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186"/>
  </p:notesMasterIdLst>
  <p:handoutMasterIdLst>
    <p:handoutMasterId r:id="rId187"/>
  </p:handoutMasterIdLst>
  <p:sldIdLst>
    <p:sldId id="384" r:id="rId2"/>
    <p:sldId id="594" r:id="rId3"/>
    <p:sldId id="799" r:id="rId4"/>
    <p:sldId id="800" r:id="rId5"/>
    <p:sldId id="801" r:id="rId6"/>
    <p:sldId id="802" r:id="rId7"/>
    <p:sldId id="808" r:id="rId8"/>
    <p:sldId id="803" r:id="rId9"/>
    <p:sldId id="832" r:id="rId10"/>
    <p:sldId id="809" r:id="rId11"/>
    <p:sldId id="810" r:id="rId12"/>
    <p:sldId id="811" r:id="rId13"/>
    <p:sldId id="812" r:id="rId14"/>
    <p:sldId id="813" r:id="rId15"/>
    <p:sldId id="814" r:id="rId16"/>
    <p:sldId id="815" r:id="rId17"/>
    <p:sldId id="595" r:id="rId18"/>
    <p:sldId id="816" r:id="rId19"/>
    <p:sldId id="699" r:id="rId20"/>
    <p:sldId id="596" r:id="rId21"/>
    <p:sldId id="692" r:id="rId22"/>
    <p:sldId id="598" r:id="rId23"/>
    <p:sldId id="599" r:id="rId24"/>
    <p:sldId id="700" r:id="rId25"/>
    <p:sldId id="716" r:id="rId26"/>
    <p:sldId id="717" r:id="rId27"/>
    <p:sldId id="601" r:id="rId28"/>
    <p:sldId id="602" r:id="rId29"/>
    <p:sldId id="792" r:id="rId30"/>
    <p:sldId id="790" r:id="rId31"/>
    <p:sldId id="791" r:id="rId32"/>
    <p:sldId id="603" r:id="rId33"/>
    <p:sldId id="694" r:id="rId34"/>
    <p:sldId id="695" r:id="rId35"/>
    <p:sldId id="904" r:id="rId36"/>
    <p:sldId id="906" r:id="rId37"/>
    <p:sldId id="928" r:id="rId38"/>
    <p:sldId id="793" r:id="rId39"/>
    <p:sldId id="868" r:id="rId40"/>
    <p:sldId id="705" r:id="rId41"/>
    <p:sldId id="706" r:id="rId42"/>
    <p:sldId id="707" r:id="rId43"/>
    <p:sldId id="709" r:id="rId44"/>
    <p:sldId id="869" r:id="rId45"/>
    <p:sldId id="697" r:id="rId46"/>
    <p:sldId id="713" r:id="rId47"/>
    <p:sldId id="715" r:id="rId48"/>
    <p:sldId id="611" r:id="rId49"/>
    <p:sldId id="612" r:id="rId50"/>
    <p:sldId id="702" r:id="rId51"/>
    <p:sldId id="613" r:id="rId52"/>
    <p:sldId id="719" r:id="rId53"/>
    <p:sldId id="720" r:id="rId54"/>
    <p:sldId id="721" r:id="rId55"/>
    <p:sldId id="722" r:id="rId56"/>
    <p:sldId id="723" r:id="rId57"/>
    <p:sldId id="726" r:id="rId58"/>
    <p:sldId id="727" r:id="rId59"/>
    <p:sldId id="728" r:id="rId60"/>
    <p:sldId id="729" r:id="rId61"/>
    <p:sldId id="730" r:id="rId62"/>
    <p:sldId id="796" r:id="rId63"/>
    <p:sldId id="698" r:id="rId64"/>
    <p:sldId id="731" r:id="rId65"/>
    <p:sldId id="835" r:id="rId66"/>
    <p:sldId id="837" r:id="rId67"/>
    <p:sldId id="836" r:id="rId68"/>
    <p:sldId id="842" r:id="rId69"/>
    <p:sldId id="616" r:id="rId70"/>
    <p:sldId id="617" r:id="rId71"/>
    <p:sldId id="618" r:id="rId72"/>
    <p:sldId id="619" r:id="rId73"/>
    <p:sldId id="620" r:id="rId74"/>
    <p:sldId id="701" r:id="rId75"/>
    <p:sldId id="637" r:id="rId76"/>
    <p:sldId id="737" r:id="rId77"/>
    <p:sldId id="746" r:id="rId78"/>
    <p:sldId id="638" r:id="rId79"/>
    <p:sldId id="740" r:id="rId80"/>
    <p:sldId id="644" r:id="rId81"/>
    <p:sldId id="645" r:id="rId82"/>
    <p:sldId id="648" r:id="rId83"/>
    <p:sldId id="652" r:id="rId84"/>
    <p:sldId id="651" r:id="rId85"/>
    <p:sldId id="650" r:id="rId86"/>
    <p:sldId id="818" r:id="rId87"/>
    <p:sldId id="916" r:id="rId88"/>
    <p:sldId id="907" r:id="rId89"/>
    <p:sldId id="908" r:id="rId90"/>
    <p:sldId id="646" r:id="rId91"/>
    <p:sldId id="743" r:id="rId92"/>
    <p:sldId id="659" r:id="rId93"/>
    <p:sldId id="660" r:id="rId94"/>
    <p:sldId id="662" r:id="rId95"/>
    <p:sldId id="658" r:id="rId96"/>
    <p:sldId id="663" r:id="rId97"/>
    <p:sldId id="664" r:id="rId98"/>
    <p:sldId id="665" r:id="rId99"/>
    <p:sldId id="669" r:id="rId100"/>
    <p:sldId id="668" r:id="rId101"/>
    <p:sldId id="666" r:id="rId102"/>
    <p:sldId id="671" r:id="rId103"/>
    <p:sldId id="744" r:id="rId104"/>
    <p:sldId id="674" r:id="rId105"/>
    <p:sldId id="675" r:id="rId106"/>
    <p:sldId id="676" r:id="rId107"/>
    <p:sldId id="678" r:id="rId108"/>
    <p:sldId id="679" r:id="rId109"/>
    <p:sldId id="819" r:id="rId110"/>
    <p:sldId id="739" r:id="rId111"/>
    <p:sldId id="875" r:id="rId112"/>
    <p:sldId id="687" r:id="rId113"/>
    <p:sldId id="843" r:id="rId114"/>
    <p:sldId id="844" r:id="rId115"/>
    <p:sldId id="688" r:id="rId116"/>
    <p:sldId id="930" r:id="rId117"/>
    <p:sldId id="929" r:id="rId118"/>
    <p:sldId id="745" r:id="rId119"/>
    <p:sldId id="429" r:id="rId120"/>
    <p:sldId id="747" r:id="rId121"/>
    <p:sldId id="917" r:id="rId122"/>
    <p:sldId id="918" r:id="rId123"/>
    <p:sldId id="932" r:id="rId124"/>
    <p:sldId id="921" r:id="rId125"/>
    <p:sldId id="919" r:id="rId126"/>
    <p:sldId id="920" r:id="rId127"/>
    <p:sldId id="883" r:id="rId128"/>
    <p:sldId id="882" r:id="rId129"/>
    <p:sldId id="519" r:id="rId130"/>
    <p:sldId id="856" r:id="rId131"/>
    <p:sldId id="748" r:id="rId132"/>
    <p:sldId id="521" r:id="rId133"/>
    <p:sldId id="849" r:id="rId134"/>
    <p:sldId id="895" r:id="rId135"/>
    <p:sldId id="894" r:id="rId136"/>
    <p:sldId id="689" r:id="rId137"/>
    <p:sldId id="690" r:id="rId138"/>
    <p:sldId id="529" r:id="rId139"/>
    <p:sldId id="691" r:id="rId140"/>
    <p:sldId id="927" r:id="rId141"/>
    <p:sldId id="925" r:id="rId142"/>
    <p:sldId id="926" r:id="rId143"/>
    <p:sldId id="750" r:id="rId144"/>
    <p:sldId id="533" r:id="rId145"/>
    <p:sldId id="760" r:id="rId146"/>
    <p:sldId id="534" r:id="rId147"/>
    <p:sldId id="762" r:id="rId148"/>
    <p:sldId id="537" r:id="rId149"/>
    <p:sldId id="540" r:id="rId150"/>
    <p:sldId id="541" r:id="rId151"/>
    <p:sldId id="542" r:id="rId152"/>
    <p:sldId id="557" r:id="rId153"/>
    <p:sldId id="558" r:id="rId154"/>
    <p:sldId id="763" r:id="rId155"/>
    <p:sldId id="923" r:id="rId156"/>
    <p:sldId id="912" r:id="rId157"/>
    <p:sldId id="913" r:id="rId158"/>
    <p:sldId id="560" r:id="rId159"/>
    <p:sldId id="764" r:id="rId160"/>
    <p:sldId id="765" r:id="rId161"/>
    <p:sldId id="860" r:id="rId162"/>
    <p:sldId id="824" r:id="rId163"/>
    <p:sldId id="584" r:id="rId164"/>
    <p:sldId id="579" r:id="rId165"/>
    <p:sldId id="581" r:id="rId166"/>
    <p:sldId id="825" r:id="rId167"/>
    <p:sldId id="766" r:id="rId168"/>
    <p:sldId id="826" r:id="rId169"/>
    <p:sldId id="862" r:id="rId170"/>
    <p:sldId id="863" r:id="rId171"/>
    <p:sldId id="914" r:id="rId172"/>
    <p:sldId id="770" r:id="rId173"/>
    <p:sldId id="772" r:id="rId174"/>
    <p:sldId id="773" r:id="rId175"/>
    <p:sldId id="591" r:id="rId176"/>
    <p:sldId id="592" r:id="rId177"/>
    <p:sldId id="775" r:id="rId178"/>
    <p:sldId id="776" r:id="rId179"/>
    <p:sldId id="915" r:id="rId180"/>
    <p:sldId id="786" r:id="rId181"/>
    <p:sldId id="864" r:id="rId182"/>
    <p:sldId id="866" r:id="rId183"/>
    <p:sldId id="865" r:id="rId184"/>
    <p:sldId id="867" r:id="rId185"/>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5" autoAdjust="0"/>
    <p:restoredTop sz="75353" autoAdjust="0"/>
  </p:normalViewPr>
  <p:slideViewPr>
    <p:cSldViewPr>
      <p:cViewPr varScale="1">
        <p:scale>
          <a:sx n="75" d="100"/>
          <a:sy n="75" d="100"/>
        </p:scale>
        <p:origin x="1382" y="34"/>
      </p:cViewPr>
      <p:guideLst>
        <p:guide orient="horz" pos="2160"/>
        <p:guide pos="2880"/>
      </p:guideLst>
    </p:cSldViewPr>
  </p:slideViewPr>
  <p:outlineViewPr>
    <p:cViewPr>
      <p:scale>
        <a:sx n="33" d="100"/>
        <a:sy n="33" d="100"/>
      </p:scale>
      <p:origin x="0" y="618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50" d="100"/>
        <a:sy n="150" d="100"/>
      </p:scale>
      <p:origin x="0" y="0"/>
    </p:cViewPr>
  </p:notesTextViewPr>
  <p:sorterViewPr>
    <p:cViewPr>
      <p:scale>
        <a:sx n="66" d="100"/>
        <a:sy n="66" d="100"/>
      </p:scale>
      <p:origin x="0" y="2742"/>
    </p:cViewPr>
  </p:sorterViewPr>
  <p:notesViewPr>
    <p:cSldViewPr>
      <p:cViewPr varScale="1">
        <p:scale>
          <a:sx n="75" d="100"/>
          <a:sy n="75" d="100"/>
        </p:scale>
        <p:origin x="2938" y="6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handoutMaster" Target="handoutMasters/handout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_rels/viewProps.xml.rels><?xml version="1.0" encoding="UTF-8" standalone="yes"?>
<Relationships xmlns="http://schemas.openxmlformats.org/package/2006/relationships"><Relationship Id="rId8" Type="http://schemas.openxmlformats.org/officeDocument/2006/relationships/slide" Target="slides/slide135.xml"/><Relationship Id="rId13" Type="http://schemas.openxmlformats.org/officeDocument/2006/relationships/slide" Target="slides/slide179.xml"/><Relationship Id="rId3" Type="http://schemas.openxmlformats.org/officeDocument/2006/relationships/slide" Target="slides/slide128.xml"/><Relationship Id="rId7" Type="http://schemas.openxmlformats.org/officeDocument/2006/relationships/slide" Target="slides/slide134.xml"/><Relationship Id="rId12" Type="http://schemas.openxmlformats.org/officeDocument/2006/relationships/slide" Target="slides/slide165.xml"/><Relationship Id="rId2" Type="http://schemas.openxmlformats.org/officeDocument/2006/relationships/slide" Target="slides/slide115.xml"/><Relationship Id="rId1" Type="http://schemas.openxmlformats.org/officeDocument/2006/relationships/slide" Target="slides/slide65.xml"/><Relationship Id="rId6" Type="http://schemas.openxmlformats.org/officeDocument/2006/relationships/slide" Target="slides/slide133.xml"/><Relationship Id="rId11" Type="http://schemas.openxmlformats.org/officeDocument/2006/relationships/slide" Target="slides/slide164.xml"/><Relationship Id="rId5" Type="http://schemas.openxmlformats.org/officeDocument/2006/relationships/slide" Target="slides/slide132.xml"/><Relationship Id="rId10" Type="http://schemas.openxmlformats.org/officeDocument/2006/relationships/slide" Target="slides/slide163.xml"/><Relationship Id="rId4" Type="http://schemas.openxmlformats.org/officeDocument/2006/relationships/slide" Target="slides/slide129.xml"/><Relationship Id="rId9" Type="http://schemas.openxmlformats.org/officeDocument/2006/relationships/slide" Target="slides/slide1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image" Target="../media/image7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solidFill>
                  <a:schemeClr val="tx1"/>
                </a:solidFill>
                <a:latin typeface="Tahoma" pitchFamily="34" charset="0"/>
              </a:defRPr>
            </a:lvl1pPr>
          </a:lstStyle>
          <a:p>
            <a:pPr>
              <a:defRPr/>
            </a:pPr>
            <a:endParaRPr lang="zh-CN" altLang="en-US"/>
          </a:p>
        </p:txBody>
      </p:sp>
      <p:sp>
        <p:nvSpPr>
          <p:cNvPr id="1064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solidFill>
                  <a:schemeClr val="tx1"/>
                </a:solidFill>
                <a:latin typeface="Tahoma" pitchFamily="34" charset="0"/>
              </a:defRPr>
            </a:lvl1pPr>
          </a:lstStyle>
          <a:p>
            <a:pPr>
              <a:defRPr/>
            </a:pPr>
            <a:endParaRPr lang="zh-CN" altLang="en-US"/>
          </a:p>
        </p:txBody>
      </p:sp>
      <p:sp>
        <p:nvSpPr>
          <p:cNvPr id="1065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solidFill>
                  <a:schemeClr val="tx1"/>
                </a:solidFill>
                <a:latin typeface="Tahoma" pitchFamily="34" charset="0"/>
              </a:defRPr>
            </a:lvl1pPr>
          </a:lstStyle>
          <a:p>
            <a:pPr>
              <a:defRPr/>
            </a:pPr>
            <a:endParaRPr lang="zh-CN" altLang="en-US"/>
          </a:p>
        </p:txBody>
      </p:sp>
      <p:sp>
        <p:nvSpPr>
          <p:cNvPr id="1065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ahoma" pitchFamily="34" charset="0"/>
              </a:defRPr>
            </a:lvl1pPr>
          </a:lstStyle>
          <a:p>
            <a:pPr>
              <a:defRPr/>
            </a:pPr>
            <a:fld id="{381A5DA5-F595-4CB4-91C5-14334B8DA124}" type="slidenum">
              <a:rPr lang="zh-CN" altLang="en-US"/>
              <a:pPr>
                <a:defRPr/>
              </a:pPr>
              <a:t>‹#›</a:t>
            </a:fld>
            <a:endParaRPr lang="zh-CN" altLang="en-US"/>
          </a:p>
        </p:txBody>
      </p:sp>
    </p:spTree>
    <p:extLst>
      <p:ext uri="{BB962C8B-B14F-4D97-AF65-F5344CB8AC3E}">
        <p14:creationId xmlns:p14="http://schemas.microsoft.com/office/powerpoint/2010/main" val="408693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solidFill>
                  <a:schemeClr val="tx1"/>
                </a:solidFill>
                <a:latin typeface="Tahoma" pitchFamily="34" charset="0"/>
              </a:defRPr>
            </a:lvl1pPr>
          </a:lstStyle>
          <a:p>
            <a:pPr>
              <a:defRPr/>
            </a:pPr>
            <a:endParaRPr lang="zh-CN" altLang="en-U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solidFill>
                  <a:schemeClr val="tx1"/>
                </a:solidFill>
                <a:latin typeface="Tahoma" pitchFamily="34" charset="0"/>
              </a:defRPr>
            </a:lvl1pPr>
          </a:lstStyle>
          <a:p>
            <a:pPr>
              <a:defRPr/>
            </a:pPr>
            <a:endParaRPr lang="zh-CN" altLang="en-US"/>
          </a:p>
        </p:txBody>
      </p:sp>
      <p:sp>
        <p:nvSpPr>
          <p:cNvPr id="164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solidFill>
                  <a:schemeClr val="tx1"/>
                </a:solidFill>
                <a:latin typeface="Tahoma" pitchFamily="34" charset="0"/>
              </a:defRPr>
            </a:lvl1pPr>
          </a:lstStyle>
          <a:p>
            <a:pPr>
              <a:defRPr/>
            </a:pPr>
            <a:endParaRPr lang="zh-CN"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ahoma" pitchFamily="34" charset="0"/>
              </a:defRPr>
            </a:lvl1pPr>
          </a:lstStyle>
          <a:p>
            <a:pPr>
              <a:defRPr/>
            </a:pPr>
            <a:fld id="{9AFE14E6-F4C8-4816-B743-D1AB2D2D768F}" type="slidenum">
              <a:rPr lang="zh-CN" altLang="en-US"/>
              <a:pPr>
                <a:defRPr/>
              </a:pPr>
              <a:t>‹#›</a:t>
            </a:fld>
            <a:endParaRPr lang="zh-CN" altLang="en-US"/>
          </a:p>
        </p:txBody>
      </p:sp>
    </p:spTree>
    <p:extLst>
      <p:ext uri="{BB962C8B-B14F-4D97-AF65-F5344CB8AC3E}">
        <p14:creationId xmlns:p14="http://schemas.microsoft.com/office/powerpoint/2010/main" val="3153051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75EB4CFF-D827-4D47-8BB6-B44E9BB66991}" type="slidenum">
              <a:rPr lang="en-US" altLang="zh-CN" smtClean="0"/>
              <a:pPr/>
              <a:t>3</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6488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B723976-AD2E-48EB-8796-757FC619D300}" type="slidenum">
              <a:rPr lang="en-US" altLang="zh-CN" smtClean="0"/>
              <a:pPr/>
              <a:t>13</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48748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81CE1F54-3536-4B6D-9082-9A228013C005}" type="slidenum">
              <a:rPr lang="en-US" altLang="zh-CN" smtClean="0"/>
              <a:pPr/>
              <a:t>14</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90539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pPr/>
              <a:t>15</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r>
              <a:rPr lang="en-US" altLang="zh-CN" dirty="0"/>
              <a:t>Yiban9-27</a:t>
            </a:r>
            <a:endParaRPr lang="zh-CN" altLang="en-US" dirty="0"/>
          </a:p>
        </p:txBody>
      </p:sp>
    </p:spTree>
    <p:extLst>
      <p:ext uri="{BB962C8B-B14F-4D97-AF65-F5344CB8AC3E}">
        <p14:creationId xmlns:p14="http://schemas.microsoft.com/office/powerpoint/2010/main" val="76610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pPr/>
              <a:t>16</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无条件安全：</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破译者提供了无限的资源</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还是不能破译。该方法主要是针对破译者的计算资源无限制时的安全性考虑</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实际上</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除一次一密密码算法外</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无条件安全算法是不存在的。</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可证明安全：</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加密算法的安全性归因于已经彻底研究的数学问题，这个数学问题证明目前很难解决问题，所以密码算法在当前可证明是安全的。但该方法也存在一些问题</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只说明了安全和另一个问题相关性，一旦数学问题得到解决，加密算法就完全没有安全性了。</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计算安全性</a:t>
            </a:r>
            <a:r>
              <a:rPr kumimoji="1" lang="en-US" altLang="zh-CN" sz="800" b="0" i="0" kern="1200" dirty="0">
                <a:solidFill>
                  <a:schemeClr val="tx1"/>
                </a:solidFill>
                <a:effectLst/>
                <a:latin typeface="+mn-ea"/>
                <a:ea typeface="+mn-ea"/>
                <a:cs typeface="+mn-cs"/>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在目前的计算资源条件受限时</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或用已存在的最佳的破译手段破译此密码算法的付出大于破译者的破译能力，或破译这个密码算法的难度与某个数学难题等同</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因此该密码算法的安全是暂时的</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也叫做实际安全性。</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若用最优的算法破译密码算法得至少</a:t>
            </a:r>
            <a:r>
              <a:rPr kumimoji="1" lang="en-US" altLang="zh-CN" sz="800" b="0" i="0" kern="1200" dirty="0">
                <a:solidFill>
                  <a:schemeClr val="tx1"/>
                </a:solidFill>
                <a:effectLst/>
                <a:latin typeface="+mn-ea"/>
                <a:ea typeface="+mn-ea"/>
                <a:cs typeface="+mn-cs"/>
              </a:rPr>
              <a:t>N</a:t>
            </a:r>
            <a:r>
              <a:rPr kumimoji="1" lang="zh-CN" altLang="en-US" sz="800" b="0" i="0" kern="1200" dirty="0">
                <a:solidFill>
                  <a:schemeClr val="tx1"/>
                </a:solidFill>
                <a:effectLst/>
                <a:latin typeface="+mn-ea"/>
                <a:ea typeface="+mn-ea"/>
                <a:cs typeface="+mn-cs"/>
              </a:rPr>
              <a:t>次操作</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其中</a:t>
            </a:r>
            <a:r>
              <a:rPr kumimoji="1" lang="en-US" altLang="zh-CN" sz="800" b="0" i="0" kern="1200" dirty="0">
                <a:solidFill>
                  <a:schemeClr val="tx1"/>
                </a:solidFill>
                <a:effectLst/>
                <a:latin typeface="+mn-ea"/>
                <a:ea typeface="+mn-ea"/>
                <a:cs typeface="+mn-cs"/>
              </a:rPr>
              <a:t>N</a:t>
            </a:r>
            <a:r>
              <a:rPr kumimoji="1" lang="zh-CN" altLang="en-US" sz="800" b="0" i="0" kern="1200" dirty="0">
                <a:solidFill>
                  <a:schemeClr val="tx1"/>
                </a:solidFill>
                <a:effectLst/>
                <a:latin typeface="+mn-ea"/>
                <a:ea typeface="+mn-ea"/>
                <a:cs typeface="+mn-cs"/>
              </a:rPr>
              <a:t>是非常大的数</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则可暂时表明这个密码算法是安全的。</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sz="800" b="0" i="0" kern="1200" dirty="0">
                <a:solidFill>
                  <a:schemeClr val="tx1"/>
                </a:solidFill>
                <a:effectLst/>
                <a:latin typeface="+mn-ea"/>
                <a:ea typeface="+mn-ea"/>
                <a:cs typeface="+mn-cs"/>
              </a:rPr>
              <a:t>但该方法存在这样的问题</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即没有已知的实际密码算法在该定义下被验证是安全的</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一般的处理方法是用一些特定的破译方法研究计算上的安全性</a:t>
            </a:r>
            <a:r>
              <a:rPr kumimoji="1" lang="en-US" altLang="zh-CN" sz="800" b="0" i="0" kern="1200" dirty="0">
                <a:solidFill>
                  <a:schemeClr val="tx1"/>
                </a:solidFill>
                <a:effectLst/>
                <a:latin typeface="+mn-ea"/>
                <a:ea typeface="+mn-ea"/>
                <a:cs typeface="+mn-cs"/>
              </a:rPr>
              <a:t>,</a:t>
            </a:r>
            <a:r>
              <a:rPr kumimoji="1" lang="zh-CN" altLang="en-US" sz="800" b="0" i="0" kern="1200" dirty="0">
                <a:solidFill>
                  <a:schemeClr val="tx1"/>
                </a:solidFill>
                <a:effectLst/>
                <a:latin typeface="+mn-ea"/>
                <a:ea typeface="+mn-ea"/>
                <a:cs typeface="+mn-cs"/>
              </a:rPr>
              <a:t>如：穷举法。但这种方法对一种破译的安全结论并非对其他攻击方法也适用。</a:t>
            </a: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kumimoji="1" lang="en-US" altLang="zh-CN" sz="800" b="0" i="0" kern="1200" dirty="0">
              <a:solidFill>
                <a:schemeClr val="tx1"/>
              </a:solidFill>
              <a:effectLst/>
              <a:latin typeface="+mn-ea"/>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800" dirty="0">
                <a:latin typeface="+mn-ea"/>
                <a:ea typeface="+mn-ea"/>
              </a:rPr>
              <a:t>背包问题，</a:t>
            </a:r>
            <a:r>
              <a:rPr lang="en-US" altLang="zh-CN" sz="800" dirty="0">
                <a:latin typeface="+mn-ea"/>
                <a:ea typeface="+mn-ea"/>
              </a:rPr>
              <a:t>1978</a:t>
            </a:r>
            <a:r>
              <a:rPr lang="zh-CN" altLang="en-US" sz="800" dirty="0">
                <a:latin typeface="+mn-ea"/>
                <a:ea typeface="+mn-ea"/>
              </a:rPr>
              <a:t>年由</a:t>
            </a:r>
            <a:r>
              <a:rPr lang="en-US" altLang="zh-CN" sz="800" dirty="0">
                <a:latin typeface="+mn-ea"/>
                <a:ea typeface="+mn-ea"/>
              </a:rPr>
              <a:t>Merkel</a:t>
            </a:r>
            <a:r>
              <a:rPr lang="zh-CN" altLang="en-US" sz="800" dirty="0">
                <a:latin typeface="+mn-ea"/>
                <a:ea typeface="+mn-ea"/>
              </a:rPr>
              <a:t>和</a:t>
            </a:r>
            <a:r>
              <a:rPr lang="en-US" altLang="zh-CN" sz="800" dirty="0">
                <a:latin typeface="+mn-ea"/>
                <a:ea typeface="+mn-ea"/>
              </a:rPr>
              <a:t>Hellman</a:t>
            </a:r>
            <a:r>
              <a:rPr lang="zh-CN" altLang="en-US" sz="800" dirty="0">
                <a:latin typeface="+mn-ea"/>
                <a:ea typeface="+mn-ea"/>
              </a:rPr>
              <a:t>提出。假定某人拥有大量物品，重量各不同。此人通过秘密地选择一部分物品并将它们放到背包中来加密消息。背包中的物品总重量是公开的，所有可能的物品也是公开的，但背包中的物品是保密的。附加一定的限制条件，给出重量，而要列出可能的物品，在计算上是不可实现的。背包问题是熟知的不可计算问题，背包体制以其加密，解密速度快而其人注目。但是，大多数一次背包体制均被破译了，因此现在很少有人使用它。 </a:t>
            </a:r>
            <a:endParaRPr lang="zh-CN" altLang="zh-CN" sz="800" dirty="0">
              <a:latin typeface="+mn-ea"/>
              <a:ea typeface="+mn-ea"/>
            </a:endParaRPr>
          </a:p>
        </p:txBody>
      </p:sp>
    </p:spTree>
    <p:extLst>
      <p:ext uri="{BB962C8B-B14F-4D97-AF65-F5344CB8AC3E}">
        <p14:creationId xmlns:p14="http://schemas.microsoft.com/office/powerpoint/2010/main" val="2982689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53BBB61D-8911-4D64-A757-43878838A8A4}" type="slidenum">
              <a:rPr lang="en-US" altLang="zh-CN" smtClean="0"/>
              <a:pPr/>
              <a:t>17</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r>
              <a:rPr lang="zh-CN" altLang="en-US" sz="1000" dirty="0"/>
              <a:t>我</a:t>
            </a:r>
            <a:endParaRPr lang="zh-CN" altLang="zh-CN" sz="1000" dirty="0"/>
          </a:p>
        </p:txBody>
      </p:sp>
    </p:spTree>
    <p:extLst>
      <p:ext uri="{BB962C8B-B14F-4D97-AF65-F5344CB8AC3E}">
        <p14:creationId xmlns:p14="http://schemas.microsoft.com/office/powerpoint/2010/main" val="1616742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AFE14E6-F4C8-4816-B743-D1AB2D2D768F}" type="slidenum">
              <a:rPr lang="zh-CN" altLang="en-US" smtClean="0"/>
              <a:pPr>
                <a:defRPr/>
              </a:pPr>
              <a:t>18</a:t>
            </a:fld>
            <a:endParaRPr lang="zh-CN" altLang="en-US"/>
          </a:p>
        </p:txBody>
      </p:sp>
    </p:spTree>
    <p:extLst>
      <p:ext uri="{BB962C8B-B14F-4D97-AF65-F5344CB8AC3E}">
        <p14:creationId xmlns:p14="http://schemas.microsoft.com/office/powerpoint/2010/main" val="409455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06C4BC3C-6490-4D3D-90BD-E8946E5940F7}" type="slidenum">
              <a:rPr lang="en-US" altLang="zh-CN" smtClean="0"/>
              <a:pPr/>
              <a:t>20</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75801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EFA7EE73-6127-4FEF-9005-92FC3C74D740}" type="slidenum">
              <a:rPr lang="en-US" altLang="zh-CN" smtClean="0"/>
              <a:pPr/>
              <a:t>23</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4974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6215525-399D-4CA3-97AC-24B874C08A91}" type="slidenum">
              <a:rPr lang="en-US" altLang="zh-CN" smtClean="0"/>
              <a:pPr/>
              <a:t>27</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n-US" altLang="zh-CN"/>
              <a:t>Erban9-27</a:t>
            </a:r>
            <a:endParaRPr lang="zh-CN" altLang="zh-CN"/>
          </a:p>
        </p:txBody>
      </p:sp>
    </p:spTree>
    <p:extLst>
      <p:ext uri="{BB962C8B-B14F-4D97-AF65-F5344CB8AC3E}">
        <p14:creationId xmlns:p14="http://schemas.microsoft.com/office/powerpoint/2010/main" val="2505848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C24830F-6C7C-4270-9E3B-876882D83DDE}" type="slidenum">
              <a:rPr lang="en-US" altLang="zh-CN" smtClean="0"/>
              <a:pPr/>
              <a:t>28</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r>
              <a:rPr lang="zh-CN" altLang="en-US"/>
              <a:t>什么是模运算</a:t>
            </a:r>
          </a:p>
          <a:p>
            <a:endParaRPr lang="en-US" altLang="zh-CN"/>
          </a:p>
        </p:txBody>
      </p:sp>
    </p:spTree>
    <p:extLst>
      <p:ext uri="{BB962C8B-B14F-4D97-AF65-F5344CB8AC3E}">
        <p14:creationId xmlns:p14="http://schemas.microsoft.com/office/powerpoint/2010/main" val="204637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CAC69FA4-29F6-4834-A5F5-5E4874D5229A}" type="slidenum">
              <a:rPr lang="en-US" altLang="zh-CN" smtClean="0"/>
              <a:pPr/>
              <a:t>4</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97652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pPr eaLnBrk="1" hangingPunct="1"/>
            <a:endParaRPr lang="zh-TW" altLang="en-US"/>
          </a:p>
        </p:txBody>
      </p:sp>
    </p:spTree>
    <p:extLst>
      <p:ext uri="{BB962C8B-B14F-4D97-AF65-F5344CB8AC3E}">
        <p14:creationId xmlns:p14="http://schemas.microsoft.com/office/powerpoint/2010/main" val="2865129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pPr/>
              <a:t>35</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886210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pPr/>
              <a:t>36</a:t>
            </a:fld>
            <a:endParaRPr lang="en-AU"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a:t>c=E</a:t>
            </a:r>
            <a:r>
              <a:rPr lang="en-US" altLang="zh-CN" baseline="-25000"/>
              <a:t>k</a:t>
            </a:r>
            <a:r>
              <a:rPr lang="en-US" altLang="zh-CN"/>
              <a:t> (m)</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a:t>密码算法通过把</a:t>
            </a:r>
            <a:r>
              <a:rPr lang="en-US" altLang="zh-CN"/>
              <a:t>m</a:t>
            </a:r>
            <a:r>
              <a:rPr lang="zh-CN" altLang="en-US"/>
              <a:t>转换成</a:t>
            </a:r>
            <a:r>
              <a:rPr lang="en-US" altLang="zh-CN"/>
              <a:t>c</a:t>
            </a:r>
            <a:r>
              <a:rPr lang="zh-CN" altLang="en-US"/>
              <a:t>实现保密，需要对</a:t>
            </a:r>
            <a:r>
              <a:rPr lang="en-US" altLang="zh-CN"/>
              <a:t>E</a:t>
            </a:r>
            <a:r>
              <a:rPr lang="zh-CN" altLang="en-US"/>
              <a:t>和</a:t>
            </a:r>
            <a:r>
              <a:rPr lang="en-US" altLang="zh-CN"/>
              <a:t>k</a:t>
            </a:r>
            <a:r>
              <a:rPr lang="zh-CN" altLang="en-US"/>
              <a:t>两者保密来实现算法保密，算法几百种</a:t>
            </a:r>
            <a:endParaRPr lang="en-US" altLang="zh-CN"/>
          </a:p>
          <a:p>
            <a:endParaRPr lang="zh-CN" altLang="en-US"/>
          </a:p>
        </p:txBody>
      </p:sp>
    </p:spTree>
    <p:extLst>
      <p:ext uri="{BB962C8B-B14F-4D97-AF65-F5344CB8AC3E}">
        <p14:creationId xmlns:p14="http://schemas.microsoft.com/office/powerpoint/2010/main" val="209940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38</a:t>
            </a:fld>
            <a:endParaRPr lang="zh-CN" altLang="en-US"/>
          </a:p>
        </p:txBody>
      </p:sp>
    </p:spTree>
    <p:extLst>
      <p:ext uri="{BB962C8B-B14F-4D97-AF65-F5344CB8AC3E}">
        <p14:creationId xmlns:p14="http://schemas.microsoft.com/office/powerpoint/2010/main" val="3588785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126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E088EB-8203-459F-9A8A-78459F7BCB38}" type="slidenum">
              <a:rPr lang="zh-CN" altLang="en-US" smtClean="0"/>
              <a:pPr fontAlgn="base">
                <a:spcBef>
                  <a:spcPct val="0"/>
                </a:spcBef>
                <a:spcAft>
                  <a:spcPct val="0"/>
                </a:spcAft>
                <a:defRPr/>
              </a:pPr>
              <a:t>43</a:t>
            </a:fld>
            <a:endParaRPr lang="zh-CN" altLang="en-US"/>
          </a:p>
        </p:txBody>
      </p:sp>
      <p:sp>
        <p:nvSpPr>
          <p:cNvPr id="5" name="日期占位符 4"/>
          <p:cNvSpPr>
            <a:spLocks noGrp="1"/>
          </p:cNvSpPr>
          <p:nvPr>
            <p:ph type="dt" sz="quarter" idx="1"/>
          </p:nvPr>
        </p:nvSpPr>
        <p:spPr/>
        <p:txBody>
          <a:bodyPr/>
          <a:lstStyle/>
          <a:p>
            <a:pPr>
              <a:defRPr/>
            </a:pPr>
            <a:fld id="{558960EA-E839-40AB-98D1-3640B53C7446}" type="datetime1">
              <a:rPr lang="zh-CN" altLang="en-US" smtClean="0"/>
              <a:pPr>
                <a:defRPr/>
              </a:pPr>
              <a:t>2020/10/21</a:t>
            </a:fld>
            <a:endParaRPr lang="zh-CN" altLang="en-US"/>
          </a:p>
        </p:txBody>
      </p:sp>
      <p:sp>
        <p:nvSpPr>
          <p:cNvPr id="6" name="页脚占位符 5"/>
          <p:cNvSpPr>
            <a:spLocks noGrp="1"/>
          </p:cNvSpPr>
          <p:nvPr>
            <p:ph type="ftr" sz="quarter" idx="4"/>
          </p:nvPr>
        </p:nvSpPr>
        <p:spPr/>
        <p:txBody>
          <a:bodyPr/>
          <a:lstStyle/>
          <a:p>
            <a:pPr>
              <a:defRPr/>
            </a:pPr>
            <a:endParaRPr lang="zh-CN" altLang="en-US"/>
          </a:p>
        </p:txBody>
      </p:sp>
      <p:sp>
        <p:nvSpPr>
          <p:cNvPr id="7" name="页眉占位符 6"/>
          <p:cNvSpPr>
            <a:spLocks noGrp="1"/>
          </p:cNvSpPr>
          <p:nvPr>
            <p:ph type="hdr" sz="quarter"/>
          </p:nvPr>
        </p:nvSpPr>
        <p:spPr/>
        <p:txBody>
          <a:bodyPr/>
          <a:lstStyle/>
          <a:p>
            <a:pPr>
              <a:defRPr/>
            </a:pPr>
            <a:endParaRPr lang="zh-CN" altLang="en-US"/>
          </a:p>
        </p:txBody>
      </p:sp>
    </p:spTree>
    <p:extLst>
      <p:ext uri="{BB962C8B-B14F-4D97-AF65-F5344CB8AC3E}">
        <p14:creationId xmlns:p14="http://schemas.microsoft.com/office/powerpoint/2010/main" val="1737890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416FEED2-9641-4297-88D7-36019D8A8D2B}" type="slidenum">
              <a:rPr lang="en-US" altLang="zh-CN" smtClean="0"/>
              <a:pPr/>
              <a:t>48</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410482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8E99BC4-AB32-42ED-AAF2-0E3DED494C5C}" type="slidenum">
              <a:rPr lang="zh-CN" altLang="en-US" smtClean="0"/>
              <a:pPr/>
              <a:t>49</a:t>
            </a:fld>
            <a:endParaRPr lang="zh-CN" altLang="en-US"/>
          </a:p>
        </p:txBody>
      </p:sp>
      <p:sp>
        <p:nvSpPr>
          <p:cNvPr id="176131" name="Rectangle 2"/>
          <p:cNvSpPr>
            <a:spLocks noGrp="1" noRot="1" noChangeAspect="1" noChangeArrowheads="1" noTextEdit="1"/>
          </p:cNvSpPr>
          <p:nvPr>
            <p:ph type="sldImg"/>
          </p:nvPr>
        </p:nvSpPr>
        <p:spPr>
          <a:solidFill>
            <a:srgbClr val="FFFFFF"/>
          </a:solidFill>
          <a:ln/>
        </p:spPr>
      </p:sp>
      <p:sp>
        <p:nvSpPr>
          <p:cNvPr id="176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latin typeface="Arial Unicode MS" pitchFamily="34" charset="-122"/>
              </a:rPr>
              <a:t>00101100010....11011100101011 原始明文消息</a:t>
            </a:r>
          </a:p>
          <a:p>
            <a:pPr eaLnBrk="1" hangingPunct="1"/>
            <a:r>
              <a:rPr lang="zh-CN" altLang="en-US">
                <a:latin typeface="Arial Unicode MS" pitchFamily="34" charset="-122"/>
              </a:rPr>
              <a:t> 01110111010....10001011101011 与消息长度相等的随机生成的密钥 </a:t>
            </a:r>
          </a:p>
          <a:p>
            <a:pPr eaLnBrk="1" hangingPunct="1"/>
            <a:r>
              <a:rPr lang="zh-CN" altLang="en-US">
                <a:latin typeface="Arial Unicode MS" pitchFamily="34" charset="-122"/>
              </a:rPr>
              <a:t>01011011000....01010111000000 加密后的消息</a:t>
            </a:r>
          </a:p>
          <a:p>
            <a:pPr eaLnBrk="1" hangingPunct="1"/>
            <a:r>
              <a:rPr lang="zh-CN" altLang="en-US">
                <a:latin typeface="Arial Unicode MS" pitchFamily="34" charset="-122"/>
              </a:rPr>
              <a:t>01110111010....10001011101011 重用于解密的密钥 </a:t>
            </a:r>
          </a:p>
          <a:p>
            <a:pPr eaLnBrk="1" hangingPunct="1"/>
            <a:r>
              <a:rPr lang="zh-CN" altLang="en-US">
                <a:latin typeface="Arial Unicode MS" pitchFamily="34" charset="-122"/>
              </a:rPr>
              <a:t>00101100010....11011100101011 恢复的原始消息</a:t>
            </a:r>
            <a:r>
              <a:rPr lang="zh-CN" altLang="en-US"/>
              <a:t> </a:t>
            </a:r>
          </a:p>
          <a:p>
            <a:pPr eaLnBrk="1" hangingPunct="1"/>
            <a:endParaRPr lang="zh-CN" altLang="en-US"/>
          </a:p>
        </p:txBody>
      </p:sp>
    </p:spTree>
    <p:extLst>
      <p:ext uri="{BB962C8B-B14F-4D97-AF65-F5344CB8AC3E}">
        <p14:creationId xmlns:p14="http://schemas.microsoft.com/office/powerpoint/2010/main" val="2635554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7722C091-1474-4701-8826-8F59C5696A93}" type="slidenum">
              <a:rPr lang="zh-CN" altLang="en-US" smtClean="0"/>
              <a:pPr/>
              <a:t>51</a:t>
            </a:fld>
            <a:endParaRPr lang="zh-CN" altLang="en-US"/>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solidFill>
            <a:srgbClr val="FFFFFF"/>
          </a:solidFill>
          <a:ln>
            <a:solidFill>
              <a:srgbClr val="000000"/>
            </a:solidFill>
          </a:ln>
        </p:spPr>
        <p:txBody>
          <a:bodyPr/>
          <a:lstStyle/>
          <a:p>
            <a:pPr lvl="1" eaLnBrk="1" hangingPunct="1"/>
            <a:r>
              <a:rPr lang="zh-CN" altLang="en-US"/>
              <a:t>因为需要以某种安全的方法将与消息长度相等的密钥传送给接收方，以允许解密。而且，密钥只使用一次，然后就被丢弃，虽然这明显对安全性有利，但增加了密钥管理问题。目前可能使用一次性</a:t>
            </a:r>
            <a:r>
              <a:rPr lang="zh-CN" altLang="en-US" b="1"/>
              <a:t>密码</a:t>
            </a:r>
            <a:r>
              <a:rPr lang="zh-CN" altLang="en-US"/>
              <a:t>本的一个领域是在 </a:t>
            </a:r>
            <a:r>
              <a:rPr lang="en-US" altLang="zh-CN"/>
              <a:t>MAC </a:t>
            </a:r>
            <a:r>
              <a:rPr lang="zh-CN" altLang="en-US"/>
              <a:t>中</a:t>
            </a:r>
          </a:p>
        </p:txBody>
      </p:sp>
    </p:spTree>
    <p:extLst>
      <p:ext uri="{BB962C8B-B14F-4D97-AF65-F5344CB8AC3E}">
        <p14:creationId xmlns:p14="http://schemas.microsoft.com/office/powerpoint/2010/main" val="3793159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66</a:t>
            </a:fld>
            <a:endParaRPr lang="zh-CN" altLang="en-US"/>
          </a:p>
        </p:txBody>
      </p:sp>
    </p:spTree>
    <p:extLst>
      <p:ext uri="{BB962C8B-B14F-4D97-AF65-F5344CB8AC3E}">
        <p14:creationId xmlns:p14="http://schemas.microsoft.com/office/powerpoint/2010/main" val="1333816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5694D9A2-0986-42FD-AC26-F7D9D73E2E1B}" type="slidenum">
              <a:rPr lang="en-US" altLang="zh-CN" smtClean="0"/>
              <a:pPr/>
              <a:t>69</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3572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54DEBEF-D0B0-4276-9DFF-AC0836587B85}" type="slidenum">
              <a:rPr lang="en-US" altLang="zh-CN" smtClean="0"/>
              <a:pPr/>
              <a:t>5</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24630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B546A12-7F81-482A-9091-7BF5FC997EC4}" type="slidenum">
              <a:rPr lang="en-US" altLang="zh-CN" smtClean="0"/>
              <a:pPr/>
              <a:t>70</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829970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F2FF79E6-24FC-423C-9D3C-39B7DE1AAB3C}" type="slidenum">
              <a:rPr lang="en-US" altLang="zh-CN" smtClean="0"/>
              <a:pPr/>
              <a:t>71</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733593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30A23B25-4EA1-4530-9DA6-7506A3C2FCF0}" type="slidenum">
              <a:rPr lang="en-US" altLang="zh-CN" smtClean="0"/>
              <a:pPr/>
              <a:t>72</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74585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D28E2A7-192E-45C3-8BE5-E3659334A04B}" type="slidenum">
              <a:rPr lang="en-US" altLang="zh-CN" smtClean="0"/>
              <a:pPr/>
              <a:t>73</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09189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7048B7FD-448C-4FF2-B89E-6ECD3EE7E9F7}" type="slidenum">
              <a:rPr lang="en-US" altLang="zh-CN" smtClean="0"/>
              <a:pPr/>
              <a:t>75</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88152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pPr/>
              <a:t>76</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62297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1747DAC5-6E3D-45B6-A5B0-3C759711E13D}" type="slidenum">
              <a:rPr lang="en-US" altLang="zh-CN" smtClean="0"/>
              <a:pPr/>
              <a:t>78</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144443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1747DAC5-6E3D-45B6-A5B0-3C759711E13D}" type="slidenum">
              <a:rPr lang="en-US" altLang="zh-CN" smtClean="0"/>
              <a:pPr/>
              <a:t>79</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2154201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A8D82AA5-C094-4056-8CD5-FDA5C6397561}" type="slidenum">
              <a:rPr lang="en-US" altLang="zh-CN" smtClean="0"/>
              <a:pPr/>
              <a:t>80</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50493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Yiban10-9</a:t>
            </a:r>
            <a:endParaRPr lang="zh-CN" altLang="en-US" dirty="0"/>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99</a:t>
            </a:fld>
            <a:endParaRPr lang="zh-CN" altLang="en-US"/>
          </a:p>
        </p:txBody>
      </p:sp>
    </p:spTree>
    <p:extLst>
      <p:ext uri="{BB962C8B-B14F-4D97-AF65-F5344CB8AC3E}">
        <p14:creationId xmlns:p14="http://schemas.microsoft.com/office/powerpoint/2010/main" val="57564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pPr/>
              <a:t>6</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38375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ADAD3177-4C95-401D-9C4B-108E68F33B45}" type="slidenum">
              <a:rPr lang="zh-CN" altLang="en-US" smtClean="0"/>
              <a:pPr/>
              <a:t>108</a:t>
            </a:fld>
            <a:endParaRPr lang="zh-CN" altLang="en-US"/>
          </a:p>
        </p:txBody>
      </p:sp>
      <p:sp>
        <p:nvSpPr>
          <p:cNvPr id="200707" name="Rectangle 1026"/>
          <p:cNvSpPr>
            <a:spLocks noGrp="1" noRot="1" noChangeAspect="1" noChangeArrowheads="1" noTextEdit="1"/>
          </p:cNvSpPr>
          <p:nvPr>
            <p:ph type="sldImg"/>
          </p:nvPr>
        </p:nvSpPr>
        <p:spPr>
          <a:solidFill>
            <a:srgbClr val="FFFFFF"/>
          </a:solidFill>
          <a:ln/>
        </p:spPr>
      </p:sp>
      <p:sp>
        <p:nvSpPr>
          <p:cNvPr id="20070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379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110</a:t>
            </a:fld>
            <a:endParaRPr lang="zh-CN" altLang="en-US"/>
          </a:p>
        </p:txBody>
      </p:sp>
    </p:spTree>
    <p:extLst>
      <p:ext uri="{BB962C8B-B14F-4D97-AF65-F5344CB8AC3E}">
        <p14:creationId xmlns:p14="http://schemas.microsoft.com/office/powerpoint/2010/main" val="1059555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清</a:t>
            </a:r>
            <a:r>
              <a:rPr lang="en-US" altLang="zh-CN" dirty="0"/>
              <a:t>10-9</a:t>
            </a:r>
            <a:endParaRPr lang="zh-CN" altLang="en-US" dirty="0"/>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113</a:t>
            </a:fld>
            <a:endParaRPr lang="zh-CN" altLang="en-US"/>
          </a:p>
        </p:txBody>
      </p:sp>
    </p:spTree>
    <p:extLst>
      <p:ext uri="{BB962C8B-B14F-4D97-AF65-F5344CB8AC3E}">
        <p14:creationId xmlns:p14="http://schemas.microsoft.com/office/powerpoint/2010/main" val="38733000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1B243-AF30-42C8-9CAC-B0AFE7DA79C3}" type="slidenum">
              <a:rPr lang="zh-CN" altLang="en-AU"/>
              <a:pPr/>
              <a:t>120</a:t>
            </a:fld>
            <a:endParaRPr lang="en-AU"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r>
              <a:rPr lang="en-US" altLang="zh-CN" dirty="0"/>
              <a:t>Erban9-10</a:t>
            </a:r>
            <a:endParaRPr lang="zh-CN" altLang="en-US" dirty="0"/>
          </a:p>
        </p:txBody>
      </p:sp>
    </p:spTree>
    <p:extLst>
      <p:ext uri="{BB962C8B-B14F-4D97-AF65-F5344CB8AC3E}">
        <p14:creationId xmlns:p14="http://schemas.microsoft.com/office/powerpoint/2010/main" val="3623264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135</a:t>
            </a:fld>
            <a:endParaRPr lang="zh-CN" altLang="en-US"/>
          </a:p>
        </p:txBody>
      </p:sp>
    </p:spTree>
    <p:extLst>
      <p:ext uri="{BB962C8B-B14F-4D97-AF65-F5344CB8AC3E}">
        <p14:creationId xmlns:p14="http://schemas.microsoft.com/office/powerpoint/2010/main" val="2289090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4E9D7321-B48D-4A02-B3E2-0BD4F0334D47}" type="slidenum">
              <a:rPr lang="en-US" altLang="zh-CN" smtClean="0"/>
              <a:pPr/>
              <a:t>136</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8882787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pPr/>
              <a:t>137</a:t>
            </a:fld>
            <a:endParaRPr lang="en-US" altLang="zh-CN"/>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383061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139</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875402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140</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776513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141</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202490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pPr/>
              <a:t>7</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590919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142</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816417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143</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8870083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146</a:t>
            </a:fld>
            <a:endParaRPr lang="zh-CN" altLang="en-US"/>
          </a:p>
        </p:txBody>
      </p:sp>
    </p:spTree>
    <p:extLst>
      <p:ext uri="{BB962C8B-B14F-4D97-AF65-F5344CB8AC3E}">
        <p14:creationId xmlns:p14="http://schemas.microsoft.com/office/powerpoint/2010/main" val="2022315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156</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759932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yiban10-11</a:t>
            </a:r>
          </a:p>
          <a:p>
            <a:endParaRPr lang="zh-CN" altLang="en-US" dirty="0"/>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160</a:t>
            </a:fld>
            <a:endParaRPr lang="zh-CN" altLang="en-US"/>
          </a:p>
        </p:txBody>
      </p:sp>
    </p:spTree>
    <p:extLst>
      <p:ext uri="{BB962C8B-B14F-4D97-AF65-F5344CB8AC3E}">
        <p14:creationId xmlns:p14="http://schemas.microsoft.com/office/powerpoint/2010/main" val="6298859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162</a:t>
            </a:fld>
            <a:endParaRPr lang="zh-CN" altLang="en-US"/>
          </a:p>
        </p:txBody>
      </p:sp>
    </p:spTree>
    <p:extLst>
      <p:ext uri="{BB962C8B-B14F-4D97-AF65-F5344CB8AC3E}">
        <p14:creationId xmlns:p14="http://schemas.microsoft.com/office/powerpoint/2010/main" val="24990176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163</a:t>
            </a:fld>
            <a:endParaRPr lang="zh-CN" altLang="en-US"/>
          </a:p>
        </p:txBody>
      </p:sp>
    </p:spTree>
    <p:extLst>
      <p:ext uri="{BB962C8B-B14F-4D97-AF65-F5344CB8AC3E}">
        <p14:creationId xmlns:p14="http://schemas.microsoft.com/office/powerpoint/2010/main" val="38388955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Fermat</a:t>
            </a:r>
            <a:r>
              <a:rPr lang="zh-CN" altLang="en-US" dirty="0"/>
              <a:t>小定理：</a:t>
            </a:r>
            <a:endParaRPr lang="en-US" altLang="zh-CN" dirty="0"/>
          </a:p>
          <a:p>
            <a:pPr lvl="1"/>
            <a:r>
              <a:rPr lang="zh-CN" altLang="en-US" dirty="0"/>
              <a:t>若</a:t>
            </a:r>
            <a:r>
              <a:rPr lang="en-US" altLang="zh-CN" dirty="0"/>
              <a:t>m</a:t>
            </a:r>
            <a:r>
              <a:rPr lang="zh-CN" altLang="en-US" dirty="0"/>
              <a:t>是素数，且</a:t>
            </a:r>
            <a:r>
              <a:rPr lang="en-US" altLang="zh-CN" dirty="0"/>
              <a:t>a</a:t>
            </a:r>
            <a:r>
              <a:rPr lang="zh-CN" altLang="en-US" dirty="0"/>
              <a:t>不是</a:t>
            </a:r>
            <a:r>
              <a:rPr lang="en-US" altLang="zh-CN" dirty="0"/>
              <a:t>m</a:t>
            </a:r>
            <a:r>
              <a:rPr lang="zh-CN" altLang="en-US" dirty="0"/>
              <a:t>的倍数，则</a:t>
            </a:r>
            <a:r>
              <a:rPr lang="en-US" altLang="zh-CN" dirty="0"/>
              <a:t>a</a:t>
            </a:r>
            <a:r>
              <a:rPr lang="en-US" altLang="zh-CN" baseline="30000" dirty="0"/>
              <a:t>m-1</a:t>
            </a:r>
            <a:r>
              <a:rPr lang="en-US" altLang="zh-CN" dirty="0"/>
              <a:t> % m=1</a:t>
            </a:r>
            <a:r>
              <a:rPr lang="zh-CN" altLang="en-US" dirty="0"/>
              <a:t>，或</a:t>
            </a:r>
            <a:r>
              <a:rPr lang="en-US" altLang="zh-CN" dirty="0"/>
              <a:t>a</a:t>
            </a:r>
            <a:r>
              <a:rPr lang="en-US" altLang="zh-CN" baseline="30000" dirty="0"/>
              <a:t>m</a:t>
            </a:r>
            <a:r>
              <a:rPr lang="en-US" altLang="zh-CN" dirty="0"/>
              <a:t> % m=a</a:t>
            </a:r>
          </a:p>
          <a:p>
            <a:r>
              <a:rPr lang="zh-CN" altLang="en-US" dirty="0"/>
              <a:t>例：</a:t>
            </a:r>
            <a:endParaRPr lang="en-US" altLang="zh-CN" dirty="0"/>
          </a:p>
          <a:p>
            <a:pPr lvl="1"/>
            <a:r>
              <a:rPr lang="zh-CN" altLang="en-US" dirty="0"/>
              <a:t>4</a:t>
            </a:r>
            <a:r>
              <a:rPr lang="zh-CN" altLang="en-US" baseline="30000" dirty="0"/>
              <a:t>6</a:t>
            </a:r>
            <a:r>
              <a:rPr lang="zh-CN" altLang="en-US" dirty="0"/>
              <a:t> </a:t>
            </a:r>
            <a:r>
              <a:rPr lang="en-US" altLang="zh-CN" dirty="0"/>
              <a:t>% 7=4096 % 7=1</a:t>
            </a:r>
          </a:p>
          <a:p>
            <a:pPr lvl="1"/>
            <a:r>
              <a:rPr lang="zh-CN" altLang="en-US" dirty="0"/>
              <a:t>4</a:t>
            </a:r>
            <a:r>
              <a:rPr lang="zh-CN" altLang="en-US" baseline="30000" dirty="0"/>
              <a:t>7</a:t>
            </a:r>
            <a:r>
              <a:rPr lang="zh-CN" altLang="en-US" dirty="0"/>
              <a:t> </a:t>
            </a:r>
            <a:r>
              <a:rPr lang="en-US" altLang="zh-CN" dirty="0"/>
              <a:t>% 7=16384 % 7=4</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165</a:t>
            </a:fld>
            <a:endParaRPr lang="zh-CN" altLang="en-US"/>
          </a:p>
        </p:txBody>
      </p:sp>
    </p:spTree>
    <p:extLst>
      <p:ext uri="{BB962C8B-B14F-4D97-AF65-F5344CB8AC3E}">
        <p14:creationId xmlns:p14="http://schemas.microsoft.com/office/powerpoint/2010/main" val="38730978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171</a:t>
            </a:fld>
            <a:endParaRPr lang="zh-CN" altLang="en-US"/>
          </a:p>
        </p:txBody>
      </p:sp>
    </p:spTree>
    <p:extLst>
      <p:ext uri="{BB962C8B-B14F-4D97-AF65-F5344CB8AC3E}">
        <p14:creationId xmlns:p14="http://schemas.microsoft.com/office/powerpoint/2010/main" val="482108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Erban10-11</a:t>
            </a:r>
            <a:endParaRPr lang="zh-CN" altLang="en-US"/>
          </a:p>
        </p:txBody>
      </p:sp>
      <p:sp>
        <p:nvSpPr>
          <p:cNvPr id="4" name="灯片编号占位符 3"/>
          <p:cNvSpPr>
            <a:spLocks noGrp="1"/>
          </p:cNvSpPr>
          <p:nvPr>
            <p:ph type="sldNum" sz="quarter" idx="10"/>
          </p:nvPr>
        </p:nvSpPr>
        <p:spPr/>
        <p:txBody>
          <a:bodyPr/>
          <a:lstStyle/>
          <a:p>
            <a:pPr>
              <a:defRPr/>
            </a:pPr>
            <a:fld id="{9AFE14E6-F4C8-4816-B743-D1AB2D2D768F}" type="slidenum">
              <a:rPr lang="zh-CN" altLang="en-US" smtClean="0"/>
              <a:pPr>
                <a:defRPr/>
              </a:pPr>
              <a:t>179</a:t>
            </a:fld>
            <a:endParaRPr lang="zh-CN" altLang="en-US"/>
          </a:p>
        </p:txBody>
      </p:sp>
    </p:spTree>
    <p:extLst>
      <p:ext uri="{BB962C8B-B14F-4D97-AF65-F5344CB8AC3E}">
        <p14:creationId xmlns:p14="http://schemas.microsoft.com/office/powerpoint/2010/main" val="17739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pPr/>
              <a:t>9</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320255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0BF3B-CBA6-457A-8012-FD23AA07C7D0}" type="slidenum">
              <a:rPr lang="zh-CN" altLang="en-AU"/>
              <a:pPr/>
              <a:t>181</a:t>
            </a:fld>
            <a:endParaRPr lang="en-AU"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928568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1D2EE-7F47-448E-8DE3-5601D7ACC403}" type="slidenum">
              <a:rPr lang="zh-CN" altLang="en-AU"/>
              <a:pPr/>
              <a:t>182</a:t>
            </a:fld>
            <a:endParaRPr lang="en-AU"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96011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6B2E2-567B-44AB-854B-E2AA770D72AF}" type="slidenum">
              <a:rPr lang="zh-CN" altLang="en-AU"/>
              <a:pPr/>
              <a:t>183</a:t>
            </a:fld>
            <a:endParaRPr lang="en-AU"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3137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34E95-FF97-45F4-AE3E-68371826FA17}" type="slidenum">
              <a:rPr lang="zh-CN" altLang="en-AU"/>
              <a:pPr/>
              <a:t>184</a:t>
            </a:fld>
            <a:endParaRPr lang="en-AU"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6458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pPr/>
              <a:t>10</a:t>
            </a:fld>
            <a:endParaRPr lang="en-AU"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a:t>c=E</a:t>
            </a:r>
            <a:r>
              <a:rPr lang="en-US" altLang="zh-CN" baseline="-25000"/>
              <a:t>k</a:t>
            </a:r>
            <a:r>
              <a:rPr lang="en-US" altLang="zh-CN"/>
              <a:t> (m)</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a:t>密码算法通过把</a:t>
            </a:r>
            <a:r>
              <a:rPr lang="en-US" altLang="zh-CN"/>
              <a:t>m</a:t>
            </a:r>
            <a:r>
              <a:rPr lang="zh-CN" altLang="en-US"/>
              <a:t>转换成</a:t>
            </a:r>
            <a:r>
              <a:rPr lang="en-US" altLang="zh-CN"/>
              <a:t>c</a:t>
            </a:r>
            <a:r>
              <a:rPr lang="zh-CN" altLang="en-US"/>
              <a:t>实现保密，需要对</a:t>
            </a:r>
            <a:r>
              <a:rPr lang="en-US" altLang="zh-CN"/>
              <a:t>E</a:t>
            </a:r>
            <a:r>
              <a:rPr lang="zh-CN" altLang="en-US"/>
              <a:t>和</a:t>
            </a:r>
            <a:r>
              <a:rPr lang="en-US" altLang="zh-CN"/>
              <a:t>k</a:t>
            </a:r>
            <a:r>
              <a:rPr lang="zh-CN" altLang="en-US"/>
              <a:t>两者保密来实现算法保密，算法几百种</a:t>
            </a:r>
            <a:endParaRPr lang="en-US" altLang="zh-CN"/>
          </a:p>
          <a:p>
            <a:endParaRPr lang="zh-CN" altLang="en-US"/>
          </a:p>
        </p:txBody>
      </p:sp>
    </p:spTree>
    <p:extLst>
      <p:ext uri="{BB962C8B-B14F-4D97-AF65-F5344CB8AC3E}">
        <p14:creationId xmlns:p14="http://schemas.microsoft.com/office/powerpoint/2010/main" val="151711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0EF0C909-4F79-44DA-8F19-961144F0B2BC}" type="slidenum">
              <a:rPr lang="en-US" altLang="zh-CN" smtClean="0"/>
              <a:pPr/>
              <a:t>11</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73617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B723976-AD2E-48EB-8796-757FC619D300}" type="slidenum">
              <a:rPr lang="en-US" altLang="zh-CN" smtClean="0"/>
              <a:pPr/>
              <a:t>12</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2563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57726" y="48500"/>
            <a:ext cx="2786082" cy="788212"/>
          </a:xfrm>
          <a:prstGeom prst="rect">
            <a:avLst/>
          </a:prstGeom>
          <a:noFill/>
        </p:spPr>
      </p:pic>
    </p:spTree>
    <p:extLst>
      <p:ext uri="{BB962C8B-B14F-4D97-AF65-F5344CB8AC3E}">
        <p14:creationId xmlns:p14="http://schemas.microsoft.com/office/powerpoint/2010/main" val="268627161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139A5D12-7CFA-4E37-BF66-F7E01B4EE786}" type="datetimeFigureOut">
              <a:rPr lang="en-US" smtClean="0"/>
              <a:pPr>
                <a:defRPr/>
              </a:pPr>
              <a:t>10/21/2020</a:t>
            </a:fld>
            <a:endParaRPr lang="en-US" dirty="0"/>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a:extLst>
              <a:ext uri="{FF2B5EF4-FFF2-40B4-BE49-F238E27FC236}">
                <a16:creationId xmlns:a16="http://schemas.microsoft.com/office/drawing/2014/main" id="{35CB4640-41D8-47A8-B918-3A9EA10C5CF1}"/>
              </a:ext>
            </a:extLst>
          </p:cNvPr>
          <p:cNvSpPr>
            <a:spLocks noGrp="1"/>
          </p:cNvSpPr>
          <p:nvPr>
            <p:ph type="sldNum" sz="quarter" idx="4"/>
          </p:nvPr>
        </p:nvSpPr>
        <p:spPr>
          <a:xfrm>
            <a:off x="4277113" y="6407944"/>
            <a:ext cx="510911" cy="450056"/>
          </a:xfrm>
          <a:prstGeom prst="rect">
            <a:avLst/>
          </a:prstGeom>
        </p:spPr>
        <p:txBody>
          <a:bodyPr vert="horz" anchor="b"/>
          <a:lstStyle>
            <a:lvl1pPr algn="ctr" eaLnBrk="1" latinLnBrk="0" hangingPunct="1">
              <a:defRPr kumimoji="0" sz="1400" b="0">
                <a:solidFill>
                  <a:schemeClr val="tx1"/>
                </a:solidFill>
              </a:defRPr>
            </a:lvl1pPr>
            <a:extLst/>
          </a:lstStyle>
          <a:p>
            <a:pPr>
              <a:defRPr/>
            </a:pPr>
            <a:fld id="{48F3F4AE-8854-4E78-A208-A82448B7C552}" type="slidenum">
              <a:rPr lang="zh-CN" altLang="en-US" smtClean="0"/>
              <a:pPr>
                <a:defRPr/>
              </a:pPr>
              <a:t>‹#›</a:t>
            </a:fld>
            <a:endParaRPr lang="zh-CN" altLang="en-US" dirty="0"/>
          </a:p>
        </p:txBody>
      </p:sp>
    </p:spTree>
    <p:extLst>
      <p:ext uri="{BB962C8B-B14F-4D97-AF65-F5344CB8AC3E}">
        <p14:creationId xmlns:p14="http://schemas.microsoft.com/office/powerpoint/2010/main" val="1449535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10" y="142852"/>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74660" y="1543027"/>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60" y="1543027"/>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r>
              <a:rPr lang="en-US" altLang="zh-CN"/>
              <a:t>Copyright</a:t>
            </a:r>
            <a:r>
              <a:rPr lang="en-US" altLang="zh-CN">
                <a:latin typeface="宋体"/>
              </a:rPr>
              <a:t>©</a:t>
            </a:r>
            <a:r>
              <a:rPr lang="zh-CN" altLang="en-US"/>
              <a:t>电子科技大学计算机学院</a:t>
            </a:r>
          </a:p>
        </p:txBody>
      </p:sp>
      <p:sp>
        <p:nvSpPr>
          <p:cNvPr id="7" name="灯片编号占位符 6"/>
          <p:cNvSpPr>
            <a:spLocks noGrp="1"/>
          </p:cNvSpPr>
          <p:nvPr>
            <p:ph type="sldNum" sz="quarter" idx="12"/>
          </p:nvPr>
        </p:nvSpPr>
        <p:spPr>
          <a:xfrm>
            <a:off x="6781800" y="6324600"/>
            <a:ext cx="1905000" cy="457200"/>
          </a:xfrm>
          <a:prstGeom prst="rect">
            <a:avLst/>
          </a:prstGeom>
        </p:spPr>
        <p:txBody>
          <a:bodyPr/>
          <a:lstStyle>
            <a:lvl1pPr>
              <a:defRPr/>
            </a:lvl1pPr>
          </a:lstStyle>
          <a:p>
            <a:pPr>
              <a:defRPr/>
            </a:pPr>
            <a:fld id="{EA673B56-64F2-4662-B5EB-BB4C72952A55}" type="slidenum">
              <a:rPr lang="en-US" altLang="zh-CN" smtClean="0"/>
              <a:pPr>
                <a:defRPr/>
              </a:pPr>
              <a:t>‹#›</a:t>
            </a:fld>
            <a:endParaRPr lang="en-US" altLang="zh-CN"/>
          </a:p>
        </p:txBody>
      </p:sp>
    </p:spTree>
    <p:extLst>
      <p:ext uri="{BB962C8B-B14F-4D97-AF65-F5344CB8AC3E}">
        <p14:creationId xmlns:p14="http://schemas.microsoft.com/office/powerpoint/2010/main" val="222266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D68DDFF9-4B3E-4935-ADAC-47589B811D08}" type="datetimeFigureOut">
              <a:rPr lang="en-US" smtClean="0"/>
              <a:pPr>
                <a:defRPr/>
              </a:pPr>
              <a:t>10/21/2020</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a:xfrm>
            <a:off x="4277113" y="6407944"/>
            <a:ext cx="510911" cy="450056"/>
          </a:xfrm>
          <a:prstGeom prst="rect">
            <a:avLst/>
          </a:prstGeom>
        </p:spPr>
        <p:txBody>
          <a:bodyPr/>
          <a:lstStyle>
            <a:lvl1pPr>
              <a:defRPr/>
            </a:lvl1pPr>
            <a:extLst/>
          </a:lstStyle>
          <a:p>
            <a:pPr>
              <a:defRPr/>
            </a:pPr>
            <a:fld id="{D1416733-8C3B-4C3A-AB0A-7DE9E28AF6E9}" type="slidenum">
              <a:rPr lang="zh-CN" altLang="en-US" smtClean="0"/>
              <a:pPr>
                <a:defRPr/>
              </a:pPr>
              <a:t>‹#›</a:t>
            </a:fld>
            <a:endParaRPr lang="zh-CN" altLang="en-US"/>
          </a:p>
        </p:txBody>
      </p:sp>
    </p:spTree>
    <p:extLst>
      <p:ext uri="{BB962C8B-B14F-4D97-AF65-F5344CB8AC3E}">
        <p14:creationId xmlns:p14="http://schemas.microsoft.com/office/powerpoint/2010/main" val="62979332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normAutofit/>
          </a:bodyPr>
          <a:lstStyle>
            <a:lvl1pPr marL="0" indent="0">
              <a:buNone/>
              <a:defRPr sz="3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7" name="灯片编号占位符 17">
            <a:extLst>
              <a:ext uri="{FF2B5EF4-FFF2-40B4-BE49-F238E27FC236}">
                <a16:creationId xmlns:a16="http://schemas.microsoft.com/office/drawing/2014/main" id="{D5B7639E-DA95-455C-BE76-99DE59D2A3EB}"/>
              </a:ext>
            </a:extLst>
          </p:cNvPr>
          <p:cNvSpPr>
            <a:spLocks noGrp="1"/>
          </p:cNvSpPr>
          <p:nvPr>
            <p:ph type="sldNum" sz="quarter" idx="4"/>
          </p:nvPr>
        </p:nvSpPr>
        <p:spPr>
          <a:xfrm>
            <a:off x="4277113" y="6407944"/>
            <a:ext cx="510911" cy="450056"/>
          </a:xfrm>
          <a:prstGeom prst="rect">
            <a:avLst/>
          </a:prstGeom>
        </p:spPr>
        <p:txBody>
          <a:bodyPr vert="horz" anchor="b"/>
          <a:lstStyle>
            <a:lvl1pPr algn="ctr" eaLnBrk="1" latinLnBrk="0" hangingPunct="1">
              <a:defRPr kumimoji="0" sz="1400" b="0">
                <a:solidFill>
                  <a:schemeClr val="tx1"/>
                </a:solidFill>
              </a:defRPr>
            </a:lvl1pPr>
            <a:extLst/>
          </a:lstStyle>
          <a:p>
            <a:pPr>
              <a:defRPr/>
            </a:pPr>
            <a:fld id="{2B6A7FAB-4B61-47A0-B8CD-EF8B814F243F}" type="slidenum">
              <a:rPr lang="zh-CN" altLang="en-US" smtClean="0"/>
              <a:pPr>
                <a:defRPr/>
              </a:pPr>
              <a:t>‹#›</a:t>
            </a:fld>
            <a:endParaRPr lang="en-US" altLang="zh-CN" dirty="0"/>
          </a:p>
        </p:txBody>
      </p:sp>
    </p:spTree>
    <p:extLst>
      <p:ext uri="{BB962C8B-B14F-4D97-AF65-F5344CB8AC3E}">
        <p14:creationId xmlns:p14="http://schemas.microsoft.com/office/powerpoint/2010/main" val="629547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5" name="Freeform 12"/>
          <p:cNvSpPr/>
          <p:nvPr/>
        </p:nvSpPr>
        <p:spPr>
          <a:xfrm>
            <a:off x="3733800" y="0"/>
            <a:ext cx="5410200" cy="533400"/>
          </a:xfrm>
          <a:custGeom>
            <a:avLst/>
            <a:gdLst>
              <a:gd name="connsiteX0" fmla="*/ 0 w 6477000"/>
              <a:gd name="connsiteY0" fmla="*/ 19050 h 533400"/>
              <a:gd name="connsiteX1" fmla="*/ 6477000 w 6477000"/>
              <a:gd name="connsiteY1" fmla="*/ 0 h 533400"/>
              <a:gd name="connsiteX2" fmla="*/ 6467475 w 6477000"/>
              <a:gd name="connsiteY2" fmla="*/ 533400 h 533400"/>
              <a:gd name="connsiteX3" fmla="*/ 466725 w 6477000"/>
              <a:gd name="connsiteY3" fmla="*/ 523875 h 533400"/>
              <a:gd name="connsiteX4" fmla="*/ 0 w 6477000"/>
              <a:gd name="connsiteY4" fmla="*/ 19050 h 533400"/>
              <a:gd name="connsiteX0" fmla="*/ 0 w 6477000"/>
              <a:gd name="connsiteY0" fmla="*/ 0 h 533400"/>
              <a:gd name="connsiteX1" fmla="*/ 6477000 w 6477000"/>
              <a:gd name="connsiteY1" fmla="*/ 0 h 533400"/>
              <a:gd name="connsiteX2" fmla="*/ 6467475 w 6477000"/>
              <a:gd name="connsiteY2" fmla="*/ 533400 h 533400"/>
              <a:gd name="connsiteX3" fmla="*/ 466725 w 6477000"/>
              <a:gd name="connsiteY3" fmla="*/ 523875 h 533400"/>
              <a:gd name="connsiteX4" fmla="*/ 0 w 64770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0" h="533400">
                <a:moveTo>
                  <a:pt x="0" y="0"/>
                </a:moveTo>
                <a:lnTo>
                  <a:pt x="6477000" y="0"/>
                </a:lnTo>
                <a:lnTo>
                  <a:pt x="6467475" y="533400"/>
                </a:lnTo>
                <a:lnTo>
                  <a:pt x="466725" y="523875"/>
                </a:lnTo>
                <a:lnTo>
                  <a:pt x="0" y="0"/>
                </a:lnTo>
                <a:close/>
              </a:path>
            </a:pathLst>
          </a:custGeom>
          <a:solidFill>
            <a:srgbClr val="AD403D"/>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a:spLocks noChangeArrowheads="1"/>
          </p:cNvSpPr>
          <p:nvPr/>
        </p:nvSpPr>
        <p:spPr bwMode="auto">
          <a:xfrm>
            <a:off x="0" y="0"/>
            <a:ext cx="9144000" cy="533400"/>
          </a:xfrm>
          <a:prstGeom prst="rect">
            <a:avLst/>
          </a:prstGeom>
          <a:solidFill>
            <a:srgbClr val="219DC9"/>
          </a:solidFill>
          <a:ln w="9525">
            <a:noFill/>
            <a:miter lim="800000"/>
            <a:headEnd/>
            <a:tailEnd/>
          </a:ln>
          <a:effectLst>
            <a:outerShdw blurRad="50800" dist="38100" dir="2700000" algn="tl" rotWithShape="0">
              <a:prstClr val="black">
                <a:alpha val="40000"/>
              </a:prstClr>
            </a:outerShdw>
          </a:effectLst>
        </p:spPr>
        <p:txBody>
          <a:bodyPr wrap="none" anchor="ctr"/>
          <a:lstStyle/>
          <a:p>
            <a:pPr fontAlgn="auto">
              <a:spcBef>
                <a:spcPts val="0"/>
              </a:spcBef>
              <a:spcAft>
                <a:spcPts val="0"/>
              </a:spcAft>
              <a:defRPr/>
            </a:pPr>
            <a:endParaRPr lang="zh-CN" altLang="en-US" dirty="0">
              <a:solidFill>
                <a:srgbClr val="000000"/>
              </a:solidFill>
              <a:ea typeface="宋体" pitchFamily="2" charset="-122"/>
            </a:endParaRPr>
          </a:p>
        </p:txBody>
      </p:sp>
      <p:sp>
        <p:nvSpPr>
          <p:cNvPr id="7" name="TextBox 6"/>
          <p:cNvSpPr txBox="1"/>
          <p:nvPr/>
        </p:nvSpPr>
        <p:spPr>
          <a:xfrm>
            <a:off x="76200" y="76200"/>
            <a:ext cx="2492990" cy="400110"/>
          </a:xfrm>
          <a:prstGeom prst="rect">
            <a:avLst/>
          </a:prstGeom>
          <a:noFill/>
        </p:spPr>
        <p:txBody>
          <a:bodyPr wrap="none">
            <a:spAutoFit/>
          </a:bodyPr>
          <a:lstStyle/>
          <a:p>
            <a:pPr fontAlgn="auto">
              <a:spcBef>
                <a:spcPts val="0"/>
              </a:spcBef>
              <a:spcAft>
                <a:spcPts val="0"/>
              </a:spcAft>
              <a:defRPr/>
            </a:pPr>
            <a:r>
              <a:rPr lang="zh-CN" altLang="en-US" sz="2000" dirty="0">
                <a:solidFill>
                  <a:srgbClr val="FFFF00"/>
                </a:solidFill>
                <a:effectLst>
                  <a:reflection blurRad="6350" stA="55000" endA="300" endPos="45500" dir="5400000" sy="-100000" algn="bl" rotWithShape="0"/>
                </a:effectLst>
                <a:latin typeface="华文隶书" pitchFamily="2" charset="-122"/>
                <a:ea typeface="华文隶书" pitchFamily="2" charset="-122"/>
              </a:rPr>
              <a:t>网络时代的信息安全</a:t>
            </a:r>
            <a:endParaRPr lang="en-US" sz="2000" dirty="0">
              <a:solidFill>
                <a:srgbClr val="FFFF00"/>
              </a:solidFill>
              <a:effectLst>
                <a:reflection blurRad="6350" stA="55000" endA="300" endPos="45500" dir="5400000" sy="-100000" algn="bl" rotWithShape="0"/>
              </a:effectLst>
              <a:latin typeface="华文隶书" pitchFamily="2" charset="-122"/>
              <a:ea typeface="华文隶书" pitchFamily="2" charset="-122"/>
            </a:endParaRPr>
          </a:p>
        </p:txBody>
      </p:sp>
      <p:sp>
        <p:nvSpPr>
          <p:cNvPr id="8" name="Freeform 11"/>
          <p:cNvSpPr/>
          <p:nvPr/>
        </p:nvSpPr>
        <p:spPr>
          <a:xfrm>
            <a:off x="2438400" y="0"/>
            <a:ext cx="6705600" cy="533400"/>
          </a:xfrm>
          <a:custGeom>
            <a:avLst/>
            <a:gdLst>
              <a:gd name="connsiteX0" fmla="*/ 0 w 6477000"/>
              <a:gd name="connsiteY0" fmla="*/ 19050 h 533400"/>
              <a:gd name="connsiteX1" fmla="*/ 6477000 w 6477000"/>
              <a:gd name="connsiteY1" fmla="*/ 0 h 533400"/>
              <a:gd name="connsiteX2" fmla="*/ 6467475 w 6477000"/>
              <a:gd name="connsiteY2" fmla="*/ 533400 h 533400"/>
              <a:gd name="connsiteX3" fmla="*/ 466725 w 6477000"/>
              <a:gd name="connsiteY3" fmla="*/ 523875 h 533400"/>
              <a:gd name="connsiteX4" fmla="*/ 0 w 6477000"/>
              <a:gd name="connsiteY4" fmla="*/ 19050 h 533400"/>
              <a:gd name="connsiteX0" fmla="*/ 0 w 6477000"/>
              <a:gd name="connsiteY0" fmla="*/ 0 h 533400"/>
              <a:gd name="connsiteX1" fmla="*/ 6477000 w 6477000"/>
              <a:gd name="connsiteY1" fmla="*/ 0 h 533400"/>
              <a:gd name="connsiteX2" fmla="*/ 6467475 w 6477000"/>
              <a:gd name="connsiteY2" fmla="*/ 533400 h 533400"/>
              <a:gd name="connsiteX3" fmla="*/ 466725 w 6477000"/>
              <a:gd name="connsiteY3" fmla="*/ 523875 h 533400"/>
              <a:gd name="connsiteX4" fmla="*/ 0 w 64770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0" h="533400">
                <a:moveTo>
                  <a:pt x="0" y="0"/>
                </a:moveTo>
                <a:lnTo>
                  <a:pt x="6477000" y="0"/>
                </a:lnTo>
                <a:lnTo>
                  <a:pt x="6467475" y="533400"/>
                </a:lnTo>
                <a:lnTo>
                  <a:pt x="466725" y="523875"/>
                </a:lnTo>
                <a:lnTo>
                  <a:pt x="0" y="0"/>
                </a:lnTo>
                <a:close/>
              </a:path>
            </a:pathLst>
          </a:custGeom>
          <a:solidFill>
            <a:srgbClr val="1D1C9A">
              <a:alpha val="54000"/>
            </a:srgbClr>
          </a:solidFill>
          <a:ln>
            <a:solidFill>
              <a:srgbClr val="42A3DE"/>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3"/>
          <p:cNvPicPr>
            <a:picLocks noChangeAspect="1" noChangeArrowheads="1"/>
          </p:cNvPicPr>
          <p:nvPr/>
        </p:nvPicPr>
        <p:blipFill>
          <a:blip r:embed="rId2" cstate="print"/>
          <a:stretch>
            <a:fillRect/>
          </a:stretch>
        </p:blipFill>
        <p:spPr bwMode="auto">
          <a:xfrm>
            <a:off x="6740016" y="-14288"/>
            <a:ext cx="2408746" cy="547688"/>
          </a:xfrm>
          <a:prstGeom prst="roundRect">
            <a:avLst>
              <a:gd name="adj" fmla="val 8594"/>
            </a:avLst>
          </a:prstGeom>
          <a:solidFill>
            <a:srgbClr val="FFFFFF">
              <a:shade val="85000"/>
            </a:srgbClr>
          </a:solidFill>
          <a:ln>
            <a:noFill/>
          </a:ln>
          <a:effectLst>
            <a:outerShdw blurRad="50800" dist="38100" dir="5400000" algn="t" rotWithShape="0">
              <a:prstClr val="black">
                <a:alpha val="40000"/>
              </a:prstClr>
            </a:outerShdw>
            <a:reflection blurRad="12700" stA="38000" endPos="28000" dist="5000" dir="5400000" sy="-100000" algn="bl" rotWithShape="0"/>
          </a:effectLst>
        </p:spPr>
      </p:pic>
      <p:sp>
        <p:nvSpPr>
          <p:cNvPr id="3" name="Content Placeholder 2"/>
          <p:cNvSpPr>
            <a:spLocks noGrp="1"/>
          </p:cNvSpPr>
          <p:nvPr>
            <p:ph idx="1"/>
          </p:nvPr>
        </p:nvSpPr>
        <p:spPr>
          <a:xfrm>
            <a:off x="457200" y="1412776"/>
            <a:ext cx="8229600" cy="47133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Title 1"/>
          <p:cNvSpPr>
            <a:spLocks noGrp="1"/>
          </p:cNvSpPr>
          <p:nvPr>
            <p:ph type="title"/>
          </p:nvPr>
        </p:nvSpPr>
        <p:spPr>
          <a:xfrm>
            <a:off x="2774032" y="0"/>
            <a:ext cx="3886200" cy="533400"/>
          </a:xfrm>
          <a:noFill/>
        </p:spPr>
        <p:txBody>
          <a:bodyPr>
            <a:noAutofit/>
          </a:bodyPr>
          <a:lstStyle>
            <a:lvl1pPr>
              <a:defRPr sz="2400" b="1" baseline="0">
                <a:solidFill>
                  <a:schemeClr val="bg1">
                    <a:lumMod val="95000"/>
                  </a:schemeClr>
                </a:solidFill>
                <a:latin typeface="黑体" pitchFamily="49" charset="-122"/>
                <a:ea typeface="黑体" pitchFamily="49" charset="-122"/>
              </a:defRPr>
            </a:lvl1pPr>
          </a:lstStyle>
          <a:p>
            <a:r>
              <a:rPr lang="zh-CN" altLang="en-US"/>
              <a:t>单击此处编辑母版标题样式</a:t>
            </a:r>
            <a:endParaRPr lang="en-US" dirty="0"/>
          </a:p>
        </p:txBody>
      </p:sp>
      <p:sp>
        <p:nvSpPr>
          <p:cNvPr id="26" name="文本占位符 25"/>
          <p:cNvSpPr>
            <a:spLocks noGrp="1"/>
          </p:cNvSpPr>
          <p:nvPr>
            <p:ph type="body" sz="quarter" idx="13"/>
          </p:nvPr>
        </p:nvSpPr>
        <p:spPr>
          <a:xfrm>
            <a:off x="467544" y="692696"/>
            <a:ext cx="8227051" cy="648072"/>
          </a:xfrm>
        </p:spPr>
        <p:txBody>
          <a:bodyPr anchor="ctr">
            <a:normAutofit/>
          </a:bodyPr>
          <a:lstStyle>
            <a:lvl1pPr marL="0" indent="0" algn="ctr">
              <a:spcBef>
                <a:spcPts val="0"/>
              </a:spcBef>
              <a:buNone/>
              <a:defRPr sz="3600" b="1"/>
            </a:lvl1pPr>
          </a:lstStyle>
          <a:p>
            <a:pPr lvl="0"/>
            <a:r>
              <a:rPr lang="zh-CN" altLang="en-US"/>
              <a:t>编辑母版文本样式</a:t>
            </a:r>
          </a:p>
        </p:txBody>
      </p:sp>
      <p:sp>
        <p:nvSpPr>
          <p:cNvPr id="10" name="Date Placeholder 3"/>
          <p:cNvSpPr>
            <a:spLocks noGrp="1"/>
          </p:cNvSpPr>
          <p:nvPr>
            <p:ph type="dt" sz="half" idx="14"/>
          </p:nvPr>
        </p:nvSpPr>
        <p:spPr/>
        <p:txBody>
          <a:bodyPr/>
          <a:lstStyle>
            <a:lvl1pPr>
              <a:defRPr/>
            </a:lvl1pPr>
          </a:lstStyle>
          <a:p>
            <a:pPr>
              <a:defRPr/>
            </a:pPr>
            <a:fld id="{FDAD161F-C035-4BD4-A9A0-4273A214587D}" type="datetimeFigureOut">
              <a:rPr lang="en-US" smtClean="0"/>
              <a:pPr>
                <a:defRPr/>
              </a:pPr>
              <a:t>10/21/2020</a:t>
            </a:fld>
            <a:endParaRPr lang="en-US" dirty="0"/>
          </a:p>
        </p:txBody>
      </p:sp>
      <p:sp>
        <p:nvSpPr>
          <p:cNvPr id="11" name="Footer Placeholder 4"/>
          <p:cNvSpPr>
            <a:spLocks noGrp="1"/>
          </p:cNvSpPr>
          <p:nvPr>
            <p:ph type="ftr" sz="quarter" idx="15"/>
          </p:nvPr>
        </p:nvSpPr>
        <p:spPr/>
        <p:txBody>
          <a:bodyPr/>
          <a:lstStyle>
            <a:lvl1pPr>
              <a:defRPr/>
            </a:lvl1pPr>
          </a:lstStyle>
          <a:p>
            <a:pPr>
              <a:defRPr/>
            </a:pPr>
            <a:endParaRPr lang="zh-CN" altLang="en-US"/>
          </a:p>
        </p:txBody>
      </p:sp>
      <p:sp>
        <p:nvSpPr>
          <p:cNvPr id="12" name="Slide Number Placeholder 5"/>
          <p:cNvSpPr>
            <a:spLocks noGrp="1"/>
          </p:cNvSpPr>
          <p:nvPr>
            <p:ph type="sldNum" sz="quarter" idx="16"/>
          </p:nvPr>
        </p:nvSpPr>
        <p:spPr>
          <a:xfrm>
            <a:off x="4277113" y="6407944"/>
            <a:ext cx="510911" cy="450056"/>
          </a:xfrm>
          <a:prstGeom prst="rect">
            <a:avLst/>
          </a:prstGeom>
        </p:spPr>
        <p:txBody>
          <a:bodyPr/>
          <a:lstStyle>
            <a:lvl1pPr>
              <a:defRPr/>
            </a:lvl1pPr>
          </a:lstStyle>
          <a:p>
            <a:pPr>
              <a:defRPr/>
            </a:pPr>
            <a:fld id="{9E42B576-6C96-45E3-BEDE-29BE65C272B3}" type="slidenum">
              <a:rPr lang="zh-CN" altLang="en-US" smtClean="0"/>
              <a:pPr>
                <a:defRPr/>
              </a:pPr>
              <a:t>‹#›</a:t>
            </a:fld>
            <a:endParaRPr lang="zh-CN" altLang="en-US"/>
          </a:p>
        </p:txBody>
      </p:sp>
    </p:spTree>
    <p:extLst>
      <p:ext uri="{BB962C8B-B14F-4D97-AF65-F5344CB8AC3E}">
        <p14:creationId xmlns:p14="http://schemas.microsoft.com/office/powerpoint/2010/main" val="385355209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FDAD161F-C035-4BD4-A9A0-4273A214587D}" type="datetimeFigureOut">
              <a:rPr lang="en-US" smtClean="0"/>
              <a:pPr>
                <a:defRPr/>
              </a:pPr>
              <a:t>10/21/2020</a:t>
            </a:fld>
            <a:endParaRPr lang="en-US" dirty="0"/>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endParaRPr lang="zh-CN" altLang="en-US"/>
          </a:p>
        </p:txBody>
      </p:sp>
      <p:sp>
        <p:nvSpPr>
          <p:cNvPr id="8" name="灯片编号占位符 7"/>
          <p:cNvSpPr>
            <a:spLocks noGrp="1"/>
          </p:cNvSpPr>
          <p:nvPr>
            <p:ph type="sldNum" sz="quarter" idx="12"/>
          </p:nvPr>
        </p:nvSpPr>
        <p:spPr>
          <a:xfrm>
            <a:off x="6781800" y="6324600"/>
            <a:ext cx="1905000" cy="457200"/>
          </a:xfrm>
          <a:prstGeom prst="rect">
            <a:avLst/>
          </a:prstGeom>
        </p:spPr>
        <p:txBody>
          <a:bodyPr/>
          <a:lstStyle>
            <a:lvl1pPr>
              <a:defRPr/>
            </a:lvl1pPr>
          </a:lstStyle>
          <a:p>
            <a:pPr>
              <a:defRPr/>
            </a:pPr>
            <a:fld id="{9E42B576-6C96-45E3-BEDE-29BE65C272B3}" type="slidenum">
              <a:rPr lang="zh-CN" altLang="en-US" smtClean="0"/>
              <a:pPr>
                <a:defRPr/>
              </a:pPr>
              <a:t>‹#›</a:t>
            </a:fld>
            <a:endParaRPr lang="zh-CN" altLang="en-US"/>
          </a:p>
        </p:txBody>
      </p:sp>
    </p:spTree>
    <p:extLst>
      <p:ext uri="{BB962C8B-B14F-4D97-AF65-F5344CB8AC3E}">
        <p14:creationId xmlns:p14="http://schemas.microsoft.com/office/powerpoint/2010/main" val="219380748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6727825" y="6407150"/>
            <a:ext cx="1919288" cy="366713"/>
          </a:xfrm>
        </p:spPr>
        <p:txBody>
          <a:bodyPr/>
          <a:lstStyle>
            <a:lvl1pPr>
              <a:defRPr/>
            </a:lvl1pPr>
          </a:lstStyle>
          <a:p>
            <a:pPr>
              <a:defRPr/>
            </a:pPr>
            <a:fld id="{FDAD161F-C035-4BD4-A9A0-4273A214587D}" type="datetimeFigureOut">
              <a:rPr lang="en-US" smtClean="0"/>
              <a:pPr>
                <a:defRPr/>
              </a:pPr>
              <a:t>10/21/2020</a:t>
            </a:fld>
            <a:endParaRPr lang="en-US" dirty="0"/>
          </a:p>
        </p:txBody>
      </p:sp>
      <p:sp>
        <p:nvSpPr>
          <p:cNvPr id="4" name="页脚占位符 3"/>
          <p:cNvSpPr>
            <a:spLocks noGrp="1"/>
          </p:cNvSpPr>
          <p:nvPr>
            <p:ph type="ftr" sz="quarter" idx="11"/>
          </p:nvPr>
        </p:nvSpPr>
        <p:spPr>
          <a:xfrm>
            <a:off x="4379913" y="6407150"/>
            <a:ext cx="2351087" cy="365125"/>
          </a:xfrm>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a:xfrm>
            <a:off x="8647113" y="6407150"/>
            <a:ext cx="366712" cy="365125"/>
          </a:xfrm>
          <a:prstGeom prst="rect">
            <a:avLst/>
          </a:prstGeom>
        </p:spPr>
        <p:txBody>
          <a:bodyPr/>
          <a:lstStyle>
            <a:lvl1pPr>
              <a:defRPr/>
            </a:lvl1pPr>
          </a:lstStyle>
          <a:p>
            <a:pPr>
              <a:defRPr/>
            </a:pPr>
            <a:fld id="{9E42B576-6C96-45E3-BEDE-29BE65C272B3}" type="slidenum">
              <a:rPr lang="zh-CN" altLang="en-US" smtClean="0"/>
              <a:pPr>
                <a:defRPr/>
              </a:pPr>
              <a:t>‹#›</a:t>
            </a:fld>
            <a:endParaRPr lang="zh-CN" altLang="en-US"/>
          </a:p>
        </p:txBody>
      </p:sp>
    </p:spTree>
    <p:extLst>
      <p:ext uri="{BB962C8B-B14F-4D97-AF65-F5344CB8AC3E}">
        <p14:creationId xmlns:p14="http://schemas.microsoft.com/office/powerpoint/2010/main" val="354536228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066800" y="765175"/>
            <a:ext cx="7543800" cy="971550"/>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981200"/>
            <a:ext cx="75438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66800" y="4114800"/>
            <a:ext cx="75438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66800" y="6248400"/>
            <a:ext cx="1905000" cy="457200"/>
          </a:xfrm>
        </p:spPr>
        <p:txBody>
          <a:bodyPr/>
          <a:lstStyle>
            <a:lvl1pPr>
              <a:defRPr/>
            </a:lvl1pPr>
          </a:lstStyle>
          <a:p>
            <a:pPr>
              <a:defRPr/>
            </a:pPr>
            <a:fld id="{FDAD161F-C035-4BD4-A9A0-4273A214587D}" type="datetimeFigureOut">
              <a:rPr lang="en-US" smtClean="0"/>
              <a:pPr>
                <a:defRPr/>
              </a:pPr>
              <a:t>10/21/2020</a:t>
            </a:fld>
            <a:endParaRPr lang="en-US" dirty="0"/>
          </a:p>
        </p:txBody>
      </p:sp>
      <p:sp>
        <p:nvSpPr>
          <p:cNvPr id="6" name="页脚占位符 5"/>
          <p:cNvSpPr>
            <a:spLocks noGrp="1"/>
          </p:cNvSpPr>
          <p:nvPr>
            <p:ph type="ftr" sz="quarter" idx="11"/>
          </p:nvPr>
        </p:nvSpPr>
        <p:spPr>
          <a:xfrm>
            <a:off x="3429000" y="6248400"/>
            <a:ext cx="2895600" cy="457200"/>
          </a:xfrm>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xfrm>
            <a:off x="6705600" y="6248400"/>
            <a:ext cx="1905000" cy="457200"/>
          </a:xfrm>
          <a:prstGeom prst="rect">
            <a:avLst/>
          </a:prstGeom>
        </p:spPr>
        <p:txBody>
          <a:bodyPr/>
          <a:lstStyle>
            <a:lvl1pPr>
              <a:defRPr/>
            </a:lvl1pPr>
          </a:lstStyle>
          <a:p>
            <a:pPr>
              <a:defRPr/>
            </a:pPr>
            <a:fld id="{9E42B576-6C96-45E3-BEDE-29BE65C272B3}" type="slidenum">
              <a:rPr lang="zh-CN" altLang="en-US" smtClean="0"/>
              <a:pPr>
                <a:defRPr/>
              </a:pPr>
              <a:t>‹#›</a:t>
            </a:fld>
            <a:endParaRPr lang="zh-CN" altLang="en-US"/>
          </a:p>
        </p:txBody>
      </p:sp>
    </p:spTree>
    <p:extLst>
      <p:ext uri="{BB962C8B-B14F-4D97-AF65-F5344CB8AC3E}">
        <p14:creationId xmlns:p14="http://schemas.microsoft.com/office/powerpoint/2010/main" val="15465076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例解">
    <p:spTree>
      <p:nvGrpSpPr>
        <p:cNvPr id="1" name=""/>
        <p:cNvGrpSpPr/>
        <p:nvPr/>
      </p:nvGrpSpPr>
      <p:grpSpPr>
        <a:xfrm>
          <a:off x="0" y="0"/>
          <a:ext cx="0" cy="0"/>
          <a:chOff x="0" y="0"/>
          <a:chExt cx="0" cy="0"/>
        </a:xfrm>
      </p:grpSpPr>
      <p:sp>
        <p:nvSpPr>
          <p:cNvPr id="10" name="内容占位符 2"/>
          <p:cNvSpPr>
            <a:spLocks noGrp="1"/>
          </p:cNvSpPr>
          <p:nvPr>
            <p:ph idx="1"/>
          </p:nvPr>
        </p:nvSpPr>
        <p:spPr>
          <a:xfrm>
            <a:off x="357159" y="357166"/>
            <a:ext cx="8472519" cy="600079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2"/>
          <p:cNvSpPr>
            <a:spLocks noGrp="1"/>
          </p:cNvSpPr>
          <p:nvPr>
            <p:ph type="sldNum" sz="quarter" idx="10"/>
          </p:nvPr>
        </p:nvSpPr>
        <p:spPr/>
        <p:txBody>
          <a:bodyPr/>
          <a:lstStyle>
            <a:lvl1pPr>
              <a:defRPr/>
            </a:lvl1pPr>
          </a:lstStyle>
          <a:p>
            <a:pPr>
              <a:defRPr/>
            </a:pPr>
            <a:fld id="{0CD73F58-972B-4850-BD8F-A00C4A5BC8F6}" type="slidenum">
              <a:rPr lang="zh-CN" altLang="en-US"/>
              <a:pPr>
                <a:defRPr/>
              </a:pPr>
              <a:t>‹#›</a:t>
            </a:fld>
            <a:endParaRPr lang="en-US" altLang="zh-CN" dirty="0"/>
          </a:p>
        </p:txBody>
      </p:sp>
    </p:spTree>
    <p:extLst>
      <p:ext uri="{BB962C8B-B14F-4D97-AF65-F5344CB8AC3E}">
        <p14:creationId xmlns:p14="http://schemas.microsoft.com/office/powerpoint/2010/main" val="302072081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t"/>
          <a:lstStyle>
            <a:lvl1pPr algn="ctr">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9"/>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6"/>
          <p:cNvSpPr>
            <a:spLocks noGrp="1"/>
          </p:cNvSpPr>
          <p:nvPr>
            <p:ph type="sldNum" sz="quarter" idx="10"/>
          </p:nvPr>
        </p:nvSpPr>
        <p:spPr/>
        <p:txBody>
          <a:bodyPr/>
          <a:lstStyle>
            <a:lvl1pPr>
              <a:defRPr/>
            </a:lvl1pPr>
          </a:lstStyle>
          <a:p>
            <a:pPr>
              <a:defRPr/>
            </a:pPr>
            <a:fld id="{E52C28D6-D53B-45CC-852E-550C58EF38CC}" type="slidenum">
              <a:rPr lang="zh-CN" altLang="en-US"/>
              <a:pPr>
                <a:defRPr/>
              </a:pPr>
              <a:t>‹#›</a:t>
            </a:fld>
            <a:endParaRPr lang="en-US" altLang="zh-CN" dirty="0"/>
          </a:p>
        </p:txBody>
      </p:sp>
    </p:spTree>
    <p:extLst>
      <p:ext uri="{BB962C8B-B14F-4D97-AF65-F5344CB8AC3E}">
        <p14:creationId xmlns:p14="http://schemas.microsoft.com/office/powerpoint/2010/main" val="340250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rgbClr val="C00000"/>
                </a:solidFill>
              </a:defRPr>
            </a:lvl2pPr>
            <a:extLst/>
          </a:lstStyle>
          <a:p>
            <a:pPr lvl="0" eaLnBrk="1" latinLnBrk="0" hangingPunct="1"/>
            <a:r>
              <a:rPr lang="zh-CN" altLang="en-US" dirty="0"/>
              <a:t>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fld id="{D8A0CA33-5AF5-4B6B-BB0C-E45649DE65C8}" type="datetimeFigureOut">
              <a:rPr lang="en-US" smtClean="0"/>
              <a:pPr>
                <a:defRPr/>
              </a:pPr>
              <a:t>10/21/2020</a:t>
            </a:fld>
            <a:endParaRPr lang="en-US" dirty="0"/>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zh-CN" altLang="en-US"/>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ctr" eaLnBrk="1" latinLnBrk="0" hangingPunct="1">
              <a:defRPr kumimoji="0" sz="1400" b="0">
                <a:solidFill>
                  <a:schemeClr val="tx1"/>
                </a:solidFill>
              </a:defRPr>
            </a:lvl1pPr>
            <a:extLst/>
          </a:lstStyle>
          <a:p>
            <a:pPr>
              <a:defRPr/>
            </a:pPr>
            <a:fld id="{C1C9297D-50FE-4CE4-BB8E-D1296749EF6A}" type="slidenum">
              <a:rPr lang="zh-CN" altLang="en-US" smtClean="0"/>
              <a:pPr>
                <a:defRPr/>
              </a:pPr>
              <a:t>‹#›</a:t>
            </a:fld>
            <a:endParaRPr lang="zh-CN" altLang="en-US" dirty="0"/>
          </a:p>
        </p:txBody>
      </p:sp>
    </p:spTree>
    <p:extLst>
      <p:ext uri="{BB962C8B-B14F-4D97-AF65-F5344CB8AC3E}">
        <p14:creationId xmlns:p14="http://schemas.microsoft.com/office/powerpoint/2010/main" val="548209688"/>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9306"/>
            <a:ext cx="4114800" cy="5214517"/>
          </a:xfrm>
        </p:spPr>
        <p:txBody>
          <a:bodyPr/>
          <a:lstStyle>
            <a:lvl2pPr>
              <a:defRPr>
                <a:solidFill>
                  <a:srgbClr val="C00000"/>
                </a:solidFill>
              </a:defRPr>
            </a:lvl2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fld id="{FDAD161F-C035-4BD4-A9A0-4273A214587D}" type="datetimeFigureOut">
              <a:rPr lang="en-US" smtClean="0"/>
              <a:pPr>
                <a:defRPr/>
              </a:pPr>
              <a:t>10/21/2020</a:t>
            </a:fld>
            <a:endParaRPr lang="en-US" dirty="0"/>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zh-CN" altLang="en-US"/>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400" b="0">
                <a:solidFill>
                  <a:schemeClr val="tx1"/>
                </a:solidFill>
              </a:defRPr>
            </a:lvl1pPr>
            <a:extLst/>
          </a:lstStyle>
          <a:p>
            <a:pPr algn="ctr">
              <a:defRPr/>
            </a:pPr>
            <a:fld id="{9E42B576-6C96-45E3-BEDE-29BE65C272B3}" type="slidenum">
              <a:rPr lang="zh-CN" altLang="en-US" smtClean="0"/>
              <a:pPr algn="ctr">
                <a:defRPr/>
              </a:pPr>
              <a:t>‹#›</a:t>
            </a:fld>
            <a:endParaRPr lang="zh-CN" altLang="en-US" dirty="0"/>
          </a:p>
        </p:txBody>
      </p:sp>
    </p:spTree>
    <p:extLst>
      <p:ext uri="{BB962C8B-B14F-4D97-AF65-F5344CB8AC3E}">
        <p14:creationId xmlns:p14="http://schemas.microsoft.com/office/powerpoint/2010/main" val="2768394376"/>
      </p:ext>
    </p:extLst>
  </p:cSld>
  <p:clrMapOvr>
    <a:masterClrMapping/>
  </p:clrMapOvr>
  <p:transition spd="slow">
    <p:pull/>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00174"/>
            <a:ext cx="4040188" cy="762000"/>
          </a:xfrm>
          <a:solidFill>
            <a:schemeClr val="bg2"/>
          </a:solidFill>
          <a:ln/>
        </p:spPr>
        <p:style>
          <a:lnRef idx="2">
            <a:schemeClr val="accent6"/>
          </a:lnRef>
          <a:fillRef idx="1">
            <a:schemeClr val="lt1"/>
          </a:fillRef>
          <a:effectRef idx="0">
            <a:schemeClr val="accent6"/>
          </a:effectRef>
          <a:fontRef idx="none"/>
        </p:style>
        <p:txBody>
          <a:bodyPr lIns="182880" anchor="ctr"/>
          <a:lstStyle>
            <a:lvl1pPr marL="0" indent="0">
              <a:buNone/>
              <a:defRPr sz="2400" b="0">
                <a:solidFill>
                  <a:srgbClr val="C00000"/>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4645026" y="1500174"/>
            <a:ext cx="4041775" cy="762000"/>
          </a:xfrm>
          <a:solidFill>
            <a:schemeClr val="bg2"/>
          </a:solidFill>
          <a:ln/>
        </p:spPr>
        <p:style>
          <a:lnRef idx="2">
            <a:schemeClr val="accent6"/>
          </a:lnRef>
          <a:fillRef idx="1">
            <a:schemeClr val="lt1"/>
          </a:fillRef>
          <a:effectRef idx="0">
            <a:schemeClr val="accent6"/>
          </a:effectRef>
          <a:fontRef idx="none"/>
        </p:style>
        <p:txBody>
          <a:bodyPr lIns="182880" anchor="ctr"/>
          <a:lstStyle>
            <a:lvl1pPr marL="0" indent="0">
              <a:buNone/>
              <a:defRPr sz="2400" b="0">
                <a:solidFill>
                  <a:srgbClr val="C00000"/>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457200" y="2285992"/>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6" name="内容占位符 5"/>
          <p:cNvSpPr>
            <a:spLocks noGrp="1"/>
          </p:cNvSpPr>
          <p:nvPr>
            <p:ph sz="quarter" idx="4"/>
          </p:nvPr>
        </p:nvSpPr>
        <p:spPr>
          <a:xfrm>
            <a:off x="4645025" y="2285992"/>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7" name="日期占位符 6"/>
          <p:cNvSpPr>
            <a:spLocks noGrp="1"/>
          </p:cNvSpPr>
          <p:nvPr>
            <p:ph type="dt" sz="half" idx="10"/>
          </p:nvPr>
        </p:nvSpPr>
        <p:spPr/>
        <p:txBody>
          <a:bodyPr/>
          <a:lstStyle/>
          <a:p>
            <a:pPr>
              <a:defRPr/>
            </a:pPr>
            <a:fld id="{DEE545D7-B22A-4CA4-A0BA-57EEA12A93A6}" type="datetimeFigureOut">
              <a:rPr lang="en-US" smtClean="0"/>
              <a:pPr>
                <a:defRPr/>
              </a:pPr>
              <a:t>10/21/2020</a:t>
            </a:fld>
            <a:endParaRPr lang="en-US"/>
          </a:p>
        </p:txBody>
      </p:sp>
      <p:sp>
        <p:nvSpPr>
          <p:cNvPr id="8" name="页脚占位符 7"/>
          <p:cNvSpPr>
            <a:spLocks noGrp="1"/>
          </p:cNvSpPr>
          <p:nvPr>
            <p:ph type="ftr" sz="quarter" idx="11"/>
          </p:nvPr>
        </p:nvSpPr>
        <p:spPr/>
        <p:txBody>
          <a:bodyPr/>
          <a:lstStyle/>
          <a:p>
            <a:pPr>
              <a:defRPr/>
            </a:pPr>
            <a:endParaRPr lang="zh-CN" altLang="en-US"/>
          </a:p>
        </p:txBody>
      </p:sp>
      <p:sp>
        <p:nvSpPr>
          <p:cNvPr id="11" name="灯片编号占位符 17">
            <a:extLst>
              <a:ext uri="{FF2B5EF4-FFF2-40B4-BE49-F238E27FC236}">
                <a16:creationId xmlns:a16="http://schemas.microsoft.com/office/drawing/2014/main" id="{1DE52B53-1C9E-49F7-90DD-E5F9697DD5B6}"/>
              </a:ext>
            </a:extLst>
          </p:cNvPr>
          <p:cNvSpPr>
            <a:spLocks noGrp="1"/>
          </p:cNvSpPr>
          <p:nvPr>
            <p:ph type="sldNum" sz="quarter" idx="12"/>
          </p:nvPr>
        </p:nvSpPr>
        <p:spPr>
          <a:xfrm>
            <a:off x="4277113" y="6407944"/>
            <a:ext cx="510911" cy="450056"/>
          </a:xfrm>
          <a:prstGeom prst="rect">
            <a:avLst/>
          </a:prstGeom>
        </p:spPr>
        <p:txBody>
          <a:bodyPr vert="horz" anchor="b"/>
          <a:lstStyle>
            <a:lvl1pPr algn="r" eaLnBrk="1" latinLnBrk="0" hangingPunct="1">
              <a:defRPr kumimoji="0" sz="1400" b="0">
                <a:solidFill>
                  <a:schemeClr val="tx1"/>
                </a:solidFill>
              </a:defRPr>
            </a:lvl1pPr>
            <a:extLst/>
          </a:lstStyle>
          <a:p>
            <a:pPr algn="ctr">
              <a:defRPr/>
            </a:pPr>
            <a:fld id="{193CD0A7-6AE0-4E70-8F01-E807AAC61C9F}" type="slidenum">
              <a:rPr lang="zh-CN" altLang="en-US" smtClean="0"/>
              <a:pPr algn="ctr">
                <a:defRPr/>
              </a:pPr>
              <a:t>‹#›</a:t>
            </a:fld>
            <a:endParaRPr lang="zh-CN" altLang="en-US" dirty="0"/>
          </a:p>
        </p:txBody>
      </p:sp>
    </p:spTree>
    <p:extLst>
      <p:ext uri="{BB962C8B-B14F-4D97-AF65-F5344CB8AC3E}">
        <p14:creationId xmlns:p14="http://schemas.microsoft.com/office/powerpoint/2010/main" val="3133798287"/>
      </p:ext>
    </p:extLst>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DAD161F-C035-4BD4-A9A0-4273A214587D}" type="datetimeFigureOut">
              <a:rPr lang="en-US" smtClean="0"/>
              <a:pPr>
                <a:defRPr/>
              </a:pPr>
              <a:t>10/21/2020</a:t>
            </a:fld>
            <a:endParaRPr lang="en-US" dirty="0"/>
          </a:p>
        </p:txBody>
      </p:sp>
      <p:sp>
        <p:nvSpPr>
          <p:cNvPr id="3" name="页脚占位符 2"/>
          <p:cNvSpPr>
            <a:spLocks noGrp="1"/>
          </p:cNvSpPr>
          <p:nvPr>
            <p:ph type="ftr" sz="quarter" idx="11"/>
          </p:nvPr>
        </p:nvSpPr>
        <p:spPr/>
        <p:txBody>
          <a:bodyPr/>
          <a:lstStyle/>
          <a:p>
            <a:pPr>
              <a:defRPr/>
            </a:pPr>
            <a:endParaRPr lang="zh-CN" altLang="en-US"/>
          </a:p>
        </p:txBody>
      </p:sp>
      <p:sp>
        <p:nvSpPr>
          <p:cNvPr id="6" name="灯片编号占位符 17">
            <a:extLst>
              <a:ext uri="{FF2B5EF4-FFF2-40B4-BE49-F238E27FC236}">
                <a16:creationId xmlns:a16="http://schemas.microsoft.com/office/drawing/2014/main" id="{CCC30022-A264-4A88-B9CD-5F1FADB34B81}"/>
              </a:ext>
            </a:extLst>
          </p:cNvPr>
          <p:cNvSpPr>
            <a:spLocks noGrp="1"/>
          </p:cNvSpPr>
          <p:nvPr>
            <p:ph type="sldNum" sz="quarter" idx="4"/>
          </p:nvPr>
        </p:nvSpPr>
        <p:spPr>
          <a:xfrm>
            <a:off x="4277113" y="6407944"/>
            <a:ext cx="510911" cy="450056"/>
          </a:xfrm>
          <a:prstGeom prst="rect">
            <a:avLst/>
          </a:prstGeom>
        </p:spPr>
        <p:txBody>
          <a:bodyPr vert="horz" anchor="b"/>
          <a:lstStyle>
            <a:lvl1pPr algn="ctr" eaLnBrk="1" latinLnBrk="0" hangingPunct="1">
              <a:defRPr kumimoji="0" sz="1400" b="0">
                <a:solidFill>
                  <a:schemeClr val="tx1"/>
                </a:solidFill>
              </a:defRPr>
            </a:lvl1pPr>
            <a:extLst/>
          </a:lstStyle>
          <a:p>
            <a:pPr>
              <a:defRPr/>
            </a:pPr>
            <a:fld id="{9E42B576-6C96-45E3-BEDE-29BE65C272B3}" type="slidenum">
              <a:rPr lang="zh-CN" altLang="en-US" smtClean="0"/>
              <a:pPr>
                <a:defRPr/>
              </a:pPr>
              <a:t>‹#›</a:t>
            </a:fld>
            <a:endParaRPr lang="zh-CN" altLang="en-US" dirty="0"/>
          </a:p>
        </p:txBody>
      </p:sp>
      <p:sp>
        <p:nvSpPr>
          <p:cNvPr id="8" name="标题 6">
            <a:extLst>
              <a:ext uri="{FF2B5EF4-FFF2-40B4-BE49-F238E27FC236}">
                <a16:creationId xmlns:a16="http://schemas.microsoft.com/office/drawing/2014/main" id="{32368EB6-82DF-4AB9-B25E-89C4EC08CC5D}"/>
              </a:ext>
            </a:extLst>
          </p:cNvPr>
          <p:cNvSpPr>
            <a:spLocks noGrp="1"/>
          </p:cNvSpPr>
          <p:nvPr>
            <p:ph type="title"/>
          </p:nvPr>
        </p:nvSpPr>
        <p:spPr>
          <a:xfrm>
            <a:off x="457200" y="0"/>
            <a:ext cx="8229600" cy="1115616"/>
          </a:xfrm>
        </p:spPr>
        <p:txBody>
          <a:bodyPr rtlCol="0"/>
          <a:lstStyle/>
          <a:p>
            <a:r>
              <a:rPr kumimoji="0" lang="zh-CN" altLang="en-US"/>
              <a:t>单击此处编辑母版标题样式</a:t>
            </a:r>
            <a:endParaRPr kumimoji="0" lang="en-US"/>
          </a:p>
        </p:txBody>
      </p:sp>
    </p:spTree>
    <p:extLst>
      <p:ext uri="{BB962C8B-B14F-4D97-AF65-F5344CB8AC3E}">
        <p14:creationId xmlns:p14="http://schemas.microsoft.com/office/powerpoint/2010/main" val="115592830"/>
      </p:ext>
    </p:extLst>
  </p:cSld>
  <p:clrMapOvr>
    <a:masterClrMapping/>
  </p:clrMapOvr>
  <p:transition spd="slow">
    <p:pull/>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fld id="{B5751215-5B0E-4402-ACB6-3A518516367D}" type="datetimeFigureOut">
              <a:rPr lang="en-US" smtClean="0"/>
              <a:pPr>
                <a:defRPr/>
              </a:pPr>
              <a:t>10/21/2020</a:t>
            </a:fld>
            <a:endParaRPr 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a:xfrm>
            <a:off x="4277113" y="6407944"/>
            <a:ext cx="510911" cy="450056"/>
          </a:xfrm>
          <a:prstGeom prst="rect">
            <a:avLst/>
          </a:prstGeom>
        </p:spPr>
        <p:txBody>
          <a:bodyPr/>
          <a:lstStyle/>
          <a:p>
            <a:pPr>
              <a:defRPr/>
            </a:pPr>
            <a:fld id="{417E4FD7-81C3-495D-BFBA-6F81AD4A38E3}" type="slidenum">
              <a:rPr lang="zh-CN" altLang="en-US" smtClean="0"/>
              <a:pPr>
                <a:defRPr/>
              </a:pPr>
              <a:t>‹#›</a:t>
            </a:fld>
            <a:endParaRPr lang="zh-CN" altLang="en-US"/>
          </a:p>
        </p:txBody>
      </p:sp>
    </p:spTree>
    <p:extLst>
      <p:ext uri="{BB962C8B-B14F-4D97-AF65-F5344CB8AC3E}">
        <p14:creationId xmlns:p14="http://schemas.microsoft.com/office/powerpoint/2010/main" val="4173021736"/>
      </p:ext>
    </p:extLst>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3215EACD-55C2-4DCD-8FBB-F99F460FF19F}" type="datetimeFigureOut">
              <a:rPr lang="en-US" smtClean="0"/>
              <a:pPr>
                <a:defRPr/>
              </a:pPr>
              <a:t>10/21/2020</a:t>
            </a:fld>
            <a:endParaRPr lang="en-US" dirty="0"/>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a:xfrm>
            <a:off x="4277113" y="6407944"/>
            <a:ext cx="510911" cy="450056"/>
          </a:xfrm>
          <a:prstGeom prst="rect">
            <a:avLst/>
          </a:prstGeom>
        </p:spPr>
        <p:txBody>
          <a:bodyPr/>
          <a:lstStyle/>
          <a:p>
            <a:pPr>
              <a:defRPr/>
            </a:pPr>
            <a:fld id="{2C68981A-5A74-458F-8012-2B2F9B0D232D}" type="slidenum">
              <a:rPr lang="zh-CN" altLang="en-US" smtClean="0"/>
              <a:pPr>
                <a:defRPr/>
              </a:pPr>
              <a:t>‹#›</a:t>
            </a:fld>
            <a:endParaRPr lang="zh-CN" altLang="en-US"/>
          </a:p>
        </p:txBody>
      </p:sp>
    </p:spTree>
    <p:extLst>
      <p:ext uri="{BB962C8B-B14F-4D97-AF65-F5344CB8AC3E}">
        <p14:creationId xmlns:p14="http://schemas.microsoft.com/office/powerpoint/2010/main" val="2548344948"/>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C9B3BEBD-8BF8-47C1-8610-169C3C9AB873}" type="datetimeFigureOut">
              <a:rPr lang="en-US" smtClean="0"/>
              <a:pPr>
                <a:defRPr/>
              </a:pPr>
              <a:t>10/21/2020</a:t>
            </a:fld>
            <a:endParaRPr lang="en-US" dirty="0"/>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a:xfrm>
            <a:off x="4277113" y="6407944"/>
            <a:ext cx="510911" cy="450056"/>
          </a:xfrm>
          <a:prstGeom prst="rect">
            <a:avLst/>
          </a:prstGeom>
        </p:spPr>
        <p:txBody>
          <a:bodyPr/>
          <a:lstStyle/>
          <a:p>
            <a:pPr>
              <a:defRPr/>
            </a:pPr>
            <a:fld id="{FA33F525-2A8A-4868-8C0C-BD22E8CA44BF}" type="slidenum">
              <a:rPr lang="zh-CN" altLang="en-US" smtClean="0"/>
              <a:pPr>
                <a:defRPr/>
              </a:pPr>
              <a:t>‹#›</a:t>
            </a:fld>
            <a:endParaRPr lang="zh-CN" altLang="en-US"/>
          </a:p>
        </p:txBody>
      </p:sp>
    </p:spTree>
    <p:extLst>
      <p:ext uri="{BB962C8B-B14F-4D97-AF65-F5344CB8AC3E}">
        <p14:creationId xmlns:p14="http://schemas.microsoft.com/office/powerpoint/2010/main" val="1543451239"/>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pPr>
              <a:defRPr/>
            </a:pPr>
            <a:fld id="{FDAD161F-C035-4BD4-A9A0-4273A214587D}" type="datetimeFigureOut">
              <a:rPr lang="en-US" smtClean="0"/>
              <a:pPr>
                <a:defRPr/>
              </a:pPr>
              <a:t>10/21/2020</a:t>
            </a:fld>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xfrm>
            <a:off x="4277113" y="6407944"/>
            <a:ext cx="510911" cy="450056"/>
          </a:xfrm>
          <a:prstGeom prst="rect">
            <a:avLst/>
          </a:prstGeom>
        </p:spPr>
        <p:txBody>
          <a:bodyPr/>
          <a:lstStyle>
            <a:lvl1pPr>
              <a:defRPr/>
            </a:lvl1pPr>
          </a:lstStyle>
          <a:p>
            <a:pPr>
              <a:defRPr/>
            </a:pPr>
            <a:fld id="{9E42B576-6C96-45E3-BEDE-29BE65C272B3}" type="slidenum">
              <a:rPr lang="zh-CN" altLang="en-US" smtClean="0"/>
              <a:pPr>
                <a:defRPr/>
              </a:pPr>
              <a:t>‹#›</a:t>
            </a:fld>
            <a:endParaRPr lang="zh-CN" altLang="en-US"/>
          </a:p>
        </p:txBody>
      </p:sp>
    </p:spTree>
    <p:extLst>
      <p:ext uri="{BB962C8B-B14F-4D97-AF65-F5344CB8AC3E}">
        <p14:creationId xmlns:p14="http://schemas.microsoft.com/office/powerpoint/2010/main" val="1033901438"/>
      </p:ext>
    </p:extLst>
  </p:cSld>
  <p:clrMapOvr>
    <a:masterClrMapping/>
  </p:clrMapOvr>
  <p:transition spd="slow">
    <p:pull/>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21"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0"/>
            <a:ext cx="8229600" cy="1115616"/>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dirty="0"/>
              <a:t>单击此处编辑母版标题样式</a:t>
            </a:r>
            <a:endParaRPr kumimoji="0" lang="en-US" dirty="0"/>
          </a:p>
        </p:txBody>
      </p:sp>
      <p:sp>
        <p:nvSpPr>
          <p:cNvPr id="30" name="文本占位符 29"/>
          <p:cNvSpPr>
            <a:spLocks noGrp="1"/>
          </p:cNvSpPr>
          <p:nvPr>
            <p:ph type="body" idx="1"/>
          </p:nvPr>
        </p:nvSpPr>
        <p:spPr>
          <a:xfrm>
            <a:off x="457200" y="1179306"/>
            <a:ext cx="8229600" cy="5214517"/>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fld id="{FDAD161F-C035-4BD4-A9A0-4273A214587D}" type="datetimeFigureOut">
              <a:rPr lang="en-US" smtClean="0"/>
              <a:pPr>
                <a:defRPr/>
              </a:pPr>
              <a:t>10/21/2020</a:t>
            </a:fld>
            <a:endParaRPr lang="en-US" dirty="0"/>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zh-CN" altLang="en-US"/>
          </a:p>
        </p:txBody>
      </p:sp>
      <p:pic>
        <p:nvPicPr>
          <p:cNvPr id="11" name="Picture 2" descr="D:\my thesis\dissertation\final\LOGO.png"/>
          <p:cNvPicPr>
            <a:picLocks noChangeAspect="1" noChangeArrowheads="1"/>
          </p:cNvPicPr>
          <p:nvPr/>
        </p:nvPicPr>
        <p:blipFill>
          <a:blip r:embed="rId22" cstate="print"/>
          <a:srcRect/>
          <a:stretch>
            <a:fillRect/>
          </a:stretch>
        </p:blipFill>
        <p:spPr bwMode="auto">
          <a:xfrm>
            <a:off x="6322422" y="6069812"/>
            <a:ext cx="2786082" cy="788212"/>
          </a:xfrm>
          <a:prstGeom prst="rect">
            <a:avLst/>
          </a:prstGeom>
          <a:noFill/>
        </p:spPr>
      </p:pic>
      <p:sp>
        <p:nvSpPr>
          <p:cNvPr id="16" name="灯片编号占位符 17">
            <a:extLst>
              <a:ext uri="{FF2B5EF4-FFF2-40B4-BE49-F238E27FC236}">
                <a16:creationId xmlns:a16="http://schemas.microsoft.com/office/drawing/2014/main" id="{09AE5FC1-A673-4996-AD79-FE2D060E6DBE}"/>
              </a:ext>
            </a:extLst>
          </p:cNvPr>
          <p:cNvSpPr>
            <a:spLocks noGrp="1"/>
          </p:cNvSpPr>
          <p:nvPr>
            <p:ph type="sldNum" sz="quarter" idx="4"/>
          </p:nvPr>
        </p:nvSpPr>
        <p:spPr>
          <a:xfrm>
            <a:off x="4277113" y="6407944"/>
            <a:ext cx="510911" cy="450056"/>
          </a:xfrm>
          <a:prstGeom prst="rect">
            <a:avLst/>
          </a:prstGeom>
        </p:spPr>
        <p:txBody>
          <a:bodyPr vert="horz" anchor="b"/>
          <a:lstStyle>
            <a:lvl1pPr algn="ctr" eaLnBrk="1" latinLnBrk="0" hangingPunct="1">
              <a:defRPr kumimoji="0" sz="1400" b="0">
                <a:solidFill>
                  <a:schemeClr val="tx1"/>
                </a:solidFill>
              </a:defRPr>
            </a:lvl1pPr>
            <a:extLst/>
          </a:lstStyle>
          <a:p>
            <a:pPr>
              <a:defRPr/>
            </a:pPr>
            <a:fld id="{9E42B576-6C96-45E3-BEDE-29BE65C272B3}" type="slidenum">
              <a:rPr lang="zh-CN" altLang="en-US" smtClean="0"/>
              <a:pPr>
                <a:defRPr/>
              </a:pPr>
              <a:t>‹#›</a:t>
            </a:fld>
            <a:endParaRPr lang="zh-CN" altLang="en-US" dirty="0"/>
          </a:p>
        </p:txBody>
      </p:sp>
    </p:spTree>
    <p:extLst>
      <p:ext uri="{BB962C8B-B14F-4D97-AF65-F5344CB8AC3E}">
        <p14:creationId xmlns:p14="http://schemas.microsoft.com/office/powerpoint/2010/main" val="3490707095"/>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955" r:id="rId19"/>
  </p:sldLayoutIdLst>
  <p:transition spd="slow">
    <p:pull/>
  </p:transition>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7.png"/></Relationships>
</file>

<file path=ppt/slides/_rels/slide1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1.png"/><Relationship Id="rId11" Type="http://schemas.openxmlformats.org/officeDocument/2006/relationships/image" Target="../media/image72.png"/><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image" Target="../media/image70.png"/><Relationship Id="rId9" Type="http://schemas.openxmlformats.org/officeDocument/2006/relationships/oleObject" Target="../embeddings/oleObject6.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jpeg"/></Relationships>
</file>

<file path=ppt/slides/_rels/slide151.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2.xml"/><Relationship Id="rId5" Type="http://schemas.openxmlformats.org/officeDocument/2006/relationships/image" Target="../media/image81.jpeg"/><Relationship Id="rId4" Type="http://schemas.openxmlformats.org/officeDocument/2006/relationships/image" Target="../media/image80.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 Id="rId5" Type="http://schemas.microsoft.com/office/2007/relationships/hdphoto" Target="../media/hdphoto1.wdp"/><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hyperlink" Target="http://images.google.com/imgres?imgurl=http://www.ling.su.se/fon/phoneticians/Claude_Shannon_1916-.jpg&amp;imgrefurl=http://www.ling.su.se/fon/phoneticians/Gubbar.html&amp;h=249&amp;w=170&amp;sz=11&amp;tbnid=yQ9cJBfnBE2FgM:&amp;tbnh=106&amp;tbnw=72&amp;hl=zh-CN&amp;start=5&amp;prev=/images?q=Claude+Shannon&amp;svnum=10&amp;hl=zh-CN&amp;lr=lang_zh-CN&amp;newwindow=1&amp;sa=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images.google.com/imgres?imgurl=http://www.fh-rosenheim.de/~gki/gallery/images/img_diffie.jpg&amp;imgrefurl=http://www.fh-rosenheim.de/~gki/gallery/gallery_d.php&amp;h=291&amp;w=200&amp;sz=13&amp;tbnid=QfySqHDCNueWcM:&amp;tbnh=110&amp;tbnw=75&amp;hl=zh-CN&amp;start=3&amp;prev=/images?q=W.Diffie&amp;svnum=10&amp;hl=zh-CN&amp;lr=&amp;newwindow=1&amp;sa=G" TargetMode="External"/><Relationship Id="rId7"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hyperlink" Target="http://wincrypt.chat.ru/Hellman.jpg" TargetMode="External"/><Relationship Id="rId4" Type="http://schemas.openxmlformats.org/officeDocument/2006/relationships/image" Target="../media/image33.jpeg"/></Relationships>
</file>

<file path=ppt/slides/_rels/slide72.xml.rels><?xml version="1.0" encoding="UTF-8" standalone="yes"?>
<Relationships xmlns="http://schemas.openxmlformats.org/package/2006/relationships"><Relationship Id="rId3" Type="http://schemas.openxmlformats.org/officeDocument/2006/relationships/hyperlink" Target="http://images.google.com/imgres?imgurl=http://theory.lcs.mit.edu/~rivest/photos/mvc-127y.jpg&amp;imgrefurl=http://theory.lcs.mit.edu/~rivest/&amp;h=278&amp;w=192&amp;sz=27&amp;tbnid=xeZ-LR-2CV2uIM:&amp;tbnh=109&amp;tbnw=75&amp;hl=zh-CN&amp;start=1&amp;prev=/images?q=Rivest&amp;svnum=10&amp;hl=zh-CN&amp;lr=&amp;newwindow=1" TargetMode="External"/><Relationship Id="rId7"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hyperlink" Target="http://images.google.com/imgres?imgurl=http://viterbi.usc.edu/assets/005/11230.jpg&amp;imgrefurl=http://viterbi.usc.edu/news/news/2003/2003_04_14_adleman.htm&amp;h=284&amp;w=289&amp;sz=38&amp;tbnid=AwKUaLH2ltOzTM:&amp;tbnh=108&amp;tbnw=110&amp;hl=zh-CN&amp;start=16&amp;prev=/images?q=adleman&amp;svnum=10&amp;hl=zh-CN&amp;lr=&amp;newwindow=1" TargetMode="External"/><Relationship Id="rId4" Type="http://schemas.openxmlformats.org/officeDocument/2006/relationships/image" Target="../media/image36.jpe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第三章</a:t>
            </a:r>
            <a:endParaRPr lang="zh-CN" altLang="en-US" dirty="0"/>
          </a:p>
        </p:txBody>
      </p:sp>
      <p:sp>
        <p:nvSpPr>
          <p:cNvPr id="8" name="副标题 7"/>
          <p:cNvSpPr>
            <a:spLocks noGrp="1"/>
          </p:cNvSpPr>
          <p:nvPr>
            <p:ph type="subTitle" idx="1"/>
          </p:nvPr>
        </p:nvSpPr>
        <p:spPr/>
        <p:txBody>
          <a:bodyPr/>
          <a:lstStyle/>
          <a:p>
            <a:r>
              <a:rPr lang="zh-CN" altLang="en-US"/>
              <a:t>密码学基础与加密技术</a:t>
            </a:r>
            <a:endParaRPr lang="zh-CN" altLang="en-US" dirty="0"/>
          </a:p>
        </p:txBody>
      </p:sp>
      <p:sp>
        <p:nvSpPr>
          <p:cNvPr id="13314" name="灯片编号占位符 4"/>
          <p:cNvSpPr>
            <a:spLocks noGrp="1"/>
          </p:cNvSpPr>
          <p:nvPr>
            <p:ph type="sldNum" sz="quarter" idx="4294967295"/>
          </p:nvPr>
        </p:nvSpPr>
        <p:spPr>
          <a:xfrm>
            <a:off x="8777288" y="6408738"/>
            <a:ext cx="366712" cy="365125"/>
          </a:xfrm>
        </p:spPr>
        <p:txBody>
          <a:bodyPr/>
          <a:lstStyle/>
          <a:p>
            <a:fld id="{177BFA0C-97D6-4DA7-AB45-A1A6DE4001D1}" type="slidenum">
              <a:rPr lang="zh-CN" altLang="en-US" smtClean="0"/>
              <a:pPr/>
              <a:t>1</a:t>
            </a:fld>
            <a:endParaRPr lang="zh-CN" altLang="en-US"/>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7BD265C4-668B-4832-B9DA-52E6FD2BA068}"/>
              </a:ext>
            </a:extLst>
          </p:cNvPr>
          <p:cNvSpPr>
            <a:spLocks noGrp="1"/>
          </p:cNvSpPr>
          <p:nvPr>
            <p:ph idx="1"/>
          </p:nvPr>
        </p:nvSpPr>
        <p:spPr/>
        <p:txBody>
          <a:bodyPr/>
          <a:lstStyle/>
          <a:p>
            <a:endParaRPr lang="zh-CN" altLang="en-US"/>
          </a:p>
        </p:txBody>
      </p:sp>
      <p:sp>
        <p:nvSpPr>
          <p:cNvPr id="461850" name="Rectangle 26"/>
          <p:cNvSpPr>
            <a:spLocks noGrp="1" noChangeArrowheads="1"/>
          </p:cNvSpPr>
          <p:nvPr>
            <p:ph type="title"/>
          </p:nvPr>
        </p:nvSpPr>
        <p:spPr/>
        <p:txBody>
          <a:bodyPr/>
          <a:lstStyle/>
          <a:p>
            <a:r>
              <a:rPr lang="zh-CN" altLang="en-US"/>
              <a:t>密码算法分类</a:t>
            </a:r>
          </a:p>
        </p:txBody>
      </p:sp>
      <p:sp>
        <p:nvSpPr>
          <p:cNvPr id="48130" name="日期占位符 3"/>
          <p:cNvSpPr>
            <a:spLocks noGrp="1"/>
          </p:cNvSpPr>
          <p:nvPr>
            <p:ph type="dt" sz="half" idx="2"/>
          </p:nvPr>
        </p:nvSpPr>
        <p:spPr/>
        <p:txBody>
          <a:bodyPr/>
          <a:lstStyle/>
          <a:p>
            <a:fld id="{AC047275-C925-4E42-ADD7-E1962C104924}" type="datetime1">
              <a:rPr lang="zh-CN" altLang="en-US" smtClean="0"/>
              <a:pPr/>
              <a:t>2020/10/21</a:t>
            </a:fld>
            <a:endParaRPr lang="en-US" altLang="zh-CN"/>
          </a:p>
        </p:txBody>
      </p:sp>
      <p:grpSp>
        <p:nvGrpSpPr>
          <p:cNvPr id="2" name="组合 27"/>
          <p:cNvGrpSpPr>
            <a:grpSpLocks/>
          </p:cNvGrpSpPr>
          <p:nvPr/>
        </p:nvGrpSpPr>
        <p:grpSpPr bwMode="auto">
          <a:xfrm>
            <a:off x="323528" y="1700808"/>
            <a:ext cx="8533159" cy="3096617"/>
            <a:chOff x="1037903" y="1700808"/>
            <a:chExt cx="8533159" cy="3096617"/>
          </a:xfrm>
        </p:grpSpPr>
        <p:sp>
          <p:nvSpPr>
            <p:cNvPr id="48135" name="Rectangle 3"/>
            <p:cNvSpPr>
              <a:spLocks noChangeArrowheads="1"/>
            </p:cNvSpPr>
            <p:nvPr/>
          </p:nvSpPr>
          <p:spPr bwMode="auto">
            <a:xfrm>
              <a:off x="3270151" y="1700808"/>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dirty="0">
                  <a:solidFill>
                    <a:srgbClr val="000000"/>
                  </a:solidFill>
                  <a:ea typeface="黑体" pitchFamily="49" charset="-122"/>
                </a:rPr>
                <a:t>密码算法</a:t>
              </a:r>
            </a:p>
          </p:txBody>
        </p:sp>
        <p:sp>
          <p:nvSpPr>
            <p:cNvPr id="48136" name="Rectangle 4"/>
            <p:cNvSpPr>
              <a:spLocks noChangeArrowheads="1"/>
            </p:cNvSpPr>
            <p:nvPr/>
          </p:nvSpPr>
          <p:spPr bwMode="auto">
            <a:xfrm>
              <a:off x="2118023" y="3213100"/>
              <a:ext cx="172784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基于密钥保密性</a:t>
              </a:r>
            </a:p>
          </p:txBody>
        </p:sp>
        <p:sp>
          <p:nvSpPr>
            <p:cNvPr id="48137" name="Rectangle 5"/>
            <p:cNvSpPr>
              <a:spLocks noChangeArrowheads="1"/>
            </p:cNvSpPr>
            <p:nvPr/>
          </p:nvSpPr>
          <p:spPr bwMode="auto">
            <a:xfrm>
              <a:off x="4282139" y="3213100"/>
              <a:ext cx="1724316"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基于算法保密性</a:t>
              </a:r>
            </a:p>
          </p:txBody>
        </p:sp>
        <p:grpSp>
          <p:nvGrpSpPr>
            <p:cNvPr id="3" name="Group 6"/>
            <p:cNvGrpSpPr>
              <a:grpSpLocks/>
            </p:cNvGrpSpPr>
            <p:nvPr/>
          </p:nvGrpSpPr>
          <p:grpSpPr bwMode="auto">
            <a:xfrm>
              <a:off x="2909892" y="2132013"/>
              <a:ext cx="2157413" cy="1081088"/>
              <a:chOff x="1833" y="1343"/>
              <a:chExt cx="1359" cy="681"/>
            </a:xfrm>
          </p:grpSpPr>
          <p:sp>
            <p:nvSpPr>
              <p:cNvPr id="48152" name="Line 7"/>
              <p:cNvSpPr>
                <a:spLocks noChangeShapeType="1"/>
              </p:cNvSpPr>
              <p:nvPr/>
            </p:nvSpPr>
            <p:spPr bwMode="auto">
              <a:xfrm>
                <a:off x="1833"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3" name="Line 8"/>
              <p:cNvSpPr>
                <a:spLocks noChangeShapeType="1"/>
              </p:cNvSpPr>
              <p:nvPr/>
            </p:nvSpPr>
            <p:spPr bwMode="auto">
              <a:xfrm>
                <a:off x="319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4" name="Line 9"/>
              <p:cNvSpPr>
                <a:spLocks noChangeShapeType="1"/>
              </p:cNvSpPr>
              <p:nvPr/>
            </p:nvSpPr>
            <p:spPr bwMode="auto">
              <a:xfrm>
                <a:off x="1833" y="1888"/>
                <a:ext cx="1359"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5" name="Line 10"/>
              <p:cNvSpPr>
                <a:spLocks noChangeShapeType="1"/>
              </p:cNvSpPr>
              <p:nvPr/>
            </p:nvSpPr>
            <p:spPr bwMode="auto">
              <a:xfrm>
                <a:off x="2517" y="1343"/>
                <a:ext cx="0" cy="54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6" name="Text Box 11"/>
              <p:cNvSpPr txBox="1">
                <a:spLocks noChangeArrowheads="1"/>
              </p:cNvSpPr>
              <p:nvPr/>
            </p:nvSpPr>
            <p:spPr bwMode="auto">
              <a:xfrm>
                <a:off x="1934" y="1480"/>
                <a:ext cx="1159" cy="23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zh-CN" altLang="en-US" sz="1800" b="1" dirty="0">
                    <a:solidFill>
                      <a:srgbClr val="000000"/>
                    </a:solidFill>
                    <a:ea typeface="黑体" pitchFamily="49" charset="-122"/>
                  </a:rPr>
                  <a:t>基于保密的内容</a:t>
                </a:r>
              </a:p>
            </p:txBody>
          </p:sp>
        </p:grpSp>
        <p:sp>
          <p:nvSpPr>
            <p:cNvPr id="461836" name="Rectangle 12"/>
            <p:cNvSpPr>
              <a:spLocks noChangeArrowheads="1"/>
            </p:cNvSpPr>
            <p:nvPr/>
          </p:nvSpPr>
          <p:spPr bwMode="auto">
            <a:xfrm>
              <a:off x="1037903" y="4365625"/>
              <a:ext cx="1583849"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1800" b="1">
                  <a:solidFill>
                    <a:srgbClr val="000000"/>
                  </a:solidFill>
                  <a:ea typeface="黑体" pitchFamily="49" charset="-122"/>
                </a:rPr>
                <a:t>对称密码算法</a:t>
              </a: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1800" b="1">
                  <a:solidFill>
                    <a:srgbClr val="000000"/>
                  </a:solidFill>
                  <a:ea typeface="黑体" pitchFamily="49" charset="-122"/>
                </a:rPr>
                <a:t>非对称密码算法</a:t>
              </a: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5" name="Rectangle 18"/>
            <p:cNvSpPr>
              <a:spLocks noChangeArrowheads="1"/>
            </p:cNvSpPr>
            <p:nvPr/>
          </p:nvSpPr>
          <p:spPr bwMode="auto">
            <a:xfrm>
              <a:off x="6149752"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分组密码算法</a:t>
              </a:r>
            </a:p>
          </p:txBody>
        </p:sp>
        <p:sp>
          <p:nvSpPr>
            <p:cNvPr id="48146" name="Rectangle 19"/>
            <p:cNvSpPr>
              <a:spLocks noChangeArrowheads="1"/>
            </p:cNvSpPr>
            <p:nvPr/>
          </p:nvSpPr>
          <p:spPr bwMode="auto">
            <a:xfrm>
              <a:off x="8094687"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流密码算法</a:t>
              </a: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0" name="Line 23"/>
            <p:cNvSpPr>
              <a:spLocks noChangeShapeType="1"/>
            </p:cNvSpPr>
            <p:nvPr/>
          </p:nvSpPr>
          <p:spPr bwMode="auto">
            <a:xfrm>
              <a:off x="7878663" y="2132013"/>
              <a:ext cx="0" cy="865187"/>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1" name="Text Box 24"/>
            <p:cNvSpPr txBox="1">
              <a:spLocks noChangeArrowheads="1"/>
            </p:cNvSpPr>
            <p:nvPr/>
          </p:nvSpPr>
          <p:spPr bwMode="auto">
            <a:xfrm>
              <a:off x="7086575" y="2348880"/>
              <a:ext cx="1728788" cy="36933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zh-CN" altLang="en-US" sz="1800" b="1">
                  <a:solidFill>
                    <a:srgbClr val="000000"/>
                  </a:solidFill>
                  <a:ea typeface="黑体" pitchFamily="49" charset="-122"/>
                </a:rPr>
                <a:t>明文处理方法</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026"/>
          <p:cNvSpPr>
            <a:spLocks noGrp="1" noChangeArrowheads="1"/>
          </p:cNvSpPr>
          <p:nvPr>
            <p:ph type="title"/>
          </p:nvPr>
        </p:nvSpPr>
        <p:spPr>
          <a:xfrm>
            <a:off x="457200" y="274638"/>
            <a:ext cx="8229600" cy="1143000"/>
          </a:xfrm>
        </p:spPr>
        <p:txBody>
          <a:bodyPr>
            <a:normAutofit/>
          </a:bodyPr>
          <a:lstStyle/>
          <a:p>
            <a:r>
              <a:rPr lang="en-US" altLang="zh-CN" sz="4400">
                <a:solidFill>
                  <a:schemeClr val="tx1"/>
                </a:solidFill>
              </a:rPr>
              <a:t>How an S-Box works</a:t>
            </a:r>
          </a:p>
        </p:txBody>
      </p:sp>
      <p:sp>
        <p:nvSpPr>
          <p:cNvPr id="84994"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220399A9-C96D-4E8D-AB40-919B00F5273D}" type="slidenum">
              <a:rPr lang="zh-CN" altLang="en-US" smtClean="0">
                <a:latin typeface="Times New Roman" pitchFamily="18" charset="0"/>
              </a:rPr>
              <a:pPr/>
              <a:t>100</a:t>
            </a:fld>
            <a:endParaRPr lang="zh-CN" altLang="en-US">
              <a:latin typeface="Times New Roman" pitchFamily="18" charset="0"/>
            </a:endParaRPr>
          </a:p>
        </p:txBody>
      </p:sp>
      <p:sp>
        <p:nvSpPr>
          <p:cNvPr id="84996" name="Text Box 1027"/>
          <p:cNvSpPr txBox="1">
            <a:spLocks noChangeArrowheads="1"/>
          </p:cNvSpPr>
          <p:nvPr/>
        </p:nvSpPr>
        <p:spPr bwMode="auto">
          <a:xfrm>
            <a:off x="3505200" y="0"/>
            <a:ext cx="5638800" cy="457200"/>
          </a:xfrm>
          <a:prstGeom prst="rect">
            <a:avLst/>
          </a:prstGeom>
          <a:noFill/>
          <a:ln w="9525">
            <a:noFill/>
            <a:miter lim="800000"/>
            <a:headEnd/>
            <a:tailEnd/>
          </a:ln>
        </p:spPr>
        <p:txBody>
          <a:bodyPr>
            <a:spAutoFit/>
          </a:bodyPr>
          <a:lstStyle/>
          <a:p>
            <a:pPr algn="r">
              <a:spcBef>
                <a:spcPct val="50000"/>
              </a:spcBef>
            </a:pPr>
            <a:r>
              <a:rPr kumimoji="1" lang="zh-CN" altLang="en-US" sz="2400">
                <a:solidFill>
                  <a:schemeClr val="bg1"/>
                </a:solidFill>
                <a:latin typeface="宋体" pitchFamily="2" charset="-122"/>
              </a:rPr>
              <a:t>数据加密标准</a:t>
            </a:r>
          </a:p>
        </p:txBody>
      </p:sp>
      <p:sp>
        <p:nvSpPr>
          <p:cNvPr id="84997" name="Rectangle 1028"/>
          <p:cNvSpPr>
            <a:spLocks noChangeArrowheads="1"/>
          </p:cNvSpPr>
          <p:nvPr/>
        </p:nvSpPr>
        <p:spPr bwMode="ltGray">
          <a:xfrm>
            <a:off x="1374725" y="3718422"/>
            <a:ext cx="6797675" cy="172680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eaLnBrk="0" hangingPunct="0"/>
            <a:r>
              <a:rPr kumimoji="1" lang="zh-CN" altLang="en-US" sz="1800" dirty="0">
                <a:solidFill>
                  <a:schemeClr val="tx1"/>
                </a:solidFill>
                <a:latin typeface="Courier New" pitchFamily="49" charset="0"/>
              </a:rPr>
              <a:t>   0  1  2  3  4  5  6  7  8  9 10 11 12 13 14 15</a:t>
            </a:r>
          </a:p>
          <a:p>
            <a:pPr eaLnBrk="0" hangingPunct="0"/>
            <a:r>
              <a:rPr kumimoji="1" lang="zh-CN" altLang="en-US" sz="1800" dirty="0">
                <a:solidFill>
                  <a:schemeClr val="tx1"/>
                </a:solidFill>
                <a:latin typeface="Courier New" pitchFamily="49" charset="0"/>
              </a:rPr>
              <a:t>0 14  4 13  1  2 15 11  8  3 10  6 12  5  9  0  7</a:t>
            </a:r>
          </a:p>
          <a:p>
            <a:pPr eaLnBrk="0" hangingPunct="0"/>
            <a:r>
              <a:rPr kumimoji="1" lang="zh-CN" altLang="en-US" sz="1800" dirty="0">
                <a:solidFill>
                  <a:schemeClr val="tx1"/>
                </a:solidFill>
                <a:latin typeface="Courier New" pitchFamily="49" charset="0"/>
              </a:rPr>
              <a:t>1  0 15  7  4 14  2 13  1 10  6 12 11  9  5  3  8</a:t>
            </a:r>
          </a:p>
          <a:p>
            <a:pPr eaLnBrk="0" hangingPunct="0"/>
            <a:r>
              <a:rPr kumimoji="1" lang="zh-CN" altLang="en-US" sz="1800" dirty="0">
                <a:solidFill>
                  <a:schemeClr val="tx1"/>
                </a:solidFill>
                <a:latin typeface="Courier New" pitchFamily="49" charset="0"/>
              </a:rPr>
              <a:t>2  4  1 14  8 13  6  </a:t>
            </a:r>
            <a:r>
              <a:rPr kumimoji="1" lang="zh-CN" altLang="en-US" sz="1800" b="1" dirty="0">
                <a:solidFill>
                  <a:srgbClr val="C00000"/>
                </a:solidFill>
                <a:latin typeface="Courier New" pitchFamily="49" charset="0"/>
              </a:rPr>
              <a:t>2</a:t>
            </a:r>
            <a:r>
              <a:rPr kumimoji="1" lang="zh-CN" altLang="en-US" sz="1800" dirty="0">
                <a:solidFill>
                  <a:schemeClr val="tx1"/>
                </a:solidFill>
                <a:latin typeface="Courier New" pitchFamily="49" charset="0"/>
              </a:rPr>
              <a:t> 11 15 12  9  7  3 10  5  0</a:t>
            </a:r>
          </a:p>
          <a:p>
            <a:pPr eaLnBrk="0" hangingPunct="0"/>
            <a:r>
              <a:rPr kumimoji="1" lang="zh-CN" altLang="en-US" sz="1800" dirty="0">
                <a:solidFill>
                  <a:schemeClr val="tx1"/>
                </a:solidFill>
                <a:latin typeface="Courier New" pitchFamily="49" charset="0"/>
              </a:rPr>
              <a:t>3 15 12  8  2  4  9  1  7  5 11  3 14 10  0  6 13</a:t>
            </a:r>
          </a:p>
        </p:txBody>
      </p:sp>
      <p:sp>
        <p:nvSpPr>
          <p:cNvPr id="84998" name="Line 1029"/>
          <p:cNvSpPr>
            <a:spLocks noChangeShapeType="1"/>
          </p:cNvSpPr>
          <p:nvPr/>
        </p:nvSpPr>
        <p:spPr bwMode="ltGray">
          <a:xfrm>
            <a:off x="1657300" y="4156050"/>
            <a:ext cx="0" cy="1073150"/>
          </a:xfrm>
          <a:prstGeom prst="line">
            <a:avLst/>
          </a:prstGeom>
          <a:noFill/>
          <a:ln w="9525" cap="rnd">
            <a:solidFill>
              <a:srgbClr val="000000"/>
            </a:solidFill>
            <a:round/>
            <a:headEnd/>
            <a:tailEnd/>
          </a:ln>
        </p:spPr>
        <p:txBody>
          <a:bodyPr wrap="none" anchor="ctr"/>
          <a:lstStyle/>
          <a:p>
            <a:endParaRPr lang="zh-CN" altLang="en-US" sz="1800">
              <a:solidFill>
                <a:schemeClr val="tx1"/>
              </a:solidFill>
            </a:endParaRPr>
          </a:p>
        </p:txBody>
      </p:sp>
      <p:sp>
        <p:nvSpPr>
          <p:cNvPr id="84999" name="Line 1030"/>
          <p:cNvSpPr>
            <a:spLocks noChangeShapeType="1"/>
          </p:cNvSpPr>
          <p:nvPr/>
        </p:nvSpPr>
        <p:spPr bwMode="ltGray">
          <a:xfrm>
            <a:off x="1657300" y="4156050"/>
            <a:ext cx="6515100" cy="0"/>
          </a:xfrm>
          <a:prstGeom prst="line">
            <a:avLst/>
          </a:prstGeom>
          <a:noFill/>
          <a:ln w="9525" cap="rnd">
            <a:solidFill>
              <a:srgbClr val="000000"/>
            </a:solidFill>
            <a:round/>
            <a:headEnd/>
            <a:tailEnd/>
          </a:ln>
        </p:spPr>
        <p:txBody>
          <a:bodyPr wrap="none" anchor="ctr"/>
          <a:lstStyle/>
          <a:p>
            <a:endParaRPr lang="zh-CN" altLang="en-US" sz="1800">
              <a:solidFill>
                <a:schemeClr val="tx1"/>
              </a:solidFill>
            </a:endParaRPr>
          </a:p>
        </p:txBody>
      </p:sp>
      <p:sp>
        <p:nvSpPr>
          <p:cNvPr id="85000" name="Text Box 1031"/>
          <p:cNvSpPr txBox="1">
            <a:spLocks noChangeArrowheads="1"/>
          </p:cNvSpPr>
          <p:nvPr/>
        </p:nvSpPr>
        <p:spPr bwMode="ltGray">
          <a:xfrm>
            <a:off x="8260862" y="3276600"/>
            <a:ext cx="396262" cy="369332"/>
          </a:xfrm>
          <a:prstGeom prst="rect">
            <a:avLst/>
          </a:prstGeom>
          <a:noFill/>
          <a:ln w="9525" cap="rnd">
            <a:noFill/>
            <a:miter lim="800000"/>
            <a:headEnd/>
            <a:tailEnd/>
          </a:ln>
        </p:spPr>
        <p:txBody>
          <a:bodyPr wrap="none">
            <a:spAutoFit/>
          </a:bodyPr>
          <a:lstStyle/>
          <a:p>
            <a:pPr algn="ctr" eaLnBrk="0" hangingPunct="0"/>
            <a:r>
              <a:rPr kumimoji="1" lang="en-US" altLang="zh-CN" sz="1800" dirty="0">
                <a:solidFill>
                  <a:schemeClr val="tx1"/>
                </a:solidFill>
              </a:rPr>
              <a:t>S</a:t>
            </a:r>
            <a:r>
              <a:rPr kumimoji="1" lang="en-US" altLang="zh-CN" sz="1800" baseline="-25000" dirty="0">
                <a:solidFill>
                  <a:schemeClr val="tx1"/>
                </a:solidFill>
              </a:rPr>
              <a:t>1</a:t>
            </a:r>
            <a:endParaRPr kumimoji="1" lang="en-US" altLang="zh-CN" sz="1800" dirty="0">
              <a:solidFill>
                <a:schemeClr val="tx1"/>
              </a:solidFill>
            </a:endParaRPr>
          </a:p>
        </p:txBody>
      </p:sp>
      <p:sp>
        <p:nvSpPr>
          <p:cNvPr id="85001" name="Text Box 1032"/>
          <p:cNvSpPr txBox="1">
            <a:spLocks noChangeArrowheads="1"/>
          </p:cNvSpPr>
          <p:nvPr/>
        </p:nvSpPr>
        <p:spPr bwMode="ltGray">
          <a:xfrm>
            <a:off x="3289458" y="1876425"/>
            <a:ext cx="2287430" cy="461665"/>
          </a:xfrm>
          <a:prstGeom prst="rect">
            <a:avLst/>
          </a:prstGeom>
          <a:noFill/>
          <a:ln w="9525" cap="rnd">
            <a:noFill/>
            <a:miter lim="800000"/>
            <a:headEnd/>
            <a:tailEnd/>
          </a:ln>
        </p:spPr>
        <p:txBody>
          <a:bodyPr wrap="square">
            <a:spAutoFit/>
          </a:bodyPr>
          <a:lstStyle/>
          <a:p>
            <a:pPr algn="ctr" eaLnBrk="0" hangingPunct="0"/>
            <a:r>
              <a:rPr kumimoji="1" lang="zh-CN" altLang="en-US" b="1" dirty="0">
                <a:solidFill>
                  <a:srgbClr val="FF0000"/>
                </a:solidFill>
                <a:latin typeface="Courier New" pitchFamily="49" charset="0"/>
              </a:rPr>
              <a:t>1</a:t>
            </a:r>
            <a:r>
              <a:rPr kumimoji="1" lang="zh-CN" altLang="en-US" b="1" dirty="0">
                <a:solidFill>
                  <a:schemeClr val="tx1"/>
                </a:solidFill>
                <a:latin typeface="Courier New" pitchFamily="49" charset="0"/>
              </a:rPr>
              <a:t> 0 1 1 0 </a:t>
            </a:r>
            <a:r>
              <a:rPr kumimoji="1" lang="zh-CN" altLang="en-US" b="1" dirty="0">
                <a:solidFill>
                  <a:srgbClr val="FF0000"/>
                </a:solidFill>
                <a:latin typeface="Courier New" pitchFamily="49" charset="0"/>
              </a:rPr>
              <a:t>0</a:t>
            </a:r>
            <a:r>
              <a:rPr kumimoji="1" lang="zh-CN" altLang="en-US" b="1" dirty="0">
                <a:solidFill>
                  <a:schemeClr val="tx1"/>
                </a:solidFill>
                <a:latin typeface="Courier New" pitchFamily="49" charset="0"/>
              </a:rPr>
              <a:t> </a:t>
            </a:r>
          </a:p>
        </p:txBody>
      </p:sp>
      <p:sp>
        <p:nvSpPr>
          <p:cNvPr id="85002" name="Line 1033"/>
          <p:cNvSpPr>
            <a:spLocks noChangeShapeType="1"/>
          </p:cNvSpPr>
          <p:nvPr/>
        </p:nvSpPr>
        <p:spPr bwMode="ltGray">
          <a:xfrm>
            <a:off x="931863" y="2924944"/>
            <a:ext cx="0" cy="1860550"/>
          </a:xfrm>
          <a:prstGeom prst="line">
            <a:avLst/>
          </a:prstGeom>
          <a:noFill/>
          <a:ln w="38100" cap="rnd">
            <a:solidFill>
              <a:schemeClr val="hlink"/>
            </a:solidFill>
            <a:round/>
            <a:headEnd/>
            <a:tailEnd/>
          </a:ln>
        </p:spPr>
        <p:txBody>
          <a:bodyPr wrap="none" anchor="ctr"/>
          <a:lstStyle/>
          <a:p>
            <a:endParaRPr lang="zh-CN" altLang="en-US" sz="1800">
              <a:solidFill>
                <a:schemeClr val="tx1"/>
              </a:solidFill>
            </a:endParaRPr>
          </a:p>
        </p:txBody>
      </p:sp>
      <p:sp>
        <p:nvSpPr>
          <p:cNvPr id="85003" name="Line 1034"/>
          <p:cNvSpPr>
            <a:spLocks noChangeShapeType="1"/>
          </p:cNvSpPr>
          <p:nvPr/>
        </p:nvSpPr>
        <p:spPr bwMode="ltGray">
          <a:xfrm>
            <a:off x="931863" y="4785494"/>
            <a:ext cx="355600" cy="0"/>
          </a:xfrm>
          <a:prstGeom prst="line">
            <a:avLst/>
          </a:prstGeom>
          <a:noFill/>
          <a:ln w="38100" cap="rnd">
            <a:solidFill>
              <a:schemeClr val="hlink"/>
            </a:solidFill>
            <a:round/>
            <a:headEnd/>
            <a:tailEnd type="triangle" w="med" len="med"/>
          </a:ln>
        </p:spPr>
        <p:txBody>
          <a:bodyPr wrap="none" anchor="ctr"/>
          <a:lstStyle/>
          <a:p>
            <a:endParaRPr lang="zh-CN" altLang="en-US" sz="1800">
              <a:solidFill>
                <a:schemeClr val="tx1"/>
              </a:solidFill>
            </a:endParaRPr>
          </a:p>
        </p:txBody>
      </p:sp>
      <p:sp>
        <p:nvSpPr>
          <p:cNvPr id="85004" name="Text Box 1035"/>
          <p:cNvSpPr txBox="1">
            <a:spLocks noChangeArrowheads="1"/>
          </p:cNvSpPr>
          <p:nvPr/>
        </p:nvSpPr>
        <p:spPr bwMode="ltGray">
          <a:xfrm>
            <a:off x="671214" y="2106613"/>
            <a:ext cx="521298" cy="830997"/>
          </a:xfrm>
          <a:prstGeom prst="rect">
            <a:avLst/>
          </a:prstGeom>
          <a:noFill/>
          <a:ln w="9525" cap="rnd">
            <a:solidFill>
              <a:srgbClr val="0070C0"/>
            </a:solidFill>
            <a:miter lim="800000"/>
            <a:headEnd/>
            <a:tailEnd/>
          </a:ln>
        </p:spPr>
        <p:txBody>
          <a:bodyPr wrap="none">
            <a:spAutoFit/>
          </a:bodyPr>
          <a:lstStyle/>
          <a:p>
            <a:pPr algn="ctr" eaLnBrk="0" hangingPunct="0"/>
            <a:r>
              <a:rPr kumimoji="1" lang="zh-CN" altLang="en-US" dirty="0">
                <a:solidFill>
                  <a:schemeClr val="tx1"/>
                </a:solidFill>
              </a:rPr>
              <a:t>10</a:t>
            </a:r>
          </a:p>
          <a:p>
            <a:pPr algn="ctr" eaLnBrk="0" hangingPunct="0"/>
            <a:r>
              <a:rPr kumimoji="1" lang="zh-CN" altLang="en-US" b="1" dirty="0">
                <a:solidFill>
                  <a:srgbClr val="FF0000"/>
                </a:solidFill>
              </a:rPr>
              <a:t>2</a:t>
            </a:r>
          </a:p>
        </p:txBody>
      </p:sp>
      <p:sp>
        <p:nvSpPr>
          <p:cNvPr id="85005" name="Line 1036"/>
          <p:cNvSpPr>
            <a:spLocks noChangeShapeType="1"/>
          </p:cNvSpPr>
          <p:nvPr/>
        </p:nvSpPr>
        <p:spPr bwMode="ltGray">
          <a:xfrm>
            <a:off x="1287463" y="2354263"/>
            <a:ext cx="3965575" cy="0"/>
          </a:xfrm>
          <a:prstGeom prst="line">
            <a:avLst/>
          </a:prstGeom>
          <a:noFill/>
          <a:ln w="38100" cap="rnd">
            <a:solidFill>
              <a:schemeClr val="hlink"/>
            </a:solidFill>
            <a:round/>
            <a:headEnd type="triangle" w="med" len="med"/>
            <a:tailEnd/>
          </a:ln>
        </p:spPr>
        <p:txBody>
          <a:bodyPr wrap="none" anchor="ctr"/>
          <a:lstStyle/>
          <a:p>
            <a:endParaRPr lang="zh-CN" altLang="en-US" sz="1800">
              <a:solidFill>
                <a:schemeClr val="tx1"/>
              </a:solidFill>
            </a:endParaRPr>
          </a:p>
        </p:txBody>
      </p:sp>
      <p:sp>
        <p:nvSpPr>
          <p:cNvPr id="85006" name="Line 1037"/>
          <p:cNvSpPr>
            <a:spLocks noChangeShapeType="1"/>
          </p:cNvSpPr>
          <p:nvPr/>
        </p:nvSpPr>
        <p:spPr bwMode="ltGray">
          <a:xfrm flipH="1">
            <a:off x="4402134" y="2320826"/>
            <a:ext cx="0" cy="1318221"/>
          </a:xfrm>
          <a:prstGeom prst="line">
            <a:avLst/>
          </a:prstGeom>
          <a:noFill/>
          <a:ln w="57150" cap="rnd">
            <a:solidFill>
              <a:schemeClr val="accent1"/>
            </a:solidFill>
            <a:round/>
            <a:headEnd/>
            <a:tailEnd type="triangle" w="med" len="med"/>
          </a:ln>
        </p:spPr>
        <p:txBody>
          <a:bodyPr wrap="none" anchor="ctr"/>
          <a:lstStyle/>
          <a:p>
            <a:endParaRPr lang="zh-CN" altLang="en-US" sz="1800">
              <a:solidFill>
                <a:schemeClr val="tx1"/>
              </a:solidFill>
            </a:endParaRPr>
          </a:p>
        </p:txBody>
      </p:sp>
      <p:sp>
        <p:nvSpPr>
          <p:cNvPr id="85007" name="Line 1038"/>
          <p:cNvSpPr>
            <a:spLocks noChangeShapeType="1"/>
          </p:cNvSpPr>
          <p:nvPr/>
        </p:nvSpPr>
        <p:spPr bwMode="ltGray">
          <a:xfrm flipH="1">
            <a:off x="4402133" y="5524599"/>
            <a:ext cx="1" cy="883345"/>
          </a:xfrm>
          <a:prstGeom prst="line">
            <a:avLst/>
          </a:prstGeom>
          <a:noFill/>
          <a:ln w="57150" cap="rnd">
            <a:solidFill>
              <a:schemeClr val="accent1"/>
            </a:solidFill>
            <a:round/>
            <a:headEnd/>
            <a:tailEnd type="triangle" w="med" len="med"/>
          </a:ln>
        </p:spPr>
        <p:txBody>
          <a:bodyPr wrap="none" anchor="ctr"/>
          <a:lstStyle/>
          <a:p>
            <a:endParaRPr lang="zh-CN" altLang="en-US" sz="1800">
              <a:solidFill>
                <a:schemeClr val="tx1"/>
              </a:solidFill>
            </a:endParaRPr>
          </a:p>
        </p:txBody>
      </p:sp>
      <p:sp>
        <p:nvSpPr>
          <p:cNvPr id="85008" name="Text Box 1039"/>
          <p:cNvSpPr txBox="1">
            <a:spLocks noChangeArrowheads="1"/>
          </p:cNvSpPr>
          <p:nvPr/>
        </p:nvSpPr>
        <p:spPr bwMode="ltGray">
          <a:xfrm>
            <a:off x="3635896" y="6348413"/>
            <a:ext cx="1149674" cy="369332"/>
          </a:xfrm>
          <a:prstGeom prst="rect">
            <a:avLst/>
          </a:prstGeom>
          <a:noFill/>
          <a:ln w="9525" cap="rnd">
            <a:noFill/>
            <a:miter lim="800000"/>
            <a:headEnd/>
            <a:tailEnd/>
          </a:ln>
        </p:spPr>
        <p:txBody>
          <a:bodyPr wrap="none">
            <a:spAutoFit/>
          </a:bodyPr>
          <a:lstStyle/>
          <a:p>
            <a:pPr algn="ctr" eaLnBrk="0" hangingPunct="0"/>
            <a:r>
              <a:rPr kumimoji="1" lang="zh-CN" altLang="en-US" sz="1800" b="1">
                <a:solidFill>
                  <a:srgbClr val="C00000"/>
                </a:solidFill>
                <a:latin typeface="Courier New" pitchFamily="49" charset="0"/>
              </a:rPr>
              <a:t>0 0 1 0</a:t>
            </a:r>
          </a:p>
        </p:txBody>
      </p:sp>
      <p:sp>
        <p:nvSpPr>
          <p:cNvPr id="85009" name="Text Box 1040"/>
          <p:cNvSpPr txBox="1">
            <a:spLocks noChangeArrowheads="1"/>
          </p:cNvSpPr>
          <p:nvPr/>
        </p:nvSpPr>
        <p:spPr bwMode="ltGray">
          <a:xfrm>
            <a:off x="5876925" y="1963738"/>
            <a:ext cx="1003801" cy="369332"/>
          </a:xfrm>
          <a:prstGeom prst="rect">
            <a:avLst/>
          </a:prstGeom>
          <a:noFill/>
          <a:ln w="9525" cap="rnd">
            <a:noFill/>
            <a:miter lim="800000"/>
            <a:headEnd/>
            <a:tailEnd/>
          </a:ln>
        </p:spPr>
        <p:txBody>
          <a:bodyPr wrap="none">
            <a:spAutoFit/>
          </a:bodyPr>
          <a:lstStyle/>
          <a:p>
            <a:pPr eaLnBrk="0" hangingPunct="0"/>
            <a:r>
              <a:rPr kumimoji="1" lang="zh-CN" altLang="en-US" sz="1800">
                <a:solidFill>
                  <a:schemeClr val="tx1"/>
                </a:solidFill>
              </a:rPr>
              <a:t>输入6位</a:t>
            </a:r>
          </a:p>
        </p:txBody>
      </p:sp>
      <p:sp>
        <p:nvSpPr>
          <p:cNvPr id="85010" name="Text Box 1041"/>
          <p:cNvSpPr txBox="1">
            <a:spLocks noChangeArrowheads="1"/>
          </p:cNvSpPr>
          <p:nvPr/>
        </p:nvSpPr>
        <p:spPr bwMode="ltGray">
          <a:xfrm>
            <a:off x="5095875" y="6324600"/>
            <a:ext cx="1003801" cy="369332"/>
          </a:xfrm>
          <a:prstGeom prst="rect">
            <a:avLst/>
          </a:prstGeom>
          <a:noFill/>
          <a:ln w="9525" cap="rnd">
            <a:noFill/>
            <a:miter lim="800000"/>
            <a:headEnd/>
            <a:tailEnd/>
          </a:ln>
        </p:spPr>
        <p:txBody>
          <a:bodyPr wrap="none">
            <a:spAutoFit/>
          </a:bodyPr>
          <a:lstStyle/>
          <a:p>
            <a:pPr eaLnBrk="0" hangingPunct="0"/>
            <a:r>
              <a:rPr kumimoji="1" lang="zh-CN" altLang="en-US" sz="1800">
                <a:solidFill>
                  <a:schemeClr val="bg1"/>
                </a:solidFill>
              </a:rPr>
              <a:t>输出4位</a:t>
            </a:r>
          </a:p>
        </p:txBody>
      </p:sp>
      <p:sp>
        <p:nvSpPr>
          <p:cNvPr id="85011" name="Oval 1043"/>
          <p:cNvSpPr>
            <a:spLocks noChangeArrowheads="1"/>
          </p:cNvSpPr>
          <p:nvPr/>
        </p:nvSpPr>
        <p:spPr bwMode="auto">
          <a:xfrm>
            <a:off x="3323729" y="1852613"/>
            <a:ext cx="321165" cy="501650"/>
          </a:xfrm>
          <a:prstGeom prst="ellipse">
            <a:avLst/>
          </a:prstGeom>
          <a:noFill/>
          <a:ln w="9525">
            <a:solidFill>
              <a:schemeClr val="tx1"/>
            </a:solidFill>
            <a:round/>
            <a:headEnd/>
            <a:tailEnd/>
          </a:ln>
        </p:spPr>
        <p:txBody>
          <a:bodyPr wrap="none" anchor="ctr"/>
          <a:lstStyle/>
          <a:p>
            <a:endParaRPr lang="zh-CN" altLang="en-US" sz="1800">
              <a:solidFill>
                <a:schemeClr val="tx1"/>
              </a:solidFill>
            </a:endParaRPr>
          </a:p>
        </p:txBody>
      </p:sp>
      <p:sp>
        <p:nvSpPr>
          <p:cNvPr id="85012" name="Oval 1044"/>
          <p:cNvSpPr>
            <a:spLocks noChangeArrowheads="1"/>
          </p:cNvSpPr>
          <p:nvPr/>
        </p:nvSpPr>
        <p:spPr bwMode="auto">
          <a:xfrm>
            <a:off x="5159376" y="1860550"/>
            <a:ext cx="312160" cy="501650"/>
          </a:xfrm>
          <a:prstGeom prst="ellipse">
            <a:avLst/>
          </a:prstGeom>
          <a:noFill/>
          <a:ln w="9525">
            <a:solidFill>
              <a:schemeClr val="tx1"/>
            </a:solidFill>
            <a:round/>
            <a:headEnd/>
            <a:tailEnd/>
          </a:ln>
        </p:spPr>
        <p:txBody>
          <a:bodyPr wrap="none" anchor="ctr"/>
          <a:lstStyle/>
          <a:p>
            <a:endParaRPr lang="zh-CN" altLang="en-US" sz="1800">
              <a:solidFill>
                <a:schemeClr val="tx1"/>
              </a:solidFill>
            </a:endParaRPr>
          </a:p>
        </p:txBody>
      </p:sp>
      <p:sp>
        <p:nvSpPr>
          <p:cNvPr id="85013" name="Oval 1045"/>
          <p:cNvSpPr>
            <a:spLocks noChangeArrowheads="1"/>
          </p:cNvSpPr>
          <p:nvPr/>
        </p:nvSpPr>
        <p:spPr bwMode="auto">
          <a:xfrm>
            <a:off x="3635896" y="1844824"/>
            <a:ext cx="1523473" cy="430212"/>
          </a:xfrm>
          <a:prstGeom prst="ellipse">
            <a:avLst/>
          </a:prstGeom>
          <a:noFill/>
          <a:ln w="9525">
            <a:solidFill>
              <a:schemeClr val="tx1"/>
            </a:solidFill>
            <a:round/>
            <a:headEnd/>
            <a:tailEnd/>
          </a:ln>
        </p:spPr>
        <p:txBody>
          <a:bodyPr wrap="none" anchor="ctr"/>
          <a:lstStyle/>
          <a:p>
            <a:endParaRPr lang="zh-CN" altLang="en-US" sz="1800">
              <a:solidFill>
                <a:schemeClr val="tx1"/>
              </a:solidFill>
            </a:endParaRPr>
          </a:p>
        </p:txBody>
      </p:sp>
      <p:sp>
        <p:nvSpPr>
          <p:cNvPr id="85014" name="Oval 1046"/>
          <p:cNvSpPr>
            <a:spLocks noChangeArrowheads="1"/>
          </p:cNvSpPr>
          <p:nvPr/>
        </p:nvSpPr>
        <p:spPr bwMode="auto">
          <a:xfrm>
            <a:off x="4263013" y="4725840"/>
            <a:ext cx="288032" cy="262110"/>
          </a:xfrm>
          <a:prstGeom prst="ellipse">
            <a:avLst/>
          </a:prstGeom>
          <a:noFill/>
          <a:ln w="9525">
            <a:solidFill>
              <a:schemeClr val="tx1"/>
            </a:solidFill>
            <a:round/>
            <a:headEnd/>
            <a:tailEnd/>
          </a:ln>
        </p:spPr>
        <p:txBody>
          <a:bodyPr wrap="none" anchor="ctr"/>
          <a:lstStyle/>
          <a:p>
            <a:endParaRPr lang="zh-CN" altLang="en-US" sz="1800">
              <a:solidFill>
                <a:schemeClr val="tx1"/>
              </a:solidFill>
            </a:endParaRPr>
          </a:p>
        </p:txBody>
      </p:sp>
    </p:spTree>
  </p:cSld>
  <p:clrMapOvr>
    <a:masterClrMapping/>
  </p:clrMapOvr>
  <p:transition spd="slow">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a:t>DES</a:t>
            </a:r>
            <a:r>
              <a:rPr lang="zh-CN" altLang="en-US"/>
              <a:t>最敏感部分，原理至今未公开。</a:t>
            </a:r>
            <a:endParaRPr lang="en-US" altLang="zh-CN"/>
          </a:p>
          <a:p>
            <a:r>
              <a:rPr lang="zh-CN" altLang="en-US"/>
              <a:t>人们担心隐藏陷门，但并没找到弱点。美国国家安全局透露了几条设计准则：</a:t>
            </a:r>
          </a:p>
          <a:p>
            <a:pPr lvl="1"/>
            <a:r>
              <a:rPr lang="en-US" altLang="zh-CN"/>
              <a:t>1.</a:t>
            </a:r>
            <a:r>
              <a:rPr lang="zh-CN" altLang="en-US"/>
              <a:t> 不是输入的线性仿射函数。</a:t>
            </a:r>
          </a:p>
          <a:p>
            <a:pPr lvl="1"/>
            <a:r>
              <a:rPr lang="en-US" altLang="zh-CN"/>
              <a:t>2. </a:t>
            </a:r>
            <a:r>
              <a:rPr lang="zh-CN" altLang="en-US"/>
              <a:t>改变1位输入，输出至少改变2位。最大程度上增大了扩散量。</a:t>
            </a:r>
          </a:p>
          <a:p>
            <a:pPr lvl="1"/>
            <a:r>
              <a:rPr lang="en-US" altLang="zh-CN"/>
              <a:t>3. </a:t>
            </a:r>
            <a:r>
              <a:rPr lang="zh-CN" altLang="en-US"/>
              <a:t>任意一位输出保持不变时，0 和1 个数之差极小。即如果保持一位不变而改变其它五位，那么其输出0和1的个数不应相差太多。</a:t>
            </a:r>
          </a:p>
          <a:p>
            <a:endParaRPr lang="zh-CN" altLang="en-US"/>
          </a:p>
        </p:txBody>
      </p:sp>
      <p:sp>
        <p:nvSpPr>
          <p:cNvPr id="2" name="标题 1"/>
          <p:cNvSpPr>
            <a:spLocks noGrp="1"/>
          </p:cNvSpPr>
          <p:nvPr>
            <p:ph type="title"/>
          </p:nvPr>
        </p:nvSpPr>
        <p:spPr/>
        <p:txBody>
          <a:bodyPr/>
          <a:lstStyle/>
          <a:p>
            <a:r>
              <a:rPr lang="en-US" altLang="zh-CN"/>
              <a:t>S-box</a:t>
            </a:r>
            <a:endParaRPr lang="zh-CN" altLang="en-US"/>
          </a:p>
        </p:txBody>
      </p:sp>
      <p:sp>
        <p:nvSpPr>
          <p:cNvPr id="82946" name="灯片编号占位符 4"/>
          <p:cNvSpPr>
            <a:spLocks noGrp="1"/>
          </p:cNvSpPr>
          <p:nvPr>
            <p:ph type="sldNum" sz="quarter" idx="4"/>
          </p:nvPr>
        </p:nvSpPr>
        <p:spPr/>
        <p:txBody>
          <a:bodyPr/>
          <a:lstStyle/>
          <a:p>
            <a:fld id="{99BCA3B7-BFBA-41FB-8CEA-75ED2D21C5FC}" type="slidenum">
              <a:rPr lang="zh-CN" altLang="en-US" smtClean="0"/>
              <a:pPr/>
              <a:t>101</a:t>
            </a:fld>
            <a:endParaRPr lang="zh-CN" altLang="en-US"/>
          </a:p>
        </p:txBody>
      </p:sp>
    </p:spTree>
  </p:cSld>
  <p:clrMapOvr>
    <a:masterClrMapping/>
  </p:clrMapOvr>
  <p:transition spd="slow">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en-US" altLang="zh-CN">
                <a:solidFill>
                  <a:schemeClr val="tx1"/>
                </a:solidFill>
              </a:rPr>
              <a:t>P</a:t>
            </a:r>
            <a:r>
              <a:rPr lang="zh-CN" altLang="en-US">
                <a:solidFill>
                  <a:schemeClr val="tx1"/>
                </a:solidFill>
              </a:rPr>
              <a:t>置换</a:t>
            </a:r>
          </a:p>
        </p:txBody>
      </p:sp>
      <p:sp>
        <p:nvSpPr>
          <p:cNvPr id="88066"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44FF1D7C-50D9-45C5-8256-C074EDE577FB}" type="slidenum">
              <a:rPr lang="zh-CN" altLang="en-US" smtClean="0">
                <a:latin typeface="Times New Roman" pitchFamily="18" charset="0"/>
              </a:rPr>
              <a:pPr/>
              <a:t>102</a:t>
            </a:fld>
            <a:endParaRPr lang="zh-CN" altLang="en-US">
              <a:latin typeface="Times New Roman" pitchFamily="18" charset="0"/>
            </a:endParaRPr>
          </a:p>
        </p:txBody>
      </p:sp>
      <p:grpSp>
        <p:nvGrpSpPr>
          <p:cNvPr id="88067" name="Group 1026"/>
          <p:cNvGrpSpPr>
            <a:grpSpLocks/>
          </p:cNvGrpSpPr>
          <p:nvPr/>
        </p:nvGrpSpPr>
        <p:grpSpPr bwMode="auto">
          <a:xfrm>
            <a:off x="250826" y="2068512"/>
            <a:ext cx="2284413" cy="1393826"/>
            <a:chOff x="2078" y="254"/>
            <a:chExt cx="1439" cy="878"/>
          </a:xfrm>
        </p:grpSpPr>
        <p:sp>
          <p:nvSpPr>
            <p:cNvPr id="88077" name="Line 1027"/>
            <p:cNvSpPr>
              <a:spLocks noChangeShapeType="1"/>
            </p:cNvSpPr>
            <p:nvPr/>
          </p:nvSpPr>
          <p:spPr bwMode="auto">
            <a:xfrm>
              <a:off x="2779" y="254"/>
              <a:ext cx="1" cy="366"/>
            </a:xfrm>
            <a:prstGeom prst="line">
              <a:avLst/>
            </a:prstGeom>
            <a:noFill/>
            <a:ln w="28575">
              <a:solidFill>
                <a:schemeClr val="tx1"/>
              </a:solidFill>
              <a:round/>
              <a:headEnd/>
              <a:tailEnd type="triangle" w="med" len="med"/>
            </a:ln>
          </p:spPr>
          <p:txBody>
            <a:bodyPr/>
            <a:lstStyle/>
            <a:p>
              <a:endParaRPr lang="zh-CN" altLang="en-US" sz="2000">
                <a:solidFill>
                  <a:schemeClr val="tx1"/>
                </a:solidFill>
              </a:endParaRPr>
            </a:p>
          </p:txBody>
        </p:sp>
        <p:sp>
          <p:nvSpPr>
            <p:cNvPr id="88078" name="Line 1028"/>
            <p:cNvSpPr>
              <a:spLocks noChangeShapeType="1"/>
            </p:cNvSpPr>
            <p:nvPr/>
          </p:nvSpPr>
          <p:spPr bwMode="auto">
            <a:xfrm>
              <a:off x="2783" y="862"/>
              <a:ext cx="1" cy="222"/>
            </a:xfrm>
            <a:prstGeom prst="line">
              <a:avLst/>
            </a:prstGeom>
            <a:noFill/>
            <a:ln w="28575">
              <a:solidFill>
                <a:schemeClr val="tx1"/>
              </a:solidFill>
              <a:round/>
              <a:headEnd/>
              <a:tailEnd type="triangle" w="med" len="med"/>
            </a:ln>
          </p:spPr>
          <p:txBody>
            <a:bodyPr/>
            <a:lstStyle/>
            <a:p>
              <a:endParaRPr lang="zh-CN" altLang="en-US" sz="2000">
                <a:solidFill>
                  <a:schemeClr val="tx1"/>
                </a:solidFill>
              </a:endParaRPr>
            </a:p>
          </p:txBody>
        </p:sp>
        <p:sp>
          <p:nvSpPr>
            <p:cNvPr id="88079" name="Rectangle 1029"/>
            <p:cNvSpPr>
              <a:spLocks noChangeArrowheads="1"/>
            </p:cNvSpPr>
            <p:nvPr/>
          </p:nvSpPr>
          <p:spPr bwMode="auto">
            <a:xfrm>
              <a:off x="2086" y="624"/>
              <a:ext cx="1396" cy="240"/>
            </a:xfrm>
            <a:prstGeom prst="rect">
              <a:avLst/>
            </a:prstGeom>
            <a:solidFill>
              <a:srgbClr val="00FF00"/>
            </a:solidFill>
            <a:ln w="19050">
              <a:solidFill>
                <a:schemeClr val="bg2"/>
              </a:solidFill>
              <a:miter lim="800000"/>
              <a:headEnd/>
              <a:tailEnd/>
            </a:ln>
          </p:spPr>
          <p:txBody>
            <a:bodyPr wrap="none" anchor="ctr"/>
            <a:lstStyle/>
            <a:p>
              <a:endParaRPr lang="zh-CN" altLang="en-US" sz="2000">
                <a:solidFill>
                  <a:schemeClr val="tx1"/>
                </a:solidFill>
              </a:endParaRPr>
            </a:p>
          </p:txBody>
        </p:sp>
        <p:sp>
          <p:nvSpPr>
            <p:cNvPr id="88080" name="Text Box 1030"/>
            <p:cNvSpPr txBox="1">
              <a:spLocks noChangeArrowheads="1"/>
            </p:cNvSpPr>
            <p:nvPr/>
          </p:nvSpPr>
          <p:spPr bwMode="auto">
            <a:xfrm>
              <a:off x="2078" y="624"/>
              <a:ext cx="1439" cy="252"/>
            </a:xfrm>
            <a:prstGeom prst="rect">
              <a:avLst/>
            </a:prstGeom>
            <a:noFill/>
            <a:ln w="9525">
              <a:noFill/>
              <a:miter lim="800000"/>
              <a:headEnd/>
              <a:tailEnd/>
            </a:ln>
          </p:spPr>
          <p:txBody>
            <a:bodyPr wrap="none">
              <a:spAutoFit/>
            </a:bodyPr>
            <a:lstStyle/>
            <a:p>
              <a:r>
                <a:rPr lang="en-US" altLang="zh-CN" sz="2000" dirty="0">
                  <a:solidFill>
                    <a:schemeClr val="tx1"/>
                  </a:solidFill>
                </a:rPr>
                <a:t>P-Box Permutation</a:t>
              </a:r>
            </a:p>
          </p:txBody>
        </p:sp>
        <p:sp>
          <p:nvSpPr>
            <p:cNvPr id="88081" name="Text Box 1031"/>
            <p:cNvSpPr txBox="1">
              <a:spLocks noChangeArrowheads="1"/>
            </p:cNvSpPr>
            <p:nvPr/>
          </p:nvSpPr>
          <p:spPr bwMode="auto">
            <a:xfrm>
              <a:off x="2790" y="288"/>
              <a:ext cx="292" cy="252"/>
            </a:xfrm>
            <a:prstGeom prst="rect">
              <a:avLst/>
            </a:prstGeom>
            <a:noFill/>
            <a:ln w="9525">
              <a:noFill/>
              <a:miter lim="800000"/>
              <a:headEnd/>
              <a:tailEnd/>
            </a:ln>
          </p:spPr>
          <p:txBody>
            <a:bodyPr wrap="none">
              <a:spAutoFit/>
            </a:bodyPr>
            <a:lstStyle/>
            <a:p>
              <a:r>
                <a:rPr lang="zh-CN" altLang="en-US" sz="2000">
                  <a:solidFill>
                    <a:schemeClr val="tx1"/>
                  </a:solidFill>
                </a:rPr>
                <a:t>32</a:t>
              </a:r>
            </a:p>
          </p:txBody>
        </p:sp>
        <p:sp>
          <p:nvSpPr>
            <p:cNvPr id="88082" name="Text Box 1032"/>
            <p:cNvSpPr txBox="1">
              <a:spLocks noChangeArrowheads="1"/>
            </p:cNvSpPr>
            <p:nvPr/>
          </p:nvSpPr>
          <p:spPr bwMode="auto">
            <a:xfrm>
              <a:off x="2830" y="880"/>
              <a:ext cx="292" cy="252"/>
            </a:xfrm>
            <a:prstGeom prst="rect">
              <a:avLst/>
            </a:prstGeom>
            <a:noFill/>
            <a:ln w="9525">
              <a:noFill/>
              <a:miter lim="800000"/>
              <a:headEnd/>
              <a:tailEnd/>
            </a:ln>
          </p:spPr>
          <p:txBody>
            <a:bodyPr wrap="none">
              <a:spAutoFit/>
            </a:bodyPr>
            <a:lstStyle/>
            <a:p>
              <a:r>
                <a:rPr lang="zh-CN" altLang="en-US" sz="2000">
                  <a:solidFill>
                    <a:schemeClr val="tx1"/>
                  </a:solidFill>
                </a:rPr>
                <a:t>32</a:t>
              </a:r>
            </a:p>
          </p:txBody>
        </p:sp>
      </p:grpSp>
      <p:grpSp>
        <p:nvGrpSpPr>
          <p:cNvPr id="88068" name="Group 1033"/>
          <p:cNvGrpSpPr>
            <a:grpSpLocks/>
          </p:cNvGrpSpPr>
          <p:nvPr/>
        </p:nvGrpSpPr>
        <p:grpSpPr bwMode="auto">
          <a:xfrm>
            <a:off x="3059832" y="975320"/>
            <a:ext cx="5027613" cy="5334000"/>
            <a:chOff x="1506" y="864"/>
            <a:chExt cx="3167" cy="3360"/>
          </a:xfrm>
        </p:grpSpPr>
        <p:sp>
          <p:nvSpPr>
            <p:cNvPr id="88069" name="Rectangle 1034"/>
            <p:cNvSpPr>
              <a:spLocks noChangeArrowheads="1"/>
            </p:cNvSpPr>
            <p:nvPr/>
          </p:nvSpPr>
          <p:spPr bwMode="ltGray">
            <a:xfrm>
              <a:off x="1684" y="864"/>
              <a:ext cx="1861"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dirty="0">
                  <a:solidFill>
                    <a:schemeClr val="tx1"/>
                  </a:solidFill>
                </a:rPr>
                <a:t>The outputs of 8</a:t>
              </a:r>
              <a:r>
                <a:rPr kumimoji="1" lang="zh-CN" altLang="en-US" sz="2000" dirty="0">
                  <a:solidFill>
                    <a:schemeClr val="tx1"/>
                  </a:solidFill>
                </a:rPr>
                <a:t> </a:t>
              </a:r>
              <a:r>
                <a:rPr kumimoji="1" lang="en-US" altLang="zh-CN" sz="2000" dirty="0">
                  <a:solidFill>
                    <a:schemeClr val="tx1"/>
                  </a:solidFill>
                </a:rPr>
                <a:t>S-Box</a:t>
              </a:r>
            </a:p>
          </p:txBody>
        </p:sp>
        <p:sp>
          <p:nvSpPr>
            <p:cNvPr id="88070" name="Text Box 1035"/>
            <p:cNvSpPr txBox="1">
              <a:spLocks noChangeArrowheads="1"/>
            </p:cNvSpPr>
            <p:nvPr/>
          </p:nvSpPr>
          <p:spPr bwMode="ltGray">
            <a:xfrm>
              <a:off x="3660" y="864"/>
              <a:ext cx="995" cy="25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（32 </a:t>
              </a:r>
              <a:r>
                <a:rPr kumimoji="1" lang="en-US" altLang="zh-CN" sz="2000" b="1">
                  <a:solidFill>
                    <a:schemeClr val="tx1"/>
                  </a:solidFill>
                </a:rPr>
                <a:t>bits）</a:t>
              </a:r>
            </a:p>
          </p:txBody>
        </p:sp>
        <p:sp>
          <p:nvSpPr>
            <p:cNvPr id="88071" name="Rectangle 1036"/>
            <p:cNvSpPr>
              <a:spLocks noChangeArrowheads="1"/>
            </p:cNvSpPr>
            <p:nvPr/>
          </p:nvSpPr>
          <p:spPr bwMode="ltGray">
            <a:xfrm>
              <a:off x="1506" y="1488"/>
              <a:ext cx="2172" cy="2064"/>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dirty="0">
                  <a:solidFill>
                    <a:schemeClr val="tx1"/>
                  </a:solidFill>
                  <a:latin typeface="Courier New" pitchFamily="49" charset="0"/>
                </a:rPr>
                <a:t>16   7  20  21</a:t>
              </a:r>
            </a:p>
            <a:p>
              <a:pPr algn="ctr" eaLnBrk="0" hangingPunct="0"/>
              <a:r>
                <a:rPr kumimoji="1" lang="zh-CN" altLang="en-US" dirty="0">
                  <a:solidFill>
                    <a:schemeClr val="tx1"/>
                  </a:solidFill>
                  <a:latin typeface="Courier New" pitchFamily="49" charset="0"/>
                </a:rPr>
                <a:t>29  12  28  17</a:t>
              </a:r>
            </a:p>
            <a:p>
              <a:pPr algn="ctr" eaLnBrk="0" hangingPunct="0"/>
              <a:r>
                <a:rPr kumimoji="1" lang="zh-CN" altLang="en-US" dirty="0">
                  <a:solidFill>
                    <a:schemeClr val="tx1"/>
                  </a:solidFill>
                  <a:latin typeface="Courier New" pitchFamily="49" charset="0"/>
                </a:rPr>
                <a:t> 1  15  23  26</a:t>
              </a:r>
            </a:p>
            <a:p>
              <a:pPr algn="ctr" eaLnBrk="0" hangingPunct="0"/>
              <a:r>
                <a:rPr kumimoji="1" lang="zh-CN" altLang="en-US" dirty="0">
                  <a:solidFill>
                    <a:schemeClr val="tx1"/>
                  </a:solidFill>
                  <a:latin typeface="Courier New" pitchFamily="49" charset="0"/>
                </a:rPr>
                <a:t> 5  18  31  10</a:t>
              </a:r>
            </a:p>
            <a:p>
              <a:pPr algn="ctr" eaLnBrk="0" hangingPunct="0"/>
              <a:r>
                <a:rPr kumimoji="1" lang="zh-CN" altLang="en-US" dirty="0">
                  <a:solidFill>
                    <a:schemeClr val="tx1"/>
                  </a:solidFill>
                  <a:latin typeface="Courier New" pitchFamily="49" charset="0"/>
                </a:rPr>
                <a:t> 2   8  24  14</a:t>
              </a:r>
            </a:p>
            <a:p>
              <a:pPr algn="ctr" eaLnBrk="0" hangingPunct="0"/>
              <a:r>
                <a:rPr kumimoji="1" lang="zh-CN" altLang="en-US" dirty="0">
                  <a:solidFill>
                    <a:schemeClr val="tx1"/>
                  </a:solidFill>
                  <a:latin typeface="Courier New" pitchFamily="49" charset="0"/>
                </a:rPr>
                <a:t>32  27   3   9</a:t>
              </a:r>
            </a:p>
            <a:p>
              <a:pPr algn="ctr" eaLnBrk="0" hangingPunct="0"/>
              <a:r>
                <a:rPr kumimoji="1" lang="zh-CN" altLang="en-US" dirty="0">
                  <a:solidFill>
                    <a:schemeClr val="tx1"/>
                  </a:solidFill>
                  <a:latin typeface="Courier New" pitchFamily="49" charset="0"/>
                </a:rPr>
                <a:t>19  13  30   6</a:t>
              </a:r>
            </a:p>
            <a:p>
              <a:pPr algn="ctr" eaLnBrk="0" hangingPunct="0"/>
              <a:r>
                <a:rPr kumimoji="1" lang="zh-CN" altLang="en-US" dirty="0">
                  <a:solidFill>
                    <a:schemeClr val="tx1"/>
                  </a:solidFill>
                  <a:latin typeface="Courier New" pitchFamily="49" charset="0"/>
                </a:rPr>
                <a:t>22  11   4  25</a:t>
              </a:r>
            </a:p>
          </p:txBody>
        </p:sp>
        <p:sp>
          <p:nvSpPr>
            <p:cNvPr id="88072" name="Text Box 1037"/>
            <p:cNvSpPr txBox="1">
              <a:spLocks noChangeArrowheads="1"/>
            </p:cNvSpPr>
            <p:nvPr/>
          </p:nvSpPr>
          <p:spPr bwMode="ltGray">
            <a:xfrm>
              <a:off x="3917" y="2352"/>
              <a:ext cx="526" cy="252"/>
            </a:xfrm>
            <a:prstGeom prst="rect">
              <a:avLst/>
            </a:prstGeom>
            <a:noFill/>
            <a:ln w="9525" cap="rnd">
              <a:noFill/>
              <a:miter lim="800000"/>
              <a:headEnd/>
              <a:tailEnd/>
            </a:ln>
          </p:spPr>
          <p:txBody>
            <a:bodyPr wrap="none">
              <a:spAutoFit/>
            </a:bodyPr>
            <a:lstStyle/>
            <a:p>
              <a:pPr algn="ctr" eaLnBrk="0" hangingPunct="0"/>
              <a:r>
                <a:rPr kumimoji="1" lang="en-US" altLang="zh-CN" sz="2000" dirty="0">
                  <a:solidFill>
                    <a:schemeClr val="tx1"/>
                  </a:solidFill>
                </a:rPr>
                <a:t>P-Box</a:t>
              </a:r>
            </a:p>
          </p:txBody>
        </p:sp>
        <p:sp>
          <p:nvSpPr>
            <p:cNvPr id="88073" name="Rectangle 1038"/>
            <p:cNvSpPr>
              <a:spLocks noChangeArrowheads="1"/>
            </p:cNvSpPr>
            <p:nvPr/>
          </p:nvSpPr>
          <p:spPr bwMode="ltGray">
            <a:xfrm>
              <a:off x="1684" y="3936"/>
              <a:ext cx="1861"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dirty="0">
                  <a:solidFill>
                    <a:schemeClr val="tx1"/>
                  </a:solidFill>
                </a:rPr>
                <a:t>Output of function</a:t>
              </a:r>
              <a:r>
                <a:rPr kumimoji="1" lang="en-US" altLang="zh-CN" sz="2000" b="1" i="1" dirty="0">
                  <a:solidFill>
                    <a:schemeClr val="tx1"/>
                  </a:solidFill>
                </a:rPr>
                <a:t> f</a:t>
              </a:r>
            </a:p>
          </p:txBody>
        </p:sp>
        <p:sp>
          <p:nvSpPr>
            <p:cNvPr id="88074" name="Text Box 1039"/>
            <p:cNvSpPr txBox="1">
              <a:spLocks noChangeArrowheads="1"/>
            </p:cNvSpPr>
            <p:nvPr/>
          </p:nvSpPr>
          <p:spPr bwMode="ltGray">
            <a:xfrm>
              <a:off x="3678" y="3936"/>
              <a:ext cx="995" cy="25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（32 </a:t>
              </a:r>
              <a:r>
                <a:rPr kumimoji="1" lang="en-US" altLang="zh-CN" sz="2000" b="1">
                  <a:solidFill>
                    <a:schemeClr val="tx1"/>
                  </a:solidFill>
                </a:rPr>
                <a:t>bits）</a:t>
              </a:r>
            </a:p>
          </p:txBody>
        </p:sp>
        <p:sp>
          <p:nvSpPr>
            <p:cNvPr id="88075" name="AutoShape 1040"/>
            <p:cNvSpPr>
              <a:spLocks noChangeArrowheads="1"/>
            </p:cNvSpPr>
            <p:nvPr/>
          </p:nvSpPr>
          <p:spPr bwMode="ltGray">
            <a:xfrm>
              <a:off x="2481" y="1200"/>
              <a:ext cx="310" cy="240"/>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sz="2000">
                <a:solidFill>
                  <a:schemeClr val="tx1"/>
                </a:solidFill>
              </a:endParaRPr>
            </a:p>
          </p:txBody>
        </p:sp>
        <p:sp>
          <p:nvSpPr>
            <p:cNvPr id="88076" name="AutoShape 1041"/>
            <p:cNvSpPr>
              <a:spLocks noChangeArrowheads="1"/>
            </p:cNvSpPr>
            <p:nvPr/>
          </p:nvSpPr>
          <p:spPr bwMode="ltGray">
            <a:xfrm>
              <a:off x="2481" y="3600"/>
              <a:ext cx="310" cy="288"/>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sz="2000">
                <a:solidFill>
                  <a:schemeClr val="tx1"/>
                </a:solidFill>
              </a:endParaRPr>
            </a:p>
          </p:txBody>
        </p:sp>
      </p:grpSp>
    </p:spTree>
  </p:cSld>
  <p:clrMapOvr>
    <a:masterClrMapping/>
  </p:clrMapOvr>
  <p:transition spd="slow">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en-US" altLang="zh-CN"/>
              <a:t>32bit</a:t>
            </a:r>
            <a:r>
              <a:rPr lang="zh-CN" altLang="en-US"/>
              <a:t>置换</a:t>
            </a:r>
          </a:p>
        </p:txBody>
      </p:sp>
      <p:sp>
        <p:nvSpPr>
          <p:cNvPr id="87042"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CCC41281-FE03-45AB-8044-444FBD3C1E3C}" type="slidenum">
              <a:rPr lang="zh-CN" altLang="en-US" smtClean="0">
                <a:latin typeface="Times New Roman" pitchFamily="18" charset="0"/>
              </a:rPr>
              <a:pPr/>
              <a:t>103</a:t>
            </a:fld>
            <a:endParaRPr lang="zh-CN" altLang="en-US">
              <a:latin typeface="Times New Roman" pitchFamily="18" charset="0"/>
            </a:endParaRPr>
          </a:p>
        </p:txBody>
      </p:sp>
      <p:sp>
        <p:nvSpPr>
          <p:cNvPr id="87043" name="Line 1026"/>
          <p:cNvSpPr>
            <a:spLocks noChangeShapeType="1"/>
          </p:cNvSpPr>
          <p:nvPr/>
        </p:nvSpPr>
        <p:spPr bwMode="auto">
          <a:xfrm>
            <a:off x="533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44" name="Line 1027"/>
          <p:cNvSpPr>
            <a:spLocks noChangeShapeType="1"/>
          </p:cNvSpPr>
          <p:nvPr/>
        </p:nvSpPr>
        <p:spPr bwMode="auto">
          <a:xfrm>
            <a:off x="6858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45" name="Line 1028"/>
          <p:cNvSpPr>
            <a:spLocks noChangeShapeType="1"/>
          </p:cNvSpPr>
          <p:nvPr/>
        </p:nvSpPr>
        <p:spPr bwMode="auto">
          <a:xfrm>
            <a:off x="838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46" name="Line 1029"/>
          <p:cNvSpPr>
            <a:spLocks noChangeShapeType="1"/>
          </p:cNvSpPr>
          <p:nvPr/>
        </p:nvSpPr>
        <p:spPr bwMode="auto">
          <a:xfrm>
            <a:off x="9906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47" name="Line 1030"/>
          <p:cNvSpPr>
            <a:spLocks noChangeShapeType="1"/>
          </p:cNvSpPr>
          <p:nvPr/>
        </p:nvSpPr>
        <p:spPr bwMode="auto">
          <a:xfrm>
            <a:off x="1600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48" name="Line 1031"/>
          <p:cNvSpPr>
            <a:spLocks noChangeShapeType="1"/>
          </p:cNvSpPr>
          <p:nvPr/>
        </p:nvSpPr>
        <p:spPr bwMode="auto">
          <a:xfrm>
            <a:off x="17526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49" name="Line 1032"/>
          <p:cNvSpPr>
            <a:spLocks noChangeShapeType="1"/>
          </p:cNvSpPr>
          <p:nvPr/>
        </p:nvSpPr>
        <p:spPr bwMode="auto">
          <a:xfrm>
            <a:off x="19050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0" name="Line 1033"/>
          <p:cNvSpPr>
            <a:spLocks noChangeShapeType="1"/>
          </p:cNvSpPr>
          <p:nvPr/>
        </p:nvSpPr>
        <p:spPr bwMode="auto">
          <a:xfrm>
            <a:off x="2057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1" name="Line 1034"/>
          <p:cNvSpPr>
            <a:spLocks noChangeShapeType="1"/>
          </p:cNvSpPr>
          <p:nvPr/>
        </p:nvSpPr>
        <p:spPr bwMode="auto">
          <a:xfrm>
            <a:off x="26670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2" name="Line 1035"/>
          <p:cNvSpPr>
            <a:spLocks noChangeShapeType="1"/>
          </p:cNvSpPr>
          <p:nvPr/>
        </p:nvSpPr>
        <p:spPr bwMode="auto">
          <a:xfrm>
            <a:off x="2819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3" name="Line 1036"/>
          <p:cNvSpPr>
            <a:spLocks noChangeShapeType="1"/>
          </p:cNvSpPr>
          <p:nvPr/>
        </p:nvSpPr>
        <p:spPr bwMode="auto">
          <a:xfrm>
            <a:off x="29718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4" name="Line 1037"/>
          <p:cNvSpPr>
            <a:spLocks noChangeShapeType="1"/>
          </p:cNvSpPr>
          <p:nvPr/>
        </p:nvSpPr>
        <p:spPr bwMode="auto">
          <a:xfrm>
            <a:off x="3124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5" name="Line 1038"/>
          <p:cNvSpPr>
            <a:spLocks noChangeShapeType="1"/>
          </p:cNvSpPr>
          <p:nvPr/>
        </p:nvSpPr>
        <p:spPr bwMode="auto">
          <a:xfrm>
            <a:off x="37338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6" name="Line 1039"/>
          <p:cNvSpPr>
            <a:spLocks noChangeShapeType="1"/>
          </p:cNvSpPr>
          <p:nvPr/>
        </p:nvSpPr>
        <p:spPr bwMode="auto">
          <a:xfrm>
            <a:off x="3886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7" name="Line 1040"/>
          <p:cNvSpPr>
            <a:spLocks noChangeShapeType="1"/>
          </p:cNvSpPr>
          <p:nvPr/>
        </p:nvSpPr>
        <p:spPr bwMode="auto">
          <a:xfrm>
            <a:off x="40386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8" name="Line 1041"/>
          <p:cNvSpPr>
            <a:spLocks noChangeShapeType="1"/>
          </p:cNvSpPr>
          <p:nvPr/>
        </p:nvSpPr>
        <p:spPr bwMode="auto">
          <a:xfrm>
            <a:off x="41910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59" name="Line 1042"/>
          <p:cNvSpPr>
            <a:spLocks noChangeShapeType="1"/>
          </p:cNvSpPr>
          <p:nvPr/>
        </p:nvSpPr>
        <p:spPr bwMode="auto">
          <a:xfrm>
            <a:off x="48006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0" name="Line 1043"/>
          <p:cNvSpPr>
            <a:spLocks noChangeShapeType="1"/>
          </p:cNvSpPr>
          <p:nvPr/>
        </p:nvSpPr>
        <p:spPr bwMode="auto">
          <a:xfrm>
            <a:off x="49530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1" name="Line 1044"/>
          <p:cNvSpPr>
            <a:spLocks noChangeShapeType="1"/>
          </p:cNvSpPr>
          <p:nvPr/>
        </p:nvSpPr>
        <p:spPr bwMode="auto">
          <a:xfrm>
            <a:off x="5105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2" name="Line 1045"/>
          <p:cNvSpPr>
            <a:spLocks noChangeShapeType="1"/>
          </p:cNvSpPr>
          <p:nvPr/>
        </p:nvSpPr>
        <p:spPr bwMode="auto">
          <a:xfrm>
            <a:off x="52578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3" name="Line 1046"/>
          <p:cNvSpPr>
            <a:spLocks noChangeShapeType="1"/>
          </p:cNvSpPr>
          <p:nvPr/>
        </p:nvSpPr>
        <p:spPr bwMode="auto">
          <a:xfrm>
            <a:off x="5867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4" name="Line 1047"/>
          <p:cNvSpPr>
            <a:spLocks noChangeShapeType="1"/>
          </p:cNvSpPr>
          <p:nvPr/>
        </p:nvSpPr>
        <p:spPr bwMode="auto">
          <a:xfrm>
            <a:off x="60198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5" name="Line 1048"/>
          <p:cNvSpPr>
            <a:spLocks noChangeShapeType="1"/>
          </p:cNvSpPr>
          <p:nvPr/>
        </p:nvSpPr>
        <p:spPr bwMode="auto">
          <a:xfrm>
            <a:off x="6172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6" name="Line 1049"/>
          <p:cNvSpPr>
            <a:spLocks noChangeShapeType="1"/>
          </p:cNvSpPr>
          <p:nvPr/>
        </p:nvSpPr>
        <p:spPr bwMode="auto">
          <a:xfrm>
            <a:off x="63246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7" name="Line 1050"/>
          <p:cNvSpPr>
            <a:spLocks noChangeShapeType="1"/>
          </p:cNvSpPr>
          <p:nvPr/>
        </p:nvSpPr>
        <p:spPr bwMode="auto">
          <a:xfrm>
            <a:off x="6934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8" name="Line 1051"/>
          <p:cNvSpPr>
            <a:spLocks noChangeShapeType="1"/>
          </p:cNvSpPr>
          <p:nvPr/>
        </p:nvSpPr>
        <p:spPr bwMode="auto">
          <a:xfrm>
            <a:off x="70866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69" name="Line 1052"/>
          <p:cNvSpPr>
            <a:spLocks noChangeShapeType="1"/>
          </p:cNvSpPr>
          <p:nvPr/>
        </p:nvSpPr>
        <p:spPr bwMode="auto">
          <a:xfrm>
            <a:off x="72390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70" name="Line 1053"/>
          <p:cNvSpPr>
            <a:spLocks noChangeShapeType="1"/>
          </p:cNvSpPr>
          <p:nvPr/>
        </p:nvSpPr>
        <p:spPr bwMode="auto">
          <a:xfrm>
            <a:off x="7391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71" name="Line 1054"/>
          <p:cNvSpPr>
            <a:spLocks noChangeShapeType="1"/>
          </p:cNvSpPr>
          <p:nvPr/>
        </p:nvSpPr>
        <p:spPr bwMode="auto">
          <a:xfrm>
            <a:off x="80010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72" name="Line 1055"/>
          <p:cNvSpPr>
            <a:spLocks noChangeShapeType="1"/>
          </p:cNvSpPr>
          <p:nvPr/>
        </p:nvSpPr>
        <p:spPr bwMode="auto">
          <a:xfrm>
            <a:off x="81534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73" name="Line 1056"/>
          <p:cNvSpPr>
            <a:spLocks noChangeShapeType="1"/>
          </p:cNvSpPr>
          <p:nvPr/>
        </p:nvSpPr>
        <p:spPr bwMode="auto">
          <a:xfrm>
            <a:off x="83058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74" name="Line 1057"/>
          <p:cNvSpPr>
            <a:spLocks noChangeShapeType="1"/>
          </p:cNvSpPr>
          <p:nvPr/>
        </p:nvSpPr>
        <p:spPr bwMode="auto">
          <a:xfrm>
            <a:off x="8458200" y="25146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75" name="Text Box 1058"/>
          <p:cNvSpPr txBox="1">
            <a:spLocks noChangeArrowheads="1"/>
          </p:cNvSpPr>
          <p:nvPr/>
        </p:nvSpPr>
        <p:spPr bwMode="auto">
          <a:xfrm>
            <a:off x="381000" y="22098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1</a:t>
            </a:r>
          </a:p>
        </p:txBody>
      </p:sp>
      <p:sp>
        <p:nvSpPr>
          <p:cNvPr id="87076" name="Text Box 1059"/>
          <p:cNvSpPr txBox="1">
            <a:spLocks noChangeArrowheads="1"/>
          </p:cNvSpPr>
          <p:nvPr/>
        </p:nvSpPr>
        <p:spPr bwMode="auto">
          <a:xfrm>
            <a:off x="838200" y="22098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4</a:t>
            </a:r>
          </a:p>
        </p:txBody>
      </p:sp>
      <p:sp>
        <p:nvSpPr>
          <p:cNvPr id="87077" name="Text Box 1060"/>
          <p:cNvSpPr txBox="1">
            <a:spLocks noChangeArrowheads="1"/>
          </p:cNvSpPr>
          <p:nvPr/>
        </p:nvSpPr>
        <p:spPr bwMode="auto">
          <a:xfrm>
            <a:off x="1447800" y="22098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5</a:t>
            </a:r>
          </a:p>
        </p:txBody>
      </p:sp>
      <p:sp>
        <p:nvSpPr>
          <p:cNvPr id="87078" name="Text Box 1061"/>
          <p:cNvSpPr txBox="1">
            <a:spLocks noChangeArrowheads="1"/>
          </p:cNvSpPr>
          <p:nvPr/>
        </p:nvSpPr>
        <p:spPr bwMode="auto">
          <a:xfrm>
            <a:off x="1905000" y="22098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8</a:t>
            </a:r>
          </a:p>
        </p:txBody>
      </p:sp>
      <p:sp>
        <p:nvSpPr>
          <p:cNvPr id="87079" name="Text Box 1062"/>
          <p:cNvSpPr txBox="1">
            <a:spLocks noChangeArrowheads="1"/>
          </p:cNvSpPr>
          <p:nvPr/>
        </p:nvSpPr>
        <p:spPr bwMode="auto">
          <a:xfrm>
            <a:off x="2514600" y="22098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9</a:t>
            </a:r>
          </a:p>
        </p:txBody>
      </p:sp>
      <p:sp>
        <p:nvSpPr>
          <p:cNvPr id="87080" name="Text Box 1063"/>
          <p:cNvSpPr txBox="1">
            <a:spLocks noChangeArrowheads="1"/>
          </p:cNvSpPr>
          <p:nvPr/>
        </p:nvSpPr>
        <p:spPr bwMode="auto">
          <a:xfrm>
            <a:off x="29718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12</a:t>
            </a:r>
          </a:p>
        </p:txBody>
      </p:sp>
      <p:sp>
        <p:nvSpPr>
          <p:cNvPr id="87081" name="Text Box 1064"/>
          <p:cNvSpPr txBox="1">
            <a:spLocks noChangeArrowheads="1"/>
          </p:cNvSpPr>
          <p:nvPr/>
        </p:nvSpPr>
        <p:spPr bwMode="auto">
          <a:xfrm>
            <a:off x="35052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13</a:t>
            </a:r>
          </a:p>
        </p:txBody>
      </p:sp>
      <p:sp>
        <p:nvSpPr>
          <p:cNvPr id="87082" name="Text Box 1065"/>
          <p:cNvSpPr txBox="1">
            <a:spLocks noChangeArrowheads="1"/>
          </p:cNvSpPr>
          <p:nvPr/>
        </p:nvSpPr>
        <p:spPr bwMode="auto">
          <a:xfrm>
            <a:off x="40386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16</a:t>
            </a:r>
          </a:p>
        </p:txBody>
      </p:sp>
      <p:sp>
        <p:nvSpPr>
          <p:cNvPr id="87083" name="Text Box 1066"/>
          <p:cNvSpPr txBox="1">
            <a:spLocks noChangeArrowheads="1"/>
          </p:cNvSpPr>
          <p:nvPr/>
        </p:nvSpPr>
        <p:spPr bwMode="auto">
          <a:xfrm>
            <a:off x="45720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17</a:t>
            </a:r>
          </a:p>
        </p:txBody>
      </p:sp>
      <p:sp>
        <p:nvSpPr>
          <p:cNvPr id="87084" name="Text Box 1067"/>
          <p:cNvSpPr txBox="1">
            <a:spLocks noChangeArrowheads="1"/>
          </p:cNvSpPr>
          <p:nvPr/>
        </p:nvSpPr>
        <p:spPr bwMode="auto">
          <a:xfrm>
            <a:off x="51054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20</a:t>
            </a:r>
          </a:p>
        </p:txBody>
      </p:sp>
      <p:sp>
        <p:nvSpPr>
          <p:cNvPr id="87085" name="Text Box 1068"/>
          <p:cNvSpPr txBox="1">
            <a:spLocks noChangeArrowheads="1"/>
          </p:cNvSpPr>
          <p:nvPr/>
        </p:nvSpPr>
        <p:spPr bwMode="auto">
          <a:xfrm>
            <a:off x="56388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21</a:t>
            </a:r>
          </a:p>
        </p:txBody>
      </p:sp>
      <p:sp>
        <p:nvSpPr>
          <p:cNvPr id="87086" name="Text Box 1069"/>
          <p:cNvSpPr txBox="1">
            <a:spLocks noChangeArrowheads="1"/>
          </p:cNvSpPr>
          <p:nvPr/>
        </p:nvSpPr>
        <p:spPr bwMode="auto">
          <a:xfrm>
            <a:off x="61722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24</a:t>
            </a:r>
          </a:p>
        </p:txBody>
      </p:sp>
      <p:sp>
        <p:nvSpPr>
          <p:cNvPr id="87087" name="Text Box 1070"/>
          <p:cNvSpPr txBox="1">
            <a:spLocks noChangeArrowheads="1"/>
          </p:cNvSpPr>
          <p:nvPr/>
        </p:nvSpPr>
        <p:spPr bwMode="auto">
          <a:xfrm>
            <a:off x="67056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25</a:t>
            </a:r>
          </a:p>
        </p:txBody>
      </p:sp>
      <p:sp>
        <p:nvSpPr>
          <p:cNvPr id="87088" name="Text Box 1071"/>
          <p:cNvSpPr txBox="1">
            <a:spLocks noChangeArrowheads="1"/>
          </p:cNvSpPr>
          <p:nvPr/>
        </p:nvSpPr>
        <p:spPr bwMode="auto">
          <a:xfrm>
            <a:off x="72390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28</a:t>
            </a:r>
          </a:p>
        </p:txBody>
      </p:sp>
      <p:sp>
        <p:nvSpPr>
          <p:cNvPr id="87089" name="Text Box 1072"/>
          <p:cNvSpPr txBox="1">
            <a:spLocks noChangeArrowheads="1"/>
          </p:cNvSpPr>
          <p:nvPr/>
        </p:nvSpPr>
        <p:spPr bwMode="auto">
          <a:xfrm>
            <a:off x="77724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29</a:t>
            </a:r>
          </a:p>
        </p:txBody>
      </p:sp>
      <p:sp>
        <p:nvSpPr>
          <p:cNvPr id="87090" name="Text Box 1073"/>
          <p:cNvSpPr txBox="1">
            <a:spLocks noChangeArrowheads="1"/>
          </p:cNvSpPr>
          <p:nvPr/>
        </p:nvSpPr>
        <p:spPr bwMode="auto">
          <a:xfrm>
            <a:off x="8305800" y="22098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32</a:t>
            </a:r>
          </a:p>
        </p:txBody>
      </p:sp>
      <p:sp>
        <p:nvSpPr>
          <p:cNvPr id="87091" name="Line 1074"/>
          <p:cNvSpPr>
            <a:spLocks noChangeShapeType="1"/>
          </p:cNvSpPr>
          <p:nvPr/>
        </p:nvSpPr>
        <p:spPr bwMode="auto">
          <a:xfrm>
            <a:off x="4411663" y="403225"/>
            <a:ext cx="0" cy="581025"/>
          </a:xfrm>
          <a:prstGeom prst="line">
            <a:avLst/>
          </a:prstGeom>
          <a:noFill/>
          <a:ln w="28575">
            <a:solidFill>
              <a:schemeClr val="tx1"/>
            </a:solidFill>
            <a:round/>
            <a:headEnd/>
            <a:tailEnd type="triangle" w="med" len="med"/>
          </a:ln>
        </p:spPr>
        <p:txBody>
          <a:bodyPr/>
          <a:lstStyle/>
          <a:p>
            <a:endParaRPr lang="zh-CN" altLang="en-US"/>
          </a:p>
        </p:txBody>
      </p:sp>
      <p:sp>
        <p:nvSpPr>
          <p:cNvPr id="87092" name="Line 1075"/>
          <p:cNvSpPr>
            <a:spLocks noChangeShapeType="1"/>
          </p:cNvSpPr>
          <p:nvPr/>
        </p:nvSpPr>
        <p:spPr bwMode="auto">
          <a:xfrm>
            <a:off x="4418013" y="1368425"/>
            <a:ext cx="0" cy="352425"/>
          </a:xfrm>
          <a:prstGeom prst="line">
            <a:avLst/>
          </a:prstGeom>
          <a:noFill/>
          <a:ln w="28575">
            <a:solidFill>
              <a:schemeClr val="tx1"/>
            </a:solidFill>
            <a:round/>
            <a:headEnd/>
            <a:tailEnd type="triangle" w="med" len="med"/>
          </a:ln>
        </p:spPr>
        <p:txBody>
          <a:bodyPr/>
          <a:lstStyle/>
          <a:p>
            <a:endParaRPr lang="zh-CN" altLang="en-US"/>
          </a:p>
        </p:txBody>
      </p:sp>
      <p:sp>
        <p:nvSpPr>
          <p:cNvPr id="87093" name="Rectangle 1076"/>
          <p:cNvSpPr>
            <a:spLocks noChangeArrowheads="1"/>
          </p:cNvSpPr>
          <p:nvPr/>
        </p:nvSpPr>
        <p:spPr bwMode="auto">
          <a:xfrm>
            <a:off x="3311525" y="990600"/>
            <a:ext cx="2216150" cy="381000"/>
          </a:xfrm>
          <a:prstGeom prst="rect">
            <a:avLst/>
          </a:prstGeom>
          <a:solidFill>
            <a:srgbClr val="00FF00"/>
          </a:solidFill>
          <a:ln w="19050">
            <a:solidFill>
              <a:schemeClr val="bg2"/>
            </a:solidFill>
            <a:miter lim="800000"/>
            <a:headEnd/>
            <a:tailEnd/>
          </a:ln>
        </p:spPr>
        <p:txBody>
          <a:bodyPr wrap="none" anchor="ctr"/>
          <a:lstStyle/>
          <a:p>
            <a:endParaRPr lang="zh-CN" altLang="en-US"/>
          </a:p>
        </p:txBody>
      </p:sp>
      <p:sp>
        <p:nvSpPr>
          <p:cNvPr id="87094" name="Text Box 1077"/>
          <p:cNvSpPr txBox="1">
            <a:spLocks noChangeArrowheads="1"/>
          </p:cNvSpPr>
          <p:nvPr/>
        </p:nvSpPr>
        <p:spPr bwMode="auto">
          <a:xfrm>
            <a:off x="3505200" y="990600"/>
            <a:ext cx="1943100" cy="366713"/>
          </a:xfrm>
          <a:prstGeom prst="rect">
            <a:avLst/>
          </a:prstGeom>
          <a:noFill/>
          <a:ln w="9525">
            <a:noFill/>
            <a:miter lim="800000"/>
            <a:headEnd/>
            <a:tailEnd/>
          </a:ln>
        </p:spPr>
        <p:txBody>
          <a:bodyPr wrap="none">
            <a:spAutoFit/>
          </a:bodyPr>
          <a:lstStyle/>
          <a:p>
            <a:r>
              <a:rPr lang="en-US" altLang="zh-CN">
                <a:solidFill>
                  <a:schemeClr val="tx1"/>
                </a:solidFill>
              </a:rPr>
              <a:t>P-Box Permutation</a:t>
            </a:r>
          </a:p>
        </p:txBody>
      </p:sp>
      <p:sp>
        <p:nvSpPr>
          <p:cNvPr id="87095" name="Text Box 1078"/>
          <p:cNvSpPr txBox="1">
            <a:spLocks noChangeArrowheads="1"/>
          </p:cNvSpPr>
          <p:nvPr/>
        </p:nvSpPr>
        <p:spPr bwMode="auto">
          <a:xfrm>
            <a:off x="4429125" y="457200"/>
            <a:ext cx="412750" cy="366713"/>
          </a:xfrm>
          <a:prstGeom prst="rect">
            <a:avLst/>
          </a:prstGeom>
          <a:noFill/>
          <a:ln w="9525">
            <a:noFill/>
            <a:miter lim="800000"/>
            <a:headEnd/>
            <a:tailEnd/>
          </a:ln>
        </p:spPr>
        <p:txBody>
          <a:bodyPr wrap="none">
            <a:spAutoFit/>
          </a:bodyPr>
          <a:lstStyle/>
          <a:p>
            <a:r>
              <a:rPr lang="zh-CN" altLang="en-US">
                <a:solidFill>
                  <a:srgbClr val="C00000"/>
                </a:solidFill>
              </a:rPr>
              <a:t>32</a:t>
            </a:r>
          </a:p>
        </p:txBody>
      </p:sp>
      <p:sp>
        <p:nvSpPr>
          <p:cNvPr id="87096" name="Text Box 1079"/>
          <p:cNvSpPr txBox="1">
            <a:spLocks noChangeArrowheads="1"/>
          </p:cNvSpPr>
          <p:nvPr/>
        </p:nvSpPr>
        <p:spPr bwMode="auto">
          <a:xfrm>
            <a:off x="4492625" y="1397000"/>
            <a:ext cx="412750" cy="366713"/>
          </a:xfrm>
          <a:prstGeom prst="rect">
            <a:avLst/>
          </a:prstGeom>
          <a:noFill/>
          <a:ln w="9525">
            <a:noFill/>
            <a:miter lim="800000"/>
            <a:headEnd/>
            <a:tailEnd/>
          </a:ln>
        </p:spPr>
        <p:txBody>
          <a:bodyPr wrap="none">
            <a:spAutoFit/>
          </a:bodyPr>
          <a:lstStyle/>
          <a:p>
            <a:r>
              <a:rPr lang="zh-CN" altLang="en-US">
                <a:solidFill>
                  <a:srgbClr val="C00000"/>
                </a:solidFill>
              </a:rPr>
              <a:t>32</a:t>
            </a:r>
          </a:p>
        </p:txBody>
      </p:sp>
      <p:sp>
        <p:nvSpPr>
          <p:cNvPr id="87097" name="Line 1080"/>
          <p:cNvSpPr>
            <a:spLocks noChangeShapeType="1"/>
          </p:cNvSpPr>
          <p:nvPr/>
        </p:nvSpPr>
        <p:spPr bwMode="auto">
          <a:xfrm>
            <a:off x="533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98" name="Line 1081"/>
          <p:cNvSpPr>
            <a:spLocks noChangeShapeType="1"/>
          </p:cNvSpPr>
          <p:nvPr/>
        </p:nvSpPr>
        <p:spPr bwMode="auto">
          <a:xfrm>
            <a:off x="6858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099" name="Line 1082"/>
          <p:cNvSpPr>
            <a:spLocks noChangeShapeType="1"/>
          </p:cNvSpPr>
          <p:nvPr/>
        </p:nvSpPr>
        <p:spPr bwMode="auto">
          <a:xfrm>
            <a:off x="838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0" name="Line 1083"/>
          <p:cNvSpPr>
            <a:spLocks noChangeShapeType="1"/>
          </p:cNvSpPr>
          <p:nvPr/>
        </p:nvSpPr>
        <p:spPr bwMode="auto">
          <a:xfrm>
            <a:off x="9906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1" name="Line 1084"/>
          <p:cNvSpPr>
            <a:spLocks noChangeShapeType="1"/>
          </p:cNvSpPr>
          <p:nvPr/>
        </p:nvSpPr>
        <p:spPr bwMode="auto">
          <a:xfrm>
            <a:off x="1600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2" name="Line 1085"/>
          <p:cNvSpPr>
            <a:spLocks noChangeShapeType="1"/>
          </p:cNvSpPr>
          <p:nvPr/>
        </p:nvSpPr>
        <p:spPr bwMode="auto">
          <a:xfrm>
            <a:off x="17526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3" name="Line 1086"/>
          <p:cNvSpPr>
            <a:spLocks noChangeShapeType="1"/>
          </p:cNvSpPr>
          <p:nvPr/>
        </p:nvSpPr>
        <p:spPr bwMode="auto">
          <a:xfrm>
            <a:off x="19050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4" name="Line 1087"/>
          <p:cNvSpPr>
            <a:spLocks noChangeShapeType="1"/>
          </p:cNvSpPr>
          <p:nvPr/>
        </p:nvSpPr>
        <p:spPr bwMode="auto">
          <a:xfrm>
            <a:off x="2057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5" name="Line 1088"/>
          <p:cNvSpPr>
            <a:spLocks noChangeShapeType="1"/>
          </p:cNvSpPr>
          <p:nvPr/>
        </p:nvSpPr>
        <p:spPr bwMode="auto">
          <a:xfrm>
            <a:off x="26670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6" name="Line 1089"/>
          <p:cNvSpPr>
            <a:spLocks noChangeShapeType="1"/>
          </p:cNvSpPr>
          <p:nvPr/>
        </p:nvSpPr>
        <p:spPr bwMode="auto">
          <a:xfrm>
            <a:off x="2819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7" name="Line 1090"/>
          <p:cNvSpPr>
            <a:spLocks noChangeShapeType="1"/>
          </p:cNvSpPr>
          <p:nvPr/>
        </p:nvSpPr>
        <p:spPr bwMode="auto">
          <a:xfrm>
            <a:off x="29718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8" name="Line 1091"/>
          <p:cNvSpPr>
            <a:spLocks noChangeShapeType="1"/>
          </p:cNvSpPr>
          <p:nvPr/>
        </p:nvSpPr>
        <p:spPr bwMode="auto">
          <a:xfrm>
            <a:off x="3124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09" name="Line 1092"/>
          <p:cNvSpPr>
            <a:spLocks noChangeShapeType="1"/>
          </p:cNvSpPr>
          <p:nvPr/>
        </p:nvSpPr>
        <p:spPr bwMode="auto">
          <a:xfrm>
            <a:off x="37338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0" name="Line 1093"/>
          <p:cNvSpPr>
            <a:spLocks noChangeShapeType="1"/>
          </p:cNvSpPr>
          <p:nvPr/>
        </p:nvSpPr>
        <p:spPr bwMode="auto">
          <a:xfrm>
            <a:off x="3886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1" name="Line 1094"/>
          <p:cNvSpPr>
            <a:spLocks noChangeShapeType="1"/>
          </p:cNvSpPr>
          <p:nvPr/>
        </p:nvSpPr>
        <p:spPr bwMode="auto">
          <a:xfrm>
            <a:off x="40386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2" name="Line 1095"/>
          <p:cNvSpPr>
            <a:spLocks noChangeShapeType="1"/>
          </p:cNvSpPr>
          <p:nvPr/>
        </p:nvSpPr>
        <p:spPr bwMode="auto">
          <a:xfrm>
            <a:off x="41910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3" name="Line 1096"/>
          <p:cNvSpPr>
            <a:spLocks noChangeShapeType="1"/>
          </p:cNvSpPr>
          <p:nvPr/>
        </p:nvSpPr>
        <p:spPr bwMode="auto">
          <a:xfrm>
            <a:off x="48006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4" name="Line 1097"/>
          <p:cNvSpPr>
            <a:spLocks noChangeShapeType="1"/>
          </p:cNvSpPr>
          <p:nvPr/>
        </p:nvSpPr>
        <p:spPr bwMode="auto">
          <a:xfrm>
            <a:off x="49530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5" name="Line 1098"/>
          <p:cNvSpPr>
            <a:spLocks noChangeShapeType="1"/>
          </p:cNvSpPr>
          <p:nvPr/>
        </p:nvSpPr>
        <p:spPr bwMode="auto">
          <a:xfrm>
            <a:off x="5105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6" name="Line 1099"/>
          <p:cNvSpPr>
            <a:spLocks noChangeShapeType="1"/>
          </p:cNvSpPr>
          <p:nvPr/>
        </p:nvSpPr>
        <p:spPr bwMode="auto">
          <a:xfrm>
            <a:off x="52578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7" name="Line 1100"/>
          <p:cNvSpPr>
            <a:spLocks noChangeShapeType="1"/>
          </p:cNvSpPr>
          <p:nvPr/>
        </p:nvSpPr>
        <p:spPr bwMode="auto">
          <a:xfrm>
            <a:off x="5867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8" name="Line 1101"/>
          <p:cNvSpPr>
            <a:spLocks noChangeShapeType="1"/>
          </p:cNvSpPr>
          <p:nvPr/>
        </p:nvSpPr>
        <p:spPr bwMode="auto">
          <a:xfrm>
            <a:off x="60198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19" name="Line 1102"/>
          <p:cNvSpPr>
            <a:spLocks noChangeShapeType="1"/>
          </p:cNvSpPr>
          <p:nvPr/>
        </p:nvSpPr>
        <p:spPr bwMode="auto">
          <a:xfrm>
            <a:off x="6172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0" name="Line 1103"/>
          <p:cNvSpPr>
            <a:spLocks noChangeShapeType="1"/>
          </p:cNvSpPr>
          <p:nvPr/>
        </p:nvSpPr>
        <p:spPr bwMode="auto">
          <a:xfrm>
            <a:off x="63246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1" name="Line 1104"/>
          <p:cNvSpPr>
            <a:spLocks noChangeShapeType="1"/>
          </p:cNvSpPr>
          <p:nvPr/>
        </p:nvSpPr>
        <p:spPr bwMode="auto">
          <a:xfrm>
            <a:off x="6934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2" name="Line 1105"/>
          <p:cNvSpPr>
            <a:spLocks noChangeShapeType="1"/>
          </p:cNvSpPr>
          <p:nvPr/>
        </p:nvSpPr>
        <p:spPr bwMode="auto">
          <a:xfrm>
            <a:off x="70866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3" name="Line 1106"/>
          <p:cNvSpPr>
            <a:spLocks noChangeShapeType="1"/>
          </p:cNvSpPr>
          <p:nvPr/>
        </p:nvSpPr>
        <p:spPr bwMode="auto">
          <a:xfrm>
            <a:off x="72390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4" name="Line 1107"/>
          <p:cNvSpPr>
            <a:spLocks noChangeShapeType="1"/>
          </p:cNvSpPr>
          <p:nvPr/>
        </p:nvSpPr>
        <p:spPr bwMode="auto">
          <a:xfrm>
            <a:off x="7391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5" name="Line 1108"/>
          <p:cNvSpPr>
            <a:spLocks noChangeShapeType="1"/>
          </p:cNvSpPr>
          <p:nvPr/>
        </p:nvSpPr>
        <p:spPr bwMode="auto">
          <a:xfrm>
            <a:off x="80010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6" name="Line 1109"/>
          <p:cNvSpPr>
            <a:spLocks noChangeShapeType="1"/>
          </p:cNvSpPr>
          <p:nvPr/>
        </p:nvSpPr>
        <p:spPr bwMode="auto">
          <a:xfrm>
            <a:off x="81534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7" name="Line 1110"/>
          <p:cNvSpPr>
            <a:spLocks noChangeShapeType="1"/>
          </p:cNvSpPr>
          <p:nvPr/>
        </p:nvSpPr>
        <p:spPr bwMode="auto">
          <a:xfrm>
            <a:off x="83058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8" name="Line 1111"/>
          <p:cNvSpPr>
            <a:spLocks noChangeShapeType="1"/>
          </p:cNvSpPr>
          <p:nvPr/>
        </p:nvSpPr>
        <p:spPr bwMode="auto">
          <a:xfrm>
            <a:off x="8458200" y="4953000"/>
            <a:ext cx="0" cy="1295400"/>
          </a:xfrm>
          <a:prstGeom prst="line">
            <a:avLst/>
          </a:prstGeom>
          <a:noFill/>
          <a:ln w="9525">
            <a:solidFill>
              <a:schemeClr val="tx1"/>
            </a:solidFill>
            <a:round/>
            <a:headEnd/>
            <a:tailEnd type="triangle" w="med" len="med"/>
          </a:ln>
        </p:spPr>
        <p:txBody>
          <a:bodyPr/>
          <a:lstStyle/>
          <a:p>
            <a:endParaRPr lang="zh-CN" altLang="en-US">
              <a:solidFill>
                <a:srgbClr val="C00000"/>
              </a:solidFill>
            </a:endParaRPr>
          </a:p>
        </p:txBody>
      </p:sp>
      <p:sp>
        <p:nvSpPr>
          <p:cNvPr id="87129" name="Text Box 1112"/>
          <p:cNvSpPr txBox="1">
            <a:spLocks noChangeArrowheads="1"/>
          </p:cNvSpPr>
          <p:nvPr/>
        </p:nvSpPr>
        <p:spPr bwMode="auto">
          <a:xfrm>
            <a:off x="381000" y="62484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1</a:t>
            </a:r>
          </a:p>
        </p:txBody>
      </p:sp>
      <p:sp>
        <p:nvSpPr>
          <p:cNvPr id="87130" name="Text Box 1113"/>
          <p:cNvSpPr txBox="1">
            <a:spLocks noChangeArrowheads="1"/>
          </p:cNvSpPr>
          <p:nvPr/>
        </p:nvSpPr>
        <p:spPr bwMode="auto">
          <a:xfrm>
            <a:off x="838200" y="62484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4</a:t>
            </a:r>
          </a:p>
        </p:txBody>
      </p:sp>
      <p:sp>
        <p:nvSpPr>
          <p:cNvPr id="87131" name="Text Box 1114"/>
          <p:cNvSpPr txBox="1">
            <a:spLocks noChangeArrowheads="1"/>
          </p:cNvSpPr>
          <p:nvPr/>
        </p:nvSpPr>
        <p:spPr bwMode="auto">
          <a:xfrm>
            <a:off x="1447800" y="62484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5</a:t>
            </a:r>
          </a:p>
        </p:txBody>
      </p:sp>
      <p:sp>
        <p:nvSpPr>
          <p:cNvPr id="87132" name="Text Box 1115"/>
          <p:cNvSpPr txBox="1">
            <a:spLocks noChangeArrowheads="1"/>
          </p:cNvSpPr>
          <p:nvPr/>
        </p:nvSpPr>
        <p:spPr bwMode="auto">
          <a:xfrm>
            <a:off x="1905000" y="62484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8</a:t>
            </a:r>
          </a:p>
        </p:txBody>
      </p:sp>
      <p:sp>
        <p:nvSpPr>
          <p:cNvPr id="87133" name="Text Box 1116"/>
          <p:cNvSpPr txBox="1">
            <a:spLocks noChangeArrowheads="1"/>
          </p:cNvSpPr>
          <p:nvPr/>
        </p:nvSpPr>
        <p:spPr bwMode="auto">
          <a:xfrm>
            <a:off x="2514600" y="6248400"/>
            <a:ext cx="285750" cy="336550"/>
          </a:xfrm>
          <a:prstGeom prst="rect">
            <a:avLst/>
          </a:prstGeom>
          <a:noFill/>
          <a:ln w="9525">
            <a:noFill/>
            <a:miter lim="800000"/>
            <a:headEnd/>
            <a:tailEnd/>
          </a:ln>
        </p:spPr>
        <p:txBody>
          <a:bodyPr wrap="none">
            <a:spAutoFit/>
          </a:bodyPr>
          <a:lstStyle/>
          <a:p>
            <a:r>
              <a:rPr lang="zh-CN" altLang="en-US" sz="1600" b="1">
                <a:solidFill>
                  <a:srgbClr val="C00000"/>
                </a:solidFill>
              </a:rPr>
              <a:t>9</a:t>
            </a:r>
          </a:p>
        </p:txBody>
      </p:sp>
      <p:sp>
        <p:nvSpPr>
          <p:cNvPr id="87134" name="Text Box 1117"/>
          <p:cNvSpPr txBox="1">
            <a:spLocks noChangeArrowheads="1"/>
          </p:cNvSpPr>
          <p:nvPr/>
        </p:nvSpPr>
        <p:spPr bwMode="auto">
          <a:xfrm>
            <a:off x="29718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12</a:t>
            </a:r>
          </a:p>
        </p:txBody>
      </p:sp>
      <p:sp>
        <p:nvSpPr>
          <p:cNvPr id="87135" name="Text Box 1118"/>
          <p:cNvSpPr txBox="1">
            <a:spLocks noChangeArrowheads="1"/>
          </p:cNvSpPr>
          <p:nvPr/>
        </p:nvSpPr>
        <p:spPr bwMode="auto">
          <a:xfrm>
            <a:off x="35052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13</a:t>
            </a:r>
          </a:p>
        </p:txBody>
      </p:sp>
      <p:sp>
        <p:nvSpPr>
          <p:cNvPr id="87136" name="Text Box 1119"/>
          <p:cNvSpPr txBox="1">
            <a:spLocks noChangeArrowheads="1"/>
          </p:cNvSpPr>
          <p:nvPr/>
        </p:nvSpPr>
        <p:spPr bwMode="auto">
          <a:xfrm>
            <a:off x="40386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16</a:t>
            </a:r>
          </a:p>
        </p:txBody>
      </p:sp>
      <p:sp>
        <p:nvSpPr>
          <p:cNvPr id="87137" name="Text Box 1120"/>
          <p:cNvSpPr txBox="1">
            <a:spLocks noChangeArrowheads="1"/>
          </p:cNvSpPr>
          <p:nvPr/>
        </p:nvSpPr>
        <p:spPr bwMode="auto">
          <a:xfrm>
            <a:off x="45720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17</a:t>
            </a:r>
          </a:p>
        </p:txBody>
      </p:sp>
      <p:sp>
        <p:nvSpPr>
          <p:cNvPr id="87138" name="Text Box 1121"/>
          <p:cNvSpPr txBox="1">
            <a:spLocks noChangeArrowheads="1"/>
          </p:cNvSpPr>
          <p:nvPr/>
        </p:nvSpPr>
        <p:spPr bwMode="auto">
          <a:xfrm>
            <a:off x="51054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20</a:t>
            </a:r>
          </a:p>
        </p:txBody>
      </p:sp>
      <p:sp>
        <p:nvSpPr>
          <p:cNvPr id="87139" name="Text Box 1122"/>
          <p:cNvSpPr txBox="1">
            <a:spLocks noChangeArrowheads="1"/>
          </p:cNvSpPr>
          <p:nvPr/>
        </p:nvSpPr>
        <p:spPr bwMode="auto">
          <a:xfrm>
            <a:off x="56388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21</a:t>
            </a:r>
          </a:p>
        </p:txBody>
      </p:sp>
      <p:sp>
        <p:nvSpPr>
          <p:cNvPr id="87140" name="Text Box 1123"/>
          <p:cNvSpPr txBox="1">
            <a:spLocks noChangeArrowheads="1"/>
          </p:cNvSpPr>
          <p:nvPr/>
        </p:nvSpPr>
        <p:spPr bwMode="auto">
          <a:xfrm>
            <a:off x="61722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24</a:t>
            </a:r>
          </a:p>
        </p:txBody>
      </p:sp>
      <p:sp>
        <p:nvSpPr>
          <p:cNvPr id="87141" name="Text Box 1124"/>
          <p:cNvSpPr txBox="1">
            <a:spLocks noChangeArrowheads="1"/>
          </p:cNvSpPr>
          <p:nvPr/>
        </p:nvSpPr>
        <p:spPr bwMode="auto">
          <a:xfrm>
            <a:off x="67056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25</a:t>
            </a:r>
          </a:p>
        </p:txBody>
      </p:sp>
      <p:sp>
        <p:nvSpPr>
          <p:cNvPr id="87142" name="Text Box 1125"/>
          <p:cNvSpPr txBox="1">
            <a:spLocks noChangeArrowheads="1"/>
          </p:cNvSpPr>
          <p:nvPr/>
        </p:nvSpPr>
        <p:spPr bwMode="auto">
          <a:xfrm>
            <a:off x="72390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28</a:t>
            </a:r>
          </a:p>
        </p:txBody>
      </p:sp>
      <p:sp>
        <p:nvSpPr>
          <p:cNvPr id="87143" name="Text Box 1126"/>
          <p:cNvSpPr txBox="1">
            <a:spLocks noChangeArrowheads="1"/>
          </p:cNvSpPr>
          <p:nvPr/>
        </p:nvSpPr>
        <p:spPr bwMode="auto">
          <a:xfrm>
            <a:off x="77724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29</a:t>
            </a:r>
          </a:p>
        </p:txBody>
      </p:sp>
      <p:sp>
        <p:nvSpPr>
          <p:cNvPr id="87144" name="Text Box 1127"/>
          <p:cNvSpPr txBox="1">
            <a:spLocks noChangeArrowheads="1"/>
          </p:cNvSpPr>
          <p:nvPr/>
        </p:nvSpPr>
        <p:spPr bwMode="auto">
          <a:xfrm>
            <a:off x="8305800" y="6248400"/>
            <a:ext cx="387350" cy="336550"/>
          </a:xfrm>
          <a:prstGeom prst="rect">
            <a:avLst/>
          </a:prstGeom>
          <a:noFill/>
          <a:ln w="9525">
            <a:noFill/>
            <a:miter lim="800000"/>
            <a:headEnd/>
            <a:tailEnd/>
          </a:ln>
        </p:spPr>
        <p:txBody>
          <a:bodyPr wrap="none">
            <a:spAutoFit/>
          </a:bodyPr>
          <a:lstStyle/>
          <a:p>
            <a:r>
              <a:rPr lang="zh-CN" altLang="en-US" sz="1600" b="1">
                <a:solidFill>
                  <a:srgbClr val="C00000"/>
                </a:solidFill>
              </a:rPr>
              <a:t>32</a:t>
            </a:r>
          </a:p>
        </p:txBody>
      </p:sp>
      <p:sp>
        <p:nvSpPr>
          <p:cNvPr id="87145" name="Rectangle 1128"/>
          <p:cNvSpPr>
            <a:spLocks noChangeArrowheads="1"/>
          </p:cNvSpPr>
          <p:nvPr/>
        </p:nvSpPr>
        <p:spPr bwMode="auto">
          <a:xfrm>
            <a:off x="228600" y="3810000"/>
            <a:ext cx="8534400" cy="1143000"/>
          </a:xfrm>
          <a:prstGeom prst="rect">
            <a:avLst/>
          </a:prstGeom>
          <a:solidFill>
            <a:srgbClr val="92D050"/>
          </a:solidFill>
          <a:ln w="9525">
            <a:solidFill>
              <a:schemeClr val="bg2"/>
            </a:solidFill>
            <a:miter lim="800000"/>
            <a:headEnd/>
            <a:tailEnd/>
          </a:ln>
        </p:spPr>
        <p:txBody>
          <a:bodyPr wrap="none" anchor="ctr"/>
          <a:lstStyle/>
          <a:p>
            <a:endParaRPr lang="zh-CN" altLang="en-US">
              <a:solidFill>
                <a:srgbClr val="C00000"/>
              </a:solidFill>
            </a:endParaRPr>
          </a:p>
        </p:txBody>
      </p:sp>
      <p:sp>
        <p:nvSpPr>
          <p:cNvPr id="87146" name="Line 1129"/>
          <p:cNvSpPr>
            <a:spLocks noChangeShapeType="1"/>
          </p:cNvSpPr>
          <p:nvPr/>
        </p:nvSpPr>
        <p:spPr bwMode="auto">
          <a:xfrm flipH="1">
            <a:off x="533400" y="3810000"/>
            <a:ext cx="3657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47" name="Line 1130"/>
          <p:cNvSpPr>
            <a:spLocks noChangeShapeType="1"/>
          </p:cNvSpPr>
          <p:nvPr/>
        </p:nvSpPr>
        <p:spPr bwMode="auto">
          <a:xfrm flipH="1">
            <a:off x="685800" y="3810000"/>
            <a:ext cx="1219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48" name="Line 1131"/>
          <p:cNvSpPr>
            <a:spLocks noChangeShapeType="1"/>
          </p:cNvSpPr>
          <p:nvPr/>
        </p:nvSpPr>
        <p:spPr bwMode="auto">
          <a:xfrm flipH="1">
            <a:off x="838200" y="3810000"/>
            <a:ext cx="4419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49" name="Line 1132"/>
          <p:cNvSpPr>
            <a:spLocks noChangeShapeType="1"/>
          </p:cNvSpPr>
          <p:nvPr/>
        </p:nvSpPr>
        <p:spPr bwMode="auto">
          <a:xfrm flipH="1">
            <a:off x="990600" y="3810000"/>
            <a:ext cx="4876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0" name="Line 1133"/>
          <p:cNvSpPr>
            <a:spLocks noChangeShapeType="1"/>
          </p:cNvSpPr>
          <p:nvPr/>
        </p:nvSpPr>
        <p:spPr bwMode="auto">
          <a:xfrm flipH="1">
            <a:off x="1600200" y="3810000"/>
            <a:ext cx="6400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1" name="Line 1134"/>
          <p:cNvSpPr>
            <a:spLocks noChangeShapeType="1"/>
          </p:cNvSpPr>
          <p:nvPr/>
        </p:nvSpPr>
        <p:spPr bwMode="auto">
          <a:xfrm flipH="1">
            <a:off x="1752600" y="3810000"/>
            <a:ext cx="1371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2" name="Line 1135"/>
          <p:cNvSpPr>
            <a:spLocks noChangeShapeType="1"/>
          </p:cNvSpPr>
          <p:nvPr/>
        </p:nvSpPr>
        <p:spPr bwMode="auto">
          <a:xfrm flipH="1">
            <a:off x="1905000" y="3810000"/>
            <a:ext cx="54864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3" name="Line 1136"/>
          <p:cNvSpPr>
            <a:spLocks noChangeShapeType="1"/>
          </p:cNvSpPr>
          <p:nvPr/>
        </p:nvSpPr>
        <p:spPr bwMode="auto">
          <a:xfrm flipH="1">
            <a:off x="2057400" y="3810000"/>
            <a:ext cx="2743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4" name="Line 1137"/>
          <p:cNvSpPr>
            <a:spLocks noChangeShapeType="1"/>
          </p:cNvSpPr>
          <p:nvPr/>
        </p:nvSpPr>
        <p:spPr bwMode="auto">
          <a:xfrm>
            <a:off x="533400" y="3810000"/>
            <a:ext cx="2133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5" name="Line 1138"/>
          <p:cNvSpPr>
            <a:spLocks noChangeShapeType="1"/>
          </p:cNvSpPr>
          <p:nvPr/>
        </p:nvSpPr>
        <p:spPr bwMode="auto">
          <a:xfrm flipH="1">
            <a:off x="2819400" y="3810000"/>
            <a:ext cx="1219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6" name="Line 1139"/>
          <p:cNvSpPr>
            <a:spLocks noChangeShapeType="1"/>
          </p:cNvSpPr>
          <p:nvPr/>
        </p:nvSpPr>
        <p:spPr bwMode="auto">
          <a:xfrm flipH="1">
            <a:off x="2971800" y="3810000"/>
            <a:ext cx="32004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7" name="Line 1140"/>
          <p:cNvSpPr>
            <a:spLocks noChangeShapeType="1"/>
          </p:cNvSpPr>
          <p:nvPr/>
        </p:nvSpPr>
        <p:spPr bwMode="auto">
          <a:xfrm flipH="1">
            <a:off x="3124200" y="3810000"/>
            <a:ext cx="39624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8" name="Line 1141"/>
          <p:cNvSpPr>
            <a:spLocks noChangeShapeType="1"/>
          </p:cNvSpPr>
          <p:nvPr/>
        </p:nvSpPr>
        <p:spPr bwMode="auto">
          <a:xfrm>
            <a:off x="1600200" y="3810000"/>
            <a:ext cx="2133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59" name="Line 1142"/>
          <p:cNvSpPr>
            <a:spLocks noChangeShapeType="1"/>
          </p:cNvSpPr>
          <p:nvPr/>
        </p:nvSpPr>
        <p:spPr bwMode="auto">
          <a:xfrm flipH="1">
            <a:off x="3886200" y="3810000"/>
            <a:ext cx="1066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0" name="Line 1143"/>
          <p:cNvSpPr>
            <a:spLocks noChangeShapeType="1"/>
          </p:cNvSpPr>
          <p:nvPr/>
        </p:nvSpPr>
        <p:spPr bwMode="auto">
          <a:xfrm flipH="1">
            <a:off x="4038600" y="3810000"/>
            <a:ext cx="4267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1" name="Line 1144"/>
          <p:cNvSpPr>
            <a:spLocks noChangeShapeType="1"/>
          </p:cNvSpPr>
          <p:nvPr/>
        </p:nvSpPr>
        <p:spPr bwMode="auto">
          <a:xfrm>
            <a:off x="2819400" y="3810000"/>
            <a:ext cx="1371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2" name="Line 1145"/>
          <p:cNvSpPr>
            <a:spLocks noChangeShapeType="1"/>
          </p:cNvSpPr>
          <p:nvPr/>
        </p:nvSpPr>
        <p:spPr bwMode="auto">
          <a:xfrm>
            <a:off x="685800" y="3810000"/>
            <a:ext cx="4114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3" name="Line 1146"/>
          <p:cNvSpPr>
            <a:spLocks noChangeShapeType="1"/>
          </p:cNvSpPr>
          <p:nvPr/>
        </p:nvSpPr>
        <p:spPr bwMode="auto">
          <a:xfrm>
            <a:off x="2057400" y="3810000"/>
            <a:ext cx="2895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4" name="Line 1147"/>
          <p:cNvSpPr>
            <a:spLocks noChangeShapeType="1"/>
          </p:cNvSpPr>
          <p:nvPr/>
        </p:nvSpPr>
        <p:spPr bwMode="auto">
          <a:xfrm flipH="1">
            <a:off x="5105400" y="3810000"/>
            <a:ext cx="1219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5" name="Line 1148"/>
          <p:cNvSpPr>
            <a:spLocks noChangeShapeType="1"/>
          </p:cNvSpPr>
          <p:nvPr/>
        </p:nvSpPr>
        <p:spPr bwMode="auto">
          <a:xfrm>
            <a:off x="3886200" y="3810000"/>
            <a:ext cx="1371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6" name="Line 1149"/>
          <p:cNvSpPr>
            <a:spLocks noChangeShapeType="1"/>
          </p:cNvSpPr>
          <p:nvPr/>
        </p:nvSpPr>
        <p:spPr bwMode="auto">
          <a:xfrm flipH="1">
            <a:off x="5867400" y="3810000"/>
            <a:ext cx="2590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7" name="Line 1150"/>
          <p:cNvSpPr>
            <a:spLocks noChangeShapeType="1"/>
          </p:cNvSpPr>
          <p:nvPr/>
        </p:nvSpPr>
        <p:spPr bwMode="auto">
          <a:xfrm flipH="1">
            <a:off x="6019800" y="3810000"/>
            <a:ext cx="1219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8" name="Line 1151"/>
          <p:cNvSpPr>
            <a:spLocks noChangeShapeType="1"/>
          </p:cNvSpPr>
          <p:nvPr/>
        </p:nvSpPr>
        <p:spPr bwMode="auto">
          <a:xfrm>
            <a:off x="838200" y="3810000"/>
            <a:ext cx="53340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69" name="Line 1152"/>
          <p:cNvSpPr>
            <a:spLocks noChangeShapeType="1"/>
          </p:cNvSpPr>
          <p:nvPr/>
        </p:nvSpPr>
        <p:spPr bwMode="auto">
          <a:xfrm>
            <a:off x="2667000" y="3810000"/>
            <a:ext cx="3657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0" name="Line 1153"/>
          <p:cNvSpPr>
            <a:spLocks noChangeShapeType="1"/>
          </p:cNvSpPr>
          <p:nvPr/>
        </p:nvSpPr>
        <p:spPr bwMode="auto">
          <a:xfrm>
            <a:off x="5105400" y="3810000"/>
            <a:ext cx="1828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1" name="Line 1154"/>
          <p:cNvSpPr>
            <a:spLocks noChangeShapeType="1"/>
          </p:cNvSpPr>
          <p:nvPr/>
        </p:nvSpPr>
        <p:spPr bwMode="auto">
          <a:xfrm>
            <a:off x="3733800" y="3810000"/>
            <a:ext cx="3352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2" name="Line 1155"/>
          <p:cNvSpPr>
            <a:spLocks noChangeShapeType="1"/>
          </p:cNvSpPr>
          <p:nvPr/>
        </p:nvSpPr>
        <p:spPr bwMode="auto">
          <a:xfrm flipH="1">
            <a:off x="7239000" y="3810000"/>
            <a:ext cx="9144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3" name="Line 1156"/>
          <p:cNvSpPr>
            <a:spLocks noChangeShapeType="1"/>
          </p:cNvSpPr>
          <p:nvPr/>
        </p:nvSpPr>
        <p:spPr bwMode="auto">
          <a:xfrm>
            <a:off x="1752600" y="3810000"/>
            <a:ext cx="56388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4" name="Line 1157"/>
          <p:cNvSpPr>
            <a:spLocks noChangeShapeType="1"/>
          </p:cNvSpPr>
          <p:nvPr/>
        </p:nvSpPr>
        <p:spPr bwMode="auto">
          <a:xfrm>
            <a:off x="6019800" y="3810000"/>
            <a:ext cx="1981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5" name="Line 1158"/>
          <p:cNvSpPr>
            <a:spLocks noChangeShapeType="1"/>
          </p:cNvSpPr>
          <p:nvPr/>
        </p:nvSpPr>
        <p:spPr bwMode="auto">
          <a:xfrm>
            <a:off x="2971800" y="3810000"/>
            <a:ext cx="51816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6" name="Line 1159"/>
          <p:cNvSpPr>
            <a:spLocks noChangeShapeType="1"/>
          </p:cNvSpPr>
          <p:nvPr/>
        </p:nvSpPr>
        <p:spPr bwMode="auto">
          <a:xfrm>
            <a:off x="990600" y="3810000"/>
            <a:ext cx="73152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
        <p:nvSpPr>
          <p:cNvPr id="87177" name="Line 1160"/>
          <p:cNvSpPr>
            <a:spLocks noChangeShapeType="1"/>
          </p:cNvSpPr>
          <p:nvPr/>
        </p:nvSpPr>
        <p:spPr bwMode="auto">
          <a:xfrm>
            <a:off x="6934200" y="3810000"/>
            <a:ext cx="1524000" cy="1143000"/>
          </a:xfrm>
          <a:prstGeom prst="line">
            <a:avLst/>
          </a:prstGeom>
          <a:noFill/>
          <a:ln w="9525">
            <a:solidFill>
              <a:schemeClr val="tx1"/>
            </a:solidFill>
            <a:round/>
            <a:headEnd/>
            <a:tailEnd/>
          </a:ln>
        </p:spPr>
        <p:txBody>
          <a:bodyPr/>
          <a:lstStyle/>
          <a:p>
            <a:endParaRPr lang="zh-CN" altLang="en-US">
              <a:solidFill>
                <a:srgbClr val="C00000"/>
              </a:solidFill>
            </a:endParaRPr>
          </a:p>
        </p:txBody>
      </p:sp>
    </p:spTree>
    <p:extLst>
      <p:ext uri="{BB962C8B-B14F-4D97-AF65-F5344CB8AC3E}">
        <p14:creationId xmlns:p14="http://schemas.microsoft.com/office/powerpoint/2010/main" val="3759796524"/>
      </p:ext>
    </p:extLst>
  </p:cSld>
  <p:clrMapOvr>
    <a:masterClrMapping/>
  </p:clrMapOvr>
  <p:transition spd="slow">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2"/>
          <p:cNvSpPr>
            <a:spLocks noGrp="1" noChangeArrowheads="1"/>
          </p:cNvSpPr>
          <p:nvPr>
            <p:ph type="title"/>
          </p:nvPr>
        </p:nvSpPr>
        <p:spPr>
          <a:xfrm>
            <a:off x="457200" y="44624"/>
            <a:ext cx="8229600" cy="898154"/>
          </a:xfrm>
        </p:spPr>
        <p:txBody>
          <a:bodyPr>
            <a:normAutofit/>
          </a:bodyPr>
          <a:lstStyle/>
          <a:p>
            <a:pPr eaLnBrk="1" hangingPunct="1">
              <a:defRPr/>
            </a:pPr>
            <a:r>
              <a:rPr lang="zh-CN" altLang="en-US">
                <a:latin typeface="华文行楷" pitchFamily="2" charset="-122"/>
              </a:rPr>
              <a:t>子密钥的产生</a:t>
            </a:r>
          </a:p>
        </p:txBody>
      </p:sp>
      <p:sp>
        <p:nvSpPr>
          <p:cNvPr id="91138"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CE1B1C1B-AC19-4E0D-BAA2-28752CAC0467}" type="slidenum">
              <a:rPr lang="zh-CN" altLang="en-US" smtClean="0">
                <a:latin typeface="Times New Roman" pitchFamily="18" charset="0"/>
              </a:rPr>
              <a:pPr/>
              <a:t>104</a:t>
            </a:fld>
            <a:endParaRPr lang="zh-CN" altLang="en-US">
              <a:latin typeface="Times New Roman" pitchFamily="18" charset="0"/>
            </a:endParaRPr>
          </a:p>
        </p:txBody>
      </p:sp>
      <p:grpSp>
        <p:nvGrpSpPr>
          <p:cNvPr id="91140" name="Group 3"/>
          <p:cNvGrpSpPr>
            <a:grpSpLocks/>
          </p:cNvGrpSpPr>
          <p:nvPr/>
        </p:nvGrpSpPr>
        <p:grpSpPr bwMode="auto">
          <a:xfrm>
            <a:off x="228601" y="764704"/>
            <a:ext cx="7914735" cy="5877606"/>
            <a:chOff x="133" y="161"/>
            <a:chExt cx="5174" cy="4148"/>
          </a:xfrm>
        </p:grpSpPr>
        <p:sp>
          <p:nvSpPr>
            <p:cNvPr id="91142" name="Rectangle 4"/>
            <p:cNvSpPr>
              <a:spLocks noChangeArrowheads="1"/>
            </p:cNvSpPr>
            <p:nvPr/>
          </p:nvSpPr>
          <p:spPr bwMode="ltGray">
            <a:xfrm>
              <a:off x="665" y="161"/>
              <a:ext cx="2038"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64位密钥</a:t>
              </a:r>
            </a:p>
          </p:txBody>
        </p:sp>
        <p:grpSp>
          <p:nvGrpSpPr>
            <p:cNvPr id="91143" name="Group 5"/>
            <p:cNvGrpSpPr>
              <a:grpSpLocks/>
            </p:cNvGrpSpPr>
            <p:nvPr/>
          </p:nvGrpSpPr>
          <p:grpSpPr bwMode="auto">
            <a:xfrm>
              <a:off x="1063" y="641"/>
              <a:ext cx="1064" cy="336"/>
              <a:chOff x="2064" y="1440"/>
              <a:chExt cx="1440" cy="336"/>
            </a:xfrm>
          </p:grpSpPr>
          <p:sp>
            <p:nvSpPr>
              <p:cNvPr id="91189" name="AutoShape 6"/>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90" name="Rectangle 7"/>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置换选择1</a:t>
                </a:r>
              </a:p>
            </p:txBody>
          </p:sp>
        </p:grpSp>
        <p:sp>
          <p:nvSpPr>
            <p:cNvPr id="91144" name="Rectangle 8"/>
            <p:cNvSpPr>
              <a:spLocks noChangeArrowheads="1"/>
            </p:cNvSpPr>
            <p:nvPr/>
          </p:nvSpPr>
          <p:spPr bwMode="ltGray">
            <a:xfrm>
              <a:off x="133" y="1169"/>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5" name="Rectangle 9"/>
            <p:cNvSpPr>
              <a:spLocks noChangeArrowheads="1"/>
            </p:cNvSpPr>
            <p:nvPr/>
          </p:nvSpPr>
          <p:spPr bwMode="ltGray">
            <a:xfrm>
              <a:off x="1817" y="1169"/>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0</a:t>
              </a:r>
              <a:r>
                <a:rPr kumimoji="1" lang="en-US" altLang="zh-CN" sz="2000" b="1">
                  <a:solidFill>
                    <a:schemeClr val="tx1"/>
                  </a:solidFill>
                </a:rPr>
                <a:t>(28</a:t>
              </a:r>
              <a:r>
                <a:rPr kumimoji="1" lang="zh-CN" altLang="en-US" sz="2000" b="1">
                  <a:solidFill>
                    <a:schemeClr val="tx1"/>
                  </a:solidFill>
                </a:rPr>
                <a:t>位)</a:t>
              </a:r>
            </a:p>
          </p:txBody>
        </p:sp>
        <p:sp>
          <p:nvSpPr>
            <p:cNvPr id="91146" name="AutoShape 10"/>
            <p:cNvSpPr>
              <a:spLocks noChangeArrowheads="1"/>
            </p:cNvSpPr>
            <p:nvPr/>
          </p:nvSpPr>
          <p:spPr bwMode="ltGray">
            <a:xfrm>
              <a:off x="443" y="1697"/>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47" name="AutoShape 11"/>
            <p:cNvSpPr>
              <a:spLocks noChangeArrowheads="1"/>
            </p:cNvSpPr>
            <p:nvPr/>
          </p:nvSpPr>
          <p:spPr bwMode="ltGray">
            <a:xfrm>
              <a:off x="2127" y="1697"/>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48" name="Rectangle 12"/>
            <p:cNvSpPr>
              <a:spLocks noChangeArrowheads="1"/>
            </p:cNvSpPr>
            <p:nvPr/>
          </p:nvSpPr>
          <p:spPr bwMode="ltGray">
            <a:xfrm>
              <a:off x="133" y="2177"/>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sp>
          <p:nvSpPr>
            <p:cNvPr id="91149" name="Rectangle 13"/>
            <p:cNvSpPr>
              <a:spLocks noChangeArrowheads="1"/>
            </p:cNvSpPr>
            <p:nvPr/>
          </p:nvSpPr>
          <p:spPr bwMode="ltGray">
            <a:xfrm>
              <a:off x="1817" y="2177"/>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1</a:t>
              </a:r>
              <a:r>
                <a:rPr kumimoji="1" lang="en-US" altLang="zh-CN" sz="2000" b="1">
                  <a:solidFill>
                    <a:schemeClr val="tx1"/>
                  </a:solidFill>
                </a:rPr>
                <a:t>(28</a:t>
              </a:r>
              <a:r>
                <a:rPr kumimoji="1" lang="zh-CN" altLang="en-US" sz="2000" b="1">
                  <a:solidFill>
                    <a:schemeClr val="tx1"/>
                  </a:solidFill>
                </a:rPr>
                <a:t>位)</a:t>
              </a:r>
            </a:p>
          </p:txBody>
        </p:sp>
        <p:grpSp>
          <p:nvGrpSpPr>
            <p:cNvPr id="91150" name="Group 14"/>
            <p:cNvGrpSpPr>
              <a:grpSpLocks/>
            </p:cNvGrpSpPr>
            <p:nvPr/>
          </p:nvGrpSpPr>
          <p:grpSpPr bwMode="auto">
            <a:xfrm>
              <a:off x="3500" y="2513"/>
              <a:ext cx="1064" cy="336"/>
              <a:chOff x="2064" y="1440"/>
              <a:chExt cx="1440" cy="336"/>
            </a:xfrm>
          </p:grpSpPr>
          <p:sp>
            <p:nvSpPr>
              <p:cNvPr id="91187" name="AutoShape 15"/>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88" name="Rectangle 16"/>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置换选择2</a:t>
                </a:r>
              </a:p>
            </p:txBody>
          </p:sp>
        </p:grpSp>
        <p:sp>
          <p:nvSpPr>
            <p:cNvPr id="91151" name="Line 17"/>
            <p:cNvSpPr>
              <a:spLocks noChangeShapeType="1"/>
            </p:cNvSpPr>
            <p:nvPr/>
          </p:nvSpPr>
          <p:spPr bwMode="ltGray">
            <a:xfrm>
              <a:off x="1639" y="449"/>
              <a:ext cx="0" cy="192"/>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2" name="Line 18"/>
            <p:cNvSpPr>
              <a:spLocks noChangeShapeType="1"/>
            </p:cNvSpPr>
            <p:nvPr/>
          </p:nvSpPr>
          <p:spPr bwMode="ltGray">
            <a:xfrm>
              <a:off x="798" y="1073"/>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3" name="Line 19"/>
            <p:cNvSpPr>
              <a:spLocks noChangeShapeType="1"/>
            </p:cNvSpPr>
            <p:nvPr/>
          </p:nvSpPr>
          <p:spPr bwMode="ltGray">
            <a:xfrm>
              <a:off x="2481" y="1073"/>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4" name="Line 20"/>
            <p:cNvSpPr>
              <a:spLocks noChangeShapeType="1"/>
            </p:cNvSpPr>
            <p:nvPr/>
          </p:nvSpPr>
          <p:spPr bwMode="ltGray">
            <a:xfrm>
              <a:off x="798" y="1073"/>
              <a:ext cx="1683" cy="0"/>
            </a:xfrm>
            <a:prstGeom prst="line">
              <a:avLst/>
            </a:prstGeom>
            <a:noFill/>
            <a:ln w="9525" cap="rnd">
              <a:solidFill>
                <a:srgbClr val="969696"/>
              </a:solidFill>
              <a:round/>
              <a:headEnd/>
              <a:tailEnd/>
            </a:ln>
          </p:spPr>
          <p:txBody>
            <a:bodyPr wrap="none" anchor="ctr"/>
            <a:lstStyle/>
            <a:p>
              <a:endParaRPr lang="zh-CN" altLang="en-US" sz="1600" b="1"/>
            </a:p>
          </p:txBody>
        </p:sp>
        <p:sp>
          <p:nvSpPr>
            <p:cNvPr id="91155" name="Line 21"/>
            <p:cNvSpPr>
              <a:spLocks noChangeShapeType="1"/>
            </p:cNvSpPr>
            <p:nvPr/>
          </p:nvSpPr>
          <p:spPr bwMode="ltGray">
            <a:xfrm>
              <a:off x="1595" y="977"/>
              <a:ext cx="0" cy="96"/>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6" name="Line 22"/>
            <p:cNvSpPr>
              <a:spLocks noChangeShapeType="1"/>
            </p:cNvSpPr>
            <p:nvPr/>
          </p:nvSpPr>
          <p:spPr bwMode="ltGray">
            <a:xfrm>
              <a:off x="842" y="145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7" name="Line 23"/>
            <p:cNvSpPr>
              <a:spLocks noChangeShapeType="1"/>
            </p:cNvSpPr>
            <p:nvPr/>
          </p:nvSpPr>
          <p:spPr bwMode="ltGray">
            <a:xfrm>
              <a:off x="842" y="193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8" name="Line 24"/>
            <p:cNvSpPr>
              <a:spLocks noChangeShapeType="1"/>
            </p:cNvSpPr>
            <p:nvPr/>
          </p:nvSpPr>
          <p:spPr bwMode="ltGray">
            <a:xfrm>
              <a:off x="2481" y="145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59" name="Line 25"/>
            <p:cNvSpPr>
              <a:spLocks noChangeShapeType="1"/>
            </p:cNvSpPr>
            <p:nvPr/>
          </p:nvSpPr>
          <p:spPr bwMode="ltGray">
            <a:xfrm>
              <a:off x="2481" y="1937"/>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0" name="Line 26"/>
            <p:cNvSpPr>
              <a:spLocks noChangeShapeType="1"/>
            </p:cNvSpPr>
            <p:nvPr/>
          </p:nvSpPr>
          <p:spPr bwMode="ltGray">
            <a:xfrm>
              <a:off x="842" y="2657"/>
              <a:ext cx="2658"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1" name="Line 27"/>
            <p:cNvSpPr>
              <a:spLocks noChangeShapeType="1"/>
            </p:cNvSpPr>
            <p:nvPr/>
          </p:nvSpPr>
          <p:spPr bwMode="ltGray">
            <a:xfrm>
              <a:off x="842" y="2465"/>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62" name="Line 28"/>
            <p:cNvSpPr>
              <a:spLocks noChangeShapeType="1"/>
            </p:cNvSpPr>
            <p:nvPr/>
          </p:nvSpPr>
          <p:spPr bwMode="ltGray">
            <a:xfrm>
              <a:off x="2481" y="2465"/>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63" name="Line 29"/>
            <p:cNvSpPr>
              <a:spLocks noChangeShapeType="1"/>
            </p:cNvSpPr>
            <p:nvPr/>
          </p:nvSpPr>
          <p:spPr bwMode="ltGray">
            <a:xfrm>
              <a:off x="4564" y="2705"/>
              <a:ext cx="664"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64" name="Text Box 30"/>
            <p:cNvSpPr txBox="1">
              <a:spLocks noChangeArrowheads="1"/>
            </p:cNvSpPr>
            <p:nvPr/>
          </p:nvSpPr>
          <p:spPr bwMode="ltGray">
            <a:xfrm>
              <a:off x="4722" y="2346"/>
              <a:ext cx="306" cy="282"/>
            </a:xfrm>
            <a:prstGeom prst="rect">
              <a:avLst/>
            </a:prstGeom>
            <a:noFill/>
            <a:ln w="9525" cap="rnd">
              <a:noFill/>
              <a:miter lim="800000"/>
              <a:headEnd/>
              <a:tailEnd/>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1</a:t>
              </a:r>
              <a:endParaRPr kumimoji="1" lang="en-US" altLang="zh-CN" sz="2000" b="1">
                <a:solidFill>
                  <a:schemeClr val="tx1"/>
                </a:solidFill>
              </a:endParaRPr>
            </a:p>
          </p:txBody>
        </p:sp>
        <p:sp>
          <p:nvSpPr>
            <p:cNvPr id="91165" name="Text Box 31"/>
            <p:cNvSpPr txBox="1">
              <a:spLocks noChangeArrowheads="1"/>
            </p:cNvSpPr>
            <p:nvPr/>
          </p:nvSpPr>
          <p:spPr bwMode="ltGray">
            <a:xfrm>
              <a:off x="4590" y="2731"/>
              <a:ext cx="56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(48位)</a:t>
              </a:r>
            </a:p>
          </p:txBody>
        </p:sp>
        <p:sp>
          <p:nvSpPr>
            <p:cNvPr id="91166" name="Text Box 32"/>
            <p:cNvSpPr txBox="1">
              <a:spLocks noChangeArrowheads="1"/>
            </p:cNvSpPr>
            <p:nvPr/>
          </p:nvSpPr>
          <p:spPr bwMode="ltGray">
            <a:xfrm>
              <a:off x="2909" y="2635"/>
              <a:ext cx="568"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(56位)</a:t>
              </a:r>
            </a:p>
          </p:txBody>
        </p:sp>
        <p:sp>
          <p:nvSpPr>
            <p:cNvPr id="91167" name="AutoShape 33"/>
            <p:cNvSpPr>
              <a:spLocks noChangeArrowheads="1"/>
            </p:cNvSpPr>
            <p:nvPr/>
          </p:nvSpPr>
          <p:spPr bwMode="ltGray">
            <a:xfrm>
              <a:off x="443" y="2993"/>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68" name="AutoShape 34"/>
            <p:cNvSpPr>
              <a:spLocks noChangeArrowheads="1"/>
            </p:cNvSpPr>
            <p:nvPr/>
          </p:nvSpPr>
          <p:spPr bwMode="ltGray">
            <a:xfrm>
              <a:off x="2127" y="2993"/>
              <a:ext cx="753" cy="240"/>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000" b="1">
                  <a:solidFill>
                    <a:schemeClr val="tx1"/>
                  </a:solidFill>
                </a:rPr>
                <a:t>循环左移</a:t>
              </a:r>
            </a:p>
          </p:txBody>
        </p:sp>
        <p:sp>
          <p:nvSpPr>
            <p:cNvPr id="91169" name="Rectangle 35"/>
            <p:cNvSpPr>
              <a:spLocks noChangeArrowheads="1"/>
            </p:cNvSpPr>
            <p:nvPr/>
          </p:nvSpPr>
          <p:spPr bwMode="ltGray">
            <a:xfrm>
              <a:off x="133" y="3473"/>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C</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sp>
          <p:nvSpPr>
            <p:cNvPr id="91170" name="Rectangle 36"/>
            <p:cNvSpPr>
              <a:spLocks noChangeArrowheads="1"/>
            </p:cNvSpPr>
            <p:nvPr/>
          </p:nvSpPr>
          <p:spPr bwMode="ltGray">
            <a:xfrm>
              <a:off x="1817" y="3473"/>
              <a:ext cx="1373"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000" b="1">
                  <a:solidFill>
                    <a:schemeClr val="tx1"/>
                  </a:solidFill>
                </a:rPr>
                <a:t>D</a:t>
              </a:r>
              <a:r>
                <a:rPr kumimoji="1" lang="en-US" altLang="zh-CN" sz="2000" b="1" baseline="-25000">
                  <a:solidFill>
                    <a:schemeClr val="tx1"/>
                  </a:solidFill>
                </a:rPr>
                <a:t>i</a:t>
              </a:r>
              <a:r>
                <a:rPr kumimoji="1" lang="en-US" altLang="zh-CN" sz="2000" b="1">
                  <a:solidFill>
                    <a:schemeClr val="tx1"/>
                  </a:solidFill>
                </a:rPr>
                <a:t>(28</a:t>
              </a:r>
              <a:r>
                <a:rPr kumimoji="1" lang="zh-CN" altLang="en-US" sz="2000" b="1">
                  <a:solidFill>
                    <a:schemeClr val="tx1"/>
                  </a:solidFill>
                </a:rPr>
                <a:t>位)</a:t>
              </a:r>
            </a:p>
          </p:txBody>
        </p:sp>
        <p:grpSp>
          <p:nvGrpSpPr>
            <p:cNvPr id="91171" name="Group 37"/>
            <p:cNvGrpSpPr>
              <a:grpSpLocks/>
            </p:cNvGrpSpPr>
            <p:nvPr/>
          </p:nvGrpSpPr>
          <p:grpSpPr bwMode="auto">
            <a:xfrm>
              <a:off x="3500" y="3809"/>
              <a:ext cx="1064" cy="336"/>
              <a:chOff x="2064" y="1440"/>
              <a:chExt cx="1440" cy="336"/>
            </a:xfrm>
          </p:grpSpPr>
          <p:sp>
            <p:nvSpPr>
              <p:cNvPr id="91185" name="AutoShape 38"/>
              <p:cNvSpPr>
                <a:spLocks noChangeArrowheads="1"/>
              </p:cNvSpPr>
              <p:nvPr/>
            </p:nvSpPr>
            <p:spPr bwMode="ltGray">
              <a:xfrm>
                <a:off x="2064" y="1440"/>
                <a:ext cx="1440" cy="336"/>
              </a:xfrm>
              <a:prstGeom prst="roundRect">
                <a:avLst>
                  <a:gd name="adj" fmla="val 16667"/>
                </a:avLst>
              </a:prstGeom>
              <a:solidFill>
                <a:srgbClr val="FFFFFF"/>
              </a:solidFill>
              <a:ln w="9525" cap="rnd">
                <a:solidFill>
                  <a:srgbClr val="000000"/>
                </a:solidFill>
                <a:round/>
                <a:headEnd/>
                <a:tailEnd/>
              </a:ln>
            </p:spPr>
            <p:txBody>
              <a:bodyPr wrap="none" anchor="ctr"/>
              <a:lstStyle/>
              <a:p>
                <a:endParaRPr lang="zh-CN" altLang="en-US" sz="1600" b="1">
                  <a:solidFill>
                    <a:schemeClr val="tx1"/>
                  </a:solidFill>
                </a:endParaRPr>
              </a:p>
            </p:txBody>
          </p:sp>
          <p:sp>
            <p:nvSpPr>
              <p:cNvPr id="91186" name="Rectangle 39"/>
              <p:cNvSpPr>
                <a:spLocks noChangeArrowheads="1"/>
              </p:cNvSpPr>
              <p:nvPr/>
            </p:nvSpPr>
            <p:spPr bwMode="ltGray">
              <a:xfrm>
                <a:off x="2208" y="1440"/>
                <a:ext cx="1152" cy="336"/>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b="1">
                    <a:solidFill>
                      <a:schemeClr val="tx1"/>
                    </a:solidFill>
                  </a:rPr>
                  <a:t>置换选择2</a:t>
                </a:r>
              </a:p>
            </p:txBody>
          </p:sp>
        </p:grpSp>
        <p:sp>
          <p:nvSpPr>
            <p:cNvPr id="91172" name="Line 40"/>
            <p:cNvSpPr>
              <a:spLocks noChangeShapeType="1"/>
            </p:cNvSpPr>
            <p:nvPr/>
          </p:nvSpPr>
          <p:spPr bwMode="ltGray">
            <a:xfrm>
              <a:off x="842" y="275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3" name="Line 41"/>
            <p:cNvSpPr>
              <a:spLocks noChangeShapeType="1"/>
            </p:cNvSpPr>
            <p:nvPr/>
          </p:nvSpPr>
          <p:spPr bwMode="ltGray">
            <a:xfrm>
              <a:off x="842" y="323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4" name="Line 42"/>
            <p:cNvSpPr>
              <a:spLocks noChangeShapeType="1"/>
            </p:cNvSpPr>
            <p:nvPr/>
          </p:nvSpPr>
          <p:spPr bwMode="ltGray">
            <a:xfrm>
              <a:off x="2481" y="275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5" name="Line 43"/>
            <p:cNvSpPr>
              <a:spLocks noChangeShapeType="1"/>
            </p:cNvSpPr>
            <p:nvPr/>
          </p:nvSpPr>
          <p:spPr bwMode="ltGray">
            <a:xfrm>
              <a:off x="2481" y="3233"/>
              <a:ext cx="0" cy="24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6" name="Line 44"/>
            <p:cNvSpPr>
              <a:spLocks noChangeShapeType="1"/>
            </p:cNvSpPr>
            <p:nvPr/>
          </p:nvSpPr>
          <p:spPr bwMode="ltGray">
            <a:xfrm>
              <a:off x="842" y="3953"/>
              <a:ext cx="2658"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77" name="Line 45"/>
            <p:cNvSpPr>
              <a:spLocks noChangeShapeType="1"/>
            </p:cNvSpPr>
            <p:nvPr/>
          </p:nvSpPr>
          <p:spPr bwMode="ltGray">
            <a:xfrm>
              <a:off x="842" y="3761"/>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78" name="Line 46"/>
            <p:cNvSpPr>
              <a:spLocks noChangeShapeType="1"/>
            </p:cNvSpPr>
            <p:nvPr/>
          </p:nvSpPr>
          <p:spPr bwMode="ltGray">
            <a:xfrm>
              <a:off x="2481" y="3761"/>
              <a:ext cx="0" cy="192"/>
            </a:xfrm>
            <a:prstGeom prst="line">
              <a:avLst/>
            </a:prstGeom>
            <a:noFill/>
            <a:ln w="9525" cap="rnd">
              <a:solidFill>
                <a:srgbClr val="969696"/>
              </a:solidFill>
              <a:round/>
              <a:headEnd/>
              <a:tailEnd/>
            </a:ln>
          </p:spPr>
          <p:txBody>
            <a:bodyPr wrap="none" anchor="ctr"/>
            <a:lstStyle/>
            <a:p>
              <a:endParaRPr lang="zh-CN" altLang="en-US" sz="1600" b="1"/>
            </a:p>
          </p:txBody>
        </p:sp>
        <p:sp>
          <p:nvSpPr>
            <p:cNvPr id="91179" name="Line 47"/>
            <p:cNvSpPr>
              <a:spLocks noChangeShapeType="1"/>
            </p:cNvSpPr>
            <p:nvPr/>
          </p:nvSpPr>
          <p:spPr bwMode="ltGray">
            <a:xfrm>
              <a:off x="4564" y="4001"/>
              <a:ext cx="664" cy="0"/>
            </a:xfrm>
            <a:prstGeom prst="line">
              <a:avLst/>
            </a:prstGeom>
            <a:noFill/>
            <a:ln w="9525" cap="rnd">
              <a:solidFill>
                <a:srgbClr val="969696"/>
              </a:solidFill>
              <a:round/>
              <a:headEnd/>
              <a:tailEnd type="triangle" w="med" len="med"/>
            </a:ln>
          </p:spPr>
          <p:txBody>
            <a:bodyPr wrap="none" anchor="ctr"/>
            <a:lstStyle/>
            <a:p>
              <a:endParaRPr lang="zh-CN" altLang="en-US" sz="1600" b="1"/>
            </a:p>
          </p:txBody>
        </p:sp>
        <p:sp>
          <p:nvSpPr>
            <p:cNvPr id="91180" name="Text Box 48"/>
            <p:cNvSpPr txBox="1">
              <a:spLocks noChangeArrowheads="1"/>
            </p:cNvSpPr>
            <p:nvPr/>
          </p:nvSpPr>
          <p:spPr bwMode="ltGray">
            <a:xfrm>
              <a:off x="4734" y="3643"/>
              <a:ext cx="282" cy="282"/>
            </a:xfrm>
            <a:prstGeom prst="rect">
              <a:avLst/>
            </a:prstGeom>
            <a:noFill/>
            <a:ln w="9525" cap="rnd">
              <a:noFill/>
              <a:miter lim="800000"/>
              <a:headEnd/>
              <a:tailEnd/>
            </a:ln>
          </p:spPr>
          <p:txBody>
            <a:bodyPr wrap="none">
              <a:spAutoFit/>
            </a:bodyPr>
            <a:lstStyle/>
            <a:p>
              <a:pPr algn="ctr" eaLnBrk="0" hangingPunct="0"/>
              <a:r>
                <a:rPr kumimoji="1" lang="en-US" altLang="zh-CN" sz="2000" b="1">
                  <a:solidFill>
                    <a:schemeClr val="tx1"/>
                  </a:solidFill>
                </a:rPr>
                <a:t>K</a:t>
              </a:r>
              <a:r>
                <a:rPr kumimoji="1" lang="en-US" altLang="zh-CN" sz="2000" b="1" baseline="-25000">
                  <a:solidFill>
                    <a:schemeClr val="tx1"/>
                  </a:solidFill>
                </a:rPr>
                <a:t>i</a:t>
              </a:r>
              <a:endParaRPr kumimoji="1" lang="en-US" altLang="zh-CN" sz="2000" b="1">
                <a:solidFill>
                  <a:schemeClr val="tx1"/>
                </a:solidFill>
              </a:endParaRPr>
            </a:p>
          </p:txBody>
        </p:sp>
        <p:sp>
          <p:nvSpPr>
            <p:cNvPr id="91181" name="Text Box 49"/>
            <p:cNvSpPr txBox="1">
              <a:spLocks noChangeArrowheads="1"/>
            </p:cNvSpPr>
            <p:nvPr/>
          </p:nvSpPr>
          <p:spPr bwMode="ltGray">
            <a:xfrm>
              <a:off x="4593" y="4027"/>
              <a:ext cx="56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(48位)</a:t>
              </a:r>
            </a:p>
          </p:txBody>
        </p:sp>
        <p:sp>
          <p:nvSpPr>
            <p:cNvPr id="91182" name="Text Box 50"/>
            <p:cNvSpPr txBox="1">
              <a:spLocks noChangeArrowheads="1"/>
            </p:cNvSpPr>
            <p:nvPr/>
          </p:nvSpPr>
          <p:spPr bwMode="ltGray">
            <a:xfrm>
              <a:off x="2909" y="3932"/>
              <a:ext cx="568"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(56位)</a:t>
              </a:r>
            </a:p>
          </p:txBody>
        </p:sp>
        <p:sp>
          <p:nvSpPr>
            <p:cNvPr id="91183" name="Text Box 51"/>
            <p:cNvSpPr txBox="1">
              <a:spLocks noChangeArrowheads="1"/>
            </p:cNvSpPr>
            <p:nvPr/>
          </p:nvSpPr>
          <p:spPr bwMode="ltGray">
            <a:xfrm>
              <a:off x="3500" y="236"/>
              <a:ext cx="1807" cy="282"/>
            </a:xfrm>
            <a:prstGeom prst="rect">
              <a:avLst/>
            </a:prstGeom>
            <a:noFill/>
            <a:ln w="9525" cap="rnd">
              <a:noFill/>
              <a:miter lim="800000"/>
              <a:headEnd/>
              <a:tailEnd/>
            </a:ln>
          </p:spPr>
          <p:txBody>
            <a:bodyPr wrap="none">
              <a:spAutoFit/>
            </a:bodyPr>
            <a:lstStyle/>
            <a:p>
              <a:pPr algn="ctr" eaLnBrk="0" hangingPunct="0"/>
              <a:r>
                <a:rPr kumimoji="1" lang="zh-CN" altLang="en-US" sz="2000" b="1">
                  <a:solidFill>
                    <a:schemeClr val="tx1"/>
                  </a:solidFill>
                </a:rPr>
                <a:t>16个子密钥的生成算法</a:t>
              </a:r>
              <a:endParaRPr kumimoji="1" lang="en-US" altLang="zh-CN" sz="2000" b="1">
                <a:solidFill>
                  <a:schemeClr val="tx1"/>
                </a:solidFill>
              </a:endParaRPr>
            </a:p>
          </p:txBody>
        </p:sp>
        <p:sp>
          <p:nvSpPr>
            <p:cNvPr id="91184" name="Text Box 52"/>
            <p:cNvSpPr txBox="1">
              <a:spLocks noChangeArrowheads="1"/>
            </p:cNvSpPr>
            <p:nvPr/>
          </p:nvSpPr>
          <p:spPr bwMode="ltGray">
            <a:xfrm>
              <a:off x="3744" y="466"/>
              <a:ext cx="1563" cy="1825"/>
            </a:xfrm>
            <a:prstGeom prst="rect">
              <a:avLst/>
            </a:prstGeom>
            <a:solidFill>
              <a:schemeClr val="bg1"/>
            </a:solidFill>
            <a:ln w="9525" cap="rnd">
              <a:solidFill>
                <a:schemeClr val="tx2"/>
              </a:solidFill>
              <a:miter lim="800000"/>
              <a:headEnd/>
              <a:tailEnd/>
            </a:ln>
          </p:spPr>
          <p:txBody>
            <a:bodyPr wrap="none">
              <a:spAutoFit/>
            </a:bodyPr>
            <a:lstStyle/>
            <a:p>
              <a:pPr eaLnBrk="0" hangingPunct="0"/>
              <a:r>
                <a:rPr kumimoji="1" lang="zh-CN" altLang="en-US" b="1">
                  <a:solidFill>
                    <a:schemeClr val="tx1"/>
                  </a:solidFill>
                </a:rPr>
                <a:t>循环左移：</a:t>
              </a:r>
            </a:p>
            <a:p>
              <a:pPr eaLnBrk="0" hangingPunct="0"/>
              <a:r>
                <a:rPr kumimoji="1" lang="zh-CN" altLang="en-US" b="1">
                  <a:solidFill>
                    <a:schemeClr val="tx1"/>
                  </a:solidFill>
                  <a:latin typeface="Courier New" pitchFamily="49" charset="0"/>
                </a:rPr>
                <a:t>1    1    9    1</a:t>
              </a:r>
            </a:p>
            <a:p>
              <a:pPr eaLnBrk="0" hangingPunct="0"/>
              <a:r>
                <a:rPr kumimoji="1" lang="zh-CN" altLang="en-US" b="1">
                  <a:solidFill>
                    <a:schemeClr val="tx1"/>
                  </a:solidFill>
                  <a:latin typeface="Courier New" pitchFamily="49" charset="0"/>
                </a:rPr>
                <a:t>2    1   10    2</a:t>
              </a:r>
            </a:p>
            <a:p>
              <a:pPr eaLnBrk="0" hangingPunct="0"/>
              <a:r>
                <a:rPr kumimoji="1" lang="zh-CN" altLang="en-US" b="1">
                  <a:solidFill>
                    <a:schemeClr val="tx1"/>
                  </a:solidFill>
                  <a:latin typeface="Courier New" pitchFamily="49" charset="0"/>
                </a:rPr>
                <a:t>3    2   11    2</a:t>
              </a:r>
            </a:p>
            <a:p>
              <a:pPr eaLnBrk="0" hangingPunct="0"/>
              <a:r>
                <a:rPr kumimoji="1" lang="zh-CN" altLang="en-US" b="1">
                  <a:solidFill>
                    <a:schemeClr val="tx1"/>
                  </a:solidFill>
                  <a:latin typeface="Courier New" pitchFamily="49" charset="0"/>
                </a:rPr>
                <a:t>4    2   12    2</a:t>
              </a:r>
            </a:p>
            <a:p>
              <a:pPr eaLnBrk="0" hangingPunct="0"/>
              <a:r>
                <a:rPr kumimoji="1" lang="zh-CN" altLang="en-US" b="1">
                  <a:solidFill>
                    <a:schemeClr val="tx1"/>
                  </a:solidFill>
                  <a:latin typeface="Courier New" pitchFamily="49" charset="0"/>
                </a:rPr>
                <a:t>5    2   13    2</a:t>
              </a:r>
            </a:p>
            <a:p>
              <a:pPr eaLnBrk="0" hangingPunct="0"/>
              <a:r>
                <a:rPr kumimoji="1" lang="zh-CN" altLang="en-US" b="1">
                  <a:solidFill>
                    <a:schemeClr val="tx1"/>
                  </a:solidFill>
                  <a:latin typeface="Courier New" pitchFamily="49" charset="0"/>
                </a:rPr>
                <a:t>6    2   14    2</a:t>
              </a:r>
            </a:p>
            <a:p>
              <a:pPr eaLnBrk="0" hangingPunct="0"/>
              <a:r>
                <a:rPr kumimoji="1" lang="zh-CN" altLang="en-US" b="1">
                  <a:solidFill>
                    <a:schemeClr val="tx1"/>
                  </a:solidFill>
                  <a:latin typeface="Courier New" pitchFamily="49" charset="0"/>
                </a:rPr>
                <a:t>7    2   15    2</a:t>
              </a:r>
            </a:p>
            <a:p>
              <a:pPr eaLnBrk="0" hangingPunct="0"/>
              <a:r>
                <a:rPr kumimoji="1" lang="zh-CN" altLang="en-US" b="1">
                  <a:solidFill>
                    <a:schemeClr val="tx1"/>
                  </a:solidFill>
                  <a:latin typeface="Courier New" pitchFamily="49" charset="0"/>
                </a:rPr>
                <a:t>8    2   16    1</a:t>
              </a:r>
              <a:endParaRPr kumimoji="1" lang="zh-CN" altLang="en-US" b="1">
                <a:solidFill>
                  <a:schemeClr val="tx1"/>
                </a:solidFill>
              </a:endParaRPr>
            </a:p>
          </p:txBody>
        </p:sp>
      </p:grpSp>
    </p:spTree>
  </p:cSld>
  <p:clrMapOvr>
    <a:masterClrMapping/>
  </p:clrMapOvr>
  <p:transition spd="slow">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457200" y="274638"/>
            <a:ext cx="8229600" cy="1143000"/>
          </a:xfrm>
        </p:spPr>
        <p:txBody>
          <a:bodyPr>
            <a:normAutofit/>
          </a:bodyPr>
          <a:lstStyle/>
          <a:p>
            <a:r>
              <a:rPr kumimoji="1" lang="zh-CN" altLang="en-US" sz="4400">
                <a:solidFill>
                  <a:schemeClr val="tx1"/>
                </a:solidFill>
              </a:rPr>
              <a:t>密钥置换选择</a:t>
            </a:r>
            <a:r>
              <a:rPr kumimoji="1" lang="en-US" altLang="zh-CN" sz="4400">
                <a:solidFill>
                  <a:schemeClr val="tx1"/>
                </a:solidFill>
              </a:rPr>
              <a:t>1</a:t>
            </a:r>
            <a:endParaRPr kumimoji="1" lang="zh-CN" altLang="en-US" sz="4400">
              <a:solidFill>
                <a:schemeClr val="tx1"/>
              </a:solidFill>
            </a:endParaRPr>
          </a:p>
        </p:txBody>
      </p:sp>
      <p:sp>
        <p:nvSpPr>
          <p:cNvPr id="92162"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7D80DF22-A0E1-41B0-AE13-B4B66E1C0D5F}" type="slidenum">
              <a:rPr lang="zh-CN" altLang="en-US" smtClean="0">
                <a:latin typeface="Times New Roman" pitchFamily="18" charset="0"/>
              </a:rPr>
              <a:pPr/>
              <a:t>105</a:t>
            </a:fld>
            <a:endParaRPr lang="zh-CN" altLang="en-US">
              <a:latin typeface="Times New Roman" pitchFamily="18" charset="0"/>
            </a:endParaRPr>
          </a:p>
        </p:txBody>
      </p:sp>
      <p:sp>
        <p:nvSpPr>
          <p:cNvPr id="92165" name="Rectangle 4"/>
          <p:cNvSpPr>
            <a:spLocks noChangeArrowheads="1"/>
          </p:cNvSpPr>
          <p:nvPr/>
        </p:nvSpPr>
        <p:spPr bwMode="ltGray">
          <a:xfrm>
            <a:off x="1201738" y="3276600"/>
            <a:ext cx="7173912" cy="2209800"/>
          </a:xfrm>
          <a:prstGeom prst="rect">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2166" name="Rectangle 5"/>
          <p:cNvSpPr>
            <a:spLocks noChangeArrowheads="1"/>
          </p:cNvSpPr>
          <p:nvPr/>
        </p:nvSpPr>
        <p:spPr bwMode="ltGray">
          <a:xfrm>
            <a:off x="1482725" y="3657600"/>
            <a:ext cx="3095625" cy="13716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a:solidFill>
                  <a:schemeClr val="tx1"/>
                </a:solidFill>
                <a:latin typeface="Courier New" pitchFamily="49" charset="0"/>
              </a:rPr>
              <a:t>57 49 41 33 25 17  9</a:t>
            </a:r>
          </a:p>
          <a:p>
            <a:pPr algn="ctr" eaLnBrk="0" hangingPunct="0"/>
            <a:r>
              <a:rPr kumimoji="1" lang="zh-CN" altLang="en-US" sz="2000">
                <a:solidFill>
                  <a:schemeClr val="tx1"/>
                </a:solidFill>
                <a:latin typeface="Courier New" pitchFamily="49" charset="0"/>
              </a:rPr>
              <a:t> 1 58 50 42 34 26 18</a:t>
            </a:r>
          </a:p>
          <a:p>
            <a:pPr algn="ctr" eaLnBrk="0" hangingPunct="0"/>
            <a:r>
              <a:rPr kumimoji="1" lang="zh-CN" altLang="en-US" sz="2000">
                <a:solidFill>
                  <a:schemeClr val="tx1"/>
                </a:solidFill>
                <a:latin typeface="Courier New" pitchFamily="49" charset="0"/>
              </a:rPr>
              <a:t>10  2 59 51 43 35 27</a:t>
            </a:r>
          </a:p>
          <a:p>
            <a:pPr algn="ctr" eaLnBrk="0" hangingPunct="0"/>
            <a:r>
              <a:rPr kumimoji="1" lang="zh-CN" altLang="en-US" sz="2000">
                <a:solidFill>
                  <a:schemeClr val="tx1"/>
                </a:solidFill>
                <a:latin typeface="Courier New" pitchFamily="49" charset="0"/>
              </a:rPr>
              <a:t>19 11  3 60 52 44 36</a:t>
            </a:r>
            <a:endParaRPr kumimoji="1" lang="zh-CN" altLang="en-US" sz="2400">
              <a:solidFill>
                <a:schemeClr val="tx1"/>
              </a:solidFill>
              <a:latin typeface="Courier New" pitchFamily="49" charset="0"/>
            </a:endParaRPr>
          </a:p>
        </p:txBody>
      </p:sp>
      <p:sp>
        <p:nvSpPr>
          <p:cNvPr id="92167" name="Rectangle 6"/>
          <p:cNvSpPr>
            <a:spLocks noChangeArrowheads="1"/>
          </p:cNvSpPr>
          <p:nvPr/>
        </p:nvSpPr>
        <p:spPr bwMode="ltGray">
          <a:xfrm>
            <a:off x="4789488" y="3657600"/>
            <a:ext cx="3094037" cy="13716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000">
                <a:solidFill>
                  <a:schemeClr val="tx1"/>
                </a:solidFill>
                <a:latin typeface="Courier New" pitchFamily="49" charset="0"/>
              </a:rPr>
              <a:t>63 55 47 39 31 33 15</a:t>
            </a:r>
          </a:p>
          <a:p>
            <a:pPr algn="ctr" eaLnBrk="0" hangingPunct="0"/>
            <a:r>
              <a:rPr kumimoji="1" lang="zh-CN" altLang="en-US" sz="2000">
                <a:solidFill>
                  <a:schemeClr val="tx1"/>
                </a:solidFill>
                <a:latin typeface="Courier New" pitchFamily="49" charset="0"/>
              </a:rPr>
              <a:t> 7 62 54 46 38 30 22</a:t>
            </a:r>
          </a:p>
          <a:p>
            <a:pPr algn="ctr" eaLnBrk="0" hangingPunct="0"/>
            <a:r>
              <a:rPr kumimoji="1" lang="zh-CN" altLang="en-US" sz="2000">
                <a:solidFill>
                  <a:schemeClr val="tx1"/>
                </a:solidFill>
                <a:latin typeface="Courier New" pitchFamily="49" charset="0"/>
              </a:rPr>
              <a:t>14  6 61 53 45 37 29</a:t>
            </a:r>
          </a:p>
          <a:p>
            <a:pPr algn="ctr" eaLnBrk="0" hangingPunct="0"/>
            <a:r>
              <a:rPr kumimoji="1" lang="zh-CN" altLang="en-US" sz="2000">
                <a:solidFill>
                  <a:schemeClr val="tx1"/>
                </a:solidFill>
                <a:latin typeface="Courier New" pitchFamily="49" charset="0"/>
              </a:rPr>
              <a:t>21 13  5 28 20 12  4</a:t>
            </a:r>
            <a:endParaRPr kumimoji="1" lang="zh-CN" altLang="en-US" sz="2400">
              <a:solidFill>
                <a:schemeClr val="tx1"/>
              </a:solidFill>
              <a:latin typeface="Courier New" pitchFamily="49" charset="0"/>
            </a:endParaRPr>
          </a:p>
        </p:txBody>
      </p:sp>
      <p:sp>
        <p:nvSpPr>
          <p:cNvPr id="92168" name="Text Box 7"/>
          <p:cNvSpPr txBox="1">
            <a:spLocks noChangeArrowheads="1"/>
          </p:cNvSpPr>
          <p:nvPr/>
        </p:nvSpPr>
        <p:spPr bwMode="ltGray">
          <a:xfrm>
            <a:off x="160338" y="2514600"/>
            <a:ext cx="2774950" cy="457200"/>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不考虑各字节第8位</a:t>
            </a:r>
          </a:p>
        </p:txBody>
      </p:sp>
      <p:sp>
        <p:nvSpPr>
          <p:cNvPr id="92169" name="Rectangle 8"/>
          <p:cNvSpPr>
            <a:spLocks noChangeArrowheads="1"/>
          </p:cNvSpPr>
          <p:nvPr/>
        </p:nvSpPr>
        <p:spPr bwMode="ltGray">
          <a:xfrm>
            <a:off x="3170238" y="1981200"/>
            <a:ext cx="3236912" cy="4572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密钥（64位）</a:t>
            </a:r>
          </a:p>
        </p:txBody>
      </p:sp>
      <p:sp>
        <p:nvSpPr>
          <p:cNvPr id="92170" name="AutoShape 9"/>
          <p:cNvSpPr>
            <a:spLocks noChangeArrowheads="1"/>
          </p:cNvSpPr>
          <p:nvPr/>
        </p:nvSpPr>
        <p:spPr bwMode="ltGray">
          <a:xfrm>
            <a:off x="2749550" y="2667000"/>
            <a:ext cx="631825" cy="990600"/>
          </a:xfrm>
          <a:prstGeom prst="downArrow">
            <a:avLst>
              <a:gd name="adj1" fmla="val 50000"/>
              <a:gd name="adj2" fmla="val 39196"/>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2171" name="AutoShape 10"/>
          <p:cNvSpPr>
            <a:spLocks noChangeArrowheads="1"/>
          </p:cNvSpPr>
          <p:nvPr/>
        </p:nvSpPr>
        <p:spPr bwMode="ltGray">
          <a:xfrm>
            <a:off x="6124575" y="2667000"/>
            <a:ext cx="633413" cy="990600"/>
          </a:xfrm>
          <a:prstGeom prst="downArrow">
            <a:avLst>
              <a:gd name="adj1" fmla="val 50000"/>
              <a:gd name="adj2" fmla="val 39098"/>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2172" name="AutoShape 11"/>
          <p:cNvSpPr>
            <a:spLocks noChangeArrowheads="1"/>
          </p:cNvSpPr>
          <p:nvPr/>
        </p:nvSpPr>
        <p:spPr bwMode="ltGray">
          <a:xfrm>
            <a:off x="2749550" y="5029200"/>
            <a:ext cx="631825" cy="990600"/>
          </a:xfrm>
          <a:prstGeom prst="downArrow">
            <a:avLst>
              <a:gd name="adj1" fmla="val 50000"/>
              <a:gd name="adj2" fmla="val 39196"/>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2173" name="AutoShape 12"/>
          <p:cNvSpPr>
            <a:spLocks noChangeArrowheads="1"/>
          </p:cNvSpPr>
          <p:nvPr/>
        </p:nvSpPr>
        <p:spPr bwMode="ltGray">
          <a:xfrm>
            <a:off x="6124575" y="5029200"/>
            <a:ext cx="633413" cy="990600"/>
          </a:xfrm>
          <a:prstGeom prst="downArrow">
            <a:avLst>
              <a:gd name="adj1" fmla="val 50000"/>
              <a:gd name="adj2" fmla="val 39098"/>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2174" name="Rectangle 13"/>
          <p:cNvSpPr>
            <a:spLocks noChangeArrowheads="1"/>
          </p:cNvSpPr>
          <p:nvPr/>
        </p:nvSpPr>
        <p:spPr bwMode="ltGray">
          <a:xfrm>
            <a:off x="1905000" y="6172200"/>
            <a:ext cx="2179638" cy="4572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C</a:t>
            </a:r>
            <a:r>
              <a:rPr kumimoji="1" lang="en-US" altLang="zh-CN" sz="2400" baseline="-25000">
                <a:solidFill>
                  <a:schemeClr val="tx1"/>
                </a:solidFill>
              </a:rPr>
              <a:t>0</a:t>
            </a:r>
            <a:r>
              <a:rPr kumimoji="1" lang="en-US" altLang="zh-CN" sz="2400">
                <a:solidFill>
                  <a:schemeClr val="tx1"/>
                </a:solidFill>
              </a:rPr>
              <a:t>(28</a:t>
            </a:r>
            <a:r>
              <a:rPr kumimoji="1" lang="zh-CN" altLang="en-US" sz="2400">
                <a:solidFill>
                  <a:schemeClr val="tx1"/>
                </a:solidFill>
              </a:rPr>
              <a:t>位)</a:t>
            </a:r>
          </a:p>
        </p:txBody>
      </p:sp>
      <p:sp>
        <p:nvSpPr>
          <p:cNvPr id="92175" name="Rectangle 14"/>
          <p:cNvSpPr>
            <a:spLocks noChangeArrowheads="1"/>
          </p:cNvSpPr>
          <p:nvPr/>
        </p:nvSpPr>
        <p:spPr bwMode="ltGray">
          <a:xfrm>
            <a:off x="5421313" y="6172200"/>
            <a:ext cx="2181225" cy="4572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D</a:t>
            </a:r>
            <a:r>
              <a:rPr kumimoji="1" lang="en-US" altLang="zh-CN" sz="2400" baseline="-25000">
                <a:solidFill>
                  <a:schemeClr val="tx1"/>
                </a:solidFill>
              </a:rPr>
              <a:t>0</a:t>
            </a:r>
            <a:r>
              <a:rPr kumimoji="1" lang="en-US" altLang="zh-CN" sz="2400">
                <a:solidFill>
                  <a:schemeClr val="tx1"/>
                </a:solidFill>
              </a:rPr>
              <a:t>(28</a:t>
            </a:r>
            <a:r>
              <a:rPr kumimoji="1" lang="zh-CN" altLang="en-US" sz="2400">
                <a:solidFill>
                  <a:schemeClr val="tx1"/>
                </a:solidFill>
              </a:rPr>
              <a:t>位)</a:t>
            </a:r>
          </a:p>
        </p:txBody>
      </p:sp>
    </p:spTree>
  </p:cSld>
  <p:clrMapOvr>
    <a:masterClrMapping/>
  </p:clrMapOvr>
  <p:transition spd="slow">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400">
                <a:solidFill>
                  <a:schemeClr val="tx1"/>
                </a:solidFill>
              </a:rPr>
              <a:t>Initial Key Permutation</a:t>
            </a:r>
            <a:endParaRPr lang="zh-CN" altLang="en-US"/>
          </a:p>
        </p:txBody>
      </p:sp>
      <p:sp>
        <p:nvSpPr>
          <p:cNvPr id="93186"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6F3E782A-955D-456D-B562-78D92AD3440F}" type="slidenum">
              <a:rPr lang="zh-CN" altLang="en-US" smtClean="0">
                <a:latin typeface="Times New Roman" pitchFamily="18" charset="0"/>
              </a:rPr>
              <a:pPr/>
              <a:t>106</a:t>
            </a:fld>
            <a:endParaRPr lang="zh-CN" altLang="en-US">
              <a:latin typeface="Times New Roman" pitchFamily="18" charset="0"/>
            </a:endParaRPr>
          </a:p>
        </p:txBody>
      </p:sp>
      <p:grpSp>
        <p:nvGrpSpPr>
          <p:cNvPr id="93188" name="Group 1027"/>
          <p:cNvGrpSpPr>
            <a:grpSpLocks/>
          </p:cNvGrpSpPr>
          <p:nvPr/>
        </p:nvGrpSpPr>
        <p:grpSpPr bwMode="auto">
          <a:xfrm flipH="1">
            <a:off x="228600" y="2133600"/>
            <a:ext cx="8686800" cy="304800"/>
            <a:chOff x="0" y="1344"/>
            <a:chExt cx="6144" cy="192"/>
          </a:xfrm>
        </p:grpSpPr>
        <p:sp>
          <p:nvSpPr>
            <p:cNvPr id="93324" name="Rectangle 1028"/>
            <p:cNvSpPr>
              <a:spLocks noChangeArrowheads="1"/>
            </p:cNvSpPr>
            <p:nvPr/>
          </p:nvSpPr>
          <p:spPr bwMode="auto">
            <a:xfrm>
              <a:off x="0" y="1344"/>
              <a:ext cx="6144"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3325" name="Line 1029"/>
            <p:cNvSpPr>
              <a:spLocks noChangeShapeType="1"/>
            </p:cNvSpPr>
            <p:nvPr/>
          </p:nvSpPr>
          <p:spPr bwMode="auto">
            <a:xfrm>
              <a:off x="96" y="1344"/>
              <a:ext cx="0" cy="192"/>
            </a:xfrm>
            <a:prstGeom prst="line">
              <a:avLst/>
            </a:prstGeom>
            <a:noFill/>
            <a:ln w="9525">
              <a:solidFill>
                <a:schemeClr val="bg2"/>
              </a:solidFill>
              <a:round/>
              <a:headEnd/>
              <a:tailEnd/>
            </a:ln>
          </p:spPr>
          <p:txBody>
            <a:bodyPr/>
            <a:lstStyle/>
            <a:p>
              <a:endParaRPr lang="zh-CN" altLang="en-US"/>
            </a:p>
          </p:txBody>
        </p:sp>
        <p:sp>
          <p:nvSpPr>
            <p:cNvPr id="93326" name="Line 1030"/>
            <p:cNvSpPr>
              <a:spLocks noChangeShapeType="1"/>
            </p:cNvSpPr>
            <p:nvPr/>
          </p:nvSpPr>
          <p:spPr bwMode="auto">
            <a:xfrm>
              <a:off x="192" y="1344"/>
              <a:ext cx="0" cy="192"/>
            </a:xfrm>
            <a:prstGeom prst="line">
              <a:avLst/>
            </a:prstGeom>
            <a:noFill/>
            <a:ln w="9525">
              <a:solidFill>
                <a:schemeClr val="bg2"/>
              </a:solidFill>
              <a:round/>
              <a:headEnd/>
              <a:tailEnd/>
            </a:ln>
          </p:spPr>
          <p:txBody>
            <a:bodyPr/>
            <a:lstStyle/>
            <a:p>
              <a:endParaRPr lang="zh-CN" altLang="en-US"/>
            </a:p>
          </p:txBody>
        </p:sp>
        <p:sp>
          <p:nvSpPr>
            <p:cNvPr id="93327" name="Line 1031"/>
            <p:cNvSpPr>
              <a:spLocks noChangeShapeType="1"/>
            </p:cNvSpPr>
            <p:nvPr/>
          </p:nvSpPr>
          <p:spPr bwMode="auto">
            <a:xfrm>
              <a:off x="288" y="1344"/>
              <a:ext cx="0" cy="192"/>
            </a:xfrm>
            <a:prstGeom prst="line">
              <a:avLst/>
            </a:prstGeom>
            <a:noFill/>
            <a:ln w="9525">
              <a:solidFill>
                <a:schemeClr val="bg2"/>
              </a:solidFill>
              <a:round/>
              <a:headEnd/>
              <a:tailEnd/>
            </a:ln>
          </p:spPr>
          <p:txBody>
            <a:bodyPr/>
            <a:lstStyle/>
            <a:p>
              <a:endParaRPr lang="zh-CN" altLang="en-US"/>
            </a:p>
          </p:txBody>
        </p:sp>
        <p:sp>
          <p:nvSpPr>
            <p:cNvPr id="93328" name="Line 1032"/>
            <p:cNvSpPr>
              <a:spLocks noChangeShapeType="1"/>
            </p:cNvSpPr>
            <p:nvPr/>
          </p:nvSpPr>
          <p:spPr bwMode="auto">
            <a:xfrm>
              <a:off x="384" y="1344"/>
              <a:ext cx="0" cy="192"/>
            </a:xfrm>
            <a:prstGeom prst="line">
              <a:avLst/>
            </a:prstGeom>
            <a:noFill/>
            <a:ln w="9525">
              <a:solidFill>
                <a:schemeClr val="bg2"/>
              </a:solidFill>
              <a:round/>
              <a:headEnd/>
              <a:tailEnd/>
            </a:ln>
          </p:spPr>
          <p:txBody>
            <a:bodyPr/>
            <a:lstStyle/>
            <a:p>
              <a:endParaRPr lang="zh-CN" altLang="en-US"/>
            </a:p>
          </p:txBody>
        </p:sp>
        <p:sp>
          <p:nvSpPr>
            <p:cNvPr id="93329" name="Line 1033"/>
            <p:cNvSpPr>
              <a:spLocks noChangeShapeType="1"/>
            </p:cNvSpPr>
            <p:nvPr/>
          </p:nvSpPr>
          <p:spPr bwMode="auto">
            <a:xfrm>
              <a:off x="480" y="1344"/>
              <a:ext cx="0" cy="192"/>
            </a:xfrm>
            <a:prstGeom prst="line">
              <a:avLst/>
            </a:prstGeom>
            <a:noFill/>
            <a:ln w="9525">
              <a:solidFill>
                <a:schemeClr val="bg2"/>
              </a:solidFill>
              <a:round/>
              <a:headEnd/>
              <a:tailEnd/>
            </a:ln>
          </p:spPr>
          <p:txBody>
            <a:bodyPr/>
            <a:lstStyle/>
            <a:p>
              <a:endParaRPr lang="zh-CN" altLang="en-US"/>
            </a:p>
          </p:txBody>
        </p:sp>
        <p:sp>
          <p:nvSpPr>
            <p:cNvPr id="93330" name="Line 1034"/>
            <p:cNvSpPr>
              <a:spLocks noChangeShapeType="1"/>
            </p:cNvSpPr>
            <p:nvPr/>
          </p:nvSpPr>
          <p:spPr bwMode="auto">
            <a:xfrm>
              <a:off x="576" y="1344"/>
              <a:ext cx="0" cy="192"/>
            </a:xfrm>
            <a:prstGeom prst="line">
              <a:avLst/>
            </a:prstGeom>
            <a:noFill/>
            <a:ln w="9525">
              <a:solidFill>
                <a:schemeClr val="bg2"/>
              </a:solidFill>
              <a:round/>
              <a:headEnd/>
              <a:tailEnd/>
            </a:ln>
          </p:spPr>
          <p:txBody>
            <a:bodyPr/>
            <a:lstStyle/>
            <a:p>
              <a:endParaRPr lang="zh-CN" altLang="en-US"/>
            </a:p>
          </p:txBody>
        </p:sp>
        <p:sp>
          <p:nvSpPr>
            <p:cNvPr id="93331" name="Line 1035"/>
            <p:cNvSpPr>
              <a:spLocks noChangeShapeType="1"/>
            </p:cNvSpPr>
            <p:nvPr/>
          </p:nvSpPr>
          <p:spPr bwMode="auto">
            <a:xfrm>
              <a:off x="672" y="1344"/>
              <a:ext cx="0" cy="192"/>
            </a:xfrm>
            <a:prstGeom prst="line">
              <a:avLst/>
            </a:prstGeom>
            <a:noFill/>
            <a:ln w="9525">
              <a:solidFill>
                <a:schemeClr val="bg2"/>
              </a:solidFill>
              <a:round/>
              <a:headEnd/>
              <a:tailEnd/>
            </a:ln>
          </p:spPr>
          <p:txBody>
            <a:bodyPr/>
            <a:lstStyle/>
            <a:p>
              <a:endParaRPr lang="zh-CN" altLang="en-US"/>
            </a:p>
          </p:txBody>
        </p:sp>
        <p:sp>
          <p:nvSpPr>
            <p:cNvPr id="93332" name="Line 1036"/>
            <p:cNvSpPr>
              <a:spLocks noChangeShapeType="1"/>
            </p:cNvSpPr>
            <p:nvPr/>
          </p:nvSpPr>
          <p:spPr bwMode="auto">
            <a:xfrm>
              <a:off x="768" y="1344"/>
              <a:ext cx="0" cy="192"/>
            </a:xfrm>
            <a:prstGeom prst="line">
              <a:avLst/>
            </a:prstGeom>
            <a:noFill/>
            <a:ln w="28575">
              <a:solidFill>
                <a:schemeClr val="bg2"/>
              </a:solidFill>
              <a:round/>
              <a:headEnd/>
              <a:tailEnd/>
            </a:ln>
          </p:spPr>
          <p:txBody>
            <a:bodyPr/>
            <a:lstStyle/>
            <a:p>
              <a:endParaRPr lang="zh-CN" altLang="en-US"/>
            </a:p>
          </p:txBody>
        </p:sp>
        <p:sp>
          <p:nvSpPr>
            <p:cNvPr id="93333" name="Line 1037"/>
            <p:cNvSpPr>
              <a:spLocks noChangeShapeType="1"/>
            </p:cNvSpPr>
            <p:nvPr/>
          </p:nvSpPr>
          <p:spPr bwMode="auto">
            <a:xfrm>
              <a:off x="864" y="1344"/>
              <a:ext cx="0" cy="192"/>
            </a:xfrm>
            <a:prstGeom prst="line">
              <a:avLst/>
            </a:prstGeom>
            <a:noFill/>
            <a:ln w="9525">
              <a:solidFill>
                <a:schemeClr val="bg2"/>
              </a:solidFill>
              <a:round/>
              <a:headEnd/>
              <a:tailEnd/>
            </a:ln>
          </p:spPr>
          <p:txBody>
            <a:bodyPr/>
            <a:lstStyle/>
            <a:p>
              <a:endParaRPr lang="zh-CN" altLang="en-US"/>
            </a:p>
          </p:txBody>
        </p:sp>
        <p:sp>
          <p:nvSpPr>
            <p:cNvPr id="93334" name="Line 1038"/>
            <p:cNvSpPr>
              <a:spLocks noChangeShapeType="1"/>
            </p:cNvSpPr>
            <p:nvPr/>
          </p:nvSpPr>
          <p:spPr bwMode="auto">
            <a:xfrm>
              <a:off x="960" y="1344"/>
              <a:ext cx="0" cy="192"/>
            </a:xfrm>
            <a:prstGeom prst="line">
              <a:avLst/>
            </a:prstGeom>
            <a:noFill/>
            <a:ln w="9525">
              <a:solidFill>
                <a:schemeClr val="bg2"/>
              </a:solidFill>
              <a:round/>
              <a:headEnd/>
              <a:tailEnd/>
            </a:ln>
          </p:spPr>
          <p:txBody>
            <a:bodyPr/>
            <a:lstStyle/>
            <a:p>
              <a:endParaRPr lang="zh-CN" altLang="en-US"/>
            </a:p>
          </p:txBody>
        </p:sp>
        <p:sp>
          <p:nvSpPr>
            <p:cNvPr id="93335" name="Line 1039"/>
            <p:cNvSpPr>
              <a:spLocks noChangeShapeType="1"/>
            </p:cNvSpPr>
            <p:nvPr/>
          </p:nvSpPr>
          <p:spPr bwMode="auto">
            <a:xfrm>
              <a:off x="1056" y="1344"/>
              <a:ext cx="0" cy="192"/>
            </a:xfrm>
            <a:prstGeom prst="line">
              <a:avLst/>
            </a:prstGeom>
            <a:noFill/>
            <a:ln w="9525">
              <a:solidFill>
                <a:schemeClr val="bg2"/>
              </a:solidFill>
              <a:round/>
              <a:headEnd/>
              <a:tailEnd/>
            </a:ln>
          </p:spPr>
          <p:txBody>
            <a:bodyPr/>
            <a:lstStyle/>
            <a:p>
              <a:endParaRPr lang="zh-CN" altLang="en-US"/>
            </a:p>
          </p:txBody>
        </p:sp>
        <p:sp>
          <p:nvSpPr>
            <p:cNvPr id="93336" name="Line 1040"/>
            <p:cNvSpPr>
              <a:spLocks noChangeShapeType="1"/>
            </p:cNvSpPr>
            <p:nvPr/>
          </p:nvSpPr>
          <p:spPr bwMode="auto">
            <a:xfrm>
              <a:off x="1152" y="1344"/>
              <a:ext cx="0" cy="192"/>
            </a:xfrm>
            <a:prstGeom prst="line">
              <a:avLst/>
            </a:prstGeom>
            <a:noFill/>
            <a:ln w="9525">
              <a:solidFill>
                <a:schemeClr val="bg2"/>
              </a:solidFill>
              <a:round/>
              <a:headEnd/>
              <a:tailEnd/>
            </a:ln>
          </p:spPr>
          <p:txBody>
            <a:bodyPr/>
            <a:lstStyle/>
            <a:p>
              <a:endParaRPr lang="zh-CN" altLang="en-US"/>
            </a:p>
          </p:txBody>
        </p:sp>
        <p:sp>
          <p:nvSpPr>
            <p:cNvPr id="93337" name="Line 1041"/>
            <p:cNvSpPr>
              <a:spLocks noChangeShapeType="1"/>
            </p:cNvSpPr>
            <p:nvPr/>
          </p:nvSpPr>
          <p:spPr bwMode="auto">
            <a:xfrm>
              <a:off x="1248" y="1344"/>
              <a:ext cx="0" cy="192"/>
            </a:xfrm>
            <a:prstGeom prst="line">
              <a:avLst/>
            </a:prstGeom>
            <a:noFill/>
            <a:ln w="9525">
              <a:solidFill>
                <a:schemeClr val="bg2"/>
              </a:solidFill>
              <a:round/>
              <a:headEnd/>
              <a:tailEnd/>
            </a:ln>
          </p:spPr>
          <p:txBody>
            <a:bodyPr/>
            <a:lstStyle/>
            <a:p>
              <a:endParaRPr lang="zh-CN" altLang="en-US"/>
            </a:p>
          </p:txBody>
        </p:sp>
        <p:sp>
          <p:nvSpPr>
            <p:cNvPr id="93338" name="Line 1042"/>
            <p:cNvSpPr>
              <a:spLocks noChangeShapeType="1"/>
            </p:cNvSpPr>
            <p:nvPr/>
          </p:nvSpPr>
          <p:spPr bwMode="auto">
            <a:xfrm>
              <a:off x="1344" y="1344"/>
              <a:ext cx="0" cy="192"/>
            </a:xfrm>
            <a:prstGeom prst="line">
              <a:avLst/>
            </a:prstGeom>
            <a:noFill/>
            <a:ln w="9525">
              <a:solidFill>
                <a:schemeClr val="bg2"/>
              </a:solidFill>
              <a:round/>
              <a:headEnd/>
              <a:tailEnd/>
            </a:ln>
          </p:spPr>
          <p:txBody>
            <a:bodyPr/>
            <a:lstStyle/>
            <a:p>
              <a:endParaRPr lang="zh-CN" altLang="en-US"/>
            </a:p>
          </p:txBody>
        </p:sp>
        <p:sp>
          <p:nvSpPr>
            <p:cNvPr id="93339" name="Line 1043"/>
            <p:cNvSpPr>
              <a:spLocks noChangeShapeType="1"/>
            </p:cNvSpPr>
            <p:nvPr/>
          </p:nvSpPr>
          <p:spPr bwMode="auto">
            <a:xfrm>
              <a:off x="1440" y="1344"/>
              <a:ext cx="0" cy="192"/>
            </a:xfrm>
            <a:prstGeom prst="line">
              <a:avLst/>
            </a:prstGeom>
            <a:noFill/>
            <a:ln w="9525">
              <a:solidFill>
                <a:schemeClr val="bg2"/>
              </a:solidFill>
              <a:round/>
              <a:headEnd/>
              <a:tailEnd/>
            </a:ln>
          </p:spPr>
          <p:txBody>
            <a:bodyPr/>
            <a:lstStyle/>
            <a:p>
              <a:endParaRPr lang="zh-CN" altLang="en-US"/>
            </a:p>
          </p:txBody>
        </p:sp>
        <p:sp>
          <p:nvSpPr>
            <p:cNvPr id="93340" name="Line 1044"/>
            <p:cNvSpPr>
              <a:spLocks noChangeShapeType="1"/>
            </p:cNvSpPr>
            <p:nvPr/>
          </p:nvSpPr>
          <p:spPr bwMode="auto">
            <a:xfrm>
              <a:off x="1536" y="1344"/>
              <a:ext cx="0" cy="192"/>
            </a:xfrm>
            <a:prstGeom prst="line">
              <a:avLst/>
            </a:prstGeom>
            <a:noFill/>
            <a:ln w="28575">
              <a:solidFill>
                <a:schemeClr val="bg2"/>
              </a:solidFill>
              <a:round/>
              <a:headEnd/>
              <a:tailEnd/>
            </a:ln>
          </p:spPr>
          <p:txBody>
            <a:bodyPr/>
            <a:lstStyle/>
            <a:p>
              <a:endParaRPr lang="zh-CN" altLang="en-US"/>
            </a:p>
          </p:txBody>
        </p:sp>
        <p:sp>
          <p:nvSpPr>
            <p:cNvPr id="93341" name="Line 1045"/>
            <p:cNvSpPr>
              <a:spLocks noChangeShapeType="1"/>
            </p:cNvSpPr>
            <p:nvPr/>
          </p:nvSpPr>
          <p:spPr bwMode="auto">
            <a:xfrm>
              <a:off x="1632" y="1344"/>
              <a:ext cx="0" cy="192"/>
            </a:xfrm>
            <a:prstGeom prst="line">
              <a:avLst/>
            </a:prstGeom>
            <a:noFill/>
            <a:ln w="9525">
              <a:solidFill>
                <a:schemeClr val="bg2"/>
              </a:solidFill>
              <a:round/>
              <a:headEnd/>
              <a:tailEnd/>
            </a:ln>
          </p:spPr>
          <p:txBody>
            <a:bodyPr/>
            <a:lstStyle/>
            <a:p>
              <a:endParaRPr lang="zh-CN" altLang="en-US"/>
            </a:p>
          </p:txBody>
        </p:sp>
        <p:sp>
          <p:nvSpPr>
            <p:cNvPr id="93342" name="Line 1046"/>
            <p:cNvSpPr>
              <a:spLocks noChangeShapeType="1"/>
            </p:cNvSpPr>
            <p:nvPr/>
          </p:nvSpPr>
          <p:spPr bwMode="auto">
            <a:xfrm>
              <a:off x="1728" y="1344"/>
              <a:ext cx="0" cy="192"/>
            </a:xfrm>
            <a:prstGeom prst="line">
              <a:avLst/>
            </a:prstGeom>
            <a:noFill/>
            <a:ln w="9525">
              <a:solidFill>
                <a:schemeClr val="bg2"/>
              </a:solidFill>
              <a:round/>
              <a:headEnd/>
              <a:tailEnd/>
            </a:ln>
          </p:spPr>
          <p:txBody>
            <a:bodyPr/>
            <a:lstStyle/>
            <a:p>
              <a:endParaRPr lang="zh-CN" altLang="en-US"/>
            </a:p>
          </p:txBody>
        </p:sp>
        <p:sp>
          <p:nvSpPr>
            <p:cNvPr id="93343" name="Line 1047"/>
            <p:cNvSpPr>
              <a:spLocks noChangeShapeType="1"/>
            </p:cNvSpPr>
            <p:nvPr/>
          </p:nvSpPr>
          <p:spPr bwMode="auto">
            <a:xfrm>
              <a:off x="1824" y="1344"/>
              <a:ext cx="0" cy="192"/>
            </a:xfrm>
            <a:prstGeom prst="line">
              <a:avLst/>
            </a:prstGeom>
            <a:noFill/>
            <a:ln w="9525">
              <a:solidFill>
                <a:schemeClr val="bg2"/>
              </a:solidFill>
              <a:round/>
              <a:headEnd/>
              <a:tailEnd/>
            </a:ln>
          </p:spPr>
          <p:txBody>
            <a:bodyPr/>
            <a:lstStyle/>
            <a:p>
              <a:endParaRPr lang="zh-CN" altLang="en-US"/>
            </a:p>
          </p:txBody>
        </p:sp>
        <p:sp>
          <p:nvSpPr>
            <p:cNvPr id="93344" name="Line 1048"/>
            <p:cNvSpPr>
              <a:spLocks noChangeShapeType="1"/>
            </p:cNvSpPr>
            <p:nvPr/>
          </p:nvSpPr>
          <p:spPr bwMode="auto">
            <a:xfrm>
              <a:off x="1920" y="1344"/>
              <a:ext cx="0" cy="192"/>
            </a:xfrm>
            <a:prstGeom prst="line">
              <a:avLst/>
            </a:prstGeom>
            <a:noFill/>
            <a:ln w="9525">
              <a:solidFill>
                <a:schemeClr val="bg2"/>
              </a:solidFill>
              <a:round/>
              <a:headEnd/>
              <a:tailEnd/>
            </a:ln>
          </p:spPr>
          <p:txBody>
            <a:bodyPr/>
            <a:lstStyle/>
            <a:p>
              <a:endParaRPr lang="zh-CN" altLang="en-US"/>
            </a:p>
          </p:txBody>
        </p:sp>
        <p:sp>
          <p:nvSpPr>
            <p:cNvPr id="93345" name="Line 1049"/>
            <p:cNvSpPr>
              <a:spLocks noChangeShapeType="1"/>
            </p:cNvSpPr>
            <p:nvPr/>
          </p:nvSpPr>
          <p:spPr bwMode="auto">
            <a:xfrm>
              <a:off x="2016" y="1344"/>
              <a:ext cx="0" cy="192"/>
            </a:xfrm>
            <a:prstGeom prst="line">
              <a:avLst/>
            </a:prstGeom>
            <a:noFill/>
            <a:ln w="9525">
              <a:solidFill>
                <a:schemeClr val="bg2"/>
              </a:solidFill>
              <a:round/>
              <a:headEnd/>
              <a:tailEnd/>
            </a:ln>
          </p:spPr>
          <p:txBody>
            <a:bodyPr/>
            <a:lstStyle/>
            <a:p>
              <a:endParaRPr lang="zh-CN" altLang="en-US"/>
            </a:p>
          </p:txBody>
        </p:sp>
        <p:sp>
          <p:nvSpPr>
            <p:cNvPr id="93346" name="Line 1050"/>
            <p:cNvSpPr>
              <a:spLocks noChangeShapeType="1"/>
            </p:cNvSpPr>
            <p:nvPr/>
          </p:nvSpPr>
          <p:spPr bwMode="auto">
            <a:xfrm>
              <a:off x="2112" y="1344"/>
              <a:ext cx="0" cy="192"/>
            </a:xfrm>
            <a:prstGeom prst="line">
              <a:avLst/>
            </a:prstGeom>
            <a:noFill/>
            <a:ln w="9525">
              <a:solidFill>
                <a:schemeClr val="bg2"/>
              </a:solidFill>
              <a:round/>
              <a:headEnd/>
              <a:tailEnd/>
            </a:ln>
          </p:spPr>
          <p:txBody>
            <a:bodyPr/>
            <a:lstStyle/>
            <a:p>
              <a:endParaRPr lang="zh-CN" altLang="en-US"/>
            </a:p>
          </p:txBody>
        </p:sp>
        <p:sp>
          <p:nvSpPr>
            <p:cNvPr id="93347" name="Line 1051"/>
            <p:cNvSpPr>
              <a:spLocks noChangeShapeType="1"/>
            </p:cNvSpPr>
            <p:nvPr/>
          </p:nvSpPr>
          <p:spPr bwMode="auto">
            <a:xfrm>
              <a:off x="2208" y="1344"/>
              <a:ext cx="0" cy="192"/>
            </a:xfrm>
            <a:prstGeom prst="line">
              <a:avLst/>
            </a:prstGeom>
            <a:noFill/>
            <a:ln w="9525">
              <a:solidFill>
                <a:schemeClr val="bg2"/>
              </a:solidFill>
              <a:round/>
              <a:headEnd/>
              <a:tailEnd/>
            </a:ln>
          </p:spPr>
          <p:txBody>
            <a:bodyPr/>
            <a:lstStyle/>
            <a:p>
              <a:endParaRPr lang="zh-CN" altLang="en-US"/>
            </a:p>
          </p:txBody>
        </p:sp>
        <p:sp>
          <p:nvSpPr>
            <p:cNvPr id="93348" name="Line 1052"/>
            <p:cNvSpPr>
              <a:spLocks noChangeShapeType="1"/>
            </p:cNvSpPr>
            <p:nvPr/>
          </p:nvSpPr>
          <p:spPr bwMode="auto">
            <a:xfrm>
              <a:off x="2304" y="1344"/>
              <a:ext cx="0" cy="192"/>
            </a:xfrm>
            <a:prstGeom prst="line">
              <a:avLst/>
            </a:prstGeom>
            <a:noFill/>
            <a:ln w="28575">
              <a:solidFill>
                <a:schemeClr val="bg2"/>
              </a:solidFill>
              <a:round/>
              <a:headEnd/>
              <a:tailEnd/>
            </a:ln>
          </p:spPr>
          <p:txBody>
            <a:bodyPr/>
            <a:lstStyle/>
            <a:p>
              <a:endParaRPr lang="zh-CN" altLang="en-US"/>
            </a:p>
          </p:txBody>
        </p:sp>
        <p:sp>
          <p:nvSpPr>
            <p:cNvPr id="93349" name="Line 1053"/>
            <p:cNvSpPr>
              <a:spLocks noChangeShapeType="1"/>
            </p:cNvSpPr>
            <p:nvPr/>
          </p:nvSpPr>
          <p:spPr bwMode="auto">
            <a:xfrm>
              <a:off x="2400" y="1344"/>
              <a:ext cx="0" cy="192"/>
            </a:xfrm>
            <a:prstGeom prst="line">
              <a:avLst/>
            </a:prstGeom>
            <a:noFill/>
            <a:ln w="9525">
              <a:solidFill>
                <a:schemeClr val="bg2"/>
              </a:solidFill>
              <a:round/>
              <a:headEnd/>
              <a:tailEnd/>
            </a:ln>
          </p:spPr>
          <p:txBody>
            <a:bodyPr/>
            <a:lstStyle/>
            <a:p>
              <a:endParaRPr lang="zh-CN" altLang="en-US"/>
            </a:p>
          </p:txBody>
        </p:sp>
        <p:sp>
          <p:nvSpPr>
            <p:cNvPr id="93350" name="Line 1054"/>
            <p:cNvSpPr>
              <a:spLocks noChangeShapeType="1"/>
            </p:cNvSpPr>
            <p:nvPr/>
          </p:nvSpPr>
          <p:spPr bwMode="auto">
            <a:xfrm>
              <a:off x="2496" y="1344"/>
              <a:ext cx="0" cy="192"/>
            </a:xfrm>
            <a:prstGeom prst="line">
              <a:avLst/>
            </a:prstGeom>
            <a:noFill/>
            <a:ln w="9525">
              <a:solidFill>
                <a:schemeClr val="bg2"/>
              </a:solidFill>
              <a:round/>
              <a:headEnd/>
              <a:tailEnd/>
            </a:ln>
          </p:spPr>
          <p:txBody>
            <a:bodyPr/>
            <a:lstStyle/>
            <a:p>
              <a:endParaRPr lang="zh-CN" altLang="en-US"/>
            </a:p>
          </p:txBody>
        </p:sp>
        <p:sp>
          <p:nvSpPr>
            <p:cNvPr id="93351" name="Line 1055"/>
            <p:cNvSpPr>
              <a:spLocks noChangeShapeType="1"/>
            </p:cNvSpPr>
            <p:nvPr/>
          </p:nvSpPr>
          <p:spPr bwMode="auto">
            <a:xfrm>
              <a:off x="2592" y="1344"/>
              <a:ext cx="0" cy="192"/>
            </a:xfrm>
            <a:prstGeom prst="line">
              <a:avLst/>
            </a:prstGeom>
            <a:noFill/>
            <a:ln w="9525">
              <a:solidFill>
                <a:schemeClr val="bg2"/>
              </a:solidFill>
              <a:round/>
              <a:headEnd/>
              <a:tailEnd/>
            </a:ln>
          </p:spPr>
          <p:txBody>
            <a:bodyPr/>
            <a:lstStyle/>
            <a:p>
              <a:endParaRPr lang="zh-CN" altLang="en-US"/>
            </a:p>
          </p:txBody>
        </p:sp>
        <p:sp>
          <p:nvSpPr>
            <p:cNvPr id="93352" name="Line 1056"/>
            <p:cNvSpPr>
              <a:spLocks noChangeShapeType="1"/>
            </p:cNvSpPr>
            <p:nvPr/>
          </p:nvSpPr>
          <p:spPr bwMode="auto">
            <a:xfrm>
              <a:off x="2688" y="1344"/>
              <a:ext cx="0" cy="192"/>
            </a:xfrm>
            <a:prstGeom prst="line">
              <a:avLst/>
            </a:prstGeom>
            <a:noFill/>
            <a:ln w="9525">
              <a:solidFill>
                <a:schemeClr val="bg2"/>
              </a:solidFill>
              <a:round/>
              <a:headEnd/>
              <a:tailEnd/>
            </a:ln>
          </p:spPr>
          <p:txBody>
            <a:bodyPr/>
            <a:lstStyle/>
            <a:p>
              <a:endParaRPr lang="zh-CN" altLang="en-US"/>
            </a:p>
          </p:txBody>
        </p:sp>
        <p:sp>
          <p:nvSpPr>
            <p:cNvPr id="93353" name="Line 1057"/>
            <p:cNvSpPr>
              <a:spLocks noChangeShapeType="1"/>
            </p:cNvSpPr>
            <p:nvPr/>
          </p:nvSpPr>
          <p:spPr bwMode="auto">
            <a:xfrm>
              <a:off x="2784" y="1344"/>
              <a:ext cx="0" cy="192"/>
            </a:xfrm>
            <a:prstGeom prst="line">
              <a:avLst/>
            </a:prstGeom>
            <a:noFill/>
            <a:ln w="9525">
              <a:solidFill>
                <a:schemeClr val="bg2"/>
              </a:solidFill>
              <a:round/>
              <a:headEnd/>
              <a:tailEnd/>
            </a:ln>
          </p:spPr>
          <p:txBody>
            <a:bodyPr/>
            <a:lstStyle/>
            <a:p>
              <a:endParaRPr lang="zh-CN" altLang="en-US"/>
            </a:p>
          </p:txBody>
        </p:sp>
        <p:sp>
          <p:nvSpPr>
            <p:cNvPr id="93354" name="Line 1058"/>
            <p:cNvSpPr>
              <a:spLocks noChangeShapeType="1"/>
            </p:cNvSpPr>
            <p:nvPr/>
          </p:nvSpPr>
          <p:spPr bwMode="auto">
            <a:xfrm>
              <a:off x="2880" y="1344"/>
              <a:ext cx="0" cy="192"/>
            </a:xfrm>
            <a:prstGeom prst="line">
              <a:avLst/>
            </a:prstGeom>
            <a:noFill/>
            <a:ln w="9525">
              <a:solidFill>
                <a:schemeClr val="bg2"/>
              </a:solidFill>
              <a:round/>
              <a:headEnd/>
              <a:tailEnd/>
            </a:ln>
          </p:spPr>
          <p:txBody>
            <a:bodyPr/>
            <a:lstStyle/>
            <a:p>
              <a:endParaRPr lang="zh-CN" altLang="en-US"/>
            </a:p>
          </p:txBody>
        </p:sp>
        <p:sp>
          <p:nvSpPr>
            <p:cNvPr id="93355" name="Line 1059"/>
            <p:cNvSpPr>
              <a:spLocks noChangeShapeType="1"/>
            </p:cNvSpPr>
            <p:nvPr/>
          </p:nvSpPr>
          <p:spPr bwMode="auto">
            <a:xfrm>
              <a:off x="2976" y="1344"/>
              <a:ext cx="0" cy="192"/>
            </a:xfrm>
            <a:prstGeom prst="line">
              <a:avLst/>
            </a:prstGeom>
            <a:noFill/>
            <a:ln w="9525">
              <a:solidFill>
                <a:schemeClr val="bg2"/>
              </a:solidFill>
              <a:round/>
              <a:headEnd/>
              <a:tailEnd/>
            </a:ln>
          </p:spPr>
          <p:txBody>
            <a:bodyPr/>
            <a:lstStyle/>
            <a:p>
              <a:endParaRPr lang="zh-CN" altLang="en-US"/>
            </a:p>
          </p:txBody>
        </p:sp>
        <p:sp>
          <p:nvSpPr>
            <p:cNvPr id="93356" name="Line 1060"/>
            <p:cNvSpPr>
              <a:spLocks noChangeShapeType="1"/>
            </p:cNvSpPr>
            <p:nvPr/>
          </p:nvSpPr>
          <p:spPr bwMode="auto">
            <a:xfrm>
              <a:off x="3072" y="1344"/>
              <a:ext cx="0" cy="192"/>
            </a:xfrm>
            <a:prstGeom prst="line">
              <a:avLst/>
            </a:prstGeom>
            <a:noFill/>
            <a:ln w="28575">
              <a:solidFill>
                <a:schemeClr val="bg2"/>
              </a:solidFill>
              <a:round/>
              <a:headEnd/>
              <a:tailEnd/>
            </a:ln>
          </p:spPr>
          <p:txBody>
            <a:bodyPr/>
            <a:lstStyle/>
            <a:p>
              <a:endParaRPr lang="zh-CN" altLang="en-US"/>
            </a:p>
          </p:txBody>
        </p:sp>
        <p:sp>
          <p:nvSpPr>
            <p:cNvPr id="93357" name="Line 1061"/>
            <p:cNvSpPr>
              <a:spLocks noChangeShapeType="1"/>
            </p:cNvSpPr>
            <p:nvPr/>
          </p:nvSpPr>
          <p:spPr bwMode="auto">
            <a:xfrm>
              <a:off x="3168" y="1344"/>
              <a:ext cx="0" cy="192"/>
            </a:xfrm>
            <a:prstGeom prst="line">
              <a:avLst/>
            </a:prstGeom>
            <a:noFill/>
            <a:ln w="9525">
              <a:solidFill>
                <a:schemeClr val="bg2"/>
              </a:solidFill>
              <a:round/>
              <a:headEnd/>
              <a:tailEnd/>
            </a:ln>
          </p:spPr>
          <p:txBody>
            <a:bodyPr/>
            <a:lstStyle/>
            <a:p>
              <a:endParaRPr lang="zh-CN" altLang="en-US"/>
            </a:p>
          </p:txBody>
        </p:sp>
        <p:sp>
          <p:nvSpPr>
            <p:cNvPr id="93358" name="Line 1062"/>
            <p:cNvSpPr>
              <a:spLocks noChangeShapeType="1"/>
            </p:cNvSpPr>
            <p:nvPr/>
          </p:nvSpPr>
          <p:spPr bwMode="auto">
            <a:xfrm>
              <a:off x="3264" y="1344"/>
              <a:ext cx="0" cy="192"/>
            </a:xfrm>
            <a:prstGeom prst="line">
              <a:avLst/>
            </a:prstGeom>
            <a:noFill/>
            <a:ln w="9525">
              <a:solidFill>
                <a:schemeClr val="bg2"/>
              </a:solidFill>
              <a:round/>
              <a:headEnd/>
              <a:tailEnd/>
            </a:ln>
          </p:spPr>
          <p:txBody>
            <a:bodyPr/>
            <a:lstStyle/>
            <a:p>
              <a:endParaRPr lang="zh-CN" altLang="en-US"/>
            </a:p>
          </p:txBody>
        </p:sp>
        <p:sp>
          <p:nvSpPr>
            <p:cNvPr id="93359" name="Line 1063"/>
            <p:cNvSpPr>
              <a:spLocks noChangeShapeType="1"/>
            </p:cNvSpPr>
            <p:nvPr/>
          </p:nvSpPr>
          <p:spPr bwMode="auto">
            <a:xfrm>
              <a:off x="3360" y="1344"/>
              <a:ext cx="0" cy="192"/>
            </a:xfrm>
            <a:prstGeom prst="line">
              <a:avLst/>
            </a:prstGeom>
            <a:noFill/>
            <a:ln w="9525">
              <a:solidFill>
                <a:schemeClr val="bg2"/>
              </a:solidFill>
              <a:round/>
              <a:headEnd/>
              <a:tailEnd/>
            </a:ln>
          </p:spPr>
          <p:txBody>
            <a:bodyPr/>
            <a:lstStyle/>
            <a:p>
              <a:endParaRPr lang="zh-CN" altLang="en-US"/>
            </a:p>
          </p:txBody>
        </p:sp>
        <p:sp>
          <p:nvSpPr>
            <p:cNvPr id="93360" name="Line 1064"/>
            <p:cNvSpPr>
              <a:spLocks noChangeShapeType="1"/>
            </p:cNvSpPr>
            <p:nvPr/>
          </p:nvSpPr>
          <p:spPr bwMode="auto">
            <a:xfrm>
              <a:off x="3456" y="1344"/>
              <a:ext cx="0" cy="192"/>
            </a:xfrm>
            <a:prstGeom prst="line">
              <a:avLst/>
            </a:prstGeom>
            <a:noFill/>
            <a:ln w="9525">
              <a:solidFill>
                <a:schemeClr val="bg2"/>
              </a:solidFill>
              <a:round/>
              <a:headEnd/>
              <a:tailEnd/>
            </a:ln>
          </p:spPr>
          <p:txBody>
            <a:bodyPr/>
            <a:lstStyle/>
            <a:p>
              <a:endParaRPr lang="zh-CN" altLang="en-US"/>
            </a:p>
          </p:txBody>
        </p:sp>
        <p:sp>
          <p:nvSpPr>
            <p:cNvPr id="93361" name="Line 1065"/>
            <p:cNvSpPr>
              <a:spLocks noChangeShapeType="1"/>
            </p:cNvSpPr>
            <p:nvPr/>
          </p:nvSpPr>
          <p:spPr bwMode="auto">
            <a:xfrm>
              <a:off x="3552" y="1344"/>
              <a:ext cx="0" cy="192"/>
            </a:xfrm>
            <a:prstGeom prst="line">
              <a:avLst/>
            </a:prstGeom>
            <a:noFill/>
            <a:ln w="9525">
              <a:solidFill>
                <a:schemeClr val="bg2"/>
              </a:solidFill>
              <a:round/>
              <a:headEnd/>
              <a:tailEnd/>
            </a:ln>
          </p:spPr>
          <p:txBody>
            <a:bodyPr/>
            <a:lstStyle/>
            <a:p>
              <a:endParaRPr lang="zh-CN" altLang="en-US"/>
            </a:p>
          </p:txBody>
        </p:sp>
        <p:sp>
          <p:nvSpPr>
            <p:cNvPr id="93362" name="Line 1066"/>
            <p:cNvSpPr>
              <a:spLocks noChangeShapeType="1"/>
            </p:cNvSpPr>
            <p:nvPr/>
          </p:nvSpPr>
          <p:spPr bwMode="auto">
            <a:xfrm>
              <a:off x="3648" y="1344"/>
              <a:ext cx="0" cy="192"/>
            </a:xfrm>
            <a:prstGeom prst="line">
              <a:avLst/>
            </a:prstGeom>
            <a:noFill/>
            <a:ln w="9525">
              <a:solidFill>
                <a:schemeClr val="bg2"/>
              </a:solidFill>
              <a:round/>
              <a:headEnd/>
              <a:tailEnd/>
            </a:ln>
          </p:spPr>
          <p:txBody>
            <a:bodyPr/>
            <a:lstStyle/>
            <a:p>
              <a:endParaRPr lang="zh-CN" altLang="en-US"/>
            </a:p>
          </p:txBody>
        </p:sp>
        <p:sp>
          <p:nvSpPr>
            <p:cNvPr id="93363" name="Line 1067"/>
            <p:cNvSpPr>
              <a:spLocks noChangeShapeType="1"/>
            </p:cNvSpPr>
            <p:nvPr/>
          </p:nvSpPr>
          <p:spPr bwMode="auto">
            <a:xfrm>
              <a:off x="3744" y="1344"/>
              <a:ext cx="0" cy="192"/>
            </a:xfrm>
            <a:prstGeom prst="line">
              <a:avLst/>
            </a:prstGeom>
            <a:noFill/>
            <a:ln w="9525">
              <a:solidFill>
                <a:schemeClr val="bg2"/>
              </a:solidFill>
              <a:round/>
              <a:headEnd/>
              <a:tailEnd/>
            </a:ln>
          </p:spPr>
          <p:txBody>
            <a:bodyPr/>
            <a:lstStyle/>
            <a:p>
              <a:endParaRPr lang="zh-CN" altLang="en-US"/>
            </a:p>
          </p:txBody>
        </p:sp>
        <p:sp>
          <p:nvSpPr>
            <p:cNvPr id="93364" name="Line 1068"/>
            <p:cNvSpPr>
              <a:spLocks noChangeShapeType="1"/>
            </p:cNvSpPr>
            <p:nvPr/>
          </p:nvSpPr>
          <p:spPr bwMode="auto">
            <a:xfrm>
              <a:off x="3840" y="1344"/>
              <a:ext cx="0" cy="192"/>
            </a:xfrm>
            <a:prstGeom prst="line">
              <a:avLst/>
            </a:prstGeom>
            <a:noFill/>
            <a:ln w="28575">
              <a:solidFill>
                <a:schemeClr val="bg2"/>
              </a:solidFill>
              <a:round/>
              <a:headEnd/>
              <a:tailEnd/>
            </a:ln>
          </p:spPr>
          <p:txBody>
            <a:bodyPr/>
            <a:lstStyle/>
            <a:p>
              <a:endParaRPr lang="zh-CN" altLang="en-US"/>
            </a:p>
          </p:txBody>
        </p:sp>
        <p:sp>
          <p:nvSpPr>
            <p:cNvPr id="93365" name="Line 1069"/>
            <p:cNvSpPr>
              <a:spLocks noChangeShapeType="1"/>
            </p:cNvSpPr>
            <p:nvPr/>
          </p:nvSpPr>
          <p:spPr bwMode="auto">
            <a:xfrm>
              <a:off x="3936" y="1344"/>
              <a:ext cx="0" cy="192"/>
            </a:xfrm>
            <a:prstGeom prst="line">
              <a:avLst/>
            </a:prstGeom>
            <a:noFill/>
            <a:ln w="9525">
              <a:solidFill>
                <a:schemeClr val="bg2"/>
              </a:solidFill>
              <a:round/>
              <a:headEnd/>
              <a:tailEnd/>
            </a:ln>
          </p:spPr>
          <p:txBody>
            <a:bodyPr/>
            <a:lstStyle/>
            <a:p>
              <a:endParaRPr lang="zh-CN" altLang="en-US"/>
            </a:p>
          </p:txBody>
        </p:sp>
        <p:sp>
          <p:nvSpPr>
            <p:cNvPr id="93366" name="Line 1070"/>
            <p:cNvSpPr>
              <a:spLocks noChangeShapeType="1"/>
            </p:cNvSpPr>
            <p:nvPr/>
          </p:nvSpPr>
          <p:spPr bwMode="auto">
            <a:xfrm>
              <a:off x="4032" y="1344"/>
              <a:ext cx="0" cy="192"/>
            </a:xfrm>
            <a:prstGeom prst="line">
              <a:avLst/>
            </a:prstGeom>
            <a:noFill/>
            <a:ln w="9525">
              <a:solidFill>
                <a:schemeClr val="bg2"/>
              </a:solidFill>
              <a:round/>
              <a:headEnd/>
              <a:tailEnd/>
            </a:ln>
          </p:spPr>
          <p:txBody>
            <a:bodyPr/>
            <a:lstStyle/>
            <a:p>
              <a:endParaRPr lang="zh-CN" altLang="en-US"/>
            </a:p>
          </p:txBody>
        </p:sp>
        <p:sp>
          <p:nvSpPr>
            <p:cNvPr id="93367" name="Line 1071"/>
            <p:cNvSpPr>
              <a:spLocks noChangeShapeType="1"/>
            </p:cNvSpPr>
            <p:nvPr/>
          </p:nvSpPr>
          <p:spPr bwMode="auto">
            <a:xfrm>
              <a:off x="4128" y="1344"/>
              <a:ext cx="0" cy="192"/>
            </a:xfrm>
            <a:prstGeom prst="line">
              <a:avLst/>
            </a:prstGeom>
            <a:noFill/>
            <a:ln w="9525">
              <a:solidFill>
                <a:schemeClr val="bg2"/>
              </a:solidFill>
              <a:round/>
              <a:headEnd/>
              <a:tailEnd/>
            </a:ln>
          </p:spPr>
          <p:txBody>
            <a:bodyPr/>
            <a:lstStyle/>
            <a:p>
              <a:endParaRPr lang="zh-CN" altLang="en-US"/>
            </a:p>
          </p:txBody>
        </p:sp>
        <p:sp>
          <p:nvSpPr>
            <p:cNvPr id="93368" name="Line 1072"/>
            <p:cNvSpPr>
              <a:spLocks noChangeShapeType="1"/>
            </p:cNvSpPr>
            <p:nvPr/>
          </p:nvSpPr>
          <p:spPr bwMode="auto">
            <a:xfrm>
              <a:off x="4224" y="1344"/>
              <a:ext cx="0" cy="192"/>
            </a:xfrm>
            <a:prstGeom prst="line">
              <a:avLst/>
            </a:prstGeom>
            <a:noFill/>
            <a:ln w="9525">
              <a:solidFill>
                <a:schemeClr val="bg2"/>
              </a:solidFill>
              <a:round/>
              <a:headEnd/>
              <a:tailEnd/>
            </a:ln>
          </p:spPr>
          <p:txBody>
            <a:bodyPr/>
            <a:lstStyle/>
            <a:p>
              <a:endParaRPr lang="zh-CN" altLang="en-US"/>
            </a:p>
          </p:txBody>
        </p:sp>
        <p:sp>
          <p:nvSpPr>
            <p:cNvPr id="93369" name="Line 1073"/>
            <p:cNvSpPr>
              <a:spLocks noChangeShapeType="1"/>
            </p:cNvSpPr>
            <p:nvPr/>
          </p:nvSpPr>
          <p:spPr bwMode="auto">
            <a:xfrm>
              <a:off x="4320" y="1344"/>
              <a:ext cx="0" cy="192"/>
            </a:xfrm>
            <a:prstGeom prst="line">
              <a:avLst/>
            </a:prstGeom>
            <a:noFill/>
            <a:ln w="9525">
              <a:solidFill>
                <a:schemeClr val="bg2"/>
              </a:solidFill>
              <a:round/>
              <a:headEnd/>
              <a:tailEnd/>
            </a:ln>
          </p:spPr>
          <p:txBody>
            <a:bodyPr/>
            <a:lstStyle/>
            <a:p>
              <a:endParaRPr lang="zh-CN" altLang="en-US"/>
            </a:p>
          </p:txBody>
        </p:sp>
        <p:sp>
          <p:nvSpPr>
            <p:cNvPr id="93370" name="Line 1074"/>
            <p:cNvSpPr>
              <a:spLocks noChangeShapeType="1"/>
            </p:cNvSpPr>
            <p:nvPr/>
          </p:nvSpPr>
          <p:spPr bwMode="auto">
            <a:xfrm>
              <a:off x="4416" y="1344"/>
              <a:ext cx="0" cy="192"/>
            </a:xfrm>
            <a:prstGeom prst="line">
              <a:avLst/>
            </a:prstGeom>
            <a:noFill/>
            <a:ln w="9525">
              <a:solidFill>
                <a:schemeClr val="bg2"/>
              </a:solidFill>
              <a:round/>
              <a:headEnd/>
              <a:tailEnd/>
            </a:ln>
          </p:spPr>
          <p:txBody>
            <a:bodyPr/>
            <a:lstStyle/>
            <a:p>
              <a:endParaRPr lang="zh-CN" altLang="en-US"/>
            </a:p>
          </p:txBody>
        </p:sp>
        <p:sp>
          <p:nvSpPr>
            <p:cNvPr id="93371" name="Line 1075"/>
            <p:cNvSpPr>
              <a:spLocks noChangeShapeType="1"/>
            </p:cNvSpPr>
            <p:nvPr/>
          </p:nvSpPr>
          <p:spPr bwMode="auto">
            <a:xfrm>
              <a:off x="4512" y="1344"/>
              <a:ext cx="0" cy="192"/>
            </a:xfrm>
            <a:prstGeom prst="line">
              <a:avLst/>
            </a:prstGeom>
            <a:noFill/>
            <a:ln w="9525">
              <a:solidFill>
                <a:schemeClr val="bg2"/>
              </a:solidFill>
              <a:round/>
              <a:headEnd/>
              <a:tailEnd/>
            </a:ln>
          </p:spPr>
          <p:txBody>
            <a:bodyPr/>
            <a:lstStyle/>
            <a:p>
              <a:endParaRPr lang="zh-CN" altLang="en-US"/>
            </a:p>
          </p:txBody>
        </p:sp>
        <p:sp>
          <p:nvSpPr>
            <p:cNvPr id="93372" name="Line 1076"/>
            <p:cNvSpPr>
              <a:spLocks noChangeShapeType="1"/>
            </p:cNvSpPr>
            <p:nvPr/>
          </p:nvSpPr>
          <p:spPr bwMode="auto">
            <a:xfrm>
              <a:off x="4608" y="1344"/>
              <a:ext cx="0" cy="192"/>
            </a:xfrm>
            <a:prstGeom prst="line">
              <a:avLst/>
            </a:prstGeom>
            <a:noFill/>
            <a:ln w="28575">
              <a:solidFill>
                <a:schemeClr val="bg2"/>
              </a:solidFill>
              <a:round/>
              <a:headEnd/>
              <a:tailEnd/>
            </a:ln>
          </p:spPr>
          <p:txBody>
            <a:bodyPr/>
            <a:lstStyle/>
            <a:p>
              <a:endParaRPr lang="zh-CN" altLang="en-US"/>
            </a:p>
          </p:txBody>
        </p:sp>
        <p:sp>
          <p:nvSpPr>
            <p:cNvPr id="93373" name="Line 1077"/>
            <p:cNvSpPr>
              <a:spLocks noChangeShapeType="1"/>
            </p:cNvSpPr>
            <p:nvPr/>
          </p:nvSpPr>
          <p:spPr bwMode="auto">
            <a:xfrm>
              <a:off x="4704" y="1344"/>
              <a:ext cx="0" cy="192"/>
            </a:xfrm>
            <a:prstGeom prst="line">
              <a:avLst/>
            </a:prstGeom>
            <a:noFill/>
            <a:ln w="9525">
              <a:solidFill>
                <a:schemeClr val="bg2"/>
              </a:solidFill>
              <a:round/>
              <a:headEnd/>
              <a:tailEnd/>
            </a:ln>
          </p:spPr>
          <p:txBody>
            <a:bodyPr/>
            <a:lstStyle/>
            <a:p>
              <a:endParaRPr lang="zh-CN" altLang="en-US"/>
            </a:p>
          </p:txBody>
        </p:sp>
        <p:sp>
          <p:nvSpPr>
            <p:cNvPr id="93374" name="Line 1078"/>
            <p:cNvSpPr>
              <a:spLocks noChangeShapeType="1"/>
            </p:cNvSpPr>
            <p:nvPr/>
          </p:nvSpPr>
          <p:spPr bwMode="auto">
            <a:xfrm>
              <a:off x="4800" y="1344"/>
              <a:ext cx="0" cy="192"/>
            </a:xfrm>
            <a:prstGeom prst="line">
              <a:avLst/>
            </a:prstGeom>
            <a:noFill/>
            <a:ln w="9525">
              <a:solidFill>
                <a:schemeClr val="bg2"/>
              </a:solidFill>
              <a:round/>
              <a:headEnd/>
              <a:tailEnd/>
            </a:ln>
          </p:spPr>
          <p:txBody>
            <a:bodyPr/>
            <a:lstStyle/>
            <a:p>
              <a:endParaRPr lang="zh-CN" altLang="en-US"/>
            </a:p>
          </p:txBody>
        </p:sp>
        <p:sp>
          <p:nvSpPr>
            <p:cNvPr id="93375" name="Line 1079"/>
            <p:cNvSpPr>
              <a:spLocks noChangeShapeType="1"/>
            </p:cNvSpPr>
            <p:nvPr/>
          </p:nvSpPr>
          <p:spPr bwMode="auto">
            <a:xfrm>
              <a:off x="4896" y="1344"/>
              <a:ext cx="0" cy="192"/>
            </a:xfrm>
            <a:prstGeom prst="line">
              <a:avLst/>
            </a:prstGeom>
            <a:noFill/>
            <a:ln w="9525">
              <a:solidFill>
                <a:schemeClr val="bg2"/>
              </a:solidFill>
              <a:round/>
              <a:headEnd/>
              <a:tailEnd/>
            </a:ln>
          </p:spPr>
          <p:txBody>
            <a:bodyPr/>
            <a:lstStyle/>
            <a:p>
              <a:endParaRPr lang="zh-CN" altLang="en-US"/>
            </a:p>
          </p:txBody>
        </p:sp>
        <p:sp>
          <p:nvSpPr>
            <p:cNvPr id="93376" name="Line 1080"/>
            <p:cNvSpPr>
              <a:spLocks noChangeShapeType="1"/>
            </p:cNvSpPr>
            <p:nvPr/>
          </p:nvSpPr>
          <p:spPr bwMode="auto">
            <a:xfrm>
              <a:off x="4992" y="1344"/>
              <a:ext cx="0" cy="192"/>
            </a:xfrm>
            <a:prstGeom prst="line">
              <a:avLst/>
            </a:prstGeom>
            <a:noFill/>
            <a:ln w="9525">
              <a:solidFill>
                <a:schemeClr val="bg2"/>
              </a:solidFill>
              <a:round/>
              <a:headEnd/>
              <a:tailEnd/>
            </a:ln>
          </p:spPr>
          <p:txBody>
            <a:bodyPr/>
            <a:lstStyle/>
            <a:p>
              <a:endParaRPr lang="zh-CN" altLang="en-US"/>
            </a:p>
          </p:txBody>
        </p:sp>
        <p:sp>
          <p:nvSpPr>
            <p:cNvPr id="93377" name="Line 1081"/>
            <p:cNvSpPr>
              <a:spLocks noChangeShapeType="1"/>
            </p:cNvSpPr>
            <p:nvPr/>
          </p:nvSpPr>
          <p:spPr bwMode="auto">
            <a:xfrm>
              <a:off x="5088" y="1344"/>
              <a:ext cx="0" cy="192"/>
            </a:xfrm>
            <a:prstGeom prst="line">
              <a:avLst/>
            </a:prstGeom>
            <a:noFill/>
            <a:ln w="9525">
              <a:solidFill>
                <a:schemeClr val="bg2"/>
              </a:solidFill>
              <a:round/>
              <a:headEnd/>
              <a:tailEnd/>
            </a:ln>
          </p:spPr>
          <p:txBody>
            <a:bodyPr/>
            <a:lstStyle/>
            <a:p>
              <a:endParaRPr lang="zh-CN" altLang="en-US"/>
            </a:p>
          </p:txBody>
        </p:sp>
        <p:sp>
          <p:nvSpPr>
            <p:cNvPr id="93378" name="Line 1082"/>
            <p:cNvSpPr>
              <a:spLocks noChangeShapeType="1"/>
            </p:cNvSpPr>
            <p:nvPr/>
          </p:nvSpPr>
          <p:spPr bwMode="auto">
            <a:xfrm>
              <a:off x="5184" y="1344"/>
              <a:ext cx="0" cy="192"/>
            </a:xfrm>
            <a:prstGeom prst="line">
              <a:avLst/>
            </a:prstGeom>
            <a:noFill/>
            <a:ln w="9525">
              <a:solidFill>
                <a:schemeClr val="bg2"/>
              </a:solidFill>
              <a:round/>
              <a:headEnd/>
              <a:tailEnd/>
            </a:ln>
          </p:spPr>
          <p:txBody>
            <a:bodyPr/>
            <a:lstStyle/>
            <a:p>
              <a:endParaRPr lang="zh-CN" altLang="en-US"/>
            </a:p>
          </p:txBody>
        </p:sp>
        <p:sp>
          <p:nvSpPr>
            <p:cNvPr id="93379" name="Line 1083"/>
            <p:cNvSpPr>
              <a:spLocks noChangeShapeType="1"/>
            </p:cNvSpPr>
            <p:nvPr/>
          </p:nvSpPr>
          <p:spPr bwMode="auto">
            <a:xfrm>
              <a:off x="5280" y="1344"/>
              <a:ext cx="0" cy="192"/>
            </a:xfrm>
            <a:prstGeom prst="line">
              <a:avLst/>
            </a:prstGeom>
            <a:noFill/>
            <a:ln w="9525">
              <a:solidFill>
                <a:schemeClr val="bg2"/>
              </a:solidFill>
              <a:round/>
              <a:headEnd/>
              <a:tailEnd/>
            </a:ln>
          </p:spPr>
          <p:txBody>
            <a:bodyPr/>
            <a:lstStyle/>
            <a:p>
              <a:endParaRPr lang="zh-CN" altLang="en-US"/>
            </a:p>
          </p:txBody>
        </p:sp>
        <p:sp>
          <p:nvSpPr>
            <p:cNvPr id="93380" name="Line 1084"/>
            <p:cNvSpPr>
              <a:spLocks noChangeShapeType="1"/>
            </p:cNvSpPr>
            <p:nvPr/>
          </p:nvSpPr>
          <p:spPr bwMode="auto">
            <a:xfrm>
              <a:off x="5376" y="1344"/>
              <a:ext cx="0" cy="192"/>
            </a:xfrm>
            <a:prstGeom prst="line">
              <a:avLst/>
            </a:prstGeom>
            <a:noFill/>
            <a:ln w="28575">
              <a:solidFill>
                <a:schemeClr val="bg2"/>
              </a:solidFill>
              <a:round/>
              <a:headEnd/>
              <a:tailEnd/>
            </a:ln>
          </p:spPr>
          <p:txBody>
            <a:bodyPr/>
            <a:lstStyle/>
            <a:p>
              <a:endParaRPr lang="zh-CN" altLang="en-US"/>
            </a:p>
          </p:txBody>
        </p:sp>
        <p:sp>
          <p:nvSpPr>
            <p:cNvPr id="93381" name="Line 1085"/>
            <p:cNvSpPr>
              <a:spLocks noChangeShapeType="1"/>
            </p:cNvSpPr>
            <p:nvPr/>
          </p:nvSpPr>
          <p:spPr bwMode="auto">
            <a:xfrm>
              <a:off x="5472" y="1344"/>
              <a:ext cx="0" cy="192"/>
            </a:xfrm>
            <a:prstGeom prst="line">
              <a:avLst/>
            </a:prstGeom>
            <a:noFill/>
            <a:ln w="9525">
              <a:solidFill>
                <a:schemeClr val="bg2"/>
              </a:solidFill>
              <a:round/>
              <a:headEnd/>
              <a:tailEnd/>
            </a:ln>
          </p:spPr>
          <p:txBody>
            <a:bodyPr/>
            <a:lstStyle/>
            <a:p>
              <a:endParaRPr lang="zh-CN" altLang="en-US"/>
            </a:p>
          </p:txBody>
        </p:sp>
        <p:sp>
          <p:nvSpPr>
            <p:cNvPr id="93382" name="Line 1086"/>
            <p:cNvSpPr>
              <a:spLocks noChangeShapeType="1"/>
            </p:cNvSpPr>
            <p:nvPr/>
          </p:nvSpPr>
          <p:spPr bwMode="auto">
            <a:xfrm>
              <a:off x="5568" y="1344"/>
              <a:ext cx="0" cy="192"/>
            </a:xfrm>
            <a:prstGeom prst="line">
              <a:avLst/>
            </a:prstGeom>
            <a:noFill/>
            <a:ln w="9525">
              <a:solidFill>
                <a:schemeClr val="bg2"/>
              </a:solidFill>
              <a:round/>
              <a:headEnd/>
              <a:tailEnd/>
            </a:ln>
          </p:spPr>
          <p:txBody>
            <a:bodyPr/>
            <a:lstStyle/>
            <a:p>
              <a:endParaRPr lang="zh-CN" altLang="en-US"/>
            </a:p>
          </p:txBody>
        </p:sp>
        <p:sp>
          <p:nvSpPr>
            <p:cNvPr id="93383" name="Line 1087"/>
            <p:cNvSpPr>
              <a:spLocks noChangeShapeType="1"/>
            </p:cNvSpPr>
            <p:nvPr/>
          </p:nvSpPr>
          <p:spPr bwMode="auto">
            <a:xfrm>
              <a:off x="5664" y="1344"/>
              <a:ext cx="0" cy="192"/>
            </a:xfrm>
            <a:prstGeom prst="line">
              <a:avLst/>
            </a:prstGeom>
            <a:noFill/>
            <a:ln w="9525">
              <a:solidFill>
                <a:schemeClr val="bg2"/>
              </a:solidFill>
              <a:round/>
              <a:headEnd/>
              <a:tailEnd/>
            </a:ln>
          </p:spPr>
          <p:txBody>
            <a:bodyPr/>
            <a:lstStyle/>
            <a:p>
              <a:endParaRPr lang="zh-CN" altLang="en-US"/>
            </a:p>
          </p:txBody>
        </p:sp>
        <p:sp>
          <p:nvSpPr>
            <p:cNvPr id="93384" name="Line 1088"/>
            <p:cNvSpPr>
              <a:spLocks noChangeShapeType="1"/>
            </p:cNvSpPr>
            <p:nvPr/>
          </p:nvSpPr>
          <p:spPr bwMode="auto">
            <a:xfrm>
              <a:off x="5760" y="1344"/>
              <a:ext cx="0" cy="192"/>
            </a:xfrm>
            <a:prstGeom prst="line">
              <a:avLst/>
            </a:prstGeom>
            <a:noFill/>
            <a:ln w="9525">
              <a:solidFill>
                <a:schemeClr val="bg2"/>
              </a:solidFill>
              <a:round/>
              <a:headEnd/>
              <a:tailEnd/>
            </a:ln>
          </p:spPr>
          <p:txBody>
            <a:bodyPr/>
            <a:lstStyle/>
            <a:p>
              <a:endParaRPr lang="zh-CN" altLang="en-US"/>
            </a:p>
          </p:txBody>
        </p:sp>
        <p:sp>
          <p:nvSpPr>
            <p:cNvPr id="93385" name="Line 1089"/>
            <p:cNvSpPr>
              <a:spLocks noChangeShapeType="1"/>
            </p:cNvSpPr>
            <p:nvPr/>
          </p:nvSpPr>
          <p:spPr bwMode="auto">
            <a:xfrm>
              <a:off x="5856" y="1344"/>
              <a:ext cx="0" cy="192"/>
            </a:xfrm>
            <a:prstGeom prst="line">
              <a:avLst/>
            </a:prstGeom>
            <a:noFill/>
            <a:ln w="9525">
              <a:solidFill>
                <a:schemeClr val="bg2"/>
              </a:solidFill>
              <a:round/>
              <a:headEnd/>
              <a:tailEnd/>
            </a:ln>
          </p:spPr>
          <p:txBody>
            <a:bodyPr/>
            <a:lstStyle/>
            <a:p>
              <a:endParaRPr lang="zh-CN" altLang="en-US"/>
            </a:p>
          </p:txBody>
        </p:sp>
        <p:sp>
          <p:nvSpPr>
            <p:cNvPr id="93386" name="Line 1090"/>
            <p:cNvSpPr>
              <a:spLocks noChangeShapeType="1"/>
            </p:cNvSpPr>
            <p:nvPr/>
          </p:nvSpPr>
          <p:spPr bwMode="auto">
            <a:xfrm>
              <a:off x="5952" y="1344"/>
              <a:ext cx="0" cy="192"/>
            </a:xfrm>
            <a:prstGeom prst="line">
              <a:avLst/>
            </a:prstGeom>
            <a:noFill/>
            <a:ln w="9525">
              <a:solidFill>
                <a:schemeClr val="bg2"/>
              </a:solidFill>
              <a:round/>
              <a:headEnd/>
              <a:tailEnd/>
            </a:ln>
          </p:spPr>
          <p:txBody>
            <a:bodyPr/>
            <a:lstStyle/>
            <a:p>
              <a:endParaRPr lang="zh-CN" altLang="en-US"/>
            </a:p>
          </p:txBody>
        </p:sp>
        <p:sp>
          <p:nvSpPr>
            <p:cNvPr id="93387" name="Line 1091"/>
            <p:cNvSpPr>
              <a:spLocks noChangeShapeType="1"/>
            </p:cNvSpPr>
            <p:nvPr/>
          </p:nvSpPr>
          <p:spPr bwMode="auto">
            <a:xfrm>
              <a:off x="6048" y="1344"/>
              <a:ext cx="0" cy="192"/>
            </a:xfrm>
            <a:prstGeom prst="line">
              <a:avLst/>
            </a:prstGeom>
            <a:noFill/>
            <a:ln w="9525">
              <a:solidFill>
                <a:schemeClr val="bg2"/>
              </a:solidFill>
              <a:round/>
              <a:headEnd/>
              <a:tailEnd/>
            </a:ln>
          </p:spPr>
          <p:txBody>
            <a:bodyPr/>
            <a:lstStyle/>
            <a:p>
              <a:endParaRPr lang="zh-CN" altLang="en-US"/>
            </a:p>
          </p:txBody>
        </p:sp>
      </p:grpSp>
      <p:sp>
        <p:nvSpPr>
          <p:cNvPr id="93189" name="Rectangle 1092"/>
          <p:cNvSpPr>
            <a:spLocks noChangeArrowheads="1"/>
          </p:cNvSpPr>
          <p:nvPr/>
        </p:nvSpPr>
        <p:spPr bwMode="auto">
          <a:xfrm flipH="1">
            <a:off x="228600" y="5638800"/>
            <a:ext cx="7620000" cy="304800"/>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3190" name="Line 1093"/>
          <p:cNvSpPr>
            <a:spLocks noChangeShapeType="1"/>
          </p:cNvSpPr>
          <p:nvPr/>
        </p:nvSpPr>
        <p:spPr bwMode="auto">
          <a:xfrm flipH="1">
            <a:off x="7694613" y="5638800"/>
            <a:ext cx="0" cy="304800"/>
          </a:xfrm>
          <a:prstGeom prst="line">
            <a:avLst/>
          </a:prstGeom>
          <a:noFill/>
          <a:ln w="9525">
            <a:solidFill>
              <a:schemeClr val="bg2"/>
            </a:solidFill>
            <a:round/>
            <a:headEnd/>
            <a:tailEnd/>
          </a:ln>
        </p:spPr>
        <p:txBody>
          <a:bodyPr/>
          <a:lstStyle/>
          <a:p>
            <a:endParaRPr lang="zh-CN" altLang="en-US"/>
          </a:p>
        </p:txBody>
      </p:sp>
      <p:sp>
        <p:nvSpPr>
          <p:cNvPr id="93191" name="Line 1094"/>
          <p:cNvSpPr>
            <a:spLocks noChangeShapeType="1"/>
          </p:cNvSpPr>
          <p:nvPr/>
        </p:nvSpPr>
        <p:spPr bwMode="auto">
          <a:xfrm flipH="1">
            <a:off x="7558088" y="5638800"/>
            <a:ext cx="0" cy="304800"/>
          </a:xfrm>
          <a:prstGeom prst="line">
            <a:avLst/>
          </a:prstGeom>
          <a:noFill/>
          <a:ln w="9525">
            <a:solidFill>
              <a:schemeClr val="bg2"/>
            </a:solidFill>
            <a:round/>
            <a:headEnd/>
            <a:tailEnd/>
          </a:ln>
        </p:spPr>
        <p:txBody>
          <a:bodyPr/>
          <a:lstStyle/>
          <a:p>
            <a:endParaRPr lang="zh-CN" altLang="en-US"/>
          </a:p>
        </p:txBody>
      </p:sp>
      <p:sp>
        <p:nvSpPr>
          <p:cNvPr id="93192" name="Line 1095"/>
          <p:cNvSpPr>
            <a:spLocks noChangeShapeType="1"/>
          </p:cNvSpPr>
          <p:nvPr/>
        </p:nvSpPr>
        <p:spPr bwMode="auto">
          <a:xfrm flipH="1">
            <a:off x="7423150" y="5638800"/>
            <a:ext cx="0" cy="304800"/>
          </a:xfrm>
          <a:prstGeom prst="line">
            <a:avLst/>
          </a:prstGeom>
          <a:noFill/>
          <a:ln w="9525">
            <a:solidFill>
              <a:schemeClr val="bg2"/>
            </a:solidFill>
            <a:round/>
            <a:headEnd/>
            <a:tailEnd/>
          </a:ln>
        </p:spPr>
        <p:txBody>
          <a:bodyPr/>
          <a:lstStyle/>
          <a:p>
            <a:endParaRPr lang="zh-CN" altLang="en-US"/>
          </a:p>
        </p:txBody>
      </p:sp>
      <p:sp>
        <p:nvSpPr>
          <p:cNvPr id="93193" name="Line 1096"/>
          <p:cNvSpPr>
            <a:spLocks noChangeShapeType="1"/>
          </p:cNvSpPr>
          <p:nvPr/>
        </p:nvSpPr>
        <p:spPr bwMode="auto">
          <a:xfrm flipH="1">
            <a:off x="7286625" y="5638800"/>
            <a:ext cx="0" cy="304800"/>
          </a:xfrm>
          <a:prstGeom prst="line">
            <a:avLst/>
          </a:prstGeom>
          <a:noFill/>
          <a:ln w="9525">
            <a:solidFill>
              <a:schemeClr val="bg2"/>
            </a:solidFill>
            <a:round/>
            <a:headEnd/>
            <a:tailEnd/>
          </a:ln>
        </p:spPr>
        <p:txBody>
          <a:bodyPr/>
          <a:lstStyle/>
          <a:p>
            <a:endParaRPr lang="zh-CN" altLang="en-US"/>
          </a:p>
        </p:txBody>
      </p:sp>
      <p:sp>
        <p:nvSpPr>
          <p:cNvPr id="93194" name="Line 1097"/>
          <p:cNvSpPr>
            <a:spLocks noChangeShapeType="1"/>
          </p:cNvSpPr>
          <p:nvPr/>
        </p:nvSpPr>
        <p:spPr bwMode="auto">
          <a:xfrm flipH="1">
            <a:off x="7151688" y="5638800"/>
            <a:ext cx="0" cy="304800"/>
          </a:xfrm>
          <a:prstGeom prst="line">
            <a:avLst/>
          </a:prstGeom>
          <a:noFill/>
          <a:ln w="9525">
            <a:solidFill>
              <a:schemeClr val="bg2"/>
            </a:solidFill>
            <a:round/>
            <a:headEnd/>
            <a:tailEnd/>
          </a:ln>
        </p:spPr>
        <p:txBody>
          <a:bodyPr/>
          <a:lstStyle/>
          <a:p>
            <a:endParaRPr lang="zh-CN" altLang="en-US"/>
          </a:p>
        </p:txBody>
      </p:sp>
      <p:sp>
        <p:nvSpPr>
          <p:cNvPr id="93195" name="Line 1098"/>
          <p:cNvSpPr>
            <a:spLocks noChangeShapeType="1"/>
          </p:cNvSpPr>
          <p:nvPr/>
        </p:nvSpPr>
        <p:spPr bwMode="auto">
          <a:xfrm flipH="1">
            <a:off x="7015163" y="5638800"/>
            <a:ext cx="0" cy="304800"/>
          </a:xfrm>
          <a:prstGeom prst="line">
            <a:avLst/>
          </a:prstGeom>
          <a:noFill/>
          <a:ln w="9525">
            <a:solidFill>
              <a:schemeClr val="bg2"/>
            </a:solidFill>
            <a:round/>
            <a:headEnd/>
            <a:tailEnd/>
          </a:ln>
        </p:spPr>
        <p:txBody>
          <a:bodyPr/>
          <a:lstStyle/>
          <a:p>
            <a:endParaRPr lang="zh-CN" altLang="en-US"/>
          </a:p>
        </p:txBody>
      </p:sp>
      <p:sp>
        <p:nvSpPr>
          <p:cNvPr id="93196" name="Line 1099"/>
          <p:cNvSpPr>
            <a:spLocks noChangeShapeType="1"/>
          </p:cNvSpPr>
          <p:nvPr/>
        </p:nvSpPr>
        <p:spPr bwMode="auto">
          <a:xfrm flipH="1">
            <a:off x="6880225" y="5638800"/>
            <a:ext cx="0" cy="304800"/>
          </a:xfrm>
          <a:prstGeom prst="line">
            <a:avLst/>
          </a:prstGeom>
          <a:noFill/>
          <a:ln w="9525">
            <a:solidFill>
              <a:schemeClr val="bg2"/>
            </a:solidFill>
            <a:round/>
            <a:headEnd/>
            <a:tailEnd/>
          </a:ln>
        </p:spPr>
        <p:txBody>
          <a:bodyPr/>
          <a:lstStyle/>
          <a:p>
            <a:endParaRPr lang="zh-CN" altLang="en-US"/>
          </a:p>
        </p:txBody>
      </p:sp>
      <p:sp>
        <p:nvSpPr>
          <p:cNvPr id="93197" name="Line 1100"/>
          <p:cNvSpPr>
            <a:spLocks noChangeShapeType="1"/>
          </p:cNvSpPr>
          <p:nvPr/>
        </p:nvSpPr>
        <p:spPr bwMode="auto">
          <a:xfrm flipH="1">
            <a:off x="6743700" y="5638800"/>
            <a:ext cx="0" cy="304800"/>
          </a:xfrm>
          <a:prstGeom prst="line">
            <a:avLst/>
          </a:prstGeom>
          <a:noFill/>
          <a:ln w="28575">
            <a:solidFill>
              <a:schemeClr val="bg2"/>
            </a:solidFill>
            <a:round/>
            <a:headEnd/>
            <a:tailEnd/>
          </a:ln>
        </p:spPr>
        <p:txBody>
          <a:bodyPr/>
          <a:lstStyle/>
          <a:p>
            <a:endParaRPr lang="zh-CN" altLang="en-US"/>
          </a:p>
        </p:txBody>
      </p:sp>
      <p:sp>
        <p:nvSpPr>
          <p:cNvPr id="93198" name="Line 1101"/>
          <p:cNvSpPr>
            <a:spLocks noChangeShapeType="1"/>
          </p:cNvSpPr>
          <p:nvPr/>
        </p:nvSpPr>
        <p:spPr bwMode="auto">
          <a:xfrm flipH="1">
            <a:off x="6608763" y="5638800"/>
            <a:ext cx="0" cy="304800"/>
          </a:xfrm>
          <a:prstGeom prst="line">
            <a:avLst/>
          </a:prstGeom>
          <a:noFill/>
          <a:ln w="9525">
            <a:solidFill>
              <a:schemeClr val="bg2"/>
            </a:solidFill>
            <a:round/>
            <a:headEnd/>
            <a:tailEnd/>
          </a:ln>
        </p:spPr>
        <p:txBody>
          <a:bodyPr/>
          <a:lstStyle/>
          <a:p>
            <a:endParaRPr lang="zh-CN" altLang="en-US"/>
          </a:p>
        </p:txBody>
      </p:sp>
      <p:sp>
        <p:nvSpPr>
          <p:cNvPr id="93199" name="Line 1102"/>
          <p:cNvSpPr>
            <a:spLocks noChangeShapeType="1"/>
          </p:cNvSpPr>
          <p:nvPr/>
        </p:nvSpPr>
        <p:spPr bwMode="auto">
          <a:xfrm flipH="1">
            <a:off x="6472238" y="5638800"/>
            <a:ext cx="0" cy="304800"/>
          </a:xfrm>
          <a:prstGeom prst="line">
            <a:avLst/>
          </a:prstGeom>
          <a:noFill/>
          <a:ln w="9525">
            <a:solidFill>
              <a:schemeClr val="bg2"/>
            </a:solidFill>
            <a:round/>
            <a:headEnd/>
            <a:tailEnd/>
          </a:ln>
        </p:spPr>
        <p:txBody>
          <a:bodyPr/>
          <a:lstStyle/>
          <a:p>
            <a:endParaRPr lang="zh-CN" altLang="en-US"/>
          </a:p>
        </p:txBody>
      </p:sp>
      <p:sp>
        <p:nvSpPr>
          <p:cNvPr id="93200" name="Line 1103"/>
          <p:cNvSpPr>
            <a:spLocks noChangeShapeType="1"/>
          </p:cNvSpPr>
          <p:nvPr/>
        </p:nvSpPr>
        <p:spPr bwMode="auto">
          <a:xfrm flipH="1">
            <a:off x="6337300" y="5638800"/>
            <a:ext cx="0" cy="304800"/>
          </a:xfrm>
          <a:prstGeom prst="line">
            <a:avLst/>
          </a:prstGeom>
          <a:noFill/>
          <a:ln w="9525">
            <a:solidFill>
              <a:schemeClr val="bg2"/>
            </a:solidFill>
            <a:round/>
            <a:headEnd/>
            <a:tailEnd/>
          </a:ln>
        </p:spPr>
        <p:txBody>
          <a:bodyPr/>
          <a:lstStyle/>
          <a:p>
            <a:endParaRPr lang="zh-CN" altLang="en-US"/>
          </a:p>
        </p:txBody>
      </p:sp>
      <p:sp>
        <p:nvSpPr>
          <p:cNvPr id="93201" name="Line 1104"/>
          <p:cNvSpPr>
            <a:spLocks noChangeShapeType="1"/>
          </p:cNvSpPr>
          <p:nvPr/>
        </p:nvSpPr>
        <p:spPr bwMode="auto">
          <a:xfrm flipH="1">
            <a:off x="6200775" y="5638800"/>
            <a:ext cx="0" cy="304800"/>
          </a:xfrm>
          <a:prstGeom prst="line">
            <a:avLst/>
          </a:prstGeom>
          <a:noFill/>
          <a:ln w="9525">
            <a:solidFill>
              <a:schemeClr val="bg2"/>
            </a:solidFill>
            <a:round/>
            <a:headEnd/>
            <a:tailEnd/>
          </a:ln>
        </p:spPr>
        <p:txBody>
          <a:bodyPr/>
          <a:lstStyle/>
          <a:p>
            <a:endParaRPr lang="zh-CN" altLang="en-US"/>
          </a:p>
        </p:txBody>
      </p:sp>
      <p:sp>
        <p:nvSpPr>
          <p:cNvPr id="93202" name="Line 1105"/>
          <p:cNvSpPr>
            <a:spLocks noChangeShapeType="1"/>
          </p:cNvSpPr>
          <p:nvPr/>
        </p:nvSpPr>
        <p:spPr bwMode="auto">
          <a:xfrm flipH="1">
            <a:off x="6065838" y="5638800"/>
            <a:ext cx="0" cy="304800"/>
          </a:xfrm>
          <a:prstGeom prst="line">
            <a:avLst/>
          </a:prstGeom>
          <a:noFill/>
          <a:ln w="9525">
            <a:solidFill>
              <a:schemeClr val="bg2"/>
            </a:solidFill>
            <a:round/>
            <a:headEnd/>
            <a:tailEnd/>
          </a:ln>
        </p:spPr>
        <p:txBody>
          <a:bodyPr/>
          <a:lstStyle/>
          <a:p>
            <a:endParaRPr lang="zh-CN" altLang="en-US"/>
          </a:p>
        </p:txBody>
      </p:sp>
      <p:sp>
        <p:nvSpPr>
          <p:cNvPr id="93203" name="Line 1106"/>
          <p:cNvSpPr>
            <a:spLocks noChangeShapeType="1"/>
          </p:cNvSpPr>
          <p:nvPr/>
        </p:nvSpPr>
        <p:spPr bwMode="auto">
          <a:xfrm flipH="1">
            <a:off x="5929313" y="5638800"/>
            <a:ext cx="0" cy="304800"/>
          </a:xfrm>
          <a:prstGeom prst="line">
            <a:avLst/>
          </a:prstGeom>
          <a:noFill/>
          <a:ln w="9525">
            <a:solidFill>
              <a:schemeClr val="bg2"/>
            </a:solidFill>
            <a:round/>
            <a:headEnd/>
            <a:tailEnd/>
          </a:ln>
        </p:spPr>
        <p:txBody>
          <a:bodyPr/>
          <a:lstStyle/>
          <a:p>
            <a:endParaRPr lang="zh-CN" altLang="en-US"/>
          </a:p>
        </p:txBody>
      </p:sp>
      <p:sp>
        <p:nvSpPr>
          <p:cNvPr id="93204" name="Line 1107"/>
          <p:cNvSpPr>
            <a:spLocks noChangeShapeType="1"/>
          </p:cNvSpPr>
          <p:nvPr/>
        </p:nvSpPr>
        <p:spPr bwMode="auto">
          <a:xfrm flipH="1">
            <a:off x="5794375" y="5638800"/>
            <a:ext cx="0" cy="304800"/>
          </a:xfrm>
          <a:prstGeom prst="line">
            <a:avLst/>
          </a:prstGeom>
          <a:noFill/>
          <a:ln w="9525">
            <a:solidFill>
              <a:schemeClr val="bg2"/>
            </a:solidFill>
            <a:round/>
            <a:headEnd/>
            <a:tailEnd/>
          </a:ln>
        </p:spPr>
        <p:txBody>
          <a:bodyPr/>
          <a:lstStyle/>
          <a:p>
            <a:endParaRPr lang="zh-CN" altLang="en-US"/>
          </a:p>
        </p:txBody>
      </p:sp>
      <p:sp>
        <p:nvSpPr>
          <p:cNvPr id="93205" name="Line 1108"/>
          <p:cNvSpPr>
            <a:spLocks noChangeShapeType="1"/>
          </p:cNvSpPr>
          <p:nvPr/>
        </p:nvSpPr>
        <p:spPr bwMode="auto">
          <a:xfrm flipH="1">
            <a:off x="5657850" y="5638800"/>
            <a:ext cx="0" cy="304800"/>
          </a:xfrm>
          <a:prstGeom prst="line">
            <a:avLst/>
          </a:prstGeom>
          <a:noFill/>
          <a:ln w="28575">
            <a:solidFill>
              <a:schemeClr val="bg2"/>
            </a:solidFill>
            <a:round/>
            <a:headEnd/>
            <a:tailEnd/>
          </a:ln>
        </p:spPr>
        <p:txBody>
          <a:bodyPr/>
          <a:lstStyle/>
          <a:p>
            <a:endParaRPr lang="zh-CN" altLang="en-US"/>
          </a:p>
        </p:txBody>
      </p:sp>
      <p:sp>
        <p:nvSpPr>
          <p:cNvPr id="93206" name="Line 1109"/>
          <p:cNvSpPr>
            <a:spLocks noChangeShapeType="1"/>
          </p:cNvSpPr>
          <p:nvPr/>
        </p:nvSpPr>
        <p:spPr bwMode="auto">
          <a:xfrm flipH="1">
            <a:off x="5522913" y="5638800"/>
            <a:ext cx="0" cy="304800"/>
          </a:xfrm>
          <a:prstGeom prst="line">
            <a:avLst/>
          </a:prstGeom>
          <a:noFill/>
          <a:ln w="9525">
            <a:solidFill>
              <a:schemeClr val="bg2"/>
            </a:solidFill>
            <a:round/>
            <a:headEnd/>
            <a:tailEnd/>
          </a:ln>
        </p:spPr>
        <p:txBody>
          <a:bodyPr/>
          <a:lstStyle/>
          <a:p>
            <a:endParaRPr lang="zh-CN" altLang="en-US"/>
          </a:p>
        </p:txBody>
      </p:sp>
      <p:sp>
        <p:nvSpPr>
          <p:cNvPr id="93207" name="Line 1110"/>
          <p:cNvSpPr>
            <a:spLocks noChangeShapeType="1"/>
          </p:cNvSpPr>
          <p:nvPr/>
        </p:nvSpPr>
        <p:spPr bwMode="auto">
          <a:xfrm flipH="1">
            <a:off x="5386388" y="5638800"/>
            <a:ext cx="0" cy="304800"/>
          </a:xfrm>
          <a:prstGeom prst="line">
            <a:avLst/>
          </a:prstGeom>
          <a:noFill/>
          <a:ln w="9525">
            <a:solidFill>
              <a:schemeClr val="bg2"/>
            </a:solidFill>
            <a:round/>
            <a:headEnd/>
            <a:tailEnd/>
          </a:ln>
        </p:spPr>
        <p:txBody>
          <a:bodyPr/>
          <a:lstStyle/>
          <a:p>
            <a:endParaRPr lang="zh-CN" altLang="en-US"/>
          </a:p>
        </p:txBody>
      </p:sp>
      <p:sp>
        <p:nvSpPr>
          <p:cNvPr id="93208" name="Line 1111"/>
          <p:cNvSpPr>
            <a:spLocks noChangeShapeType="1"/>
          </p:cNvSpPr>
          <p:nvPr/>
        </p:nvSpPr>
        <p:spPr bwMode="auto">
          <a:xfrm flipH="1">
            <a:off x="5251450" y="5638800"/>
            <a:ext cx="0" cy="304800"/>
          </a:xfrm>
          <a:prstGeom prst="line">
            <a:avLst/>
          </a:prstGeom>
          <a:noFill/>
          <a:ln w="9525">
            <a:solidFill>
              <a:schemeClr val="bg2"/>
            </a:solidFill>
            <a:round/>
            <a:headEnd/>
            <a:tailEnd/>
          </a:ln>
        </p:spPr>
        <p:txBody>
          <a:bodyPr/>
          <a:lstStyle/>
          <a:p>
            <a:endParaRPr lang="zh-CN" altLang="en-US"/>
          </a:p>
        </p:txBody>
      </p:sp>
      <p:sp>
        <p:nvSpPr>
          <p:cNvPr id="93209" name="Line 1112"/>
          <p:cNvSpPr>
            <a:spLocks noChangeShapeType="1"/>
          </p:cNvSpPr>
          <p:nvPr/>
        </p:nvSpPr>
        <p:spPr bwMode="auto">
          <a:xfrm flipH="1">
            <a:off x="5114925" y="5638800"/>
            <a:ext cx="0" cy="304800"/>
          </a:xfrm>
          <a:prstGeom prst="line">
            <a:avLst/>
          </a:prstGeom>
          <a:noFill/>
          <a:ln w="9525">
            <a:solidFill>
              <a:schemeClr val="bg2"/>
            </a:solidFill>
            <a:round/>
            <a:headEnd/>
            <a:tailEnd/>
          </a:ln>
        </p:spPr>
        <p:txBody>
          <a:bodyPr/>
          <a:lstStyle/>
          <a:p>
            <a:endParaRPr lang="zh-CN" altLang="en-US"/>
          </a:p>
        </p:txBody>
      </p:sp>
      <p:sp>
        <p:nvSpPr>
          <p:cNvPr id="93210" name="Line 1113"/>
          <p:cNvSpPr>
            <a:spLocks noChangeShapeType="1"/>
          </p:cNvSpPr>
          <p:nvPr/>
        </p:nvSpPr>
        <p:spPr bwMode="auto">
          <a:xfrm flipH="1">
            <a:off x="4979988" y="5638800"/>
            <a:ext cx="0" cy="304800"/>
          </a:xfrm>
          <a:prstGeom prst="line">
            <a:avLst/>
          </a:prstGeom>
          <a:noFill/>
          <a:ln w="9525">
            <a:solidFill>
              <a:schemeClr val="bg2"/>
            </a:solidFill>
            <a:round/>
            <a:headEnd/>
            <a:tailEnd/>
          </a:ln>
        </p:spPr>
        <p:txBody>
          <a:bodyPr/>
          <a:lstStyle/>
          <a:p>
            <a:endParaRPr lang="zh-CN" altLang="en-US"/>
          </a:p>
        </p:txBody>
      </p:sp>
      <p:sp>
        <p:nvSpPr>
          <p:cNvPr id="93211" name="Line 1114"/>
          <p:cNvSpPr>
            <a:spLocks noChangeShapeType="1"/>
          </p:cNvSpPr>
          <p:nvPr/>
        </p:nvSpPr>
        <p:spPr bwMode="auto">
          <a:xfrm flipH="1">
            <a:off x="4843463" y="5638800"/>
            <a:ext cx="0" cy="304800"/>
          </a:xfrm>
          <a:prstGeom prst="line">
            <a:avLst/>
          </a:prstGeom>
          <a:noFill/>
          <a:ln w="9525">
            <a:solidFill>
              <a:schemeClr val="bg2"/>
            </a:solidFill>
            <a:round/>
            <a:headEnd/>
            <a:tailEnd/>
          </a:ln>
        </p:spPr>
        <p:txBody>
          <a:bodyPr/>
          <a:lstStyle/>
          <a:p>
            <a:endParaRPr lang="zh-CN" altLang="en-US"/>
          </a:p>
        </p:txBody>
      </p:sp>
      <p:sp>
        <p:nvSpPr>
          <p:cNvPr id="93212" name="Line 1115"/>
          <p:cNvSpPr>
            <a:spLocks noChangeShapeType="1"/>
          </p:cNvSpPr>
          <p:nvPr/>
        </p:nvSpPr>
        <p:spPr bwMode="auto">
          <a:xfrm flipH="1">
            <a:off x="4708525" y="5638800"/>
            <a:ext cx="0" cy="304800"/>
          </a:xfrm>
          <a:prstGeom prst="line">
            <a:avLst/>
          </a:prstGeom>
          <a:noFill/>
          <a:ln w="9525">
            <a:solidFill>
              <a:schemeClr val="bg2"/>
            </a:solidFill>
            <a:round/>
            <a:headEnd/>
            <a:tailEnd/>
          </a:ln>
        </p:spPr>
        <p:txBody>
          <a:bodyPr/>
          <a:lstStyle/>
          <a:p>
            <a:endParaRPr lang="zh-CN" altLang="en-US"/>
          </a:p>
        </p:txBody>
      </p:sp>
      <p:sp>
        <p:nvSpPr>
          <p:cNvPr id="93213" name="Line 1116"/>
          <p:cNvSpPr>
            <a:spLocks noChangeShapeType="1"/>
          </p:cNvSpPr>
          <p:nvPr/>
        </p:nvSpPr>
        <p:spPr bwMode="auto">
          <a:xfrm flipH="1">
            <a:off x="4572000" y="5638800"/>
            <a:ext cx="0" cy="304800"/>
          </a:xfrm>
          <a:prstGeom prst="line">
            <a:avLst/>
          </a:prstGeom>
          <a:noFill/>
          <a:ln w="28575">
            <a:solidFill>
              <a:schemeClr val="bg2"/>
            </a:solidFill>
            <a:round/>
            <a:headEnd/>
            <a:tailEnd/>
          </a:ln>
        </p:spPr>
        <p:txBody>
          <a:bodyPr/>
          <a:lstStyle/>
          <a:p>
            <a:endParaRPr lang="zh-CN" altLang="en-US"/>
          </a:p>
        </p:txBody>
      </p:sp>
      <p:sp>
        <p:nvSpPr>
          <p:cNvPr id="93214" name="Line 1117"/>
          <p:cNvSpPr>
            <a:spLocks noChangeShapeType="1"/>
          </p:cNvSpPr>
          <p:nvPr/>
        </p:nvSpPr>
        <p:spPr bwMode="auto">
          <a:xfrm flipH="1">
            <a:off x="4437063" y="5638800"/>
            <a:ext cx="0" cy="304800"/>
          </a:xfrm>
          <a:prstGeom prst="line">
            <a:avLst/>
          </a:prstGeom>
          <a:noFill/>
          <a:ln w="9525">
            <a:solidFill>
              <a:schemeClr val="bg2"/>
            </a:solidFill>
            <a:round/>
            <a:headEnd/>
            <a:tailEnd/>
          </a:ln>
        </p:spPr>
        <p:txBody>
          <a:bodyPr/>
          <a:lstStyle/>
          <a:p>
            <a:endParaRPr lang="zh-CN" altLang="en-US"/>
          </a:p>
        </p:txBody>
      </p:sp>
      <p:sp>
        <p:nvSpPr>
          <p:cNvPr id="93215" name="Line 1118"/>
          <p:cNvSpPr>
            <a:spLocks noChangeShapeType="1"/>
          </p:cNvSpPr>
          <p:nvPr/>
        </p:nvSpPr>
        <p:spPr bwMode="auto">
          <a:xfrm flipH="1">
            <a:off x="4300538" y="5638800"/>
            <a:ext cx="0" cy="304800"/>
          </a:xfrm>
          <a:prstGeom prst="line">
            <a:avLst/>
          </a:prstGeom>
          <a:noFill/>
          <a:ln w="9525">
            <a:solidFill>
              <a:schemeClr val="bg2"/>
            </a:solidFill>
            <a:round/>
            <a:headEnd/>
            <a:tailEnd/>
          </a:ln>
        </p:spPr>
        <p:txBody>
          <a:bodyPr/>
          <a:lstStyle/>
          <a:p>
            <a:endParaRPr lang="zh-CN" altLang="en-US"/>
          </a:p>
        </p:txBody>
      </p:sp>
      <p:sp>
        <p:nvSpPr>
          <p:cNvPr id="93216" name="Line 1119"/>
          <p:cNvSpPr>
            <a:spLocks noChangeShapeType="1"/>
          </p:cNvSpPr>
          <p:nvPr/>
        </p:nvSpPr>
        <p:spPr bwMode="auto">
          <a:xfrm flipH="1">
            <a:off x="4165600" y="5638800"/>
            <a:ext cx="0" cy="304800"/>
          </a:xfrm>
          <a:prstGeom prst="line">
            <a:avLst/>
          </a:prstGeom>
          <a:noFill/>
          <a:ln w="9525">
            <a:solidFill>
              <a:schemeClr val="bg2"/>
            </a:solidFill>
            <a:round/>
            <a:headEnd/>
            <a:tailEnd/>
          </a:ln>
        </p:spPr>
        <p:txBody>
          <a:bodyPr/>
          <a:lstStyle/>
          <a:p>
            <a:endParaRPr lang="zh-CN" altLang="en-US"/>
          </a:p>
        </p:txBody>
      </p:sp>
      <p:sp>
        <p:nvSpPr>
          <p:cNvPr id="93217" name="Line 1120"/>
          <p:cNvSpPr>
            <a:spLocks noChangeShapeType="1"/>
          </p:cNvSpPr>
          <p:nvPr/>
        </p:nvSpPr>
        <p:spPr bwMode="auto">
          <a:xfrm flipH="1">
            <a:off x="4029075" y="5638800"/>
            <a:ext cx="0" cy="304800"/>
          </a:xfrm>
          <a:prstGeom prst="line">
            <a:avLst/>
          </a:prstGeom>
          <a:noFill/>
          <a:ln w="9525">
            <a:solidFill>
              <a:schemeClr val="bg2"/>
            </a:solidFill>
            <a:round/>
            <a:headEnd/>
            <a:tailEnd/>
          </a:ln>
        </p:spPr>
        <p:txBody>
          <a:bodyPr/>
          <a:lstStyle/>
          <a:p>
            <a:endParaRPr lang="zh-CN" altLang="en-US"/>
          </a:p>
        </p:txBody>
      </p:sp>
      <p:sp>
        <p:nvSpPr>
          <p:cNvPr id="93218" name="Line 1121"/>
          <p:cNvSpPr>
            <a:spLocks noChangeShapeType="1"/>
          </p:cNvSpPr>
          <p:nvPr/>
        </p:nvSpPr>
        <p:spPr bwMode="auto">
          <a:xfrm flipH="1">
            <a:off x="3894138" y="5638800"/>
            <a:ext cx="0" cy="304800"/>
          </a:xfrm>
          <a:prstGeom prst="line">
            <a:avLst/>
          </a:prstGeom>
          <a:noFill/>
          <a:ln w="9525">
            <a:solidFill>
              <a:schemeClr val="bg2"/>
            </a:solidFill>
            <a:round/>
            <a:headEnd/>
            <a:tailEnd/>
          </a:ln>
        </p:spPr>
        <p:txBody>
          <a:bodyPr/>
          <a:lstStyle/>
          <a:p>
            <a:endParaRPr lang="zh-CN" altLang="en-US"/>
          </a:p>
        </p:txBody>
      </p:sp>
      <p:sp>
        <p:nvSpPr>
          <p:cNvPr id="93219" name="Line 1122"/>
          <p:cNvSpPr>
            <a:spLocks noChangeShapeType="1"/>
          </p:cNvSpPr>
          <p:nvPr/>
        </p:nvSpPr>
        <p:spPr bwMode="auto">
          <a:xfrm flipH="1">
            <a:off x="3757613" y="5638800"/>
            <a:ext cx="0" cy="304800"/>
          </a:xfrm>
          <a:prstGeom prst="line">
            <a:avLst/>
          </a:prstGeom>
          <a:noFill/>
          <a:ln w="9525">
            <a:solidFill>
              <a:schemeClr val="bg2"/>
            </a:solidFill>
            <a:round/>
            <a:headEnd/>
            <a:tailEnd/>
          </a:ln>
        </p:spPr>
        <p:txBody>
          <a:bodyPr/>
          <a:lstStyle/>
          <a:p>
            <a:endParaRPr lang="zh-CN" altLang="en-US"/>
          </a:p>
        </p:txBody>
      </p:sp>
      <p:sp>
        <p:nvSpPr>
          <p:cNvPr id="93220" name="Line 1123"/>
          <p:cNvSpPr>
            <a:spLocks noChangeShapeType="1"/>
          </p:cNvSpPr>
          <p:nvPr/>
        </p:nvSpPr>
        <p:spPr bwMode="auto">
          <a:xfrm flipH="1">
            <a:off x="3622675" y="5638800"/>
            <a:ext cx="0" cy="304800"/>
          </a:xfrm>
          <a:prstGeom prst="line">
            <a:avLst/>
          </a:prstGeom>
          <a:noFill/>
          <a:ln w="9525">
            <a:solidFill>
              <a:schemeClr val="bg2"/>
            </a:solidFill>
            <a:round/>
            <a:headEnd/>
            <a:tailEnd/>
          </a:ln>
        </p:spPr>
        <p:txBody>
          <a:bodyPr/>
          <a:lstStyle/>
          <a:p>
            <a:endParaRPr lang="zh-CN" altLang="en-US"/>
          </a:p>
        </p:txBody>
      </p:sp>
      <p:sp>
        <p:nvSpPr>
          <p:cNvPr id="93221" name="Line 1124"/>
          <p:cNvSpPr>
            <a:spLocks noChangeShapeType="1"/>
          </p:cNvSpPr>
          <p:nvPr/>
        </p:nvSpPr>
        <p:spPr bwMode="auto">
          <a:xfrm flipH="1">
            <a:off x="3486150" y="5638800"/>
            <a:ext cx="0" cy="304800"/>
          </a:xfrm>
          <a:prstGeom prst="line">
            <a:avLst/>
          </a:prstGeom>
          <a:noFill/>
          <a:ln w="28575">
            <a:solidFill>
              <a:schemeClr val="bg2"/>
            </a:solidFill>
            <a:round/>
            <a:headEnd/>
            <a:tailEnd/>
          </a:ln>
        </p:spPr>
        <p:txBody>
          <a:bodyPr/>
          <a:lstStyle/>
          <a:p>
            <a:endParaRPr lang="zh-CN" altLang="en-US"/>
          </a:p>
        </p:txBody>
      </p:sp>
      <p:sp>
        <p:nvSpPr>
          <p:cNvPr id="93222" name="Line 1125"/>
          <p:cNvSpPr>
            <a:spLocks noChangeShapeType="1"/>
          </p:cNvSpPr>
          <p:nvPr/>
        </p:nvSpPr>
        <p:spPr bwMode="auto">
          <a:xfrm flipH="1">
            <a:off x="3351213" y="5638800"/>
            <a:ext cx="0" cy="304800"/>
          </a:xfrm>
          <a:prstGeom prst="line">
            <a:avLst/>
          </a:prstGeom>
          <a:noFill/>
          <a:ln w="9525">
            <a:solidFill>
              <a:schemeClr val="bg2"/>
            </a:solidFill>
            <a:round/>
            <a:headEnd/>
            <a:tailEnd/>
          </a:ln>
        </p:spPr>
        <p:txBody>
          <a:bodyPr/>
          <a:lstStyle/>
          <a:p>
            <a:endParaRPr lang="zh-CN" altLang="en-US"/>
          </a:p>
        </p:txBody>
      </p:sp>
      <p:sp>
        <p:nvSpPr>
          <p:cNvPr id="93223" name="Line 1126"/>
          <p:cNvSpPr>
            <a:spLocks noChangeShapeType="1"/>
          </p:cNvSpPr>
          <p:nvPr/>
        </p:nvSpPr>
        <p:spPr bwMode="auto">
          <a:xfrm flipH="1">
            <a:off x="3214688" y="5638800"/>
            <a:ext cx="0" cy="304800"/>
          </a:xfrm>
          <a:prstGeom prst="line">
            <a:avLst/>
          </a:prstGeom>
          <a:noFill/>
          <a:ln w="9525">
            <a:solidFill>
              <a:schemeClr val="bg2"/>
            </a:solidFill>
            <a:round/>
            <a:headEnd/>
            <a:tailEnd/>
          </a:ln>
        </p:spPr>
        <p:txBody>
          <a:bodyPr/>
          <a:lstStyle/>
          <a:p>
            <a:endParaRPr lang="zh-CN" altLang="en-US"/>
          </a:p>
        </p:txBody>
      </p:sp>
      <p:sp>
        <p:nvSpPr>
          <p:cNvPr id="93224" name="Line 1127"/>
          <p:cNvSpPr>
            <a:spLocks noChangeShapeType="1"/>
          </p:cNvSpPr>
          <p:nvPr/>
        </p:nvSpPr>
        <p:spPr bwMode="auto">
          <a:xfrm flipH="1">
            <a:off x="3079750" y="5638800"/>
            <a:ext cx="0" cy="304800"/>
          </a:xfrm>
          <a:prstGeom prst="line">
            <a:avLst/>
          </a:prstGeom>
          <a:noFill/>
          <a:ln w="9525">
            <a:solidFill>
              <a:schemeClr val="bg2"/>
            </a:solidFill>
            <a:round/>
            <a:headEnd/>
            <a:tailEnd/>
          </a:ln>
        </p:spPr>
        <p:txBody>
          <a:bodyPr/>
          <a:lstStyle/>
          <a:p>
            <a:endParaRPr lang="zh-CN" altLang="en-US"/>
          </a:p>
        </p:txBody>
      </p:sp>
      <p:sp>
        <p:nvSpPr>
          <p:cNvPr id="93225" name="Line 1128"/>
          <p:cNvSpPr>
            <a:spLocks noChangeShapeType="1"/>
          </p:cNvSpPr>
          <p:nvPr/>
        </p:nvSpPr>
        <p:spPr bwMode="auto">
          <a:xfrm flipH="1">
            <a:off x="2943225" y="5638800"/>
            <a:ext cx="0" cy="304800"/>
          </a:xfrm>
          <a:prstGeom prst="line">
            <a:avLst/>
          </a:prstGeom>
          <a:noFill/>
          <a:ln w="9525">
            <a:solidFill>
              <a:schemeClr val="bg2"/>
            </a:solidFill>
            <a:round/>
            <a:headEnd/>
            <a:tailEnd/>
          </a:ln>
        </p:spPr>
        <p:txBody>
          <a:bodyPr/>
          <a:lstStyle/>
          <a:p>
            <a:endParaRPr lang="zh-CN" altLang="en-US"/>
          </a:p>
        </p:txBody>
      </p:sp>
      <p:sp>
        <p:nvSpPr>
          <p:cNvPr id="93226" name="Line 1129"/>
          <p:cNvSpPr>
            <a:spLocks noChangeShapeType="1"/>
          </p:cNvSpPr>
          <p:nvPr/>
        </p:nvSpPr>
        <p:spPr bwMode="auto">
          <a:xfrm flipH="1">
            <a:off x="2808288" y="5638800"/>
            <a:ext cx="0" cy="304800"/>
          </a:xfrm>
          <a:prstGeom prst="line">
            <a:avLst/>
          </a:prstGeom>
          <a:noFill/>
          <a:ln w="9525">
            <a:solidFill>
              <a:schemeClr val="bg2"/>
            </a:solidFill>
            <a:round/>
            <a:headEnd/>
            <a:tailEnd/>
          </a:ln>
        </p:spPr>
        <p:txBody>
          <a:bodyPr/>
          <a:lstStyle/>
          <a:p>
            <a:endParaRPr lang="zh-CN" altLang="en-US"/>
          </a:p>
        </p:txBody>
      </p:sp>
      <p:sp>
        <p:nvSpPr>
          <p:cNvPr id="93227" name="Line 1130"/>
          <p:cNvSpPr>
            <a:spLocks noChangeShapeType="1"/>
          </p:cNvSpPr>
          <p:nvPr/>
        </p:nvSpPr>
        <p:spPr bwMode="auto">
          <a:xfrm flipH="1">
            <a:off x="2671763" y="5638800"/>
            <a:ext cx="0" cy="304800"/>
          </a:xfrm>
          <a:prstGeom prst="line">
            <a:avLst/>
          </a:prstGeom>
          <a:noFill/>
          <a:ln w="9525">
            <a:solidFill>
              <a:schemeClr val="bg2"/>
            </a:solidFill>
            <a:round/>
            <a:headEnd/>
            <a:tailEnd/>
          </a:ln>
        </p:spPr>
        <p:txBody>
          <a:bodyPr/>
          <a:lstStyle/>
          <a:p>
            <a:endParaRPr lang="zh-CN" altLang="en-US"/>
          </a:p>
        </p:txBody>
      </p:sp>
      <p:sp>
        <p:nvSpPr>
          <p:cNvPr id="93228" name="Line 1131"/>
          <p:cNvSpPr>
            <a:spLocks noChangeShapeType="1"/>
          </p:cNvSpPr>
          <p:nvPr/>
        </p:nvSpPr>
        <p:spPr bwMode="auto">
          <a:xfrm flipH="1">
            <a:off x="2536825" y="5638800"/>
            <a:ext cx="0" cy="304800"/>
          </a:xfrm>
          <a:prstGeom prst="line">
            <a:avLst/>
          </a:prstGeom>
          <a:noFill/>
          <a:ln w="9525">
            <a:solidFill>
              <a:schemeClr val="bg2"/>
            </a:solidFill>
            <a:round/>
            <a:headEnd/>
            <a:tailEnd/>
          </a:ln>
        </p:spPr>
        <p:txBody>
          <a:bodyPr/>
          <a:lstStyle/>
          <a:p>
            <a:endParaRPr lang="zh-CN" altLang="en-US"/>
          </a:p>
        </p:txBody>
      </p:sp>
      <p:sp>
        <p:nvSpPr>
          <p:cNvPr id="93229" name="Line 1132"/>
          <p:cNvSpPr>
            <a:spLocks noChangeShapeType="1"/>
          </p:cNvSpPr>
          <p:nvPr/>
        </p:nvSpPr>
        <p:spPr bwMode="auto">
          <a:xfrm flipH="1">
            <a:off x="2400300" y="5638800"/>
            <a:ext cx="0" cy="304800"/>
          </a:xfrm>
          <a:prstGeom prst="line">
            <a:avLst/>
          </a:prstGeom>
          <a:noFill/>
          <a:ln w="28575">
            <a:solidFill>
              <a:schemeClr val="bg2"/>
            </a:solidFill>
            <a:round/>
            <a:headEnd/>
            <a:tailEnd/>
          </a:ln>
        </p:spPr>
        <p:txBody>
          <a:bodyPr/>
          <a:lstStyle/>
          <a:p>
            <a:endParaRPr lang="zh-CN" altLang="en-US"/>
          </a:p>
        </p:txBody>
      </p:sp>
      <p:sp>
        <p:nvSpPr>
          <p:cNvPr id="93230" name="Line 1133"/>
          <p:cNvSpPr>
            <a:spLocks noChangeShapeType="1"/>
          </p:cNvSpPr>
          <p:nvPr/>
        </p:nvSpPr>
        <p:spPr bwMode="auto">
          <a:xfrm flipH="1">
            <a:off x="2265363" y="5638800"/>
            <a:ext cx="0" cy="304800"/>
          </a:xfrm>
          <a:prstGeom prst="line">
            <a:avLst/>
          </a:prstGeom>
          <a:noFill/>
          <a:ln w="9525">
            <a:solidFill>
              <a:schemeClr val="bg2"/>
            </a:solidFill>
            <a:round/>
            <a:headEnd/>
            <a:tailEnd/>
          </a:ln>
        </p:spPr>
        <p:txBody>
          <a:bodyPr/>
          <a:lstStyle/>
          <a:p>
            <a:endParaRPr lang="zh-CN" altLang="en-US"/>
          </a:p>
        </p:txBody>
      </p:sp>
      <p:sp>
        <p:nvSpPr>
          <p:cNvPr id="93231" name="Line 1134"/>
          <p:cNvSpPr>
            <a:spLocks noChangeShapeType="1"/>
          </p:cNvSpPr>
          <p:nvPr/>
        </p:nvSpPr>
        <p:spPr bwMode="auto">
          <a:xfrm flipH="1">
            <a:off x="2128838" y="5638800"/>
            <a:ext cx="0" cy="304800"/>
          </a:xfrm>
          <a:prstGeom prst="line">
            <a:avLst/>
          </a:prstGeom>
          <a:noFill/>
          <a:ln w="9525">
            <a:solidFill>
              <a:schemeClr val="bg2"/>
            </a:solidFill>
            <a:round/>
            <a:headEnd/>
            <a:tailEnd/>
          </a:ln>
        </p:spPr>
        <p:txBody>
          <a:bodyPr/>
          <a:lstStyle/>
          <a:p>
            <a:endParaRPr lang="zh-CN" altLang="en-US"/>
          </a:p>
        </p:txBody>
      </p:sp>
      <p:sp>
        <p:nvSpPr>
          <p:cNvPr id="93232" name="Line 1135"/>
          <p:cNvSpPr>
            <a:spLocks noChangeShapeType="1"/>
          </p:cNvSpPr>
          <p:nvPr/>
        </p:nvSpPr>
        <p:spPr bwMode="auto">
          <a:xfrm flipH="1">
            <a:off x="1993900" y="5638800"/>
            <a:ext cx="0" cy="304800"/>
          </a:xfrm>
          <a:prstGeom prst="line">
            <a:avLst/>
          </a:prstGeom>
          <a:noFill/>
          <a:ln w="9525">
            <a:solidFill>
              <a:schemeClr val="bg2"/>
            </a:solidFill>
            <a:round/>
            <a:headEnd/>
            <a:tailEnd/>
          </a:ln>
        </p:spPr>
        <p:txBody>
          <a:bodyPr/>
          <a:lstStyle/>
          <a:p>
            <a:endParaRPr lang="zh-CN" altLang="en-US"/>
          </a:p>
        </p:txBody>
      </p:sp>
      <p:sp>
        <p:nvSpPr>
          <p:cNvPr id="93233" name="Line 1136"/>
          <p:cNvSpPr>
            <a:spLocks noChangeShapeType="1"/>
          </p:cNvSpPr>
          <p:nvPr/>
        </p:nvSpPr>
        <p:spPr bwMode="auto">
          <a:xfrm flipH="1">
            <a:off x="1857375" y="5638800"/>
            <a:ext cx="0" cy="304800"/>
          </a:xfrm>
          <a:prstGeom prst="line">
            <a:avLst/>
          </a:prstGeom>
          <a:noFill/>
          <a:ln w="9525">
            <a:solidFill>
              <a:schemeClr val="bg2"/>
            </a:solidFill>
            <a:round/>
            <a:headEnd/>
            <a:tailEnd/>
          </a:ln>
        </p:spPr>
        <p:txBody>
          <a:bodyPr/>
          <a:lstStyle/>
          <a:p>
            <a:endParaRPr lang="zh-CN" altLang="en-US"/>
          </a:p>
        </p:txBody>
      </p:sp>
      <p:sp>
        <p:nvSpPr>
          <p:cNvPr id="93234" name="Line 1137"/>
          <p:cNvSpPr>
            <a:spLocks noChangeShapeType="1"/>
          </p:cNvSpPr>
          <p:nvPr/>
        </p:nvSpPr>
        <p:spPr bwMode="auto">
          <a:xfrm flipH="1">
            <a:off x="1722438" y="5638800"/>
            <a:ext cx="0" cy="304800"/>
          </a:xfrm>
          <a:prstGeom prst="line">
            <a:avLst/>
          </a:prstGeom>
          <a:noFill/>
          <a:ln w="9525">
            <a:solidFill>
              <a:schemeClr val="bg2"/>
            </a:solidFill>
            <a:round/>
            <a:headEnd/>
            <a:tailEnd/>
          </a:ln>
        </p:spPr>
        <p:txBody>
          <a:bodyPr/>
          <a:lstStyle/>
          <a:p>
            <a:endParaRPr lang="zh-CN" altLang="en-US"/>
          </a:p>
        </p:txBody>
      </p:sp>
      <p:sp>
        <p:nvSpPr>
          <p:cNvPr id="93235" name="Line 1138"/>
          <p:cNvSpPr>
            <a:spLocks noChangeShapeType="1"/>
          </p:cNvSpPr>
          <p:nvPr/>
        </p:nvSpPr>
        <p:spPr bwMode="auto">
          <a:xfrm flipH="1">
            <a:off x="1585913" y="5638800"/>
            <a:ext cx="0" cy="304800"/>
          </a:xfrm>
          <a:prstGeom prst="line">
            <a:avLst/>
          </a:prstGeom>
          <a:noFill/>
          <a:ln w="9525">
            <a:solidFill>
              <a:schemeClr val="bg2"/>
            </a:solidFill>
            <a:round/>
            <a:headEnd/>
            <a:tailEnd/>
          </a:ln>
        </p:spPr>
        <p:txBody>
          <a:bodyPr/>
          <a:lstStyle/>
          <a:p>
            <a:endParaRPr lang="zh-CN" altLang="en-US"/>
          </a:p>
        </p:txBody>
      </p:sp>
      <p:sp>
        <p:nvSpPr>
          <p:cNvPr id="93236" name="Line 1139"/>
          <p:cNvSpPr>
            <a:spLocks noChangeShapeType="1"/>
          </p:cNvSpPr>
          <p:nvPr/>
        </p:nvSpPr>
        <p:spPr bwMode="auto">
          <a:xfrm flipH="1">
            <a:off x="1450975" y="5638800"/>
            <a:ext cx="0" cy="304800"/>
          </a:xfrm>
          <a:prstGeom prst="line">
            <a:avLst/>
          </a:prstGeom>
          <a:noFill/>
          <a:ln w="9525">
            <a:solidFill>
              <a:schemeClr val="bg2"/>
            </a:solidFill>
            <a:round/>
            <a:headEnd/>
            <a:tailEnd/>
          </a:ln>
        </p:spPr>
        <p:txBody>
          <a:bodyPr/>
          <a:lstStyle/>
          <a:p>
            <a:endParaRPr lang="zh-CN" altLang="en-US"/>
          </a:p>
        </p:txBody>
      </p:sp>
      <p:sp>
        <p:nvSpPr>
          <p:cNvPr id="93237" name="Line 1140"/>
          <p:cNvSpPr>
            <a:spLocks noChangeShapeType="1"/>
          </p:cNvSpPr>
          <p:nvPr/>
        </p:nvSpPr>
        <p:spPr bwMode="auto">
          <a:xfrm flipH="1">
            <a:off x="1314450" y="5638800"/>
            <a:ext cx="0" cy="304800"/>
          </a:xfrm>
          <a:prstGeom prst="line">
            <a:avLst/>
          </a:prstGeom>
          <a:noFill/>
          <a:ln w="28575">
            <a:solidFill>
              <a:schemeClr val="bg2"/>
            </a:solidFill>
            <a:round/>
            <a:headEnd/>
            <a:tailEnd/>
          </a:ln>
        </p:spPr>
        <p:txBody>
          <a:bodyPr/>
          <a:lstStyle/>
          <a:p>
            <a:endParaRPr lang="zh-CN" altLang="en-US"/>
          </a:p>
        </p:txBody>
      </p:sp>
      <p:sp>
        <p:nvSpPr>
          <p:cNvPr id="93238" name="Line 1141"/>
          <p:cNvSpPr>
            <a:spLocks noChangeShapeType="1"/>
          </p:cNvSpPr>
          <p:nvPr/>
        </p:nvSpPr>
        <p:spPr bwMode="auto">
          <a:xfrm flipH="1">
            <a:off x="1179513" y="5638800"/>
            <a:ext cx="0" cy="304800"/>
          </a:xfrm>
          <a:prstGeom prst="line">
            <a:avLst/>
          </a:prstGeom>
          <a:noFill/>
          <a:ln w="9525">
            <a:solidFill>
              <a:schemeClr val="bg2"/>
            </a:solidFill>
            <a:round/>
            <a:headEnd/>
            <a:tailEnd/>
          </a:ln>
        </p:spPr>
        <p:txBody>
          <a:bodyPr/>
          <a:lstStyle/>
          <a:p>
            <a:endParaRPr lang="zh-CN" altLang="en-US"/>
          </a:p>
        </p:txBody>
      </p:sp>
      <p:sp>
        <p:nvSpPr>
          <p:cNvPr id="93239" name="Line 1142"/>
          <p:cNvSpPr>
            <a:spLocks noChangeShapeType="1"/>
          </p:cNvSpPr>
          <p:nvPr/>
        </p:nvSpPr>
        <p:spPr bwMode="auto">
          <a:xfrm flipH="1">
            <a:off x="1042988" y="5638800"/>
            <a:ext cx="0" cy="304800"/>
          </a:xfrm>
          <a:prstGeom prst="line">
            <a:avLst/>
          </a:prstGeom>
          <a:noFill/>
          <a:ln w="9525">
            <a:solidFill>
              <a:schemeClr val="bg2"/>
            </a:solidFill>
            <a:round/>
            <a:headEnd/>
            <a:tailEnd/>
          </a:ln>
        </p:spPr>
        <p:txBody>
          <a:bodyPr/>
          <a:lstStyle/>
          <a:p>
            <a:endParaRPr lang="zh-CN" altLang="en-US"/>
          </a:p>
        </p:txBody>
      </p:sp>
      <p:sp>
        <p:nvSpPr>
          <p:cNvPr id="93240" name="Line 1143"/>
          <p:cNvSpPr>
            <a:spLocks noChangeShapeType="1"/>
          </p:cNvSpPr>
          <p:nvPr/>
        </p:nvSpPr>
        <p:spPr bwMode="auto">
          <a:xfrm flipH="1">
            <a:off x="908050" y="5638800"/>
            <a:ext cx="0" cy="304800"/>
          </a:xfrm>
          <a:prstGeom prst="line">
            <a:avLst/>
          </a:prstGeom>
          <a:noFill/>
          <a:ln w="9525">
            <a:solidFill>
              <a:schemeClr val="bg2"/>
            </a:solidFill>
            <a:round/>
            <a:headEnd/>
            <a:tailEnd/>
          </a:ln>
        </p:spPr>
        <p:txBody>
          <a:bodyPr/>
          <a:lstStyle/>
          <a:p>
            <a:endParaRPr lang="zh-CN" altLang="en-US"/>
          </a:p>
        </p:txBody>
      </p:sp>
      <p:sp>
        <p:nvSpPr>
          <p:cNvPr id="93241" name="Line 1144"/>
          <p:cNvSpPr>
            <a:spLocks noChangeShapeType="1"/>
          </p:cNvSpPr>
          <p:nvPr/>
        </p:nvSpPr>
        <p:spPr bwMode="auto">
          <a:xfrm flipH="1">
            <a:off x="771525" y="5638800"/>
            <a:ext cx="0" cy="304800"/>
          </a:xfrm>
          <a:prstGeom prst="line">
            <a:avLst/>
          </a:prstGeom>
          <a:noFill/>
          <a:ln w="9525">
            <a:solidFill>
              <a:schemeClr val="bg2"/>
            </a:solidFill>
            <a:round/>
            <a:headEnd/>
            <a:tailEnd/>
          </a:ln>
        </p:spPr>
        <p:txBody>
          <a:bodyPr/>
          <a:lstStyle/>
          <a:p>
            <a:endParaRPr lang="zh-CN" altLang="en-US"/>
          </a:p>
        </p:txBody>
      </p:sp>
      <p:sp>
        <p:nvSpPr>
          <p:cNvPr id="93242" name="Line 1145"/>
          <p:cNvSpPr>
            <a:spLocks noChangeShapeType="1"/>
          </p:cNvSpPr>
          <p:nvPr/>
        </p:nvSpPr>
        <p:spPr bwMode="auto">
          <a:xfrm flipH="1">
            <a:off x="636588" y="5638800"/>
            <a:ext cx="0" cy="304800"/>
          </a:xfrm>
          <a:prstGeom prst="line">
            <a:avLst/>
          </a:prstGeom>
          <a:noFill/>
          <a:ln w="9525">
            <a:solidFill>
              <a:schemeClr val="bg2"/>
            </a:solidFill>
            <a:round/>
            <a:headEnd/>
            <a:tailEnd/>
          </a:ln>
        </p:spPr>
        <p:txBody>
          <a:bodyPr/>
          <a:lstStyle/>
          <a:p>
            <a:endParaRPr lang="zh-CN" altLang="en-US"/>
          </a:p>
        </p:txBody>
      </p:sp>
      <p:sp>
        <p:nvSpPr>
          <p:cNvPr id="93243" name="Line 1146"/>
          <p:cNvSpPr>
            <a:spLocks noChangeShapeType="1"/>
          </p:cNvSpPr>
          <p:nvPr/>
        </p:nvSpPr>
        <p:spPr bwMode="auto">
          <a:xfrm flipH="1">
            <a:off x="500063" y="5638800"/>
            <a:ext cx="0" cy="304800"/>
          </a:xfrm>
          <a:prstGeom prst="line">
            <a:avLst/>
          </a:prstGeom>
          <a:noFill/>
          <a:ln w="9525">
            <a:solidFill>
              <a:schemeClr val="bg2"/>
            </a:solidFill>
            <a:round/>
            <a:headEnd/>
            <a:tailEnd/>
          </a:ln>
        </p:spPr>
        <p:txBody>
          <a:bodyPr/>
          <a:lstStyle/>
          <a:p>
            <a:endParaRPr lang="zh-CN" altLang="en-US"/>
          </a:p>
        </p:txBody>
      </p:sp>
      <p:sp>
        <p:nvSpPr>
          <p:cNvPr id="93244" name="Line 1147"/>
          <p:cNvSpPr>
            <a:spLocks noChangeShapeType="1"/>
          </p:cNvSpPr>
          <p:nvPr/>
        </p:nvSpPr>
        <p:spPr bwMode="auto">
          <a:xfrm flipH="1">
            <a:off x="365125" y="5638800"/>
            <a:ext cx="0" cy="304800"/>
          </a:xfrm>
          <a:prstGeom prst="line">
            <a:avLst/>
          </a:prstGeom>
          <a:noFill/>
          <a:ln w="9525">
            <a:solidFill>
              <a:schemeClr val="bg2"/>
            </a:solidFill>
            <a:round/>
            <a:headEnd/>
            <a:tailEnd/>
          </a:ln>
        </p:spPr>
        <p:txBody>
          <a:bodyPr/>
          <a:lstStyle/>
          <a:p>
            <a:endParaRPr lang="zh-CN" altLang="en-US"/>
          </a:p>
        </p:txBody>
      </p:sp>
      <p:sp>
        <p:nvSpPr>
          <p:cNvPr id="93245" name="Text Box 1148"/>
          <p:cNvSpPr txBox="1">
            <a:spLocks noChangeArrowheads="1"/>
          </p:cNvSpPr>
          <p:nvPr/>
        </p:nvSpPr>
        <p:spPr bwMode="auto">
          <a:xfrm flipH="1">
            <a:off x="1103313" y="1828800"/>
            <a:ext cx="268287"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93246" name="Text Box 1149"/>
          <p:cNvSpPr txBox="1">
            <a:spLocks noChangeArrowheads="1"/>
          </p:cNvSpPr>
          <p:nvPr/>
        </p:nvSpPr>
        <p:spPr bwMode="auto">
          <a:xfrm flipH="1">
            <a:off x="2162175" y="18288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93247" name="Text Box 1150"/>
          <p:cNvSpPr txBox="1">
            <a:spLocks noChangeArrowheads="1"/>
          </p:cNvSpPr>
          <p:nvPr/>
        </p:nvSpPr>
        <p:spPr bwMode="auto">
          <a:xfrm flipH="1">
            <a:off x="3228975" y="18288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93248" name="Text Box 1151"/>
          <p:cNvSpPr txBox="1">
            <a:spLocks noChangeArrowheads="1"/>
          </p:cNvSpPr>
          <p:nvPr/>
        </p:nvSpPr>
        <p:spPr bwMode="auto">
          <a:xfrm flipH="1">
            <a:off x="4333875" y="18288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93249" name="Text Box 1152"/>
          <p:cNvSpPr txBox="1">
            <a:spLocks noChangeArrowheads="1"/>
          </p:cNvSpPr>
          <p:nvPr/>
        </p:nvSpPr>
        <p:spPr bwMode="auto">
          <a:xfrm flipH="1">
            <a:off x="5426075" y="18288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93250" name="Text Box 1153"/>
          <p:cNvSpPr txBox="1">
            <a:spLocks noChangeArrowheads="1"/>
          </p:cNvSpPr>
          <p:nvPr/>
        </p:nvSpPr>
        <p:spPr bwMode="auto">
          <a:xfrm flipH="1">
            <a:off x="6518275" y="18288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93251" name="Text Box 1154"/>
          <p:cNvSpPr txBox="1">
            <a:spLocks noChangeArrowheads="1"/>
          </p:cNvSpPr>
          <p:nvPr/>
        </p:nvSpPr>
        <p:spPr bwMode="auto">
          <a:xfrm flipH="1">
            <a:off x="7585075" y="18415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sp>
        <p:nvSpPr>
          <p:cNvPr id="93252" name="Text Box 1155"/>
          <p:cNvSpPr txBox="1">
            <a:spLocks noChangeArrowheads="1"/>
          </p:cNvSpPr>
          <p:nvPr/>
        </p:nvSpPr>
        <p:spPr bwMode="auto">
          <a:xfrm flipH="1">
            <a:off x="1103313" y="5943600"/>
            <a:ext cx="268287"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93253" name="Text Box 1156"/>
          <p:cNvSpPr txBox="1">
            <a:spLocks noChangeArrowheads="1"/>
          </p:cNvSpPr>
          <p:nvPr/>
        </p:nvSpPr>
        <p:spPr bwMode="auto">
          <a:xfrm flipH="1">
            <a:off x="2162175" y="59436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93254" name="Text Box 1157"/>
          <p:cNvSpPr txBox="1">
            <a:spLocks noChangeArrowheads="1"/>
          </p:cNvSpPr>
          <p:nvPr/>
        </p:nvSpPr>
        <p:spPr bwMode="auto">
          <a:xfrm flipH="1">
            <a:off x="3228975" y="59436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93255" name="Text Box 1158"/>
          <p:cNvSpPr txBox="1">
            <a:spLocks noChangeArrowheads="1"/>
          </p:cNvSpPr>
          <p:nvPr/>
        </p:nvSpPr>
        <p:spPr bwMode="auto">
          <a:xfrm flipH="1">
            <a:off x="4333875" y="59436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93256" name="Text Box 1159"/>
          <p:cNvSpPr txBox="1">
            <a:spLocks noChangeArrowheads="1"/>
          </p:cNvSpPr>
          <p:nvPr/>
        </p:nvSpPr>
        <p:spPr bwMode="auto">
          <a:xfrm flipH="1">
            <a:off x="5426075" y="59436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93257" name="Text Box 1160"/>
          <p:cNvSpPr txBox="1">
            <a:spLocks noChangeArrowheads="1"/>
          </p:cNvSpPr>
          <p:nvPr/>
        </p:nvSpPr>
        <p:spPr bwMode="auto">
          <a:xfrm flipH="1">
            <a:off x="6518275" y="59436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93258" name="Text Box 1161"/>
          <p:cNvSpPr txBox="1">
            <a:spLocks noChangeArrowheads="1"/>
          </p:cNvSpPr>
          <p:nvPr/>
        </p:nvSpPr>
        <p:spPr bwMode="auto">
          <a:xfrm flipH="1">
            <a:off x="7585075" y="59563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sp>
        <p:nvSpPr>
          <p:cNvPr id="93259" name="Rectangle 1162"/>
          <p:cNvSpPr>
            <a:spLocks noChangeArrowheads="1"/>
          </p:cNvSpPr>
          <p:nvPr/>
        </p:nvSpPr>
        <p:spPr bwMode="auto">
          <a:xfrm>
            <a:off x="1177925" y="2143125"/>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0" name="Rectangle 1163"/>
          <p:cNvSpPr>
            <a:spLocks noChangeArrowheads="1"/>
          </p:cNvSpPr>
          <p:nvPr/>
        </p:nvSpPr>
        <p:spPr bwMode="auto">
          <a:xfrm>
            <a:off x="2262188" y="2138363"/>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1" name="Rectangle 1164"/>
          <p:cNvSpPr>
            <a:spLocks noChangeArrowheads="1"/>
          </p:cNvSpPr>
          <p:nvPr/>
        </p:nvSpPr>
        <p:spPr bwMode="auto">
          <a:xfrm>
            <a:off x="3346450" y="2141538"/>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2" name="Rectangle 1165"/>
          <p:cNvSpPr>
            <a:spLocks noChangeArrowheads="1"/>
          </p:cNvSpPr>
          <p:nvPr/>
        </p:nvSpPr>
        <p:spPr bwMode="auto">
          <a:xfrm>
            <a:off x="4437063" y="2136775"/>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3" name="Rectangle 1166"/>
          <p:cNvSpPr>
            <a:spLocks noChangeArrowheads="1"/>
          </p:cNvSpPr>
          <p:nvPr/>
        </p:nvSpPr>
        <p:spPr bwMode="auto">
          <a:xfrm>
            <a:off x="5522913" y="2141538"/>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4" name="Rectangle 1167"/>
          <p:cNvSpPr>
            <a:spLocks noChangeArrowheads="1"/>
          </p:cNvSpPr>
          <p:nvPr/>
        </p:nvSpPr>
        <p:spPr bwMode="auto">
          <a:xfrm>
            <a:off x="6607175" y="2138363"/>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5" name="Rectangle 1168"/>
          <p:cNvSpPr>
            <a:spLocks noChangeArrowheads="1"/>
          </p:cNvSpPr>
          <p:nvPr/>
        </p:nvSpPr>
        <p:spPr bwMode="auto">
          <a:xfrm>
            <a:off x="7693025" y="2138363"/>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6" name="Rectangle 1169"/>
          <p:cNvSpPr>
            <a:spLocks noChangeArrowheads="1"/>
          </p:cNvSpPr>
          <p:nvPr/>
        </p:nvSpPr>
        <p:spPr bwMode="auto">
          <a:xfrm>
            <a:off x="8778875" y="2143125"/>
            <a:ext cx="133350" cy="295275"/>
          </a:xfrm>
          <a:prstGeom prst="rect">
            <a:avLst/>
          </a:prstGeom>
          <a:solidFill>
            <a:schemeClr val="bg2"/>
          </a:solidFill>
          <a:ln w="9525">
            <a:noFill/>
            <a:miter lim="800000"/>
            <a:headEnd/>
            <a:tailEnd/>
          </a:ln>
        </p:spPr>
        <p:txBody>
          <a:bodyPr wrap="none" anchor="ctr"/>
          <a:lstStyle/>
          <a:p>
            <a:endParaRPr lang="zh-CN" altLang="en-US"/>
          </a:p>
        </p:txBody>
      </p:sp>
      <p:sp>
        <p:nvSpPr>
          <p:cNvPr id="93267" name="Line 1170"/>
          <p:cNvSpPr>
            <a:spLocks noChangeShapeType="1"/>
          </p:cNvSpPr>
          <p:nvPr/>
        </p:nvSpPr>
        <p:spPr bwMode="auto">
          <a:xfrm flipV="1">
            <a:off x="295275" y="2305050"/>
            <a:ext cx="7600950" cy="3486150"/>
          </a:xfrm>
          <a:prstGeom prst="line">
            <a:avLst/>
          </a:prstGeom>
          <a:noFill/>
          <a:ln w="9525">
            <a:solidFill>
              <a:schemeClr val="tx1"/>
            </a:solidFill>
            <a:round/>
            <a:headEnd/>
            <a:tailEnd/>
          </a:ln>
        </p:spPr>
        <p:txBody>
          <a:bodyPr/>
          <a:lstStyle/>
          <a:p>
            <a:endParaRPr lang="zh-CN" altLang="en-US"/>
          </a:p>
        </p:txBody>
      </p:sp>
      <p:sp>
        <p:nvSpPr>
          <p:cNvPr id="93268" name="Line 1171"/>
          <p:cNvSpPr>
            <a:spLocks noChangeShapeType="1"/>
          </p:cNvSpPr>
          <p:nvPr/>
        </p:nvSpPr>
        <p:spPr bwMode="auto">
          <a:xfrm flipV="1">
            <a:off x="419100" y="2276475"/>
            <a:ext cx="6391275" cy="3524250"/>
          </a:xfrm>
          <a:prstGeom prst="line">
            <a:avLst/>
          </a:prstGeom>
          <a:noFill/>
          <a:ln w="9525">
            <a:solidFill>
              <a:schemeClr val="tx1"/>
            </a:solidFill>
            <a:round/>
            <a:headEnd/>
            <a:tailEnd/>
          </a:ln>
        </p:spPr>
        <p:txBody>
          <a:bodyPr/>
          <a:lstStyle/>
          <a:p>
            <a:endParaRPr lang="zh-CN" altLang="en-US"/>
          </a:p>
        </p:txBody>
      </p:sp>
      <p:sp>
        <p:nvSpPr>
          <p:cNvPr id="93269" name="Line 1172"/>
          <p:cNvSpPr>
            <a:spLocks noChangeShapeType="1"/>
          </p:cNvSpPr>
          <p:nvPr/>
        </p:nvSpPr>
        <p:spPr bwMode="auto">
          <a:xfrm flipV="1">
            <a:off x="561975" y="2286000"/>
            <a:ext cx="5162550" cy="3495675"/>
          </a:xfrm>
          <a:prstGeom prst="line">
            <a:avLst/>
          </a:prstGeom>
          <a:noFill/>
          <a:ln w="9525">
            <a:solidFill>
              <a:schemeClr val="tx1"/>
            </a:solidFill>
            <a:round/>
            <a:headEnd/>
            <a:tailEnd/>
          </a:ln>
        </p:spPr>
        <p:txBody>
          <a:bodyPr/>
          <a:lstStyle/>
          <a:p>
            <a:endParaRPr lang="zh-CN" altLang="en-US"/>
          </a:p>
        </p:txBody>
      </p:sp>
      <p:sp>
        <p:nvSpPr>
          <p:cNvPr id="93270" name="Line 1173"/>
          <p:cNvSpPr>
            <a:spLocks noChangeShapeType="1"/>
          </p:cNvSpPr>
          <p:nvPr/>
        </p:nvSpPr>
        <p:spPr bwMode="auto">
          <a:xfrm flipV="1">
            <a:off x="704850" y="2276475"/>
            <a:ext cx="3943350" cy="3505200"/>
          </a:xfrm>
          <a:prstGeom prst="line">
            <a:avLst/>
          </a:prstGeom>
          <a:noFill/>
          <a:ln w="9525">
            <a:solidFill>
              <a:schemeClr val="tx1"/>
            </a:solidFill>
            <a:round/>
            <a:headEnd/>
            <a:tailEnd/>
          </a:ln>
        </p:spPr>
        <p:txBody>
          <a:bodyPr/>
          <a:lstStyle/>
          <a:p>
            <a:endParaRPr lang="zh-CN" altLang="en-US"/>
          </a:p>
        </p:txBody>
      </p:sp>
      <p:sp>
        <p:nvSpPr>
          <p:cNvPr id="93271" name="Line 1174"/>
          <p:cNvSpPr>
            <a:spLocks noChangeShapeType="1"/>
          </p:cNvSpPr>
          <p:nvPr/>
        </p:nvSpPr>
        <p:spPr bwMode="auto">
          <a:xfrm flipV="1">
            <a:off x="828675" y="2276475"/>
            <a:ext cx="2733675" cy="3514725"/>
          </a:xfrm>
          <a:prstGeom prst="line">
            <a:avLst/>
          </a:prstGeom>
          <a:noFill/>
          <a:ln w="9525">
            <a:solidFill>
              <a:schemeClr val="tx1"/>
            </a:solidFill>
            <a:round/>
            <a:headEnd/>
            <a:tailEnd/>
          </a:ln>
        </p:spPr>
        <p:txBody>
          <a:bodyPr/>
          <a:lstStyle/>
          <a:p>
            <a:endParaRPr lang="zh-CN" altLang="en-US"/>
          </a:p>
        </p:txBody>
      </p:sp>
      <p:sp>
        <p:nvSpPr>
          <p:cNvPr id="93272" name="Line 1175"/>
          <p:cNvSpPr>
            <a:spLocks noChangeShapeType="1"/>
          </p:cNvSpPr>
          <p:nvPr/>
        </p:nvSpPr>
        <p:spPr bwMode="auto">
          <a:xfrm flipV="1">
            <a:off x="962025" y="2286000"/>
            <a:ext cx="1514475" cy="3495675"/>
          </a:xfrm>
          <a:prstGeom prst="line">
            <a:avLst/>
          </a:prstGeom>
          <a:noFill/>
          <a:ln w="9525">
            <a:solidFill>
              <a:schemeClr val="tx1"/>
            </a:solidFill>
            <a:round/>
            <a:headEnd/>
            <a:tailEnd/>
          </a:ln>
        </p:spPr>
        <p:txBody>
          <a:bodyPr/>
          <a:lstStyle/>
          <a:p>
            <a:endParaRPr lang="zh-CN" altLang="en-US"/>
          </a:p>
        </p:txBody>
      </p:sp>
      <p:sp>
        <p:nvSpPr>
          <p:cNvPr id="93273" name="Line 1176"/>
          <p:cNvSpPr>
            <a:spLocks noChangeShapeType="1"/>
          </p:cNvSpPr>
          <p:nvPr/>
        </p:nvSpPr>
        <p:spPr bwMode="auto">
          <a:xfrm flipV="1">
            <a:off x="1104900" y="2295525"/>
            <a:ext cx="266700" cy="3495675"/>
          </a:xfrm>
          <a:prstGeom prst="line">
            <a:avLst/>
          </a:prstGeom>
          <a:noFill/>
          <a:ln w="9525">
            <a:solidFill>
              <a:schemeClr val="tx1"/>
            </a:solidFill>
            <a:round/>
            <a:headEnd/>
            <a:tailEnd/>
          </a:ln>
        </p:spPr>
        <p:txBody>
          <a:bodyPr/>
          <a:lstStyle/>
          <a:p>
            <a:endParaRPr lang="zh-CN" altLang="en-US"/>
          </a:p>
        </p:txBody>
      </p:sp>
      <p:sp>
        <p:nvSpPr>
          <p:cNvPr id="93274" name="Line 1177"/>
          <p:cNvSpPr>
            <a:spLocks noChangeShapeType="1"/>
          </p:cNvSpPr>
          <p:nvPr/>
        </p:nvSpPr>
        <p:spPr bwMode="auto">
          <a:xfrm flipH="1" flipV="1">
            <a:off x="295275" y="2266950"/>
            <a:ext cx="952500" cy="3524250"/>
          </a:xfrm>
          <a:prstGeom prst="line">
            <a:avLst/>
          </a:prstGeom>
          <a:noFill/>
          <a:ln w="9525">
            <a:solidFill>
              <a:schemeClr val="tx1"/>
            </a:solidFill>
            <a:round/>
            <a:headEnd/>
            <a:tailEnd/>
          </a:ln>
        </p:spPr>
        <p:txBody>
          <a:bodyPr/>
          <a:lstStyle/>
          <a:p>
            <a:endParaRPr lang="zh-CN" altLang="en-US"/>
          </a:p>
        </p:txBody>
      </p:sp>
      <p:sp>
        <p:nvSpPr>
          <p:cNvPr id="93275" name="Line 1178"/>
          <p:cNvSpPr>
            <a:spLocks noChangeShapeType="1"/>
          </p:cNvSpPr>
          <p:nvPr/>
        </p:nvSpPr>
        <p:spPr bwMode="auto">
          <a:xfrm flipV="1">
            <a:off x="1390650" y="2286000"/>
            <a:ext cx="6648450" cy="3505200"/>
          </a:xfrm>
          <a:prstGeom prst="line">
            <a:avLst/>
          </a:prstGeom>
          <a:noFill/>
          <a:ln w="9525">
            <a:solidFill>
              <a:schemeClr val="tx1"/>
            </a:solidFill>
            <a:round/>
            <a:headEnd/>
            <a:tailEnd/>
          </a:ln>
        </p:spPr>
        <p:txBody>
          <a:bodyPr/>
          <a:lstStyle/>
          <a:p>
            <a:endParaRPr lang="zh-CN" altLang="en-US"/>
          </a:p>
        </p:txBody>
      </p:sp>
      <p:sp>
        <p:nvSpPr>
          <p:cNvPr id="93276" name="Line 1179"/>
          <p:cNvSpPr>
            <a:spLocks noChangeShapeType="1"/>
          </p:cNvSpPr>
          <p:nvPr/>
        </p:nvSpPr>
        <p:spPr bwMode="auto">
          <a:xfrm flipV="1">
            <a:off x="1504950" y="2276475"/>
            <a:ext cx="5438775" cy="3505200"/>
          </a:xfrm>
          <a:prstGeom prst="line">
            <a:avLst/>
          </a:prstGeom>
          <a:noFill/>
          <a:ln w="9525">
            <a:solidFill>
              <a:schemeClr val="tx1"/>
            </a:solidFill>
            <a:round/>
            <a:headEnd/>
            <a:tailEnd/>
          </a:ln>
        </p:spPr>
        <p:txBody>
          <a:bodyPr/>
          <a:lstStyle/>
          <a:p>
            <a:endParaRPr lang="zh-CN" altLang="en-US"/>
          </a:p>
        </p:txBody>
      </p:sp>
      <p:sp>
        <p:nvSpPr>
          <p:cNvPr id="93277" name="Line 1180"/>
          <p:cNvSpPr>
            <a:spLocks noChangeShapeType="1"/>
          </p:cNvSpPr>
          <p:nvPr/>
        </p:nvSpPr>
        <p:spPr bwMode="auto">
          <a:xfrm flipV="1">
            <a:off x="1647825" y="2266950"/>
            <a:ext cx="4210050" cy="3514725"/>
          </a:xfrm>
          <a:prstGeom prst="line">
            <a:avLst/>
          </a:prstGeom>
          <a:noFill/>
          <a:ln w="9525">
            <a:solidFill>
              <a:schemeClr val="tx1"/>
            </a:solidFill>
            <a:round/>
            <a:headEnd/>
            <a:tailEnd/>
          </a:ln>
        </p:spPr>
        <p:txBody>
          <a:bodyPr/>
          <a:lstStyle/>
          <a:p>
            <a:endParaRPr lang="zh-CN" altLang="en-US"/>
          </a:p>
        </p:txBody>
      </p:sp>
      <p:sp>
        <p:nvSpPr>
          <p:cNvPr id="93278" name="Line 1181"/>
          <p:cNvSpPr>
            <a:spLocks noChangeShapeType="1"/>
          </p:cNvSpPr>
          <p:nvPr/>
        </p:nvSpPr>
        <p:spPr bwMode="auto">
          <a:xfrm flipV="1">
            <a:off x="1781175" y="2266950"/>
            <a:ext cx="2990850" cy="3514725"/>
          </a:xfrm>
          <a:prstGeom prst="line">
            <a:avLst/>
          </a:prstGeom>
          <a:noFill/>
          <a:ln w="9525">
            <a:solidFill>
              <a:schemeClr val="tx1"/>
            </a:solidFill>
            <a:round/>
            <a:headEnd/>
            <a:tailEnd/>
          </a:ln>
        </p:spPr>
        <p:txBody>
          <a:bodyPr/>
          <a:lstStyle/>
          <a:p>
            <a:endParaRPr lang="zh-CN" altLang="en-US"/>
          </a:p>
        </p:txBody>
      </p:sp>
      <p:sp>
        <p:nvSpPr>
          <p:cNvPr id="93279" name="Line 1182"/>
          <p:cNvSpPr>
            <a:spLocks noChangeShapeType="1"/>
          </p:cNvSpPr>
          <p:nvPr/>
        </p:nvSpPr>
        <p:spPr bwMode="auto">
          <a:xfrm flipV="1">
            <a:off x="1924050" y="2286000"/>
            <a:ext cx="1762125" cy="3495675"/>
          </a:xfrm>
          <a:prstGeom prst="line">
            <a:avLst/>
          </a:prstGeom>
          <a:noFill/>
          <a:ln w="9525">
            <a:solidFill>
              <a:schemeClr val="tx1"/>
            </a:solidFill>
            <a:round/>
            <a:headEnd/>
            <a:tailEnd/>
          </a:ln>
        </p:spPr>
        <p:txBody>
          <a:bodyPr/>
          <a:lstStyle/>
          <a:p>
            <a:endParaRPr lang="zh-CN" altLang="en-US"/>
          </a:p>
        </p:txBody>
      </p:sp>
      <p:sp>
        <p:nvSpPr>
          <p:cNvPr id="93280" name="Line 1183"/>
          <p:cNvSpPr>
            <a:spLocks noChangeShapeType="1"/>
          </p:cNvSpPr>
          <p:nvPr/>
        </p:nvSpPr>
        <p:spPr bwMode="auto">
          <a:xfrm flipV="1">
            <a:off x="2047875" y="2305050"/>
            <a:ext cx="552450" cy="3486150"/>
          </a:xfrm>
          <a:prstGeom prst="line">
            <a:avLst/>
          </a:prstGeom>
          <a:noFill/>
          <a:ln w="9525">
            <a:solidFill>
              <a:schemeClr val="tx1"/>
            </a:solidFill>
            <a:round/>
            <a:headEnd/>
            <a:tailEnd/>
          </a:ln>
        </p:spPr>
        <p:txBody>
          <a:bodyPr/>
          <a:lstStyle/>
          <a:p>
            <a:endParaRPr lang="zh-CN" altLang="en-US"/>
          </a:p>
        </p:txBody>
      </p:sp>
      <p:sp>
        <p:nvSpPr>
          <p:cNvPr id="93281" name="Line 1184"/>
          <p:cNvSpPr>
            <a:spLocks noChangeShapeType="1"/>
          </p:cNvSpPr>
          <p:nvPr/>
        </p:nvSpPr>
        <p:spPr bwMode="auto">
          <a:xfrm flipH="1" flipV="1">
            <a:off x="419100" y="2295525"/>
            <a:ext cx="1898650" cy="3508375"/>
          </a:xfrm>
          <a:prstGeom prst="line">
            <a:avLst/>
          </a:prstGeom>
          <a:noFill/>
          <a:ln w="9525">
            <a:solidFill>
              <a:schemeClr val="tx1"/>
            </a:solidFill>
            <a:round/>
            <a:headEnd/>
            <a:tailEnd/>
          </a:ln>
        </p:spPr>
        <p:txBody>
          <a:bodyPr/>
          <a:lstStyle/>
          <a:p>
            <a:endParaRPr lang="zh-CN" altLang="en-US"/>
          </a:p>
        </p:txBody>
      </p:sp>
      <p:sp>
        <p:nvSpPr>
          <p:cNvPr id="93282" name="Line 1185"/>
          <p:cNvSpPr>
            <a:spLocks noChangeShapeType="1"/>
          </p:cNvSpPr>
          <p:nvPr/>
        </p:nvSpPr>
        <p:spPr bwMode="auto">
          <a:xfrm flipV="1">
            <a:off x="2457450" y="2276475"/>
            <a:ext cx="5715000" cy="3521075"/>
          </a:xfrm>
          <a:prstGeom prst="line">
            <a:avLst/>
          </a:prstGeom>
          <a:noFill/>
          <a:ln w="9525">
            <a:solidFill>
              <a:schemeClr val="tx1"/>
            </a:solidFill>
            <a:round/>
            <a:headEnd/>
            <a:tailEnd/>
          </a:ln>
        </p:spPr>
        <p:txBody>
          <a:bodyPr/>
          <a:lstStyle/>
          <a:p>
            <a:endParaRPr lang="zh-CN" altLang="en-US"/>
          </a:p>
        </p:txBody>
      </p:sp>
      <p:sp>
        <p:nvSpPr>
          <p:cNvPr id="93283" name="Line 1186"/>
          <p:cNvSpPr>
            <a:spLocks noChangeShapeType="1"/>
          </p:cNvSpPr>
          <p:nvPr/>
        </p:nvSpPr>
        <p:spPr bwMode="auto">
          <a:xfrm flipV="1">
            <a:off x="2593975" y="2286000"/>
            <a:ext cx="4492625" cy="3505200"/>
          </a:xfrm>
          <a:prstGeom prst="line">
            <a:avLst/>
          </a:prstGeom>
          <a:noFill/>
          <a:ln w="9525">
            <a:solidFill>
              <a:schemeClr val="tx1"/>
            </a:solidFill>
            <a:round/>
            <a:headEnd/>
            <a:tailEnd/>
          </a:ln>
        </p:spPr>
        <p:txBody>
          <a:bodyPr/>
          <a:lstStyle/>
          <a:p>
            <a:endParaRPr lang="zh-CN" altLang="en-US"/>
          </a:p>
        </p:txBody>
      </p:sp>
      <p:sp>
        <p:nvSpPr>
          <p:cNvPr id="93284" name="Line 1187"/>
          <p:cNvSpPr>
            <a:spLocks noChangeShapeType="1"/>
          </p:cNvSpPr>
          <p:nvPr/>
        </p:nvSpPr>
        <p:spPr bwMode="auto">
          <a:xfrm flipV="1">
            <a:off x="2727325" y="2286000"/>
            <a:ext cx="3273425" cy="3508375"/>
          </a:xfrm>
          <a:prstGeom prst="line">
            <a:avLst/>
          </a:prstGeom>
          <a:noFill/>
          <a:ln w="9525">
            <a:solidFill>
              <a:schemeClr val="tx1"/>
            </a:solidFill>
            <a:round/>
            <a:headEnd/>
            <a:tailEnd/>
          </a:ln>
        </p:spPr>
        <p:txBody>
          <a:bodyPr/>
          <a:lstStyle/>
          <a:p>
            <a:endParaRPr lang="zh-CN" altLang="en-US"/>
          </a:p>
        </p:txBody>
      </p:sp>
      <p:sp>
        <p:nvSpPr>
          <p:cNvPr id="93285" name="Line 1188"/>
          <p:cNvSpPr>
            <a:spLocks noChangeShapeType="1"/>
          </p:cNvSpPr>
          <p:nvPr/>
        </p:nvSpPr>
        <p:spPr bwMode="auto">
          <a:xfrm flipV="1">
            <a:off x="2857500" y="2276475"/>
            <a:ext cx="2057400" cy="3521075"/>
          </a:xfrm>
          <a:prstGeom prst="line">
            <a:avLst/>
          </a:prstGeom>
          <a:noFill/>
          <a:ln w="9525">
            <a:solidFill>
              <a:schemeClr val="tx1"/>
            </a:solidFill>
            <a:round/>
            <a:headEnd/>
            <a:tailEnd/>
          </a:ln>
        </p:spPr>
        <p:txBody>
          <a:bodyPr/>
          <a:lstStyle/>
          <a:p>
            <a:endParaRPr lang="zh-CN" altLang="en-US"/>
          </a:p>
        </p:txBody>
      </p:sp>
      <p:sp>
        <p:nvSpPr>
          <p:cNvPr id="93286" name="Line 1189"/>
          <p:cNvSpPr>
            <a:spLocks noChangeShapeType="1"/>
          </p:cNvSpPr>
          <p:nvPr/>
        </p:nvSpPr>
        <p:spPr bwMode="auto">
          <a:xfrm flipV="1">
            <a:off x="2997200" y="2286000"/>
            <a:ext cx="822325" cy="3511550"/>
          </a:xfrm>
          <a:prstGeom prst="line">
            <a:avLst/>
          </a:prstGeom>
          <a:noFill/>
          <a:ln w="9525">
            <a:solidFill>
              <a:schemeClr val="tx1"/>
            </a:solidFill>
            <a:round/>
            <a:headEnd/>
            <a:tailEnd/>
          </a:ln>
        </p:spPr>
        <p:txBody>
          <a:bodyPr/>
          <a:lstStyle/>
          <a:p>
            <a:endParaRPr lang="zh-CN" altLang="en-US"/>
          </a:p>
        </p:txBody>
      </p:sp>
      <p:sp>
        <p:nvSpPr>
          <p:cNvPr id="93287" name="Line 1190"/>
          <p:cNvSpPr>
            <a:spLocks noChangeShapeType="1"/>
          </p:cNvSpPr>
          <p:nvPr/>
        </p:nvSpPr>
        <p:spPr bwMode="auto">
          <a:xfrm flipH="1" flipV="1">
            <a:off x="2733675" y="2295525"/>
            <a:ext cx="406400" cy="3502025"/>
          </a:xfrm>
          <a:prstGeom prst="line">
            <a:avLst/>
          </a:prstGeom>
          <a:noFill/>
          <a:ln w="9525">
            <a:solidFill>
              <a:schemeClr val="tx1"/>
            </a:solidFill>
            <a:round/>
            <a:headEnd/>
            <a:tailEnd/>
          </a:ln>
        </p:spPr>
        <p:txBody>
          <a:bodyPr/>
          <a:lstStyle/>
          <a:p>
            <a:endParaRPr lang="zh-CN" altLang="en-US"/>
          </a:p>
        </p:txBody>
      </p:sp>
      <p:sp>
        <p:nvSpPr>
          <p:cNvPr id="93288" name="Line 1191"/>
          <p:cNvSpPr>
            <a:spLocks noChangeShapeType="1"/>
          </p:cNvSpPr>
          <p:nvPr/>
        </p:nvSpPr>
        <p:spPr bwMode="auto">
          <a:xfrm flipH="1" flipV="1">
            <a:off x="1647825" y="2276475"/>
            <a:ext cx="1628775" cy="3514725"/>
          </a:xfrm>
          <a:prstGeom prst="line">
            <a:avLst/>
          </a:prstGeom>
          <a:noFill/>
          <a:ln w="9525">
            <a:solidFill>
              <a:schemeClr val="tx1"/>
            </a:solidFill>
            <a:round/>
            <a:headEnd/>
            <a:tailEnd/>
          </a:ln>
        </p:spPr>
        <p:txBody>
          <a:bodyPr/>
          <a:lstStyle/>
          <a:p>
            <a:endParaRPr lang="zh-CN" altLang="en-US"/>
          </a:p>
        </p:txBody>
      </p:sp>
      <p:sp>
        <p:nvSpPr>
          <p:cNvPr id="93289" name="Line 1192"/>
          <p:cNvSpPr>
            <a:spLocks noChangeShapeType="1"/>
          </p:cNvSpPr>
          <p:nvPr/>
        </p:nvSpPr>
        <p:spPr bwMode="auto">
          <a:xfrm flipH="1" flipV="1">
            <a:off x="561975" y="2286000"/>
            <a:ext cx="2844800" cy="3498850"/>
          </a:xfrm>
          <a:prstGeom prst="line">
            <a:avLst/>
          </a:prstGeom>
          <a:noFill/>
          <a:ln w="9525">
            <a:solidFill>
              <a:schemeClr val="tx1"/>
            </a:solidFill>
            <a:round/>
            <a:headEnd/>
            <a:tailEnd/>
          </a:ln>
        </p:spPr>
        <p:txBody>
          <a:bodyPr/>
          <a:lstStyle/>
          <a:p>
            <a:endParaRPr lang="zh-CN" altLang="en-US"/>
          </a:p>
        </p:txBody>
      </p:sp>
      <p:sp>
        <p:nvSpPr>
          <p:cNvPr id="93290" name="Line 1193"/>
          <p:cNvSpPr>
            <a:spLocks noChangeShapeType="1"/>
          </p:cNvSpPr>
          <p:nvPr/>
        </p:nvSpPr>
        <p:spPr bwMode="auto">
          <a:xfrm flipV="1">
            <a:off x="3552825" y="2276475"/>
            <a:ext cx="4752975" cy="3511550"/>
          </a:xfrm>
          <a:prstGeom prst="line">
            <a:avLst/>
          </a:prstGeom>
          <a:noFill/>
          <a:ln w="9525">
            <a:solidFill>
              <a:schemeClr val="tx1"/>
            </a:solidFill>
            <a:round/>
            <a:headEnd/>
            <a:tailEnd/>
          </a:ln>
        </p:spPr>
        <p:txBody>
          <a:bodyPr/>
          <a:lstStyle/>
          <a:p>
            <a:endParaRPr lang="zh-CN" altLang="en-US"/>
          </a:p>
        </p:txBody>
      </p:sp>
      <p:sp>
        <p:nvSpPr>
          <p:cNvPr id="93291" name="Line 1194"/>
          <p:cNvSpPr>
            <a:spLocks noChangeShapeType="1"/>
          </p:cNvSpPr>
          <p:nvPr/>
        </p:nvSpPr>
        <p:spPr bwMode="auto">
          <a:xfrm flipV="1">
            <a:off x="3679825" y="2286000"/>
            <a:ext cx="3540125" cy="3502025"/>
          </a:xfrm>
          <a:prstGeom prst="line">
            <a:avLst/>
          </a:prstGeom>
          <a:noFill/>
          <a:ln w="9525">
            <a:solidFill>
              <a:schemeClr val="tx1"/>
            </a:solidFill>
            <a:round/>
            <a:headEnd/>
            <a:tailEnd/>
          </a:ln>
        </p:spPr>
        <p:txBody>
          <a:bodyPr/>
          <a:lstStyle/>
          <a:p>
            <a:endParaRPr lang="zh-CN" altLang="en-US"/>
          </a:p>
        </p:txBody>
      </p:sp>
      <p:sp>
        <p:nvSpPr>
          <p:cNvPr id="93292" name="Line 1195"/>
          <p:cNvSpPr>
            <a:spLocks noChangeShapeType="1"/>
          </p:cNvSpPr>
          <p:nvPr/>
        </p:nvSpPr>
        <p:spPr bwMode="auto">
          <a:xfrm flipV="1">
            <a:off x="3822700" y="2276475"/>
            <a:ext cx="2311400" cy="3521075"/>
          </a:xfrm>
          <a:prstGeom prst="line">
            <a:avLst/>
          </a:prstGeom>
          <a:noFill/>
          <a:ln w="9525">
            <a:solidFill>
              <a:schemeClr val="tx1"/>
            </a:solidFill>
            <a:round/>
            <a:headEnd/>
            <a:tailEnd/>
          </a:ln>
        </p:spPr>
        <p:txBody>
          <a:bodyPr/>
          <a:lstStyle/>
          <a:p>
            <a:endParaRPr lang="zh-CN" altLang="en-US"/>
          </a:p>
        </p:txBody>
      </p:sp>
      <p:sp>
        <p:nvSpPr>
          <p:cNvPr id="93293" name="Line 1196"/>
          <p:cNvSpPr>
            <a:spLocks noChangeShapeType="1"/>
          </p:cNvSpPr>
          <p:nvPr/>
        </p:nvSpPr>
        <p:spPr bwMode="auto">
          <a:xfrm flipV="1">
            <a:off x="3952875" y="2276475"/>
            <a:ext cx="1095375" cy="3514725"/>
          </a:xfrm>
          <a:prstGeom prst="line">
            <a:avLst/>
          </a:prstGeom>
          <a:noFill/>
          <a:ln w="9525">
            <a:solidFill>
              <a:schemeClr val="tx1"/>
            </a:solidFill>
            <a:round/>
            <a:headEnd/>
            <a:tailEnd/>
          </a:ln>
        </p:spPr>
        <p:txBody>
          <a:bodyPr/>
          <a:lstStyle/>
          <a:p>
            <a:endParaRPr lang="zh-CN" altLang="en-US"/>
          </a:p>
        </p:txBody>
      </p:sp>
      <p:sp>
        <p:nvSpPr>
          <p:cNvPr id="93294" name="Line 1197"/>
          <p:cNvSpPr>
            <a:spLocks noChangeShapeType="1"/>
          </p:cNvSpPr>
          <p:nvPr/>
        </p:nvSpPr>
        <p:spPr bwMode="auto">
          <a:xfrm flipV="1">
            <a:off x="4098925" y="2276475"/>
            <a:ext cx="4616450" cy="3508375"/>
          </a:xfrm>
          <a:prstGeom prst="line">
            <a:avLst/>
          </a:prstGeom>
          <a:noFill/>
          <a:ln w="9525">
            <a:solidFill>
              <a:schemeClr val="tx1"/>
            </a:solidFill>
            <a:round/>
            <a:headEnd/>
            <a:tailEnd/>
          </a:ln>
        </p:spPr>
        <p:txBody>
          <a:bodyPr/>
          <a:lstStyle/>
          <a:p>
            <a:endParaRPr lang="zh-CN" altLang="en-US"/>
          </a:p>
        </p:txBody>
      </p:sp>
      <p:sp>
        <p:nvSpPr>
          <p:cNvPr id="93295" name="Line 1198"/>
          <p:cNvSpPr>
            <a:spLocks noChangeShapeType="1"/>
          </p:cNvSpPr>
          <p:nvPr/>
        </p:nvSpPr>
        <p:spPr bwMode="auto">
          <a:xfrm flipV="1">
            <a:off x="4219575" y="2286000"/>
            <a:ext cx="3409950" cy="3502025"/>
          </a:xfrm>
          <a:prstGeom prst="line">
            <a:avLst/>
          </a:prstGeom>
          <a:noFill/>
          <a:ln w="9525">
            <a:solidFill>
              <a:schemeClr val="tx1"/>
            </a:solidFill>
            <a:round/>
            <a:headEnd/>
            <a:tailEnd/>
          </a:ln>
        </p:spPr>
        <p:txBody>
          <a:bodyPr/>
          <a:lstStyle/>
          <a:p>
            <a:endParaRPr lang="zh-CN" altLang="en-US"/>
          </a:p>
        </p:txBody>
      </p:sp>
      <p:sp>
        <p:nvSpPr>
          <p:cNvPr id="93296" name="Line 1199"/>
          <p:cNvSpPr>
            <a:spLocks noChangeShapeType="1"/>
          </p:cNvSpPr>
          <p:nvPr/>
        </p:nvSpPr>
        <p:spPr bwMode="auto">
          <a:xfrm flipV="1">
            <a:off x="4356100" y="2286000"/>
            <a:ext cx="2178050" cy="3508375"/>
          </a:xfrm>
          <a:prstGeom prst="line">
            <a:avLst/>
          </a:prstGeom>
          <a:noFill/>
          <a:ln w="9525">
            <a:solidFill>
              <a:schemeClr val="tx1"/>
            </a:solidFill>
            <a:round/>
            <a:headEnd/>
            <a:tailEnd/>
          </a:ln>
        </p:spPr>
        <p:txBody>
          <a:bodyPr/>
          <a:lstStyle/>
          <a:p>
            <a:endParaRPr lang="zh-CN" altLang="en-US"/>
          </a:p>
        </p:txBody>
      </p:sp>
      <p:sp>
        <p:nvSpPr>
          <p:cNvPr id="93297" name="Line 1200"/>
          <p:cNvSpPr>
            <a:spLocks noChangeShapeType="1"/>
          </p:cNvSpPr>
          <p:nvPr/>
        </p:nvSpPr>
        <p:spPr bwMode="auto">
          <a:xfrm flipV="1">
            <a:off x="4489450" y="2286000"/>
            <a:ext cx="968375" cy="3505200"/>
          </a:xfrm>
          <a:prstGeom prst="line">
            <a:avLst/>
          </a:prstGeom>
          <a:noFill/>
          <a:ln w="9525">
            <a:solidFill>
              <a:schemeClr val="tx1"/>
            </a:solidFill>
            <a:round/>
            <a:headEnd/>
            <a:tailEnd/>
          </a:ln>
        </p:spPr>
        <p:txBody>
          <a:bodyPr/>
          <a:lstStyle/>
          <a:p>
            <a:endParaRPr lang="zh-CN" altLang="en-US"/>
          </a:p>
        </p:txBody>
      </p:sp>
      <p:sp>
        <p:nvSpPr>
          <p:cNvPr id="93298" name="Line 1201"/>
          <p:cNvSpPr>
            <a:spLocks noChangeShapeType="1"/>
          </p:cNvSpPr>
          <p:nvPr/>
        </p:nvSpPr>
        <p:spPr bwMode="auto">
          <a:xfrm flipH="1" flipV="1">
            <a:off x="4371975" y="2276475"/>
            <a:ext cx="263525" cy="3514725"/>
          </a:xfrm>
          <a:prstGeom prst="line">
            <a:avLst/>
          </a:prstGeom>
          <a:noFill/>
          <a:ln w="9525">
            <a:solidFill>
              <a:schemeClr val="tx1"/>
            </a:solidFill>
            <a:round/>
            <a:headEnd/>
            <a:tailEnd/>
          </a:ln>
        </p:spPr>
        <p:txBody>
          <a:bodyPr/>
          <a:lstStyle/>
          <a:p>
            <a:endParaRPr lang="zh-CN" altLang="en-US"/>
          </a:p>
        </p:txBody>
      </p:sp>
      <p:sp>
        <p:nvSpPr>
          <p:cNvPr id="93299" name="Line 1202"/>
          <p:cNvSpPr>
            <a:spLocks noChangeShapeType="1"/>
          </p:cNvSpPr>
          <p:nvPr/>
        </p:nvSpPr>
        <p:spPr bwMode="auto">
          <a:xfrm flipH="1" flipV="1">
            <a:off x="3276600" y="2276475"/>
            <a:ext cx="1508125" cy="3511550"/>
          </a:xfrm>
          <a:prstGeom prst="line">
            <a:avLst/>
          </a:prstGeom>
          <a:noFill/>
          <a:ln w="9525">
            <a:solidFill>
              <a:schemeClr val="tx1"/>
            </a:solidFill>
            <a:round/>
            <a:headEnd/>
            <a:tailEnd/>
          </a:ln>
        </p:spPr>
        <p:txBody>
          <a:bodyPr/>
          <a:lstStyle/>
          <a:p>
            <a:endParaRPr lang="zh-CN" altLang="en-US"/>
          </a:p>
        </p:txBody>
      </p:sp>
      <p:sp>
        <p:nvSpPr>
          <p:cNvPr id="93300" name="Line 1203"/>
          <p:cNvSpPr>
            <a:spLocks noChangeShapeType="1"/>
          </p:cNvSpPr>
          <p:nvPr/>
        </p:nvSpPr>
        <p:spPr bwMode="auto">
          <a:xfrm flipH="1" flipV="1">
            <a:off x="2190750" y="2276475"/>
            <a:ext cx="2714625" cy="3521075"/>
          </a:xfrm>
          <a:prstGeom prst="line">
            <a:avLst/>
          </a:prstGeom>
          <a:noFill/>
          <a:ln w="9525">
            <a:solidFill>
              <a:schemeClr val="tx1"/>
            </a:solidFill>
            <a:round/>
            <a:headEnd/>
            <a:tailEnd/>
          </a:ln>
        </p:spPr>
        <p:txBody>
          <a:bodyPr/>
          <a:lstStyle/>
          <a:p>
            <a:endParaRPr lang="zh-CN" altLang="en-US"/>
          </a:p>
        </p:txBody>
      </p:sp>
      <p:sp>
        <p:nvSpPr>
          <p:cNvPr id="93301" name="Line 1204"/>
          <p:cNvSpPr>
            <a:spLocks noChangeShapeType="1"/>
          </p:cNvSpPr>
          <p:nvPr/>
        </p:nvSpPr>
        <p:spPr bwMode="auto">
          <a:xfrm flipH="1" flipV="1">
            <a:off x="1104900" y="2276475"/>
            <a:ext cx="3937000" cy="3514725"/>
          </a:xfrm>
          <a:prstGeom prst="line">
            <a:avLst/>
          </a:prstGeom>
          <a:noFill/>
          <a:ln w="9525">
            <a:solidFill>
              <a:schemeClr val="tx1"/>
            </a:solidFill>
            <a:round/>
            <a:headEnd/>
            <a:tailEnd/>
          </a:ln>
        </p:spPr>
        <p:txBody>
          <a:bodyPr/>
          <a:lstStyle/>
          <a:p>
            <a:endParaRPr lang="zh-CN" altLang="en-US"/>
          </a:p>
        </p:txBody>
      </p:sp>
      <p:sp>
        <p:nvSpPr>
          <p:cNvPr id="93302" name="Line 1205"/>
          <p:cNvSpPr>
            <a:spLocks noChangeShapeType="1"/>
          </p:cNvSpPr>
          <p:nvPr/>
        </p:nvSpPr>
        <p:spPr bwMode="auto">
          <a:xfrm flipV="1">
            <a:off x="5172075" y="2276475"/>
            <a:ext cx="3400425" cy="3511550"/>
          </a:xfrm>
          <a:prstGeom prst="line">
            <a:avLst/>
          </a:prstGeom>
          <a:noFill/>
          <a:ln w="9525">
            <a:solidFill>
              <a:schemeClr val="tx1"/>
            </a:solidFill>
            <a:round/>
            <a:headEnd/>
            <a:tailEnd/>
          </a:ln>
        </p:spPr>
        <p:txBody>
          <a:bodyPr/>
          <a:lstStyle/>
          <a:p>
            <a:endParaRPr lang="zh-CN" altLang="en-US"/>
          </a:p>
        </p:txBody>
      </p:sp>
      <p:sp>
        <p:nvSpPr>
          <p:cNvPr id="93303" name="Line 1206"/>
          <p:cNvSpPr>
            <a:spLocks noChangeShapeType="1"/>
          </p:cNvSpPr>
          <p:nvPr/>
        </p:nvSpPr>
        <p:spPr bwMode="auto">
          <a:xfrm flipV="1">
            <a:off x="5308600" y="2286000"/>
            <a:ext cx="2178050" cy="3498850"/>
          </a:xfrm>
          <a:prstGeom prst="line">
            <a:avLst/>
          </a:prstGeom>
          <a:noFill/>
          <a:ln w="9525">
            <a:solidFill>
              <a:schemeClr val="tx1"/>
            </a:solidFill>
            <a:round/>
            <a:headEnd/>
            <a:tailEnd/>
          </a:ln>
        </p:spPr>
        <p:txBody>
          <a:bodyPr/>
          <a:lstStyle/>
          <a:p>
            <a:endParaRPr lang="zh-CN" altLang="en-US"/>
          </a:p>
        </p:txBody>
      </p:sp>
      <p:sp>
        <p:nvSpPr>
          <p:cNvPr id="93304" name="Line 1207"/>
          <p:cNvSpPr>
            <a:spLocks noChangeShapeType="1"/>
          </p:cNvSpPr>
          <p:nvPr/>
        </p:nvSpPr>
        <p:spPr bwMode="auto">
          <a:xfrm flipV="1">
            <a:off x="5461000" y="2276475"/>
            <a:ext cx="930275" cy="3514725"/>
          </a:xfrm>
          <a:prstGeom prst="line">
            <a:avLst/>
          </a:prstGeom>
          <a:noFill/>
          <a:ln w="9525">
            <a:solidFill>
              <a:schemeClr val="tx1"/>
            </a:solidFill>
            <a:round/>
            <a:headEnd/>
            <a:tailEnd/>
          </a:ln>
        </p:spPr>
        <p:txBody>
          <a:bodyPr/>
          <a:lstStyle/>
          <a:p>
            <a:endParaRPr lang="zh-CN" altLang="en-US"/>
          </a:p>
        </p:txBody>
      </p:sp>
      <p:sp>
        <p:nvSpPr>
          <p:cNvPr id="93305" name="Line 1208"/>
          <p:cNvSpPr>
            <a:spLocks noChangeShapeType="1"/>
          </p:cNvSpPr>
          <p:nvPr/>
        </p:nvSpPr>
        <p:spPr bwMode="auto">
          <a:xfrm flipH="1" flipV="1">
            <a:off x="5305425" y="2286000"/>
            <a:ext cx="269875" cy="3498850"/>
          </a:xfrm>
          <a:prstGeom prst="line">
            <a:avLst/>
          </a:prstGeom>
          <a:noFill/>
          <a:ln w="9525">
            <a:solidFill>
              <a:schemeClr val="tx1"/>
            </a:solidFill>
            <a:round/>
            <a:headEnd/>
            <a:tailEnd/>
          </a:ln>
        </p:spPr>
        <p:txBody>
          <a:bodyPr/>
          <a:lstStyle/>
          <a:p>
            <a:endParaRPr lang="zh-CN" altLang="en-US"/>
          </a:p>
        </p:txBody>
      </p:sp>
      <p:sp>
        <p:nvSpPr>
          <p:cNvPr id="93306" name="Line 1209"/>
          <p:cNvSpPr>
            <a:spLocks noChangeShapeType="1"/>
          </p:cNvSpPr>
          <p:nvPr/>
        </p:nvSpPr>
        <p:spPr bwMode="auto">
          <a:xfrm flipH="1" flipV="1">
            <a:off x="4219575" y="2276475"/>
            <a:ext cx="1508125" cy="3505200"/>
          </a:xfrm>
          <a:prstGeom prst="line">
            <a:avLst/>
          </a:prstGeom>
          <a:noFill/>
          <a:ln w="9525">
            <a:solidFill>
              <a:schemeClr val="tx1"/>
            </a:solidFill>
            <a:round/>
            <a:headEnd/>
            <a:tailEnd/>
          </a:ln>
        </p:spPr>
        <p:txBody>
          <a:bodyPr/>
          <a:lstStyle/>
          <a:p>
            <a:endParaRPr lang="zh-CN" altLang="en-US"/>
          </a:p>
        </p:txBody>
      </p:sp>
      <p:sp>
        <p:nvSpPr>
          <p:cNvPr id="93307" name="Line 1210"/>
          <p:cNvSpPr>
            <a:spLocks noChangeShapeType="1"/>
          </p:cNvSpPr>
          <p:nvPr/>
        </p:nvSpPr>
        <p:spPr bwMode="auto">
          <a:xfrm flipH="1" flipV="1">
            <a:off x="3133725" y="2276475"/>
            <a:ext cx="2714625" cy="3511550"/>
          </a:xfrm>
          <a:prstGeom prst="line">
            <a:avLst/>
          </a:prstGeom>
          <a:noFill/>
          <a:ln w="9525">
            <a:solidFill>
              <a:schemeClr val="tx1"/>
            </a:solidFill>
            <a:round/>
            <a:headEnd/>
            <a:tailEnd/>
          </a:ln>
        </p:spPr>
        <p:txBody>
          <a:bodyPr/>
          <a:lstStyle/>
          <a:p>
            <a:endParaRPr lang="zh-CN" altLang="en-US"/>
          </a:p>
        </p:txBody>
      </p:sp>
      <p:sp>
        <p:nvSpPr>
          <p:cNvPr id="93308" name="Line 1211"/>
          <p:cNvSpPr>
            <a:spLocks noChangeShapeType="1"/>
          </p:cNvSpPr>
          <p:nvPr/>
        </p:nvSpPr>
        <p:spPr bwMode="auto">
          <a:xfrm flipH="1" flipV="1">
            <a:off x="2047875" y="2266950"/>
            <a:ext cx="3946525" cy="3527425"/>
          </a:xfrm>
          <a:prstGeom prst="line">
            <a:avLst/>
          </a:prstGeom>
          <a:noFill/>
          <a:ln w="9525">
            <a:solidFill>
              <a:schemeClr val="tx1"/>
            </a:solidFill>
            <a:round/>
            <a:headEnd/>
            <a:tailEnd/>
          </a:ln>
        </p:spPr>
        <p:txBody>
          <a:bodyPr/>
          <a:lstStyle/>
          <a:p>
            <a:endParaRPr lang="zh-CN" altLang="en-US"/>
          </a:p>
        </p:txBody>
      </p:sp>
      <p:sp>
        <p:nvSpPr>
          <p:cNvPr id="93309" name="Line 1212"/>
          <p:cNvSpPr>
            <a:spLocks noChangeShapeType="1"/>
          </p:cNvSpPr>
          <p:nvPr/>
        </p:nvSpPr>
        <p:spPr bwMode="auto">
          <a:xfrm flipH="1" flipV="1">
            <a:off x="962025" y="2276475"/>
            <a:ext cx="5165725" cy="3521075"/>
          </a:xfrm>
          <a:prstGeom prst="line">
            <a:avLst/>
          </a:prstGeom>
          <a:noFill/>
          <a:ln w="9525">
            <a:solidFill>
              <a:schemeClr val="tx1"/>
            </a:solidFill>
            <a:round/>
            <a:headEnd/>
            <a:tailEnd/>
          </a:ln>
        </p:spPr>
        <p:txBody>
          <a:bodyPr/>
          <a:lstStyle/>
          <a:p>
            <a:endParaRPr lang="zh-CN" altLang="en-US"/>
          </a:p>
        </p:txBody>
      </p:sp>
      <p:sp>
        <p:nvSpPr>
          <p:cNvPr id="93310" name="Line 1213"/>
          <p:cNvSpPr>
            <a:spLocks noChangeShapeType="1"/>
          </p:cNvSpPr>
          <p:nvPr/>
        </p:nvSpPr>
        <p:spPr bwMode="auto">
          <a:xfrm flipV="1">
            <a:off x="6257925" y="2286000"/>
            <a:ext cx="2181225" cy="3514725"/>
          </a:xfrm>
          <a:prstGeom prst="line">
            <a:avLst/>
          </a:prstGeom>
          <a:noFill/>
          <a:ln w="9525">
            <a:solidFill>
              <a:schemeClr val="tx1"/>
            </a:solidFill>
            <a:round/>
            <a:headEnd/>
            <a:tailEnd/>
          </a:ln>
        </p:spPr>
        <p:txBody>
          <a:bodyPr/>
          <a:lstStyle/>
          <a:p>
            <a:endParaRPr lang="zh-CN" altLang="en-US"/>
          </a:p>
        </p:txBody>
      </p:sp>
      <p:sp>
        <p:nvSpPr>
          <p:cNvPr id="93311" name="Line 1214"/>
          <p:cNvSpPr>
            <a:spLocks noChangeShapeType="1"/>
          </p:cNvSpPr>
          <p:nvPr/>
        </p:nvSpPr>
        <p:spPr bwMode="auto">
          <a:xfrm flipV="1">
            <a:off x="6400800" y="2295525"/>
            <a:ext cx="952500" cy="3502025"/>
          </a:xfrm>
          <a:prstGeom prst="line">
            <a:avLst/>
          </a:prstGeom>
          <a:noFill/>
          <a:ln w="9525">
            <a:solidFill>
              <a:schemeClr val="tx1"/>
            </a:solidFill>
            <a:round/>
            <a:headEnd/>
            <a:tailEnd/>
          </a:ln>
        </p:spPr>
        <p:txBody>
          <a:bodyPr/>
          <a:lstStyle/>
          <a:p>
            <a:endParaRPr lang="zh-CN" altLang="en-US"/>
          </a:p>
        </p:txBody>
      </p:sp>
      <p:sp>
        <p:nvSpPr>
          <p:cNvPr id="93312" name="Line 1215"/>
          <p:cNvSpPr>
            <a:spLocks noChangeShapeType="1"/>
          </p:cNvSpPr>
          <p:nvPr/>
        </p:nvSpPr>
        <p:spPr bwMode="auto">
          <a:xfrm flipH="1" flipV="1">
            <a:off x="6257925" y="2295525"/>
            <a:ext cx="273050" cy="3505200"/>
          </a:xfrm>
          <a:prstGeom prst="line">
            <a:avLst/>
          </a:prstGeom>
          <a:noFill/>
          <a:ln w="9525">
            <a:solidFill>
              <a:schemeClr val="tx1"/>
            </a:solidFill>
            <a:round/>
            <a:headEnd/>
            <a:tailEnd/>
          </a:ln>
        </p:spPr>
        <p:txBody>
          <a:bodyPr/>
          <a:lstStyle/>
          <a:p>
            <a:endParaRPr lang="zh-CN" altLang="en-US"/>
          </a:p>
        </p:txBody>
      </p:sp>
      <p:sp>
        <p:nvSpPr>
          <p:cNvPr id="93313" name="Line 1216"/>
          <p:cNvSpPr>
            <a:spLocks noChangeShapeType="1"/>
          </p:cNvSpPr>
          <p:nvPr/>
        </p:nvSpPr>
        <p:spPr bwMode="auto">
          <a:xfrm flipH="1" flipV="1">
            <a:off x="5191125" y="2286000"/>
            <a:ext cx="1473200" cy="3502025"/>
          </a:xfrm>
          <a:prstGeom prst="line">
            <a:avLst/>
          </a:prstGeom>
          <a:noFill/>
          <a:ln w="9525">
            <a:solidFill>
              <a:schemeClr val="tx1"/>
            </a:solidFill>
            <a:round/>
            <a:headEnd/>
            <a:tailEnd/>
          </a:ln>
        </p:spPr>
        <p:txBody>
          <a:bodyPr/>
          <a:lstStyle/>
          <a:p>
            <a:endParaRPr lang="zh-CN" altLang="en-US"/>
          </a:p>
        </p:txBody>
      </p:sp>
      <p:sp>
        <p:nvSpPr>
          <p:cNvPr id="93314" name="Line 1217"/>
          <p:cNvSpPr>
            <a:spLocks noChangeShapeType="1"/>
          </p:cNvSpPr>
          <p:nvPr/>
        </p:nvSpPr>
        <p:spPr bwMode="auto">
          <a:xfrm flipH="1" flipV="1">
            <a:off x="4095750" y="2276475"/>
            <a:ext cx="2705100" cy="3517900"/>
          </a:xfrm>
          <a:prstGeom prst="line">
            <a:avLst/>
          </a:prstGeom>
          <a:noFill/>
          <a:ln w="9525">
            <a:solidFill>
              <a:schemeClr val="tx1"/>
            </a:solidFill>
            <a:round/>
            <a:headEnd/>
            <a:tailEnd/>
          </a:ln>
        </p:spPr>
        <p:txBody>
          <a:bodyPr/>
          <a:lstStyle/>
          <a:p>
            <a:endParaRPr lang="zh-CN" altLang="en-US"/>
          </a:p>
        </p:txBody>
      </p:sp>
      <p:sp>
        <p:nvSpPr>
          <p:cNvPr id="93315" name="Line 1218"/>
          <p:cNvSpPr>
            <a:spLocks noChangeShapeType="1"/>
          </p:cNvSpPr>
          <p:nvPr/>
        </p:nvSpPr>
        <p:spPr bwMode="auto">
          <a:xfrm flipH="1" flipV="1">
            <a:off x="3000375" y="2276475"/>
            <a:ext cx="3943350" cy="3517900"/>
          </a:xfrm>
          <a:prstGeom prst="line">
            <a:avLst/>
          </a:prstGeom>
          <a:noFill/>
          <a:ln w="9525">
            <a:solidFill>
              <a:schemeClr val="tx1"/>
            </a:solidFill>
            <a:round/>
            <a:headEnd/>
            <a:tailEnd/>
          </a:ln>
        </p:spPr>
        <p:txBody>
          <a:bodyPr/>
          <a:lstStyle/>
          <a:p>
            <a:endParaRPr lang="zh-CN" altLang="en-US"/>
          </a:p>
        </p:txBody>
      </p:sp>
      <p:sp>
        <p:nvSpPr>
          <p:cNvPr id="93316" name="Line 1219"/>
          <p:cNvSpPr>
            <a:spLocks noChangeShapeType="1"/>
          </p:cNvSpPr>
          <p:nvPr/>
        </p:nvSpPr>
        <p:spPr bwMode="auto">
          <a:xfrm flipH="1" flipV="1">
            <a:off x="1914525" y="2286000"/>
            <a:ext cx="5162550" cy="3514725"/>
          </a:xfrm>
          <a:prstGeom prst="line">
            <a:avLst/>
          </a:prstGeom>
          <a:noFill/>
          <a:ln w="9525">
            <a:solidFill>
              <a:schemeClr val="tx1"/>
            </a:solidFill>
            <a:round/>
            <a:headEnd/>
            <a:tailEnd/>
          </a:ln>
        </p:spPr>
        <p:txBody>
          <a:bodyPr/>
          <a:lstStyle/>
          <a:p>
            <a:endParaRPr lang="zh-CN" altLang="en-US"/>
          </a:p>
        </p:txBody>
      </p:sp>
      <p:sp>
        <p:nvSpPr>
          <p:cNvPr id="93317" name="Line 1220"/>
          <p:cNvSpPr>
            <a:spLocks noChangeShapeType="1"/>
          </p:cNvSpPr>
          <p:nvPr/>
        </p:nvSpPr>
        <p:spPr bwMode="auto">
          <a:xfrm flipH="1" flipV="1">
            <a:off x="828675" y="2286000"/>
            <a:ext cx="6381750" cy="3511550"/>
          </a:xfrm>
          <a:prstGeom prst="line">
            <a:avLst/>
          </a:prstGeom>
          <a:noFill/>
          <a:ln w="9525">
            <a:solidFill>
              <a:schemeClr val="tx1"/>
            </a:solidFill>
            <a:round/>
            <a:headEnd/>
            <a:tailEnd/>
          </a:ln>
        </p:spPr>
        <p:txBody>
          <a:bodyPr/>
          <a:lstStyle/>
          <a:p>
            <a:endParaRPr lang="zh-CN" altLang="en-US"/>
          </a:p>
        </p:txBody>
      </p:sp>
      <p:sp>
        <p:nvSpPr>
          <p:cNvPr id="93318" name="Line 1221"/>
          <p:cNvSpPr>
            <a:spLocks noChangeShapeType="1"/>
          </p:cNvSpPr>
          <p:nvPr/>
        </p:nvSpPr>
        <p:spPr bwMode="auto">
          <a:xfrm flipH="1" flipV="1">
            <a:off x="3962400" y="2286000"/>
            <a:ext cx="3397250" cy="3511550"/>
          </a:xfrm>
          <a:prstGeom prst="line">
            <a:avLst/>
          </a:prstGeom>
          <a:noFill/>
          <a:ln w="9525">
            <a:solidFill>
              <a:schemeClr val="tx1"/>
            </a:solidFill>
            <a:round/>
            <a:headEnd/>
            <a:tailEnd/>
          </a:ln>
        </p:spPr>
        <p:txBody>
          <a:bodyPr/>
          <a:lstStyle/>
          <a:p>
            <a:endParaRPr lang="zh-CN" altLang="en-US"/>
          </a:p>
        </p:txBody>
      </p:sp>
      <p:sp>
        <p:nvSpPr>
          <p:cNvPr id="93319" name="Line 1222"/>
          <p:cNvSpPr>
            <a:spLocks noChangeShapeType="1"/>
          </p:cNvSpPr>
          <p:nvPr/>
        </p:nvSpPr>
        <p:spPr bwMode="auto">
          <a:xfrm flipH="1" flipV="1">
            <a:off x="2867025" y="2295525"/>
            <a:ext cx="4619625" cy="3502025"/>
          </a:xfrm>
          <a:prstGeom prst="line">
            <a:avLst/>
          </a:prstGeom>
          <a:noFill/>
          <a:ln w="9525">
            <a:solidFill>
              <a:schemeClr val="tx1"/>
            </a:solidFill>
            <a:round/>
            <a:headEnd/>
            <a:tailEnd/>
          </a:ln>
        </p:spPr>
        <p:txBody>
          <a:bodyPr/>
          <a:lstStyle/>
          <a:p>
            <a:endParaRPr lang="zh-CN" altLang="en-US"/>
          </a:p>
        </p:txBody>
      </p:sp>
      <p:sp>
        <p:nvSpPr>
          <p:cNvPr id="93320" name="Line 1223"/>
          <p:cNvSpPr>
            <a:spLocks noChangeShapeType="1"/>
          </p:cNvSpPr>
          <p:nvPr/>
        </p:nvSpPr>
        <p:spPr bwMode="auto">
          <a:xfrm flipH="1" flipV="1">
            <a:off x="1781175" y="2286000"/>
            <a:ext cx="5838825" cy="3511550"/>
          </a:xfrm>
          <a:prstGeom prst="line">
            <a:avLst/>
          </a:prstGeom>
          <a:noFill/>
          <a:ln w="9525">
            <a:solidFill>
              <a:schemeClr val="tx1"/>
            </a:solidFill>
            <a:round/>
            <a:headEnd/>
            <a:tailEnd/>
          </a:ln>
        </p:spPr>
        <p:txBody>
          <a:bodyPr/>
          <a:lstStyle/>
          <a:p>
            <a:endParaRPr lang="zh-CN" altLang="en-US"/>
          </a:p>
        </p:txBody>
      </p:sp>
      <p:sp>
        <p:nvSpPr>
          <p:cNvPr id="93321" name="Line 1224"/>
          <p:cNvSpPr>
            <a:spLocks noChangeShapeType="1"/>
          </p:cNvSpPr>
          <p:nvPr/>
        </p:nvSpPr>
        <p:spPr bwMode="auto">
          <a:xfrm flipH="1" flipV="1">
            <a:off x="695325" y="2286000"/>
            <a:ext cx="7064375" cy="3505200"/>
          </a:xfrm>
          <a:prstGeom prst="line">
            <a:avLst/>
          </a:prstGeom>
          <a:noFill/>
          <a:ln w="9525">
            <a:solidFill>
              <a:schemeClr val="tx1"/>
            </a:solidFill>
            <a:round/>
            <a:headEnd/>
            <a:tailEnd/>
          </a:ln>
        </p:spPr>
        <p:txBody>
          <a:bodyPr/>
          <a:lstStyle/>
          <a:p>
            <a:endParaRPr lang="zh-CN" altLang="en-US"/>
          </a:p>
        </p:txBody>
      </p:sp>
      <p:sp>
        <p:nvSpPr>
          <p:cNvPr id="93322" name="Line 1225"/>
          <p:cNvSpPr>
            <a:spLocks noChangeShapeType="1"/>
          </p:cNvSpPr>
          <p:nvPr/>
        </p:nvSpPr>
        <p:spPr bwMode="auto">
          <a:xfrm flipH="1" flipV="1">
            <a:off x="1504950" y="2295525"/>
            <a:ext cx="704850" cy="3486150"/>
          </a:xfrm>
          <a:prstGeom prst="line">
            <a:avLst/>
          </a:prstGeom>
          <a:noFill/>
          <a:ln w="9525">
            <a:solidFill>
              <a:schemeClr val="tx1"/>
            </a:solidFill>
            <a:round/>
            <a:headEnd/>
            <a:tailEnd/>
          </a:ln>
        </p:spPr>
        <p:txBody>
          <a:bodyPr/>
          <a:lstStyle/>
          <a:p>
            <a:endParaRPr lang="zh-CN" altLang="en-US"/>
          </a:p>
        </p:txBody>
      </p:sp>
      <p:sp>
        <p:nvSpPr>
          <p:cNvPr id="93323" name="Text Box 1226"/>
          <p:cNvSpPr txBox="1">
            <a:spLocks noChangeArrowheads="1"/>
          </p:cNvSpPr>
          <p:nvPr/>
        </p:nvSpPr>
        <p:spPr bwMode="auto">
          <a:xfrm flipH="1">
            <a:off x="8670925" y="1841500"/>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64</a:t>
            </a:r>
          </a:p>
        </p:txBody>
      </p:sp>
    </p:spTree>
  </p:cSld>
  <p:clrMapOvr>
    <a:masterClrMapping/>
  </p:clrMapOvr>
  <p:transition spd="slow">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a:bodyPr>
          <a:lstStyle/>
          <a:p>
            <a:r>
              <a:rPr kumimoji="1" lang="zh-CN" altLang="en-US" sz="4400">
                <a:solidFill>
                  <a:schemeClr val="tx1"/>
                </a:solidFill>
              </a:rPr>
              <a:t>密钥置换</a:t>
            </a:r>
            <a:r>
              <a:rPr kumimoji="1" lang="en-US" altLang="zh-CN" sz="4400">
                <a:solidFill>
                  <a:schemeClr val="tx1"/>
                </a:solidFill>
              </a:rPr>
              <a:t>2</a:t>
            </a:r>
            <a:endParaRPr kumimoji="1" lang="zh-CN" altLang="en-US" sz="4400">
              <a:solidFill>
                <a:schemeClr val="tx1"/>
              </a:solidFill>
            </a:endParaRPr>
          </a:p>
        </p:txBody>
      </p:sp>
      <p:sp>
        <p:nvSpPr>
          <p:cNvPr id="18" name="文本占位符 17"/>
          <p:cNvSpPr>
            <a:spLocks noGrp="1"/>
          </p:cNvSpPr>
          <p:nvPr>
            <p:ph type="body" sz="half" idx="1"/>
          </p:nvPr>
        </p:nvSpPr>
        <p:spPr>
          <a:xfrm>
            <a:off x="0" y="2000240"/>
            <a:ext cx="3810000" cy="4114800"/>
          </a:xfrm>
        </p:spPr>
        <p:txBody>
          <a:bodyPr/>
          <a:lstStyle/>
          <a:p>
            <a:r>
              <a:rPr kumimoji="1" lang="zh-CN" altLang="en-US">
                <a:latin typeface="Tahoma" pitchFamily="34" charset="0"/>
              </a:rPr>
              <a:t>去掉第9，18，22，25，35，38，43，54位，56位变成48位</a:t>
            </a:r>
          </a:p>
          <a:p>
            <a:endParaRPr lang="zh-CN" altLang="en-US"/>
          </a:p>
        </p:txBody>
      </p:sp>
      <p:sp>
        <p:nvSpPr>
          <p:cNvPr id="95234" name="灯片编号占位符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08DB351-710E-417D-AB20-70B9F1D8C875}" type="slidenum">
              <a:rPr lang="zh-CN" altLang="en-US" smtClean="0">
                <a:latin typeface="Times New Roman" pitchFamily="18" charset="0"/>
              </a:rPr>
              <a:pPr/>
              <a:t>107</a:t>
            </a:fld>
            <a:endParaRPr lang="zh-CN" altLang="en-US">
              <a:latin typeface="Times New Roman" pitchFamily="18" charset="0"/>
            </a:endParaRPr>
          </a:p>
        </p:txBody>
      </p:sp>
      <p:sp>
        <p:nvSpPr>
          <p:cNvPr id="95236" name="Text Box 3"/>
          <p:cNvSpPr txBox="1">
            <a:spLocks noChangeArrowheads="1"/>
          </p:cNvSpPr>
          <p:nvPr/>
        </p:nvSpPr>
        <p:spPr bwMode="auto">
          <a:xfrm>
            <a:off x="3505200" y="0"/>
            <a:ext cx="5638800" cy="457200"/>
          </a:xfrm>
          <a:prstGeom prst="rect">
            <a:avLst/>
          </a:prstGeom>
          <a:noFill/>
          <a:ln w="9525">
            <a:noFill/>
            <a:miter lim="800000"/>
            <a:headEnd/>
            <a:tailEnd/>
          </a:ln>
        </p:spPr>
        <p:txBody>
          <a:bodyPr>
            <a:spAutoFit/>
          </a:bodyPr>
          <a:lstStyle/>
          <a:p>
            <a:pPr algn="r">
              <a:spcBef>
                <a:spcPct val="50000"/>
              </a:spcBef>
            </a:pPr>
            <a:r>
              <a:rPr kumimoji="1" lang="zh-CN" altLang="en-US" sz="2400">
                <a:solidFill>
                  <a:schemeClr val="tx1"/>
                </a:solidFill>
                <a:latin typeface="宋体" pitchFamily="2" charset="-122"/>
              </a:rPr>
              <a:t>数据加密标准</a:t>
            </a:r>
          </a:p>
        </p:txBody>
      </p:sp>
      <p:sp>
        <p:nvSpPr>
          <p:cNvPr id="95237" name="Rectangle 4"/>
          <p:cNvSpPr>
            <a:spLocks noChangeArrowheads="1"/>
          </p:cNvSpPr>
          <p:nvPr/>
        </p:nvSpPr>
        <p:spPr bwMode="ltGray">
          <a:xfrm>
            <a:off x="3783038" y="1295400"/>
            <a:ext cx="2181225" cy="4572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C</a:t>
            </a:r>
            <a:r>
              <a:rPr kumimoji="1" lang="en-US" altLang="zh-CN" sz="2400" baseline="-25000">
                <a:solidFill>
                  <a:schemeClr val="tx1"/>
                </a:solidFill>
              </a:rPr>
              <a:t>i</a:t>
            </a:r>
            <a:r>
              <a:rPr kumimoji="1" lang="en-US" altLang="zh-CN" sz="2400">
                <a:solidFill>
                  <a:schemeClr val="tx1"/>
                </a:solidFill>
              </a:rPr>
              <a:t>(28</a:t>
            </a:r>
            <a:r>
              <a:rPr kumimoji="1" lang="zh-CN" altLang="en-US" sz="2400">
                <a:solidFill>
                  <a:schemeClr val="tx1"/>
                </a:solidFill>
              </a:rPr>
              <a:t>位)</a:t>
            </a:r>
          </a:p>
        </p:txBody>
      </p:sp>
      <p:sp>
        <p:nvSpPr>
          <p:cNvPr id="95238" name="Rectangle 5"/>
          <p:cNvSpPr>
            <a:spLocks noChangeArrowheads="1"/>
          </p:cNvSpPr>
          <p:nvPr/>
        </p:nvSpPr>
        <p:spPr bwMode="ltGray">
          <a:xfrm>
            <a:off x="5964263" y="1295400"/>
            <a:ext cx="2179637" cy="4572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D</a:t>
            </a:r>
            <a:r>
              <a:rPr kumimoji="1" lang="en-US" altLang="zh-CN" sz="2400" baseline="-25000">
                <a:solidFill>
                  <a:schemeClr val="tx1"/>
                </a:solidFill>
              </a:rPr>
              <a:t>i</a:t>
            </a:r>
            <a:r>
              <a:rPr kumimoji="1" lang="en-US" altLang="zh-CN" sz="2400">
                <a:solidFill>
                  <a:schemeClr val="tx1"/>
                </a:solidFill>
              </a:rPr>
              <a:t>(28</a:t>
            </a:r>
            <a:r>
              <a:rPr kumimoji="1" lang="zh-CN" altLang="en-US" sz="2400">
                <a:solidFill>
                  <a:schemeClr val="tx1"/>
                </a:solidFill>
              </a:rPr>
              <a:t>位)</a:t>
            </a:r>
          </a:p>
        </p:txBody>
      </p:sp>
      <p:sp>
        <p:nvSpPr>
          <p:cNvPr id="95239" name="Rectangle 6"/>
          <p:cNvSpPr>
            <a:spLocks noChangeArrowheads="1"/>
          </p:cNvSpPr>
          <p:nvPr/>
        </p:nvSpPr>
        <p:spPr bwMode="ltGray">
          <a:xfrm>
            <a:off x="3854475" y="2514600"/>
            <a:ext cx="4360863" cy="31242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latin typeface="Courier New" pitchFamily="49" charset="0"/>
              </a:rPr>
              <a:t>14 17 11 24  1  5</a:t>
            </a:r>
          </a:p>
          <a:p>
            <a:pPr algn="ctr" eaLnBrk="0" hangingPunct="0"/>
            <a:r>
              <a:rPr kumimoji="1" lang="zh-CN" altLang="en-US" sz="2400">
                <a:solidFill>
                  <a:schemeClr val="tx1"/>
                </a:solidFill>
                <a:latin typeface="Courier New" pitchFamily="49" charset="0"/>
              </a:rPr>
              <a:t> 3 28 15  6 21 10</a:t>
            </a:r>
          </a:p>
          <a:p>
            <a:pPr algn="ctr" eaLnBrk="0" hangingPunct="0"/>
            <a:r>
              <a:rPr kumimoji="1" lang="zh-CN" altLang="en-US" sz="2400">
                <a:solidFill>
                  <a:schemeClr val="tx1"/>
                </a:solidFill>
                <a:latin typeface="Courier New" pitchFamily="49" charset="0"/>
              </a:rPr>
              <a:t>23 19 12  4 26  8</a:t>
            </a:r>
          </a:p>
          <a:p>
            <a:pPr algn="ctr" eaLnBrk="0" hangingPunct="0"/>
            <a:r>
              <a:rPr kumimoji="1" lang="zh-CN" altLang="en-US" sz="2400">
                <a:solidFill>
                  <a:schemeClr val="tx1"/>
                </a:solidFill>
                <a:latin typeface="Courier New" pitchFamily="49" charset="0"/>
              </a:rPr>
              <a:t>16  7 27 20 13  2</a:t>
            </a:r>
          </a:p>
          <a:p>
            <a:pPr algn="ctr" eaLnBrk="0" hangingPunct="0"/>
            <a:r>
              <a:rPr kumimoji="1" lang="zh-CN" altLang="en-US" sz="2400">
                <a:solidFill>
                  <a:schemeClr val="tx1"/>
                </a:solidFill>
                <a:latin typeface="Courier New" pitchFamily="49" charset="0"/>
              </a:rPr>
              <a:t>41 52 31 37 47 55</a:t>
            </a:r>
          </a:p>
          <a:p>
            <a:pPr algn="ctr" eaLnBrk="0" hangingPunct="0"/>
            <a:r>
              <a:rPr kumimoji="1" lang="zh-CN" altLang="en-US" sz="2400">
                <a:solidFill>
                  <a:schemeClr val="tx1"/>
                </a:solidFill>
                <a:latin typeface="Courier New" pitchFamily="49" charset="0"/>
              </a:rPr>
              <a:t>30 40 51 45 33 48</a:t>
            </a:r>
          </a:p>
          <a:p>
            <a:pPr algn="ctr" eaLnBrk="0" hangingPunct="0"/>
            <a:r>
              <a:rPr kumimoji="1" lang="zh-CN" altLang="en-US" sz="2400">
                <a:solidFill>
                  <a:schemeClr val="tx1"/>
                </a:solidFill>
                <a:latin typeface="Courier New" pitchFamily="49" charset="0"/>
              </a:rPr>
              <a:t>44 49 39 56 34 53</a:t>
            </a:r>
          </a:p>
          <a:p>
            <a:pPr algn="ctr" eaLnBrk="0" hangingPunct="0"/>
            <a:r>
              <a:rPr kumimoji="1" lang="zh-CN" altLang="en-US" sz="2400">
                <a:solidFill>
                  <a:schemeClr val="tx1"/>
                </a:solidFill>
                <a:latin typeface="Courier New" pitchFamily="49" charset="0"/>
              </a:rPr>
              <a:t>46 42 50 36 29 32</a:t>
            </a:r>
          </a:p>
        </p:txBody>
      </p:sp>
      <p:sp>
        <p:nvSpPr>
          <p:cNvPr id="95240" name="Rectangle 7"/>
          <p:cNvSpPr>
            <a:spLocks noChangeArrowheads="1"/>
          </p:cNvSpPr>
          <p:nvPr/>
        </p:nvSpPr>
        <p:spPr bwMode="ltGray">
          <a:xfrm>
            <a:off x="4416450" y="6135960"/>
            <a:ext cx="3024188" cy="53340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K</a:t>
            </a:r>
            <a:r>
              <a:rPr kumimoji="1" lang="en-US" altLang="zh-CN" sz="2400" baseline="-25000">
                <a:solidFill>
                  <a:schemeClr val="tx1"/>
                </a:solidFill>
              </a:rPr>
              <a:t>i</a:t>
            </a:r>
            <a:r>
              <a:rPr kumimoji="1" lang="en-US" altLang="zh-CN" sz="2400">
                <a:solidFill>
                  <a:schemeClr val="tx1"/>
                </a:solidFill>
              </a:rPr>
              <a:t>(48</a:t>
            </a:r>
            <a:r>
              <a:rPr kumimoji="1" lang="zh-CN" altLang="zh-CN" sz="2400">
                <a:solidFill>
                  <a:schemeClr val="tx1"/>
                </a:solidFill>
              </a:rPr>
              <a:t>位</a:t>
            </a:r>
            <a:r>
              <a:rPr kumimoji="1" lang="zh-CN" altLang="en-US" sz="2400">
                <a:solidFill>
                  <a:schemeClr val="tx1"/>
                </a:solidFill>
              </a:rPr>
              <a:t>)</a:t>
            </a:r>
          </a:p>
        </p:txBody>
      </p:sp>
      <p:sp>
        <p:nvSpPr>
          <p:cNvPr id="95241" name="AutoShape 8"/>
          <p:cNvSpPr>
            <a:spLocks noChangeArrowheads="1"/>
          </p:cNvSpPr>
          <p:nvPr/>
        </p:nvSpPr>
        <p:spPr bwMode="ltGray">
          <a:xfrm>
            <a:off x="5683275" y="1988840"/>
            <a:ext cx="631825" cy="457200"/>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5242" name="Rectangle 9"/>
          <p:cNvSpPr>
            <a:spLocks noChangeArrowheads="1"/>
          </p:cNvSpPr>
          <p:nvPr/>
        </p:nvSpPr>
        <p:spPr bwMode="ltGray">
          <a:xfrm>
            <a:off x="4838725" y="1752600"/>
            <a:ext cx="280988" cy="304800"/>
          </a:xfrm>
          <a:prstGeom prst="rect">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5243" name="Rectangle 10"/>
          <p:cNvSpPr>
            <a:spLocks noChangeArrowheads="1"/>
          </p:cNvSpPr>
          <p:nvPr/>
        </p:nvSpPr>
        <p:spPr bwMode="ltGray">
          <a:xfrm>
            <a:off x="6808813" y="1752600"/>
            <a:ext cx="280987" cy="304800"/>
          </a:xfrm>
          <a:prstGeom prst="rect">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95244" name="AutoShape 11"/>
          <p:cNvSpPr>
            <a:spLocks noChangeArrowheads="1"/>
          </p:cNvSpPr>
          <p:nvPr/>
        </p:nvSpPr>
        <p:spPr bwMode="ltGray">
          <a:xfrm>
            <a:off x="5683275" y="5715000"/>
            <a:ext cx="631825" cy="457200"/>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Tree>
  </p:cSld>
  <p:clrMapOvr>
    <a:masterClrMapping/>
  </p:clrMapOvr>
  <p:transition spd="slow">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658"/>
            <a:ext cx="8229600" cy="881062"/>
          </a:xfrm>
        </p:spPr>
        <p:txBody>
          <a:bodyPr>
            <a:normAutofit/>
          </a:bodyPr>
          <a:lstStyle/>
          <a:p>
            <a:r>
              <a:rPr lang="en-US" altLang="zh-CN" sz="4400">
                <a:solidFill>
                  <a:schemeClr val="tx1"/>
                </a:solidFill>
              </a:rPr>
              <a:t>Key Split &amp; Shift &amp; Compress</a:t>
            </a:r>
            <a:endParaRPr lang="zh-CN" altLang="en-US"/>
          </a:p>
        </p:txBody>
      </p:sp>
      <p:sp>
        <p:nvSpPr>
          <p:cNvPr id="96258"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BF26BA28-22AF-4427-AD82-24535EB6B5B1}" type="slidenum">
              <a:rPr lang="zh-CN" altLang="en-US" smtClean="0">
                <a:latin typeface="Times New Roman" pitchFamily="18" charset="0"/>
              </a:rPr>
              <a:pPr/>
              <a:t>108</a:t>
            </a:fld>
            <a:endParaRPr lang="zh-CN" altLang="en-US">
              <a:latin typeface="Times New Roman" pitchFamily="18" charset="0"/>
            </a:endParaRPr>
          </a:p>
        </p:txBody>
      </p:sp>
      <p:sp>
        <p:nvSpPr>
          <p:cNvPr id="96259" name="Freeform 2"/>
          <p:cNvSpPr>
            <a:spLocks/>
          </p:cNvSpPr>
          <p:nvPr/>
        </p:nvSpPr>
        <p:spPr bwMode="auto">
          <a:xfrm>
            <a:off x="152400" y="2330598"/>
            <a:ext cx="4349750" cy="381000"/>
          </a:xfrm>
          <a:custGeom>
            <a:avLst/>
            <a:gdLst>
              <a:gd name="T0" fmla="*/ 2147483647 w 2740"/>
              <a:gd name="T1" fmla="*/ 2147483647 h 240"/>
              <a:gd name="T2" fmla="*/ 2147483647 w 2740"/>
              <a:gd name="T3" fmla="*/ 2147483647 h 240"/>
              <a:gd name="T4" fmla="*/ 2147483647 w 2740"/>
              <a:gd name="T5" fmla="*/ 2147483647 h 240"/>
              <a:gd name="T6" fmla="*/ 2147483647 w 2740"/>
              <a:gd name="T7" fmla="*/ 2147483647 h 240"/>
              <a:gd name="T8" fmla="*/ 2147483647 w 2740"/>
              <a:gd name="T9" fmla="*/ 2147483647 h 240"/>
              <a:gd name="T10" fmla="*/ 2147483647 w 2740"/>
              <a:gd name="T11" fmla="*/ 2147483647 h 240"/>
              <a:gd name="T12" fmla="*/ 2147483647 w 2740"/>
              <a:gd name="T13" fmla="*/ 2147483647 h 240"/>
              <a:gd name="T14" fmla="*/ 2147483647 w 2740"/>
              <a:gd name="T15" fmla="*/ 2147483647 h 240"/>
              <a:gd name="T16" fmla="*/ 2147483647 w 2740"/>
              <a:gd name="T17" fmla="*/ 2147483647 h 240"/>
              <a:gd name="T18" fmla="*/ 2147483647 w 2740"/>
              <a:gd name="T19" fmla="*/ 2147483647 h 240"/>
              <a:gd name="T20" fmla="*/ 2147483647 w 2740"/>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40"/>
              <a:gd name="T34" fmla="*/ 0 h 240"/>
              <a:gd name="T35" fmla="*/ 2740 w 274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40" h="240">
                <a:moveTo>
                  <a:pt x="157" y="8"/>
                </a:moveTo>
                <a:cubicBezTo>
                  <a:pt x="131" y="6"/>
                  <a:pt x="105" y="5"/>
                  <a:pt x="85" y="16"/>
                </a:cubicBezTo>
                <a:cubicBezTo>
                  <a:pt x="65" y="27"/>
                  <a:pt x="44" y="41"/>
                  <a:pt x="37" y="72"/>
                </a:cubicBezTo>
                <a:cubicBezTo>
                  <a:pt x="30" y="103"/>
                  <a:pt x="0" y="173"/>
                  <a:pt x="45" y="200"/>
                </a:cubicBezTo>
                <a:cubicBezTo>
                  <a:pt x="90" y="227"/>
                  <a:pt x="100" y="227"/>
                  <a:pt x="309" y="232"/>
                </a:cubicBezTo>
                <a:cubicBezTo>
                  <a:pt x="518" y="237"/>
                  <a:pt x="945" y="232"/>
                  <a:pt x="1301" y="232"/>
                </a:cubicBezTo>
                <a:cubicBezTo>
                  <a:pt x="1657" y="232"/>
                  <a:pt x="2213" y="240"/>
                  <a:pt x="2445" y="232"/>
                </a:cubicBezTo>
                <a:cubicBezTo>
                  <a:pt x="2677" y="224"/>
                  <a:pt x="2646" y="209"/>
                  <a:pt x="2693" y="184"/>
                </a:cubicBezTo>
                <a:cubicBezTo>
                  <a:pt x="2740" y="159"/>
                  <a:pt x="2729" y="107"/>
                  <a:pt x="2725" y="80"/>
                </a:cubicBezTo>
                <a:cubicBezTo>
                  <a:pt x="2721" y="53"/>
                  <a:pt x="2698" y="37"/>
                  <a:pt x="2669" y="24"/>
                </a:cubicBezTo>
                <a:cubicBezTo>
                  <a:pt x="2640" y="11"/>
                  <a:pt x="2594" y="5"/>
                  <a:pt x="2549" y="0"/>
                </a:cubicBezTo>
              </a:path>
            </a:pathLst>
          </a:custGeom>
          <a:noFill/>
          <a:ln w="28575">
            <a:solidFill>
              <a:schemeClr val="tx1"/>
            </a:solidFill>
            <a:round/>
            <a:headEnd/>
            <a:tailEnd type="triangle" w="med" len="med"/>
          </a:ln>
        </p:spPr>
        <p:txBody>
          <a:bodyPr/>
          <a:lstStyle/>
          <a:p>
            <a:endParaRPr lang="zh-CN" altLang="en-US"/>
          </a:p>
        </p:txBody>
      </p:sp>
      <p:grpSp>
        <p:nvGrpSpPr>
          <p:cNvPr id="96261" name="Group 4"/>
          <p:cNvGrpSpPr>
            <a:grpSpLocks/>
          </p:cNvGrpSpPr>
          <p:nvPr/>
        </p:nvGrpSpPr>
        <p:grpSpPr bwMode="auto">
          <a:xfrm>
            <a:off x="706438" y="1187598"/>
            <a:ext cx="7620000" cy="304800"/>
            <a:chOff x="440" y="1688"/>
            <a:chExt cx="4800" cy="192"/>
          </a:xfrm>
        </p:grpSpPr>
        <p:sp>
          <p:nvSpPr>
            <p:cNvPr id="96513" name="Rectangle 5"/>
            <p:cNvSpPr>
              <a:spLocks noChangeArrowheads="1"/>
            </p:cNvSpPr>
            <p:nvPr/>
          </p:nvSpPr>
          <p:spPr bwMode="auto">
            <a:xfrm flipH="1">
              <a:off x="440" y="1688"/>
              <a:ext cx="4800"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6514" name="Line 6"/>
            <p:cNvSpPr>
              <a:spLocks noChangeShapeType="1"/>
            </p:cNvSpPr>
            <p:nvPr/>
          </p:nvSpPr>
          <p:spPr bwMode="auto">
            <a:xfrm flipH="1">
              <a:off x="5143" y="1688"/>
              <a:ext cx="0" cy="192"/>
            </a:xfrm>
            <a:prstGeom prst="line">
              <a:avLst/>
            </a:prstGeom>
            <a:noFill/>
            <a:ln w="9525">
              <a:solidFill>
                <a:schemeClr val="bg2"/>
              </a:solidFill>
              <a:round/>
              <a:headEnd/>
              <a:tailEnd/>
            </a:ln>
          </p:spPr>
          <p:txBody>
            <a:bodyPr/>
            <a:lstStyle/>
            <a:p>
              <a:endParaRPr lang="zh-CN" altLang="en-US"/>
            </a:p>
          </p:txBody>
        </p:sp>
        <p:sp>
          <p:nvSpPr>
            <p:cNvPr id="96515" name="Line 7"/>
            <p:cNvSpPr>
              <a:spLocks noChangeShapeType="1"/>
            </p:cNvSpPr>
            <p:nvPr/>
          </p:nvSpPr>
          <p:spPr bwMode="auto">
            <a:xfrm flipH="1">
              <a:off x="5057" y="1688"/>
              <a:ext cx="0" cy="192"/>
            </a:xfrm>
            <a:prstGeom prst="line">
              <a:avLst/>
            </a:prstGeom>
            <a:noFill/>
            <a:ln w="9525">
              <a:solidFill>
                <a:schemeClr val="bg2"/>
              </a:solidFill>
              <a:round/>
              <a:headEnd/>
              <a:tailEnd/>
            </a:ln>
          </p:spPr>
          <p:txBody>
            <a:bodyPr/>
            <a:lstStyle/>
            <a:p>
              <a:endParaRPr lang="zh-CN" altLang="en-US"/>
            </a:p>
          </p:txBody>
        </p:sp>
        <p:sp>
          <p:nvSpPr>
            <p:cNvPr id="96516" name="Line 8"/>
            <p:cNvSpPr>
              <a:spLocks noChangeShapeType="1"/>
            </p:cNvSpPr>
            <p:nvPr/>
          </p:nvSpPr>
          <p:spPr bwMode="auto">
            <a:xfrm flipH="1">
              <a:off x="4972" y="1688"/>
              <a:ext cx="0" cy="192"/>
            </a:xfrm>
            <a:prstGeom prst="line">
              <a:avLst/>
            </a:prstGeom>
            <a:noFill/>
            <a:ln w="9525">
              <a:solidFill>
                <a:schemeClr val="bg2"/>
              </a:solidFill>
              <a:round/>
              <a:headEnd/>
              <a:tailEnd/>
            </a:ln>
          </p:spPr>
          <p:txBody>
            <a:bodyPr/>
            <a:lstStyle/>
            <a:p>
              <a:endParaRPr lang="zh-CN" altLang="en-US"/>
            </a:p>
          </p:txBody>
        </p:sp>
        <p:sp>
          <p:nvSpPr>
            <p:cNvPr id="96517" name="Line 9"/>
            <p:cNvSpPr>
              <a:spLocks noChangeShapeType="1"/>
            </p:cNvSpPr>
            <p:nvPr/>
          </p:nvSpPr>
          <p:spPr bwMode="auto">
            <a:xfrm flipH="1">
              <a:off x="4886" y="1688"/>
              <a:ext cx="0" cy="192"/>
            </a:xfrm>
            <a:prstGeom prst="line">
              <a:avLst/>
            </a:prstGeom>
            <a:noFill/>
            <a:ln w="9525">
              <a:solidFill>
                <a:schemeClr val="bg2"/>
              </a:solidFill>
              <a:round/>
              <a:headEnd/>
              <a:tailEnd/>
            </a:ln>
          </p:spPr>
          <p:txBody>
            <a:bodyPr/>
            <a:lstStyle/>
            <a:p>
              <a:endParaRPr lang="zh-CN" altLang="en-US"/>
            </a:p>
          </p:txBody>
        </p:sp>
        <p:sp>
          <p:nvSpPr>
            <p:cNvPr id="96518" name="Line 10"/>
            <p:cNvSpPr>
              <a:spLocks noChangeShapeType="1"/>
            </p:cNvSpPr>
            <p:nvPr/>
          </p:nvSpPr>
          <p:spPr bwMode="auto">
            <a:xfrm flipH="1">
              <a:off x="4801" y="1688"/>
              <a:ext cx="0" cy="192"/>
            </a:xfrm>
            <a:prstGeom prst="line">
              <a:avLst/>
            </a:prstGeom>
            <a:noFill/>
            <a:ln w="9525">
              <a:solidFill>
                <a:schemeClr val="bg2"/>
              </a:solidFill>
              <a:round/>
              <a:headEnd/>
              <a:tailEnd/>
            </a:ln>
          </p:spPr>
          <p:txBody>
            <a:bodyPr/>
            <a:lstStyle/>
            <a:p>
              <a:endParaRPr lang="zh-CN" altLang="en-US"/>
            </a:p>
          </p:txBody>
        </p:sp>
        <p:sp>
          <p:nvSpPr>
            <p:cNvPr id="96519" name="Line 11"/>
            <p:cNvSpPr>
              <a:spLocks noChangeShapeType="1"/>
            </p:cNvSpPr>
            <p:nvPr/>
          </p:nvSpPr>
          <p:spPr bwMode="auto">
            <a:xfrm flipH="1">
              <a:off x="4715" y="1688"/>
              <a:ext cx="0" cy="192"/>
            </a:xfrm>
            <a:prstGeom prst="line">
              <a:avLst/>
            </a:prstGeom>
            <a:noFill/>
            <a:ln w="9525">
              <a:solidFill>
                <a:schemeClr val="bg2"/>
              </a:solidFill>
              <a:round/>
              <a:headEnd/>
              <a:tailEnd/>
            </a:ln>
          </p:spPr>
          <p:txBody>
            <a:bodyPr/>
            <a:lstStyle/>
            <a:p>
              <a:endParaRPr lang="zh-CN" altLang="en-US"/>
            </a:p>
          </p:txBody>
        </p:sp>
        <p:sp>
          <p:nvSpPr>
            <p:cNvPr id="96520" name="Line 12"/>
            <p:cNvSpPr>
              <a:spLocks noChangeShapeType="1"/>
            </p:cNvSpPr>
            <p:nvPr/>
          </p:nvSpPr>
          <p:spPr bwMode="auto">
            <a:xfrm flipH="1">
              <a:off x="4630" y="1688"/>
              <a:ext cx="0" cy="192"/>
            </a:xfrm>
            <a:prstGeom prst="line">
              <a:avLst/>
            </a:prstGeom>
            <a:noFill/>
            <a:ln w="9525">
              <a:solidFill>
                <a:schemeClr val="bg2"/>
              </a:solidFill>
              <a:round/>
              <a:headEnd/>
              <a:tailEnd/>
            </a:ln>
          </p:spPr>
          <p:txBody>
            <a:bodyPr/>
            <a:lstStyle/>
            <a:p>
              <a:endParaRPr lang="zh-CN" altLang="en-US"/>
            </a:p>
          </p:txBody>
        </p:sp>
        <p:sp>
          <p:nvSpPr>
            <p:cNvPr id="96521" name="Line 13"/>
            <p:cNvSpPr>
              <a:spLocks noChangeShapeType="1"/>
            </p:cNvSpPr>
            <p:nvPr/>
          </p:nvSpPr>
          <p:spPr bwMode="auto">
            <a:xfrm flipH="1">
              <a:off x="4544" y="1688"/>
              <a:ext cx="0" cy="192"/>
            </a:xfrm>
            <a:prstGeom prst="line">
              <a:avLst/>
            </a:prstGeom>
            <a:noFill/>
            <a:ln w="28575">
              <a:solidFill>
                <a:schemeClr val="bg2"/>
              </a:solidFill>
              <a:round/>
              <a:headEnd/>
              <a:tailEnd/>
            </a:ln>
          </p:spPr>
          <p:txBody>
            <a:bodyPr/>
            <a:lstStyle/>
            <a:p>
              <a:endParaRPr lang="zh-CN" altLang="en-US"/>
            </a:p>
          </p:txBody>
        </p:sp>
        <p:sp>
          <p:nvSpPr>
            <p:cNvPr id="96522" name="Line 14"/>
            <p:cNvSpPr>
              <a:spLocks noChangeShapeType="1"/>
            </p:cNvSpPr>
            <p:nvPr/>
          </p:nvSpPr>
          <p:spPr bwMode="auto">
            <a:xfrm flipH="1">
              <a:off x="4459" y="1688"/>
              <a:ext cx="0" cy="192"/>
            </a:xfrm>
            <a:prstGeom prst="line">
              <a:avLst/>
            </a:prstGeom>
            <a:noFill/>
            <a:ln w="9525">
              <a:solidFill>
                <a:schemeClr val="bg2"/>
              </a:solidFill>
              <a:round/>
              <a:headEnd/>
              <a:tailEnd/>
            </a:ln>
          </p:spPr>
          <p:txBody>
            <a:bodyPr/>
            <a:lstStyle/>
            <a:p>
              <a:endParaRPr lang="zh-CN" altLang="en-US"/>
            </a:p>
          </p:txBody>
        </p:sp>
        <p:sp>
          <p:nvSpPr>
            <p:cNvPr id="96523" name="Line 15"/>
            <p:cNvSpPr>
              <a:spLocks noChangeShapeType="1"/>
            </p:cNvSpPr>
            <p:nvPr/>
          </p:nvSpPr>
          <p:spPr bwMode="auto">
            <a:xfrm flipH="1">
              <a:off x="4373" y="1688"/>
              <a:ext cx="0" cy="192"/>
            </a:xfrm>
            <a:prstGeom prst="line">
              <a:avLst/>
            </a:prstGeom>
            <a:noFill/>
            <a:ln w="9525">
              <a:solidFill>
                <a:schemeClr val="bg2"/>
              </a:solidFill>
              <a:round/>
              <a:headEnd/>
              <a:tailEnd/>
            </a:ln>
          </p:spPr>
          <p:txBody>
            <a:bodyPr/>
            <a:lstStyle/>
            <a:p>
              <a:endParaRPr lang="zh-CN" altLang="en-US"/>
            </a:p>
          </p:txBody>
        </p:sp>
        <p:sp>
          <p:nvSpPr>
            <p:cNvPr id="96524" name="Line 16"/>
            <p:cNvSpPr>
              <a:spLocks noChangeShapeType="1"/>
            </p:cNvSpPr>
            <p:nvPr/>
          </p:nvSpPr>
          <p:spPr bwMode="auto">
            <a:xfrm flipH="1">
              <a:off x="4288" y="1688"/>
              <a:ext cx="0" cy="192"/>
            </a:xfrm>
            <a:prstGeom prst="line">
              <a:avLst/>
            </a:prstGeom>
            <a:noFill/>
            <a:ln w="9525">
              <a:solidFill>
                <a:schemeClr val="bg2"/>
              </a:solidFill>
              <a:round/>
              <a:headEnd/>
              <a:tailEnd/>
            </a:ln>
          </p:spPr>
          <p:txBody>
            <a:bodyPr/>
            <a:lstStyle/>
            <a:p>
              <a:endParaRPr lang="zh-CN" altLang="en-US"/>
            </a:p>
          </p:txBody>
        </p:sp>
        <p:sp>
          <p:nvSpPr>
            <p:cNvPr id="96525" name="Line 17"/>
            <p:cNvSpPr>
              <a:spLocks noChangeShapeType="1"/>
            </p:cNvSpPr>
            <p:nvPr/>
          </p:nvSpPr>
          <p:spPr bwMode="auto">
            <a:xfrm flipH="1">
              <a:off x="4202" y="1688"/>
              <a:ext cx="0" cy="192"/>
            </a:xfrm>
            <a:prstGeom prst="line">
              <a:avLst/>
            </a:prstGeom>
            <a:noFill/>
            <a:ln w="9525">
              <a:solidFill>
                <a:schemeClr val="bg2"/>
              </a:solidFill>
              <a:round/>
              <a:headEnd/>
              <a:tailEnd/>
            </a:ln>
          </p:spPr>
          <p:txBody>
            <a:bodyPr/>
            <a:lstStyle/>
            <a:p>
              <a:endParaRPr lang="zh-CN" altLang="en-US"/>
            </a:p>
          </p:txBody>
        </p:sp>
        <p:sp>
          <p:nvSpPr>
            <p:cNvPr id="96526" name="Line 18"/>
            <p:cNvSpPr>
              <a:spLocks noChangeShapeType="1"/>
            </p:cNvSpPr>
            <p:nvPr/>
          </p:nvSpPr>
          <p:spPr bwMode="auto">
            <a:xfrm flipH="1">
              <a:off x="4117" y="1688"/>
              <a:ext cx="0" cy="192"/>
            </a:xfrm>
            <a:prstGeom prst="line">
              <a:avLst/>
            </a:prstGeom>
            <a:noFill/>
            <a:ln w="9525">
              <a:solidFill>
                <a:schemeClr val="bg2"/>
              </a:solidFill>
              <a:round/>
              <a:headEnd/>
              <a:tailEnd/>
            </a:ln>
          </p:spPr>
          <p:txBody>
            <a:bodyPr/>
            <a:lstStyle/>
            <a:p>
              <a:endParaRPr lang="zh-CN" altLang="en-US"/>
            </a:p>
          </p:txBody>
        </p:sp>
        <p:sp>
          <p:nvSpPr>
            <p:cNvPr id="96527" name="Line 19"/>
            <p:cNvSpPr>
              <a:spLocks noChangeShapeType="1"/>
            </p:cNvSpPr>
            <p:nvPr/>
          </p:nvSpPr>
          <p:spPr bwMode="auto">
            <a:xfrm flipH="1">
              <a:off x="4031" y="1688"/>
              <a:ext cx="0" cy="192"/>
            </a:xfrm>
            <a:prstGeom prst="line">
              <a:avLst/>
            </a:prstGeom>
            <a:noFill/>
            <a:ln w="9525">
              <a:solidFill>
                <a:schemeClr val="bg2"/>
              </a:solidFill>
              <a:round/>
              <a:headEnd/>
              <a:tailEnd/>
            </a:ln>
          </p:spPr>
          <p:txBody>
            <a:bodyPr/>
            <a:lstStyle/>
            <a:p>
              <a:endParaRPr lang="zh-CN" altLang="en-US"/>
            </a:p>
          </p:txBody>
        </p:sp>
        <p:sp>
          <p:nvSpPr>
            <p:cNvPr id="96528" name="Line 20"/>
            <p:cNvSpPr>
              <a:spLocks noChangeShapeType="1"/>
            </p:cNvSpPr>
            <p:nvPr/>
          </p:nvSpPr>
          <p:spPr bwMode="auto">
            <a:xfrm flipH="1">
              <a:off x="3946" y="1688"/>
              <a:ext cx="0" cy="192"/>
            </a:xfrm>
            <a:prstGeom prst="line">
              <a:avLst/>
            </a:prstGeom>
            <a:noFill/>
            <a:ln w="9525">
              <a:solidFill>
                <a:schemeClr val="bg2"/>
              </a:solidFill>
              <a:round/>
              <a:headEnd/>
              <a:tailEnd/>
            </a:ln>
          </p:spPr>
          <p:txBody>
            <a:bodyPr/>
            <a:lstStyle/>
            <a:p>
              <a:endParaRPr lang="zh-CN" altLang="en-US"/>
            </a:p>
          </p:txBody>
        </p:sp>
        <p:sp>
          <p:nvSpPr>
            <p:cNvPr id="96529" name="Line 21"/>
            <p:cNvSpPr>
              <a:spLocks noChangeShapeType="1"/>
            </p:cNvSpPr>
            <p:nvPr/>
          </p:nvSpPr>
          <p:spPr bwMode="auto">
            <a:xfrm flipH="1">
              <a:off x="3860" y="1688"/>
              <a:ext cx="0" cy="192"/>
            </a:xfrm>
            <a:prstGeom prst="line">
              <a:avLst/>
            </a:prstGeom>
            <a:noFill/>
            <a:ln w="28575">
              <a:solidFill>
                <a:schemeClr val="bg2"/>
              </a:solidFill>
              <a:round/>
              <a:headEnd/>
              <a:tailEnd/>
            </a:ln>
          </p:spPr>
          <p:txBody>
            <a:bodyPr/>
            <a:lstStyle/>
            <a:p>
              <a:endParaRPr lang="zh-CN" altLang="en-US"/>
            </a:p>
          </p:txBody>
        </p:sp>
        <p:sp>
          <p:nvSpPr>
            <p:cNvPr id="96530" name="Line 22"/>
            <p:cNvSpPr>
              <a:spLocks noChangeShapeType="1"/>
            </p:cNvSpPr>
            <p:nvPr/>
          </p:nvSpPr>
          <p:spPr bwMode="auto">
            <a:xfrm flipH="1">
              <a:off x="3775" y="1688"/>
              <a:ext cx="0" cy="192"/>
            </a:xfrm>
            <a:prstGeom prst="line">
              <a:avLst/>
            </a:prstGeom>
            <a:noFill/>
            <a:ln w="9525">
              <a:solidFill>
                <a:schemeClr val="bg2"/>
              </a:solidFill>
              <a:round/>
              <a:headEnd/>
              <a:tailEnd/>
            </a:ln>
          </p:spPr>
          <p:txBody>
            <a:bodyPr/>
            <a:lstStyle/>
            <a:p>
              <a:endParaRPr lang="zh-CN" altLang="en-US"/>
            </a:p>
          </p:txBody>
        </p:sp>
        <p:sp>
          <p:nvSpPr>
            <p:cNvPr id="96531" name="Line 23"/>
            <p:cNvSpPr>
              <a:spLocks noChangeShapeType="1"/>
            </p:cNvSpPr>
            <p:nvPr/>
          </p:nvSpPr>
          <p:spPr bwMode="auto">
            <a:xfrm flipH="1">
              <a:off x="3689" y="1688"/>
              <a:ext cx="0" cy="192"/>
            </a:xfrm>
            <a:prstGeom prst="line">
              <a:avLst/>
            </a:prstGeom>
            <a:noFill/>
            <a:ln w="9525">
              <a:solidFill>
                <a:schemeClr val="bg2"/>
              </a:solidFill>
              <a:round/>
              <a:headEnd/>
              <a:tailEnd/>
            </a:ln>
          </p:spPr>
          <p:txBody>
            <a:bodyPr/>
            <a:lstStyle/>
            <a:p>
              <a:endParaRPr lang="zh-CN" altLang="en-US"/>
            </a:p>
          </p:txBody>
        </p:sp>
        <p:sp>
          <p:nvSpPr>
            <p:cNvPr id="96532" name="Line 24"/>
            <p:cNvSpPr>
              <a:spLocks noChangeShapeType="1"/>
            </p:cNvSpPr>
            <p:nvPr/>
          </p:nvSpPr>
          <p:spPr bwMode="auto">
            <a:xfrm flipH="1">
              <a:off x="3604" y="1688"/>
              <a:ext cx="0" cy="192"/>
            </a:xfrm>
            <a:prstGeom prst="line">
              <a:avLst/>
            </a:prstGeom>
            <a:noFill/>
            <a:ln w="9525">
              <a:solidFill>
                <a:schemeClr val="bg2"/>
              </a:solidFill>
              <a:round/>
              <a:headEnd/>
              <a:tailEnd/>
            </a:ln>
          </p:spPr>
          <p:txBody>
            <a:bodyPr/>
            <a:lstStyle/>
            <a:p>
              <a:endParaRPr lang="zh-CN" altLang="en-US"/>
            </a:p>
          </p:txBody>
        </p:sp>
        <p:sp>
          <p:nvSpPr>
            <p:cNvPr id="96533" name="Line 25"/>
            <p:cNvSpPr>
              <a:spLocks noChangeShapeType="1"/>
            </p:cNvSpPr>
            <p:nvPr/>
          </p:nvSpPr>
          <p:spPr bwMode="auto">
            <a:xfrm flipH="1">
              <a:off x="3518" y="1688"/>
              <a:ext cx="0" cy="192"/>
            </a:xfrm>
            <a:prstGeom prst="line">
              <a:avLst/>
            </a:prstGeom>
            <a:noFill/>
            <a:ln w="9525">
              <a:solidFill>
                <a:schemeClr val="bg2"/>
              </a:solidFill>
              <a:round/>
              <a:headEnd/>
              <a:tailEnd/>
            </a:ln>
          </p:spPr>
          <p:txBody>
            <a:bodyPr/>
            <a:lstStyle/>
            <a:p>
              <a:endParaRPr lang="zh-CN" altLang="en-US"/>
            </a:p>
          </p:txBody>
        </p:sp>
        <p:sp>
          <p:nvSpPr>
            <p:cNvPr id="96534" name="Line 26"/>
            <p:cNvSpPr>
              <a:spLocks noChangeShapeType="1"/>
            </p:cNvSpPr>
            <p:nvPr/>
          </p:nvSpPr>
          <p:spPr bwMode="auto">
            <a:xfrm flipH="1">
              <a:off x="3433" y="1688"/>
              <a:ext cx="0" cy="192"/>
            </a:xfrm>
            <a:prstGeom prst="line">
              <a:avLst/>
            </a:prstGeom>
            <a:noFill/>
            <a:ln w="9525">
              <a:solidFill>
                <a:schemeClr val="bg2"/>
              </a:solidFill>
              <a:round/>
              <a:headEnd/>
              <a:tailEnd/>
            </a:ln>
          </p:spPr>
          <p:txBody>
            <a:bodyPr/>
            <a:lstStyle/>
            <a:p>
              <a:endParaRPr lang="zh-CN" altLang="en-US"/>
            </a:p>
          </p:txBody>
        </p:sp>
        <p:sp>
          <p:nvSpPr>
            <p:cNvPr id="96535" name="Line 27"/>
            <p:cNvSpPr>
              <a:spLocks noChangeShapeType="1"/>
            </p:cNvSpPr>
            <p:nvPr/>
          </p:nvSpPr>
          <p:spPr bwMode="auto">
            <a:xfrm flipH="1">
              <a:off x="3347" y="1688"/>
              <a:ext cx="0" cy="192"/>
            </a:xfrm>
            <a:prstGeom prst="line">
              <a:avLst/>
            </a:prstGeom>
            <a:noFill/>
            <a:ln w="9525">
              <a:solidFill>
                <a:schemeClr val="bg2"/>
              </a:solidFill>
              <a:round/>
              <a:headEnd/>
              <a:tailEnd/>
            </a:ln>
          </p:spPr>
          <p:txBody>
            <a:bodyPr/>
            <a:lstStyle/>
            <a:p>
              <a:endParaRPr lang="zh-CN" altLang="en-US"/>
            </a:p>
          </p:txBody>
        </p:sp>
        <p:sp>
          <p:nvSpPr>
            <p:cNvPr id="96536" name="Line 28"/>
            <p:cNvSpPr>
              <a:spLocks noChangeShapeType="1"/>
            </p:cNvSpPr>
            <p:nvPr/>
          </p:nvSpPr>
          <p:spPr bwMode="auto">
            <a:xfrm flipH="1">
              <a:off x="3262" y="1688"/>
              <a:ext cx="0" cy="192"/>
            </a:xfrm>
            <a:prstGeom prst="line">
              <a:avLst/>
            </a:prstGeom>
            <a:noFill/>
            <a:ln w="9525">
              <a:solidFill>
                <a:schemeClr val="bg2"/>
              </a:solidFill>
              <a:round/>
              <a:headEnd/>
              <a:tailEnd/>
            </a:ln>
          </p:spPr>
          <p:txBody>
            <a:bodyPr/>
            <a:lstStyle/>
            <a:p>
              <a:endParaRPr lang="zh-CN" altLang="en-US"/>
            </a:p>
          </p:txBody>
        </p:sp>
        <p:sp>
          <p:nvSpPr>
            <p:cNvPr id="96537" name="Line 29"/>
            <p:cNvSpPr>
              <a:spLocks noChangeShapeType="1"/>
            </p:cNvSpPr>
            <p:nvPr/>
          </p:nvSpPr>
          <p:spPr bwMode="auto">
            <a:xfrm flipH="1">
              <a:off x="3176" y="1688"/>
              <a:ext cx="0" cy="192"/>
            </a:xfrm>
            <a:prstGeom prst="line">
              <a:avLst/>
            </a:prstGeom>
            <a:noFill/>
            <a:ln w="28575">
              <a:solidFill>
                <a:schemeClr val="bg2"/>
              </a:solidFill>
              <a:round/>
              <a:headEnd/>
              <a:tailEnd/>
            </a:ln>
          </p:spPr>
          <p:txBody>
            <a:bodyPr/>
            <a:lstStyle/>
            <a:p>
              <a:endParaRPr lang="zh-CN" altLang="en-US"/>
            </a:p>
          </p:txBody>
        </p:sp>
        <p:sp>
          <p:nvSpPr>
            <p:cNvPr id="96538" name="Line 30"/>
            <p:cNvSpPr>
              <a:spLocks noChangeShapeType="1"/>
            </p:cNvSpPr>
            <p:nvPr/>
          </p:nvSpPr>
          <p:spPr bwMode="auto">
            <a:xfrm flipH="1">
              <a:off x="3091" y="1688"/>
              <a:ext cx="0" cy="192"/>
            </a:xfrm>
            <a:prstGeom prst="line">
              <a:avLst/>
            </a:prstGeom>
            <a:noFill/>
            <a:ln w="9525">
              <a:solidFill>
                <a:schemeClr val="bg2"/>
              </a:solidFill>
              <a:round/>
              <a:headEnd/>
              <a:tailEnd/>
            </a:ln>
          </p:spPr>
          <p:txBody>
            <a:bodyPr/>
            <a:lstStyle/>
            <a:p>
              <a:endParaRPr lang="zh-CN" altLang="en-US"/>
            </a:p>
          </p:txBody>
        </p:sp>
        <p:sp>
          <p:nvSpPr>
            <p:cNvPr id="96539" name="Line 31"/>
            <p:cNvSpPr>
              <a:spLocks noChangeShapeType="1"/>
            </p:cNvSpPr>
            <p:nvPr/>
          </p:nvSpPr>
          <p:spPr bwMode="auto">
            <a:xfrm flipH="1">
              <a:off x="3005" y="1688"/>
              <a:ext cx="0" cy="192"/>
            </a:xfrm>
            <a:prstGeom prst="line">
              <a:avLst/>
            </a:prstGeom>
            <a:noFill/>
            <a:ln w="9525">
              <a:solidFill>
                <a:schemeClr val="bg2"/>
              </a:solidFill>
              <a:round/>
              <a:headEnd/>
              <a:tailEnd/>
            </a:ln>
          </p:spPr>
          <p:txBody>
            <a:bodyPr/>
            <a:lstStyle/>
            <a:p>
              <a:endParaRPr lang="zh-CN" altLang="en-US"/>
            </a:p>
          </p:txBody>
        </p:sp>
        <p:sp>
          <p:nvSpPr>
            <p:cNvPr id="96540" name="Line 32"/>
            <p:cNvSpPr>
              <a:spLocks noChangeShapeType="1"/>
            </p:cNvSpPr>
            <p:nvPr/>
          </p:nvSpPr>
          <p:spPr bwMode="auto">
            <a:xfrm flipH="1">
              <a:off x="2920" y="1688"/>
              <a:ext cx="0" cy="192"/>
            </a:xfrm>
            <a:prstGeom prst="line">
              <a:avLst/>
            </a:prstGeom>
            <a:noFill/>
            <a:ln w="9525">
              <a:solidFill>
                <a:schemeClr val="bg2"/>
              </a:solidFill>
              <a:round/>
              <a:headEnd/>
              <a:tailEnd/>
            </a:ln>
          </p:spPr>
          <p:txBody>
            <a:bodyPr/>
            <a:lstStyle/>
            <a:p>
              <a:endParaRPr lang="zh-CN" altLang="en-US"/>
            </a:p>
          </p:txBody>
        </p:sp>
        <p:sp>
          <p:nvSpPr>
            <p:cNvPr id="96541" name="Line 33"/>
            <p:cNvSpPr>
              <a:spLocks noChangeShapeType="1"/>
            </p:cNvSpPr>
            <p:nvPr/>
          </p:nvSpPr>
          <p:spPr bwMode="auto">
            <a:xfrm flipH="1">
              <a:off x="2834" y="1688"/>
              <a:ext cx="0" cy="192"/>
            </a:xfrm>
            <a:prstGeom prst="line">
              <a:avLst/>
            </a:prstGeom>
            <a:noFill/>
            <a:ln w="9525">
              <a:solidFill>
                <a:schemeClr val="bg2"/>
              </a:solidFill>
              <a:round/>
              <a:headEnd/>
              <a:tailEnd/>
            </a:ln>
          </p:spPr>
          <p:txBody>
            <a:bodyPr/>
            <a:lstStyle/>
            <a:p>
              <a:endParaRPr lang="zh-CN" altLang="en-US"/>
            </a:p>
          </p:txBody>
        </p:sp>
        <p:sp>
          <p:nvSpPr>
            <p:cNvPr id="96542" name="Line 34"/>
            <p:cNvSpPr>
              <a:spLocks noChangeShapeType="1"/>
            </p:cNvSpPr>
            <p:nvPr/>
          </p:nvSpPr>
          <p:spPr bwMode="auto">
            <a:xfrm flipH="1">
              <a:off x="2749" y="1688"/>
              <a:ext cx="0" cy="192"/>
            </a:xfrm>
            <a:prstGeom prst="line">
              <a:avLst/>
            </a:prstGeom>
            <a:noFill/>
            <a:ln w="9525">
              <a:solidFill>
                <a:schemeClr val="bg2"/>
              </a:solidFill>
              <a:round/>
              <a:headEnd/>
              <a:tailEnd/>
            </a:ln>
          </p:spPr>
          <p:txBody>
            <a:bodyPr/>
            <a:lstStyle/>
            <a:p>
              <a:endParaRPr lang="zh-CN" altLang="en-US"/>
            </a:p>
          </p:txBody>
        </p:sp>
        <p:sp>
          <p:nvSpPr>
            <p:cNvPr id="96543" name="Line 35"/>
            <p:cNvSpPr>
              <a:spLocks noChangeShapeType="1"/>
            </p:cNvSpPr>
            <p:nvPr/>
          </p:nvSpPr>
          <p:spPr bwMode="auto">
            <a:xfrm flipH="1">
              <a:off x="2663" y="1688"/>
              <a:ext cx="0" cy="192"/>
            </a:xfrm>
            <a:prstGeom prst="line">
              <a:avLst/>
            </a:prstGeom>
            <a:noFill/>
            <a:ln w="9525">
              <a:solidFill>
                <a:schemeClr val="bg2"/>
              </a:solidFill>
              <a:round/>
              <a:headEnd/>
              <a:tailEnd/>
            </a:ln>
          </p:spPr>
          <p:txBody>
            <a:bodyPr/>
            <a:lstStyle/>
            <a:p>
              <a:endParaRPr lang="zh-CN" altLang="en-US"/>
            </a:p>
          </p:txBody>
        </p:sp>
        <p:sp>
          <p:nvSpPr>
            <p:cNvPr id="96544" name="Line 36"/>
            <p:cNvSpPr>
              <a:spLocks noChangeShapeType="1"/>
            </p:cNvSpPr>
            <p:nvPr/>
          </p:nvSpPr>
          <p:spPr bwMode="auto">
            <a:xfrm flipH="1">
              <a:off x="2578" y="1688"/>
              <a:ext cx="0" cy="192"/>
            </a:xfrm>
            <a:prstGeom prst="line">
              <a:avLst/>
            </a:prstGeom>
            <a:noFill/>
            <a:ln w="9525">
              <a:solidFill>
                <a:schemeClr val="bg2"/>
              </a:solidFill>
              <a:round/>
              <a:headEnd/>
              <a:tailEnd/>
            </a:ln>
          </p:spPr>
          <p:txBody>
            <a:bodyPr/>
            <a:lstStyle/>
            <a:p>
              <a:endParaRPr lang="zh-CN" altLang="en-US"/>
            </a:p>
          </p:txBody>
        </p:sp>
        <p:sp>
          <p:nvSpPr>
            <p:cNvPr id="96545" name="Line 37"/>
            <p:cNvSpPr>
              <a:spLocks noChangeShapeType="1"/>
            </p:cNvSpPr>
            <p:nvPr/>
          </p:nvSpPr>
          <p:spPr bwMode="auto">
            <a:xfrm flipH="1">
              <a:off x="2492" y="1688"/>
              <a:ext cx="0" cy="192"/>
            </a:xfrm>
            <a:prstGeom prst="line">
              <a:avLst/>
            </a:prstGeom>
            <a:noFill/>
            <a:ln w="28575">
              <a:solidFill>
                <a:schemeClr val="bg2"/>
              </a:solidFill>
              <a:round/>
              <a:headEnd/>
              <a:tailEnd/>
            </a:ln>
          </p:spPr>
          <p:txBody>
            <a:bodyPr/>
            <a:lstStyle/>
            <a:p>
              <a:endParaRPr lang="zh-CN" altLang="en-US"/>
            </a:p>
          </p:txBody>
        </p:sp>
        <p:sp>
          <p:nvSpPr>
            <p:cNvPr id="96546" name="Line 38"/>
            <p:cNvSpPr>
              <a:spLocks noChangeShapeType="1"/>
            </p:cNvSpPr>
            <p:nvPr/>
          </p:nvSpPr>
          <p:spPr bwMode="auto">
            <a:xfrm flipH="1">
              <a:off x="2407" y="1688"/>
              <a:ext cx="0" cy="192"/>
            </a:xfrm>
            <a:prstGeom prst="line">
              <a:avLst/>
            </a:prstGeom>
            <a:noFill/>
            <a:ln w="9525">
              <a:solidFill>
                <a:schemeClr val="bg2"/>
              </a:solidFill>
              <a:round/>
              <a:headEnd/>
              <a:tailEnd/>
            </a:ln>
          </p:spPr>
          <p:txBody>
            <a:bodyPr/>
            <a:lstStyle/>
            <a:p>
              <a:endParaRPr lang="zh-CN" altLang="en-US"/>
            </a:p>
          </p:txBody>
        </p:sp>
        <p:sp>
          <p:nvSpPr>
            <p:cNvPr id="96547" name="Line 39"/>
            <p:cNvSpPr>
              <a:spLocks noChangeShapeType="1"/>
            </p:cNvSpPr>
            <p:nvPr/>
          </p:nvSpPr>
          <p:spPr bwMode="auto">
            <a:xfrm flipH="1">
              <a:off x="2321" y="1688"/>
              <a:ext cx="0" cy="192"/>
            </a:xfrm>
            <a:prstGeom prst="line">
              <a:avLst/>
            </a:prstGeom>
            <a:noFill/>
            <a:ln w="9525">
              <a:solidFill>
                <a:schemeClr val="bg2"/>
              </a:solidFill>
              <a:round/>
              <a:headEnd/>
              <a:tailEnd/>
            </a:ln>
          </p:spPr>
          <p:txBody>
            <a:bodyPr/>
            <a:lstStyle/>
            <a:p>
              <a:endParaRPr lang="zh-CN" altLang="en-US"/>
            </a:p>
          </p:txBody>
        </p:sp>
        <p:sp>
          <p:nvSpPr>
            <p:cNvPr id="96548" name="Line 40"/>
            <p:cNvSpPr>
              <a:spLocks noChangeShapeType="1"/>
            </p:cNvSpPr>
            <p:nvPr/>
          </p:nvSpPr>
          <p:spPr bwMode="auto">
            <a:xfrm flipH="1">
              <a:off x="2236" y="1688"/>
              <a:ext cx="0" cy="192"/>
            </a:xfrm>
            <a:prstGeom prst="line">
              <a:avLst/>
            </a:prstGeom>
            <a:noFill/>
            <a:ln w="9525">
              <a:solidFill>
                <a:schemeClr val="bg2"/>
              </a:solidFill>
              <a:round/>
              <a:headEnd/>
              <a:tailEnd/>
            </a:ln>
          </p:spPr>
          <p:txBody>
            <a:bodyPr/>
            <a:lstStyle/>
            <a:p>
              <a:endParaRPr lang="zh-CN" altLang="en-US"/>
            </a:p>
          </p:txBody>
        </p:sp>
        <p:sp>
          <p:nvSpPr>
            <p:cNvPr id="96549" name="Line 41"/>
            <p:cNvSpPr>
              <a:spLocks noChangeShapeType="1"/>
            </p:cNvSpPr>
            <p:nvPr/>
          </p:nvSpPr>
          <p:spPr bwMode="auto">
            <a:xfrm flipH="1">
              <a:off x="2150" y="1688"/>
              <a:ext cx="0" cy="192"/>
            </a:xfrm>
            <a:prstGeom prst="line">
              <a:avLst/>
            </a:prstGeom>
            <a:noFill/>
            <a:ln w="9525">
              <a:solidFill>
                <a:schemeClr val="bg2"/>
              </a:solidFill>
              <a:round/>
              <a:headEnd/>
              <a:tailEnd/>
            </a:ln>
          </p:spPr>
          <p:txBody>
            <a:bodyPr/>
            <a:lstStyle/>
            <a:p>
              <a:endParaRPr lang="zh-CN" altLang="en-US"/>
            </a:p>
          </p:txBody>
        </p:sp>
        <p:sp>
          <p:nvSpPr>
            <p:cNvPr id="96550" name="Line 42"/>
            <p:cNvSpPr>
              <a:spLocks noChangeShapeType="1"/>
            </p:cNvSpPr>
            <p:nvPr/>
          </p:nvSpPr>
          <p:spPr bwMode="auto">
            <a:xfrm flipH="1">
              <a:off x="2065" y="1688"/>
              <a:ext cx="0" cy="192"/>
            </a:xfrm>
            <a:prstGeom prst="line">
              <a:avLst/>
            </a:prstGeom>
            <a:noFill/>
            <a:ln w="9525">
              <a:solidFill>
                <a:schemeClr val="bg2"/>
              </a:solidFill>
              <a:round/>
              <a:headEnd/>
              <a:tailEnd/>
            </a:ln>
          </p:spPr>
          <p:txBody>
            <a:bodyPr/>
            <a:lstStyle/>
            <a:p>
              <a:endParaRPr lang="zh-CN" altLang="en-US"/>
            </a:p>
          </p:txBody>
        </p:sp>
        <p:sp>
          <p:nvSpPr>
            <p:cNvPr id="96551" name="Line 43"/>
            <p:cNvSpPr>
              <a:spLocks noChangeShapeType="1"/>
            </p:cNvSpPr>
            <p:nvPr/>
          </p:nvSpPr>
          <p:spPr bwMode="auto">
            <a:xfrm flipH="1">
              <a:off x="1979" y="1688"/>
              <a:ext cx="0" cy="192"/>
            </a:xfrm>
            <a:prstGeom prst="line">
              <a:avLst/>
            </a:prstGeom>
            <a:noFill/>
            <a:ln w="9525">
              <a:solidFill>
                <a:schemeClr val="bg2"/>
              </a:solidFill>
              <a:round/>
              <a:headEnd/>
              <a:tailEnd/>
            </a:ln>
          </p:spPr>
          <p:txBody>
            <a:bodyPr/>
            <a:lstStyle/>
            <a:p>
              <a:endParaRPr lang="zh-CN" altLang="en-US"/>
            </a:p>
          </p:txBody>
        </p:sp>
        <p:sp>
          <p:nvSpPr>
            <p:cNvPr id="96552" name="Line 44"/>
            <p:cNvSpPr>
              <a:spLocks noChangeShapeType="1"/>
            </p:cNvSpPr>
            <p:nvPr/>
          </p:nvSpPr>
          <p:spPr bwMode="auto">
            <a:xfrm flipH="1">
              <a:off x="1894" y="1688"/>
              <a:ext cx="0" cy="192"/>
            </a:xfrm>
            <a:prstGeom prst="line">
              <a:avLst/>
            </a:prstGeom>
            <a:noFill/>
            <a:ln w="9525">
              <a:solidFill>
                <a:schemeClr val="bg2"/>
              </a:solidFill>
              <a:round/>
              <a:headEnd/>
              <a:tailEnd/>
            </a:ln>
          </p:spPr>
          <p:txBody>
            <a:bodyPr/>
            <a:lstStyle/>
            <a:p>
              <a:endParaRPr lang="zh-CN" altLang="en-US"/>
            </a:p>
          </p:txBody>
        </p:sp>
        <p:sp>
          <p:nvSpPr>
            <p:cNvPr id="96553" name="Line 45"/>
            <p:cNvSpPr>
              <a:spLocks noChangeShapeType="1"/>
            </p:cNvSpPr>
            <p:nvPr/>
          </p:nvSpPr>
          <p:spPr bwMode="auto">
            <a:xfrm flipH="1">
              <a:off x="1808" y="1688"/>
              <a:ext cx="0" cy="192"/>
            </a:xfrm>
            <a:prstGeom prst="line">
              <a:avLst/>
            </a:prstGeom>
            <a:noFill/>
            <a:ln w="28575">
              <a:solidFill>
                <a:schemeClr val="bg2"/>
              </a:solidFill>
              <a:round/>
              <a:headEnd/>
              <a:tailEnd/>
            </a:ln>
          </p:spPr>
          <p:txBody>
            <a:bodyPr/>
            <a:lstStyle/>
            <a:p>
              <a:endParaRPr lang="zh-CN" altLang="en-US"/>
            </a:p>
          </p:txBody>
        </p:sp>
        <p:sp>
          <p:nvSpPr>
            <p:cNvPr id="96554" name="Line 46"/>
            <p:cNvSpPr>
              <a:spLocks noChangeShapeType="1"/>
            </p:cNvSpPr>
            <p:nvPr/>
          </p:nvSpPr>
          <p:spPr bwMode="auto">
            <a:xfrm flipH="1">
              <a:off x="1723" y="1688"/>
              <a:ext cx="0" cy="192"/>
            </a:xfrm>
            <a:prstGeom prst="line">
              <a:avLst/>
            </a:prstGeom>
            <a:noFill/>
            <a:ln w="9525">
              <a:solidFill>
                <a:schemeClr val="bg2"/>
              </a:solidFill>
              <a:round/>
              <a:headEnd/>
              <a:tailEnd/>
            </a:ln>
          </p:spPr>
          <p:txBody>
            <a:bodyPr/>
            <a:lstStyle/>
            <a:p>
              <a:endParaRPr lang="zh-CN" altLang="en-US"/>
            </a:p>
          </p:txBody>
        </p:sp>
        <p:sp>
          <p:nvSpPr>
            <p:cNvPr id="96555" name="Line 47"/>
            <p:cNvSpPr>
              <a:spLocks noChangeShapeType="1"/>
            </p:cNvSpPr>
            <p:nvPr/>
          </p:nvSpPr>
          <p:spPr bwMode="auto">
            <a:xfrm flipH="1">
              <a:off x="1637" y="1688"/>
              <a:ext cx="0" cy="192"/>
            </a:xfrm>
            <a:prstGeom prst="line">
              <a:avLst/>
            </a:prstGeom>
            <a:noFill/>
            <a:ln w="9525">
              <a:solidFill>
                <a:schemeClr val="bg2"/>
              </a:solidFill>
              <a:round/>
              <a:headEnd/>
              <a:tailEnd/>
            </a:ln>
          </p:spPr>
          <p:txBody>
            <a:bodyPr/>
            <a:lstStyle/>
            <a:p>
              <a:endParaRPr lang="zh-CN" altLang="en-US"/>
            </a:p>
          </p:txBody>
        </p:sp>
        <p:sp>
          <p:nvSpPr>
            <p:cNvPr id="96556" name="Line 48"/>
            <p:cNvSpPr>
              <a:spLocks noChangeShapeType="1"/>
            </p:cNvSpPr>
            <p:nvPr/>
          </p:nvSpPr>
          <p:spPr bwMode="auto">
            <a:xfrm flipH="1">
              <a:off x="1552" y="1688"/>
              <a:ext cx="0" cy="192"/>
            </a:xfrm>
            <a:prstGeom prst="line">
              <a:avLst/>
            </a:prstGeom>
            <a:noFill/>
            <a:ln w="9525">
              <a:solidFill>
                <a:schemeClr val="bg2"/>
              </a:solidFill>
              <a:round/>
              <a:headEnd/>
              <a:tailEnd/>
            </a:ln>
          </p:spPr>
          <p:txBody>
            <a:bodyPr/>
            <a:lstStyle/>
            <a:p>
              <a:endParaRPr lang="zh-CN" altLang="en-US"/>
            </a:p>
          </p:txBody>
        </p:sp>
        <p:sp>
          <p:nvSpPr>
            <p:cNvPr id="96557" name="Line 49"/>
            <p:cNvSpPr>
              <a:spLocks noChangeShapeType="1"/>
            </p:cNvSpPr>
            <p:nvPr/>
          </p:nvSpPr>
          <p:spPr bwMode="auto">
            <a:xfrm flipH="1">
              <a:off x="1466" y="1688"/>
              <a:ext cx="0" cy="192"/>
            </a:xfrm>
            <a:prstGeom prst="line">
              <a:avLst/>
            </a:prstGeom>
            <a:noFill/>
            <a:ln w="9525">
              <a:solidFill>
                <a:schemeClr val="bg2"/>
              </a:solidFill>
              <a:round/>
              <a:headEnd/>
              <a:tailEnd/>
            </a:ln>
          </p:spPr>
          <p:txBody>
            <a:bodyPr/>
            <a:lstStyle/>
            <a:p>
              <a:endParaRPr lang="zh-CN" altLang="en-US"/>
            </a:p>
          </p:txBody>
        </p:sp>
        <p:sp>
          <p:nvSpPr>
            <p:cNvPr id="96558" name="Line 50"/>
            <p:cNvSpPr>
              <a:spLocks noChangeShapeType="1"/>
            </p:cNvSpPr>
            <p:nvPr/>
          </p:nvSpPr>
          <p:spPr bwMode="auto">
            <a:xfrm flipH="1">
              <a:off x="1381" y="1688"/>
              <a:ext cx="0" cy="192"/>
            </a:xfrm>
            <a:prstGeom prst="line">
              <a:avLst/>
            </a:prstGeom>
            <a:noFill/>
            <a:ln w="9525">
              <a:solidFill>
                <a:schemeClr val="bg2"/>
              </a:solidFill>
              <a:round/>
              <a:headEnd/>
              <a:tailEnd/>
            </a:ln>
          </p:spPr>
          <p:txBody>
            <a:bodyPr/>
            <a:lstStyle/>
            <a:p>
              <a:endParaRPr lang="zh-CN" altLang="en-US"/>
            </a:p>
          </p:txBody>
        </p:sp>
        <p:sp>
          <p:nvSpPr>
            <p:cNvPr id="96559" name="Line 51"/>
            <p:cNvSpPr>
              <a:spLocks noChangeShapeType="1"/>
            </p:cNvSpPr>
            <p:nvPr/>
          </p:nvSpPr>
          <p:spPr bwMode="auto">
            <a:xfrm flipH="1">
              <a:off x="1295" y="1688"/>
              <a:ext cx="0" cy="192"/>
            </a:xfrm>
            <a:prstGeom prst="line">
              <a:avLst/>
            </a:prstGeom>
            <a:noFill/>
            <a:ln w="9525">
              <a:solidFill>
                <a:schemeClr val="bg2"/>
              </a:solidFill>
              <a:round/>
              <a:headEnd/>
              <a:tailEnd/>
            </a:ln>
          </p:spPr>
          <p:txBody>
            <a:bodyPr/>
            <a:lstStyle/>
            <a:p>
              <a:endParaRPr lang="zh-CN" altLang="en-US"/>
            </a:p>
          </p:txBody>
        </p:sp>
        <p:sp>
          <p:nvSpPr>
            <p:cNvPr id="96560" name="Line 52"/>
            <p:cNvSpPr>
              <a:spLocks noChangeShapeType="1"/>
            </p:cNvSpPr>
            <p:nvPr/>
          </p:nvSpPr>
          <p:spPr bwMode="auto">
            <a:xfrm flipH="1">
              <a:off x="1210" y="1688"/>
              <a:ext cx="0" cy="192"/>
            </a:xfrm>
            <a:prstGeom prst="line">
              <a:avLst/>
            </a:prstGeom>
            <a:noFill/>
            <a:ln w="9525">
              <a:solidFill>
                <a:schemeClr val="bg2"/>
              </a:solidFill>
              <a:round/>
              <a:headEnd/>
              <a:tailEnd/>
            </a:ln>
          </p:spPr>
          <p:txBody>
            <a:bodyPr/>
            <a:lstStyle/>
            <a:p>
              <a:endParaRPr lang="zh-CN" altLang="en-US"/>
            </a:p>
          </p:txBody>
        </p:sp>
        <p:sp>
          <p:nvSpPr>
            <p:cNvPr id="96561" name="Line 53"/>
            <p:cNvSpPr>
              <a:spLocks noChangeShapeType="1"/>
            </p:cNvSpPr>
            <p:nvPr/>
          </p:nvSpPr>
          <p:spPr bwMode="auto">
            <a:xfrm flipH="1">
              <a:off x="1124" y="1688"/>
              <a:ext cx="0" cy="192"/>
            </a:xfrm>
            <a:prstGeom prst="line">
              <a:avLst/>
            </a:prstGeom>
            <a:noFill/>
            <a:ln w="28575">
              <a:solidFill>
                <a:schemeClr val="bg2"/>
              </a:solidFill>
              <a:round/>
              <a:headEnd/>
              <a:tailEnd/>
            </a:ln>
          </p:spPr>
          <p:txBody>
            <a:bodyPr/>
            <a:lstStyle/>
            <a:p>
              <a:endParaRPr lang="zh-CN" altLang="en-US"/>
            </a:p>
          </p:txBody>
        </p:sp>
        <p:sp>
          <p:nvSpPr>
            <p:cNvPr id="96562" name="Line 54"/>
            <p:cNvSpPr>
              <a:spLocks noChangeShapeType="1"/>
            </p:cNvSpPr>
            <p:nvPr/>
          </p:nvSpPr>
          <p:spPr bwMode="auto">
            <a:xfrm flipH="1">
              <a:off x="1039" y="1688"/>
              <a:ext cx="0" cy="192"/>
            </a:xfrm>
            <a:prstGeom prst="line">
              <a:avLst/>
            </a:prstGeom>
            <a:noFill/>
            <a:ln w="9525">
              <a:solidFill>
                <a:schemeClr val="bg2"/>
              </a:solidFill>
              <a:round/>
              <a:headEnd/>
              <a:tailEnd/>
            </a:ln>
          </p:spPr>
          <p:txBody>
            <a:bodyPr/>
            <a:lstStyle/>
            <a:p>
              <a:endParaRPr lang="zh-CN" altLang="en-US"/>
            </a:p>
          </p:txBody>
        </p:sp>
        <p:sp>
          <p:nvSpPr>
            <p:cNvPr id="96563" name="Line 55"/>
            <p:cNvSpPr>
              <a:spLocks noChangeShapeType="1"/>
            </p:cNvSpPr>
            <p:nvPr/>
          </p:nvSpPr>
          <p:spPr bwMode="auto">
            <a:xfrm flipH="1">
              <a:off x="953" y="1688"/>
              <a:ext cx="0" cy="192"/>
            </a:xfrm>
            <a:prstGeom prst="line">
              <a:avLst/>
            </a:prstGeom>
            <a:noFill/>
            <a:ln w="9525">
              <a:solidFill>
                <a:schemeClr val="bg2"/>
              </a:solidFill>
              <a:round/>
              <a:headEnd/>
              <a:tailEnd/>
            </a:ln>
          </p:spPr>
          <p:txBody>
            <a:bodyPr/>
            <a:lstStyle/>
            <a:p>
              <a:endParaRPr lang="zh-CN" altLang="en-US"/>
            </a:p>
          </p:txBody>
        </p:sp>
        <p:sp>
          <p:nvSpPr>
            <p:cNvPr id="96564" name="Line 56"/>
            <p:cNvSpPr>
              <a:spLocks noChangeShapeType="1"/>
            </p:cNvSpPr>
            <p:nvPr/>
          </p:nvSpPr>
          <p:spPr bwMode="auto">
            <a:xfrm flipH="1">
              <a:off x="868" y="1688"/>
              <a:ext cx="0" cy="192"/>
            </a:xfrm>
            <a:prstGeom prst="line">
              <a:avLst/>
            </a:prstGeom>
            <a:noFill/>
            <a:ln w="9525">
              <a:solidFill>
                <a:schemeClr val="bg2"/>
              </a:solidFill>
              <a:round/>
              <a:headEnd/>
              <a:tailEnd/>
            </a:ln>
          </p:spPr>
          <p:txBody>
            <a:bodyPr/>
            <a:lstStyle/>
            <a:p>
              <a:endParaRPr lang="zh-CN" altLang="en-US"/>
            </a:p>
          </p:txBody>
        </p:sp>
        <p:sp>
          <p:nvSpPr>
            <p:cNvPr id="96565" name="Line 57"/>
            <p:cNvSpPr>
              <a:spLocks noChangeShapeType="1"/>
            </p:cNvSpPr>
            <p:nvPr/>
          </p:nvSpPr>
          <p:spPr bwMode="auto">
            <a:xfrm flipH="1">
              <a:off x="782" y="1688"/>
              <a:ext cx="0" cy="192"/>
            </a:xfrm>
            <a:prstGeom prst="line">
              <a:avLst/>
            </a:prstGeom>
            <a:noFill/>
            <a:ln w="9525">
              <a:solidFill>
                <a:schemeClr val="bg2"/>
              </a:solidFill>
              <a:round/>
              <a:headEnd/>
              <a:tailEnd/>
            </a:ln>
          </p:spPr>
          <p:txBody>
            <a:bodyPr/>
            <a:lstStyle/>
            <a:p>
              <a:endParaRPr lang="zh-CN" altLang="en-US"/>
            </a:p>
          </p:txBody>
        </p:sp>
        <p:sp>
          <p:nvSpPr>
            <p:cNvPr id="96566" name="Line 58"/>
            <p:cNvSpPr>
              <a:spLocks noChangeShapeType="1"/>
            </p:cNvSpPr>
            <p:nvPr/>
          </p:nvSpPr>
          <p:spPr bwMode="auto">
            <a:xfrm flipH="1">
              <a:off x="697" y="1688"/>
              <a:ext cx="0" cy="192"/>
            </a:xfrm>
            <a:prstGeom prst="line">
              <a:avLst/>
            </a:prstGeom>
            <a:noFill/>
            <a:ln w="9525">
              <a:solidFill>
                <a:schemeClr val="bg2"/>
              </a:solidFill>
              <a:round/>
              <a:headEnd/>
              <a:tailEnd/>
            </a:ln>
          </p:spPr>
          <p:txBody>
            <a:bodyPr/>
            <a:lstStyle/>
            <a:p>
              <a:endParaRPr lang="zh-CN" altLang="en-US"/>
            </a:p>
          </p:txBody>
        </p:sp>
        <p:sp>
          <p:nvSpPr>
            <p:cNvPr id="96567" name="Line 59"/>
            <p:cNvSpPr>
              <a:spLocks noChangeShapeType="1"/>
            </p:cNvSpPr>
            <p:nvPr/>
          </p:nvSpPr>
          <p:spPr bwMode="auto">
            <a:xfrm flipH="1">
              <a:off x="611" y="1688"/>
              <a:ext cx="0" cy="192"/>
            </a:xfrm>
            <a:prstGeom prst="line">
              <a:avLst/>
            </a:prstGeom>
            <a:noFill/>
            <a:ln w="9525">
              <a:solidFill>
                <a:schemeClr val="bg2"/>
              </a:solidFill>
              <a:round/>
              <a:headEnd/>
              <a:tailEnd/>
            </a:ln>
          </p:spPr>
          <p:txBody>
            <a:bodyPr/>
            <a:lstStyle/>
            <a:p>
              <a:endParaRPr lang="zh-CN" altLang="en-US"/>
            </a:p>
          </p:txBody>
        </p:sp>
        <p:sp>
          <p:nvSpPr>
            <p:cNvPr id="96568" name="Line 60"/>
            <p:cNvSpPr>
              <a:spLocks noChangeShapeType="1"/>
            </p:cNvSpPr>
            <p:nvPr/>
          </p:nvSpPr>
          <p:spPr bwMode="auto">
            <a:xfrm flipH="1">
              <a:off x="526" y="1688"/>
              <a:ext cx="0" cy="192"/>
            </a:xfrm>
            <a:prstGeom prst="line">
              <a:avLst/>
            </a:prstGeom>
            <a:noFill/>
            <a:ln w="9525">
              <a:solidFill>
                <a:schemeClr val="bg2"/>
              </a:solidFill>
              <a:round/>
              <a:headEnd/>
              <a:tailEnd/>
            </a:ln>
          </p:spPr>
          <p:txBody>
            <a:bodyPr/>
            <a:lstStyle/>
            <a:p>
              <a:endParaRPr lang="zh-CN" altLang="en-US"/>
            </a:p>
          </p:txBody>
        </p:sp>
      </p:grpSp>
      <p:sp>
        <p:nvSpPr>
          <p:cNvPr id="96262" name="Text Box 61"/>
          <p:cNvSpPr txBox="1">
            <a:spLocks noChangeArrowheads="1"/>
          </p:cNvSpPr>
          <p:nvPr/>
        </p:nvSpPr>
        <p:spPr bwMode="auto">
          <a:xfrm flipH="1">
            <a:off x="1593850" y="920898"/>
            <a:ext cx="268288"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96263" name="Text Box 62"/>
          <p:cNvSpPr txBox="1">
            <a:spLocks noChangeArrowheads="1"/>
          </p:cNvSpPr>
          <p:nvPr/>
        </p:nvSpPr>
        <p:spPr bwMode="auto">
          <a:xfrm flipH="1">
            <a:off x="2652713" y="9208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96264" name="Text Box 63"/>
          <p:cNvSpPr txBox="1">
            <a:spLocks noChangeArrowheads="1"/>
          </p:cNvSpPr>
          <p:nvPr/>
        </p:nvSpPr>
        <p:spPr bwMode="auto">
          <a:xfrm flipH="1">
            <a:off x="3719513" y="9208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96265" name="Text Box 64"/>
          <p:cNvSpPr txBox="1">
            <a:spLocks noChangeArrowheads="1"/>
          </p:cNvSpPr>
          <p:nvPr/>
        </p:nvSpPr>
        <p:spPr bwMode="auto">
          <a:xfrm flipH="1">
            <a:off x="4824413" y="9208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96266" name="Text Box 65"/>
          <p:cNvSpPr txBox="1">
            <a:spLocks noChangeArrowheads="1"/>
          </p:cNvSpPr>
          <p:nvPr/>
        </p:nvSpPr>
        <p:spPr bwMode="auto">
          <a:xfrm flipH="1">
            <a:off x="5916613" y="9208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96267" name="Text Box 66"/>
          <p:cNvSpPr txBox="1">
            <a:spLocks noChangeArrowheads="1"/>
          </p:cNvSpPr>
          <p:nvPr/>
        </p:nvSpPr>
        <p:spPr bwMode="auto">
          <a:xfrm flipH="1">
            <a:off x="7008813" y="9208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96268" name="Text Box 67"/>
          <p:cNvSpPr txBox="1">
            <a:spLocks noChangeArrowheads="1"/>
          </p:cNvSpPr>
          <p:nvPr/>
        </p:nvSpPr>
        <p:spPr bwMode="auto">
          <a:xfrm flipH="1">
            <a:off x="8075613" y="9335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grpSp>
        <p:nvGrpSpPr>
          <p:cNvPr id="96269" name="Group 68"/>
          <p:cNvGrpSpPr>
            <a:grpSpLocks/>
          </p:cNvGrpSpPr>
          <p:nvPr/>
        </p:nvGrpSpPr>
        <p:grpSpPr bwMode="auto">
          <a:xfrm>
            <a:off x="401638" y="2190898"/>
            <a:ext cx="3810000" cy="304800"/>
            <a:chOff x="424" y="2152"/>
            <a:chExt cx="2400" cy="192"/>
          </a:xfrm>
        </p:grpSpPr>
        <p:sp>
          <p:nvSpPr>
            <p:cNvPr id="96485" name="Rectangle 69"/>
            <p:cNvSpPr>
              <a:spLocks noChangeArrowheads="1"/>
            </p:cNvSpPr>
            <p:nvPr/>
          </p:nvSpPr>
          <p:spPr bwMode="auto">
            <a:xfrm flipH="1">
              <a:off x="424" y="2152"/>
              <a:ext cx="2400"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6486" name="Line 70"/>
            <p:cNvSpPr>
              <a:spLocks noChangeShapeType="1"/>
            </p:cNvSpPr>
            <p:nvPr/>
          </p:nvSpPr>
          <p:spPr bwMode="auto">
            <a:xfrm flipH="1">
              <a:off x="2733" y="2152"/>
              <a:ext cx="0" cy="192"/>
            </a:xfrm>
            <a:prstGeom prst="line">
              <a:avLst/>
            </a:prstGeom>
            <a:noFill/>
            <a:ln w="9525">
              <a:solidFill>
                <a:schemeClr val="bg2"/>
              </a:solidFill>
              <a:round/>
              <a:headEnd/>
              <a:tailEnd/>
            </a:ln>
          </p:spPr>
          <p:txBody>
            <a:bodyPr/>
            <a:lstStyle/>
            <a:p>
              <a:endParaRPr lang="zh-CN" altLang="en-US"/>
            </a:p>
          </p:txBody>
        </p:sp>
        <p:sp>
          <p:nvSpPr>
            <p:cNvPr id="96487" name="Line 71"/>
            <p:cNvSpPr>
              <a:spLocks noChangeShapeType="1"/>
            </p:cNvSpPr>
            <p:nvPr/>
          </p:nvSpPr>
          <p:spPr bwMode="auto">
            <a:xfrm flipH="1">
              <a:off x="2647" y="2152"/>
              <a:ext cx="0" cy="192"/>
            </a:xfrm>
            <a:prstGeom prst="line">
              <a:avLst/>
            </a:prstGeom>
            <a:noFill/>
            <a:ln w="9525">
              <a:solidFill>
                <a:schemeClr val="bg2"/>
              </a:solidFill>
              <a:round/>
              <a:headEnd/>
              <a:tailEnd/>
            </a:ln>
          </p:spPr>
          <p:txBody>
            <a:bodyPr/>
            <a:lstStyle/>
            <a:p>
              <a:endParaRPr lang="zh-CN" altLang="en-US"/>
            </a:p>
          </p:txBody>
        </p:sp>
        <p:sp>
          <p:nvSpPr>
            <p:cNvPr id="96488" name="Line 72"/>
            <p:cNvSpPr>
              <a:spLocks noChangeShapeType="1"/>
            </p:cNvSpPr>
            <p:nvPr/>
          </p:nvSpPr>
          <p:spPr bwMode="auto">
            <a:xfrm flipH="1">
              <a:off x="2562" y="2152"/>
              <a:ext cx="0" cy="192"/>
            </a:xfrm>
            <a:prstGeom prst="line">
              <a:avLst/>
            </a:prstGeom>
            <a:noFill/>
            <a:ln w="9525">
              <a:solidFill>
                <a:schemeClr val="bg2"/>
              </a:solidFill>
              <a:round/>
              <a:headEnd/>
              <a:tailEnd/>
            </a:ln>
          </p:spPr>
          <p:txBody>
            <a:bodyPr/>
            <a:lstStyle/>
            <a:p>
              <a:endParaRPr lang="zh-CN" altLang="en-US"/>
            </a:p>
          </p:txBody>
        </p:sp>
        <p:sp>
          <p:nvSpPr>
            <p:cNvPr id="96489" name="Line 73"/>
            <p:cNvSpPr>
              <a:spLocks noChangeShapeType="1"/>
            </p:cNvSpPr>
            <p:nvPr/>
          </p:nvSpPr>
          <p:spPr bwMode="auto">
            <a:xfrm flipH="1">
              <a:off x="2476" y="2152"/>
              <a:ext cx="0" cy="192"/>
            </a:xfrm>
            <a:prstGeom prst="line">
              <a:avLst/>
            </a:prstGeom>
            <a:noFill/>
            <a:ln w="28575">
              <a:solidFill>
                <a:schemeClr val="bg2"/>
              </a:solidFill>
              <a:round/>
              <a:headEnd/>
              <a:tailEnd/>
            </a:ln>
          </p:spPr>
          <p:txBody>
            <a:bodyPr/>
            <a:lstStyle/>
            <a:p>
              <a:endParaRPr lang="zh-CN" altLang="en-US"/>
            </a:p>
          </p:txBody>
        </p:sp>
        <p:sp>
          <p:nvSpPr>
            <p:cNvPr id="96490" name="Line 74"/>
            <p:cNvSpPr>
              <a:spLocks noChangeShapeType="1"/>
            </p:cNvSpPr>
            <p:nvPr/>
          </p:nvSpPr>
          <p:spPr bwMode="auto">
            <a:xfrm flipH="1">
              <a:off x="2391" y="2152"/>
              <a:ext cx="0" cy="192"/>
            </a:xfrm>
            <a:prstGeom prst="line">
              <a:avLst/>
            </a:prstGeom>
            <a:noFill/>
            <a:ln w="9525">
              <a:solidFill>
                <a:schemeClr val="bg2"/>
              </a:solidFill>
              <a:round/>
              <a:headEnd/>
              <a:tailEnd/>
            </a:ln>
          </p:spPr>
          <p:txBody>
            <a:bodyPr/>
            <a:lstStyle/>
            <a:p>
              <a:endParaRPr lang="zh-CN" altLang="en-US"/>
            </a:p>
          </p:txBody>
        </p:sp>
        <p:sp>
          <p:nvSpPr>
            <p:cNvPr id="96491" name="Line 75"/>
            <p:cNvSpPr>
              <a:spLocks noChangeShapeType="1"/>
            </p:cNvSpPr>
            <p:nvPr/>
          </p:nvSpPr>
          <p:spPr bwMode="auto">
            <a:xfrm flipH="1">
              <a:off x="2305" y="2152"/>
              <a:ext cx="0" cy="192"/>
            </a:xfrm>
            <a:prstGeom prst="line">
              <a:avLst/>
            </a:prstGeom>
            <a:noFill/>
            <a:ln w="9525">
              <a:solidFill>
                <a:schemeClr val="bg2"/>
              </a:solidFill>
              <a:round/>
              <a:headEnd/>
              <a:tailEnd/>
            </a:ln>
          </p:spPr>
          <p:txBody>
            <a:bodyPr/>
            <a:lstStyle/>
            <a:p>
              <a:endParaRPr lang="zh-CN" altLang="en-US"/>
            </a:p>
          </p:txBody>
        </p:sp>
        <p:sp>
          <p:nvSpPr>
            <p:cNvPr id="96492" name="Line 76"/>
            <p:cNvSpPr>
              <a:spLocks noChangeShapeType="1"/>
            </p:cNvSpPr>
            <p:nvPr/>
          </p:nvSpPr>
          <p:spPr bwMode="auto">
            <a:xfrm flipH="1">
              <a:off x="2220" y="2152"/>
              <a:ext cx="0" cy="192"/>
            </a:xfrm>
            <a:prstGeom prst="line">
              <a:avLst/>
            </a:prstGeom>
            <a:noFill/>
            <a:ln w="9525">
              <a:solidFill>
                <a:schemeClr val="bg2"/>
              </a:solidFill>
              <a:round/>
              <a:headEnd/>
              <a:tailEnd/>
            </a:ln>
          </p:spPr>
          <p:txBody>
            <a:bodyPr/>
            <a:lstStyle/>
            <a:p>
              <a:endParaRPr lang="zh-CN" altLang="en-US"/>
            </a:p>
          </p:txBody>
        </p:sp>
        <p:sp>
          <p:nvSpPr>
            <p:cNvPr id="96493" name="Line 77"/>
            <p:cNvSpPr>
              <a:spLocks noChangeShapeType="1"/>
            </p:cNvSpPr>
            <p:nvPr/>
          </p:nvSpPr>
          <p:spPr bwMode="auto">
            <a:xfrm flipH="1">
              <a:off x="2134" y="2152"/>
              <a:ext cx="0" cy="192"/>
            </a:xfrm>
            <a:prstGeom prst="line">
              <a:avLst/>
            </a:prstGeom>
            <a:noFill/>
            <a:ln w="9525">
              <a:solidFill>
                <a:schemeClr val="bg2"/>
              </a:solidFill>
              <a:round/>
              <a:headEnd/>
              <a:tailEnd/>
            </a:ln>
          </p:spPr>
          <p:txBody>
            <a:bodyPr/>
            <a:lstStyle/>
            <a:p>
              <a:endParaRPr lang="zh-CN" altLang="en-US"/>
            </a:p>
          </p:txBody>
        </p:sp>
        <p:sp>
          <p:nvSpPr>
            <p:cNvPr id="96494" name="Line 78"/>
            <p:cNvSpPr>
              <a:spLocks noChangeShapeType="1"/>
            </p:cNvSpPr>
            <p:nvPr/>
          </p:nvSpPr>
          <p:spPr bwMode="auto">
            <a:xfrm flipH="1">
              <a:off x="2049" y="2152"/>
              <a:ext cx="0" cy="192"/>
            </a:xfrm>
            <a:prstGeom prst="line">
              <a:avLst/>
            </a:prstGeom>
            <a:noFill/>
            <a:ln w="9525">
              <a:solidFill>
                <a:schemeClr val="bg2"/>
              </a:solidFill>
              <a:round/>
              <a:headEnd/>
              <a:tailEnd/>
            </a:ln>
          </p:spPr>
          <p:txBody>
            <a:bodyPr/>
            <a:lstStyle/>
            <a:p>
              <a:endParaRPr lang="zh-CN" altLang="en-US"/>
            </a:p>
          </p:txBody>
        </p:sp>
        <p:sp>
          <p:nvSpPr>
            <p:cNvPr id="96495" name="Line 79"/>
            <p:cNvSpPr>
              <a:spLocks noChangeShapeType="1"/>
            </p:cNvSpPr>
            <p:nvPr/>
          </p:nvSpPr>
          <p:spPr bwMode="auto">
            <a:xfrm flipH="1">
              <a:off x="1963" y="2152"/>
              <a:ext cx="0" cy="192"/>
            </a:xfrm>
            <a:prstGeom prst="line">
              <a:avLst/>
            </a:prstGeom>
            <a:noFill/>
            <a:ln w="9525">
              <a:solidFill>
                <a:schemeClr val="bg2"/>
              </a:solidFill>
              <a:round/>
              <a:headEnd/>
              <a:tailEnd/>
            </a:ln>
          </p:spPr>
          <p:txBody>
            <a:bodyPr/>
            <a:lstStyle/>
            <a:p>
              <a:endParaRPr lang="zh-CN" altLang="en-US"/>
            </a:p>
          </p:txBody>
        </p:sp>
        <p:sp>
          <p:nvSpPr>
            <p:cNvPr id="96496" name="Line 80"/>
            <p:cNvSpPr>
              <a:spLocks noChangeShapeType="1"/>
            </p:cNvSpPr>
            <p:nvPr/>
          </p:nvSpPr>
          <p:spPr bwMode="auto">
            <a:xfrm flipH="1">
              <a:off x="1878" y="2152"/>
              <a:ext cx="0" cy="192"/>
            </a:xfrm>
            <a:prstGeom prst="line">
              <a:avLst/>
            </a:prstGeom>
            <a:noFill/>
            <a:ln w="9525">
              <a:solidFill>
                <a:schemeClr val="bg2"/>
              </a:solidFill>
              <a:round/>
              <a:headEnd/>
              <a:tailEnd/>
            </a:ln>
          </p:spPr>
          <p:txBody>
            <a:bodyPr/>
            <a:lstStyle/>
            <a:p>
              <a:endParaRPr lang="zh-CN" altLang="en-US"/>
            </a:p>
          </p:txBody>
        </p:sp>
        <p:sp>
          <p:nvSpPr>
            <p:cNvPr id="96497" name="Line 81"/>
            <p:cNvSpPr>
              <a:spLocks noChangeShapeType="1"/>
            </p:cNvSpPr>
            <p:nvPr/>
          </p:nvSpPr>
          <p:spPr bwMode="auto">
            <a:xfrm flipH="1">
              <a:off x="1792" y="2152"/>
              <a:ext cx="0" cy="192"/>
            </a:xfrm>
            <a:prstGeom prst="line">
              <a:avLst/>
            </a:prstGeom>
            <a:noFill/>
            <a:ln w="28575">
              <a:solidFill>
                <a:schemeClr val="bg2"/>
              </a:solidFill>
              <a:round/>
              <a:headEnd/>
              <a:tailEnd/>
            </a:ln>
          </p:spPr>
          <p:txBody>
            <a:bodyPr/>
            <a:lstStyle/>
            <a:p>
              <a:endParaRPr lang="zh-CN" altLang="en-US"/>
            </a:p>
          </p:txBody>
        </p:sp>
        <p:sp>
          <p:nvSpPr>
            <p:cNvPr id="96498" name="Line 82"/>
            <p:cNvSpPr>
              <a:spLocks noChangeShapeType="1"/>
            </p:cNvSpPr>
            <p:nvPr/>
          </p:nvSpPr>
          <p:spPr bwMode="auto">
            <a:xfrm flipH="1">
              <a:off x="1707" y="2152"/>
              <a:ext cx="0" cy="192"/>
            </a:xfrm>
            <a:prstGeom prst="line">
              <a:avLst/>
            </a:prstGeom>
            <a:noFill/>
            <a:ln w="9525">
              <a:solidFill>
                <a:schemeClr val="bg2"/>
              </a:solidFill>
              <a:round/>
              <a:headEnd/>
              <a:tailEnd/>
            </a:ln>
          </p:spPr>
          <p:txBody>
            <a:bodyPr/>
            <a:lstStyle/>
            <a:p>
              <a:endParaRPr lang="zh-CN" altLang="en-US"/>
            </a:p>
          </p:txBody>
        </p:sp>
        <p:sp>
          <p:nvSpPr>
            <p:cNvPr id="96499" name="Line 83"/>
            <p:cNvSpPr>
              <a:spLocks noChangeShapeType="1"/>
            </p:cNvSpPr>
            <p:nvPr/>
          </p:nvSpPr>
          <p:spPr bwMode="auto">
            <a:xfrm flipH="1">
              <a:off x="1621" y="2152"/>
              <a:ext cx="0" cy="192"/>
            </a:xfrm>
            <a:prstGeom prst="line">
              <a:avLst/>
            </a:prstGeom>
            <a:noFill/>
            <a:ln w="9525">
              <a:solidFill>
                <a:schemeClr val="bg2"/>
              </a:solidFill>
              <a:round/>
              <a:headEnd/>
              <a:tailEnd/>
            </a:ln>
          </p:spPr>
          <p:txBody>
            <a:bodyPr/>
            <a:lstStyle/>
            <a:p>
              <a:endParaRPr lang="zh-CN" altLang="en-US"/>
            </a:p>
          </p:txBody>
        </p:sp>
        <p:sp>
          <p:nvSpPr>
            <p:cNvPr id="96500" name="Line 84"/>
            <p:cNvSpPr>
              <a:spLocks noChangeShapeType="1"/>
            </p:cNvSpPr>
            <p:nvPr/>
          </p:nvSpPr>
          <p:spPr bwMode="auto">
            <a:xfrm flipH="1">
              <a:off x="1536" y="2152"/>
              <a:ext cx="0" cy="192"/>
            </a:xfrm>
            <a:prstGeom prst="line">
              <a:avLst/>
            </a:prstGeom>
            <a:noFill/>
            <a:ln w="9525">
              <a:solidFill>
                <a:schemeClr val="bg2"/>
              </a:solidFill>
              <a:round/>
              <a:headEnd/>
              <a:tailEnd/>
            </a:ln>
          </p:spPr>
          <p:txBody>
            <a:bodyPr/>
            <a:lstStyle/>
            <a:p>
              <a:endParaRPr lang="zh-CN" altLang="en-US"/>
            </a:p>
          </p:txBody>
        </p:sp>
        <p:sp>
          <p:nvSpPr>
            <p:cNvPr id="96501" name="Line 85"/>
            <p:cNvSpPr>
              <a:spLocks noChangeShapeType="1"/>
            </p:cNvSpPr>
            <p:nvPr/>
          </p:nvSpPr>
          <p:spPr bwMode="auto">
            <a:xfrm flipH="1">
              <a:off x="1450" y="2152"/>
              <a:ext cx="0" cy="192"/>
            </a:xfrm>
            <a:prstGeom prst="line">
              <a:avLst/>
            </a:prstGeom>
            <a:noFill/>
            <a:ln w="9525">
              <a:solidFill>
                <a:schemeClr val="bg2"/>
              </a:solidFill>
              <a:round/>
              <a:headEnd/>
              <a:tailEnd/>
            </a:ln>
          </p:spPr>
          <p:txBody>
            <a:bodyPr/>
            <a:lstStyle/>
            <a:p>
              <a:endParaRPr lang="zh-CN" altLang="en-US"/>
            </a:p>
          </p:txBody>
        </p:sp>
        <p:sp>
          <p:nvSpPr>
            <p:cNvPr id="96502" name="Line 86"/>
            <p:cNvSpPr>
              <a:spLocks noChangeShapeType="1"/>
            </p:cNvSpPr>
            <p:nvPr/>
          </p:nvSpPr>
          <p:spPr bwMode="auto">
            <a:xfrm flipH="1">
              <a:off x="1365" y="2152"/>
              <a:ext cx="0" cy="192"/>
            </a:xfrm>
            <a:prstGeom prst="line">
              <a:avLst/>
            </a:prstGeom>
            <a:noFill/>
            <a:ln w="9525">
              <a:solidFill>
                <a:schemeClr val="bg2"/>
              </a:solidFill>
              <a:round/>
              <a:headEnd/>
              <a:tailEnd/>
            </a:ln>
          </p:spPr>
          <p:txBody>
            <a:bodyPr/>
            <a:lstStyle/>
            <a:p>
              <a:endParaRPr lang="zh-CN" altLang="en-US"/>
            </a:p>
          </p:txBody>
        </p:sp>
        <p:sp>
          <p:nvSpPr>
            <p:cNvPr id="96503" name="Line 87"/>
            <p:cNvSpPr>
              <a:spLocks noChangeShapeType="1"/>
            </p:cNvSpPr>
            <p:nvPr/>
          </p:nvSpPr>
          <p:spPr bwMode="auto">
            <a:xfrm flipH="1">
              <a:off x="1279" y="2152"/>
              <a:ext cx="0" cy="192"/>
            </a:xfrm>
            <a:prstGeom prst="line">
              <a:avLst/>
            </a:prstGeom>
            <a:noFill/>
            <a:ln w="9525">
              <a:solidFill>
                <a:schemeClr val="bg2"/>
              </a:solidFill>
              <a:round/>
              <a:headEnd/>
              <a:tailEnd/>
            </a:ln>
          </p:spPr>
          <p:txBody>
            <a:bodyPr/>
            <a:lstStyle/>
            <a:p>
              <a:endParaRPr lang="zh-CN" altLang="en-US"/>
            </a:p>
          </p:txBody>
        </p:sp>
        <p:sp>
          <p:nvSpPr>
            <p:cNvPr id="96504" name="Line 88"/>
            <p:cNvSpPr>
              <a:spLocks noChangeShapeType="1"/>
            </p:cNvSpPr>
            <p:nvPr/>
          </p:nvSpPr>
          <p:spPr bwMode="auto">
            <a:xfrm flipH="1">
              <a:off x="1194" y="2152"/>
              <a:ext cx="0" cy="192"/>
            </a:xfrm>
            <a:prstGeom prst="line">
              <a:avLst/>
            </a:prstGeom>
            <a:noFill/>
            <a:ln w="9525">
              <a:solidFill>
                <a:schemeClr val="bg2"/>
              </a:solidFill>
              <a:round/>
              <a:headEnd/>
              <a:tailEnd/>
            </a:ln>
          </p:spPr>
          <p:txBody>
            <a:bodyPr/>
            <a:lstStyle/>
            <a:p>
              <a:endParaRPr lang="zh-CN" altLang="en-US"/>
            </a:p>
          </p:txBody>
        </p:sp>
        <p:sp>
          <p:nvSpPr>
            <p:cNvPr id="96505" name="Line 89"/>
            <p:cNvSpPr>
              <a:spLocks noChangeShapeType="1"/>
            </p:cNvSpPr>
            <p:nvPr/>
          </p:nvSpPr>
          <p:spPr bwMode="auto">
            <a:xfrm flipH="1">
              <a:off x="1108" y="2152"/>
              <a:ext cx="0" cy="192"/>
            </a:xfrm>
            <a:prstGeom prst="line">
              <a:avLst/>
            </a:prstGeom>
            <a:noFill/>
            <a:ln w="28575">
              <a:solidFill>
                <a:schemeClr val="bg2"/>
              </a:solidFill>
              <a:round/>
              <a:headEnd/>
              <a:tailEnd/>
            </a:ln>
          </p:spPr>
          <p:txBody>
            <a:bodyPr/>
            <a:lstStyle/>
            <a:p>
              <a:endParaRPr lang="zh-CN" altLang="en-US"/>
            </a:p>
          </p:txBody>
        </p:sp>
        <p:sp>
          <p:nvSpPr>
            <p:cNvPr id="96506" name="Line 90"/>
            <p:cNvSpPr>
              <a:spLocks noChangeShapeType="1"/>
            </p:cNvSpPr>
            <p:nvPr/>
          </p:nvSpPr>
          <p:spPr bwMode="auto">
            <a:xfrm flipH="1">
              <a:off x="1023" y="2152"/>
              <a:ext cx="0" cy="192"/>
            </a:xfrm>
            <a:prstGeom prst="line">
              <a:avLst/>
            </a:prstGeom>
            <a:noFill/>
            <a:ln w="9525">
              <a:solidFill>
                <a:schemeClr val="bg2"/>
              </a:solidFill>
              <a:round/>
              <a:headEnd/>
              <a:tailEnd/>
            </a:ln>
          </p:spPr>
          <p:txBody>
            <a:bodyPr/>
            <a:lstStyle/>
            <a:p>
              <a:endParaRPr lang="zh-CN" altLang="en-US"/>
            </a:p>
          </p:txBody>
        </p:sp>
        <p:sp>
          <p:nvSpPr>
            <p:cNvPr id="96507" name="Line 91"/>
            <p:cNvSpPr>
              <a:spLocks noChangeShapeType="1"/>
            </p:cNvSpPr>
            <p:nvPr/>
          </p:nvSpPr>
          <p:spPr bwMode="auto">
            <a:xfrm flipH="1">
              <a:off x="937" y="2152"/>
              <a:ext cx="0" cy="192"/>
            </a:xfrm>
            <a:prstGeom prst="line">
              <a:avLst/>
            </a:prstGeom>
            <a:noFill/>
            <a:ln w="9525">
              <a:solidFill>
                <a:schemeClr val="bg2"/>
              </a:solidFill>
              <a:round/>
              <a:headEnd/>
              <a:tailEnd/>
            </a:ln>
          </p:spPr>
          <p:txBody>
            <a:bodyPr/>
            <a:lstStyle/>
            <a:p>
              <a:endParaRPr lang="zh-CN" altLang="en-US"/>
            </a:p>
          </p:txBody>
        </p:sp>
        <p:sp>
          <p:nvSpPr>
            <p:cNvPr id="96508" name="Line 92"/>
            <p:cNvSpPr>
              <a:spLocks noChangeShapeType="1"/>
            </p:cNvSpPr>
            <p:nvPr/>
          </p:nvSpPr>
          <p:spPr bwMode="auto">
            <a:xfrm flipH="1">
              <a:off x="852" y="2152"/>
              <a:ext cx="0" cy="192"/>
            </a:xfrm>
            <a:prstGeom prst="line">
              <a:avLst/>
            </a:prstGeom>
            <a:noFill/>
            <a:ln w="9525">
              <a:solidFill>
                <a:schemeClr val="bg2"/>
              </a:solidFill>
              <a:round/>
              <a:headEnd/>
              <a:tailEnd/>
            </a:ln>
          </p:spPr>
          <p:txBody>
            <a:bodyPr/>
            <a:lstStyle/>
            <a:p>
              <a:endParaRPr lang="zh-CN" altLang="en-US"/>
            </a:p>
          </p:txBody>
        </p:sp>
        <p:sp>
          <p:nvSpPr>
            <p:cNvPr id="96509" name="Line 93"/>
            <p:cNvSpPr>
              <a:spLocks noChangeShapeType="1"/>
            </p:cNvSpPr>
            <p:nvPr/>
          </p:nvSpPr>
          <p:spPr bwMode="auto">
            <a:xfrm flipH="1">
              <a:off x="766" y="2152"/>
              <a:ext cx="0" cy="192"/>
            </a:xfrm>
            <a:prstGeom prst="line">
              <a:avLst/>
            </a:prstGeom>
            <a:noFill/>
            <a:ln w="9525">
              <a:solidFill>
                <a:schemeClr val="bg2"/>
              </a:solidFill>
              <a:round/>
              <a:headEnd/>
              <a:tailEnd/>
            </a:ln>
          </p:spPr>
          <p:txBody>
            <a:bodyPr/>
            <a:lstStyle/>
            <a:p>
              <a:endParaRPr lang="zh-CN" altLang="en-US"/>
            </a:p>
          </p:txBody>
        </p:sp>
        <p:sp>
          <p:nvSpPr>
            <p:cNvPr id="96510" name="Line 94"/>
            <p:cNvSpPr>
              <a:spLocks noChangeShapeType="1"/>
            </p:cNvSpPr>
            <p:nvPr/>
          </p:nvSpPr>
          <p:spPr bwMode="auto">
            <a:xfrm flipH="1">
              <a:off x="681" y="2152"/>
              <a:ext cx="0" cy="192"/>
            </a:xfrm>
            <a:prstGeom prst="line">
              <a:avLst/>
            </a:prstGeom>
            <a:noFill/>
            <a:ln w="9525">
              <a:solidFill>
                <a:schemeClr val="bg2"/>
              </a:solidFill>
              <a:round/>
              <a:headEnd/>
              <a:tailEnd/>
            </a:ln>
          </p:spPr>
          <p:txBody>
            <a:bodyPr/>
            <a:lstStyle/>
            <a:p>
              <a:endParaRPr lang="zh-CN" altLang="en-US"/>
            </a:p>
          </p:txBody>
        </p:sp>
        <p:sp>
          <p:nvSpPr>
            <p:cNvPr id="96511" name="Line 95"/>
            <p:cNvSpPr>
              <a:spLocks noChangeShapeType="1"/>
            </p:cNvSpPr>
            <p:nvPr/>
          </p:nvSpPr>
          <p:spPr bwMode="auto">
            <a:xfrm flipH="1">
              <a:off x="595" y="2152"/>
              <a:ext cx="0" cy="192"/>
            </a:xfrm>
            <a:prstGeom prst="line">
              <a:avLst/>
            </a:prstGeom>
            <a:noFill/>
            <a:ln w="9525">
              <a:solidFill>
                <a:schemeClr val="bg2"/>
              </a:solidFill>
              <a:round/>
              <a:headEnd/>
              <a:tailEnd/>
            </a:ln>
          </p:spPr>
          <p:txBody>
            <a:bodyPr/>
            <a:lstStyle/>
            <a:p>
              <a:endParaRPr lang="zh-CN" altLang="en-US"/>
            </a:p>
          </p:txBody>
        </p:sp>
        <p:sp>
          <p:nvSpPr>
            <p:cNvPr id="96512" name="Line 96"/>
            <p:cNvSpPr>
              <a:spLocks noChangeShapeType="1"/>
            </p:cNvSpPr>
            <p:nvPr/>
          </p:nvSpPr>
          <p:spPr bwMode="auto">
            <a:xfrm flipH="1">
              <a:off x="510" y="2152"/>
              <a:ext cx="0" cy="192"/>
            </a:xfrm>
            <a:prstGeom prst="line">
              <a:avLst/>
            </a:prstGeom>
            <a:noFill/>
            <a:ln w="9525">
              <a:solidFill>
                <a:schemeClr val="bg2"/>
              </a:solidFill>
              <a:round/>
              <a:headEnd/>
              <a:tailEnd/>
            </a:ln>
          </p:spPr>
          <p:txBody>
            <a:bodyPr/>
            <a:lstStyle/>
            <a:p>
              <a:endParaRPr lang="zh-CN" altLang="en-US"/>
            </a:p>
          </p:txBody>
        </p:sp>
      </p:grpSp>
      <p:sp>
        <p:nvSpPr>
          <p:cNvPr id="96270" name="Text Box 97"/>
          <p:cNvSpPr txBox="1">
            <a:spLocks noChangeArrowheads="1"/>
          </p:cNvSpPr>
          <p:nvPr/>
        </p:nvSpPr>
        <p:spPr bwMode="auto">
          <a:xfrm>
            <a:off x="1427163" y="2687786"/>
            <a:ext cx="1825625" cy="400110"/>
          </a:xfrm>
          <a:prstGeom prst="rect">
            <a:avLst/>
          </a:prstGeom>
          <a:noFill/>
          <a:ln w="9525">
            <a:noFill/>
            <a:miter lim="800000"/>
            <a:headEnd/>
            <a:tailEnd/>
          </a:ln>
        </p:spPr>
        <p:txBody>
          <a:bodyPr wrap="square">
            <a:spAutoFit/>
          </a:bodyPr>
          <a:lstStyle/>
          <a:p>
            <a:r>
              <a:rPr lang="en-US" altLang="zh-CN" sz="2000" b="1">
                <a:solidFill>
                  <a:schemeClr val="tx1"/>
                </a:solidFill>
              </a:rPr>
              <a:t>Shift left by </a:t>
            </a:r>
            <a:r>
              <a:rPr lang="en-US" altLang="zh-CN" sz="2000" b="1">
                <a:solidFill>
                  <a:schemeClr val="accent2"/>
                </a:solidFill>
              </a:rPr>
              <a:t>N</a:t>
            </a:r>
            <a:r>
              <a:rPr lang="en-US" altLang="zh-CN" b="1" baseline="-25000">
                <a:solidFill>
                  <a:schemeClr val="accent2"/>
                </a:solidFill>
              </a:rPr>
              <a:t>i</a:t>
            </a:r>
          </a:p>
        </p:txBody>
      </p:sp>
      <p:sp>
        <p:nvSpPr>
          <p:cNvPr id="96271" name="Freeform 98"/>
          <p:cNvSpPr>
            <a:spLocks/>
          </p:cNvSpPr>
          <p:nvPr/>
        </p:nvSpPr>
        <p:spPr bwMode="auto">
          <a:xfrm>
            <a:off x="4648200" y="2330598"/>
            <a:ext cx="4349750" cy="381000"/>
          </a:xfrm>
          <a:custGeom>
            <a:avLst/>
            <a:gdLst>
              <a:gd name="T0" fmla="*/ 2147483647 w 2740"/>
              <a:gd name="T1" fmla="*/ 2147483647 h 240"/>
              <a:gd name="T2" fmla="*/ 2147483647 w 2740"/>
              <a:gd name="T3" fmla="*/ 2147483647 h 240"/>
              <a:gd name="T4" fmla="*/ 2147483647 w 2740"/>
              <a:gd name="T5" fmla="*/ 2147483647 h 240"/>
              <a:gd name="T6" fmla="*/ 2147483647 w 2740"/>
              <a:gd name="T7" fmla="*/ 2147483647 h 240"/>
              <a:gd name="T8" fmla="*/ 2147483647 w 2740"/>
              <a:gd name="T9" fmla="*/ 2147483647 h 240"/>
              <a:gd name="T10" fmla="*/ 2147483647 w 2740"/>
              <a:gd name="T11" fmla="*/ 2147483647 h 240"/>
              <a:gd name="T12" fmla="*/ 2147483647 w 2740"/>
              <a:gd name="T13" fmla="*/ 2147483647 h 240"/>
              <a:gd name="T14" fmla="*/ 2147483647 w 2740"/>
              <a:gd name="T15" fmla="*/ 2147483647 h 240"/>
              <a:gd name="T16" fmla="*/ 2147483647 w 2740"/>
              <a:gd name="T17" fmla="*/ 2147483647 h 240"/>
              <a:gd name="T18" fmla="*/ 2147483647 w 2740"/>
              <a:gd name="T19" fmla="*/ 2147483647 h 240"/>
              <a:gd name="T20" fmla="*/ 2147483647 w 2740"/>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40"/>
              <a:gd name="T34" fmla="*/ 0 h 240"/>
              <a:gd name="T35" fmla="*/ 2740 w 274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40" h="240">
                <a:moveTo>
                  <a:pt x="157" y="8"/>
                </a:moveTo>
                <a:cubicBezTo>
                  <a:pt x="131" y="6"/>
                  <a:pt x="105" y="5"/>
                  <a:pt x="85" y="16"/>
                </a:cubicBezTo>
                <a:cubicBezTo>
                  <a:pt x="65" y="27"/>
                  <a:pt x="44" y="41"/>
                  <a:pt x="37" y="72"/>
                </a:cubicBezTo>
                <a:cubicBezTo>
                  <a:pt x="30" y="103"/>
                  <a:pt x="0" y="173"/>
                  <a:pt x="45" y="200"/>
                </a:cubicBezTo>
                <a:cubicBezTo>
                  <a:pt x="90" y="227"/>
                  <a:pt x="100" y="227"/>
                  <a:pt x="309" y="232"/>
                </a:cubicBezTo>
                <a:cubicBezTo>
                  <a:pt x="518" y="237"/>
                  <a:pt x="945" y="232"/>
                  <a:pt x="1301" y="232"/>
                </a:cubicBezTo>
                <a:cubicBezTo>
                  <a:pt x="1657" y="232"/>
                  <a:pt x="2213" y="240"/>
                  <a:pt x="2445" y="232"/>
                </a:cubicBezTo>
                <a:cubicBezTo>
                  <a:pt x="2677" y="224"/>
                  <a:pt x="2646" y="209"/>
                  <a:pt x="2693" y="184"/>
                </a:cubicBezTo>
                <a:cubicBezTo>
                  <a:pt x="2740" y="159"/>
                  <a:pt x="2729" y="107"/>
                  <a:pt x="2725" y="80"/>
                </a:cubicBezTo>
                <a:cubicBezTo>
                  <a:pt x="2721" y="53"/>
                  <a:pt x="2698" y="37"/>
                  <a:pt x="2669" y="24"/>
                </a:cubicBezTo>
                <a:cubicBezTo>
                  <a:pt x="2640" y="11"/>
                  <a:pt x="2594" y="5"/>
                  <a:pt x="2549" y="0"/>
                </a:cubicBezTo>
              </a:path>
            </a:pathLst>
          </a:custGeom>
          <a:noFill/>
          <a:ln w="28575">
            <a:solidFill>
              <a:schemeClr val="tx1"/>
            </a:solidFill>
            <a:round/>
            <a:headEnd/>
            <a:tailEnd type="triangle" w="med" len="med"/>
          </a:ln>
        </p:spPr>
        <p:txBody>
          <a:bodyPr/>
          <a:lstStyle/>
          <a:p>
            <a:endParaRPr lang="zh-CN" altLang="en-US"/>
          </a:p>
        </p:txBody>
      </p:sp>
      <p:sp>
        <p:nvSpPr>
          <p:cNvPr id="96272" name="Text Box 99"/>
          <p:cNvSpPr txBox="1">
            <a:spLocks noChangeArrowheads="1"/>
          </p:cNvSpPr>
          <p:nvPr/>
        </p:nvSpPr>
        <p:spPr bwMode="auto">
          <a:xfrm>
            <a:off x="5922963" y="2675086"/>
            <a:ext cx="1825625" cy="400110"/>
          </a:xfrm>
          <a:prstGeom prst="rect">
            <a:avLst/>
          </a:prstGeom>
          <a:noFill/>
          <a:ln w="9525">
            <a:noFill/>
            <a:miter lim="800000"/>
            <a:headEnd/>
            <a:tailEnd/>
          </a:ln>
        </p:spPr>
        <p:txBody>
          <a:bodyPr wrap="square">
            <a:spAutoFit/>
          </a:bodyPr>
          <a:lstStyle/>
          <a:p>
            <a:r>
              <a:rPr lang="en-US" altLang="zh-CN" sz="2000" b="1">
                <a:solidFill>
                  <a:schemeClr val="tx1"/>
                </a:solidFill>
              </a:rPr>
              <a:t>Shift left by </a:t>
            </a:r>
            <a:r>
              <a:rPr lang="en-US" altLang="zh-CN" sz="2000" b="1">
                <a:solidFill>
                  <a:schemeClr val="accent2"/>
                </a:solidFill>
              </a:rPr>
              <a:t>N</a:t>
            </a:r>
            <a:r>
              <a:rPr lang="en-US" altLang="zh-CN" b="1" baseline="-25000">
                <a:solidFill>
                  <a:schemeClr val="accent2"/>
                </a:solidFill>
              </a:rPr>
              <a:t>i</a:t>
            </a:r>
          </a:p>
        </p:txBody>
      </p:sp>
      <p:grpSp>
        <p:nvGrpSpPr>
          <p:cNvPr id="96273" name="Group 100"/>
          <p:cNvGrpSpPr>
            <a:grpSpLocks/>
          </p:cNvGrpSpPr>
          <p:nvPr/>
        </p:nvGrpSpPr>
        <p:grpSpPr bwMode="auto">
          <a:xfrm>
            <a:off x="4922838" y="2190898"/>
            <a:ext cx="3810000" cy="304800"/>
            <a:chOff x="3096" y="2152"/>
            <a:chExt cx="2400" cy="192"/>
          </a:xfrm>
        </p:grpSpPr>
        <p:sp>
          <p:nvSpPr>
            <p:cNvPr id="96457" name="Rectangle 101"/>
            <p:cNvSpPr>
              <a:spLocks noChangeArrowheads="1"/>
            </p:cNvSpPr>
            <p:nvPr/>
          </p:nvSpPr>
          <p:spPr bwMode="auto">
            <a:xfrm flipH="1">
              <a:off x="3096" y="2152"/>
              <a:ext cx="2400"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6458" name="Line 102"/>
            <p:cNvSpPr>
              <a:spLocks noChangeShapeType="1"/>
            </p:cNvSpPr>
            <p:nvPr/>
          </p:nvSpPr>
          <p:spPr bwMode="auto">
            <a:xfrm flipH="1">
              <a:off x="5405" y="2152"/>
              <a:ext cx="0" cy="192"/>
            </a:xfrm>
            <a:prstGeom prst="line">
              <a:avLst/>
            </a:prstGeom>
            <a:noFill/>
            <a:ln w="9525">
              <a:solidFill>
                <a:schemeClr val="bg2"/>
              </a:solidFill>
              <a:round/>
              <a:headEnd/>
              <a:tailEnd/>
            </a:ln>
          </p:spPr>
          <p:txBody>
            <a:bodyPr/>
            <a:lstStyle/>
            <a:p>
              <a:endParaRPr lang="zh-CN" altLang="en-US"/>
            </a:p>
          </p:txBody>
        </p:sp>
        <p:sp>
          <p:nvSpPr>
            <p:cNvPr id="96459" name="Line 103"/>
            <p:cNvSpPr>
              <a:spLocks noChangeShapeType="1"/>
            </p:cNvSpPr>
            <p:nvPr/>
          </p:nvSpPr>
          <p:spPr bwMode="auto">
            <a:xfrm flipH="1">
              <a:off x="5319" y="2152"/>
              <a:ext cx="0" cy="192"/>
            </a:xfrm>
            <a:prstGeom prst="line">
              <a:avLst/>
            </a:prstGeom>
            <a:noFill/>
            <a:ln w="9525">
              <a:solidFill>
                <a:schemeClr val="bg2"/>
              </a:solidFill>
              <a:round/>
              <a:headEnd/>
              <a:tailEnd/>
            </a:ln>
          </p:spPr>
          <p:txBody>
            <a:bodyPr/>
            <a:lstStyle/>
            <a:p>
              <a:endParaRPr lang="zh-CN" altLang="en-US"/>
            </a:p>
          </p:txBody>
        </p:sp>
        <p:sp>
          <p:nvSpPr>
            <p:cNvPr id="96460" name="Line 104"/>
            <p:cNvSpPr>
              <a:spLocks noChangeShapeType="1"/>
            </p:cNvSpPr>
            <p:nvPr/>
          </p:nvSpPr>
          <p:spPr bwMode="auto">
            <a:xfrm flipH="1">
              <a:off x="5234" y="2152"/>
              <a:ext cx="0" cy="192"/>
            </a:xfrm>
            <a:prstGeom prst="line">
              <a:avLst/>
            </a:prstGeom>
            <a:noFill/>
            <a:ln w="9525">
              <a:solidFill>
                <a:schemeClr val="bg2"/>
              </a:solidFill>
              <a:round/>
              <a:headEnd/>
              <a:tailEnd/>
            </a:ln>
          </p:spPr>
          <p:txBody>
            <a:bodyPr/>
            <a:lstStyle/>
            <a:p>
              <a:endParaRPr lang="zh-CN" altLang="en-US"/>
            </a:p>
          </p:txBody>
        </p:sp>
        <p:sp>
          <p:nvSpPr>
            <p:cNvPr id="96461" name="Line 105"/>
            <p:cNvSpPr>
              <a:spLocks noChangeShapeType="1"/>
            </p:cNvSpPr>
            <p:nvPr/>
          </p:nvSpPr>
          <p:spPr bwMode="auto">
            <a:xfrm flipH="1">
              <a:off x="5148" y="2152"/>
              <a:ext cx="0" cy="192"/>
            </a:xfrm>
            <a:prstGeom prst="line">
              <a:avLst/>
            </a:prstGeom>
            <a:noFill/>
            <a:ln w="28575">
              <a:solidFill>
                <a:schemeClr val="bg2"/>
              </a:solidFill>
              <a:round/>
              <a:headEnd/>
              <a:tailEnd/>
            </a:ln>
          </p:spPr>
          <p:txBody>
            <a:bodyPr/>
            <a:lstStyle/>
            <a:p>
              <a:endParaRPr lang="zh-CN" altLang="en-US"/>
            </a:p>
          </p:txBody>
        </p:sp>
        <p:sp>
          <p:nvSpPr>
            <p:cNvPr id="96462" name="Line 106"/>
            <p:cNvSpPr>
              <a:spLocks noChangeShapeType="1"/>
            </p:cNvSpPr>
            <p:nvPr/>
          </p:nvSpPr>
          <p:spPr bwMode="auto">
            <a:xfrm flipH="1">
              <a:off x="5063" y="2152"/>
              <a:ext cx="0" cy="192"/>
            </a:xfrm>
            <a:prstGeom prst="line">
              <a:avLst/>
            </a:prstGeom>
            <a:noFill/>
            <a:ln w="9525">
              <a:solidFill>
                <a:schemeClr val="bg2"/>
              </a:solidFill>
              <a:round/>
              <a:headEnd/>
              <a:tailEnd/>
            </a:ln>
          </p:spPr>
          <p:txBody>
            <a:bodyPr/>
            <a:lstStyle/>
            <a:p>
              <a:endParaRPr lang="zh-CN" altLang="en-US"/>
            </a:p>
          </p:txBody>
        </p:sp>
        <p:sp>
          <p:nvSpPr>
            <p:cNvPr id="96463" name="Line 107"/>
            <p:cNvSpPr>
              <a:spLocks noChangeShapeType="1"/>
            </p:cNvSpPr>
            <p:nvPr/>
          </p:nvSpPr>
          <p:spPr bwMode="auto">
            <a:xfrm flipH="1">
              <a:off x="4977" y="2152"/>
              <a:ext cx="0" cy="192"/>
            </a:xfrm>
            <a:prstGeom prst="line">
              <a:avLst/>
            </a:prstGeom>
            <a:noFill/>
            <a:ln w="9525">
              <a:solidFill>
                <a:schemeClr val="bg2"/>
              </a:solidFill>
              <a:round/>
              <a:headEnd/>
              <a:tailEnd/>
            </a:ln>
          </p:spPr>
          <p:txBody>
            <a:bodyPr/>
            <a:lstStyle/>
            <a:p>
              <a:endParaRPr lang="zh-CN" altLang="en-US"/>
            </a:p>
          </p:txBody>
        </p:sp>
        <p:sp>
          <p:nvSpPr>
            <p:cNvPr id="96464" name="Line 108"/>
            <p:cNvSpPr>
              <a:spLocks noChangeShapeType="1"/>
            </p:cNvSpPr>
            <p:nvPr/>
          </p:nvSpPr>
          <p:spPr bwMode="auto">
            <a:xfrm flipH="1">
              <a:off x="4892" y="2152"/>
              <a:ext cx="0" cy="192"/>
            </a:xfrm>
            <a:prstGeom prst="line">
              <a:avLst/>
            </a:prstGeom>
            <a:noFill/>
            <a:ln w="9525">
              <a:solidFill>
                <a:schemeClr val="bg2"/>
              </a:solidFill>
              <a:round/>
              <a:headEnd/>
              <a:tailEnd/>
            </a:ln>
          </p:spPr>
          <p:txBody>
            <a:bodyPr/>
            <a:lstStyle/>
            <a:p>
              <a:endParaRPr lang="zh-CN" altLang="en-US"/>
            </a:p>
          </p:txBody>
        </p:sp>
        <p:sp>
          <p:nvSpPr>
            <p:cNvPr id="96465" name="Line 109"/>
            <p:cNvSpPr>
              <a:spLocks noChangeShapeType="1"/>
            </p:cNvSpPr>
            <p:nvPr/>
          </p:nvSpPr>
          <p:spPr bwMode="auto">
            <a:xfrm flipH="1">
              <a:off x="4806" y="2152"/>
              <a:ext cx="0" cy="192"/>
            </a:xfrm>
            <a:prstGeom prst="line">
              <a:avLst/>
            </a:prstGeom>
            <a:noFill/>
            <a:ln w="9525">
              <a:solidFill>
                <a:schemeClr val="bg2"/>
              </a:solidFill>
              <a:round/>
              <a:headEnd/>
              <a:tailEnd/>
            </a:ln>
          </p:spPr>
          <p:txBody>
            <a:bodyPr/>
            <a:lstStyle/>
            <a:p>
              <a:endParaRPr lang="zh-CN" altLang="en-US"/>
            </a:p>
          </p:txBody>
        </p:sp>
        <p:sp>
          <p:nvSpPr>
            <p:cNvPr id="96466" name="Line 110"/>
            <p:cNvSpPr>
              <a:spLocks noChangeShapeType="1"/>
            </p:cNvSpPr>
            <p:nvPr/>
          </p:nvSpPr>
          <p:spPr bwMode="auto">
            <a:xfrm flipH="1">
              <a:off x="4721" y="2152"/>
              <a:ext cx="0" cy="192"/>
            </a:xfrm>
            <a:prstGeom prst="line">
              <a:avLst/>
            </a:prstGeom>
            <a:noFill/>
            <a:ln w="9525">
              <a:solidFill>
                <a:schemeClr val="bg2"/>
              </a:solidFill>
              <a:round/>
              <a:headEnd/>
              <a:tailEnd/>
            </a:ln>
          </p:spPr>
          <p:txBody>
            <a:bodyPr/>
            <a:lstStyle/>
            <a:p>
              <a:endParaRPr lang="zh-CN" altLang="en-US"/>
            </a:p>
          </p:txBody>
        </p:sp>
        <p:sp>
          <p:nvSpPr>
            <p:cNvPr id="96467" name="Line 111"/>
            <p:cNvSpPr>
              <a:spLocks noChangeShapeType="1"/>
            </p:cNvSpPr>
            <p:nvPr/>
          </p:nvSpPr>
          <p:spPr bwMode="auto">
            <a:xfrm flipH="1">
              <a:off x="4635" y="2152"/>
              <a:ext cx="0" cy="192"/>
            </a:xfrm>
            <a:prstGeom prst="line">
              <a:avLst/>
            </a:prstGeom>
            <a:noFill/>
            <a:ln w="9525">
              <a:solidFill>
                <a:schemeClr val="bg2"/>
              </a:solidFill>
              <a:round/>
              <a:headEnd/>
              <a:tailEnd/>
            </a:ln>
          </p:spPr>
          <p:txBody>
            <a:bodyPr/>
            <a:lstStyle/>
            <a:p>
              <a:endParaRPr lang="zh-CN" altLang="en-US"/>
            </a:p>
          </p:txBody>
        </p:sp>
        <p:sp>
          <p:nvSpPr>
            <p:cNvPr id="96468" name="Line 112"/>
            <p:cNvSpPr>
              <a:spLocks noChangeShapeType="1"/>
            </p:cNvSpPr>
            <p:nvPr/>
          </p:nvSpPr>
          <p:spPr bwMode="auto">
            <a:xfrm flipH="1">
              <a:off x="4550" y="2152"/>
              <a:ext cx="0" cy="192"/>
            </a:xfrm>
            <a:prstGeom prst="line">
              <a:avLst/>
            </a:prstGeom>
            <a:noFill/>
            <a:ln w="9525">
              <a:solidFill>
                <a:schemeClr val="bg2"/>
              </a:solidFill>
              <a:round/>
              <a:headEnd/>
              <a:tailEnd/>
            </a:ln>
          </p:spPr>
          <p:txBody>
            <a:bodyPr/>
            <a:lstStyle/>
            <a:p>
              <a:endParaRPr lang="zh-CN" altLang="en-US"/>
            </a:p>
          </p:txBody>
        </p:sp>
        <p:sp>
          <p:nvSpPr>
            <p:cNvPr id="96469" name="Line 113"/>
            <p:cNvSpPr>
              <a:spLocks noChangeShapeType="1"/>
            </p:cNvSpPr>
            <p:nvPr/>
          </p:nvSpPr>
          <p:spPr bwMode="auto">
            <a:xfrm flipH="1">
              <a:off x="4464" y="2152"/>
              <a:ext cx="0" cy="192"/>
            </a:xfrm>
            <a:prstGeom prst="line">
              <a:avLst/>
            </a:prstGeom>
            <a:noFill/>
            <a:ln w="28575">
              <a:solidFill>
                <a:schemeClr val="bg2"/>
              </a:solidFill>
              <a:round/>
              <a:headEnd/>
              <a:tailEnd/>
            </a:ln>
          </p:spPr>
          <p:txBody>
            <a:bodyPr/>
            <a:lstStyle/>
            <a:p>
              <a:endParaRPr lang="zh-CN" altLang="en-US"/>
            </a:p>
          </p:txBody>
        </p:sp>
        <p:sp>
          <p:nvSpPr>
            <p:cNvPr id="96470" name="Line 114"/>
            <p:cNvSpPr>
              <a:spLocks noChangeShapeType="1"/>
            </p:cNvSpPr>
            <p:nvPr/>
          </p:nvSpPr>
          <p:spPr bwMode="auto">
            <a:xfrm flipH="1">
              <a:off x="4379" y="2152"/>
              <a:ext cx="0" cy="192"/>
            </a:xfrm>
            <a:prstGeom prst="line">
              <a:avLst/>
            </a:prstGeom>
            <a:noFill/>
            <a:ln w="9525">
              <a:solidFill>
                <a:schemeClr val="bg2"/>
              </a:solidFill>
              <a:round/>
              <a:headEnd/>
              <a:tailEnd/>
            </a:ln>
          </p:spPr>
          <p:txBody>
            <a:bodyPr/>
            <a:lstStyle/>
            <a:p>
              <a:endParaRPr lang="zh-CN" altLang="en-US"/>
            </a:p>
          </p:txBody>
        </p:sp>
        <p:sp>
          <p:nvSpPr>
            <p:cNvPr id="96471" name="Line 115"/>
            <p:cNvSpPr>
              <a:spLocks noChangeShapeType="1"/>
            </p:cNvSpPr>
            <p:nvPr/>
          </p:nvSpPr>
          <p:spPr bwMode="auto">
            <a:xfrm flipH="1">
              <a:off x="4293" y="2152"/>
              <a:ext cx="0" cy="192"/>
            </a:xfrm>
            <a:prstGeom prst="line">
              <a:avLst/>
            </a:prstGeom>
            <a:noFill/>
            <a:ln w="9525">
              <a:solidFill>
                <a:schemeClr val="bg2"/>
              </a:solidFill>
              <a:round/>
              <a:headEnd/>
              <a:tailEnd/>
            </a:ln>
          </p:spPr>
          <p:txBody>
            <a:bodyPr/>
            <a:lstStyle/>
            <a:p>
              <a:endParaRPr lang="zh-CN" altLang="en-US"/>
            </a:p>
          </p:txBody>
        </p:sp>
        <p:sp>
          <p:nvSpPr>
            <p:cNvPr id="96472" name="Line 116"/>
            <p:cNvSpPr>
              <a:spLocks noChangeShapeType="1"/>
            </p:cNvSpPr>
            <p:nvPr/>
          </p:nvSpPr>
          <p:spPr bwMode="auto">
            <a:xfrm flipH="1">
              <a:off x="4208" y="2152"/>
              <a:ext cx="0" cy="192"/>
            </a:xfrm>
            <a:prstGeom prst="line">
              <a:avLst/>
            </a:prstGeom>
            <a:noFill/>
            <a:ln w="9525">
              <a:solidFill>
                <a:schemeClr val="bg2"/>
              </a:solidFill>
              <a:round/>
              <a:headEnd/>
              <a:tailEnd/>
            </a:ln>
          </p:spPr>
          <p:txBody>
            <a:bodyPr/>
            <a:lstStyle/>
            <a:p>
              <a:endParaRPr lang="zh-CN" altLang="en-US"/>
            </a:p>
          </p:txBody>
        </p:sp>
        <p:sp>
          <p:nvSpPr>
            <p:cNvPr id="96473" name="Line 117"/>
            <p:cNvSpPr>
              <a:spLocks noChangeShapeType="1"/>
            </p:cNvSpPr>
            <p:nvPr/>
          </p:nvSpPr>
          <p:spPr bwMode="auto">
            <a:xfrm flipH="1">
              <a:off x="4122" y="2152"/>
              <a:ext cx="0" cy="192"/>
            </a:xfrm>
            <a:prstGeom prst="line">
              <a:avLst/>
            </a:prstGeom>
            <a:noFill/>
            <a:ln w="9525">
              <a:solidFill>
                <a:schemeClr val="bg2"/>
              </a:solidFill>
              <a:round/>
              <a:headEnd/>
              <a:tailEnd/>
            </a:ln>
          </p:spPr>
          <p:txBody>
            <a:bodyPr/>
            <a:lstStyle/>
            <a:p>
              <a:endParaRPr lang="zh-CN" altLang="en-US"/>
            </a:p>
          </p:txBody>
        </p:sp>
        <p:sp>
          <p:nvSpPr>
            <p:cNvPr id="96474" name="Line 118"/>
            <p:cNvSpPr>
              <a:spLocks noChangeShapeType="1"/>
            </p:cNvSpPr>
            <p:nvPr/>
          </p:nvSpPr>
          <p:spPr bwMode="auto">
            <a:xfrm flipH="1">
              <a:off x="4037" y="2152"/>
              <a:ext cx="0" cy="192"/>
            </a:xfrm>
            <a:prstGeom prst="line">
              <a:avLst/>
            </a:prstGeom>
            <a:noFill/>
            <a:ln w="9525">
              <a:solidFill>
                <a:schemeClr val="bg2"/>
              </a:solidFill>
              <a:round/>
              <a:headEnd/>
              <a:tailEnd/>
            </a:ln>
          </p:spPr>
          <p:txBody>
            <a:bodyPr/>
            <a:lstStyle/>
            <a:p>
              <a:endParaRPr lang="zh-CN" altLang="en-US"/>
            </a:p>
          </p:txBody>
        </p:sp>
        <p:sp>
          <p:nvSpPr>
            <p:cNvPr id="96475" name="Line 119"/>
            <p:cNvSpPr>
              <a:spLocks noChangeShapeType="1"/>
            </p:cNvSpPr>
            <p:nvPr/>
          </p:nvSpPr>
          <p:spPr bwMode="auto">
            <a:xfrm flipH="1">
              <a:off x="3951" y="2152"/>
              <a:ext cx="0" cy="192"/>
            </a:xfrm>
            <a:prstGeom prst="line">
              <a:avLst/>
            </a:prstGeom>
            <a:noFill/>
            <a:ln w="9525">
              <a:solidFill>
                <a:schemeClr val="bg2"/>
              </a:solidFill>
              <a:round/>
              <a:headEnd/>
              <a:tailEnd/>
            </a:ln>
          </p:spPr>
          <p:txBody>
            <a:bodyPr/>
            <a:lstStyle/>
            <a:p>
              <a:endParaRPr lang="zh-CN" altLang="en-US"/>
            </a:p>
          </p:txBody>
        </p:sp>
        <p:sp>
          <p:nvSpPr>
            <p:cNvPr id="96476" name="Line 120"/>
            <p:cNvSpPr>
              <a:spLocks noChangeShapeType="1"/>
            </p:cNvSpPr>
            <p:nvPr/>
          </p:nvSpPr>
          <p:spPr bwMode="auto">
            <a:xfrm flipH="1">
              <a:off x="3866" y="2152"/>
              <a:ext cx="0" cy="192"/>
            </a:xfrm>
            <a:prstGeom prst="line">
              <a:avLst/>
            </a:prstGeom>
            <a:noFill/>
            <a:ln w="9525">
              <a:solidFill>
                <a:schemeClr val="bg2"/>
              </a:solidFill>
              <a:round/>
              <a:headEnd/>
              <a:tailEnd/>
            </a:ln>
          </p:spPr>
          <p:txBody>
            <a:bodyPr/>
            <a:lstStyle/>
            <a:p>
              <a:endParaRPr lang="zh-CN" altLang="en-US"/>
            </a:p>
          </p:txBody>
        </p:sp>
        <p:sp>
          <p:nvSpPr>
            <p:cNvPr id="96477" name="Line 121"/>
            <p:cNvSpPr>
              <a:spLocks noChangeShapeType="1"/>
            </p:cNvSpPr>
            <p:nvPr/>
          </p:nvSpPr>
          <p:spPr bwMode="auto">
            <a:xfrm flipH="1">
              <a:off x="3780" y="2152"/>
              <a:ext cx="0" cy="192"/>
            </a:xfrm>
            <a:prstGeom prst="line">
              <a:avLst/>
            </a:prstGeom>
            <a:noFill/>
            <a:ln w="28575">
              <a:solidFill>
                <a:schemeClr val="bg2"/>
              </a:solidFill>
              <a:round/>
              <a:headEnd/>
              <a:tailEnd/>
            </a:ln>
          </p:spPr>
          <p:txBody>
            <a:bodyPr/>
            <a:lstStyle/>
            <a:p>
              <a:endParaRPr lang="zh-CN" altLang="en-US"/>
            </a:p>
          </p:txBody>
        </p:sp>
        <p:sp>
          <p:nvSpPr>
            <p:cNvPr id="96478" name="Line 122"/>
            <p:cNvSpPr>
              <a:spLocks noChangeShapeType="1"/>
            </p:cNvSpPr>
            <p:nvPr/>
          </p:nvSpPr>
          <p:spPr bwMode="auto">
            <a:xfrm flipH="1">
              <a:off x="3695" y="2152"/>
              <a:ext cx="0" cy="192"/>
            </a:xfrm>
            <a:prstGeom prst="line">
              <a:avLst/>
            </a:prstGeom>
            <a:noFill/>
            <a:ln w="9525">
              <a:solidFill>
                <a:schemeClr val="bg2"/>
              </a:solidFill>
              <a:round/>
              <a:headEnd/>
              <a:tailEnd/>
            </a:ln>
          </p:spPr>
          <p:txBody>
            <a:bodyPr/>
            <a:lstStyle/>
            <a:p>
              <a:endParaRPr lang="zh-CN" altLang="en-US"/>
            </a:p>
          </p:txBody>
        </p:sp>
        <p:sp>
          <p:nvSpPr>
            <p:cNvPr id="96479" name="Line 123"/>
            <p:cNvSpPr>
              <a:spLocks noChangeShapeType="1"/>
            </p:cNvSpPr>
            <p:nvPr/>
          </p:nvSpPr>
          <p:spPr bwMode="auto">
            <a:xfrm flipH="1">
              <a:off x="3609" y="2152"/>
              <a:ext cx="0" cy="192"/>
            </a:xfrm>
            <a:prstGeom prst="line">
              <a:avLst/>
            </a:prstGeom>
            <a:noFill/>
            <a:ln w="9525">
              <a:solidFill>
                <a:schemeClr val="bg2"/>
              </a:solidFill>
              <a:round/>
              <a:headEnd/>
              <a:tailEnd/>
            </a:ln>
          </p:spPr>
          <p:txBody>
            <a:bodyPr/>
            <a:lstStyle/>
            <a:p>
              <a:endParaRPr lang="zh-CN" altLang="en-US"/>
            </a:p>
          </p:txBody>
        </p:sp>
        <p:sp>
          <p:nvSpPr>
            <p:cNvPr id="96480" name="Line 124"/>
            <p:cNvSpPr>
              <a:spLocks noChangeShapeType="1"/>
            </p:cNvSpPr>
            <p:nvPr/>
          </p:nvSpPr>
          <p:spPr bwMode="auto">
            <a:xfrm flipH="1">
              <a:off x="3524" y="2152"/>
              <a:ext cx="0" cy="192"/>
            </a:xfrm>
            <a:prstGeom prst="line">
              <a:avLst/>
            </a:prstGeom>
            <a:noFill/>
            <a:ln w="9525">
              <a:solidFill>
                <a:schemeClr val="bg2"/>
              </a:solidFill>
              <a:round/>
              <a:headEnd/>
              <a:tailEnd/>
            </a:ln>
          </p:spPr>
          <p:txBody>
            <a:bodyPr/>
            <a:lstStyle/>
            <a:p>
              <a:endParaRPr lang="zh-CN" altLang="en-US"/>
            </a:p>
          </p:txBody>
        </p:sp>
        <p:sp>
          <p:nvSpPr>
            <p:cNvPr id="96481" name="Line 125"/>
            <p:cNvSpPr>
              <a:spLocks noChangeShapeType="1"/>
            </p:cNvSpPr>
            <p:nvPr/>
          </p:nvSpPr>
          <p:spPr bwMode="auto">
            <a:xfrm flipH="1">
              <a:off x="3438" y="2152"/>
              <a:ext cx="0" cy="192"/>
            </a:xfrm>
            <a:prstGeom prst="line">
              <a:avLst/>
            </a:prstGeom>
            <a:noFill/>
            <a:ln w="9525">
              <a:solidFill>
                <a:schemeClr val="bg2"/>
              </a:solidFill>
              <a:round/>
              <a:headEnd/>
              <a:tailEnd/>
            </a:ln>
          </p:spPr>
          <p:txBody>
            <a:bodyPr/>
            <a:lstStyle/>
            <a:p>
              <a:endParaRPr lang="zh-CN" altLang="en-US"/>
            </a:p>
          </p:txBody>
        </p:sp>
        <p:sp>
          <p:nvSpPr>
            <p:cNvPr id="96482" name="Line 126"/>
            <p:cNvSpPr>
              <a:spLocks noChangeShapeType="1"/>
            </p:cNvSpPr>
            <p:nvPr/>
          </p:nvSpPr>
          <p:spPr bwMode="auto">
            <a:xfrm flipH="1">
              <a:off x="3353" y="2152"/>
              <a:ext cx="0" cy="192"/>
            </a:xfrm>
            <a:prstGeom prst="line">
              <a:avLst/>
            </a:prstGeom>
            <a:noFill/>
            <a:ln w="9525">
              <a:solidFill>
                <a:schemeClr val="bg2"/>
              </a:solidFill>
              <a:round/>
              <a:headEnd/>
              <a:tailEnd/>
            </a:ln>
          </p:spPr>
          <p:txBody>
            <a:bodyPr/>
            <a:lstStyle/>
            <a:p>
              <a:endParaRPr lang="zh-CN" altLang="en-US"/>
            </a:p>
          </p:txBody>
        </p:sp>
        <p:sp>
          <p:nvSpPr>
            <p:cNvPr id="96483" name="Line 127"/>
            <p:cNvSpPr>
              <a:spLocks noChangeShapeType="1"/>
            </p:cNvSpPr>
            <p:nvPr/>
          </p:nvSpPr>
          <p:spPr bwMode="auto">
            <a:xfrm flipH="1">
              <a:off x="3267" y="2152"/>
              <a:ext cx="0" cy="192"/>
            </a:xfrm>
            <a:prstGeom prst="line">
              <a:avLst/>
            </a:prstGeom>
            <a:noFill/>
            <a:ln w="9525">
              <a:solidFill>
                <a:schemeClr val="bg2"/>
              </a:solidFill>
              <a:round/>
              <a:headEnd/>
              <a:tailEnd/>
            </a:ln>
          </p:spPr>
          <p:txBody>
            <a:bodyPr/>
            <a:lstStyle/>
            <a:p>
              <a:endParaRPr lang="zh-CN" altLang="en-US"/>
            </a:p>
          </p:txBody>
        </p:sp>
        <p:sp>
          <p:nvSpPr>
            <p:cNvPr id="96484" name="Line 128"/>
            <p:cNvSpPr>
              <a:spLocks noChangeShapeType="1"/>
            </p:cNvSpPr>
            <p:nvPr/>
          </p:nvSpPr>
          <p:spPr bwMode="auto">
            <a:xfrm flipH="1">
              <a:off x="3182" y="2152"/>
              <a:ext cx="0" cy="192"/>
            </a:xfrm>
            <a:prstGeom prst="line">
              <a:avLst/>
            </a:prstGeom>
            <a:noFill/>
            <a:ln w="9525">
              <a:solidFill>
                <a:schemeClr val="bg2"/>
              </a:solidFill>
              <a:round/>
              <a:headEnd/>
              <a:tailEnd/>
            </a:ln>
          </p:spPr>
          <p:txBody>
            <a:bodyPr/>
            <a:lstStyle/>
            <a:p>
              <a:endParaRPr lang="zh-CN" altLang="en-US"/>
            </a:p>
          </p:txBody>
        </p:sp>
      </p:grpSp>
      <p:grpSp>
        <p:nvGrpSpPr>
          <p:cNvPr id="96274" name="Group 129"/>
          <p:cNvGrpSpPr>
            <a:grpSpLocks/>
          </p:cNvGrpSpPr>
          <p:nvPr/>
        </p:nvGrpSpPr>
        <p:grpSpPr bwMode="auto">
          <a:xfrm>
            <a:off x="706438" y="3816498"/>
            <a:ext cx="7620000" cy="304800"/>
            <a:chOff x="440" y="1688"/>
            <a:chExt cx="4800" cy="192"/>
          </a:xfrm>
        </p:grpSpPr>
        <p:sp>
          <p:nvSpPr>
            <p:cNvPr id="96401" name="Rectangle 130"/>
            <p:cNvSpPr>
              <a:spLocks noChangeArrowheads="1"/>
            </p:cNvSpPr>
            <p:nvPr/>
          </p:nvSpPr>
          <p:spPr bwMode="auto">
            <a:xfrm flipH="1">
              <a:off x="440" y="1688"/>
              <a:ext cx="4800"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6402" name="Line 131"/>
            <p:cNvSpPr>
              <a:spLocks noChangeShapeType="1"/>
            </p:cNvSpPr>
            <p:nvPr/>
          </p:nvSpPr>
          <p:spPr bwMode="auto">
            <a:xfrm flipH="1">
              <a:off x="5143" y="1688"/>
              <a:ext cx="0" cy="192"/>
            </a:xfrm>
            <a:prstGeom prst="line">
              <a:avLst/>
            </a:prstGeom>
            <a:noFill/>
            <a:ln w="9525">
              <a:solidFill>
                <a:schemeClr val="bg2"/>
              </a:solidFill>
              <a:round/>
              <a:headEnd/>
              <a:tailEnd/>
            </a:ln>
          </p:spPr>
          <p:txBody>
            <a:bodyPr/>
            <a:lstStyle/>
            <a:p>
              <a:endParaRPr lang="zh-CN" altLang="en-US"/>
            </a:p>
          </p:txBody>
        </p:sp>
        <p:sp>
          <p:nvSpPr>
            <p:cNvPr id="96403" name="Line 132"/>
            <p:cNvSpPr>
              <a:spLocks noChangeShapeType="1"/>
            </p:cNvSpPr>
            <p:nvPr/>
          </p:nvSpPr>
          <p:spPr bwMode="auto">
            <a:xfrm flipH="1">
              <a:off x="5057" y="1688"/>
              <a:ext cx="0" cy="192"/>
            </a:xfrm>
            <a:prstGeom prst="line">
              <a:avLst/>
            </a:prstGeom>
            <a:noFill/>
            <a:ln w="9525">
              <a:solidFill>
                <a:schemeClr val="bg2"/>
              </a:solidFill>
              <a:round/>
              <a:headEnd/>
              <a:tailEnd/>
            </a:ln>
          </p:spPr>
          <p:txBody>
            <a:bodyPr/>
            <a:lstStyle/>
            <a:p>
              <a:endParaRPr lang="zh-CN" altLang="en-US"/>
            </a:p>
          </p:txBody>
        </p:sp>
        <p:sp>
          <p:nvSpPr>
            <p:cNvPr id="96404" name="Line 133"/>
            <p:cNvSpPr>
              <a:spLocks noChangeShapeType="1"/>
            </p:cNvSpPr>
            <p:nvPr/>
          </p:nvSpPr>
          <p:spPr bwMode="auto">
            <a:xfrm flipH="1">
              <a:off x="4972" y="1688"/>
              <a:ext cx="0" cy="192"/>
            </a:xfrm>
            <a:prstGeom prst="line">
              <a:avLst/>
            </a:prstGeom>
            <a:noFill/>
            <a:ln w="9525">
              <a:solidFill>
                <a:schemeClr val="bg2"/>
              </a:solidFill>
              <a:round/>
              <a:headEnd/>
              <a:tailEnd/>
            </a:ln>
          </p:spPr>
          <p:txBody>
            <a:bodyPr/>
            <a:lstStyle/>
            <a:p>
              <a:endParaRPr lang="zh-CN" altLang="en-US"/>
            </a:p>
          </p:txBody>
        </p:sp>
        <p:sp>
          <p:nvSpPr>
            <p:cNvPr id="96405" name="Line 134"/>
            <p:cNvSpPr>
              <a:spLocks noChangeShapeType="1"/>
            </p:cNvSpPr>
            <p:nvPr/>
          </p:nvSpPr>
          <p:spPr bwMode="auto">
            <a:xfrm flipH="1">
              <a:off x="4886" y="1688"/>
              <a:ext cx="0" cy="192"/>
            </a:xfrm>
            <a:prstGeom prst="line">
              <a:avLst/>
            </a:prstGeom>
            <a:noFill/>
            <a:ln w="9525">
              <a:solidFill>
                <a:schemeClr val="bg2"/>
              </a:solidFill>
              <a:round/>
              <a:headEnd/>
              <a:tailEnd/>
            </a:ln>
          </p:spPr>
          <p:txBody>
            <a:bodyPr/>
            <a:lstStyle/>
            <a:p>
              <a:endParaRPr lang="zh-CN" altLang="en-US"/>
            </a:p>
          </p:txBody>
        </p:sp>
        <p:sp>
          <p:nvSpPr>
            <p:cNvPr id="96406" name="Line 135"/>
            <p:cNvSpPr>
              <a:spLocks noChangeShapeType="1"/>
            </p:cNvSpPr>
            <p:nvPr/>
          </p:nvSpPr>
          <p:spPr bwMode="auto">
            <a:xfrm flipH="1">
              <a:off x="4801" y="1688"/>
              <a:ext cx="0" cy="192"/>
            </a:xfrm>
            <a:prstGeom prst="line">
              <a:avLst/>
            </a:prstGeom>
            <a:noFill/>
            <a:ln w="9525">
              <a:solidFill>
                <a:schemeClr val="bg2"/>
              </a:solidFill>
              <a:round/>
              <a:headEnd/>
              <a:tailEnd/>
            </a:ln>
          </p:spPr>
          <p:txBody>
            <a:bodyPr/>
            <a:lstStyle/>
            <a:p>
              <a:endParaRPr lang="zh-CN" altLang="en-US"/>
            </a:p>
          </p:txBody>
        </p:sp>
        <p:sp>
          <p:nvSpPr>
            <p:cNvPr id="96407" name="Line 136"/>
            <p:cNvSpPr>
              <a:spLocks noChangeShapeType="1"/>
            </p:cNvSpPr>
            <p:nvPr/>
          </p:nvSpPr>
          <p:spPr bwMode="auto">
            <a:xfrm flipH="1">
              <a:off x="4715" y="1688"/>
              <a:ext cx="0" cy="192"/>
            </a:xfrm>
            <a:prstGeom prst="line">
              <a:avLst/>
            </a:prstGeom>
            <a:noFill/>
            <a:ln w="9525">
              <a:solidFill>
                <a:schemeClr val="bg2"/>
              </a:solidFill>
              <a:round/>
              <a:headEnd/>
              <a:tailEnd/>
            </a:ln>
          </p:spPr>
          <p:txBody>
            <a:bodyPr/>
            <a:lstStyle/>
            <a:p>
              <a:endParaRPr lang="zh-CN" altLang="en-US"/>
            </a:p>
          </p:txBody>
        </p:sp>
        <p:sp>
          <p:nvSpPr>
            <p:cNvPr id="96408" name="Line 137"/>
            <p:cNvSpPr>
              <a:spLocks noChangeShapeType="1"/>
            </p:cNvSpPr>
            <p:nvPr/>
          </p:nvSpPr>
          <p:spPr bwMode="auto">
            <a:xfrm flipH="1">
              <a:off x="4630" y="1688"/>
              <a:ext cx="0" cy="192"/>
            </a:xfrm>
            <a:prstGeom prst="line">
              <a:avLst/>
            </a:prstGeom>
            <a:noFill/>
            <a:ln w="9525">
              <a:solidFill>
                <a:schemeClr val="bg2"/>
              </a:solidFill>
              <a:round/>
              <a:headEnd/>
              <a:tailEnd/>
            </a:ln>
          </p:spPr>
          <p:txBody>
            <a:bodyPr/>
            <a:lstStyle/>
            <a:p>
              <a:endParaRPr lang="zh-CN" altLang="en-US"/>
            </a:p>
          </p:txBody>
        </p:sp>
        <p:sp>
          <p:nvSpPr>
            <p:cNvPr id="96409" name="Line 138"/>
            <p:cNvSpPr>
              <a:spLocks noChangeShapeType="1"/>
            </p:cNvSpPr>
            <p:nvPr/>
          </p:nvSpPr>
          <p:spPr bwMode="auto">
            <a:xfrm flipH="1">
              <a:off x="4544" y="1688"/>
              <a:ext cx="0" cy="192"/>
            </a:xfrm>
            <a:prstGeom prst="line">
              <a:avLst/>
            </a:prstGeom>
            <a:noFill/>
            <a:ln w="28575">
              <a:solidFill>
                <a:schemeClr val="bg2"/>
              </a:solidFill>
              <a:round/>
              <a:headEnd/>
              <a:tailEnd/>
            </a:ln>
          </p:spPr>
          <p:txBody>
            <a:bodyPr/>
            <a:lstStyle/>
            <a:p>
              <a:endParaRPr lang="zh-CN" altLang="en-US"/>
            </a:p>
          </p:txBody>
        </p:sp>
        <p:sp>
          <p:nvSpPr>
            <p:cNvPr id="96410" name="Line 139"/>
            <p:cNvSpPr>
              <a:spLocks noChangeShapeType="1"/>
            </p:cNvSpPr>
            <p:nvPr/>
          </p:nvSpPr>
          <p:spPr bwMode="auto">
            <a:xfrm flipH="1">
              <a:off x="4459" y="1688"/>
              <a:ext cx="0" cy="192"/>
            </a:xfrm>
            <a:prstGeom prst="line">
              <a:avLst/>
            </a:prstGeom>
            <a:noFill/>
            <a:ln w="9525">
              <a:solidFill>
                <a:schemeClr val="bg2"/>
              </a:solidFill>
              <a:round/>
              <a:headEnd/>
              <a:tailEnd/>
            </a:ln>
          </p:spPr>
          <p:txBody>
            <a:bodyPr/>
            <a:lstStyle/>
            <a:p>
              <a:endParaRPr lang="zh-CN" altLang="en-US"/>
            </a:p>
          </p:txBody>
        </p:sp>
        <p:sp>
          <p:nvSpPr>
            <p:cNvPr id="96411" name="Line 140"/>
            <p:cNvSpPr>
              <a:spLocks noChangeShapeType="1"/>
            </p:cNvSpPr>
            <p:nvPr/>
          </p:nvSpPr>
          <p:spPr bwMode="auto">
            <a:xfrm flipH="1">
              <a:off x="4373" y="1688"/>
              <a:ext cx="0" cy="192"/>
            </a:xfrm>
            <a:prstGeom prst="line">
              <a:avLst/>
            </a:prstGeom>
            <a:noFill/>
            <a:ln w="9525">
              <a:solidFill>
                <a:schemeClr val="bg2"/>
              </a:solidFill>
              <a:round/>
              <a:headEnd/>
              <a:tailEnd/>
            </a:ln>
          </p:spPr>
          <p:txBody>
            <a:bodyPr/>
            <a:lstStyle/>
            <a:p>
              <a:endParaRPr lang="zh-CN" altLang="en-US"/>
            </a:p>
          </p:txBody>
        </p:sp>
        <p:sp>
          <p:nvSpPr>
            <p:cNvPr id="96412" name="Line 141"/>
            <p:cNvSpPr>
              <a:spLocks noChangeShapeType="1"/>
            </p:cNvSpPr>
            <p:nvPr/>
          </p:nvSpPr>
          <p:spPr bwMode="auto">
            <a:xfrm flipH="1">
              <a:off x="4288" y="1688"/>
              <a:ext cx="0" cy="192"/>
            </a:xfrm>
            <a:prstGeom prst="line">
              <a:avLst/>
            </a:prstGeom>
            <a:noFill/>
            <a:ln w="9525">
              <a:solidFill>
                <a:schemeClr val="bg2"/>
              </a:solidFill>
              <a:round/>
              <a:headEnd/>
              <a:tailEnd/>
            </a:ln>
          </p:spPr>
          <p:txBody>
            <a:bodyPr/>
            <a:lstStyle/>
            <a:p>
              <a:endParaRPr lang="zh-CN" altLang="en-US"/>
            </a:p>
          </p:txBody>
        </p:sp>
        <p:sp>
          <p:nvSpPr>
            <p:cNvPr id="96413" name="Line 142"/>
            <p:cNvSpPr>
              <a:spLocks noChangeShapeType="1"/>
            </p:cNvSpPr>
            <p:nvPr/>
          </p:nvSpPr>
          <p:spPr bwMode="auto">
            <a:xfrm flipH="1">
              <a:off x="4202" y="1688"/>
              <a:ext cx="0" cy="192"/>
            </a:xfrm>
            <a:prstGeom prst="line">
              <a:avLst/>
            </a:prstGeom>
            <a:noFill/>
            <a:ln w="9525">
              <a:solidFill>
                <a:schemeClr val="bg2"/>
              </a:solidFill>
              <a:round/>
              <a:headEnd/>
              <a:tailEnd/>
            </a:ln>
          </p:spPr>
          <p:txBody>
            <a:bodyPr/>
            <a:lstStyle/>
            <a:p>
              <a:endParaRPr lang="zh-CN" altLang="en-US"/>
            </a:p>
          </p:txBody>
        </p:sp>
        <p:sp>
          <p:nvSpPr>
            <p:cNvPr id="96414" name="Line 143"/>
            <p:cNvSpPr>
              <a:spLocks noChangeShapeType="1"/>
            </p:cNvSpPr>
            <p:nvPr/>
          </p:nvSpPr>
          <p:spPr bwMode="auto">
            <a:xfrm flipH="1">
              <a:off x="4117" y="1688"/>
              <a:ext cx="0" cy="192"/>
            </a:xfrm>
            <a:prstGeom prst="line">
              <a:avLst/>
            </a:prstGeom>
            <a:noFill/>
            <a:ln w="9525">
              <a:solidFill>
                <a:schemeClr val="bg2"/>
              </a:solidFill>
              <a:round/>
              <a:headEnd/>
              <a:tailEnd/>
            </a:ln>
          </p:spPr>
          <p:txBody>
            <a:bodyPr/>
            <a:lstStyle/>
            <a:p>
              <a:endParaRPr lang="zh-CN" altLang="en-US"/>
            </a:p>
          </p:txBody>
        </p:sp>
        <p:sp>
          <p:nvSpPr>
            <p:cNvPr id="96415" name="Line 144"/>
            <p:cNvSpPr>
              <a:spLocks noChangeShapeType="1"/>
            </p:cNvSpPr>
            <p:nvPr/>
          </p:nvSpPr>
          <p:spPr bwMode="auto">
            <a:xfrm flipH="1">
              <a:off x="4031" y="1688"/>
              <a:ext cx="0" cy="192"/>
            </a:xfrm>
            <a:prstGeom prst="line">
              <a:avLst/>
            </a:prstGeom>
            <a:noFill/>
            <a:ln w="9525">
              <a:solidFill>
                <a:schemeClr val="bg2"/>
              </a:solidFill>
              <a:round/>
              <a:headEnd/>
              <a:tailEnd/>
            </a:ln>
          </p:spPr>
          <p:txBody>
            <a:bodyPr/>
            <a:lstStyle/>
            <a:p>
              <a:endParaRPr lang="zh-CN" altLang="en-US"/>
            </a:p>
          </p:txBody>
        </p:sp>
        <p:sp>
          <p:nvSpPr>
            <p:cNvPr id="96416" name="Line 145"/>
            <p:cNvSpPr>
              <a:spLocks noChangeShapeType="1"/>
            </p:cNvSpPr>
            <p:nvPr/>
          </p:nvSpPr>
          <p:spPr bwMode="auto">
            <a:xfrm flipH="1">
              <a:off x="3946" y="1688"/>
              <a:ext cx="0" cy="192"/>
            </a:xfrm>
            <a:prstGeom prst="line">
              <a:avLst/>
            </a:prstGeom>
            <a:noFill/>
            <a:ln w="9525">
              <a:solidFill>
                <a:schemeClr val="bg2"/>
              </a:solidFill>
              <a:round/>
              <a:headEnd/>
              <a:tailEnd/>
            </a:ln>
          </p:spPr>
          <p:txBody>
            <a:bodyPr/>
            <a:lstStyle/>
            <a:p>
              <a:endParaRPr lang="zh-CN" altLang="en-US"/>
            </a:p>
          </p:txBody>
        </p:sp>
        <p:sp>
          <p:nvSpPr>
            <p:cNvPr id="96417" name="Line 146"/>
            <p:cNvSpPr>
              <a:spLocks noChangeShapeType="1"/>
            </p:cNvSpPr>
            <p:nvPr/>
          </p:nvSpPr>
          <p:spPr bwMode="auto">
            <a:xfrm flipH="1">
              <a:off x="3860" y="1688"/>
              <a:ext cx="0" cy="192"/>
            </a:xfrm>
            <a:prstGeom prst="line">
              <a:avLst/>
            </a:prstGeom>
            <a:noFill/>
            <a:ln w="28575">
              <a:solidFill>
                <a:schemeClr val="bg2"/>
              </a:solidFill>
              <a:round/>
              <a:headEnd/>
              <a:tailEnd/>
            </a:ln>
          </p:spPr>
          <p:txBody>
            <a:bodyPr/>
            <a:lstStyle/>
            <a:p>
              <a:endParaRPr lang="zh-CN" altLang="en-US"/>
            </a:p>
          </p:txBody>
        </p:sp>
        <p:sp>
          <p:nvSpPr>
            <p:cNvPr id="96418" name="Line 147"/>
            <p:cNvSpPr>
              <a:spLocks noChangeShapeType="1"/>
            </p:cNvSpPr>
            <p:nvPr/>
          </p:nvSpPr>
          <p:spPr bwMode="auto">
            <a:xfrm flipH="1">
              <a:off x="3775" y="1688"/>
              <a:ext cx="0" cy="192"/>
            </a:xfrm>
            <a:prstGeom prst="line">
              <a:avLst/>
            </a:prstGeom>
            <a:noFill/>
            <a:ln w="9525">
              <a:solidFill>
                <a:schemeClr val="bg2"/>
              </a:solidFill>
              <a:round/>
              <a:headEnd/>
              <a:tailEnd/>
            </a:ln>
          </p:spPr>
          <p:txBody>
            <a:bodyPr/>
            <a:lstStyle/>
            <a:p>
              <a:endParaRPr lang="zh-CN" altLang="en-US"/>
            </a:p>
          </p:txBody>
        </p:sp>
        <p:sp>
          <p:nvSpPr>
            <p:cNvPr id="96419" name="Line 148"/>
            <p:cNvSpPr>
              <a:spLocks noChangeShapeType="1"/>
            </p:cNvSpPr>
            <p:nvPr/>
          </p:nvSpPr>
          <p:spPr bwMode="auto">
            <a:xfrm flipH="1">
              <a:off x="3689" y="1688"/>
              <a:ext cx="0" cy="192"/>
            </a:xfrm>
            <a:prstGeom prst="line">
              <a:avLst/>
            </a:prstGeom>
            <a:noFill/>
            <a:ln w="9525">
              <a:solidFill>
                <a:schemeClr val="bg2"/>
              </a:solidFill>
              <a:round/>
              <a:headEnd/>
              <a:tailEnd/>
            </a:ln>
          </p:spPr>
          <p:txBody>
            <a:bodyPr/>
            <a:lstStyle/>
            <a:p>
              <a:endParaRPr lang="zh-CN" altLang="en-US"/>
            </a:p>
          </p:txBody>
        </p:sp>
        <p:sp>
          <p:nvSpPr>
            <p:cNvPr id="96420" name="Line 149"/>
            <p:cNvSpPr>
              <a:spLocks noChangeShapeType="1"/>
            </p:cNvSpPr>
            <p:nvPr/>
          </p:nvSpPr>
          <p:spPr bwMode="auto">
            <a:xfrm flipH="1">
              <a:off x="3604" y="1688"/>
              <a:ext cx="0" cy="192"/>
            </a:xfrm>
            <a:prstGeom prst="line">
              <a:avLst/>
            </a:prstGeom>
            <a:noFill/>
            <a:ln w="9525">
              <a:solidFill>
                <a:schemeClr val="bg2"/>
              </a:solidFill>
              <a:round/>
              <a:headEnd/>
              <a:tailEnd/>
            </a:ln>
          </p:spPr>
          <p:txBody>
            <a:bodyPr/>
            <a:lstStyle/>
            <a:p>
              <a:endParaRPr lang="zh-CN" altLang="en-US"/>
            </a:p>
          </p:txBody>
        </p:sp>
        <p:sp>
          <p:nvSpPr>
            <p:cNvPr id="96421" name="Line 150"/>
            <p:cNvSpPr>
              <a:spLocks noChangeShapeType="1"/>
            </p:cNvSpPr>
            <p:nvPr/>
          </p:nvSpPr>
          <p:spPr bwMode="auto">
            <a:xfrm flipH="1">
              <a:off x="3518" y="1688"/>
              <a:ext cx="0" cy="192"/>
            </a:xfrm>
            <a:prstGeom prst="line">
              <a:avLst/>
            </a:prstGeom>
            <a:noFill/>
            <a:ln w="9525">
              <a:solidFill>
                <a:schemeClr val="bg2"/>
              </a:solidFill>
              <a:round/>
              <a:headEnd/>
              <a:tailEnd/>
            </a:ln>
          </p:spPr>
          <p:txBody>
            <a:bodyPr/>
            <a:lstStyle/>
            <a:p>
              <a:endParaRPr lang="zh-CN" altLang="en-US"/>
            </a:p>
          </p:txBody>
        </p:sp>
        <p:sp>
          <p:nvSpPr>
            <p:cNvPr id="96422" name="Line 151"/>
            <p:cNvSpPr>
              <a:spLocks noChangeShapeType="1"/>
            </p:cNvSpPr>
            <p:nvPr/>
          </p:nvSpPr>
          <p:spPr bwMode="auto">
            <a:xfrm flipH="1">
              <a:off x="3433" y="1688"/>
              <a:ext cx="0" cy="192"/>
            </a:xfrm>
            <a:prstGeom prst="line">
              <a:avLst/>
            </a:prstGeom>
            <a:noFill/>
            <a:ln w="9525">
              <a:solidFill>
                <a:schemeClr val="bg2"/>
              </a:solidFill>
              <a:round/>
              <a:headEnd/>
              <a:tailEnd/>
            </a:ln>
          </p:spPr>
          <p:txBody>
            <a:bodyPr/>
            <a:lstStyle/>
            <a:p>
              <a:endParaRPr lang="zh-CN" altLang="en-US"/>
            </a:p>
          </p:txBody>
        </p:sp>
        <p:sp>
          <p:nvSpPr>
            <p:cNvPr id="96423" name="Line 152"/>
            <p:cNvSpPr>
              <a:spLocks noChangeShapeType="1"/>
            </p:cNvSpPr>
            <p:nvPr/>
          </p:nvSpPr>
          <p:spPr bwMode="auto">
            <a:xfrm flipH="1">
              <a:off x="3347" y="1688"/>
              <a:ext cx="0" cy="192"/>
            </a:xfrm>
            <a:prstGeom prst="line">
              <a:avLst/>
            </a:prstGeom>
            <a:noFill/>
            <a:ln w="9525">
              <a:solidFill>
                <a:schemeClr val="bg2"/>
              </a:solidFill>
              <a:round/>
              <a:headEnd/>
              <a:tailEnd/>
            </a:ln>
          </p:spPr>
          <p:txBody>
            <a:bodyPr/>
            <a:lstStyle/>
            <a:p>
              <a:endParaRPr lang="zh-CN" altLang="en-US"/>
            </a:p>
          </p:txBody>
        </p:sp>
        <p:sp>
          <p:nvSpPr>
            <p:cNvPr id="96424" name="Line 153"/>
            <p:cNvSpPr>
              <a:spLocks noChangeShapeType="1"/>
            </p:cNvSpPr>
            <p:nvPr/>
          </p:nvSpPr>
          <p:spPr bwMode="auto">
            <a:xfrm flipH="1">
              <a:off x="3262" y="1688"/>
              <a:ext cx="0" cy="192"/>
            </a:xfrm>
            <a:prstGeom prst="line">
              <a:avLst/>
            </a:prstGeom>
            <a:noFill/>
            <a:ln w="9525">
              <a:solidFill>
                <a:schemeClr val="bg2"/>
              </a:solidFill>
              <a:round/>
              <a:headEnd/>
              <a:tailEnd/>
            </a:ln>
          </p:spPr>
          <p:txBody>
            <a:bodyPr/>
            <a:lstStyle/>
            <a:p>
              <a:endParaRPr lang="zh-CN" altLang="en-US"/>
            </a:p>
          </p:txBody>
        </p:sp>
        <p:sp>
          <p:nvSpPr>
            <p:cNvPr id="96425" name="Line 154"/>
            <p:cNvSpPr>
              <a:spLocks noChangeShapeType="1"/>
            </p:cNvSpPr>
            <p:nvPr/>
          </p:nvSpPr>
          <p:spPr bwMode="auto">
            <a:xfrm flipH="1">
              <a:off x="3176" y="1688"/>
              <a:ext cx="0" cy="192"/>
            </a:xfrm>
            <a:prstGeom prst="line">
              <a:avLst/>
            </a:prstGeom>
            <a:noFill/>
            <a:ln w="28575">
              <a:solidFill>
                <a:schemeClr val="bg2"/>
              </a:solidFill>
              <a:round/>
              <a:headEnd/>
              <a:tailEnd/>
            </a:ln>
          </p:spPr>
          <p:txBody>
            <a:bodyPr/>
            <a:lstStyle/>
            <a:p>
              <a:endParaRPr lang="zh-CN" altLang="en-US"/>
            </a:p>
          </p:txBody>
        </p:sp>
        <p:sp>
          <p:nvSpPr>
            <p:cNvPr id="96426" name="Line 155"/>
            <p:cNvSpPr>
              <a:spLocks noChangeShapeType="1"/>
            </p:cNvSpPr>
            <p:nvPr/>
          </p:nvSpPr>
          <p:spPr bwMode="auto">
            <a:xfrm flipH="1">
              <a:off x="3091" y="1688"/>
              <a:ext cx="0" cy="192"/>
            </a:xfrm>
            <a:prstGeom prst="line">
              <a:avLst/>
            </a:prstGeom>
            <a:noFill/>
            <a:ln w="9525">
              <a:solidFill>
                <a:schemeClr val="bg2"/>
              </a:solidFill>
              <a:round/>
              <a:headEnd/>
              <a:tailEnd/>
            </a:ln>
          </p:spPr>
          <p:txBody>
            <a:bodyPr/>
            <a:lstStyle/>
            <a:p>
              <a:endParaRPr lang="zh-CN" altLang="en-US"/>
            </a:p>
          </p:txBody>
        </p:sp>
        <p:sp>
          <p:nvSpPr>
            <p:cNvPr id="96427" name="Line 156"/>
            <p:cNvSpPr>
              <a:spLocks noChangeShapeType="1"/>
            </p:cNvSpPr>
            <p:nvPr/>
          </p:nvSpPr>
          <p:spPr bwMode="auto">
            <a:xfrm flipH="1">
              <a:off x="3005" y="1688"/>
              <a:ext cx="0" cy="192"/>
            </a:xfrm>
            <a:prstGeom prst="line">
              <a:avLst/>
            </a:prstGeom>
            <a:noFill/>
            <a:ln w="9525">
              <a:solidFill>
                <a:schemeClr val="bg2"/>
              </a:solidFill>
              <a:round/>
              <a:headEnd/>
              <a:tailEnd/>
            </a:ln>
          </p:spPr>
          <p:txBody>
            <a:bodyPr/>
            <a:lstStyle/>
            <a:p>
              <a:endParaRPr lang="zh-CN" altLang="en-US"/>
            </a:p>
          </p:txBody>
        </p:sp>
        <p:sp>
          <p:nvSpPr>
            <p:cNvPr id="96428" name="Line 157"/>
            <p:cNvSpPr>
              <a:spLocks noChangeShapeType="1"/>
            </p:cNvSpPr>
            <p:nvPr/>
          </p:nvSpPr>
          <p:spPr bwMode="auto">
            <a:xfrm flipH="1">
              <a:off x="2920" y="1688"/>
              <a:ext cx="0" cy="192"/>
            </a:xfrm>
            <a:prstGeom prst="line">
              <a:avLst/>
            </a:prstGeom>
            <a:noFill/>
            <a:ln w="9525">
              <a:solidFill>
                <a:schemeClr val="bg2"/>
              </a:solidFill>
              <a:round/>
              <a:headEnd/>
              <a:tailEnd/>
            </a:ln>
          </p:spPr>
          <p:txBody>
            <a:bodyPr/>
            <a:lstStyle/>
            <a:p>
              <a:endParaRPr lang="zh-CN" altLang="en-US"/>
            </a:p>
          </p:txBody>
        </p:sp>
        <p:sp>
          <p:nvSpPr>
            <p:cNvPr id="96429" name="Line 158"/>
            <p:cNvSpPr>
              <a:spLocks noChangeShapeType="1"/>
            </p:cNvSpPr>
            <p:nvPr/>
          </p:nvSpPr>
          <p:spPr bwMode="auto">
            <a:xfrm flipH="1">
              <a:off x="2834" y="1688"/>
              <a:ext cx="0" cy="192"/>
            </a:xfrm>
            <a:prstGeom prst="line">
              <a:avLst/>
            </a:prstGeom>
            <a:noFill/>
            <a:ln w="9525">
              <a:solidFill>
                <a:schemeClr val="bg2"/>
              </a:solidFill>
              <a:round/>
              <a:headEnd/>
              <a:tailEnd/>
            </a:ln>
          </p:spPr>
          <p:txBody>
            <a:bodyPr/>
            <a:lstStyle/>
            <a:p>
              <a:endParaRPr lang="zh-CN" altLang="en-US"/>
            </a:p>
          </p:txBody>
        </p:sp>
        <p:sp>
          <p:nvSpPr>
            <p:cNvPr id="96430" name="Line 159"/>
            <p:cNvSpPr>
              <a:spLocks noChangeShapeType="1"/>
            </p:cNvSpPr>
            <p:nvPr/>
          </p:nvSpPr>
          <p:spPr bwMode="auto">
            <a:xfrm flipH="1">
              <a:off x="2749" y="1688"/>
              <a:ext cx="0" cy="192"/>
            </a:xfrm>
            <a:prstGeom prst="line">
              <a:avLst/>
            </a:prstGeom>
            <a:noFill/>
            <a:ln w="9525">
              <a:solidFill>
                <a:schemeClr val="bg2"/>
              </a:solidFill>
              <a:round/>
              <a:headEnd/>
              <a:tailEnd/>
            </a:ln>
          </p:spPr>
          <p:txBody>
            <a:bodyPr/>
            <a:lstStyle/>
            <a:p>
              <a:endParaRPr lang="zh-CN" altLang="en-US"/>
            </a:p>
          </p:txBody>
        </p:sp>
        <p:sp>
          <p:nvSpPr>
            <p:cNvPr id="96431" name="Line 160"/>
            <p:cNvSpPr>
              <a:spLocks noChangeShapeType="1"/>
            </p:cNvSpPr>
            <p:nvPr/>
          </p:nvSpPr>
          <p:spPr bwMode="auto">
            <a:xfrm flipH="1">
              <a:off x="2663" y="1688"/>
              <a:ext cx="0" cy="192"/>
            </a:xfrm>
            <a:prstGeom prst="line">
              <a:avLst/>
            </a:prstGeom>
            <a:noFill/>
            <a:ln w="9525">
              <a:solidFill>
                <a:schemeClr val="bg2"/>
              </a:solidFill>
              <a:round/>
              <a:headEnd/>
              <a:tailEnd/>
            </a:ln>
          </p:spPr>
          <p:txBody>
            <a:bodyPr/>
            <a:lstStyle/>
            <a:p>
              <a:endParaRPr lang="zh-CN" altLang="en-US"/>
            </a:p>
          </p:txBody>
        </p:sp>
        <p:sp>
          <p:nvSpPr>
            <p:cNvPr id="96432" name="Line 161"/>
            <p:cNvSpPr>
              <a:spLocks noChangeShapeType="1"/>
            </p:cNvSpPr>
            <p:nvPr/>
          </p:nvSpPr>
          <p:spPr bwMode="auto">
            <a:xfrm flipH="1">
              <a:off x="2578" y="1688"/>
              <a:ext cx="0" cy="192"/>
            </a:xfrm>
            <a:prstGeom prst="line">
              <a:avLst/>
            </a:prstGeom>
            <a:noFill/>
            <a:ln w="9525">
              <a:solidFill>
                <a:schemeClr val="bg2"/>
              </a:solidFill>
              <a:round/>
              <a:headEnd/>
              <a:tailEnd/>
            </a:ln>
          </p:spPr>
          <p:txBody>
            <a:bodyPr/>
            <a:lstStyle/>
            <a:p>
              <a:endParaRPr lang="zh-CN" altLang="en-US"/>
            </a:p>
          </p:txBody>
        </p:sp>
        <p:sp>
          <p:nvSpPr>
            <p:cNvPr id="96433" name="Line 162"/>
            <p:cNvSpPr>
              <a:spLocks noChangeShapeType="1"/>
            </p:cNvSpPr>
            <p:nvPr/>
          </p:nvSpPr>
          <p:spPr bwMode="auto">
            <a:xfrm flipH="1">
              <a:off x="2492" y="1688"/>
              <a:ext cx="0" cy="192"/>
            </a:xfrm>
            <a:prstGeom prst="line">
              <a:avLst/>
            </a:prstGeom>
            <a:noFill/>
            <a:ln w="28575">
              <a:solidFill>
                <a:schemeClr val="bg2"/>
              </a:solidFill>
              <a:round/>
              <a:headEnd/>
              <a:tailEnd/>
            </a:ln>
          </p:spPr>
          <p:txBody>
            <a:bodyPr/>
            <a:lstStyle/>
            <a:p>
              <a:endParaRPr lang="zh-CN" altLang="en-US"/>
            </a:p>
          </p:txBody>
        </p:sp>
        <p:sp>
          <p:nvSpPr>
            <p:cNvPr id="96434" name="Line 163"/>
            <p:cNvSpPr>
              <a:spLocks noChangeShapeType="1"/>
            </p:cNvSpPr>
            <p:nvPr/>
          </p:nvSpPr>
          <p:spPr bwMode="auto">
            <a:xfrm flipH="1">
              <a:off x="2407" y="1688"/>
              <a:ext cx="0" cy="192"/>
            </a:xfrm>
            <a:prstGeom prst="line">
              <a:avLst/>
            </a:prstGeom>
            <a:noFill/>
            <a:ln w="9525">
              <a:solidFill>
                <a:schemeClr val="bg2"/>
              </a:solidFill>
              <a:round/>
              <a:headEnd/>
              <a:tailEnd/>
            </a:ln>
          </p:spPr>
          <p:txBody>
            <a:bodyPr/>
            <a:lstStyle/>
            <a:p>
              <a:endParaRPr lang="zh-CN" altLang="en-US"/>
            </a:p>
          </p:txBody>
        </p:sp>
        <p:sp>
          <p:nvSpPr>
            <p:cNvPr id="96435" name="Line 164"/>
            <p:cNvSpPr>
              <a:spLocks noChangeShapeType="1"/>
            </p:cNvSpPr>
            <p:nvPr/>
          </p:nvSpPr>
          <p:spPr bwMode="auto">
            <a:xfrm flipH="1">
              <a:off x="2321" y="1688"/>
              <a:ext cx="0" cy="192"/>
            </a:xfrm>
            <a:prstGeom prst="line">
              <a:avLst/>
            </a:prstGeom>
            <a:noFill/>
            <a:ln w="9525">
              <a:solidFill>
                <a:schemeClr val="bg2"/>
              </a:solidFill>
              <a:round/>
              <a:headEnd/>
              <a:tailEnd/>
            </a:ln>
          </p:spPr>
          <p:txBody>
            <a:bodyPr/>
            <a:lstStyle/>
            <a:p>
              <a:endParaRPr lang="zh-CN" altLang="en-US"/>
            </a:p>
          </p:txBody>
        </p:sp>
        <p:sp>
          <p:nvSpPr>
            <p:cNvPr id="96436" name="Line 165"/>
            <p:cNvSpPr>
              <a:spLocks noChangeShapeType="1"/>
            </p:cNvSpPr>
            <p:nvPr/>
          </p:nvSpPr>
          <p:spPr bwMode="auto">
            <a:xfrm flipH="1">
              <a:off x="2236" y="1688"/>
              <a:ext cx="0" cy="192"/>
            </a:xfrm>
            <a:prstGeom prst="line">
              <a:avLst/>
            </a:prstGeom>
            <a:noFill/>
            <a:ln w="9525">
              <a:solidFill>
                <a:schemeClr val="bg2"/>
              </a:solidFill>
              <a:round/>
              <a:headEnd/>
              <a:tailEnd/>
            </a:ln>
          </p:spPr>
          <p:txBody>
            <a:bodyPr/>
            <a:lstStyle/>
            <a:p>
              <a:endParaRPr lang="zh-CN" altLang="en-US"/>
            </a:p>
          </p:txBody>
        </p:sp>
        <p:sp>
          <p:nvSpPr>
            <p:cNvPr id="96437" name="Line 166"/>
            <p:cNvSpPr>
              <a:spLocks noChangeShapeType="1"/>
            </p:cNvSpPr>
            <p:nvPr/>
          </p:nvSpPr>
          <p:spPr bwMode="auto">
            <a:xfrm flipH="1">
              <a:off x="2150" y="1688"/>
              <a:ext cx="0" cy="192"/>
            </a:xfrm>
            <a:prstGeom prst="line">
              <a:avLst/>
            </a:prstGeom>
            <a:noFill/>
            <a:ln w="9525">
              <a:solidFill>
                <a:schemeClr val="bg2"/>
              </a:solidFill>
              <a:round/>
              <a:headEnd/>
              <a:tailEnd/>
            </a:ln>
          </p:spPr>
          <p:txBody>
            <a:bodyPr/>
            <a:lstStyle/>
            <a:p>
              <a:endParaRPr lang="zh-CN" altLang="en-US"/>
            </a:p>
          </p:txBody>
        </p:sp>
        <p:sp>
          <p:nvSpPr>
            <p:cNvPr id="96438" name="Line 167"/>
            <p:cNvSpPr>
              <a:spLocks noChangeShapeType="1"/>
            </p:cNvSpPr>
            <p:nvPr/>
          </p:nvSpPr>
          <p:spPr bwMode="auto">
            <a:xfrm flipH="1">
              <a:off x="2065" y="1688"/>
              <a:ext cx="0" cy="192"/>
            </a:xfrm>
            <a:prstGeom prst="line">
              <a:avLst/>
            </a:prstGeom>
            <a:noFill/>
            <a:ln w="9525">
              <a:solidFill>
                <a:schemeClr val="bg2"/>
              </a:solidFill>
              <a:round/>
              <a:headEnd/>
              <a:tailEnd/>
            </a:ln>
          </p:spPr>
          <p:txBody>
            <a:bodyPr/>
            <a:lstStyle/>
            <a:p>
              <a:endParaRPr lang="zh-CN" altLang="en-US"/>
            </a:p>
          </p:txBody>
        </p:sp>
        <p:sp>
          <p:nvSpPr>
            <p:cNvPr id="96439" name="Line 168"/>
            <p:cNvSpPr>
              <a:spLocks noChangeShapeType="1"/>
            </p:cNvSpPr>
            <p:nvPr/>
          </p:nvSpPr>
          <p:spPr bwMode="auto">
            <a:xfrm flipH="1">
              <a:off x="1979" y="1688"/>
              <a:ext cx="0" cy="192"/>
            </a:xfrm>
            <a:prstGeom prst="line">
              <a:avLst/>
            </a:prstGeom>
            <a:noFill/>
            <a:ln w="9525">
              <a:solidFill>
                <a:schemeClr val="bg2"/>
              </a:solidFill>
              <a:round/>
              <a:headEnd/>
              <a:tailEnd/>
            </a:ln>
          </p:spPr>
          <p:txBody>
            <a:bodyPr/>
            <a:lstStyle/>
            <a:p>
              <a:endParaRPr lang="zh-CN" altLang="en-US"/>
            </a:p>
          </p:txBody>
        </p:sp>
        <p:sp>
          <p:nvSpPr>
            <p:cNvPr id="96440" name="Line 169"/>
            <p:cNvSpPr>
              <a:spLocks noChangeShapeType="1"/>
            </p:cNvSpPr>
            <p:nvPr/>
          </p:nvSpPr>
          <p:spPr bwMode="auto">
            <a:xfrm flipH="1">
              <a:off x="1894" y="1688"/>
              <a:ext cx="0" cy="192"/>
            </a:xfrm>
            <a:prstGeom prst="line">
              <a:avLst/>
            </a:prstGeom>
            <a:noFill/>
            <a:ln w="9525">
              <a:solidFill>
                <a:schemeClr val="bg2"/>
              </a:solidFill>
              <a:round/>
              <a:headEnd/>
              <a:tailEnd/>
            </a:ln>
          </p:spPr>
          <p:txBody>
            <a:bodyPr/>
            <a:lstStyle/>
            <a:p>
              <a:endParaRPr lang="zh-CN" altLang="en-US"/>
            </a:p>
          </p:txBody>
        </p:sp>
        <p:sp>
          <p:nvSpPr>
            <p:cNvPr id="96441" name="Line 170"/>
            <p:cNvSpPr>
              <a:spLocks noChangeShapeType="1"/>
            </p:cNvSpPr>
            <p:nvPr/>
          </p:nvSpPr>
          <p:spPr bwMode="auto">
            <a:xfrm flipH="1">
              <a:off x="1808" y="1688"/>
              <a:ext cx="0" cy="192"/>
            </a:xfrm>
            <a:prstGeom prst="line">
              <a:avLst/>
            </a:prstGeom>
            <a:noFill/>
            <a:ln w="28575">
              <a:solidFill>
                <a:schemeClr val="bg2"/>
              </a:solidFill>
              <a:round/>
              <a:headEnd/>
              <a:tailEnd/>
            </a:ln>
          </p:spPr>
          <p:txBody>
            <a:bodyPr/>
            <a:lstStyle/>
            <a:p>
              <a:endParaRPr lang="zh-CN" altLang="en-US"/>
            </a:p>
          </p:txBody>
        </p:sp>
        <p:sp>
          <p:nvSpPr>
            <p:cNvPr id="96442" name="Line 171"/>
            <p:cNvSpPr>
              <a:spLocks noChangeShapeType="1"/>
            </p:cNvSpPr>
            <p:nvPr/>
          </p:nvSpPr>
          <p:spPr bwMode="auto">
            <a:xfrm flipH="1">
              <a:off x="1723" y="1688"/>
              <a:ext cx="0" cy="192"/>
            </a:xfrm>
            <a:prstGeom prst="line">
              <a:avLst/>
            </a:prstGeom>
            <a:noFill/>
            <a:ln w="9525">
              <a:solidFill>
                <a:schemeClr val="bg2"/>
              </a:solidFill>
              <a:round/>
              <a:headEnd/>
              <a:tailEnd/>
            </a:ln>
          </p:spPr>
          <p:txBody>
            <a:bodyPr/>
            <a:lstStyle/>
            <a:p>
              <a:endParaRPr lang="zh-CN" altLang="en-US"/>
            </a:p>
          </p:txBody>
        </p:sp>
        <p:sp>
          <p:nvSpPr>
            <p:cNvPr id="96443" name="Line 172"/>
            <p:cNvSpPr>
              <a:spLocks noChangeShapeType="1"/>
            </p:cNvSpPr>
            <p:nvPr/>
          </p:nvSpPr>
          <p:spPr bwMode="auto">
            <a:xfrm flipH="1">
              <a:off x="1637" y="1688"/>
              <a:ext cx="0" cy="192"/>
            </a:xfrm>
            <a:prstGeom prst="line">
              <a:avLst/>
            </a:prstGeom>
            <a:noFill/>
            <a:ln w="9525">
              <a:solidFill>
                <a:schemeClr val="bg2"/>
              </a:solidFill>
              <a:round/>
              <a:headEnd/>
              <a:tailEnd/>
            </a:ln>
          </p:spPr>
          <p:txBody>
            <a:bodyPr/>
            <a:lstStyle/>
            <a:p>
              <a:endParaRPr lang="zh-CN" altLang="en-US"/>
            </a:p>
          </p:txBody>
        </p:sp>
        <p:sp>
          <p:nvSpPr>
            <p:cNvPr id="96444" name="Line 173"/>
            <p:cNvSpPr>
              <a:spLocks noChangeShapeType="1"/>
            </p:cNvSpPr>
            <p:nvPr/>
          </p:nvSpPr>
          <p:spPr bwMode="auto">
            <a:xfrm flipH="1">
              <a:off x="1552" y="1688"/>
              <a:ext cx="0" cy="192"/>
            </a:xfrm>
            <a:prstGeom prst="line">
              <a:avLst/>
            </a:prstGeom>
            <a:noFill/>
            <a:ln w="9525">
              <a:solidFill>
                <a:schemeClr val="bg2"/>
              </a:solidFill>
              <a:round/>
              <a:headEnd/>
              <a:tailEnd/>
            </a:ln>
          </p:spPr>
          <p:txBody>
            <a:bodyPr/>
            <a:lstStyle/>
            <a:p>
              <a:endParaRPr lang="zh-CN" altLang="en-US"/>
            </a:p>
          </p:txBody>
        </p:sp>
        <p:sp>
          <p:nvSpPr>
            <p:cNvPr id="96445" name="Line 174"/>
            <p:cNvSpPr>
              <a:spLocks noChangeShapeType="1"/>
            </p:cNvSpPr>
            <p:nvPr/>
          </p:nvSpPr>
          <p:spPr bwMode="auto">
            <a:xfrm flipH="1">
              <a:off x="1466" y="1688"/>
              <a:ext cx="0" cy="192"/>
            </a:xfrm>
            <a:prstGeom prst="line">
              <a:avLst/>
            </a:prstGeom>
            <a:noFill/>
            <a:ln w="9525">
              <a:solidFill>
                <a:schemeClr val="bg2"/>
              </a:solidFill>
              <a:round/>
              <a:headEnd/>
              <a:tailEnd/>
            </a:ln>
          </p:spPr>
          <p:txBody>
            <a:bodyPr/>
            <a:lstStyle/>
            <a:p>
              <a:endParaRPr lang="zh-CN" altLang="en-US"/>
            </a:p>
          </p:txBody>
        </p:sp>
        <p:sp>
          <p:nvSpPr>
            <p:cNvPr id="96446" name="Line 175"/>
            <p:cNvSpPr>
              <a:spLocks noChangeShapeType="1"/>
            </p:cNvSpPr>
            <p:nvPr/>
          </p:nvSpPr>
          <p:spPr bwMode="auto">
            <a:xfrm flipH="1">
              <a:off x="1381" y="1688"/>
              <a:ext cx="0" cy="192"/>
            </a:xfrm>
            <a:prstGeom prst="line">
              <a:avLst/>
            </a:prstGeom>
            <a:noFill/>
            <a:ln w="9525">
              <a:solidFill>
                <a:schemeClr val="bg2"/>
              </a:solidFill>
              <a:round/>
              <a:headEnd/>
              <a:tailEnd/>
            </a:ln>
          </p:spPr>
          <p:txBody>
            <a:bodyPr/>
            <a:lstStyle/>
            <a:p>
              <a:endParaRPr lang="zh-CN" altLang="en-US"/>
            </a:p>
          </p:txBody>
        </p:sp>
        <p:sp>
          <p:nvSpPr>
            <p:cNvPr id="96447" name="Line 176"/>
            <p:cNvSpPr>
              <a:spLocks noChangeShapeType="1"/>
            </p:cNvSpPr>
            <p:nvPr/>
          </p:nvSpPr>
          <p:spPr bwMode="auto">
            <a:xfrm flipH="1">
              <a:off x="1295" y="1688"/>
              <a:ext cx="0" cy="192"/>
            </a:xfrm>
            <a:prstGeom prst="line">
              <a:avLst/>
            </a:prstGeom>
            <a:noFill/>
            <a:ln w="9525">
              <a:solidFill>
                <a:schemeClr val="bg2"/>
              </a:solidFill>
              <a:round/>
              <a:headEnd/>
              <a:tailEnd/>
            </a:ln>
          </p:spPr>
          <p:txBody>
            <a:bodyPr/>
            <a:lstStyle/>
            <a:p>
              <a:endParaRPr lang="zh-CN" altLang="en-US"/>
            </a:p>
          </p:txBody>
        </p:sp>
        <p:sp>
          <p:nvSpPr>
            <p:cNvPr id="96448" name="Line 177"/>
            <p:cNvSpPr>
              <a:spLocks noChangeShapeType="1"/>
            </p:cNvSpPr>
            <p:nvPr/>
          </p:nvSpPr>
          <p:spPr bwMode="auto">
            <a:xfrm flipH="1">
              <a:off x="1210" y="1688"/>
              <a:ext cx="0" cy="192"/>
            </a:xfrm>
            <a:prstGeom prst="line">
              <a:avLst/>
            </a:prstGeom>
            <a:noFill/>
            <a:ln w="9525">
              <a:solidFill>
                <a:schemeClr val="bg2"/>
              </a:solidFill>
              <a:round/>
              <a:headEnd/>
              <a:tailEnd/>
            </a:ln>
          </p:spPr>
          <p:txBody>
            <a:bodyPr/>
            <a:lstStyle/>
            <a:p>
              <a:endParaRPr lang="zh-CN" altLang="en-US"/>
            </a:p>
          </p:txBody>
        </p:sp>
        <p:sp>
          <p:nvSpPr>
            <p:cNvPr id="96449" name="Line 178"/>
            <p:cNvSpPr>
              <a:spLocks noChangeShapeType="1"/>
            </p:cNvSpPr>
            <p:nvPr/>
          </p:nvSpPr>
          <p:spPr bwMode="auto">
            <a:xfrm flipH="1">
              <a:off x="1124" y="1688"/>
              <a:ext cx="0" cy="192"/>
            </a:xfrm>
            <a:prstGeom prst="line">
              <a:avLst/>
            </a:prstGeom>
            <a:noFill/>
            <a:ln w="28575">
              <a:solidFill>
                <a:schemeClr val="bg2"/>
              </a:solidFill>
              <a:round/>
              <a:headEnd/>
              <a:tailEnd/>
            </a:ln>
          </p:spPr>
          <p:txBody>
            <a:bodyPr/>
            <a:lstStyle/>
            <a:p>
              <a:endParaRPr lang="zh-CN" altLang="en-US"/>
            </a:p>
          </p:txBody>
        </p:sp>
        <p:sp>
          <p:nvSpPr>
            <p:cNvPr id="96450" name="Line 179"/>
            <p:cNvSpPr>
              <a:spLocks noChangeShapeType="1"/>
            </p:cNvSpPr>
            <p:nvPr/>
          </p:nvSpPr>
          <p:spPr bwMode="auto">
            <a:xfrm flipH="1">
              <a:off x="1039" y="1688"/>
              <a:ext cx="0" cy="192"/>
            </a:xfrm>
            <a:prstGeom prst="line">
              <a:avLst/>
            </a:prstGeom>
            <a:noFill/>
            <a:ln w="9525">
              <a:solidFill>
                <a:schemeClr val="bg2"/>
              </a:solidFill>
              <a:round/>
              <a:headEnd/>
              <a:tailEnd/>
            </a:ln>
          </p:spPr>
          <p:txBody>
            <a:bodyPr/>
            <a:lstStyle/>
            <a:p>
              <a:endParaRPr lang="zh-CN" altLang="en-US"/>
            </a:p>
          </p:txBody>
        </p:sp>
        <p:sp>
          <p:nvSpPr>
            <p:cNvPr id="96451" name="Line 180"/>
            <p:cNvSpPr>
              <a:spLocks noChangeShapeType="1"/>
            </p:cNvSpPr>
            <p:nvPr/>
          </p:nvSpPr>
          <p:spPr bwMode="auto">
            <a:xfrm flipH="1">
              <a:off x="953" y="1688"/>
              <a:ext cx="0" cy="192"/>
            </a:xfrm>
            <a:prstGeom prst="line">
              <a:avLst/>
            </a:prstGeom>
            <a:noFill/>
            <a:ln w="9525">
              <a:solidFill>
                <a:schemeClr val="bg2"/>
              </a:solidFill>
              <a:round/>
              <a:headEnd/>
              <a:tailEnd/>
            </a:ln>
          </p:spPr>
          <p:txBody>
            <a:bodyPr/>
            <a:lstStyle/>
            <a:p>
              <a:endParaRPr lang="zh-CN" altLang="en-US"/>
            </a:p>
          </p:txBody>
        </p:sp>
        <p:sp>
          <p:nvSpPr>
            <p:cNvPr id="96452" name="Line 181"/>
            <p:cNvSpPr>
              <a:spLocks noChangeShapeType="1"/>
            </p:cNvSpPr>
            <p:nvPr/>
          </p:nvSpPr>
          <p:spPr bwMode="auto">
            <a:xfrm flipH="1">
              <a:off x="868" y="1688"/>
              <a:ext cx="0" cy="192"/>
            </a:xfrm>
            <a:prstGeom prst="line">
              <a:avLst/>
            </a:prstGeom>
            <a:noFill/>
            <a:ln w="9525">
              <a:solidFill>
                <a:schemeClr val="bg2"/>
              </a:solidFill>
              <a:round/>
              <a:headEnd/>
              <a:tailEnd/>
            </a:ln>
          </p:spPr>
          <p:txBody>
            <a:bodyPr/>
            <a:lstStyle/>
            <a:p>
              <a:endParaRPr lang="zh-CN" altLang="en-US"/>
            </a:p>
          </p:txBody>
        </p:sp>
        <p:sp>
          <p:nvSpPr>
            <p:cNvPr id="96453" name="Line 182"/>
            <p:cNvSpPr>
              <a:spLocks noChangeShapeType="1"/>
            </p:cNvSpPr>
            <p:nvPr/>
          </p:nvSpPr>
          <p:spPr bwMode="auto">
            <a:xfrm flipH="1">
              <a:off x="782" y="1688"/>
              <a:ext cx="0" cy="192"/>
            </a:xfrm>
            <a:prstGeom prst="line">
              <a:avLst/>
            </a:prstGeom>
            <a:noFill/>
            <a:ln w="9525">
              <a:solidFill>
                <a:schemeClr val="bg2"/>
              </a:solidFill>
              <a:round/>
              <a:headEnd/>
              <a:tailEnd/>
            </a:ln>
          </p:spPr>
          <p:txBody>
            <a:bodyPr/>
            <a:lstStyle/>
            <a:p>
              <a:endParaRPr lang="zh-CN" altLang="en-US"/>
            </a:p>
          </p:txBody>
        </p:sp>
        <p:sp>
          <p:nvSpPr>
            <p:cNvPr id="96454" name="Line 183"/>
            <p:cNvSpPr>
              <a:spLocks noChangeShapeType="1"/>
            </p:cNvSpPr>
            <p:nvPr/>
          </p:nvSpPr>
          <p:spPr bwMode="auto">
            <a:xfrm flipH="1">
              <a:off x="697" y="1688"/>
              <a:ext cx="0" cy="192"/>
            </a:xfrm>
            <a:prstGeom prst="line">
              <a:avLst/>
            </a:prstGeom>
            <a:noFill/>
            <a:ln w="9525">
              <a:solidFill>
                <a:schemeClr val="bg2"/>
              </a:solidFill>
              <a:round/>
              <a:headEnd/>
              <a:tailEnd/>
            </a:ln>
          </p:spPr>
          <p:txBody>
            <a:bodyPr/>
            <a:lstStyle/>
            <a:p>
              <a:endParaRPr lang="zh-CN" altLang="en-US"/>
            </a:p>
          </p:txBody>
        </p:sp>
        <p:sp>
          <p:nvSpPr>
            <p:cNvPr id="96455" name="Line 184"/>
            <p:cNvSpPr>
              <a:spLocks noChangeShapeType="1"/>
            </p:cNvSpPr>
            <p:nvPr/>
          </p:nvSpPr>
          <p:spPr bwMode="auto">
            <a:xfrm flipH="1">
              <a:off x="611" y="1688"/>
              <a:ext cx="0" cy="192"/>
            </a:xfrm>
            <a:prstGeom prst="line">
              <a:avLst/>
            </a:prstGeom>
            <a:noFill/>
            <a:ln w="9525">
              <a:solidFill>
                <a:schemeClr val="bg2"/>
              </a:solidFill>
              <a:round/>
              <a:headEnd/>
              <a:tailEnd/>
            </a:ln>
          </p:spPr>
          <p:txBody>
            <a:bodyPr/>
            <a:lstStyle/>
            <a:p>
              <a:endParaRPr lang="zh-CN" altLang="en-US"/>
            </a:p>
          </p:txBody>
        </p:sp>
        <p:sp>
          <p:nvSpPr>
            <p:cNvPr id="96456" name="Line 185"/>
            <p:cNvSpPr>
              <a:spLocks noChangeShapeType="1"/>
            </p:cNvSpPr>
            <p:nvPr/>
          </p:nvSpPr>
          <p:spPr bwMode="auto">
            <a:xfrm flipH="1">
              <a:off x="526" y="1688"/>
              <a:ext cx="0" cy="192"/>
            </a:xfrm>
            <a:prstGeom prst="line">
              <a:avLst/>
            </a:prstGeom>
            <a:noFill/>
            <a:ln w="9525">
              <a:solidFill>
                <a:schemeClr val="bg2"/>
              </a:solidFill>
              <a:round/>
              <a:headEnd/>
              <a:tailEnd/>
            </a:ln>
          </p:spPr>
          <p:txBody>
            <a:bodyPr/>
            <a:lstStyle/>
            <a:p>
              <a:endParaRPr lang="zh-CN" altLang="en-US"/>
            </a:p>
          </p:txBody>
        </p:sp>
      </p:grpSp>
      <p:sp>
        <p:nvSpPr>
          <p:cNvPr id="96275" name="Text Box 186"/>
          <p:cNvSpPr txBox="1">
            <a:spLocks noChangeArrowheads="1"/>
          </p:cNvSpPr>
          <p:nvPr/>
        </p:nvSpPr>
        <p:spPr bwMode="auto">
          <a:xfrm flipH="1">
            <a:off x="1593850" y="3549798"/>
            <a:ext cx="268288"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96276" name="Text Box 187"/>
          <p:cNvSpPr txBox="1">
            <a:spLocks noChangeArrowheads="1"/>
          </p:cNvSpPr>
          <p:nvPr/>
        </p:nvSpPr>
        <p:spPr bwMode="auto">
          <a:xfrm flipH="1">
            <a:off x="2652713" y="35497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96277" name="Text Box 188"/>
          <p:cNvSpPr txBox="1">
            <a:spLocks noChangeArrowheads="1"/>
          </p:cNvSpPr>
          <p:nvPr/>
        </p:nvSpPr>
        <p:spPr bwMode="auto">
          <a:xfrm flipH="1">
            <a:off x="3719513" y="35497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96278" name="Text Box 189"/>
          <p:cNvSpPr txBox="1">
            <a:spLocks noChangeArrowheads="1"/>
          </p:cNvSpPr>
          <p:nvPr/>
        </p:nvSpPr>
        <p:spPr bwMode="auto">
          <a:xfrm flipH="1">
            <a:off x="4824413" y="35497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96279" name="Text Box 190"/>
          <p:cNvSpPr txBox="1">
            <a:spLocks noChangeArrowheads="1"/>
          </p:cNvSpPr>
          <p:nvPr/>
        </p:nvSpPr>
        <p:spPr bwMode="auto">
          <a:xfrm flipH="1">
            <a:off x="5916613" y="35497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96280" name="Text Box 191"/>
          <p:cNvSpPr txBox="1">
            <a:spLocks noChangeArrowheads="1"/>
          </p:cNvSpPr>
          <p:nvPr/>
        </p:nvSpPr>
        <p:spPr bwMode="auto">
          <a:xfrm flipH="1">
            <a:off x="7008813" y="35497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96281" name="Text Box 192"/>
          <p:cNvSpPr txBox="1">
            <a:spLocks noChangeArrowheads="1"/>
          </p:cNvSpPr>
          <p:nvPr/>
        </p:nvSpPr>
        <p:spPr bwMode="auto">
          <a:xfrm flipH="1">
            <a:off x="8075613" y="35624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sp>
        <p:nvSpPr>
          <p:cNvPr id="96282" name="AutoShape 193"/>
          <p:cNvSpPr>
            <a:spLocks noChangeArrowheads="1"/>
          </p:cNvSpPr>
          <p:nvPr/>
        </p:nvSpPr>
        <p:spPr bwMode="auto">
          <a:xfrm rot="1152145">
            <a:off x="3670300" y="1593998"/>
            <a:ext cx="571500" cy="495300"/>
          </a:xfrm>
          <a:prstGeom prst="downArrow">
            <a:avLst>
              <a:gd name="adj1" fmla="val 50000"/>
              <a:gd name="adj2" fmla="val 25000"/>
            </a:avLst>
          </a:prstGeom>
          <a:solidFill>
            <a:srgbClr val="00B050"/>
          </a:solidFill>
          <a:ln w="9525">
            <a:solidFill>
              <a:schemeClr val="bg2"/>
            </a:solidFill>
            <a:miter lim="800000"/>
            <a:headEnd/>
            <a:tailEnd/>
          </a:ln>
        </p:spPr>
        <p:txBody>
          <a:bodyPr wrap="none" anchor="ctr"/>
          <a:lstStyle/>
          <a:p>
            <a:endParaRPr lang="zh-CN" altLang="en-US"/>
          </a:p>
        </p:txBody>
      </p:sp>
      <p:sp>
        <p:nvSpPr>
          <p:cNvPr id="96283" name="AutoShape 194"/>
          <p:cNvSpPr>
            <a:spLocks noChangeArrowheads="1"/>
          </p:cNvSpPr>
          <p:nvPr/>
        </p:nvSpPr>
        <p:spPr bwMode="auto">
          <a:xfrm rot="20447855" flipH="1">
            <a:off x="4813300" y="1606698"/>
            <a:ext cx="571500" cy="495300"/>
          </a:xfrm>
          <a:prstGeom prst="downArrow">
            <a:avLst>
              <a:gd name="adj1" fmla="val 50000"/>
              <a:gd name="adj2" fmla="val 25000"/>
            </a:avLst>
          </a:prstGeom>
          <a:solidFill>
            <a:srgbClr val="00B050"/>
          </a:solidFill>
          <a:ln w="9525">
            <a:solidFill>
              <a:schemeClr val="bg2"/>
            </a:solidFill>
            <a:miter lim="800000"/>
            <a:headEnd/>
            <a:tailEnd/>
          </a:ln>
        </p:spPr>
        <p:txBody>
          <a:bodyPr wrap="none" anchor="ctr"/>
          <a:lstStyle/>
          <a:p>
            <a:endParaRPr lang="zh-CN" altLang="en-US"/>
          </a:p>
        </p:txBody>
      </p:sp>
      <p:sp>
        <p:nvSpPr>
          <p:cNvPr id="96284" name="Line 195"/>
          <p:cNvSpPr>
            <a:spLocks noChangeShapeType="1"/>
          </p:cNvSpPr>
          <p:nvPr/>
        </p:nvSpPr>
        <p:spPr bwMode="auto">
          <a:xfrm>
            <a:off x="4508500" y="984398"/>
            <a:ext cx="0" cy="69850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96285" name="AutoShape 196"/>
          <p:cNvSpPr>
            <a:spLocks noChangeArrowheads="1"/>
          </p:cNvSpPr>
          <p:nvPr/>
        </p:nvSpPr>
        <p:spPr bwMode="auto">
          <a:xfrm rot="1152145">
            <a:off x="4749800" y="3003698"/>
            <a:ext cx="571500" cy="495300"/>
          </a:xfrm>
          <a:prstGeom prst="downArrow">
            <a:avLst>
              <a:gd name="adj1" fmla="val 50000"/>
              <a:gd name="adj2" fmla="val 25000"/>
            </a:avLst>
          </a:prstGeom>
          <a:solidFill>
            <a:srgbClr val="00B050"/>
          </a:solidFill>
          <a:ln w="9525">
            <a:solidFill>
              <a:schemeClr val="bg2"/>
            </a:solidFill>
            <a:miter lim="800000"/>
            <a:headEnd/>
            <a:tailEnd/>
          </a:ln>
        </p:spPr>
        <p:txBody>
          <a:bodyPr wrap="none" anchor="ctr"/>
          <a:lstStyle/>
          <a:p>
            <a:endParaRPr lang="zh-CN" altLang="en-US"/>
          </a:p>
        </p:txBody>
      </p:sp>
      <p:sp>
        <p:nvSpPr>
          <p:cNvPr id="96286" name="AutoShape 197"/>
          <p:cNvSpPr>
            <a:spLocks noChangeArrowheads="1"/>
          </p:cNvSpPr>
          <p:nvPr/>
        </p:nvSpPr>
        <p:spPr bwMode="auto">
          <a:xfrm rot="20447855" flipH="1">
            <a:off x="3644900" y="3003698"/>
            <a:ext cx="571500" cy="495300"/>
          </a:xfrm>
          <a:prstGeom prst="downArrow">
            <a:avLst>
              <a:gd name="adj1" fmla="val 50000"/>
              <a:gd name="adj2" fmla="val 25000"/>
            </a:avLst>
          </a:prstGeom>
          <a:solidFill>
            <a:srgbClr val="00B050"/>
          </a:solidFill>
          <a:ln w="9525">
            <a:solidFill>
              <a:schemeClr val="bg2"/>
            </a:solidFill>
            <a:miter lim="800000"/>
            <a:headEnd/>
            <a:tailEnd/>
          </a:ln>
        </p:spPr>
        <p:txBody>
          <a:bodyPr wrap="none" anchor="ctr"/>
          <a:lstStyle/>
          <a:p>
            <a:endParaRPr lang="zh-CN" altLang="en-US"/>
          </a:p>
        </p:txBody>
      </p:sp>
      <p:sp>
        <p:nvSpPr>
          <p:cNvPr id="96287" name="Text Box 198"/>
          <p:cNvSpPr txBox="1">
            <a:spLocks noChangeArrowheads="1"/>
          </p:cNvSpPr>
          <p:nvPr/>
        </p:nvSpPr>
        <p:spPr bwMode="auto">
          <a:xfrm>
            <a:off x="5432425" y="3054498"/>
            <a:ext cx="3540125" cy="366713"/>
          </a:xfrm>
          <a:prstGeom prst="rect">
            <a:avLst/>
          </a:prstGeom>
          <a:noFill/>
          <a:ln w="9525">
            <a:noFill/>
            <a:miter lim="800000"/>
            <a:headEnd/>
            <a:tailEnd/>
          </a:ln>
        </p:spPr>
        <p:txBody>
          <a:bodyPr>
            <a:spAutoFit/>
          </a:bodyPr>
          <a:lstStyle/>
          <a:p>
            <a:r>
              <a:rPr lang="en-US" altLang="zh-CN" b="1">
                <a:solidFill>
                  <a:schemeClr val="accent2"/>
                </a:solidFill>
              </a:rPr>
              <a:t>N</a:t>
            </a:r>
            <a:r>
              <a:rPr lang="en-US" altLang="zh-CN" b="1" baseline="-25000">
                <a:solidFill>
                  <a:schemeClr val="accent2"/>
                </a:solidFill>
              </a:rPr>
              <a:t>i</a:t>
            </a:r>
            <a:r>
              <a:rPr lang="en-US" altLang="zh-CN" b="1">
                <a:solidFill>
                  <a:schemeClr val="accent2"/>
                </a:solidFill>
              </a:rPr>
              <a:t> = {1,1,2,2,2,2,2,2,1,2,2,2,2,2,2,1}</a:t>
            </a:r>
          </a:p>
        </p:txBody>
      </p:sp>
      <p:sp>
        <p:nvSpPr>
          <p:cNvPr id="96288" name="Rectangle 199"/>
          <p:cNvSpPr>
            <a:spLocks noChangeArrowheads="1"/>
          </p:cNvSpPr>
          <p:nvPr/>
        </p:nvSpPr>
        <p:spPr bwMode="auto">
          <a:xfrm flipH="1">
            <a:off x="1100138" y="5861198"/>
            <a:ext cx="6527800" cy="304800"/>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96289" name="Line 200"/>
          <p:cNvSpPr>
            <a:spLocks noChangeShapeType="1"/>
          </p:cNvSpPr>
          <p:nvPr/>
        </p:nvSpPr>
        <p:spPr bwMode="auto">
          <a:xfrm flipH="1">
            <a:off x="7480300" y="5861198"/>
            <a:ext cx="0" cy="304800"/>
          </a:xfrm>
          <a:prstGeom prst="line">
            <a:avLst/>
          </a:prstGeom>
          <a:noFill/>
          <a:ln w="9525">
            <a:solidFill>
              <a:schemeClr val="bg2"/>
            </a:solidFill>
            <a:round/>
            <a:headEnd/>
            <a:tailEnd/>
          </a:ln>
        </p:spPr>
        <p:txBody>
          <a:bodyPr/>
          <a:lstStyle/>
          <a:p>
            <a:endParaRPr lang="zh-CN" altLang="en-US"/>
          </a:p>
        </p:txBody>
      </p:sp>
      <p:sp>
        <p:nvSpPr>
          <p:cNvPr id="96290" name="Line 201"/>
          <p:cNvSpPr>
            <a:spLocks noChangeShapeType="1"/>
          </p:cNvSpPr>
          <p:nvPr/>
        </p:nvSpPr>
        <p:spPr bwMode="auto">
          <a:xfrm flipH="1">
            <a:off x="7343775" y="5861198"/>
            <a:ext cx="0" cy="304800"/>
          </a:xfrm>
          <a:prstGeom prst="line">
            <a:avLst/>
          </a:prstGeom>
          <a:noFill/>
          <a:ln w="9525">
            <a:solidFill>
              <a:schemeClr val="bg2"/>
            </a:solidFill>
            <a:round/>
            <a:headEnd/>
            <a:tailEnd/>
          </a:ln>
        </p:spPr>
        <p:txBody>
          <a:bodyPr/>
          <a:lstStyle/>
          <a:p>
            <a:endParaRPr lang="zh-CN" altLang="en-US"/>
          </a:p>
        </p:txBody>
      </p:sp>
      <p:sp>
        <p:nvSpPr>
          <p:cNvPr id="96291" name="Line 202"/>
          <p:cNvSpPr>
            <a:spLocks noChangeShapeType="1"/>
          </p:cNvSpPr>
          <p:nvPr/>
        </p:nvSpPr>
        <p:spPr bwMode="auto">
          <a:xfrm flipH="1">
            <a:off x="7208838" y="5861198"/>
            <a:ext cx="0" cy="304800"/>
          </a:xfrm>
          <a:prstGeom prst="line">
            <a:avLst/>
          </a:prstGeom>
          <a:noFill/>
          <a:ln w="9525">
            <a:solidFill>
              <a:schemeClr val="bg2"/>
            </a:solidFill>
            <a:round/>
            <a:headEnd/>
            <a:tailEnd/>
          </a:ln>
        </p:spPr>
        <p:txBody>
          <a:bodyPr/>
          <a:lstStyle/>
          <a:p>
            <a:endParaRPr lang="zh-CN" altLang="en-US"/>
          </a:p>
        </p:txBody>
      </p:sp>
      <p:sp>
        <p:nvSpPr>
          <p:cNvPr id="96292" name="Line 203"/>
          <p:cNvSpPr>
            <a:spLocks noChangeShapeType="1"/>
          </p:cNvSpPr>
          <p:nvPr/>
        </p:nvSpPr>
        <p:spPr bwMode="auto">
          <a:xfrm flipH="1">
            <a:off x="7072313" y="5861198"/>
            <a:ext cx="0" cy="304800"/>
          </a:xfrm>
          <a:prstGeom prst="line">
            <a:avLst/>
          </a:prstGeom>
          <a:noFill/>
          <a:ln w="9525">
            <a:solidFill>
              <a:schemeClr val="bg2"/>
            </a:solidFill>
            <a:round/>
            <a:headEnd/>
            <a:tailEnd/>
          </a:ln>
        </p:spPr>
        <p:txBody>
          <a:bodyPr/>
          <a:lstStyle/>
          <a:p>
            <a:endParaRPr lang="zh-CN" altLang="en-US"/>
          </a:p>
        </p:txBody>
      </p:sp>
      <p:sp>
        <p:nvSpPr>
          <p:cNvPr id="96293" name="Line 204"/>
          <p:cNvSpPr>
            <a:spLocks noChangeShapeType="1"/>
          </p:cNvSpPr>
          <p:nvPr/>
        </p:nvSpPr>
        <p:spPr bwMode="auto">
          <a:xfrm flipH="1">
            <a:off x="6937375" y="5861198"/>
            <a:ext cx="0" cy="304800"/>
          </a:xfrm>
          <a:prstGeom prst="line">
            <a:avLst/>
          </a:prstGeom>
          <a:noFill/>
          <a:ln w="9525">
            <a:solidFill>
              <a:schemeClr val="bg2"/>
            </a:solidFill>
            <a:round/>
            <a:headEnd/>
            <a:tailEnd/>
          </a:ln>
        </p:spPr>
        <p:txBody>
          <a:bodyPr/>
          <a:lstStyle/>
          <a:p>
            <a:endParaRPr lang="zh-CN" altLang="en-US"/>
          </a:p>
        </p:txBody>
      </p:sp>
      <p:sp>
        <p:nvSpPr>
          <p:cNvPr id="96294" name="Line 205"/>
          <p:cNvSpPr>
            <a:spLocks noChangeShapeType="1"/>
          </p:cNvSpPr>
          <p:nvPr/>
        </p:nvSpPr>
        <p:spPr bwMode="auto">
          <a:xfrm flipH="1">
            <a:off x="6800850" y="5861198"/>
            <a:ext cx="0" cy="304800"/>
          </a:xfrm>
          <a:prstGeom prst="line">
            <a:avLst/>
          </a:prstGeom>
          <a:noFill/>
          <a:ln w="9525">
            <a:solidFill>
              <a:schemeClr val="bg2"/>
            </a:solidFill>
            <a:round/>
            <a:headEnd/>
            <a:tailEnd/>
          </a:ln>
        </p:spPr>
        <p:txBody>
          <a:bodyPr/>
          <a:lstStyle/>
          <a:p>
            <a:endParaRPr lang="zh-CN" altLang="en-US"/>
          </a:p>
        </p:txBody>
      </p:sp>
      <p:sp>
        <p:nvSpPr>
          <p:cNvPr id="96295" name="Line 206"/>
          <p:cNvSpPr>
            <a:spLocks noChangeShapeType="1"/>
          </p:cNvSpPr>
          <p:nvPr/>
        </p:nvSpPr>
        <p:spPr bwMode="auto">
          <a:xfrm flipH="1">
            <a:off x="6665913" y="5861198"/>
            <a:ext cx="0" cy="304800"/>
          </a:xfrm>
          <a:prstGeom prst="line">
            <a:avLst/>
          </a:prstGeom>
          <a:noFill/>
          <a:ln w="9525">
            <a:solidFill>
              <a:schemeClr val="bg2"/>
            </a:solidFill>
            <a:round/>
            <a:headEnd/>
            <a:tailEnd/>
          </a:ln>
        </p:spPr>
        <p:txBody>
          <a:bodyPr/>
          <a:lstStyle/>
          <a:p>
            <a:endParaRPr lang="zh-CN" altLang="en-US"/>
          </a:p>
        </p:txBody>
      </p:sp>
      <p:sp>
        <p:nvSpPr>
          <p:cNvPr id="96296" name="Line 207"/>
          <p:cNvSpPr>
            <a:spLocks noChangeShapeType="1"/>
          </p:cNvSpPr>
          <p:nvPr/>
        </p:nvSpPr>
        <p:spPr bwMode="auto">
          <a:xfrm flipH="1">
            <a:off x="6529388" y="5861198"/>
            <a:ext cx="0" cy="304800"/>
          </a:xfrm>
          <a:prstGeom prst="line">
            <a:avLst/>
          </a:prstGeom>
          <a:noFill/>
          <a:ln w="28575">
            <a:solidFill>
              <a:schemeClr val="bg2"/>
            </a:solidFill>
            <a:round/>
            <a:headEnd/>
            <a:tailEnd/>
          </a:ln>
        </p:spPr>
        <p:txBody>
          <a:bodyPr/>
          <a:lstStyle/>
          <a:p>
            <a:endParaRPr lang="zh-CN" altLang="en-US"/>
          </a:p>
        </p:txBody>
      </p:sp>
      <p:sp>
        <p:nvSpPr>
          <p:cNvPr id="96297" name="Line 208"/>
          <p:cNvSpPr>
            <a:spLocks noChangeShapeType="1"/>
          </p:cNvSpPr>
          <p:nvPr/>
        </p:nvSpPr>
        <p:spPr bwMode="auto">
          <a:xfrm flipH="1">
            <a:off x="6394450" y="5861198"/>
            <a:ext cx="0" cy="304800"/>
          </a:xfrm>
          <a:prstGeom prst="line">
            <a:avLst/>
          </a:prstGeom>
          <a:noFill/>
          <a:ln w="9525">
            <a:solidFill>
              <a:schemeClr val="bg2"/>
            </a:solidFill>
            <a:round/>
            <a:headEnd/>
            <a:tailEnd/>
          </a:ln>
        </p:spPr>
        <p:txBody>
          <a:bodyPr/>
          <a:lstStyle/>
          <a:p>
            <a:endParaRPr lang="zh-CN" altLang="en-US"/>
          </a:p>
        </p:txBody>
      </p:sp>
      <p:sp>
        <p:nvSpPr>
          <p:cNvPr id="96298" name="Line 209"/>
          <p:cNvSpPr>
            <a:spLocks noChangeShapeType="1"/>
          </p:cNvSpPr>
          <p:nvPr/>
        </p:nvSpPr>
        <p:spPr bwMode="auto">
          <a:xfrm flipH="1">
            <a:off x="6257925" y="5861198"/>
            <a:ext cx="0" cy="304800"/>
          </a:xfrm>
          <a:prstGeom prst="line">
            <a:avLst/>
          </a:prstGeom>
          <a:noFill/>
          <a:ln w="9525">
            <a:solidFill>
              <a:schemeClr val="bg2"/>
            </a:solidFill>
            <a:round/>
            <a:headEnd/>
            <a:tailEnd/>
          </a:ln>
        </p:spPr>
        <p:txBody>
          <a:bodyPr/>
          <a:lstStyle/>
          <a:p>
            <a:endParaRPr lang="zh-CN" altLang="en-US"/>
          </a:p>
        </p:txBody>
      </p:sp>
      <p:sp>
        <p:nvSpPr>
          <p:cNvPr id="96299" name="Line 210"/>
          <p:cNvSpPr>
            <a:spLocks noChangeShapeType="1"/>
          </p:cNvSpPr>
          <p:nvPr/>
        </p:nvSpPr>
        <p:spPr bwMode="auto">
          <a:xfrm flipH="1">
            <a:off x="6122988" y="5861198"/>
            <a:ext cx="0" cy="304800"/>
          </a:xfrm>
          <a:prstGeom prst="line">
            <a:avLst/>
          </a:prstGeom>
          <a:noFill/>
          <a:ln w="9525">
            <a:solidFill>
              <a:schemeClr val="bg2"/>
            </a:solidFill>
            <a:round/>
            <a:headEnd/>
            <a:tailEnd/>
          </a:ln>
        </p:spPr>
        <p:txBody>
          <a:bodyPr/>
          <a:lstStyle/>
          <a:p>
            <a:endParaRPr lang="zh-CN" altLang="en-US"/>
          </a:p>
        </p:txBody>
      </p:sp>
      <p:sp>
        <p:nvSpPr>
          <p:cNvPr id="96300" name="Line 211"/>
          <p:cNvSpPr>
            <a:spLocks noChangeShapeType="1"/>
          </p:cNvSpPr>
          <p:nvPr/>
        </p:nvSpPr>
        <p:spPr bwMode="auto">
          <a:xfrm flipH="1">
            <a:off x="5986463" y="5861198"/>
            <a:ext cx="0" cy="304800"/>
          </a:xfrm>
          <a:prstGeom prst="line">
            <a:avLst/>
          </a:prstGeom>
          <a:noFill/>
          <a:ln w="9525">
            <a:solidFill>
              <a:schemeClr val="bg2"/>
            </a:solidFill>
            <a:round/>
            <a:headEnd/>
            <a:tailEnd/>
          </a:ln>
        </p:spPr>
        <p:txBody>
          <a:bodyPr/>
          <a:lstStyle/>
          <a:p>
            <a:endParaRPr lang="zh-CN" altLang="en-US"/>
          </a:p>
        </p:txBody>
      </p:sp>
      <p:sp>
        <p:nvSpPr>
          <p:cNvPr id="96301" name="Line 212"/>
          <p:cNvSpPr>
            <a:spLocks noChangeShapeType="1"/>
          </p:cNvSpPr>
          <p:nvPr/>
        </p:nvSpPr>
        <p:spPr bwMode="auto">
          <a:xfrm flipH="1">
            <a:off x="5851525" y="5861198"/>
            <a:ext cx="0" cy="304800"/>
          </a:xfrm>
          <a:prstGeom prst="line">
            <a:avLst/>
          </a:prstGeom>
          <a:noFill/>
          <a:ln w="9525">
            <a:solidFill>
              <a:schemeClr val="bg2"/>
            </a:solidFill>
            <a:round/>
            <a:headEnd/>
            <a:tailEnd/>
          </a:ln>
        </p:spPr>
        <p:txBody>
          <a:bodyPr/>
          <a:lstStyle/>
          <a:p>
            <a:endParaRPr lang="zh-CN" altLang="en-US"/>
          </a:p>
        </p:txBody>
      </p:sp>
      <p:sp>
        <p:nvSpPr>
          <p:cNvPr id="96302" name="Line 213"/>
          <p:cNvSpPr>
            <a:spLocks noChangeShapeType="1"/>
          </p:cNvSpPr>
          <p:nvPr/>
        </p:nvSpPr>
        <p:spPr bwMode="auto">
          <a:xfrm flipH="1">
            <a:off x="5715000" y="5861198"/>
            <a:ext cx="0" cy="304800"/>
          </a:xfrm>
          <a:prstGeom prst="line">
            <a:avLst/>
          </a:prstGeom>
          <a:noFill/>
          <a:ln w="9525">
            <a:solidFill>
              <a:schemeClr val="bg2"/>
            </a:solidFill>
            <a:round/>
            <a:headEnd/>
            <a:tailEnd/>
          </a:ln>
        </p:spPr>
        <p:txBody>
          <a:bodyPr/>
          <a:lstStyle/>
          <a:p>
            <a:endParaRPr lang="zh-CN" altLang="en-US"/>
          </a:p>
        </p:txBody>
      </p:sp>
      <p:sp>
        <p:nvSpPr>
          <p:cNvPr id="96303" name="Line 214"/>
          <p:cNvSpPr>
            <a:spLocks noChangeShapeType="1"/>
          </p:cNvSpPr>
          <p:nvPr/>
        </p:nvSpPr>
        <p:spPr bwMode="auto">
          <a:xfrm flipH="1">
            <a:off x="5580063" y="5861198"/>
            <a:ext cx="0" cy="304800"/>
          </a:xfrm>
          <a:prstGeom prst="line">
            <a:avLst/>
          </a:prstGeom>
          <a:noFill/>
          <a:ln w="9525">
            <a:solidFill>
              <a:schemeClr val="bg2"/>
            </a:solidFill>
            <a:round/>
            <a:headEnd/>
            <a:tailEnd/>
          </a:ln>
        </p:spPr>
        <p:txBody>
          <a:bodyPr/>
          <a:lstStyle/>
          <a:p>
            <a:endParaRPr lang="zh-CN" altLang="en-US"/>
          </a:p>
        </p:txBody>
      </p:sp>
      <p:sp>
        <p:nvSpPr>
          <p:cNvPr id="96304" name="Line 215"/>
          <p:cNvSpPr>
            <a:spLocks noChangeShapeType="1"/>
          </p:cNvSpPr>
          <p:nvPr/>
        </p:nvSpPr>
        <p:spPr bwMode="auto">
          <a:xfrm flipH="1">
            <a:off x="5443538" y="5861198"/>
            <a:ext cx="0" cy="304800"/>
          </a:xfrm>
          <a:prstGeom prst="line">
            <a:avLst/>
          </a:prstGeom>
          <a:noFill/>
          <a:ln w="28575">
            <a:solidFill>
              <a:schemeClr val="bg2"/>
            </a:solidFill>
            <a:round/>
            <a:headEnd/>
            <a:tailEnd/>
          </a:ln>
        </p:spPr>
        <p:txBody>
          <a:bodyPr/>
          <a:lstStyle/>
          <a:p>
            <a:endParaRPr lang="zh-CN" altLang="en-US"/>
          </a:p>
        </p:txBody>
      </p:sp>
      <p:sp>
        <p:nvSpPr>
          <p:cNvPr id="96305" name="Line 216"/>
          <p:cNvSpPr>
            <a:spLocks noChangeShapeType="1"/>
          </p:cNvSpPr>
          <p:nvPr/>
        </p:nvSpPr>
        <p:spPr bwMode="auto">
          <a:xfrm flipH="1">
            <a:off x="5308600" y="5861198"/>
            <a:ext cx="0" cy="304800"/>
          </a:xfrm>
          <a:prstGeom prst="line">
            <a:avLst/>
          </a:prstGeom>
          <a:noFill/>
          <a:ln w="9525">
            <a:solidFill>
              <a:schemeClr val="bg2"/>
            </a:solidFill>
            <a:round/>
            <a:headEnd/>
            <a:tailEnd/>
          </a:ln>
        </p:spPr>
        <p:txBody>
          <a:bodyPr/>
          <a:lstStyle/>
          <a:p>
            <a:endParaRPr lang="zh-CN" altLang="en-US"/>
          </a:p>
        </p:txBody>
      </p:sp>
      <p:sp>
        <p:nvSpPr>
          <p:cNvPr id="96306" name="Line 217"/>
          <p:cNvSpPr>
            <a:spLocks noChangeShapeType="1"/>
          </p:cNvSpPr>
          <p:nvPr/>
        </p:nvSpPr>
        <p:spPr bwMode="auto">
          <a:xfrm flipH="1">
            <a:off x="5172075" y="5861198"/>
            <a:ext cx="0" cy="304800"/>
          </a:xfrm>
          <a:prstGeom prst="line">
            <a:avLst/>
          </a:prstGeom>
          <a:noFill/>
          <a:ln w="9525">
            <a:solidFill>
              <a:schemeClr val="bg2"/>
            </a:solidFill>
            <a:round/>
            <a:headEnd/>
            <a:tailEnd/>
          </a:ln>
        </p:spPr>
        <p:txBody>
          <a:bodyPr/>
          <a:lstStyle/>
          <a:p>
            <a:endParaRPr lang="zh-CN" altLang="en-US"/>
          </a:p>
        </p:txBody>
      </p:sp>
      <p:sp>
        <p:nvSpPr>
          <p:cNvPr id="96307" name="Line 218"/>
          <p:cNvSpPr>
            <a:spLocks noChangeShapeType="1"/>
          </p:cNvSpPr>
          <p:nvPr/>
        </p:nvSpPr>
        <p:spPr bwMode="auto">
          <a:xfrm flipH="1">
            <a:off x="5037138" y="5861198"/>
            <a:ext cx="0" cy="304800"/>
          </a:xfrm>
          <a:prstGeom prst="line">
            <a:avLst/>
          </a:prstGeom>
          <a:noFill/>
          <a:ln w="9525">
            <a:solidFill>
              <a:schemeClr val="bg2"/>
            </a:solidFill>
            <a:round/>
            <a:headEnd/>
            <a:tailEnd/>
          </a:ln>
        </p:spPr>
        <p:txBody>
          <a:bodyPr/>
          <a:lstStyle/>
          <a:p>
            <a:endParaRPr lang="zh-CN" altLang="en-US"/>
          </a:p>
        </p:txBody>
      </p:sp>
      <p:sp>
        <p:nvSpPr>
          <p:cNvPr id="96308" name="Line 219"/>
          <p:cNvSpPr>
            <a:spLocks noChangeShapeType="1"/>
          </p:cNvSpPr>
          <p:nvPr/>
        </p:nvSpPr>
        <p:spPr bwMode="auto">
          <a:xfrm flipH="1">
            <a:off x="4900613" y="5861198"/>
            <a:ext cx="0" cy="304800"/>
          </a:xfrm>
          <a:prstGeom prst="line">
            <a:avLst/>
          </a:prstGeom>
          <a:noFill/>
          <a:ln w="9525">
            <a:solidFill>
              <a:schemeClr val="bg2"/>
            </a:solidFill>
            <a:round/>
            <a:headEnd/>
            <a:tailEnd/>
          </a:ln>
        </p:spPr>
        <p:txBody>
          <a:bodyPr/>
          <a:lstStyle/>
          <a:p>
            <a:endParaRPr lang="zh-CN" altLang="en-US"/>
          </a:p>
        </p:txBody>
      </p:sp>
      <p:sp>
        <p:nvSpPr>
          <p:cNvPr id="96309" name="Line 220"/>
          <p:cNvSpPr>
            <a:spLocks noChangeShapeType="1"/>
          </p:cNvSpPr>
          <p:nvPr/>
        </p:nvSpPr>
        <p:spPr bwMode="auto">
          <a:xfrm flipH="1">
            <a:off x="4765675" y="5861198"/>
            <a:ext cx="0" cy="304800"/>
          </a:xfrm>
          <a:prstGeom prst="line">
            <a:avLst/>
          </a:prstGeom>
          <a:noFill/>
          <a:ln w="9525">
            <a:solidFill>
              <a:schemeClr val="bg2"/>
            </a:solidFill>
            <a:round/>
            <a:headEnd/>
            <a:tailEnd/>
          </a:ln>
        </p:spPr>
        <p:txBody>
          <a:bodyPr/>
          <a:lstStyle/>
          <a:p>
            <a:endParaRPr lang="zh-CN" altLang="en-US"/>
          </a:p>
        </p:txBody>
      </p:sp>
      <p:sp>
        <p:nvSpPr>
          <p:cNvPr id="96310" name="Line 221"/>
          <p:cNvSpPr>
            <a:spLocks noChangeShapeType="1"/>
          </p:cNvSpPr>
          <p:nvPr/>
        </p:nvSpPr>
        <p:spPr bwMode="auto">
          <a:xfrm flipH="1">
            <a:off x="4629150" y="5861198"/>
            <a:ext cx="0" cy="304800"/>
          </a:xfrm>
          <a:prstGeom prst="line">
            <a:avLst/>
          </a:prstGeom>
          <a:noFill/>
          <a:ln w="9525">
            <a:solidFill>
              <a:schemeClr val="bg2"/>
            </a:solidFill>
            <a:round/>
            <a:headEnd/>
            <a:tailEnd/>
          </a:ln>
        </p:spPr>
        <p:txBody>
          <a:bodyPr/>
          <a:lstStyle/>
          <a:p>
            <a:endParaRPr lang="zh-CN" altLang="en-US"/>
          </a:p>
        </p:txBody>
      </p:sp>
      <p:sp>
        <p:nvSpPr>
          <p:cNvPr id="96311" name="Line 222"/>
          <p:cNvSpPr>
            <a:spLocks noChangeShapeType="1"/>
          </p:cNvSpPr>
          <p:nvPr/>
        </p:nvSpPr>
        <p:spPr bwMode="auto">
          <a:xfrm flipH="1">
            <a:off x="4494213" y="5861198"/>
            <a:ext cx="0" cy="304800"/>
          </a:xfrm>
          <a:prstGeom prst="line">
            <a:avLst/>
          </a:prstGeom>
          <a:noFill/>
          <a:ln w="9525">
            <a:solidFill>
              <a:schemeClr val="bg2"/>
            </a:solidFill>
            <a:round/>
            <a:headEnd/>
            <a:tailEnd/>
          </a:ln>
        </p:spPr>
        <p:txBody>
          <a:bodyPr/>
          <a:lstStyle/>
          <a:p>
            <a:endParaRPr lang="zh-CN" altLang="en-US"/>
          </a:p>
        </p:txBody>
      </p:sp>
      <p:sp>
        <p:nvSpPr>
          <p:cNvPr id="96312" name="Line 223"/>
          <p:cNvSpPr>
            <a:spLocks noChangeShapeType="1"/>
          </p:cNvSpPr>
          <p:nvPr/>
        </p:nvSpPr>
        <p:spPr bwMode="auto">
          <a:xfrm flipH="1">
            <a:off x="4357688" y="5861198"/>
            <a:ext cx="0" cy="304800"/>
          </a:xfrm>
          <a:prstGeom prst="line">
            <a:avLst/>
          </a:prstGeom>
          <a:noFill/>
          <a:ln w="28575">
            <a:solidFill>
              <a:schemeClr val="bg2"/>
            </a:solidFill>
            <a:round/>
            <a:headEnd/>
            <a:tailEnd/>
          </a:ln>
        </p:spPr>
        <p:txBody>
          <a:bodyPr/>
          <a:lstStyle/>
          <a:p>
            <a:endParaRPr lang="zh-CN" altLang="en-US"/>
          </a:p>
        </p:txBody>
      </p:sp>
      <p:sp>
        <p:nvSpPr>
          <p:cNvPr id="96313" name="Line 224"/>
          <p:cNvSpPr>
            <a:spLocks noChangeShapeType="1"/>
          </p:cNvSpPr>
          <p:nvPr/>
        </p:nvSpPr>
        <p:spPr bwMode="auto">
          <a:xfrm flipH="1">
            <a:off x="4222750" y="5861198"/>
            <a:ext cx="0" cy="304800"/>
          </a:xfrm>
          <a:prstGeom prst="line">
            <a:avLst/>
          </a:prstGeom>
          <a:noFill/>
          <a:ln w="9525">
            <a:solidFill>
              <a:schemeClr val="bg2"/>
            </a:solidFill>
            <a:round/>
            <a:headEnd/>
            <a:tailEnd/>
          </a:ln>
        </p:spPr>
        <p:txBody>
          <a:bodyPr/>
          <a:lstStyle/>
          <a:p>
            <a:endParaRPr lang="zh-CN" altLang="en-US"/>
          </a:p>
        </p:txBody>
      </p:sp>
      <p:sp>
        <p:nvSpPr>
          <p:cNvPr id="96314" name="Line 225"/>
          <p:cNvSpPr>
            <a:spLocks noChangeShapeType="1"/>
          </p:cNvSpPr>
          <p:nvPr/>
        </p:nvSpPr>
        <p:spPr bwMode="auto">
          <a:xfrm flipH="1">
            <a:off x="4086225" y="5861198"/>
            <a:ext cx="0" cy="304800"/>
          </a:xfrm>
          <a:prstGeom prst="line">
            <a:avLst/>
          </a:prstGeom>
          <a:noFill/>
          <a:ln w="9525">
            <a:solidFill>
              <a:schemeClr val="bg2"/>
            </a:solidFill>
            <a:round/>
            <a:headEnd/>
            <a:tailEnd/>
          </a:ln>
        </p:spPr>
        <p:txBody>
          <a:bodyPr/>
          <a:lstStyle/>
          <a:p>
            <a:endParaRPr lang="zh-CN" altLang="en-US"/>
          </a:p>
        </p:txBody>
      </p:sp>
      <p:sp>
        <p:nvSpPr>
          <p:cNvPr id="96315" name="Line 226"/>
          <p:cNvSpPr>
            <a:spLocks noChangeShapeType="1"/>
          </p:cNvSpPr>
          <p:nvPr/>
        </p:nvSpPr>
        <p:spPr bwMode="auto">
          <a:xfrm flipH="1">
            <a:off x="3951288" y="5861198"/>
            <a:ext cx="0" cy="304800"/>
          </a:xfrm>
          <a:prstGeom prst="line">
            <a:avLst/>
          </a:prstGeom>
          <a:noFill/>
          <a:ln w="9525">
            <a:solidFill>
              <a:schemeClr val="bg2"/>
            </a:solidFill>
            <a:round/>
            <a:headEnd/>
            <a:tailEnd/>
          </a:ln>
        </p:spPr>
        <p:txBody>
          <a:bodyPr/>
          <a:lstStyle/>
          <a:p>
            <a:endParaRPr lang="zh-CN" altLang="en-US"/>
          </a:p>
        </p:txBody>
      </p:sp>
      <p:sp>
        <p:nvSpPr>
          <p:cNvPr id="96316" name="Line 227"/>
          <p:cNvSpPr>
            <a:spLocks noChangeShapeType="1"/>
          </p:cNvSpPr>
          <p:nvPr/>
        </p:nvSpPr>
        <p:spPr bwMode="auto">
          <a:xfrm flipH="1">
            <a:off x="3814763" y="5861198"/>
            <a:ext cx="0" cy="304800"/>
          </a:xfrm>
          <a:prstGeom prst="line">
            <a:avLst/>
          </a:prstGeom>
          <a:noFill/>
          <a:ln w="9525">
            <a:solidFill>
              <a:schemeClr val="bg2"/>
            </a:solidFill>
            <a:round/>
            <a:headEnd/>
            <a:tailEnd/>
          </a:ln>
        </p:spPr>
        <p:txBody>
          <a:bodyPr/>
          <a:lstStyle/>
          <a:p>
            <a:endParaRPr lang="zh-CN" altLang="en-US"/>
          </a:p>
        </p:txBody>
      </p:sp>
      <p:sp>
        <p:nvSpPr>
          <p:cNvPr id="96317" name="Line 228"/>
          <p:cNvSpPr>
            <a:spLocks noChangeShapeType="1"/>
          </p:cNvSpPr>
          <p:nvPr/>
        </p:nvSpPr>
        <p:spPr bwMode="auto">
          <a:xfrm flipH="1">
            <a:off x="3679825" y="5861198"/>
            <a:ext cx="0" cy="304800"/>
          </a:xfrm>
          <a:prstGeom prst="line">
            <a:avLst/>
          </a:prstGeom>
          <a:noFill/>
          <a:ln w="9525">
            <a:solidFill>
              <a:schemeClr val="bg2"/>
            </a:solidFill>
            <a:round/>
            <a:headEnd/>
            <a:tailEnd/>
          </a:ln>
        </p:spPr>
        <p:txBody>
          <a:bodyPr/>
          <a:lstStyle/>
          <a:p>
            <a:endParaRPr lang="zh-CN" altLang="en-US"/>
          </a:p>
        </p:txBody>
      </p:sp>
      <p:sp>
        <p:nvSpPr>
          <p:cNvPr id="96318" name="Line 229"/>
          <p:cNvSpPr>
            <a:spLocks noChangeShapeType="1"/>
          </p:cNvSpPr>
          <p:nvPr/>
        </p:nvSpPr>
        <p:spPr bwMode="auto">
          <a:xfrm flipH="1">
            <a:off x="3543300" y="5861198"/>
            <a:ext cx="0" cy="304800"/>
          </a:xfrm>
          <a:prstGeom prst="line">
            <a:avLst/>
          </a:prstGeom>
          <a:noFill/>
          <a:ln w="9525">
            <a:solidFill>
              <a:schemeClr val="bg2"/>
            </a:solidFill>
            <a:round/>
            <a:headEnd/>
            <a:tailEnd/>
          </a:ln>
        </p:spPr>
        <p:txBody>
          <a:bodyPr/>
          <a:lstStyle/>
          <a:p>
            <a:endParaRPr lang="zh-CN" altLang="en-US"/>
          </a:p>
        </p:txBody>
      </p:sp>
      <p:sp>
        <p:nvSpPr>
          <p:cNvPr id="96319" name="Line 230"/>
          <p:cNvSpPr>
            <a:spLocks noChangeShapeType="1"/>
          </p:cNvSpPr>
          <p:nvPr/>
        </p:nvSpPr>
        <p:spPr bwMode="auto">
          <a:xfrm flipH="1">
            <a:off x="3408363" y="5861198"/>
            <a:ext cx="0" cy="304800"/>
          </a:xfrm>
          <a:prstGeom prst="line">
            <a:avLst/>
          </a:prstGeom>
          <a:noFill/>
          <a:ln w="9525">
            <a:solidFill>
              <a:schemeClr val="bg2"/>
            </a:solidFill>
            <a:round/>
            <a:headEnd/>
            <a:tailEnd/>
          </a:ln>
        </p:spPr>
        <p:txBody>
          <a:bodyPr/>
          <a:lstStyle/>
          <a:p>
            <a:endParaRPr lang="zh-CN" altLang="en-US"/>
          </a:p>
        </p:txBody>
      </p:sp>
      <p:sp>
        <p:nvSpPr>
          <p:cNvPr id="96320" name="Line 231"/>
          <p:cNvSpPr>
            <a:spLocks noChangeShapeType="1"/>
          </p:cNvSpPr>
          <p:nvPr/>
        </p:nvSpPr>
        <p:spPr bwMode="auto">
          <a:xfrm flipH="1">
            <a:off x="3271838" y="5861198"/>
            <a:ext cx="0" cy="304800"/>
          </a:xfrm>
          <a:prstGeom prst="line">
            <a:avLst/>
          </a:prstGeom>
          <a:noFill/>
          <a:ln w="28575">
            <a:solidFill>
              <a:schemeClr val="bg2"/>
            </a:solidFill>
            <a:round/>
            <a:headEnd/>
            <a:tailEnd/>
          </a:ln>
        </p:spPr>
        <p:txBody>
          <a:bodyPr/>
          <a:lstStyle/>
          <a:p>
            <a:endParaRPr lang="zh-CN" altLang="en-US"/>
          </a:p>
        </p:txBody>
      </p:sp>
      <p:sp>
        <p:nvSpPr>
          <p:cNvPr id="96321" name="Line 232"/>
          <p:cNvSpPr>
            <a:spLocks noChangeShapeType="1"/>
          </p:cNvSpPr>
          <p:nvPr/>
        </p:nvSpPr>
        <p:spPr bwMode="auto">
          <a:xfrm flipH="1">
            <a:off x="3136900" y="5861198"/>
            <a:ext cx="0" cy="304800"/>
          </a:xfrm>
          <a:prstGeom prst="line">
            <a:avLst/>
          </a:prstGeom>
          <a:noFill/>
          <a:ln w="9525">
            <a:solidFill>
              <a:schemeClr val="bg2"/>
            </a:solidFill>
            <a:round/>
            <a:headEnd/>
            <a:tailEnd/>
          </a:ln>
        </p:spPr>
        <p:txBody>
          <a:bodyPr/>
          <a:lstStyle/>
          <a:p>
            <a:endParaRPr lang="zh-CN" altLang="en-US"/>
          </a:p>
        </p:txBody>
      </p:sp>
      <p:sp>
        <p:nvSpPr>
          <p:cNvPr id="96322" name="Line 233"/>
          <p:cNvSpPr>
            <a:spLocks noChangeShapeType="1"/>
          </p:cNvSpPr>
          <p:nvPr/>
        </p:nvSpPr>
        <p:spPr bwMode="auto">
          <a:xfrm flipH="1">
            <a:off x="3000375" y="5861198"/>
            <a:ext cx="0" cy="304800"/>
          </a:xfrm>
          <a:prstGeom prst="line">
            <a:avLst/>
          </a:prstGeom>
          <a:noFill/>
          <a:ln w="9525">
            <a:solidFill>
              <a:schemeClr val="bg2"/>
            </a:solidFill>
            <a:round/>
            <a:headEnd/>
            <a:tailEnd/>
          </a:ln>
        </p:spPr>
        <p:txBody>
          <a:bodyPr/>
          <a:lstStyle/>
          <a:p>
            <a:endParaRPr lang="zh-CN" altLang="en-US"/>
          </a:p>
        </p:txBody>
      </p:sp>
      <p:sp>
        <p:nvSpPr>
          <p:cNvPr id="96323" name="Line 234"/>
          <p:cNvSpPr>
            <a:spLocks noChangeShapeType="1"/>
          </p:cNvSpPr>
          <p:nvPr/>
        </p:nvSpPr>
        <p:spPr bwMode="auto">
          <a:xfrm flipH="1">
            <a:off x="2865438" y="5861198"/>
            <a:ext cx="0" cy="304800"/>
          </a:xfrm>
          <a:prstGeom prst="line">
            <a:avLst/>
          </a:prstGeom>
          <a:noFill/>
          <a:ln w="9525">
            <a:solidFill>
              <a:schemeClr val="bg2"/>
            </a:solidFill>
            <a:round/>
            <a:headEnd/>
            <a:tailEnd/>
          </a:ln>
        </p:spPr>
        <p:txBody>
          <a:bodyPr/>
          <a:lstStyle/>
          <a:p>
            <a:endParaRPr lang="zh-CN" altLang="en-US"/>
          </a:p>
        </p:txBody>
      </p:sp>
      <p:sp>
        <p:nvSpPr>
          <p:cNvPr id="96324" name="Line 235"/>
          <p:cNvSpPr>
            <a:spLocks noChangeShapeType="1"/>
          </p:cNvSpPr>
          <p:nvPr/>
        </p:nvSpPr>
        <p:spPr bwMode="auto">
          <a:xfrm flipH="1">
            <a:off x="2728913" y="5861198"/>
            <a:ext cx="0" cy="304800"/>
          </a:xfrm>
          <a:prstGeom prst="line">
            <a:avLst/>
          </a:prstGeom>
          <a:noFill/>
          <a:ln w="9525">
            <a:solidFill>
              <a:schemeClr val="bg2"/>
            </a:solidFill>
            <a:round/>
            <a:headEnd/>
            <a:tailEnd/>
          </a:ln>
        </p:spPr>
        <p:txBody>
          <a:bodyPr/>
          <a:lstStyle/>
          <a:p>
            <a:endParaRPr lang="zh-CN" altLang="en-US"/>
          </a:p>
        </p:txBody>
      </p:sp>
      <p:sp>
        <p:nvSpPr>
          <p:cNvPr id="96325" name="Line 236"/>
          <p:cNvSpPr>
            <a:spLocks noChangeShapeType="1"/>
          </p:cNvSpPr>
          <p:nvPr/>
        </p:nvSpPr>
        <p:spPr bwMode="auto">
          <a:xfrm flipH="1">
            <a:off x="2593975" y="5861198"/>
            <a:ext cx="0" cy="304800"/>
          </a:xfrm>
          <a:prstGeom prst="line">
            <a:avLst/>
          </a:prstGeom>
          <a:noFill/>
          <a:ln w="9525">
            <a:solidFill>
              <a:schemeClr val="bg2"/>
            </a:solidFill>
            <a:round/>
            <a:headEnd/>
            <a:tailEnd/>
          </a:ln>
        </p:spPr>
        <p:txBody>
          <a:bodyPr/>
          <a:lstStyle/>
          <a:p>
            <a:endParaRPr lang="zh-CN" altLang="en-US"/>
          </a:p>
        </p:txBody>
      </p:sp>
      <p:sp>
        <p:nvSpPr>
          <p:cNvPr id="96326" name="Line 237"/>
          <p:cNvSpPr>
            <a:spLocks noChangeShapeType="1"/>
          </p:cNvSpPr>
          <p:nvPr/>
        </p:nvSpPr>
        <p:spPr bwMode="auto">
          <a:xfrm flipH="1">
            <a:off x="2457450" y="5861198"/>
            <a:ext cx="0" cy="304800"/>
          </a:xfrm>
          <a:prstGeom prst="line">
            <a:avLst/>
          </a:prstGeom>
          <a:noFill/>
          <a:ln w="9525">
            <a:solidFill>
              <a:schemeClr val="bg2"/>
            </a:solidFill>
            <a:round/>
            <a:headEnd/>
            <a:tailEnd/>
          </a:ln>
        </p:spPr>
        <p:txBody>
          <a:bodyPr/>
          <a:lstStyle/>
          <a:p>
            <a:endParaRPr lang="zh-CN" altLang="en-US"/>
          </a:p>
        </p:txBody>
      </p:sp>
      <p:sp>
        <p:nvSpPr>
          <p:cNvPr id="96327" name="Line 238"/>
          <p:cNvSpPr>
            <a:spLocks noChangeShapeType="1"/>
          </p:cNvSpPr>
          <p:nvPr/>
        </p:nvSpPr>
        <p:spPr bwMode="auto">
          <a:xfrm flipH="1">
            <a:off x="2322513" y="5861198"/>
            <a:ext cx="0" cy="304800"/>
          </a:xfrm>
          <a:prstGeom prst="line">
            <a:avLst/>
          </a:prstGeom>
          <a:noFill/>
          <a:ln w="9525">
            <a:solidFill>
              <a:schemeClr val="bg2"/>
            </a:solidFill>
            <a:round/>
            <a:headEnd/>
            <a:tailEnd/>
          </a:ln>
        </p:spPr>
        <p:txBody>
          <a:bodyPr/>
          <a:lstStyle/>
          <a:p>
            <a:endParaRPr lang="zh-CN" altLang="en-US"/>
          </a:p>
        </p:txBody>
      </p:sp>
      <p:sp>
        <p:nvSpPr>
          <p:cNvPr id="96328" name="Line 239"/>
          <p:cNvSpPr>
            <a:spLocks noChangeShapeType="1"/>
          </p:cNvSpPr>
          <p:nvPr/>
        </p:nvSpPr>
        <p:spPr bwMode="auto">
          <a:xfrm flipH="1">
            <a:off x="2185988" y="5861198"/>
            <a:ext cx="0" cy="304800"/>
          </a:xfrm>
          <a:prstGeom prst="line">
            <a:avLst/>
          </a:prstGeom>
          <a:noFill/>
          <a:ln w="28575">
            <a:solidFill>
              <a:schemeClr val="bg2"/>
            </a:solidFill>
            <a:round/>
            <a:headEnd/>
            <a:tailEnd/>
          </a:ln>
        </p:spPr>
        <p:txBody>
          <a:bodyPr/>
          <a:lstStyle/>
          <a:p>
            <a:endParaRPr lang="zh-CN" altLang="en-US"/>
          </a:p>
        </p:txBody>
      </p:sp>
      <p:sp>
        <p:nvSpPr>
          <p:cNvPr id="96329" name="Line 240"/>
          <p:cNvSpPr>
            <a:spLocks noChangeShapeType="1"/>
          </p:cNvSpPr>
          <p:nvPr/>
        </p:nvSpPr>
        <p:spPr bwMode="auto">
          <a:xfrm flipH="1">
            <a:off x="2051050" y="5861198"/>
            <a:ext cx="0" cy="304800"/>
          </a:xfrm>
          <a:prstGeom prst="line">
            <a:avLst/>
          </a:prstGeom>
          <a:noFill/>
          <a:ln w="9525">
            <a:solidFill>
              <a:schemeClr val="bg2"/>
            </a:solidFill>
            <a:round/>
            <a:headEnd/>
            <a:tailEnd/>
          </a:ln>
        </p:spPr>
        <p:txBody>
          <a:bodyPr/>
          <a:lstStyle/>
          <a:p>
            <a:endParaRPr lang="zh-CN" altLang="en-US"/>
          </a:p>
        </p:txBody>
      </p:sp>
      <p:sp>
        <p:nvSpPr>
          <p:cNvPr id="96330" name="Line 241"/>
          <p:cNvSpPr>
            <a:spLocks noChangeShapeType="1"/>
          </p:cNvSpPr>
          <p:nvPr/>
        </p:nvSpPr>
        <p:spPr bwMode="auto">
          <a:xfrm flipH="1">
            <a:off x="1914525" y="5861198"/>
            <a:ext cx="0" cy="304800"/>
          </a:xfrm>
          <a:prstGeom prst="line">
            <a:avLst/>
          </a:prstGeom>
          <a:noFill/>
          <a:ln w="9525">
            <a:solidFill>
              <a:schemeClr val="bg2"/>
            </a:solidFill>
            <a:round/>
            <a:headEnd/>
            <a:tailEnd/>
          </a:ln>
        </p:spPr>
        <p:txBody>
          <a:bodyPr/>
          <a:lstStyle/>
          <a:p>
            <a:endParaRPr lang="zh-CN" altLang="en-US"/>
          </a:p>
        </p:txBody>
      </p:sp>
      <p:sp>
        <p:nvSpPr>
          <p:cNvPr id="96331" name="Line 242"/>
          <p:cNvSpPr>
            <a:spLocks noChangeShapeType="1"/>
          </p:cNvSpPr>
          <p:nvPr/>
        </p:nvSpPr>
        <p:spPr bwMode="auto">
          <a:xfrm flipH="1">
            <a:off x="1779588" y="5861198"/>
            <a:ext cx="0" cy="304800"/>
          </a:xfrm>
          <a:prstGeom prst="line">
            <a:avLst/>
          </a:prstGeom>
          <a:noFill/>
          <a:ln w="9525">
            <a:solidFill>
              <a:schemeClr val="bg2"/>
            </a:solidFill>
            <a:round/>
            <a:headEnd/>
            <a:tailEnd/>
          </a:ln>
        </p:spPr>
        <p:txBody>
          <a:bodyPr/>
          <a:lstStyle/>
          <a:p>
            <a:endParaRPr lang="zh-CN" altLang="en-US"/>
          </a:p>
        </p:txBody>
      </p:sp>
      <p:sp>
        <p:nvSpPr>
          <p:cNvPr id="96332" name="Line 243"/>
          <p:cNvSpPr>
            <a:spLocks noChangeShapeType="1"/>
          </p:cNvSpPr>
          <p:nvPr/>
        </p:nvSpPr>
        <p:spPr bwMode="auto">
          <a:xfrm flipH="1">
            <a:off x="1643063" y="5861198"/>
            <a:ext cx="0" cy="304800"/>
          </a:xfrm>
          <a:prstGeom prst="line">
            <a:avLst/>
          </a:prstGeom>
          <a:noFill/>
          <a:ln w="9525">
            <a:solidFill>
              <a:schemeClr val="bg2"/>
            </a:solidFill>
            <a:round/>
            <a:headEnd/>
            <a:tailEnd/>
          </a:ln>
        </p:spPr>
        <p:txBody>
          <a:bodyPr/>
          <a:lstStyle/>
          <a:p>
            <a:endParaRPr lang="zh-CN" altLang="en-US"/>
          </a:p>
        </p:txBody>
      </p:sp>
      <p:sp>
        <p:nvSpPr>
          <p:cNvPr id="96333" name="Line 244"/>
          <p:cNvSpPr>
            <a:spLocks noChangeShapeType="1"/>
          </p:cNvSpPr>
          <p:nvPr/>
        </p:nvSpPr>
        <p:spPr bwMode="auto">
          <a:xfrm flipH="1">
            <a:off x="1508125" y="5861198"/>
            <a:ext cx="0" cy="304800"/>
          </a:xfrm>
          <a:prstGeom prst="line">
            <a:avLst/>
          </a:prstGeom>
          <a:noFill/>
          <a:ln w="9525">
            <a:solidFill>
              <a:schemeClr val="bg2"/>
            </a:solidFill>
            <a:round/>
            <a:headEnd/>
            <a:tailEnd/>
          </a:ln>
        </p:spPr>
        <p:txBody>
          <a:bodyPr/>
          <a:lstStyle/>
          <a:p>
            <a:endParaRPr lang="zh-CN" altLang="en-US"/>
          </a:p>
        </p:txBody>
      </p:sp>
      <p:sp>
        <p:nvSpPr>
          <p:cNvPr id="96334" name="Line 245"/>
          <p:cNvSpPr>
            <a:spLocks noChangeShapeType="1"/>
          </p:cNvSpPr>
          <p:nvPr/>
        </p:nvSpPr>
        <p:spPr bwMode="auto">
          <a:xfrm flipH="1">
            <a:off x="1371600" y="5861198"/>
            <a:ext cx="0" cy="304800"/>
          </a:xfrm>
          <a:prstGeom prst="line">
            <a:avLst/>
          </a:prstGeom>
          <a:noFill/>
          <a:ln w="9525">
            <a:solidFill>
              <a:schemeClr val="bg2"/>
            </a:solidFill>
            <a:round/>
            <a:headEnd/>
            <a:tailEnd/>
          </a:ln>
        </p:spPr>
        <p:txBody>
          <a:bodyPr/>
          <a:lstStyle/>
          <a:p>
            <a:endParaRPr lang="zh-CN" altLang="en-US"/>
          </a:p>
        </p:txBody>
      </p:sp>
      <p:sp>
        <p:nvSpPr>
          <p:cNvPr id="96335" name="Line 246"/>
          <p:cNvSpPr>
            <a:spLocks noChangeShapeType="1"/>
          </p:cNvSpPr>
          <p:nvPr/>
        </p:nvSpPr>
        <p:spPr bwMode="auto">
          <a:xfrm flipH="1">
            <a:off x="1236663" y="5861198"/>
            <a:ext cx="0" cy="304800"/>
          </a:xfrm>
          <a:prstGeom prst="line">
            <a:avLst/>
          </a:prstGeom>
          <a:noFill/>
          <a:ln w="9525">
            <a:solidFill>
              <a:schemeClr val="bg2"/>
            </a:solidFill>
            <a:round/>
            <a:headEnd/>
            <a:tailEnd/>
          </a:ln>
        </p:spPr>
        <p:txBody>
          <a:bodyPr/>
          <a:lstStyle/>
          <a:p>
            <a:endParaRPr lang="zh-CN" altLang="en-US"/>
          </a:p>
        </p:txBody>
      </p:sp>
      <p:sp>
        <p:nvSpPr>
          <p:cNvPr id="96336" name="Text Box 247"/>
          <p:cNvSpPr txBox="1">
            <a:spLocks noChangeArrowheads="1"/>
          </p:cNvSpPr>
          <p:nvPr/>
        </p:nvSpPr>
        <p:spPr bwMode="auto">
          <a:xfrm flipH="1">
            <a:off x="1962150" y="6178698"/>
            <a:ext cx="268288"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96337" name="Text Box 248"/>
          <p:cNvSpPr txBox="1">
            <a:spLocks noChangeArrowheads="1"/>
          </p:cNvSpPr>
          <p:nvPr/>
        </p:nvSpPr>
        <p:spPr bwMode="auto">
          <a:xfrm flipH="1">
            <a:off x="3021013" y="61786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96338" name="Text Box 249"/>
          <p:cNvSpPr txBox="1">
            <a:spLocks noChangeArrowheads="1"/>
          </p:cNvSpPr>
          <p:nvPr/>
        </p:nvSpPr>
        <p:spPr bwMode="auto">
          <a:xfrm flipH="1">
            <a:off x="4087813" y="61786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96339" name="Text Box 250"/>
          <p:cNvSpPr txBox="1">
            <a:spLocks noChangeArrowheads="1"/>
          </p:cNvSpPr>
          <p:nvPr/>
        </p:nvSpPr>
        <p:spPr bwMode="auto">
          <a:xfrm flipH="1">
            <a:off x="5192713" y="61786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96340" name="Text Box 251"/>
          <p:cNvSpPr txBox="1">
            <a:spLocks noChangeArrowheads="1"/>
          </p:cNvSpPr>
          <p:nvPr/>
        </p:nvSpPr>
        <p:spPr bwMode="auto">
          <a:xfrm flipH="1">
            <a:off x="6284913" y="61786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96341" name="Text Box 252"/>
          <p:cNvSpPr txBox="1">
            <a:spLocks noChangeArrowheads="1"/>
          </p:cNvSpPr>
          <p:nvPr/>
        </p:nvSpPr>
        <p:spPr bwMode="auto">
          <a:xfrm flipH="1">
            <a:off x="7377113" y="6178698"/>
            <a:ext cx="352425" cy="274638"/>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96342" name="Text Box 253"/>
          <p:cNvSpPr txBox="1">
            <a:spLocks noChangeArrowheads="1"/>
          </p:cNvSpPr>
          <p:nvPr/>
        </p:nvSpPr>
        <p:spPr bwMode="auto">
          <a:xfrm>
            <a:off x="631825" y="3079898"/>
            <a:ext cx="3187732" cy="369332"/>
          </a:xfrm>
          <a:prstGeom prst="rect">
            <a:avLst/>
          </a:prstGeom>
          <a:noFill/>
          <a:ln w="9525">
            <a:noFill/>
            <a:miter lim="800000"/>
            <a:headEnd/>
            <a:tailEnd/>
          </a:ln>
        </p:spPr>
        <p:txBody>
          <a:bodyPr wrap="none">
            <a:spAutoFit/>
          </a:bodyPr>
          <a:lstStyle/>
          <a:p>
            <a:r>
              <a:rPr lang="en-US" altLang="zh-CN" b="1">
                <a:solidFill>
                  <a:schemeClr val="accent2"/>
                </a:solidFill>
              </a:rPr>
              <a:t>Shift accumulates every round</a:t>
            </a:r>
          </a:p>
        </p:txBody>
      </p:sp>
      <p:sp>
        <p:nvSpPr>
          <p:cNvPr id="96343" name="Rectangle 254"/>
          <p:cNvSpPr>
            <a:spLocks noChangeArrowheads="1"/>
          </p:cNvSpPr>
          <p:nvPr/>
        </p:nvSpPr>
        <p:spPr bwMode="auto">
          <a:xfrm>
            <a:off x="1785938" y="3813323"/>
            <a:ext cx="138112" cy="300038"/>
          </a:xfrm>
          <a:prstGeom prst="rect">
            <a:avLst/>
          </a:prstGeom>
          <a:solidFill>
            <a:schemeClr val="bg2"/>
          </a:solidFill>
          <a:ln w="9525">
            <a:noFill/>
            <a:miter lim="800000"/>
            <a:headEnd/>
            <a:tailEnd/>
          </a:ln>
        </p:spPr>
        <p:txBody>
          <a:bodyPr wrap="none" anchor="ctr"/>
          <a:lstStyle/>
          <a:p>
            <a:endParaRPr lang="zh-CN" altLang="en-US"/>
          </a:p>
        </p:txBody>
      </p:sp>
      <p:sp>
        <p:nvSpPr>
          <p:cNvPr id="96344" name="Rectangle 255"/>
          <p:cNvSpPr>
            <a:spLocks noChangeArrowheads="1"/>
          </p:cNvSpPr>
          <p:nvPr/>
        </p:nvSpPr>
        <p:spPr bwMode="auto">
          <a:xfrm>
            <a:off x="3009900" y="3822848"/>
            <a:ext cx="138113" cy="300038"/>
          </a:xfrm>
          <a:prstGeom prst="rect">
            <a:avLst/>
          </a:prstGeom>
          <a:solidFill>
            <a:schemeClr val="bg2"/>
          </a:solidFill>
          <a:ln w="9525">
            <a:noFill/>
            <a:miter lim="800000"/>
            <a:headEnd/>
            <a:tailEnd/>
          </a:ln>
        </p:spPr>
        <p:txBody>
          <a:bodyPr wrap="none" anchor="ctr"/>
          <a:lstStyle/>
          <a:p>
            <a:endParaRPr lang="zh-CN" altLang="en-US"/>
          </a:p>
        </p:txBody>
      </p:sp>
      <p:sp>
        <p:nvSpPr>
          <p:cNvPr id="96345" name="Rectangle 256"/>
          <p:cNvSpPr>
            <a:spLocks noChangeArrowheads="1"/>
          </p:cNvSpPr>
          <p:nvPr/>
        </p:nvSpPr>
        <p:spPr bwMode="auto">
          <a:xfrm>
            <a:off x="3552825" y="3822848"/>
            <a:ext cx="138113" cy="300038"/>
          </a:xfrm>
          <a:prstGeom prst="rect">
            <a:avLst/>
          </a:prstGeom>
          <a:solidFill>
            <a:schemeClr val="bg2"/>
          </a:solidFill>
          <a:ln w="9525">
            <a:noFill/>
            <a:miter lim="800000"/>
            <a:headEnd/>
            <a:tailEnd/>
          </a:ln>
        </p:spPr>
        <p:txBody>
          <a:bodyPr wrap="none" anchor="ctr"/>
          <a:lstStyle/>
          <a:p>
            <a:endParaRPr lang="zh-CN" altLang="en-US"/>
          </a:p>
        </p:txBody>
      </p:sp>
      <p:sp>
        <p:nvSpPr>
          <p:cNvPr id="96346" name="Rectangle 257"/>
          <p:cNvSpPr>
            <a:spLocks noChangeArrowheads="1"/>
          </p:cNvSpPr>
          <p:nvPr/>
        </p:nvSpPr>
        <p:spPr bwMode="auto">
          <a:xfrm>
            <a:off x="3962400" y="3822848"/>
            <a:ext cx="138113" cy="300038"/>
          </a:xfrm>
          <a:prstGeom prst="rect">
            <a:avLst/>
          </a:prstGeom>
          <a:solidFill>
            <a:schemeClr val="bg2"/>
          </a:solidFill>
          <a:ln w="9525">
            <a:noFill/>
            <a:miter lim="800000"/>
            <a:headEnd/>
            <a:tailEnd/>
          </a:ln>
        </p:spPr>
        <p:txBody>
          <a:bodyPr wrap="none" anchor="ctr"/>
          <a:lstStyle/>
          <a:p>
            <a:endParaRPr lang="zh-CN" altLang="en-US"/>
          </a:p>
        </p:txBody>
      </p:sp>
      <p:sp>
        <p:nvSpPr>
          <p:cNvPr id="96347" name="Rectangle 258"/>
          <p:cNvSpPr>
            <a:spLocks noChangeArrowheads="1"/>
          </p:cNvSpPr>
          <p:nvPr/>
        </p:nvSpPr>
        <p:spPr bwMode="auto">
          <a:xfrm>
            <a:off x="5181600" y="3818086"/>
            <a:ext cx="138113" cy="300037"/>
          </a:xfrm>
          <a:prstGeom prst="rect">
            <a:avLst/>
          </a:prstGeom>
          <a:solidFill>
            <a:schemeClr val="bg2"/>
          </a:solidFill>
          <a:ln w="9525">
            <a:noFill/>
            <a:miter lim="800000"/>
            <a:headEnd/>
            <a:tailEnd/>
          </a:ln>
        </p:spPr>
        <p:txBody>
          <a:bodyPr wrap="none" anchor="ctr"/>
          <a:lstStyle/>
          <a:p>
            <a:endParaRPr lang="zh-CN" altLang="en-US"/>
          </a:p>
        </p:txBody>
      </p:sp>
      <p:sp>
        <p:nvSpPr>
          <p:cNvPr id="96348" name="Rectangle 259"/>
          <p:cNvSpPr>
            <a:spLocks noChangeArrowheads="1"/>
          </p:cNvSpPr>
          <p:nvPr/>
        </p:nvSpPr>
        <p:spPr bwMode="auto">
          <a:xfrm>
            <a:off x="5724525" y="3822848"/>
            <a:ext cx="138113" cy="300038"/>
          </a:xfrm>
          <a:prstGeom prst="rect">
            <a:avLst/>
          </a:prstGeom>
          <a:solidFill>
            <a:schemeClr val="bg2"/>
          </a:solidFill>
          <a:ln w="9525">
            <a:noFill/>
            <a:miter lim="800000"/>
            <a:headEnd/>
            <a:tailEnd/>
          </a:ln>
        </p:spPr>
        <p:txBody>
          <a:bodyPr wrap="none" anchor="ctr"/>
          <a:lstStyle/>
          <a:p>
            <a:endParaRPr lang="zh-CN" altLang="en-US"/>
          </a:p>
        </p:txBody>
      </p:sp>
      <p:sp>
        <p:nvSpPr>
          <p:cNvPr id="96349" name="Rectangle 260"/>
          <p:cNvSpPr>
            <a:spLocks noChangeArrowheads="1"/>
          </p:cNvSpPr>
          <p:nvPr/>
        </p:nvSpPr>
        <p:spPr bwMode="auto">
          <a:xfrm>
            <a:off x="6405563" y="3822848"/>
            <a:ext cx="138112" cy="300038"/>
          </a:xfrm>
          <a:prstGeom prst="rect">
            <a:avLst/>
          </a:prstGeom>
          <a:solidFill>
            <a:schemeClr val="bg2"/>
          </a:solidFill>
          <a:ln w="9525">
            <a:noFill/>
            <a:miter lim="800000"/>
            <a:headEnd/>
            <a:tailEnd/>
          </a:ln>
        </p:spPr>
        <p:txBody>
          <a:bodyPr wrap="none" anchor="ctr"/>
          <a:lstStyle/>
          <a:p>
            <a:endParaRPr lang="zh-CN" altLang="en-US"/>
          </a:p>
        </p:txBody>
      </p:sp>
      <p:sp>
        <p:nvSpPr>
          <p:cNvPr id="96350" name="Rectangle 261"/>
          <p:cNvSpPr>
            <a:spLocks noChangeArrowheads="1"/>
          </p:cNvSpPr>
          <p:nvPr/>
        </p:nvSpPr>
        <p:spPr bwMode="auto">
          <a:xfrm>
            <a:off x="7896225" y="3818086"/>
            <a:ext cx="138113" cy="300037"/>
          </a:xfrm>
          <a:prstGeom prst="rect">
            <a:avLst/>
          </a:prstGeom>
          <a:solidFill>
            <a:schemeClr val="bg2"/>
          </a:solidFill>
          <a:ln w="9525">
            <a:noFill/>
            <a:miter lim="800000"/>
            <a:headEnd/>
            <a:tailEnd/>
          </a:ln>
        </p:spPr>
        <p:txBody>
          <a:bodyPr wrap="none" anchor="ctr"/>
          <a:lstStyle/>
          <a:p>
            <a:endParaRPr lang="zh-CN" altLang="en-US"/>
          </a:p>
        </p:txBody>
      </p:sp>
      <p:sp>
        <p:nvSpPr>
          <p:cNvPr id="96351" name="Line 262"/>
          <p:cNvSpPr>
            <a:spLocks noChangeShapeType="1"/>
          </p:cNvSpPr>
          <p:nvPr/>
        </p:nvSpPr>
        <p:spPr bwMode="auto">
          <a:xfrm flipV="1">
            <a:off x="1168400" y="3956198"/>
            <a:ext cx="1371600" cy="2044700"/>
          </a:xfrm>
          <a:prstGeom prst="line">
            <a:avLst/>
          </a:prstGeom>
          <a:noFill/>
          <a:ln w="9525">
            <a:solidFill>
              <a:schemeClr val="tx1"/>
            </a:solidFill>
            <a:round/>
            <a:headEnd/>
            <a:tailEnd/>
          </a:ln>
        </p:spPr>
        <p:txBody>
          <a:bodyPr/>
          <a:lstStyle/>
          <a:p>
            <a:endParaRPr lang="zh-CN" altLang="en-US"/>
          </a:p>
        </p:txBody>
      </p:sp>
      <p:sp>
        <p:nvSpPr>
          <p:cNvPr id="96352" name="Line 263"/>
          <p:cNvSpPr>
            <a:spLocks noChangeShapeType="1"/>
          </p:cNvSpPr>
          <p:nvPr/>
        </p:nvSpPr>
        <p:spPr bwMode="auto">
          <a:xfrm flipV="1">
            <a:off x="1304925" y="3956198"/>
            <a:ext cx="1638300" cy="2047875"/>
          </a:xfrm>
          <a:prstGeom prst="line">
            <a:avLst/>
          </a:prstGeom>
          <a:noFill/>
          <a:ln w="9525">
            <a:solidFill>
              <a:schemeClr val="tx1"/>
            </a:solidFill>
            <a:round/>
            <a:headEnd/>
            <a:tailEnd/>
          </a:ln>
        </p:spPr>
        <p:txBody>
          <a:bodyPr/>
          <a:lstStyle/>
          <a:p>
            <a:endParaRPr lang="zh-CN" altLang="en-US"/>
          </a:p>
        </p:txBody>
      </p:sp>
      <p:sp>
        <p:nvSpPr>
          <p:cNvPr id="96353" name="Line 264"/>
          <p:cNvSpPr>
            <a:spLocks noChangeShapeType="1"/>
          </p:cNvSpPr>
          <p:nvPr/>
        </p:nvSpPr>
        <p:spPr bwMode="auto">
          <a:xfrm flipV="1">
            <a:off x="1438275" y="3956198"/>
            <a:ext cx="685800" cy="2057400"/>
          </a:xfrm>
          <a:prstGeom prst="line">
            <a:avLst/>
          </a:prstGeom>
          <a:noFill/>
          <a:ln w="9525">
            <a:solidFill>
              <a:schemeClr val="tx1"/>
            </a:solidFill>
            <a:round/>
            <a:headEnd/>
            <a:tailEnd/>
          </a:ln>
        </p:spPr>
        <p:txBody>
          <a:bodyPr/>
          <a:lstStyle/>
          <a:p>
            <a:endParaRPr lang="zh-CN" altLang="en-US"/>
          </a:p>
        </p:txBody>
      </p:sp>
      <p:sp>
        <p:nvSpPr>
          <p:cNvPr id="96354" name="Line 265"/>
          <p:cNvSpPr>
            <a:spLocks noChangeShapeType="1"/>
          </p:cNvSpPr>
          <p:nvPr/>
        </p:nvSpPr>
        <p:spPr bwMode="auto">
          <a:xfrm flipV="1">
            <a:off x="1562100" y="3956198"/>
            <a:ext cx="2324100" cy="2047875"/>
          </a:xfrm>
          <a:prstGeom prst="line">
            <a:avLst/>
          </a:prstGeom>
          <a:noFill/>
          <a:ln w="9525">
            <a:solidFill>
              <a:schemeClr val="tx1"/>
            </a:solidFill>
            <a:round/>
            <a:headEnd/>
            <a:tailEnd/>
          </a:ln>
        </p:spPr>
        <p:txBody>
          <a:bodyPr/>
          <a:lstStyle/>
          <a:p>
            <a:endParaRPr lang="zh-CN" altLang="en-US"/>
          </a:p>
        </p:txBody>
      </p:sp>
      <p:sp>
        <p:nvSpPr>
          <p:cNvPr id="96355" name="Line 266"/>
          <p:cNvSpPr>
            <a:spLocks noChangeShapeType="1"/>
          </p:cNvSpPr>
          <p:nvPr/>
        </p:nvSpPr>
        <p:spPr bwMode="auto">
          <a:xfrm flipH="1" flipV="1">
            <a:off x="771525" y="3956198"/>
            <a:ext cx="933450" cy="2057400"/>
          </a:xfrm>
          <a:prstGeom prst="line">
            <a:avLst/>
          </a:prstGeom>
          <a:noFill/>
          <a:ln w="9525">
            <a:solidFill>
              <a:schemeClr val="tx1"/>
            </a:solidFill>
            <a:round/>
            <a:headEnd/>
            <a:tailEnd/>
          </a:ln>
        </p:spPr>
        <p:txBody>
          <a:bodyPr/>
          <a:lstStyle/>
          <a:p>
            <a:endParaRPr lang="zh-CN" altLang="en-US"/>
          </a:p>
        </p:txBody>
      </p:sp>
      <p:sp>
        <p:nvSpPr>
          <p:cNvPr id="96356" name="Line 267"/>
          <p:cNvSpPr>
            <a:spLocks noChangeShapeType="1"/>
          </p:cNvSpPr>
          <p:nvPr/>
        </p:nvSpPr>
        <p:spPr bwMode="auto">
          <a:xfrm flipH="1" flipV="1">
            <a:off x="1304925" y="3956198"/>
            <a:ext cx="542925" cy="2047875"/>
          </a:xfrm>
          <a:prstGeom prst="line">
            <a:avLst/>
          </a:prstGeom>
          <a:noFill/>
          <a:ln w="9525">
            <a:solidFill>
              <a:schemeClr val="tx1"/>
            </a:solidFill>
            <a:round/>
            <a:headEnd/>
            <a:tailEnd/>
          </a:ln>
        </p:spPr>
        <p:txBody>
          <a:bodyPr/>
          <a:lstStyle/>
          <a:p>
            <a:endParaRPr lang="zh-CN" altLang="en-US"/>
          </a:p>
        </p:txBody>
      </p:sp>
      <p:sp>
        <p:nvSpPr>
          <p:cNvPr id="96357" name="Line 268"/>
          <p:cNvSpPr>
            <a:spLocks noChangeShapeType="1"/>
          </p:cNvSpPr>
          <p:nvPr/>
        </p:nvSpPr>
        <p:spPr bwMode="auto">
          <a:xfrm flipH="1" flipV="1">
            <a:off x="1038225" y="3965723"/>
            <a:ext cx="942975" cy="2038350"/>
          </a:xfrm>
          <a:prstGeom prst="line">
            <a:avLst/>
          </a:prstGeom>
          <a:noFill/>
          <a:ln w="9525">
            <a:solidFill>
              <a:schemeClr val="tx1"/>
            </a:solidFill>
            <a:round/>
            <a:headEnd/>
            <a:tailEnd/>
          </a:ln>
        </p:spPr>
        <p:txBody>
          <a:bodyPr/>
          <a:lstStyle/>
          <a:p>
            <a:endParaRPr lang="zh-CN" altLang="en-US"/>
          </a:p>
        </p:txBody>
      </p:sp>
      <p:sp>
        <p:nvSpPr>
          <p:cNvPr id="96358" name="Line 269"/>
          <p:cNvSpPr>
            <a:spLocks noChangeShapeType="1"/>
          </p:cNvSpPr>
          <p:nvPr/>
        </p:nvSpPr>
        <p:spPr bwMode="auto">
          <a:xfrm flipV="1">
            <a:off x="2114550" y="3965723"/>
            <a:ext cx="2324100" cy="2038350"/>
          </a:xfrm>
          <a:prstGeom prst="line">
            <a:avLst/>
          </a:prstGeom>
          <a:noFill/>
          <a:ln w="9525">
            <a:solidFill>
              <a:schemeClr val="tx1"/>
            </a:solidFill>
            <a:round/>
            <a:headEnd/>
            <a:tailEnd/>
          </a:ln>
        </p:spPr>
        <p:txBody>
          <a:bodyPr/>
          <a:lstStyle/>
          <a:p>
            <a:endParaRPr lang="zh-CN" altLang="en-US"/>
          </a:p>
        </p:txBody>
      </p:sp>
      <p:sp>
        <p:nvSpPr>
          <p:cNvPr id="96359" name="Line 270"/>
          <p:cNvSpPr>
            <a:spLocks noChangeShapeType="1"/>
          </p:cNvSpPr>
          <p:nvPr/>
        </p:nvSpPr>
        <p:spPr bwMode="auto">
          <a:xfrm flipV="1">
            <a:off x="2247900" y="3956198"/>
            <a:ext cx="419100" cy="2047875"/>
          </a:xfrm>
          <a:prstGeom prst="line">
            <a:avLst/>
          </a:prstGeom>
          <a:noFill/>
          <a:ln w="9525">
            <a:solidFill>
              <a:schemeClr val="tx1"/>
            </a:solidFill>
            <a:round/>
            <a:headEnd/>
            <a:tailEnd/>
          </a:ln>
        </p:spPr>
        <p:txBody>
          <a:bodyPr/>
          <a:lstStyle/>
          <a:p>
            <a:endParaRPr lang="zh-CN" altLang="en-US"/>
          </a:p>
        </p:txBody>
      </p:sp>
      <p:sp>
        <p:nvSpPr>
          <p:cNvPr id="96360" name="Line 271"/>
          <p:cNvSpPr>
            <a:spLocks noChangeShapeType="1"/>
          </p:cNvSpPr>
          <p:nvPr/>
        </p:nvSpPr>
        <p:spPr bwMode="auto">
          <a:xfrm flipH="1" flipV="1">
            <a:off x="1447800" y="3965723"/>
            <a:ext cx="942975" cy="2038350"/>
          </a:xfrm>
          <a:prstGeom prst="line">
            <a:avLst/>
          </a:prstGeom>
          <a:noFill/>
          <a:ln w="9525">
            <a:solidFill>
              <a:schemeClr val="tx1"/>
            </a:solidFill>
            <a:round/>
            <a:headEnd/>
            <a:tailEnd/>
          </a:ln>
        </p:spPr>
        <p:txBody>
          <a:bodyPr/>
          <a:lstStyle/>
          <a:p>
            <a:endParaRPr lang="zh-CN" altLang="en-US"/>
          </a:p>
        </p:txBody>
      </p:sp>
      <p:sp>
        <p:nvSpPr>
          <p:cNvPr id="96361" name="Line 272"/>
          <p:cNvSpPr>
            <a:spLocks noChangeShapeType="1"/>
          </p:cNvSpPr>
          <p:nvPr/>
        </p:nvSpPr>
        <p:spPr bwMode="auto">
          <a:xfrm flipV="1">
            <a:off x="2524125" y="3956198"/>
            <a:ext cx="962025" cy="2038350"/>
          </a:xfrm>
          <a:prstGeom prst="line">
            <a:avLst/>
          </a:prstGeom>
          <a:noFill/>
          <a:ln w="9525">
            <a:solidFill>
              <a:schemeClr val="tx1"/>
            </a:solidFill>
            <a:round/>
            <a:headEnd/>
            <a:tailEnd/>
          </a:ln>
        </p:spPr>
        <p:txBody>
          <a:bodyPr/>
          <a:lstStyle/>
          <a:p>
            <a:endParaRPr lang="zh-CN" altLang="en-US"/>
          </a:p>
        </p:txBody>
      </p:sp>
      <p:sp>
        <p:nvSpPr>
          <p:cNvPr id="96362" name="Line 273"/>
          <p:cNvSpPr>
            <a:spLocks noChangeShapeType="1"/>
          </p:cNvSpPr>
          <p:nvPr/>
        </p:nvSpPr>
        <p:spPr bwMode="auto">
          <a:xfrm flipH="1" flipV="1">
            <a:off x="1981200" y="3956198"/>
            <a:ext cx="676275" cy="2047875"/>
          </a:xfrm>
          <a:prstGeom prst="line">
            <a:avLst/>
          </a:prstGeom>
          <a:noFill/>
          <a:ln w="9525">
            <a:solidFill>
              <a:schemeClr val="tx1"/>
            </a:solidFill>
            <a:round/>
            <a:headEnd/>
            <a:tailEnd/>
          </a:ln>
        </p:spPr>
        <p:txBody>
          <a:bodyPr/>
          <a:lstStyle/>
          <a:p>
            <a:endParaRPr lang="zh-CN" altLang="en-US"/>
          </a:p>
        </p:txBody>
      </p:sp>
      <p:sp>
        <p:nvSpPr>
          <p:cNvPr id="96363" name="Line 274"/>
          <p:cNvSpPr>
            <a:spLocks noChangeShapeType="1"/>
          </p:cNvSpPr>
          <p:nvPr/>
        </p:nvSpPr>
        <p:spPr bwMode="auto">
          <a:xfrm flipV="1">
            <a:off x="2800350" y="3956198"/>
            <a:ext cx="962025" cy="2038350"/>
          </a:xfrm>
          <a:prstGeom prst="line">
            <a:avLst/>
          </a:prstGeom>
          <a:noFill/>
          <a:ln w="9525">
            <a:solidFill>
              <a:schemeClr val="tx1"/>
            </a:solidFill>
            <a:round/>
            <a:headEnd/>
            <a:tailEnd/>
          </a:ln>
        </p:spPr>
        <p:txBody>
          <a:bodyPr/>
          <a:lstStyle/>
          <a:p>
            <a:endParaRPr lang="zh-CN" altLang="en-US"/>
          </a:p>
        </p:txBody>
      </p:sp>
      <p:sp>
        <p:nvSpPr>
          <p:cNvPr id="96364" name="Line 275"/>
          <p:cNvSpPr>
            <a:spLocks noChangeShapeType="1"/>
          </p:cNvSpPr>
          <p:nvPr/>
        </p:nvSpPr>
        <p:spPr bwMode="auto">
          <a:xfrm flipV="1">
            <a:off x="2933700" y="3956198"/>
            <a:ext cx="276225" cy="2047875"/>
          </a:xfrm>
          <a:prstGeom prst="line">
            <a:avLst/>
          </a:prstGeom>
          <a:noFill/>
          <a:ln w="9525">
            <a:solidFill>
              <a:schemeClr val="tx1"/>
            </a:solidFill>
            <a:round/>
            <a:headEnd/>
            <a:tailEnd/>
          </a:ln>
        </p:spPr>
        <p:txBody>
          <a:bodyPr/>
          <a:lstStyle/>
          <a:p>
            <a:endParaRPr lang="zh-CN" altLang="en-US"/>
          </a:p>
        </p:txBody>
      </p:sp>
      <p:sp>
        <p:nvSpPr>
          <p:cNvPr id="96365" name="Line 276"/>
          <p:cNvSpPr>
            <a:spLocks noChangeShapeType="1"/>
          </p:cNvSpPr>
          <p:nvPr/>
        </p:nvSpPr>
        <p:spPr bwMode="auto">
          <a:xfrm flipH="1" flipV="1">
            <a:off x="2257425" y="3956198"/>
            <a:ext cx="819150" cy="2038350"/>
          </a:xfrm>
          <a:prstGeom prst="line">
            <a:avLst/>
          </a:prstGeom>
          <a:noFill/>
          <a:ln w="9525">
            <a:solidFill>
              <a:schemeClr val="tx1"/>
            </a:solidFill>
            <a:round/>
            <a:headEnd/>
            <a:tailEnd/>
          </a:ln>
        </p:spPr>
        <p:txBody>
          <a:bodyPr/>
          <a:lstStyle/>
          <a:p>
            <a:endParaRPr lang="zh-CN" altLang="en-US"/>
          </a:p>
        </p:txBody>
      </p:sp>
      <p:sp>
        <p:nvSpPr>
          <p:cNvPr id="96366" name="Line 277"/>
          <p:cNvSpPr>
            <a:spLocks noChangeShapeType="1"/>
          </p:cNvSpPr>
          <p:nvPr/>
        </p:nvSpPr>
        <p:spPr bwMode="auto">
          <a:xfrm flipH="1" flipV="1">
            <a:off x="1181100" y="3965723"/>
            <a:ext cx="2009775" cy="2028825"/>
          </a:xfrm>
          <a:prstGeom prst="line">
            <a:avLst/>
          </a:prstGeom>
          <a:noFill/>
          <a:ln w="9525">
            <a:solidFill>
              <a:schemeClr val="tx1"/>
            </a:solidFill>
            <a:round/>
            <a:headEnd/>
            <a:tailEnd/>
          </a:ln>
        </p:spPr>
        <p:txBody>
          <a:bodyPr/>
          <a:lstStyle/>
          <a:p>
            <a:endParaRPr lang="zh-CN" altLang="en-US"/>
          </a:p>
        </p:txBody>
      </p:sp>
      <p:sp>
        <p:nvSpPr>
          <p:cNvPr id="96367" name="Line 278"/>
          <p:cNvSpPr>
            <a:spLocks noChangeShapeType="1"/>
          </p:cNvSpPr>
          <p:nvPr/>
        </p:nvSpPr>
        <p:spPr bwMode="auto">
          <a:xfrm flipV="1">
            <a:off x="3352800" y="3956198"/>
            <a:ext cx="809625" cy="2038350"/>
          </a:xfrm>
          <a:prstGeom prst="line">
            <a:avLst/>
          </a:prstGeom>
          <a:noFill/>
          <a:ln w="9525">
            <a:solidFill>
              <a:schemeClr val="tx1"/>
            </a:solidFill>
            <a:round/>
            <a:headEnd/>
            <a:tailEnd/>
          </a:ln>
        </p:spPr>
        <p:txBody>
          <a:bodyPr/>
          <a:lstStyle/>
          <a:p>
            <a:endParaRPr lang="zh-CN" altLang="en-US"/>
          </a:p>
        </p:txBody>
      </p:sp>
      <p:sp>
        <p:nvSpPr>
          <p:cNvPr id="96368" name="Line 279"/>
          <p:cNvSpPr>
            <a:spLocks noChangeShapeType="1"/>
          </p:cNvSpPr>
          <p:nvPr/>
        </p:nvSpPr>
        <p:spPr bwMode="auto">
          <a:xfrm flipH="1" flipV="1">
            <a:off x="1714500" y="3965723"/>
            <a:ext cx="1762125" cy="2028825"/>
          </a:xfrm>
          <a:prstGeom prst="line">
            <a:avLst/>
          </a:prstGeom>
          <a:noFill/>
          <a:ln w="9525">
            <a:solidFill>
              <a:schemeClr val="tx1"/>
            </a:solidFill>
            <a:round/>
            <a:headEnd/>
            <a:tailEnd/>
          </a:ln>
        </p:spPr>
        <p:txBody>
          <a:bodyPr/>
          <a:lstStyle/>
          <a:p>
            <a:endParaRPr lang="zh-CN" altLang="en-US"/>
          </a:p>
        </p:txBody>
      </p:sp>
      <p:sp>
        <p:nvSpPr>
          <p:cNvPr id="96369" name="Line 280"/>
          <p:cNvSpPr>
            <a:spLocks noChangeShapeType="1"/>
          </p:cNvSpPr>
          <p:nvPr/>
        </p:nvSpPr>
        <p:spPr bwMode="auto">
          <a:xfrm flipH="1" flipV="1">
            <a:off x="2809875" y="3956198"/>
            <a:ext cx="800100" cy="2057400"/>
          </a:xfrm>
          <a:prstGeom prst="line">
            <a:avLst/>
          </a:prstGeom>
          <a:noFill/>
          <a:ln w="9525">
            <a:solidFill>
              <a:schemeClr val="tx1"/>
            </a:solidFill>
            <a:round/>
            <a:headEnd/>
            <a:tailEnd/>
          </a:ln>
        </p:spPr>
        <p:txBody>
          <a:bodyPr/>
          <a:lstStyle/>
          <a:p>
            <a:endParaRPr lang="zh-CN" altLang="en-US"/>
          </a:p>
        </p:txBody>
      </p:sp>
      <p:sp>
        <p:nvSpPr>
          <p:cNvPr id="96370" name="Line 281"/>
          <p:cNvSpPr>
            <a:spLocks noChangeShapeType="1"/>
          </p:cNvSpPr>
          <p:nvPr/>
        </p:nvSpPr>
        <p:spPr bwMode="auto">
          <a:xfrm flipH="1" flipV="1">
            <a:off x="1581150" y="3965723"/>
            <a:ext cx="2171700" cy="2038350"/>
          </a:xfrm>
          <a:prstGeom prst="line">
            <a:avLst/>
          </a:prstGeom>
          <a:noFill/>
          <a:ln w="9525">
            <a:solidFill>
              <a:schemeClr val="tx1"/>
            </a:solidFill>
            <a:round/>
            <a:headEnd/>
            <a:tailEnd/>
          </a:ln>
        </p:spPr>
        <p:txBody>
          <a:bodyPr/>
          <a:lstStyle/>
          <a:p>
            <a:endParaRPr lang="zh-CN" altLang="en-US"/>
          </a:p>
        </p:txBody>
      </p:sp>
      <p:sp>
        <p:nvSpPr>
          <p:cNvPr id="96371" name="Line 282"/>
          <p:cNvSpPr>
            <a:spLocks noChangeShapeType="1"/>
          </p:cNvSpPr>
          <p:nvPr/>
        </p:nvSpPr>
        <p:spPr bwMode="auto">
          <a:xfrm flipV="1">
            <a:off x="3876675" y="3975248"/>
            <a:ext cx="428625" cy="2028825"/>
          </a:xfrm>
          <a:prstGeom prst="line">
            <a:avLst/>
          </a:prstGeom>
          <a:noFill/>
          <a:ln w="9525">
            <a:solidFill>
              <a:schemeClr val="tx1"/>
            </a:solidFill>
            <a:round/>
            <a:headEnd/>
            <a:tailEnd/>
          </a:ln>
        </p:spPr>
        <p:txBody>
          <a:bodyPr/>
          <a:lstStyle/>
          <a:p>
            <a:endParaRPr lang="zh-CN" altLang="en-US"/>
          </a:p>
        </p:txBody>
      </p:sp>
      <p:sp>
        <p:nvSpPr>
          <p:cNvPr id="96372" name="Line 283"/>
          <p:cNvSpPr>
            <a:spLocks noChangeShapeType="1"/>
          </p:cNvSpPr>
          <p:nvPr/>
        </p:nvSpPr>
        <p:spPr bwMode="auto">
          <a:xfrm flipH="1" flipV="1">
            <a:off x="3352800" y="3975248"/>
            <a:ext cx="657225" cy="2028825"/>
          </a:xfrm>
          <a:prstGeom prst="line">
            <a:avLst/>
          </a:prstGeom>
          <a:noFill/>
          <a:ln w="9525">
            <a:solidFill>
              <a:schemeClr val="tx1"/>
            </a:solidFill>
            <a:round/>
            <a:headEnd/>
            <a:tailEnd/>
          </a:ln>
        </p:spPr>
        <p:txBody>
          <a:bodyPr/>
          <a:lstStyle/>
          <a:p>
            <a:endParaRPr lang="zh-CN" altLang="en-US"/>
          </a:p>
        </p:txBody>
      </p:sp>
      <p:sp>
        <p:nvSpPr>
          <p:cNvPr id="96373" name="Line 284"/>
          <p:cNvSpPr>
            <a:spLocks noChangeShapeType="1"/>
          </p:cNvSpPr>
          <p:nvPr/>
        </p:nvSpPr>
        <p:spPr bwMode="auto">
          <a:xfrm flipH="1" flipV="1">
            <a:off x="2390775" y="3956198"/>
            <a:ext cx="1762125" cy="2047875"/>
          </a:xfrm>
          <a:prstGeom prst="line">
            <a:avLst/>
          </a:prstGeom>
          <a:noFill/>
          <a:ln w="9525">
            <a:solidFill>
              <a:schemeClr val="tx1"/>
            </a:solidFill>
            <a:round/>
            <a:headEnd/>
            <a:tailEnd/>
          </a:ln>
        </p:spPr>
        <p:txBody>
          <a:bodyPr/>
          <a:lstStyle/>
          <a:p>
            <a:endParaRPr lang="zh-CN" altLang="en-US"/>
          </a:p>
        </p:txBody>
      </p:sp>
      <p:sp>
        <p:nvSpPr>
          <p:cNvPr id="96374" name="Line 285"/>
          <p:cNvSpPr>
            <a:spLocks noChangeShapeType="1"/>
          </p:cNvSpPr>
          <p:nvPr/>
        </p:nvSpPr>
        <p:spPr bwMode="auto">
          <a:xfrm flipH="1" flipV="1">
            <a:off x="895350" y="3975248"/>
            <a:ext cx="3400425" cy="2038350"/>
          </a:xfrm>
          <a:prstGeom prst="line">
            <a:avLst/>
          </a:prstGeom>
          <a:noFill/>
          <a:ln w="9525">
            <a:solidFill>
              <a:schemeClr val="tx1"/>
            </a:solidFill>
            <a:round/>
            <a:headEnd/>
            <a:tailEnd/>
          </a:ln>
        </p:spPr>
        <p:txBody>
          <a:bodyPr/>
          <a:lstStyle/>
          <a:p>
            <a:endParaRPr lang="zh-CN" altLang="en-US"/>
          </a:p>
        </p:txBody>
      </p:sp>
      <p:sp>
        <p:nvSpPr>
          <p:cNvPr id="96375" name="Line 286"/>
          <p:cNvSpPr>
            <a:spLocks noChangeShapeType="1"/>
          </p:cNvSpPr>
          <p:nvPr/>
        </p:nvSpPr>
        <p:spPr bwMode="auto">
          <a:xfrm flipV="1">
            <a:off x="4438650" y="3975248"/>
            <a:ext cx="1781175" cy="2028825"/>
          </a:xfrm>
          <a:prstGeom prst="line">
            <a:avLst/>
          </a:prstGeom>
          <a:noFill/>
          <a:ln w="9525">
            <a:solidFill>
              <a:schemeClr val="tx1"/>
            </a:solidFill>
            <a:round/>
            <a:headEnd/>
            <a:tailEnd/>
          </a:ln>
        </p:spPr>
        <p:txBody>
          <a:bodyPr/>
          <a:lstStyle/>
          <a:p>
            <a:endParaRPr lang="zh-CN" altLang="en-US"/>
          </a:p>
        </p:txBody>
      </p:sp>
      <p:sp>
        <p:nvSpPr>
          <p:cNvPr id="96376" name="Line 287"/>
          <p:cNvSpPr>
            <a:spLocks noChangeShapeType="1"/>
          </p:cNvSpPr>
          <p:nvPr/>
        </p:nvSpPr>
        <p:spPr bwMode="auto">
          <a:xfrm flipV="1">
            <a:off x="4552950" y="3975248"/>
            <a:ext cx="3152775" cy="2028825"/>
          </a:xfrm>
          <a:prstGeom prst="line">
            <a:avLst/>
          </a:prstGeom>
          <a:noFill/>
          <a:ln w="9525">
            <a:solidFill>
              <a:schemeClr val="tx1"/>
            </a:solidFill>
            <a:round/>
            <a:headEnd/>
            <a:tailEnd/>
          </a:ln>
        </p:spPr>
        <p:txBody>
          <a:bodyPr/>
          <a:lstStyle/>
          <a:p>
            <a:endParaRPr lang="zh-CN" altLang="en-US"/>
          </a:p>
        </p:txBody>
      </p:sp>
      <p:sp>
        <p:nvSpPr>
          <p:cNvPr id="96377" name="Line 288"/>
          <p:cNvSpPr>
            <a:spLocks noChangeShapeType="1"/>
          </p:cNvSpPr>
          <p:nvPr/>
        </p:nvSpPr>
        <p:spPr bwMode="auto">
          <a:xfrm flipV="1">
            <a:off x="4686300" y="3965723"/>
            <a:ext cx="161925" cy="2047875"/>
          </a:xfrm>
          <a:prstGeom prst="line">
            <a:avLst/>
          </a:prstGeom>
          <a:noFill/>
          <a:ln w="9525">
            <a:solidFill>
              <a:schemeClr val="tx1"/>
            </a:solidFill>
            <a:round/>
            <a:headEnd/>
            <a:tailEnd/>
          </a:ln>
        </p:spPr>
        <p:txBody>
          <a:bodyPr/>
          <a:lstStyle/>
          <a:p>
            <a:endParaRPr lang="zh-CN" altLang="en-US"/>
          </a:p>
        </p:txBody>
      </p:sp>
      <p:sp>
        <p:nvSpPr>
          <p:cNvPr id="96378" name="Line 289"/>
          <p:cNvSpPr>
            <a:spLocks noChangeShapeType="1"/>
          </p:cNvSpPr>
          <p:nvPr/>
        </p:nvSpPr>
        <p:spPr bwMode="auto">
          <a:xfrm flipV="1">
            <a:off x="4819650" y="3956198"/>
            <a:ext cx="838200" cy="2057400"/>
          </a:xfrm>
          <a:prstGeom prst="line">
            <a:avLst/>
          </a:prstGeom>
          <a:noFill/>
          <a:ln w="9525">
            <a:solidFill>
              <a:schemeClr val="tx1"/>
            </a:solidFill>
            <a:round/>
            <a:headEnd/>
            <a:tailEnd/>
          </a:ln>
        </p:spPr>
        <p:txBody>
          <a:bodyPr/>
          <a:lstStyle/>
          <a:p>
            <a:endParaRPr lang="zh-CN" altLang="en-US"/>
          </a:p>
        </p:txBody>
      </p:sp>
      <p:sp>
        <p:nvSpPr>
          <p:cNvPr id="96379" name="Line 290"/>
          <p:cNvSpPr>
            <a:spLocks noChangeShapeType="1"/>
          </p:cNvSpPr>
          <p:nvPr/>
        </p:nvSpPr>
        <p:spPr bwMode="auto">
          <a:xfrm flipV="1">
            <a:off x="4972050" y="3965723"/>
            <a:ext cx="2047875" cy="2038350"/>
          </a:xfrm>
          <a:prstGeom prst="line">
            <a:avLst/>
          </a:prstGeom>
          <a:noFill/>
          <a:ln w="9525">
            <a:solidFill>
              <a:schemeClr val="tx1"/>
            </a:solidFill>
            <a:round/>
            <a:headEnd/>
            <a:tailEnd/>
          </a:ln>
        </p:spPr>
        <p:txBody>
          <a:bodyPr/>
          <a:lstStyle/>
          <a:p>
            <a:endParaRPr lang="zh-CN" altLang="en-US"/>
          </a:p>
        </p:txBody>
      </p:sp>
      <p:sp>
        <p:nvSpPr>
          <p:cNvPr id="96380" name="Line 291"/>
          <p:cNvSpPr>
            <a:spLocks noChangeShapeType="1"/>
          </p:cNvSpPr>
          <p:nvPr/>
        </p:nvSpPr>
        <p:spPr bwMode="auto">
          <a:xfrm flipV="1">
            <a:off x="5105400" y="3946673"/>
            <a:ext cx="3000375" cy="2057400"/>
          </a:xfrm>
          <a:prstGeom prst="line">
            <a:avLst/>
          </a:prstGeom>
          <a:noFill/>
          <a:ln w="9525">
            <a:solidFill>
              <a:schemeClr val="tx1"/>
            </a:solidFill>
            <a:round/>
            <a:headEnd/>
            <a:tailEnd/>
          </a:ln>
        </p:spPr>
        <p:txBody>
          <a:bodyPr/>
          <a:lstStyle/>
          <a:p>
            <a:endParaRPr lang="zh-CN" altLang="en-US"/>
          </a:p>
        </p:txBody>
      </p:sp>
      <p:sp>
        <p:nvSpPr>
          <p:cNvPr id="96381" name="Line 292"/>
          <p:cNvSpPr>
            <a:spLocks noChangeShapeType="1"/>
          </p:cNvSpPr>
          <p:nvPr/>
        </p:nvSpPr>
        <p:spPr bwMode="auto">
          <a:xfrm flipH="1" flipV="1">
            <a:off x="4695825" y="3965723"/>
            <a:ext cx="542925" cy="2038350"/>
          </a:xfrm>
          <a:prstGeom prst="line">
            <a:avLst/>
          </a:prstGeom>
          <a:noFill/>
          <a:ln w="9525">
            <a:solidFill>
              <a:schemeClr val="tx1"/>
            </a:solidFill>
            <a:round/>
            <a:headEnd/>
            <a:tailEnd/>
          </a:ln>
        </p:spPr>
        <p:txBody>
          <a:bodyPr/>
          <a:lstStyle/>
          <a:p>
            <a:endParaRPr lang="zh-CN" altLang="en-US"/>
          </a:p>
        </p:txBody>
      </p:sp>
      <p:sp>
        <p:nvSpPr>
          <p:cNvPr id="96382" name="Line 293"/>
          <p:cNvSpPr>
            <a:spLocks noChangeShapeType="1"/>
          </p:cNvSpPr>
          <p:nvPr/>
        </p:nvSpPr>
        <p:spPr bwMode="auto">
          <a:xfrm flipV="1">
            <a:off x="5362575" y="3965723"/>
            <a:ext cx="695325" cy="2047875"/>
          </a:xfrm>
          <a:prstGeom prst="line">
            <a:avLst/>
          </a:prstGeom>
          <a:noFill/>
          <a:ln w="9525">
            <a:solidFill>
              <a:schemeClr val="tx1"/>
            </a:solidFill>
            <a:round/>
            <a:headEnd/>
            <a:tailEnd/>
          </a:ln>
        </p:spPr>
        <p:txBody>
          <a:bodyPr/>
          <a:lstStyle/>
          <a:p>
            <a:endParaRPr lang="zh-CN" altLang="en-US"/>
          </a:p>
        </p:txBody>
      </p:sp>
      <p:sp>
        <p:nvSpPr>
          <p:cNvPr id="96383" name="Line 294"/>
          <p:cNvSpPr>
            <a:spLocks noChangeShapeType="1"/>
          </p:cNvSpPr>
          <p:nvPr/>
        </p:nvSpPr>
        <p:spPr bwMode="auto">
          <a:xfrm flipV="1">
            <a:off x="5524500" y="3975248"/>
            <a:ext cx="2038350" cy="2028825"/>
          </a:xfrm>
          <a:prstGeom prst="line">
            <a:avLst/>
          </a:prstGeom>
          <a:noFill/>
          <a:ln w="9525">
            <a:solidFill>
              <a:schemeClr val="tx1"/>
            </a:solidFill>
            <a:round/>
            <a:headEnd/>
            <a:tailEnd/>
          </a:ln>
        </p:spPr>
        <p:txBody>
          <a:bodyPr/>
          <a:lstStyle/>
          <a:p>
            <a:endParaRPr lang="zh-CN" altLang="en-US"/>
          </a:p>
        </p:txBody>
      </p:sp>
      <p:sp>
        <p:nvSpPr>
          <p:cNvPr id="96384" name="Line 295"/>
          <p:cNvSpPr>
            <a:spLocks noChangeShapeType="1"/>
          </p:cNvSpPr>
          <p:nvPr/>
        </p:nvSpPr>
        <p:spPr bwMode="auto">
          <a:xfrm flipV="1">
            <a:off x="5648325" y="3956198"/>
            <a:ext cx="1095375" cy="2057400"/>
          </a:xfrm>
          <a:prstGeom prst="line">
            <a:avLst/>
          </a:prstGeom>
          <a:noFill/>
          <a:ln w="9525">
            <a:solidFill>
              <a:schemeClr val="tx1"/>
            </a:solidFill>
            <a:round/>
            <a:headEnd/>
            <a:tailEnd/>
          </a:ln>
        </p:spPr>
        <p:txBody>
          <a:bodyPr/>
          <a:lstStyle/>
          <a:p>
            <a:endParaRPr lang="zh-CN" altLang="en-US"/>
          </a:p>
        </p:txBody>
      </p:sp>
      <p:sp>
        <p:nvSpPr>
          <p:cNvPr id="96385" name="Line 296"/>
          <p:cNvSpPr>
            <a:spLocks noChangeShapeType="1"/>
          </p:cNvSpPr>
          <p:nvPr/>
        </p:nvSpPr>
        <p:spPr bwMode="auto">
          <a:xfrm flipH="1" flipV="1">
            <a:off x="5114925" y="3965723"/>
            <a:ext cx="676275" cy="2028825"/>
          </a:xfrm>
          <a:prstGeom prst="line">
            <a:avLst/>
          </a:prstGeom>
          <a:noFill/>
          <a:ln w="9525">
            <a:solidFill>
              <a:schemeClr val="tx1"/>
            </a:solidFill>
            <a:round/>
            <a:headEnd/>
            <a:tailEnd/>
          </a:ln>
        </p:spPr>
        <p:txBody>
          <a:bodyPr/>
          <a:lstStyle/>
          <a:p>
            <a:endParaRPr lang="zh-CN" altLang="en-US"/>
          </a:p>
        </p:txBody>
      </p:sp>
      <p:sp>
        <p:nvSpPr>
          <p:cNvPr id="96386" name="Line 297"/>
          <p:cNvSpPr>
            <a:spLocks noChangeShapeType="1"/>
          </p:cNvSpPr>
          <p:nvPr/>
        </p:nvSpPr>
        <p:spPr bwMode="auto">
          <a:xfrm flipV="1">
            <a:off x="5924550" y="3965723"/>
            <a:ext cx="1219200" cy="2028825"/>
          </a:xfrm>
          <a:prstGeom prst="line">
            <a:avLst/>
          </a:prstGeom>
          <a:noFill/>
          <a:ln w="9525">
            <a:solidFill>
              <a:schemeClr val="tx1"/>
            </a:solidFill>
            <a:round/>
            <a:headEnd/>
            <a:tailEnd/>
          </a:ln>
        </p:spPr>
        <p:txBody>
          <a:bodyPr/>
          <a:lstStyle/>
          <a:p>
            <a:endParaRPr lang="zh-CN" altLang="en-US"/>
          </a:p>
        </p:txBody>
      </p:sp>
      <p:sp>
        <p:nvSpPr>
          <p:cNvPr id="96387" name="Line 298"/>
          <p:cNvSpPr>
            <a:spLocks noChangeShapeType="1"/>
          </p:cNvSpPr>
          <p:nvPr/>
        </p:nvSpPr>
        <p:spPr bwMode="auto">
          <a:xfrm flipV="1">
            <a:off x="6048375" y="3965723"/>
            <a:ext cx="561975" cy="2038350"/>
          </a:xfrm>
          <a:prstGeom prst="line">
            <a:avLst/>
          </a:prstGeom>
          <a:noFill/>
          <a:ln w="9525">
            <a:solidFill>
              <a:schemeClr val="tx1"/>
            </a:solidFill>
            <a:round/>
            <a:headEnd/>
            <a:tailEnd/>
          </a:ln>
        </p:spPr>
        <p:txBody>
          <a:bodyPr/>
          <a:lstStyle/>
          <a:p>
            <a:endParaRPr lang="zh-CN" altLang="en-US"/>
          </a:p>
        </p:txBody>
      </p:sp>
      <p:sp>
        <p:nvSpPr>
          <p:cNvPr id="96388" name="Line 299"/>
          <p:cNvSpPr>
            <a:spLocks noChangeShapeType="1"/>
          </p:cNvSpPr>
          <p:nvPr/>
        </p:nvSpPr>
        <p:spPr bwMode="auto">
          <a:xfrm flipV="1">
            <a:off x="6191250" y="3975248"/>
            <a:ext cx="1104900" cy="2028825"/>
          </a:xfrm>
          <a:prstGeom prst="line">
            <a:avLst/>
          </a:prstGeom>
          <a:noFill/>
          <a:ln w="9525">
            <a:solidFill>
              <a:schemeClr val="tx1"/>
            </a:solidFill>
            <a:round/>
            <a:headEnd/>
            <a:tailEnd/>
          </a:ln>
        </p:spPr>
        <p:txBody>
          <a:bodyPr/>
          <a:lstStyle/>
          <a:p>
            <a:endParaRPr lang="zh-CN" altLang="en-US"/>
          </a:p>
        </p:txBody>
      </p:sp>
      <p:sp>
        <p:nvSpPr>
          <p:cNvPr id="96389" name="Line 300"/>
          <p:cNvSpPr>
            <a:spLocks noChangeShapeType="1"/>
          </p:cNvSpPr>
          <p:nvPr/>
        </p:nvSpPr>
        <p:spPr bwMode="auto">
          <a:xfrm flipH="1" flipV="1">
            <a:off x="5934075" y="3965723"/>
            <a:ext cx="400050" cy="2038350"/>
          </a:xfrm>
          <a:prstGeom prst="line">
            <a:avLst/>
          </a:prstGeom>
          <a:noFill/>
          <a:ln w="9525">
            <a:solidFill>
              <a:schemeClr val="tx1"/>
            </a:solidFill>
            <a:round/>
            <a:headEnd/>
            <a:tailEnd/>
          </a:ln>
        </p:spPr>
        <p:txBody>
          <a:bodyPr/>
          <a:lstStyle/>
          <a:p>
            <a:endParaRPr lang="zh-CN" altLang="en-US"/>
          </a:p>
        </p:txBody>
      </p:sp>
      <p:sp>
        <p:nvSpPr>
          <p:cNvPr id="96390" name="Line 301"/>
          <p:cNvSpPr>
            <a:spLocks noChangeShapeType="1"/>
          </p:cNvSpPr>
          <p:nvPr/>
        </p:nvSpPr>
        <p:spPr bwMode="auto">
          <a:xfrm flipV="1">
            <a:off x="6448425" y="3956198"/>
            <a:ext cx="1800225" cy="2047875"/>
          </a:xfrm>
          <a:prstGeom prst="line">
            <a:avLst/>
          </a:prstGeom>
          <a:noFill/>
          <a:ln w="9525">
            <a:solidFill>
              <a:schemeClr val="tx1"/>
            </a:solidFill>
            <a:round/>
            <a:headEnd/>
            <a:tailEnd/>
          </a:ln>
        </p:spPr>
        <p:txBody>
          <a:bodyPr/>
          <a:lstStyle/>
          <a:p>
            <a:endParaRPr lang="zh-CN" altLang="en-US"/>
          </a:p>
        </p:txBody>
      </p:sp>
      <p:sp>
        <p:nvSpPr>
          <p:cNvPr id="96391" name="Line 302"/>
          <p:cNvSpPr>
            <a:spLocks noChangeShapeType="1"/>
          </p:cNvSpPr>
          <p:nvPr/>
        </p:nvSpPr>
        <p:spPr bwMode="auto">
          <a:xfrm flipH="1" flipV="1">
            <a:off x="5381625" y="3956198"/>
            <a:ext cx="1228725" cy="2066925"/>
          </a:xfrm>
          <a:prstGeom prst="line">
            <a:avLst/>
          </a:prstGeom>
          <a:noFill/>
          <a:ln w="9525">
            <a:solidFill>
              <a:schemeClr val="tx1"/>
            </a:solidFill>
            <a:round/>
            <a:headEnd/>
            <a:tailEnd/>
          </a:ln>
        </p:spPr>
        <p:txBody>
          <a:bodyPr/>
          <a:lstStyle/>
          <a:p>
            <a:endParaRPr lang="zh-CN" altLang="en-US"/>
          </a:p>
        </p:txBody>
      </p:sp>
      <p:sp>
        <p:nvSpPr>
          <p:cNvPr id="96392" name="Line 303"/>
          <p:cNvSpPr>
            <a:spLocks noChangeShapeType="1"/>
          </p:cNvSpPr>
          <p:nvPr/>
        </p:nvSpPr>
        <p:spPr bwMode="auto">
          <a:xfrm flipV="1">
            <a:off x="6734175" y="3965723"/>
            <a:ext cx="1095375" cy="2038350"/>
          </a:xfrm>
          <a:prstGeom prst="line">
            <a:avLst/>
          </a:prstGeom>
          <a:noFill/>
          <a:ln w="9525">
            <a:solidFill>
              <a:schemeClr val="tx1"/>
            </a:solidFill>
            <a:round/>
            <a:headEnd/>
            <a:tailEnd/>
          </a:ln>
        </p:spPr>
        <p:txBody>
          <a:bodyPr/>
          <a:lstStyle/>
          <a:p>
            <a:endParaRPr lang="zh-CN" altLang="en-US"/>
          </a:p>
        </p:txBody>
      </p:sp>
      <p:sp>
        <p:nvSpPr>
          <p:cNvPr id="96393" name="Line 304"/>
          <p:cNvSpPr>
            <a:spLocks noChangeShapeType="1"/>
          </p:cNvSpPr>
          <p:nvPr/>
        </p:nvSpPr>
        <p:spPr bwMode="auto">
          <a:xfrm flipV="1">
            <a:off x="6877050" y="3965723"/>
            <a:ext cx="0" cy="2047875"/>
          </a:xfrm>
          <a:prstGeom prst="line">
            <a:avLst/>
          </a:prstGeom>
          <a:noFill/>
          <a:ln w="9525">
            <a:solidFill>
              <a:schemeClr val="tx1"/>
            </a:solidFill>
            <a:round/>
            <a:headEnd/>
            <a:tailEnd/>
          </a:ln>
        </p:spPr>
        <p:txBody>
          <a:bodyPr/>
          <a:lstStyle/>
          <a:p>
            <a:endParaRPr lang="zh-CN" altLang="en-US"/>
          </a:p>
        </p:txBody>
      </p:sp>
      <p:sp>
        <p:nvSpPr>
          <p:cNvPr id="96394" name="Line 305"/>
          <p:cNvSpPr>
            <a:spLocks noChangeShapeType="1"/>
          </p:cNvSpPr>
          <p:nvPr/>
        </p:nvSpPr>
        <p:spPr bwMode="auto">
          <a:xfrm flipH="1" flipV="1">
            <a:off x="6334125" y="3965723"/>
            <a:ext cx="666750" cy="2038350"/>
          </a:xfrm>
          <a:prstGeom prst="line">
            <a:avLst/>
          </a:prstGeom>
          <a:noFill/>
          <a:ln w="9525">
            <a:solidFill>
              <a:schemeClr val="tx1"/>
            </a:solidFill>
            <a:round/>
            <a:headEnd/>
            <a:tailEnd/>
          </a:ln>
        </p:spPr>
        <p:txBody>
          <a:bodyPr/>
          <a:lstStyle/>
          <a:p>
            <a:endParaRPr lang="zh-CN" altLang="en-US"/>
          </a:p>
        </p:txBody>
      </p:sp>
      <p:sp>
        <p:nvSpPr>
          <p:cNvPr id="96395" name="Line 306"/>
          <p:cNvSpPr>
            <a:spLocks noChangeShapeType="1"/>
          </p:cNvSpPr>
          <p:nvPr/>
        </p:nvSpPr>
        <p:spPr bwMode="auto">
          <a:xfrm flipV="1">
            <a:off x="7134225" y="3965723"/>
            <a:ext cx="295275" cy="2038350"/>
          </a:xfrm>
          <a:prstGeom prst="line">
            <a:avLst/>
          </a:prstGeom>
          <a:noFill/>
          <a:ln w="9525">
            <a:solidFill>
              <a:schemeClr val="tx1"/>
            </a:solidFill>
            <a:round/>
            <a:headEnd/>
            <a:tailEnd/>
          </a:ln>
        </p:spPr>
        <p:txBody>
          <a:bodyPr/>
          <a:lstStyle/>
          <a:p>
            <a:endParaRPr lang="zh-CN" altLang="en-US"/>
          </a:p>
        </p:txBody>
      </p:sp>
      <p:sp>
        <p:nvSpPr>
          <p:cNvPr id="96396" name="Line 307"/>
          <p:cNvSpPr>
            <a:spLocks noChangeShapeType="1"/>
          </p:cNvSpPr>
          <p:nvPr/>
        </p:nvSpPr>
        <p:spPr bwMode="auto">
          <a:xfrm flipH="1" flipV="1">
            <a:off x="5514975" y="3975248"/>
            <a:ext cx="1762125" cy="2038350"/>
          </a:xfrm>
          <a:prstGeom prst="line">
            <a:avLst/>
          </a:prstGeom>
          <a:noFill/>
          <a:ln w="9525">
            <a:solidFill>
              <a:schemeClr val="tx1"/>
            </a:solidFill>
            <a:round/>
            <a:headEnd/>
            <a:tailEnd/>
          </a:ln>
        </p:spPr>
        <p:txBody>
          <a:bodyPr/>
          <a:lstStyle/>
          <a:p>
            <a:endParaRPr lang="zh-CN" altLang="en-US"/>
          </a:p>
        </p:txBody>
      </p:sp>
      <p:sp>
        <p:nvSpPr>
          <p:cNvPr id="96397" name="Line 308"/>
          <p:cNvSpPr>
            <a:spLocks noChangeShapeType="1"/>
          </p:cNvSpPr>
          <p:nvPr/>
        </p:nvSpPr>
        <p:spPr bwMode="auto">
          <a:xfrm flipH="1" flipV="1">
            <a:off x="4562475" y="3956198"/>
            <a:ext cx="2847975" cy="2057400"/>
          </a:xfrm>
          <a:prstGeom prst="line">
            <a:avLst/>
          </a:prstGeom>
          <a:noFill/>
          <a:ln w="9525">
            <a:solidFill>
              <a:schemeClr val="tx1"/>
            </a:solidFill>
            <a:round/>
            <a:headEnd/>
            <a:tailEnd/>
          </a:ln>
        </p:spPr>
        <p:txBody>
          <a:bodyPr/>
          <a:lstStyle/>
          <a:p>
            <a:endParaRPr lang="zh-CN" altLang="en-US"/>
          </a:p>
        </p:txBody>
      </p:sp>
      <p:sp>
        <p:nvSpPr>
          <p:cNvPr id="96398" name="Line 309"/>
          <p:cNvSpPr>
            <a:spLocks noChangeShapeType="1"/>
          </p:cNvSpPr>
          <p:nvPr/>
        </p:nvSpPr>
        <p:spPr bwMode="auto">
          <a:xfrm flipH="1" flipV="1">
            <a:off x="4972050" y="3965723"/>
            <a:ext cx="2571750" cy="2038350"/>
          </a:xfrm>
          <a:prstGeom prst="line">
            <a:avLst/>
          </a:prstGeom>
          <a:noFill/>
          <a:ln w="9525">
            <a:solidFill>
              <a:schemeClr val="tx1"/>
            </a:solidFill>
            <a:round/>
            <a:headEnd/>
            <a:tailEnd/>
          </a:ln>
        </p:spPr>
        <p:txBody>
          <a:bodyPr/>
          <a:lstStyle/>
          <a:p>
            <a:endParaRPr lang="zh-CN" altLang="en-US"/>
          </a:p>
        </p:txBody>
      </p:sp>
      <p:sp>
        <p:nvSpPr>
          <p:cNvPr id="96399" name="Text Box 310"/>
          <p:cNvSpPr txBox="1">
            <a:spLocks noChangeArrowheads="1"/>
          </p:cNvSpPr>
          <p:nvPr/>
        </p:nvSpPr>
        <p:spPr bwMode="auto">
          <a:xfrm>
            <a:off x="8010525" y="5737373"/>
            <a:ext cx="682625" cy="519113"/>
          </a:xfrm>
          <a:prstGeom prst="rect">
            <a:avLst/>
          </a:prstGeom>
          <a:noFill/>
          <a:ln w="9525">
            <a:noFill/>
            <a:miter lim="800000"/>
            <a:headEnd/>
            <a:tailEnd/>
          </a:ln>
        </p:spPr>
        <p:txBody>
          <a:bodyPr wrap="none">
            <a:spAutoFit/>
          </a:bodyPr>
          <a:lstStyle/>
          <a:p>
            <a:r>
              <a:rPr lang="en-US" altLang="zh-CN" sz="2800">
                <a:solidFill>
                  <a:srgbClr val="C00000"/>
                </a:solidFill>
              </a:rPr>
              <a:t>K</a:t>
            </a:r>
            <a:r>
              <a:rPr lang="en-US" altLang="zh-CN" sz="2800" baseline="-25000">
                <a:solidFill>
                  <a:srgbClr val="C00000"/>
                </a:solidFill>
              </a:rPr>
              <a:t>48</a:t>
            </a:r>
          </a:p>
        </p:txBody>
      </p:sp>
      <p:sp>
        <p:nvSpPr>
          <p:cNvPr id="96400" name="Text Box 311"/>
          <p:cNvSpPr txBox="1">
            <a:spLocks noChangeArrowheads="1"/>
          </p:cNvSpPr>
          <p:nvPr/>
        </p:nvSpPr>
        <p:spPr bwMode="auto">
          <a:xfrm>
            <a:off x="8461375" y="1051073"/>
            <a:ext cx="682625" cy="519113"/>
          </a:xfrm>
          <a:prstGeom prst="rect">
            <a:avLst/>
          </a:prstGeom>
          <a:noFill/>
          <a:ln w="9525">
            <a:noFill/>
            <a:miter lim="800000"/>
            <a:headEnd/>
            <a:tailEnd/>
          </a:ln>
        </p:spPr>
        <p:txBody>
          <a:bodyPr wrap="none">
            <a:spAutoFit/>
          </a:bodyPr>
          <a:lstStyle/>
          <a:p>
            <a:r>
              <a:rPr lang="en-US" altLang="zh-CN" sz="2800">
                <a:solidFill>
                  <a:srgbClr val="C00000"/>
                </a:solidFill>
              </a:rPr>
              <a:t>K</a:t>
            </a:r>
            <a:r>
              <a:rPr lang="en-US" altLang="zh-CN" sz="2800" baseline="-25000">
                <a:solidFill>
                  <a:srgbClr val="C00000"/>
                </a:solidFill>
              </a:rPr>
              <a:t>56</a:t>
            </a:r>
          </a:p>
        </p:txBody>
      </p:sp>
    </p:spTree>
  </p:cSld>
  <p:clrMapOvr>
    <a:masterClrMapping/>
  </p:clrMapOvr>
  <p:transition spd="slow">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1143000"/>
          </a:xfrm>
        </p:spPr>
        <p:txBody>
          <a:bodyPr/>
          <a:lstStyle/>
          <a:p>
            <a:r>
              <a:rPr lang="en-US" altLang="zh-CN"/>
              <a:t>DES</a:t>
            </a:r>
            <a:r>
              <a:rPr lang="zh-CN" altLang="en-US"/>
              <a:t>完整一轮迭代</a:t>
            </a:r>
          </a:p>
        </p:txBody>
      </p:sp>
      <p:sp>
        <p:nvSpPr>
          <p:cNvPr id="2" name="灯片编号占位符 1"/>
          <p:cNvSpPr>
            <a:spLocks noGrp="1"/>
          </p:cNvSpPr>
          <p:nvPr>
            <p:ph type="sldNum" sz="quarter" idx="4"/>
          </p:nvPr>
        </p:nvSpPr>
        <p:spPr/>
        <p:txBody>
          <a:bodyPr/>
          <a:lstStyle/>
          <a:p>
            <a:pPr>
              <a:defRPr/>
            </a:pPr>
            <a:fld id="{9E42B576-6C96-45E3-BEDE-29BE65C272B3}" type="slidenum">
              <a:rPr lang="zh-CN" altLang="en-US" smtClean="0"/>
              <a:pPr>
                <a:defRPr/>
              </a:pPr>
              <a:t>109</a:t>
            </a:fld>
            <a:endParaRPr lang="zh-CN" altLang="en-US"/>
          </a:p>
        </p:txBody>
      </p:sp>
      <p:pic>
        <p:nvPicPr>
          <p:cNvPr id="208898" name="Picture 2" descr="http://www.gxu.edu.cn/college/hxhgxy/sec/COURSE/images/Image2.gif"/>
          <p:cNvPicPr>
            <a:picLocks noChangeAspect="1" noChangeArrowheads="1"/>
          </p:cNvPicPr>
          <p:nvPr/>
        </p:nvPicPr>
        <p:blipFill>
          <a:blip r:embed="rId2" cstate="print"/>
          <a:srcRect/>
          <a:stretch>
            <a:fillRect/>
          </a:stretch>
        </p:blipFill>
        <p:spPr bwMode="auto">
          <a:xfrm>
            <a:off x="1643042" y="1785926"/>
            <a:ext cx="6143668" cy="4062975"/>
          </a:xfrm>
          <a:prstGeom prst="rect">
            <a:avLst/>
          </a:prstGeom>
          <a:noFill/>
        </p:spPr>
      </p:pic>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r>
              <a:rPr lang="zh-CN" altLang="en-US"/>
              <a:t>按照</a:t>
            </a:r>
            <a:r>
              <a:rPr lang="zh-CN" altLang="en-US" b="1"/>
              <a:t>保密的内容</a:t>
            </a:r>
            <a:r>
              <a:rPr lang="zh-CN" altLang="en-US"/>
              <a:t>分</a:t>
            </a:r>
            <a:r>
              <a:rPr lang="en-US" altLang="zh-CN"/>
              <a:t>:</a:t>
            </a:r>
          </a:p>
          <a:p>
            <a:pPr lvl="1"/>
            <a:r>
              <a:rPr lang="zh-CN" altLang="en-US" b="1"/>
              <a:t>受限制的（</a:t>
            </a:r>
            <a:r>
              <a:rPr lang="en-US" altLang="zh-CN" b="1"/>
              <a:t>restricted)</a:t>
            </a:r>
            <a:r>
              <a:rPr lang="zh-CN" altLang="en-US" b="1"/>
              <a:t>算法</a:t>
            </a:r>
            <a:r>
              <a:rPr lang="zh-CN" altLang="en-US"/>
              <a:t>：算法的保密性基于保持算法的秘密。   </a:t>
            </a:r>
          </a:p>
          <a:p>
            <a:pPr lvl="1"/>
            <a:r>
              <a:rPr lang="zh-CN" altLang="en-US" b="1"/>
              <a:t>基于密钥（</a:t>
            </a:r>
            <a:r>
              <a:rPr lang="en-US" altLang="zh-CN" b="1"/>
              <a:t>key-based)</a:t>
            </a:r>
            <a:r>
              <a:rPr lang="zh-CN" altLang="en-US" b="1"/>
              <a:t>的算法</a:t>
            </a:r>
            <a:r>
              <a:rPr lang="zh-CN" altLang="en-US"/>
              <a:t>：算法的保密性基于对密钥的保密。</a:t>
            </a:r>
            <a:endParaRPr lang="en-US" altLang="zh-CN"/>
          </a:p>
        </p:txBody>
      </p:sp>
      <p:sp>
        <p:nvSpPr>
          <p:cNvPr id="10242" name="Rectangle 2"/>
          <p:cNvSpPr>
            <a:spLocks noGrp="1" noChangeArrowheads="1"/>
          </p:cNvSpPr>
          <p:nvPr>
            <p:ph type="title"/>
          </p:nvPr>
        </p:nvSpPr>
        <p:spPr/>
        <p:txBody>
          <a:bodyPr/>
          <a:lstStyle/>
          <a:p>
            <a:r>
              <a:rPr lang="zh-CN" altLang="en-US"/>
              <a:t>密码算法分类</a:t>
            </a:r>
            <a:r>
              <a:rPr lang="en-US" altLang="zh-CN"/>
              <a:t>-i</a:t>
            </a:r>
          </a:p>
        </p:txBody>
      </p:sp>
      <p:sp>
        <p:nvSpPr>
          <p:cNvPr id="45058"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5059" name="灯片编号占位符 5"/>
          <p:cNvSpPr>
            <a:spLocks noGrp="1"/>
          </p:cNvSpPr>
          <p:nvPr>
            <p:ph type="sldNum" sz="quarter" idx="4"/>
          </p:nvPr>
        </p:nvSpPr>
        <p:spPr/>
        <p:txBody>
          <a:bodyPr/>
          <a:lstStyle/>
          <a:p>
            <a:fld id="{1EBDEF92-CC2C-40A9-9535-56BB07888C40}" type="slidenum">
              <a:rPr lang="en-US" altLang="zh-CN" smtClean="0"/>
              <a:pPr/>
              <a:t>11</a:t>
            </a:fld>
            <a:endParaRPr lang="en-US" altLang="zh-CN"/>
          </a:p>
        </p:txBody>
      </p:sp>
    </p:spTree>
  </p:cSld>
  <p:clrMapOvr>
    <a:masterClrMapping/>
  </p:clrMapOvr>
  <p:transition spd="slow">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a:t>DES</a:t>
            </a:r>
            <a:r>
              <a:rPr lang="zh-CN" altLang="en-US"/>
              <a:t>代码</a:t>
            </a:r>
          </a:p>
        </p:txBody>
      </p:sp>
      <p:sp>
        <p:nvSpPr>
          <p:cNvPr id="2" name="内容占位符 1"/>
          <p:cNvSpPr>
            <a:spLocks noGrp="1"/>
          </p:cNvSpPr>
          <p:nvPr>
            <p:ph sz="quarter" idx="2"/>
          </p:nvPr>
        </p:nvSpPr>
        <p:spPr>
          <a:xfrm>
            <a:off x="457200" y="1444294"/>
            <a:ext cx="4040188" cy="4576994"/>
          </a:xfrm>
        </p:spPr>
        <p:txBody>
          <a:bodyPr>
            <a:noAutofit/>
          </a:bodyPr>
          <a:lstStyle/>
          <a:p>
            <a:pPr marL="109728" indent="0">
              <a:buNone/>
            </a:pPr>
            <a:r>
              <a:rPr lang="en-US" altLang="zh-CN" sz="2000"/>
              <a:t>class CShift{</a:t>
            </a:r>
          </a:p>
          <a:p>
            <a:pPr marL="109728" indent="0">
              <a:buNone/>
            </a:pPr>
            <a:r>
              <a:rPr lang="en-US" altLang="zh-CN" sz="2000"/>
              <a:t>    public:</a:t>
            </a:r>
          </a:p>
          <a:p>
            <a:pPr marL="109728" indent="0">
              <a:buNone/>
            </a:pPr>
            <a:r>
              <a:rPr lang="en-US" altLang="zh-CN" sz="2000"/>
              <a:t>    DWORDLONG mask[16];</a:t>
            </a:r>
          </a:p>
          <a:p>
            <a:pPr marL="109728" indent="0">
              <a:buNone/>
            </a:pPr>
            <a:r>
              <a:rPr lang="en-US" altLang="zh-CN" sz="2000"/>
              <a:t>    int step[16];</a:t>
            </a:r>
          </a:p>
          <a:p>
            <a:pPr marL="109728" indent="0">
              <a:buNone/>
            </a:pPr>
            <a:r>
              <a:rPr lang="en-US" altLang="zh-CN" sz="2000"/>
              <a:t>    CShift(){</a:t>
            </a:r>
          </a:p>
          <a:p>
            <a:pPr marL="109728" indent="0">
              <a:buNone/>
            </a:pPr>
            <a:r>
              <a:rPr lang="en-US" altLang="zh-CN" sz="2000"/>
              <a:t>        for(int i=0;i&lt;16;i++){</a:t>
            </a:r>
          </a:p>
          <a:p>
            <a:pPr marL="109728" indent="0">
              <a:buNone/>
            </a:pPr>
            <a:r>
              <a:rPr lang="en-US" altLang="zh-CN" sz="2000"/>
              <a:t>            step[i]=2;</a:t>
            </a:r>
          </a:p>
          <a:p>
            <a:pPr marL="109728" indent="0">
              <a:buNone/>
            </a:pPr>
            <a:r>
              <a:rPr lang="en-US" altLang="zh-CN" sz="2000"/>
              <a:t>            mask[i]=0xc000000;}</a:t>
            </a:r>
          </a:p>
          <a:p>
            <a:pPr marL="109728" indent="0">
              <a:buNone/>
            </a:pPr>
            <a:r>
              <a:rPr lang="en-US" altLang="zh-CN" sz="2000"/>
              <a:t>    step[0] = step[1] = step[8] = step[15] = 1;</a:t>
            </a:r>
          </a:p>
          <a:p>
            <a:pPr marL="109728" indent="0">
              <a:buNone/>
            </a:pPr>
            <a:r>
              <a:rPr lang="en-US" altLang="zh-CN" sz="2000"/>
              <a:t>    mask[0] = mask[1] = mask[8] = mask[15] = 0x8000000;}}</a:t>
            </a:r>
          </a:p>
        </p:txBody>
      </p:sp>
      <p:sp>
        <p:nvSpPr>
          <p:cNvPr id="8" name="内容占位符 7"/>
          <p:cNvSpPr>
            <a:spLocks noGrp="1"/>
          </p:cNvSpPr>
          <p:nvPr>
            <p:ph sz="quarter" idx="4"/>
          </p:nvPr>
        </p:nvSpPr>
        <p:spPr>
          <a:xfrm>
            <a:off x="4645025" y="116632"/>
            <a:ext cx="4041775" cy="6453336"/>
          </a:xfrm>
        </p:spPr>
        <p:txBody>
          <a:bodyPr>
            <a:noAutofit/>
          </a:bodyPr>
          <a:lstStyle/>
          <a:p>
            <a:pPr marL="109728" indent="0">
              <a:buNone/>
            </a:pPr>
            <a:r>
              <a:rPr lang="en-US" altLang="zh-CN" sz="2000"/>
              <a:t>class CDES{</a:t>
            </a:r>
          </a:p>
          <a:p>
            <a:pPr marL="109728" indent="0">
              <a:buNone/>
            </a:pPr>
            <a:r>
              <a:rPr lang="en-US" altLang="zh-CN" sz="2000"/>
              <a:t>    public:</a:t>
            </a:r>
          </a:p>
          <a:p>
            <a:pPr marL="109728" indent="0">
              <a:buNone/>
            </a:pPr>
            <a:r>
              <a:rPr lang="en-US" altLang="zh-CN" sz="2000"/>
              <a:t>    CDES(){</a:t>
            </a:r>
          </a:p>
          <a:p>
            <a:pPr marL="109728" indent="0">
              <a:buNone/>
            </a:pPr>
            <a:r>
              <a:rPr lang="en-US" altLang="zh-CN" sz="2000"/>
              <a:t>        m_dwlKey=0;</a:t>
            </a:r>
          </a:p>
          <a:p>
            <a:pPr marL="109728" indent="0">
              <a:buNone/>
            </a:pPr>
            <a:r>
              <a:rPr lang="en-US" altLang="zh-CN" sz="2000"/>
              <a:t>        m_dwlData=0;</a:t>
            </a:r>
          </a:p>
          <a:p>
            <a:pPr marL="109728" indent="0">
              <a:buNone/>
            </a:pPr>
            <a:r>
              <a:rPr lang="en-US" altLang="zh-CN" sz="2000"/>
              <a:t>ConvertTableToMask(dwlKey_PC_1,64</a:t>
            </a:r>
            <a:r>
              <a:rPr lang="zh-CN" altLang="en-US" sz="2000"/>
              <a:t>）；</a:t>
            </a:r>
          </a:p>
          <a:p>
            <a:pPr marL="109728" indent="0">
              <a:buNone/>
            </a:pPr>
            <a:r>
              <a:rPr lang="en-US" altLang="zh-CN" sz="2000"/>
              <a:t>//PrintTable(dwlKey_PC_1,7,8</a:t>
            </a:r>
            <a:r>
              <a:rPr lang="zh-CN" altLang="en-US" sz="2000"/>
              <a:t>）；</a:t>
            </a:r>
          </a:p>
          <a:p>
            <a:pPr marL="109728" indent="0">
              <a:buNone/>
            </a:pPr>
            <a:r>
              <a:rPr lang="en-US" altLang="zh-CN" sz="2000"/>
              <a:t>ConvertTableToMask(dwlKey_PC_2,56</a:t>
            </a:r>
            <a:r>
              <a:rPr lang="zh-CN" altLang="en-US" sz="2000"/>
              <a:t>）；</a:t>
            </a:r>
          </a:p>
          <a:p>
            <a:pPr marL="109728" indent="0">
              <a:buNone/>
            </a:pPr>
            <a:r>
              <a:rPr lang="en-US" altLang="zh-CN" sz="2000"/>
              <a:t>ConvertTableToMask(dwlData_IP,64</a:t>
            </a:r>
            <a:r>
              <a:rPr lang="zh-CN" altLang="en-US" sz="2000"/>
              <a:t>）；</a:t>
            </a:r>
          </a:p>
          <a:p>
            <a:pPr marL="109728" indent="0">
              <a:buNone/>
            </a:pPr>
            <a:r>
              <a:rPr lang="en-US" altLang="zh-CN" sz="2000"/>
              <a:t>ConvertTableToMask(dwlData_Expansion,32</a:t>
            </a:r>
            <a:r>
              <a:rPr lang="zh-CN" altLang="en-US" sz="2000"/>
              <a:t>）；</a:t>
            </a:r>
          </a:p>
          <a:p>
            <a:pPr marL="109728" indent="0">
              <a:buNone/>
            </a:pPr>
            <a:r>
              <a:rPr lang="en-US" altLang="zh-CN" sz="2000"/>
              <a:t>ConvertTableToMask(dwlData_FP,64</a:t>
            </a:r>
            <a:r>
              <a:rPr lang="zh-CN" altLang="en-US" sz="2000"/>
              <a:t>）；</a:t>
            </a:r>
          </a:p>
          <a:p>
            <a:pPr marL="109728" indent="0">
              <a:buNone/>
            </a:pPr>
            <a:r>
              <a:rPr lang="en-US" altLang="zh-CN" sz="2000"/>
              <a:t>ConvertTableToMask(dwlData_P,32</a:t>
            </a:r>
            <a:r>
              <a:rPr lang="zh-CN" altLang="en-US" sz="2000"/>
              <a:t>）；</a:t>
            </a:r>
          </a:p>
          <a:p>
            <a:pPr marL="109728" indent="0">
              <a:buNone/>
            </a:pPr>
            <a:r>
              <a:rPr lang="en-US" altLang="zh-CN" sz="2000"/>
              <a:t>Generate_S();</a:t>
            </a:r>
          </a:p>
          <a:p>
            <a:pPr marL="109728" indent="0">
              <a:buNone/>
            </a:pPr>
            <a:r>
              <a:rPr lang="en-US" altLang="zh-CN" sz="2000"/>
              <a:t>}</a:t>
            </a:r>
            <a:endParaRPr lang="zh-CN" altLang="en-US" sz="2000"/>
          </a:p>
        </p:txBody>
      </p:sp>
      <p:sp>
        <p:nvSpPr>
          <p:cNvPr id="4" name="灯片编号占位符 3"/>
          <p:cNvSpPr>
            <a:spLocks noGrp="1"/>
          </p:cNvSpPr>
          <p:nvPr>
            <p:ph type="sldNum" sz="quarter" idx="12"/>
          </p:nvPr>
        </p:nvSpPr>
        <p:spPr/>
        <p:txBody>
          <a:bodyPr/>
          <a:lstStyle/>
          <a:p>
            <a:pPr>
              <a:defRPr/>
            </a:pPr>
            <a:fld id="{C1C9297D-50FE-4CE4-BB8E-D1296749EF6A}" type="slidenum">
              <a:rPr lang="zh-CN" altLang="en-US" smtClean="0"/>
              <a:pPr>
                <a:defRPr/>
              </a:pPr>
              <a:t>110</a:t>
            </a:fld>
            <a:endParaRPr lang="zh-CN" altLang="en-US"/>
          </a:p>
        </p:txBody>
      </p:sp>
    </p:spTree>
    <p:extLst>
      <p:ext uri="{BB962C8B-B14F-4D97-AF65-F5344CB8AC3E}">
        <p14:creationId xmlns:p14="http://schemas.microsoft.com/office/powerpoint/2010/main" val="674397415"/>
      </p:ext>
    </p:extLst>
  </p:cSld>
  <p:clrMapOvr>
    <a:masterClrMapping/>
  </p:clrMapOvr>
  <p:transition spd="slow">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t>与</a:t>
            </a:r>
            <a:r>
              <a:rPr lang="en-US" altLang="zh-CN"/>
              <a:t>DES</a:t>
            </a:r>
            <a:r>
              <a:rPr lang="zh-CN" altLang="en-US"/>
              <a:t>的加密过程完全类似</a:t>
            </a:r>
            <a:endParaRPr lang="en-US" altLang="zh-CN"/>
          </a:p>
          <a:p>
            <a:r>
              <a:rPr lang="zh-CN" altLang="en-US"/>
              <a:t>将</a:t>
            </a:r>
            <a:r>
              <a:rPr lang="en-US" altLang="zh-CN"/>
              <a:t>16</a:t>
            </a:r>
            <a:r>
              <a:rPr lang="zh-CN" altLang="en-US"/>
              <a:t>轮子密钥序列</a:t>
            </a:r>
            <a:r>
              <a:rPr lang="en-US" altLang="zh-CN"/>
              <a:t>K1</a:t>
            </a:r>
            <a:r>
              <a:rPr lang="zh-CN" altLang="en-US"/>
              <a:t>，</a:t>
            </a:r>
            <a:r>
              <a:rPr lang="en-US" altLang="zh-CN"/>
              <a:t>K2……K16</a:t>
            </a:r>
            <a:r>
              <a:rPr lang="zh-CN" altLang="en-US"/>
              <a:t>的顺序倒过来。</a:t>
            </a:r>
            <a:endParaRPr lang="en-US" altLang="zh-CN"/>
          </a:p>
          <a:p>
            <a:pPr lvl="1"/>
            <a:r>
              <a:rPr lang="zh-CN" altLang="en-US"/>
              <a:t>即第一轮用第</a:t>
            </a:r>
            <a:r>
              <a:rPr lang="en-US" altLang="zh-CN"/>
              <a:t>16</a:t>
            </a:r>
            <a:r>
              <a:rPr lang="zh-CN" altLang="en-US"/>
              <a:t>个子密钥</a:t>
            </a:r>
            <a:r>
              <a:rPr lang="en-US" altLang="zh-CN"/>
              <a:t>K16</a:t>
            </a:r>
            <a:r>
              <a:rPr lang="zh-CN" altLang="en-US"/>
              <a:t>，第二轮用</a:t>
            </a:r>
            <a:r>
              <a:rPr lang="en-US" altLang="zh-CN"/>
              <a:t>K15</a:t>
            </a:r>
            <a:r>
              <a:rPr lang="zh-CN" altLang="en-US"/>
              <a:t>，其余类推。</a:t>
            </a:r>
            <a:endParaRPr lang="en-US" altLang="zh-CN"/>
          </a:p>
        </p:txBody>
      </p:sp>
      <p:sp>
        <p:nvSpPr>
          <p:cNvPr id="3" name="标题 2"/>
          <p:cNvSpPr>
            <a:spLocks noGrp="1"/>
          </p:cNvSpPr>
          <p:nvPr>
            <p:ph type="title"/>
          </p:nvPr>
        </p:nvSpPr>
        <p:spPr/>
        <p:txBody>
          <a:bodyPr/>
          <a:lstStyle/>
          <a:p>
            <a:r>
              <a:rPr lang="en-US" altLang="zh-CN"/>
              <a:t>DES</a:t>
            </a:r>
            <a:r>
              <a:rPr lang="zh-CN" altLang="en-US"/>
              <a:t>解密算法</a:t>
            </a:r>
          </a:p>
        </p:txBody>
      </p:sp>
      <p:sp>
        <p:nvSpPr>
          <p:cNvPr id="2" name="灯片编号占位符 1"/>
          <p:cNvSpPr>
            <a:spLocks noGrp="1"/>
          </p:cNvSpPr>
          <p:nvPr>
            <p:ph type="sldNum" sz="quarter" idx="4"/>
          </p:nvPr>
        </p:nvSpPr>
        <p:spPr/>
        <p:txBody>
          <a:bodyPr/>
          <a:lstStyle/>
          <a:p>
            <a:pPr>
              <a:defRPr/>
            </a:pPr>
            <a:fld id="{9E42B576-6C96-45E3-BEDE-29BE65C272B3}" type="slidenum">
              <a:rPr lang="zh-CN" altLang="en-US" smtClean="0"/>
              <a:pPr>
                <a:defRPr/>
              </a:pPr>
              <a:t>111</a:t>
            </a:fld>
            <a:endParaRPr lang="zh-CN" altLang="en-US"/>
          </a:p>
        </p:txBody>
      </p:sp>
    </p:spTree>
    <p:extLst>
      <p:ext uri="{BB962C8B-B14F-4D97-AF65-F5344CB8AC3E}">
        <p14:creationId xmlns:p14="http://schemas.microsoft.com/office/powerpoint/2010/main" val="1192542630"/>
      </p:ext>
    </p:extLst>
  </p:cSld>
  <p:clrMapOvr>
    <a:masterClrMapping/>
  </p:clrMapOvr>
  <p:transition spd="slow">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spcBef>
                <a:spcPct val="50000"/>
              </a:spcBef>
            </a:pPr>
            <a:r>
              <a:rPr kumimoji="1" lang="zh-CN" altLang="en-US">
                <a:solidFill>
                  <a:schemeClr val="tx2"/>
                </a:solidFill>
              </a:rPr>
              <a:t>强力攻击：2</a:t>
            </a:r>
            <a:r>
              <a:rPr kumimoji="1" lang="zh-CN" altLang="en-US" baseline="30000">
                <a:solidFill>
                  <a:schemeClr val="tx2"/>
                </a:solidFill>
              </a:rPr>
              <a:t>55</a:t>
            </a:r>
            <a:r>
              <a:rPr kumimoji="1" lang="zh-CN" altLang="en-US">
                <a:solidFill>
                  <a:schemeClr val="tx2"/>
                </a:solidFill>
              </a:rPr>
              <a:t>次尝试      </a:t>
            </a:r>
            <a:endParaRPr kumimoji="1" lang="en-US" altLang="zh-CN">
              <a:solidFill>
                <a:schemeClr val="tx2"/>
              </a:solidFill>
            </a:endParaRPr>
          </a:p>
          <a:p>
            <a:pPr>
              <a:spcBef>
                <a:spcPct val="50000"/>
              </a:spcBef>
            </a:pPr>
            <a:r>
              <a:rPr kumimoji="1" lang="zh-CN" altLang="en-US">
                <a:solidFill>
                  <a:schemeClr val="tx2"/>
                </a:solidFill>
              </a:rPr>
              <a:t>差分密码分析法（</a:t>
            </a:r>
            <a:r>
              <a:rPr kumimoji="1" lang="en-US" altLang="zh-CN">
                <a:solidFill>
                  <a:schemeClr val="tx2"/>
                </a:solidFill>
              </a:rPr>
              <a:t>Shamir</a:t>
            </a:r>
            <a:r>
              <a:rPr kumimoji="1" lang="zh-CN" altLang="en-US">
                <a:solidFill>
                  <a:schemeClr val="tx2"/>
                </a:solidFill>
              </a:rPr>
              <a:t>）：2</a:t>
            </a:r>
            <a:r>
              <a:rPr kumimoji="1" lang="zh-CN" altLang="en-US" baseline="30000">
                <a:solidFill>
                  <a:schemeClr val="tx2"/>
                </a:solidFill>
              </a:rPr>
              <a:t>47</a:t>
            </a:r>
            <a:r>
              <a:rPr kumimoji="1" lang="zh-CN" altLang="en-US">
                <a:solidFill>
                  <a:schemeClr val="tx2"/>
                </a:solidFill>
              </a:rPr>
              <a:t>次尝试</a:t>
            </a:r>
          </a:p>
          <a:p>
            <a:pPr>
              <a:spcBef>
                <a:spcPct val="50000"/>
              </a:spcBef>
            </a:pPr>
            <a:r>
              <a:rPr kumimoji="1" lang="zh-CN" altLang="en-US">
                <a:solidFill>
                  <a:schemeClr val="tx2"/>
                </a:solidFill>
              </a:rPr>
              <a:t>线性密码分析法：2</a:t>
            </a:r>
            <a:r>
              <a:rPr kumimoji="1" lang="zh-CN" altLang="en-US" baseline="30000">
                <a:solidFill>
                  <a:schemeClr val="tx2"/>
                </a:solidFill>
              </a:rPr>
              <a:t>43</a:t>
            </a:r>
            <a:r>
              <a:rPr kumimoji="1" lang="zh-CN" altLang="en-US">
                <a:solidFill>
                  <a:schemeClr val="tx2"/>
                </a:solidFill>
              </a:rPr>
              <a:t>次尝试</a:t>
            </a:r>
            <a:endParaRPr lang="zh-CN" altLang="en-US"/>
          </a:p>
        </p:txBody>
      </p:sp>
      <p:sp>
        <p:nvSpPr>
          <p:cNvPr id="370690" name="Rectangle 2"/>
          <p:cNvSpPr>
            <a:spLocks noGrp="1" noChangeArrowheads="1"/>
          </p:cNvSpPr>
          <p:nvPr>
            <p:ph type="title"/>
          </p:nvPr>
        </p:nvSpPr>
        <p:spPr/>
        <p:txBody>
          <a:bodyPr/>
          <a:lstStyle/>
          <a:p>
            <a:r>
              <a:rPr lang="en-US" altLang="zh-CN"/>
              <a:t>DES</a:t>
            </a:r>
            <a:r>
              <a:rPr lang="zh-CN" altLang="en-US"/>
              <a:t>算法存在的问题与挑战</a:t>
            </a:r>
            <a:endParaRPr lang="en-US" altLang="zh-CN"/>
          </a:p>
        </p:txBody>
      </p:sp>
      <p:sp>
        <p:nvSpPr>
          <p:cNvPr id="104450" name="灯片编号占位符 4"/>
          <p:cNvSpPr>
            <a:spLocks noGrp="1"/>
          </p:cNvSpPr>
          <p:nvPr>
            <p:ph type="sldNum" sz="quarter" idx="4"/>
          </p:nvPr>
        </p:nvSpPr>
        <p:spPr/>
        <p:txBody>
          <a:bodyPr/>
          <a:lstStyle/>
          <a:p>
            <a:fld id="{EC8F7EA7-ABC3-4917-8F32-9A9608DBFBBA}" type="slidenum">
              <a:rPr lang="zh-CN" altLang="en-US" smtClean="0"/>
              <a:pPr/>
              <a:t>112</a:t>
            </a:fld>
            <a:endParaRPr lang="zh-CN" altLang="en-US"/>
          </a:p>
        </p:txBody>
      </p:sp>
      <p:sp>
        <p:nvSpPr>
          <p:cNvPr id="104452" name="Text Box 3"/>
          <p:cNvSpPr txBox="1">
            <a:spLocks noChangeArrowheads="1"/>
          </p:cNvSpPr>
          <p:nvPr/>
        </p:nvSpPr>
        <p:spPr bwMode="auto">
          <a:xfrm>
            <a:off x="3505200" y="0"/>
            <a:ext cx="5638800" cy="457200"/>
          </a:xfrm>
          <a:prstGeom prst="rect">
            <a:avLst/>
          </a:prstGeom>
          <a:noFill/>
          <a:ln w="9525">
            <a:noFill/>
            <a:miter lim="800000"/>
            <a:headEnd/>
            <a:tailEnd/>
          </a:ln>
        </p:spPr>
        <p:txBody>
          <a:bodyPr>
            <a:spAutoFit/>
          </a:bodyPr>
          <a:lstStyle/>
          <a:p>
            <a:pPr algn="r">
              <a:spcBef>
                <a:spcPct val="50000"/>
              </a:spcBef>
            </a:pPr>
            <a:r>
              <a:rPr kumimoji="1" lang="zh-CN" altLang="en-US" sz="2400">
                <a:solidFill>
                  <a:schemeClr val="bg1"/>
                </a:solidFill>
                <a:latin typeface="宋体" pitchFamily="2" charset="-122"/>
              </a:rPr>
              <a:t>数据加密标准</a:t>
            </a:r>
          </a:p>
        </p:txBody>
      </p:sp>
    </p:spTree>
  </p:cSld>
  <p:clrMapOvr>
    <a:masterClrMapping/>
  </p:clrMapOvr>
  <p:transition spd="slow">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4525963"/>
          </a:xfrm>
        </p:spPr>
        <p:txBody>
          <a:bodyPr/>
          <a:lstStyle/>
          <a:p>
            <a:r>
              <a:rPr lang="en-US" altLang="zh-CN"/>
              <a:t>1997</a:t>
            </a:r>
            <a:r>
              <a:rPr lang="zh-CN" altLang="en-US"/>
              <a:t>年</a:t>
            </a:r>
            <a:r>
              <a:rPr lang="en-US" altLang="zh-CN"/>
              <a:t>DES</a:t>
            </a:r>
            <a:r>
              <a:rPr lang="zh-CN" altLang="en-US"/>
              <a:t>抗攻击的统计分析结果</a:t>
            </a:r>
          </a:p>
        </p:txBody>
      </p:sp>
      <p:sp>
        <p:nvSpPr>
          <p:cNvPr id="261122" name="Rectangle 2"/>
          <p:cNvSpPr>
            <a:spLocks noGrp="1" noChangeArrowheads="1"/>
          </p:cNvSpPr>
          <p:nvPr>
            <p:ph type="title"/>
          </p:nvPr>
        </p:nvSpPr>
        <p:spPr/>
        <p:txBody>
          <a:bodyPr>
            <a:normAutofit/>
          </a:bodyPr>
          <a:lstStyle/>
          <a:p>
            <a:r>
              <a:rPr lang="en-US" altLang="zh-CN"/>
              <a:t>DES</a:t>
            </a:r>
            <a:r>
              <a:rPr lang="zh-CN" altLang="en-US"/>
              <a:t>算法安全性</a:t>
            </a:r>
          </a:p>
        </p:txBody>
      </p:sp>
      <p:sp>
        <p:nvSpPr>
          <p:cNvPr id="58370" name="灯片编号占位符 4"/>
          <p:cNvSpPr>
            <a:spLocks noGrp="1"/>
          </p:cNvSpPr>
          <p:nvPr>
            <p:ph type="sldNum" sz="quarter" idx="4"/>
          </p:nvPr>
        </p:nvSpPr>
        <p:spPr/>
        <p:txBody>
          <a:bodyPr/>
          <a:lstStyle/>
          <a:p>
            <a:fld id="{3030C3CF-6309-4AE2-8DD6-E731A02C8A4B}" type="slidenum">
              <a:rPr lang="zh-CN" altLang="en-US" smtClean="0"/>
              <a:pPr/>
              <a:t>113</a:t>
            </a:fld>
            <a:endParaRPr lang="zh-CN" altLang="en-US"/>
          </a:p>
        </p:txBody>
      </p:sp>
      <p:pic>
        <p:nvPicPr>
          <p:cNvPr id="58372" name="Picture 4" descr="learn"/>
          <p:cNvPicPr>
            <a:picLocks noChangeAspect="1" noChangeArrowheads="1"/>
          </p:cNvPicPr>
          <p:nvPr/>
        </p:nvPicPr>
        <p:blipFill>
          <a:blip r:embed="rId3" cstate="print"/>
          <a:srcRect/>
          <a:stretch>
            <a:fillRect/>
          </a:stretch>
        </p:blipFill>
        <p:spPr bwMode="auto">
          <a:xfrm>
            <a:off x="785786" y="2025923"/>
            <a:ext cx="1285884" cy="925512"/>
          </a:xfrm>
          <a:prstGeom prst="rect">
            <a:avLst/>
          </a:prstGeom>
          <a:solidFill>
            <a:schemeClr val="folHlink"/>
          </a:solidFill>
          <a:ln w="9525">
            <a:solidFill>
              <a:schemeClr val="folHlink"/>
            </a:solidFill>
            <a:miter lim="800000"/>
            <a:headEnd/>
            <a:tailEnd/>
          </a:ln>
        </p:spPr>
      </p:pic>
      <p:sp>
        <p:nvSpPr>
          <p:cNvPr id="58373" name="Text Box 3"/>
          <p:cNvSpPr txBox="1">
            <a:spLocks noChangeArrowheads="1"/>
          </p:cNvSpPr>
          <p:nvPr/>
        </p:nvSpPr>
        <p:spPr bwMode="auto">
          <a:xfrm>
            <a:off x="3505200" y="0"/>
            <a:ext cx="5638800" cy="457200"/>
          </a:xfrm>
          <a:prstGeom prst="rect">
            <a:avLst/>
          </a:prstGeom>
          <a:noFill/>
          <a:ln w="9525">
            <a:noFill/>
            <a:miter lim="800000"/>
            <a:headEnd/>
            <a:tailEnd/>
          </a:ln>
        </p:spPr>
        <p:txBody>
          <a:bodyPr>
            <a:spAutoFit/>
          </a:bodyPr>
          <a:lstStyle/>
          <a:p>
            <a:pPr algn="r">
              <a:spcBef>
                <a:spcPct val="50000"/>
              </a:spcBef>
            </a:pPr>
            <a:r>
              <a:rPr kumimoji="1" lang="zh-CN" altLang="en-US" sz="2400">
                <a:solidFill>
                  <a:schemeClr val="bg1"/>
                </a:solidFill>
                <a:latin typeface="宋体" pitchFamily="2" charset="-122"/>
              </a:rPr>
              <a:t>数据加密标准</a:t>
            </a:r>
          </a:p>
        </p:txBody>
      </p:sp>
      <p:grpSp>
        <p:nvGrpSpPr>
          <p:cNvPr id="58374" name="Group 5"/>
          <p:cNvGrpSpPr>
            <a:grpSpLocks/>
          </p:cNvGrpSpPr>
          <p:nvPr/>
        </p:nvGrpSpPr>
        <p:grpSpPr bwMode="auto">
          <a:xfrm>
            <a:off x="762000" y="2021160"/>
            <a:ext cx="7769225" cy="4648200"/>
            <a:chOff x="-3" y="381"/>
            <a:chExt cx="3930" cy="2406"/>
          </a:xfrm>
        </p:grpSpPr>
        <p:grpSp>
          <p:nvGrpSpPr>
            <p:cNvPr id="58375" name="Group 6"/>
            <p:cNvGrpSpPr>
              <a:grpSpLocks/>
            </p:cNvGrpSpPr>
            <p:nvPr/>
          </p:nvGrpSpPr>
          <p:grpSpPr bwMode="auto">
            <a:xfrm>
              <a:off x="0" y="384"/>
              <a:ext cx="3924" cy="2400"/>
              <a:chOff x="0" y="384"/>
              <a:chExt cx="3924" cy="2400"/>
            </a:xfrm>
          </p:grpSpPr>
          <p:grpSp>
            <p:nvGrpSpPr>
              <p:cNvPr id="58377" name="Group 7"/>
              <p:cNvGrpSpPr>
                <a:grpSpLocks/>
              </p:cNvGrpSpPr>
              <p:nvPr/>
            </p:nvGrpSpPr>
            <p:grpSpPr bwMode="auto">
              <a:xfrm>
                <a:off x="0" y="384"/>
                <a:ext cx="654" cy="480"/>
                <a:chOff x="0" y="384"/>
                <a:chExt cx="654" cy="480"/>
              </a:xfrm>
            </p:grpSpPr>
            <p:sp>
              <p:nvSpPr>
                <p:cNvPr id="58483" name="Rectangle 8"/>
                <p:cNvSpPr>
                  <a:spLocks noChangeArrowheads="1"/>
                </p:cNvSpPr>
                <p:nvPr/>
              </p:nvSpPr>
              <p:spPr bwMode="auto">
                <a:xfrm>
                  <a:off x="43" y="384"/>
                  <a:ext cx="568" cy="191"/>
                </a:xfrm>
                <a:prstGeom prst="rect">
                  <a:avLst/>
                </a:prstGeom>
                <a:noFill/>
                <a:ln w="9525">
                  <a:noFill/>
                  <a:miter lim="800000"/>
                  <a:headEnd/>
                  <a:tailEnd/>
                </a:ln>
              </p:spPr>
              <p:txBody>
                <a:bodyPr>
                  <a:spAutoFit/>
                </a:bodyPr>
                <a:lstStyle/>
                <a:p>
                  <a:endParaRPr lang="zh-CN" altLang="en-US" b="1">
                    <a:solidFill>
                      <a:schemeClr val="tx1"/>
                    </a:solidFill>
                  </a:endParaRPr>
                </a:p>
              </p:txBody>
            </p:sp>
            <p:sp>
              <p:nvSpPr>
                <p:cNvPr id="58484" name="Rectangle 9"/>
                <p:cNvSpPr>
                  <a:spLocks noChangeArrowheads="1"/>
                </p:cNvSpPr>
                <p:nvPr/>
              </p:nvSpPr>
              <p:spPr bwMode="auto">
                <a:xfrm>
                  <a:off x="0" y="384"/>
                  <a:ext cx="654" cy="480"/>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78" name="Group 10"/>
              <p:cNvGrpSpPr>
                <a:grpSpLocks/>
              </p:cNvGrpSpPr>
              <p:nvPr/>
            </p:nvGrpSpPr>
            <p:grpSpPr bwMode="auto">
              <a:xfrm>
                <a:off x="654" y="384"/>
                <a:ext cx="654" cy="480"/>
                <a:chOff x="654" y="384"/>
                <a:chExt cx="654" cy="480"/>
              </a:xfrm>
            </p:grpSpPr>
            <p:sp>
              <p:nvSpPr>
                <p:cNvPr id="58481" name="Rectangle 11"/>
                <p:cNvSpPr>
                  <a:spLocks noChangeArrowheads="1"/>
                </p:cNvSpPr>
                <p:nvPr/>
              </p:nvSpPr>
              <p:spPr bwMode="auto">
                <a:xfrm>
                  <a:off x="697" y="384"/>
                  <a:ext cx="568" cy="480"/>
                </a:xfrm>
                <a:prstGeom prst="rect">
                  <a:avLst/>
                </a:prstGeom>
                <a:noFill/>
                <a:ln w="9525">
                  <a:noFill/>
                  <a:miter lim="800000"/>
                  <a:headEnd/>
                  <a:tailEnd/>
                </a:ln>
              </p:spPr>
              <p:txBody>
                <a:bodyPr/>
                <a:lstStyle/>
                <a:p>
                  <a:pPr algn="just"/>
                  <a:r>
                    <a:rPr kumimoji="1" lang="zh-CN" altLang="en-US" sz="2000" b="1">
                      <a:solidFill>
                        <a:schemeClr val="tx1"/>
                      </a:solidFill>
                    </a:rPr>
                    <a:t>个人攻击</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82" name="Rectangle 12"/>
                <p:cNvSpPr>
                  <a:spLocks noChangeArrowheads="1"/>
                </p:cNvSpPr>
                <p:nvPr/>
              </p:nvSpPr>
              <p:spPr bwMode="auto">
                <a:xfrm>
                  <a:off x="654" y="384"/>
                  <a:ext cx="654" cy="480"/>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79" name="Group 13"/>
              <p:cNvGrpSpPr>
                <a:grpSpLocks/>
              </p:cNvGrpSpPr>
              <p:nvPr/>
            </p:nvGrpSpPr>
            <p:grpSpPr bwMode="auto">
              <a:xfrm>
                <a:off x="1308" y="384"/>
                <a:ext cx="654" cy="480"/>
                <a:chOff x="1308" y="384"/>
                <a:chExt cx="654" cy="480"/>
              </a:xfrm>
            </p:grpSpPr>
            <p:sp>
              <p:nvSpPr>
                <p:cNvPr id="58479" name="Rectangle 14"/>
                <p:cNvSpPr>
                  <a:spLocks noChangeArrowheads="1"/>
                </p:cNvSpPr>
                <p:nvPr/>
              </p:nvSpPr>
              <p:spPr bwMode="auto">
                <a:xfrm>
                  <a:off x="1351" y="384"/>
                  <a:ext cx="602" cy="480"/>
                </a:xfrm>
                <a:prstGeom prst="rect">
                  <a:avLst/>
                </a:prstGeom>
                <a:noFill/>
                <a:ln w="9525">
                  <a:noFill/>
                  <a:miter lim="800000"/>
                  <a:headEnd/>
                  <a:tailEnd/>
                </a:ln>
              </p:spPr>
              <p:txBody>
                <a:bodyPr/>
                <a:lstStyle/>
                <a:p>
                  <a:pPr algn="just"/>
                  <a:r>
                    <a:rPr kumimoji="1" lang="zh-CN" altLang="en-US" sz="2000" b="1">
                      <a:solidFill>
                        <a:schemeClr val="tx1"/>
                      </a:solidFill>
                    </a:rPr>
                    <a:t>小组攻击</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80" name="Rectangle 15"/>
                <p:cNvSpPr>
                  <a:spLocks noChangeArrowheads="1"/>
                </p:cNvSpPr>
                <p:nvPr/>
              </p:nvSpPr>
              <p:spPr bwMode="auto">
                <a:xfrm>
                  <a:off x="1308" y="384"/>
                  <a:ext cx="654" cy="480"/>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0" name="Group 16"/>
              <p:cNvGrpSpPr>
                <a:grpSpLocks/>
              </p:cNvGrpSpPr>
              <p:nvPr/>
            </p:nvGrpSpPr>
            <p:grpSpPr bwMode="auto">
              <a:xfrm>
                <a:off x="1962" y="384"/>
                <a:ext cx="654" cy="480"/>
                <a:chOff x="1962" y="384"/>
                <a:chExt cx="654" cy="480"/>
              </a:xfrm>
            </p:grpSpPr>
            <p:sp>
              <p:nvSpPr>
                <p:cNvPr id="58477" name="Rectangle 17"/>
                <p:cNvSpPr>
                  <a:spLocks noChangeArrowheads="1"/>
                </p:cNvSpPr>
                <p:nvPr/>
              </p:nvSpPr>
              <p:spPr bwMode="auto">
                <a:xfrm>
                  <a:off x="2005" y="384"/>
                  <a:ext cx="608" cy="480"/>
                </a:xfrm>
                <a:prstGeom prst="rect">
                  <a:avLst/>
                </a:prstGeom>
                <a:noFill/>
                <a:ln w="9525">
                  <a:noFill/>
                  <a:miter lim="800000"/>
                  <a:headEnd/>
                  <a:tailEnd/>
                </a:ln>
              </p:spPr>
              <p:txBody>
                <a:bodyPr/>
                <a:lstStyle/>
                <a:p>
                  <a:pPr algn="just"/>
                  <a:r>
                    <a:rPr kumimoji="1" lang="zh-CN" altLang="en-US" sz="2000" b="1">
                      <a:solidFill>
                        <a:schemeClr val="tx1"/>
                      </a:solidFill>
                    </a:rPr>
                    <a:t>院校网络攻击</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78" name="Rectangle 18"/>
                <p:cNvSpPr>
                  <a:spLocks noChangeArrowheads="1"/>
                </p:cNvSpPr>
                <p:nvPr/>
              </p:nvSpPr>
              <p:spPr bwMode="auto">
                <a:xfrm>
                  <a:off x="1962" y="384"/>
                  <a:ext cx="654" cy="480"/>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1" name="Group 19"/>
              <p:cNvGrpSpPr>
                <a:grpSpLocks/>
              </p:cNvGrpSpPr>
              <p:nvPr/>
            </p:nvGrpSpPr>
            <p:grpSpPr bwMode="auto">
              <a:xfrm>
                <a:off x="2616" y="384"/>
                <a:ext cx="654" cy="480"/>
                <a:chOff x="2616" y="384"/>
                <a:chExt cx="654" cy="480"/>
              </a:xfrm>
            </p:grpSpPr>
            <p:sp>
              <p:nvSpPr>
                <p:cNvPr id="58475" name="Rectangle 20"/>
                <p:cNvSpPr>
                  <a:spLocks noChangeArrowheads="1"/>
                </p:cNvSpPr>
                <p:nvPr/>
              </p:nvSpPr>
              <p:spPr bwMode="auto">
                <a:xfrm>
                  <a:off x="2659" y="384"/>
                  <a:ext cx="568" cy="480"/>
                </a:xfrm>
                <a:prstGeom prst="rect">
                  <a:avLst/>
                </a:prstGeom>
                <a:noFill/>
                <a:ln w="9525">
                  <a:noFill/>
                  <a:miter lim="800000"/>
                  <a:headEnd/>
                  <a:tailEnd/>
                </a:ln>
              </p:spPr>
              <p:txBody>
                <a:bodyPr/>
                <a:lstStyle/>
                <a:p>
                  <a:pPr algn="just"/>
                  <a:r>
                    <a:rPr kumimoji="1" lang="zh-CN" altLang="en-US" sz="2000" b="1">
                      <a:solidFill>
                        <a:schemeClr val="tx1"/>
                      </a:solidFill>
                    </a:rPr>
                    <a:t>大公司</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76" name="Rectangle 21"/>
                <p:cNvSpPr>
                  <a:spLocks noChangeArrowheads="1"/>
                </p:cNvSpPr>
                <p:nvPr/>
              </p:nvSpPr>
              <p:spPr bwMode="auto">
                <a:xfrm>
                  <a:off x="2616" y="384"/>
                  <a:ext cx="654" cy="480"/>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2" name="Group 22"/>
              <p:cNvGrpSpPr>
                <a:grpSpLocks/>
              </p:cNvGrpSpPr>
              <p:nvPr/>
            </p:nvGrpSpPr>
            <p:grpSpPr bwMode="auto">
              <a:xfrm>
                <a:off x="3270" y="384"/>
                <a:ext cx="654" cy="480"/>
                <a:chOff x="3270" y="384"/>
                <a:chExt cx="654" cy="480"/>
              </a:xfrm>
            </p:grpSpPr>
            <p:sp>
              <p:nvSpPr>
                <p:cNvPr id="58473" name="Rectangle 23"/>
                <p:cNvSpPr>
                  <a:spLocks noChangeArrowheads="1"/>
                </p:cNvSpPr>
                <p:nvPr/>
              </p:nvSpPr>
              <p:spPr bwMode="auto">
                <a:xfrm>
                  <a:off x="3313" y="384"/>
                  <a:ext cx="568" cy="480"/>
                </a:xfrm>
                <a:prstGeom prst="rect">
                  <a:avLst/>
                </a:prstGeom>
                <a:noFill/>
                <a:ln w="9525">
                  <a:noFill/>
                  <a:miter lim="800000"/>
                  <a:headEnd/>
                  <a:tailEnd/>
                </a:ln>
              </p:spPr>
              <p:txBody>
                <a:bodyPr/>
                <a:lstStyle/>
                <a:p>
                  <a:pPr algn="just"/>
                  <a:r>
                    <a:rPr kumimoji="1" lang="zh-CN" altLang="en-US" sz="2000" b="1">
                      <a:solidFill>
                        <a:schemeClr val="tx1"/>
                      </a:solidFill>
                    </a:rPr>
                    <a:t>军事情报机构</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74" name="Rectangle 24"/>
                <p:cNvSpPr>
                  <a:spLocks noChangeArrowheads="1"/>
                </p:cNvSpPr>
                <p:nvPr/>
              </p:nvSpPr>
              <p:spPr bwMode="auto">
                <a:xfrm>
                  <a:off x="3270" y="384"/>
                  <a:ext cx="654" cy="480"/>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3" name="Group 25"/>
              <p:cNvGrpSpPr>
                <a:grpSpLocks/>
              </p:cNvGrpSpPr>
              <p:nvPr/>
            </p:nvGrpSpPr>
            <p:grpSpPr bwMode="auto">
              <a:xfrm>
                <a:off x="0" y="864"/>
                <a:ext cx="654" cy="384"/>
                <a:chOff x="0" y="864"/>
                <a:chExt cx="654" cy="384"/>
              </a:xfrm>
            </p:grpSpPr>
            <p:sp>
              <p:nvSpPr>
                <p:cNvPr id="58471" name="Rectangle 26"/>
                <p:cNvSpPr>
                  <a:spLocks noChangeArrowheads="1"/>
                </p:cNvSpPr>
                <p:nvPr/>
              </p:nvSpPr>
              <p:spPr bwMode="auto">
                <a:xfrm>
                  <a:off x="35" y="864"/>
                  <a:ext cx="614" cy="384"/>
                </a:xfrm>
                <a:prstGeom prst="rect">
                  <a:avLst/>
                </a:prstGeom>
                <a:noFill/>
                <a:ln w="9525">
                  <a:noFill/>
                  <a:miter lim="800000"/>
                  <a:headEnd/>
                  <a:tailEnd/>
                </a:ln>
              </p:spPr>
              <p:txBody>
                <a:bodyPr/>
                <a:lstStyle/>
                <a:p>
                  <a:pPr algn="just"/>
                  <a:r>
                    <a:rPr kumimoji="1" lang="zh-CN" altLang="en-US" sz="2000" b="1">
                      <a:solidFill>
                        <a:schemeClr val="tx1"/>
                      </a:solidFill>
                      <a:latin typeface="Arial" charset="0"/>
                    </a:rPr>
                    <a:t>40</a:t>
                  </a:r>
                  <a:r>
                    <a:rPr kumimoji="1" lang="zh-CN" altLang="en-US" sz="2000" b="1">
                      <a:solidFill>
                        <a:schemeClr val="tx1"/>
                      </a:solidFill>
                    </a:rPr>
                    <a:t>（</a:t>
                  </a:r>
                  <a:r>
                    <a:rPr kumimoji="1" lang="en-US" altLang="zh-CN" sz="2000" b="1">
                      <a:solidFill>
                        <a:schemeClr val="tx1"/>
                      </a:solidFill>
                      <a:latin typeface="Tahoma" pitchFamily="34" charset="0"/>
                    </a:rPr>
                    <a:t>bits</a:t>
                  </a:r>
                  <a:r>
                    <a:rPr kumimoji="1" lang="en-US" altLang="zh-CN" sz="2000" b="1">
                      <a:solidFill>
                        <a:schemeClr val="tx1"/>
                      </a:solidFill>
                    </a:rPr>
                    <a:t>）</a:t>
                  </a:r>
                  <a:endParaRPr kumimoji="1" lang="en-US" altLang="zh-CN" sz="2000" b="1">
                    <a:solidFill>
                      <a:schemeClr val="tx1"/>
                    </a:solidFill>
                    <a:latin typeface="Tahoma" pitchFamily="34" charset="0"/>
                  </a:endParaRPr>
                </a:p>
                <a:p>
                  <a:pPr algn="just" eaLnBrk="0" hangingPunct="0"/>
                  <a:endParaRPr kumimoji="1" lang="en-US" altLang="zh-CN" sz="2000" b="1">
                    <a:solidFill>
                      <a:schemeClr val="tx1"/>
                    </a:solidFill>
                    <a:latin typeface="Arial" charset="0"/>
                  </a:endParaRPr>
                </a:p>
              </p:txBody>
            </p:sp>
            <p:sp>
              <p:nvSpPr>
                <p:cNvPr id="58472" name="Rectangle 27"/>
                <p:cNvSpPr>
                  <a:spLocks noChangeArrowheads="1"/>
                </p:cNvSpPr>
                <p:nvPr/>
              </p:nvSpPr>
              <p:spPr bwMode="auto">
                <a:xfrm>
                  <a:off x="0" y="864"/>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4" name="Group 28"/>
              <p:cNvGrpSpPr>
                <a:grpSpLocks/>
              </p:cNvGrpSpPr>
              <p:nvPr/>
            </p:nvGrpSpPr>
            <p:grpSpPr bwMode="auto">
              <a:xfrm>
                <a:off x="654" y="864"/>
                <a:ext cx="654" cy="384"/>
                <a:chOff x="654" y="864"/>
                <a:chExt cx="654" cy="384"/>
              </a:xfrm>
            </p:grpSpPr>
            <p:sp>
              <p:nvSpPr>
                <p:cNvPr id="58469" name="Rectangle 29"/>
                <p:cNvSpPr>
                  <a:spLocks noChangeArrowheads="1"/>
                </p:cNvSpPr>
                <p:nvPr/>
              </p:nvSpPr>
              <p:spPr bwMode="auto">
                <a:xfrm>
                  <a:off x="697" y="864"/>
                  <a:ext cx="568" cy="384"/>
                </a:xfrm>
                <a:prstGeom prst="rect">
                  <a:avLst/>
                </a:prstGeom>
                <a:noFill/>
                <a:ln w="9525">
                  <a:noFill/>
                  <a:miter lim="800000"/>
                  <a:headEnd/>
                  <a:tailEnd/>
                </a:ln>
              </p:spPr>
              <p:txBody>
                <a:bodyPr/>
                <a:lstStyle/>
                <a:p>
                  <a:pPr algn="just"/>
                  <a:r>
                    <a:rPr kumimoji="1" lang="zh-CN" altLang="en-US" sz="2000" b="1">
                      <a:solidFill>
                        <a:schemeClr val="tx1"/>
                      </a:solidFill>
                    </a:rPr>
                    <a:t>数周</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70" name="Rectangle 30"/>
                <p:cNvSpPr>
                  <a:spLocks noChangeArrowheads="1"/>
                </p:cNvSpPr>
                <p:nvPr/>
              </p:nvSpPr>
              <p:spPr bwMode="auto">
                <a:xfrm>
                  <a:off x="654" y="864"/>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5" name="Group 31"/>
              <p:cNvGrpSpPr>
                <a:grpSpLocks/>
              </p:cNvGrpSpPr>
              <p:nvPr/>
            </p:nvGrpSpPr>
            <p:grpSpPr bwMode="auto">
              <a:xfrm>
                <a:off x="1308" y="864"/>
                <a:ext cx="654" cy="384"/>
                <a:chOff x="1308" y="864"/>
                <a:chExt cx="654" cy="384"/>
              </a:xfrm>
            </p:grpSpPr>
            <p:sp>
              <p:nvSpPr>
                <p:cNvPr id="58467" name="Rectangle 32"/>
                <p:cNvSpPr>
                  <a:spLocks noChangeArrowheads="1"/>
                </p:cNvSpPr>
                <p:nvPr/>
              </p:nvSpPr>
              <p:spPr bwMode="auto">
                <a:xfrm>
                  <a:off x="1351" y="864"/>
                  <a:ext cx="568" cy="384"/>
                </a:xfrm>
                <a:prstGeom prst="rect">
                  <a:avLst/>
                </a:prstGeom>
                <a:noFill/>
                <a:ln w="9525">
                  <a:noFill/>
                  <a:miter lim="800000"/>
                  <a:headEnd/>
                  <a:tailEnd/>
                </a:ln>
              </p:spPr>
              <p:txBody>
                <a:bodyPr/>
                <a:lstStyle/>
                <a:p>
                  <a:pPr algn="just"/>
                  <a:r>
                    <a:rPr kumimoji="1" lang="zh-CN" altLang="en-US" sz="2000" b="1">
                      <a:solidFill>
                        <a:schemeClr val="tx1"/>
                      </a:solidFill>
                    </a:rPr>
                    <a:t>数日</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68" name="Rectangle 33"/>
                <p:cNvSpPr>
                  <a:spLocks noChangeArrowheads="1"/>
                </p:cNvSpPr>
                <p:nvPr/>
              </p:nvSpPr>
              <p:spPr bwMode="auto">
                <a:xfrm>
                  <a:off x="1308" y="864"/>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6" name="Group 34"/>
              <p:cNvGrpSpPr>
                <a:grpSpLocks/>
              </p:cNvGrpSpPr>
              <p:nvPr/>
            </p:nvGrpSpPr>
            <p:grpSpPr bwMode="auto">
              <a:xfrm>
                <a:off x="1962" y="864"/>
                <a:ext cx="654" cy="384"/>
                <a:chOff x="1962" y="864"/>
                <a:chExt cx="654" cy="384"/>
              </a:xfrm>
            </p:grpSpPr>
            <p:sp>
              <p:nvSpPr>
                <p:cNvPr id="58465" name="Rectangle 35"/>
                <p:cNvSpPr>
                  <a:spLocks noChangeArrowheads="1"/>
                </p:cNvSpPr>
                <p:nvPr/>
              </p:nvSpPr>
              <p:spPr bwMode="auto">
                <a:xfrm>
                  <a:off x="2005" y="864"/>
                  <a:ext cx="568" cy="384"/>
                </a:xfrm>
                <a:prstGeom prst="rect">
                  <a:avLst/>
                </a:prstGeom>
                <a:noFill/>
                <a:ln w="9525">
                  <a:noFill/>
                  <a:miter lim="800000"/>
                  <a:headEnd/>
                  <a:tailEnd/>
                </a:ln>
              </p:spPr>
              <p:txBody>
                <a:bodyPr/>
                <a:lstStyle/>
                <a:p>
                  <a:pPr algn="just"/>
                  <a:r>
                    <a:rPr kumimoji="1" lang="zh-CN" altLang="en-US" sz="2000" b="1">
                      <a:solidFill>
                        <a:schemeClr val="tx1"/>
                      </a:solidFill>
                    </a:rPr>
                    <a:t>数小时</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66" name="Rectangle 36"/>
                <p:cNvSpPr>
                  <a:spLocks noChangeArrowheads="1"/>
                </p:cNvSpPr>
                <p:nvPr/>
              </p:nvSpPr>
              <p:spPr bwMode="auto">
                <a:xfrm>
                  <a:off x="1962" y="864"/>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7" name="Group 37"/>
              <p:cNvGrpSpPr>
                <a:grpSpLocks/>
              </p:cNvGrpSpPr>
              <p:nvPr/>
            </p:nvGrpSpPr>
            <p:grpSpPr bwMode="auto">
              <a:xfrm>
                <a:off x="2616" y="864"/>
                <a:ext cx="654" cy="384"/>
                <a:chOff x="2616" y="864"/>
                <a:chExt cx="654" cy="384"/>
              </a:xfrm>
            </p:grpSpPr>
            <p:sp>
              <p:nvSpPr>
                <p:cNvPr id="58463" name="Rectangle 38"/>
                <p:cNvSpPr>
                  <a:spLocks noChangeArrowheads="1"/>
                </p:cNvSpPr>
                <p:nvPr/>
              </p:nvSpPr>
              <p:spPr bwMode="auto">
                <a:xfrm>
                  <a:off x="2659" y="864"/>
                  <a:ext cx="568" cy="384"/>
                </a:xfrm>
                <a:prstGeom prst="rect">
                  <a:avLst/>
                </a:prstGeom>
                <a:noFill/>
                <a:ln w="9525">
                  <a:noFill/>
                  <a:miter lim="800000"/>
                  <a:headEnd/>
                  <a:tailEnd/>
                </a:ln>
              </p:spPr>
              <p:txBody>
                <a:bodyPr/>
                <a:lstStyle/>
                <a:p>
                  <a:pPr algn="just"/>
                  <a:r>
                    <a:rPr kumimoji="1" lang="zh-CN" altLang="en-US" sz="2000" b="1">
                      <a:solidFill>
                        <a:schemeClr val="tx1"/>
                      </a:solidFill>
                    </a:rPr>
                    <a:t>数毫秒</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64" name="Rectangle 39"/>
                <p:cNvSpPr>
                  <a:spLocks noChangeArrowheads="1"/>
                </p:cNvSpPr>
                <p:nvPr/>
              </p:nvSpPr>
              <p:spPr bwMode="auto">
                <a:xfrm>
                  <a:off x="2616" y="864"/>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8" name="Group 40"/>
              <p:cNvGrpSpPr>
                <a:grpSpLocks/>
              </p:cNvGrpSpPr>
              <p:nvPr/>
            </p:nvGrpSpPr>
            <p:grpSpPr bwMode="auto">
              <a:xfrm>
                <a:off x="3270" y="864"/>
                <a:ext cx="654" cy="384"/>
                <a:chOff x="3270" y="864"/>
                <a:chExt cx="654" cy="384"/>
              </a:xfrm>
            </p:grpSpPr>
            <p:sp>
              <p:nvSpPr>
                <p:cNvPr id="58461" name="Rectangle 41"/>
                <p:cNvSpPr>
                  <a:spLocks noChangeArrowheads="1"/>
                </p:cNvSpPr>
                <p:nvPr/>
              </p:nvSpPr>
              <p:spPr bwMode="auto">
                <a:xfrm>
                  <a:off x="3313" y="864"/>
                  <a:ext cx="568" cy="384"/>
                </a:xfrm>
                <a:prstGeom prst="rect">
                  <a:avLst/>
                </a:prstGeom>
                <a:noFill/>
                <a:ln w="9525">
                  <a:noFill/>
                  <a:miter lim="800000"/>
                  <a:headEnd/>
                  <a:tailEnd/>
                </a:ln>
              </p:spPr>
              <p:txBody>
                <a:bodyPr/>
                <a:lstStyle/>
                <a:p>
                  <a:pPr algn="just"/>
                  <a:r>
                    <a:rPr kumimoji="1" lang="zh-CN" altLang="en-US" sz="2000" b="1">
                      <a:solidFill>
                        <a:schemeClr val="tx1"/>
                      </a:solidFill>
                    </a:rPr>
                    <a:t>数微秒</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62" name="Rectangle 42"/>
                <p:cNvSpPr>
                  <a:spLocks noChangeArrowheads="1"/>
                </p:cNvSpPr>
                <p:nvPr/>
              </p:nvSpPr>
              <p:spPr bwMode="auto">
                <a:xfrm>
                  <a:off x="3270" y="864"/>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89" name="Group 43"/>
              <p:cNvGrpSpPr>
                <a:grpSpLocks/>
              </p:cNvGrpSpPr>
              <p:nvPr/>
            </p:nvGrpSpPr>
            <p:grpSpPr bwMode="auto">
              <a:xfrm>
                <a:off x="0" y="1248"/>
                <a:ext cx="654" cy="384"/>
                <a:chOff x="0" y="1248"/>
                <a:chExt cx="654" cy="384"/>
              </a:xfrm>
            </p:grpSpPr>
            <p:sp>
              <p:nvSpPr>
                <p:cNvPr id="58459" name="Rectangle 44"/>
                <p:cNvSpPr>
                  <a:spLocks noChangeArrowheads="1"/>
                </p:cNvSpPr>
                <p:nvPr/>
              </p:nvSpPr>
              <p:spPr bwMode="auto">
                <a:xfrm>
                  <a:off x="43" y="1248"/>
                  <a:ext cx="568" cy="384"/>
                </a:xfrm>
                <a:prstGeom prst="rect">
                  <a:avLst/>
                </a:prstGeom>
                <a:noFill/>
                <a:ln w="9525">
                  <a:noFill/>
                  <a:miter lim="800000"/>
                  <a:headEnd/>
                  <a:tailEnd/>
                </a:ln>
              </p:spPr>
              <p:txBody>
                <a:bodyPr/>
                <a:lstStyle/>
                <a:p>
                  <a:pPr algn="just"/>
                  <a:r>
                    <a:rPr kumimoji="1" lang="zh-CN" altLang="en-US" sz="2000" b="1">
                      <a:solidFill>
                        <a:schemeClr val="tx1"/>
                      </a:solidFill>
                      <a:latin typeface="Arial" charset="0"/>
                    </a:rPr>
                    <a:t>56</a:t>
                  </a:r>
                </a:p>
                <a:p>
                  <a:pPr algn="just" eaLnBrk="0" hangingPunct="0"/>
                  <a:endParaRPr kumimoji="1" lang="zh-CN" altLang="en-US" sz="2000" b="1">
                    <a:solidFill>
                      <a:schemeClr val="tx1"/>
                    </a:solidFill>
                    <a:latin typeface="Arial" charset="0"/>
                  </a:endParaRPr>
                </a:p>
              </p:txBody>
            </p:sp>
            <p:sp>
              <p:nvSpPr>
                <p:cNvPr id="58460" name="Rectangle 45"/>
                <p:cNvSpPr>
                  <a:spLocks noChangeArrowheads="1"/>
                </p:cNvSpPr>
                <p:nvPr/>
              </p:nvSpPr>
              <p:spPr bwMode="auto">
                <a:xfrm>
                  <a:off x="0" y="1248"/>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0" name="Group 46"/>
              <p:cNvGrpSpPr>
                <a:grpSpLocks/>
              </p:cNvGrpSpPr>
              <p:nvPr/>
            </p:nvGrpSpPr>
            <p:grpSpPr bwMode="auto">
              <a:xfrm>
                <a:off x="654" y="1248"/>
                <a:ext cx="654" cy="384"/>
                <a:chOff x="654" y="1248"/>
                <a:chExt cx="654" cy="384"/>
              </a:xfrm>
            </p:grpSpPr>
            <p:sp>
              <p:nvSpPr>
                <p:cNvPr id="58457" name="Rectangle 47"/>
                <p:cNvSpPr>
                  <a:spLocks noChangeArrowheads="1"/>
                </p:cNvSpPr>
                <p:nvPr/>
              </p:nvSpPr>
              <p:spPr bwMode="auto">
                <a:xfrm>
                  <a:off x="697" y="1248"/>
                  <a:ext cx="568" cy="384"/>
                </a:xfrm>
                <a:prstGeom prst="rect">
                  <a:avLst/>
                </a:prstGeom>
                <a:noFill/>
                <a:ln w="9525">
                  <a:noFill/>
                  <a:miter lim="800000"/>
                  <a:headEnd/>
                  <a:tailEnd/>
                </a:ln>
              </p:spPr>
              <p:txBody>
                <a:bodyPr/>
                <a:lstStyle/>
                <a:p>
                  <a:pPr algn="just"/>
                  <a:r>
                    <a:rPr kumimoji="1" lang="zh-CN" altLang="en-US" sz="2000" b="1">
                      <a:solidFill>
                        <a:schemeClr val="tx1"/>
                      </a:solidFill>
                    </a:rPr>
                    <a:t>数百年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58" name="Rectangle 48"/>
                <p:cNvSpPr>
                  <a:spLocks noChangeArrowheads="1"/>
                </p:cNvSpPr>
                <p:nvPr/>
              </p:nvSpPr>
              <p:spPr bwMode="auto">
                <a:xfrm>
                  <a:off x="654" y="1248"/>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1" name="Group 49"/>
              <p:cNvGrpSpPr>
                <a:grpSpLocks/>
              </p:cNvGrpSpPr>
              <p:nvPr/>
            </p:nvGrpSpPr>
            <p:grpSpPr bwMode="auto">
              <a:xfrm>
                <a:off x="1308" y="1248"/>
                <a:ext cx="654" cy="384"/>
                <a:chOff x="1308" y="1248"/>
                <a:chExt cx="654" cy="384"/>
              </a:xfrm>
            </p:grpSpPr>
            <p:sp>
              <p:nvSpPr>
                <p:cNvPr id="58455" name="Rectangle 50"/>
                <p:cNvSpPr>
                  <a:spLocks noChangeArrowheads="1"/>
                </p:cNvSpPr>
                <p:nvPr/>
              </p:nvSpPr>
              <p:spPr bwMode="auto">
                <a:xfrm>
                  <a:off x="1351" y="1248"/>
                  <a:ext cx="568" cy="384"/>
                </a:xfrm>
                <a:prstGeom prst="rect">
                  <a:avLst/>
                </a:prstGeom>
                <a:noFill/>
                <a:ln w="9525">
                  <a:noFill/>
                  <a:miter lim="800000"/>
                  <a:headEnd/>
                  <a:tailEnd/>
                </a:ln>
              </p:spPr>
              <p:txBody>
                <a:bodyPr/>
                <a:lstStyle/>
                <a:p>
                  <a:pPr algn="just"/>
                  <a:r>
                    <a:rPr kumimoji="1" lang="zh-CN" altLang="en-US" sz="2000" b="1">
                      <a:solidFill>
                        <a:schemeClr val="tx1"/>
                      </a:solidFill>
                    </a:rPr>
                    <a:t>数十年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56" name="Rectangle 51"/>
                <p:cNvSpPr>
                  <a:spLocks noChangeArrowheads="1"/>
                </p:cNvSpPr>
                <p:nvPr/>
              </p:nvSpPr>
              <p:spPr bwMode="auto">
                <a:xfrm>
                  <a:off x="1308" y="1248"/>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2" name="Group 52"/>
              <p:cNvGrpSpPr>
                <a:grpSpLocks/>
              </p:cNvGrpSpPr>
              <p:nvPr/>
            </p:nvGrpSpPr>
            <p:grpSpPr bwMode="auto">
              <a:xfrm>
                <a:off x="1962" y="1248"/>
                <a:ext cx="654" cy="384"/>
                <a:chOff x="1962" y="1248"/>
                <a:chExt cx="654" cy="384"/>
              </a:xfrm>
            </p:grpSpPr>
            <p:sp>
              <p:nvSpPr>
                <p:cNvPr id="58453" name="Rectangle 53"/>
                <p:cNvSpPr>
                  <a:spLocks noChangeArrowheads="1"/>
                </p:cNvSpPr>
                <p:nvPr/>
              </p:nvSpPr>
              <p:spPr bwMode="auto">
                <a:xfrm>
                  <a:off x="2005" y="1248"/>
                  <a:ext cx="568" cy="384"/>
                </a:xfrm>
                <a:prstGeom prst="rect">
                  <a:avLst/>
                </a:prstGeom>
                <a:noFill/>
                <a:ln w="9525">
                  <a:noFill/>
                  <a:miter lim="800000"/>
                  <a:headEnd/>
                  <a:tailEnd/>
                </a:ln>
              </p:spPr>
              <p:txBody>
                <a:bodyPr/>
                <a:lstStyle/>
                <a:p>
                  <a:pPr algn="just"/>
                  <a:r>
                    <a:rPr kumimoji="1" lang="zh-CN" altLang="en-US" sz="2000" b="1">
                      <a:solidFill>
                        <a:schemeClr val="tx1"/>
                      </a:solidFill>
                    </a:rPr>
                    <a:t>数年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54" name="Rectangle 54"/>
                <p:cNvSpPr>
                  <a:spLocks noChangeArrowheads="1"/>
                </p:cNvSpPr>
                <p:nvPr/>
              </p:nvSpPr>
              <p:spPr bwMode="auto">
                <a:xfrm>
                  <a:off x="1962" y="1248"/>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3" name="Group 55"/>
              <p:cNvGrpSpPr>
                <a:grpSpLocks/>
              </p:cNvGrpSpPr>
              <p:nvPr/>
            </p:nvGrpSpPr>
            <p:grpSpPr bwMode="auto">
              <a:xfrm>
                <a:off x="2616" y="1248"/>
                <a:ext cx="654" cy="384"/>
                <a:chOff x="2616" y="1248"/>
                <a:chExt cx="654" cy="384"/>
              </a:xfrm>
            </p:grpSpPr>
            <p:sp>
              <p:nvSpPr>
                <p:cNvPr id="58451" name="Rectangle 56"/>
                <p:cNvSpPr>
                  <a:spLocks noChangeArrowheads="1"/>
                </p:cNvSpPr>
                <p:nvPr/>
              </p:nvSpPr>
              <p:spPr bwMode="auto">
                <a:xfrm>
                  <a:off x="2659" y="1248"/>
                  <a:ext cx="568" cy="384"/>
                </a:xfrm>
                <a:prstGeom prst="rect">
                  <a:avLst/>
                </a:prstGeom>
                <a:noFill/>
                <a:ln w="9525">
                  <a:noFill/>
                  <a:miter lim="800000"/>
                  <a:headEnd/>
                  <a:tailEnd/>
                </a:ln>
              </p:spPr>
              <p:txBody>
                <a:bodyPr/>
                <a:lstStyle/>
                <a:p>
                  <a:pPr algn="just"/>
                  <a:r>
                    <a:rPr kumimoji="1" lang="zh-CN" altLang="en-US" sz="2000" b="1">
                      <a:solidFill>
                        <a:schemeClr val="tx1"/>
                      </a:solidFill>
                    </a:rPr>
                    <a:t>数小时</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52" name="Rectangle 57"/>
                <p:cNvSpPr>
                  <a:spLocks noChangeArrowheads="1"/>
                </p:cNvSpPr>
                <p:nvPr/>
              </p:nvSpPr>
              <p:spPr bwMode="auto">
                <a:xfrm>
                  <a:off x="2616" y="1248"/>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4" name="Group 58"/>
              <p:cNvGrpSpPr>
                <a:grpSpLocks/>
              </p:cNvGrpSpPr>
              <p:nvPr/>
            </p:nvGrpSpPr>
            <p:grpSpPr bwMode="auto">
              <a:xfrm>
                <a:off x="3270" y="1248"/>
                <a:ext cx="654" cy="384"/>
                <a:chOff x="3270" y="1248"/>
                <a:chExt cx="654" cy="384"/>
              </a:xfrm>
            </p:grpSpPr>
            <p:sp>
              <p:nvSpPr>
                <p:cNvPr id="58449" name="Rectangle 59"/>
                <p:cNvSpPr>
                  <a:spLocks noChangeArrowheads="1"/>
                </p:cNvSpPr>
                <p:nvPr/>
              </p:nvSpPr>
              <p:spPr bwMode="auto">
                <a:xfrm>
                  <a:off x="3313" y="1248"/>
                  <a:ext cx="568" cy="384"/>
                </a:xfrm>
                <a:prstGeom prst="rect">
                  <a:avLst/>
                </a:prstGeom>
                <a:noFill/>
                <a:ln w="9525">
                  <a:noFill/>
                  <a:miter lim="800000"/>
                  <a:headEnd/>
                  <a:tailEnd/>
                </a:ln>
              </p:spPr>
              <p:txBody>
                <a:bodyPr/>
                <a:lstStyle/>
                <a:p>
                  <a:pPr algn="just"/>
                  <a:r>
                    <a:rPr kumimoji="1" lang="zh-CN" altLang="en-US" sz="2000" b="1">
                      <a:solidFill>
                        <a:schemeClr val="tx1"/>
                      </a:solidFill>
                    </a:rPr>
                    <a:t>数秒钟</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50" name="Rectangle 60"/>
                <p:cNvSpPr>
                  <a:spLocks noChangeArrowheads="1"/>
                </p:cNvSpPr>
                <p:nvPr/>
              </p:nvSpPr>
              <p:spPr bwMode="auto">
                <a:xfrm>
                  <a:off x="3270" y="1248"/>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5" name="Group 61"/>
              <p:cNvGrpSpPr>
                <a:grpSpLocks/>
              </p:cNvGrpSpPr>
              <p:nvPr/>
            </p:nvGrpSpPr>
            <p:grpSpPr bwMode="auto">
              <a:xfrm>
                <a:off x="0" y="1632"/>
                <a:ext cx="654" cy="384"/>
                <a:chOff x="0" y="1632"/>
                <a:chExt cx="654" cy="384"/>
              </a:xfrm>
            </p:grpSpPr>
            <p:sp>
              <p:nvSpPr>
                <p:cNvPr id="58447" name="Rectangle 62"/>
                <p:cNvSpPr>
                  <a:spLocks noChangeArrowheads="1"/>
                </p:cNvSpPr>
                <p:nvPr/>
              </p:nvSpPr>
              <p:spPr bwMode="auto">
                <a:xfrm>
                  <a:off x="43" y="1632"/>
                  <a:ext cx="568" cy="384"/>
                </a:xfrm>
                <a:prstGeom prst="rect">
                  <a:avLst/>
                </a:prstGeom>
                <a:noFill/>
                <a:ln w="9525">
                  <a:noFill/>
                  <a:miter lim="800000"/>
                  <a:headEnd/>
                  <a:tailEnd/>
                </a:ln>
              </p:spPr>
              <p:txBody>
                <a:bodyPr/>
                <a:lstStyle/>
                <a:p>
                  <a:pPr algn="just"/>
                  <a:r>
                    <a:rPr kumimoji="1" lang="zh-CN" altLang="en-US" sz="2000" b="1">
                      <a:solidFill>
                        <a:schemeClr val="tx1"/>
                      </a:solidFill>
                      <a:latin typeface="Arial" charset="0"/>
                    </a:rPr>
                    <a:t>64</a:t>
                  </a:r>
                </a:p>
                <a:p>
                  <a:pPr algn="just" eaLnBrk="0" hangingPunct="0"/>
                  <a:endParaRPr kumimoji="1" lang="zh-CN" altLang="en-US" sz="2000" b="1">
                    <a:solidFill>
                      <a:schemeClr val="tx1"/>
                    </a:solidFill>
                    <a:latin typeface="Arial" charset="0"/>
                  </a:endParaRPr>
                </a:p>
              </p:txBody>
            </p:sp>
            <p:sp>
              <p:nvSpPr>
                <p:cNvPr id="58448" name="Rectangle 63"/>
                <p:cNvSpPr>
                  <a:spLocks noChangeArrowheads="1"/>
                </p:cNvSpPr>
                <p:nvPr/>
              </p:nvSpPr>
              <p:spPr bwMode="auto">
                <a:xfrm>
                  <a:off x="0" y="1632"/>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6" name="Group 64"/>
              <p:cNvGrpSpPr>
                <a:grpSpLocks/>
              </p:cNvGrpSpPr>
              <p:nvPr/>
            </p:nvGrpSpPr>
            <p:grpSpPr bwMode="auto">
              <a:xfrm>
                <a:off x="654" y="1632"/>
                <a:ext cx="654" cy="384"/>
                <a:chOff x="654" y="1632"/>
                <a:chExt cx="654" cy="384"/>
              </a:xfrm>
            </p:grpSpPr>
            <p:sp>
              <p:nvSpPr>
                <p:cNvPr id="58445" name="Rectangle 65"/>
                <p:cNvSpPr>
                  <a:spLocks noChangeArrowheads="1"/>
                </p:cNvSpPr>
                <p:nvPr/>
              </p:nvSpPr>
              <p:spPr bwMode="auto">
                <a:xfrm>
                  <a:off x="697" y="1632"/>
                  <a:ext cx="568" cy="384"/>
                </a:xfrm>
                <a:prstGeom prst="rect">
                  <a:avLst/>
                </a:prstGeom>
                <a:noFill/>
                <a:ln w="9525">
                  <a:noFill/>
                  <a:miter lim="800000"/>
                  <a:headEnd/>
                  <a:tailEnd/>
                </a:ln>
              </p:spPr>
              <p:txBody>
                <a:bodyPr/>
                <a:lstStyle/>
                <a:p>
                  <a:pPr algn="just"/>
                  <a:r>
                    <a:rPr kumimoji="1" lang="zh-CN" altLang="en-US" sz="2000" b="1">
                      <a:solidFill>
                        <a:schemeClr val="tx1"/>
                      </a:solidFill>
                    </a:rPr>
                    <a:t>数千年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46" name="Rectangle 66"/>
                <p:cNvSpPr>
                  <a:spLocks noChangeArrowheads="1"/>
                </p:cNvSpPr>
                <p:nvPr/>
              </p:nvSpPr>
              <p:spPr bwMode="auto">
                <a:xfrm>
                  <a:off x="654" y="1632"/>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7" name="Group 67"/>
              <p:cNvGrpSpPr>
                <a:grpSpLocks/>
              </p:cNvGrpSpPr>
              <p:nvPr/>
            </p:nvGrpSpPr>
            <p:grpSpPr bwMode="auto">
              <a:xfrm>
                <a:off x="1308" y="1632"/>
                <a:ext cx="654" cy="384"/>
                <a:chOff x="1308" y="1632"/>
                <a:chExt cx="654" cy="384"/>
              </a:xfrm>
            </p:grpSpPr>
            <p:sp>
              <p:nvSpPr>
                <p:cNvPr id="58443" name="Rectangle 68"/>
                <p:cNvSpPr>
                  <a:spLocks noChangeArrowheads="1"/>
                </p:cNvSpPr>
                <p:nvPr/>
              </p:nvSpPr>
              <p:spPr bwMode="auto">
                <a:xfrm>
                  <a:off x="1351" y="1632"/>
                  <a:ext cx="568" cy="384"/>
                </a:xfrm>
                <a:prstGeom prst="rect">
                  <a:avLst/>
                </a:prstGeom>
                <a:noFill/>
                <a:ln w="9525">
                  <a:noFill/>
                  <a:miter lim="800000"/>
                  <a:headEnd/>
                  <a:tailEnd/>
                </a:ln>
              </p:spPr>
              <p:txBody>
                <a:bodyPr/>
                <a:lstStyle/>
                <a:p>
                  <a:pPr algn="just"/>
                  <a:r>
                    <a:rPr kumimoji="1" lang="zh-CN" altLang="en-US" sz="2000" b="1">
                      <a:solidFill>
                        <a:schemeClr val="tx1"/>
                      </a:solidFill>
                    </a:rPr>
                    <a:t>数百年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44" name="Rectangle 69"/>
                <p:cNvSpPr>
                  <a:spLocks noChangeArrowheads="1"/>
                </p:cNvSpPr>
                <p:nvPr/>
              </p:nvSpPr>
              <p:spPr bwMode="auto">
                <a:xfrm>
                  <a:off x="1308" y="1632"/>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8" name="Group 70"/>
              <p:cNvGrpSpPr>
                <a:grpSpLocks/>
              </p:cNvGrpSpPr>
              <p:nvPr/>
            </p:nvGrpSpPr>
            <p:grpSpPr bwMode="auto">
              <a:xfrm>
                <a:off x="1962" y="1632"/>
                <a:ext cx="654" cy="384"/>
                <a:chOff x="1962" y="1632"/>
                <a:chExt cx="654" cy="384"/>
              </a:xfrm>
            </p:grpSpPr>
            <p:sp>
              <p:nvSpPr>
                <p:cNvPr id="58441" name="Rectangle 71"/>
                <p:cNvSpPr>
                  <a:spLocks noChangeArrowheads="1"/>
                </p:cNvSpPr>
                <p:nvPr/>
              </p:nvSpPr>
              <p:spPr bwMode="auto">
                <a:xfrm>
                  <a:off x="2005" y="1632"/>
                  <a:ext cx="568" cy="384"/>
                </a:xfrm>
                <a:prstGeom prst="rect">
                  <a:avLst/>
                </a:prstGeom>
                <a:noFill/>
                <a:ln w="9525">
                  <a:noFill/>
                  <a:miter lim="800000"/>
                  <a:headEnd/>
                  <a:tailEnd/>
                </a:ln>
              </p:spPr>
              <p:txBody>
                <a:bodyPr/>
                <a:lstStyle/>
                <a:p>
                  <a:pPr algn="just"/>
                  <a:r>
                    <a:rPr kumimoji="1" lang="zh-CN" altLang="en-US" sz="2000" b="1">
                      <a:solidFill>
                        <a:schemeClr val="tx1"/>
                      </a:solidFill>
                    </a:rPr>
                    <a:t>数十年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42" name="Rectangle 72"/>
                <p:cNvSpPr>
                  <a:spLocks noChangeArrowheads="1"/>
                </p:cNvSpPr>
                <p:nvPr/>
              </p:nvSpPr>
              <p:spPr bwMode="auto">
                <a:xfrm>
                  <a:off x="1962" y="1632"/>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399" name="Group 73"/>
              <p:cNvGrpSpPr>
                <a:grpSpLocks/>
              </p:cNvGrpSpPr>
              <p:nvPr/>
            </p:nvGrpSpPr>
            <p:grpSpPr bwMode="auto">
              <a:xfrm>
                <a:off x="2616" y="1632"/>
                <a:ext cx="654" cy="384"/>
                <a:chOff x="2616" y="1632"/>
                <a:chExt cx="654" cy="384"/>
              </a:xfrm>
            </p:grpSpPr>
            <p:sp>
              <p:nvSpPr>
                <p:cNvPr id="58439" name="Rectangle 74"/>
                <p:cNvSpPr>
                  <a:spLocks noChangeArrowheads="1"/>
                </p:cNvSpPr>
                <p:nvPr/>
              </p:nvSpPr>
              <p:spPr bwMode="auto">
                <a:xfrm>
                  <a:off x="2659" y="1632"/>
                  <a:ext cx="568" cy="384"/>
                </a:xfrm>
                <a:prstGeom prst="rect">
                  <a:avLst/>
                </a:prstGeom>
                <a:noFill/>
                <a:ln w="9525">
                  <a:noFill/>
                  <a:miter lim="800000"/>
                  <a:headEnd/>
                  <a:tailEnd/>
                </a:ln>
              </p:spPr>
              <p:txBody>
                <a:bodyPr/>
                <a:lstStyle/>
                <a:p>
                  <a:pPr algn="just"/>
                  <a:r>
                    <a:rPr kumimoji="1" lang="zh-CN" altLang="en-US" sz="2000" b="1">
                      <a:solidFill>
                        <a:schemeClr val="tx1"/>
                      </a:solidFill>
                    </a:rPr>
                    <a:t>数日</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40" name="Rectangle 75"/>
                <p:cNvSpPr>
                  <a:spLocks noChangeArrowheads="1"/>
                </p:cNvSpPr>
                <p:nvPr/>
              </p:nvSpPr>
              <p:spPr bwMode="auto">
                <a:xfrm>
                  <a:off x="2616" y="1632"/>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0" name="Group 76"/>
              <p:cNvGrpSpPr>
                <a:grpSpLocks/>
              </p:cNvGrpSpPr>
              <p:nvPr/>
            </p:nvGrpSpPr>
            <p:grpSpPr bwMode="auto">
              <a:xfrm>
                <a:off x="3270" y="1632"/>
                <a:ext cx="654" cy="384"/>
                <a:chOff x="3270" y="1632"/>
                <a:chExt cx="654" cy="384"/>
              </a:xfrm>
            </p:grpSpPr>
            <p:sp>
              <p:nvSpPr>
                <p:cNvPr id="58437" name="Rectangle 77"/>
                <p:cNvSpPr>
                  <a:spLocks noChangeArrowheads="1"/>
                </p:cNvSpPr>
                <p:nvPr/>
              </p:nvSpPr>
              <p:spPr bwMode="auto">
                <a:xfrm>
                  <a:off x="3313" y="1632"/>
                  <a:ext cx="568" cy="384"/>
                </a:xfrm>
                <a:prstGeom prst="rect">
                  <a:avLst/>
                </a:prstGeom>
                <a:noFill/>
                <a:ln w="9525">
                  <a:noFill/>
                  <a:miter lim="800000"/>
                  <a:headEnd/>
                  <a:tailEnd/>
                </a:ln>
              </p:spPr>
              <p:txBody>
                <a:bodyPr/>
                <a:lstStyle/>
                <a:p>
                  <a:pPr algn="just"/>
                  <a:r>
                    <a:rPr kumimoji="1" lang="zh-CN" altLang="en-US" sz="2000" b="1">
                      <a:solidFill>
                        <a:schemeClr val="tx1"/>
                      </a:solidFill>
                    </a:rPr>
                    <a:t>数分钟</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38" name="Rectangle 78"/>
                <p:cNvSpPr>
                  <a:spLocks noChangeArrowheads="1"/>
                </p:cNvSpPr>
                <p:nvPr/>
              </p:nvSpPr>
              <p:spPr bwMode="auto">
                <a:xfrm>
                  <a:off x="3270" y="1632"/>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1" name="Group 79"/>
              <p:cNvGrpSpPr>
                <a:grpSpLocks/>
              </p:cNvGrpSpPr>
              <p:nvPr/>
            </p:nvGrpSpPr>
            <p:grpSpPr bwMode="auto">
              <a:xfrm>
                <a:off x="0" y="2016"/>
                <a:ext cx="654" cy="384"/>
                <a:chOff x="0" y="2016"/>
                <a:chExt cx="654" cy="384"/>
              </a:xfrm>
            </p:grpSpPr>
            <p:sp>
              <p:nvSpPr>
                <p:cNvPr id="58435" name="Rectangle 80"/>
                <p:cNvSpPr>
                  <a:spLocks noChangeArrowheads="1"/>
                </p:cNvSpPr>
                <p:nvPr/>
              </p:nvSpPr>
              <p:spPr bwMode="auto">
                <a:xfrm>
                  <a:off x="43" y="2016"/>
                  <a:ext cx="568" cy="384"/>
                </a:xfrm>
                <a:prstGeom prst="rect">
                  <a:avLst/>
                </a:prstGeom>
                <a:noFill/>
                <a:ln w="9525">
                  <a:noFill/>
                  <a:miter lim="800000"/>
                  <a:headEnd/>
                  <a:tailEnd/>
                </a:ln>
              </p:spPr>
              <p:txBody>
                <a:bodyPr/>
                <a:lstStyle/>
                <a:p>
                  <a:pPr algn="just"/>
                  <a:r>
                    <a:rPr kumimoji="1" lang="zh-CN" altLang="en-US" sz="2000" b="1">
                      <a:solidFill>
                        <a:schemeClr val="tx1"/>
                      </a:solidFill>
                      <a:latin typeface="Arial" charset="0"/>
                    </a:rPr>
                    <a:t>80</a:t>
                  </a:r>
                </a:p>
                <a:p>
                  <a:pPr algn="just" eaLnBrk="0" hangingPunct="0"/>
                  <a:endParaRPr kumimoji="1" lang="zh-CN" altLang="en-US" sz="2000" b="1">
                    <a:solidFill>
                      <a:schemeClr val="tx1"/>
                    </a:solidFill>
                    <a:latin typeface="Arial" charset="0"/>
                  </a:endParaRPr>
                </a:p>
              </p:txBody>
            </p:sp>
            <p:sp>
              <p:nvSpPr>
                <p:cNvPr id="58436" name="Rectangle 81"/>
                <p:cNvSpPr>
                  <a:spLocks noChangeArrowheads="1"/>
                </p:cNvSpPr>
                <p:nvPr/>
              </p:nvSpPr>
              <p:spPr bwMode="auto">
                <a:xfrm>
                  <a:off x="0" y="2016"/>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2" name="Group 82"/>
              <p:cNvGrpSpPr>
                <a:grpSpLocks/>
              </p:cNvGrpSpPr>
              <p:nvPr/>
            </p:nvGrpSpPr>
            <p:grpSpPr bwMode="auto">
              <a:xfrm>
                <a:off x="654" y="2016"/>
                <a:ext cx="654" cy="384"/>
                <a:chOff x="654" y="2016"/>
                <a:chExt cx="654" cy="384"/>
              </a:xfrm>
            </p:grpSpPr>
            <p:sp>
              <p:nvSpPr>
                <p:cNvPr id="58433" name="Rectangle 83"/>
                <p:cNvSpPr>
                  <a:spLocks noChangeArrowheads="1"/>
                </p:cNvSpPr>
                <p:nvPr/>
              </p:nvSpPr>
              <p:spPr bwMode="auto">
                <a:xfrm>
                  <a:off x="697" y="2016"/>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34" name="Rectangle 84"/>
                <p:cNvSpPr>
                  <a:spLocks noChangeArrowheads="1"/>
                </p:cNvSpPr>
                <p:nvPr/>
              </p:nvSpPr>
              <p:spPr bwMode="auto">
                <a:xfrm>
                  <a:off x="654" y="2016"/>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3" name="Group 85"/>
              <p:cNvGrpSpPr>
                <a:grpSpLocks/>
              </p:cNvGrpSpPr>
              <p:nvPr/>
            </p:nvGrpSpPr>
            <p:grpSpPr bwMode="auto">
              <a:xfrm>
                <a:off x="1308" y="2016"/>
                <a:ext cx="654" cy="384"/>
                <a:chOff x="1308" y="2016"/>
                <a:chExt cx="654" cy="384"/>
              </a:xfrm>
            </p:grpSpPr>
            <p:sp>
              <p:nvSpPr>
                <p:cNvPr id="58431" name="Rectangle 86"/>
                <p:cNvSpPr>
                  <a:spLocks noChangeArrowheads="1"/>
                </p:cNvSpPr>
                <p:nvPr/>
              </p:nvSpPr>
              <p:spPr bwMode="auto">
                <a:xfrm>
                  <a:off x="1351" y="2016"/>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32" name="Rectangle 87"/>
                <p:cNvSpPr>
                  <a:spLocks noChangeArrowheads="1"/>
                </p:cNvSpPr>
                <p:nvPr/>
              </p:nvSpPr>
              <p:spPr bwMode="auto">
                <a:xfrm>
                  <a:off x="1308" y="2016"/>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4" name="Group 88"/>
              <p:cNvGrpSpPr>
                <a:grpSpLocks/>
              </p:cNvGrpSpPr>
              <p:nvPr/>
            </p:nvGrpSpPr>
            <p:grpSpPr bwMode="auto">
              <a:xfrm>
                <a:off x="1962" y="2016"/>
                <a:ext cx="654" cy="384"/>
                <a:chOff x="1962" y="2016"/>
                <a:chExt cx="654" cy="384"/>
              </a:xfrm>
            </p:grpSpPr>
            <p:sp>
              <p:nvSpPr>
                <p:cNvPr id="58429" name="Rectangle 89"/>
                <p:cNvSpPr>
                  <a:spLocks noChangeArrowheads="1"/>
                </p:cNvSpPr>
                <p:nvPr/>
              </p:nvSpPr>
              <p:spPr bwMode="auto">
                <a:xfrm>
                  <a:off x="2005" y="2016"/>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30" name="Rectangle 90"/>
                <p:cNvSpPr>
                  <a:spLocks noChangeArrowheads="1"/>
                </p:cNvSpPr>
                <p:nvPr/>
              </p:nvSpPr>
              <p:spPr bwMode="auto">
                <a:xfrm>
                  <a:off x="1962" y="2016"/>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5" name="Group 91"/>
              <p:cNvGrpSpPr>
                <a:grpSpLocks/>
              </p:cNvGrpSpPr>
              <p:nvPr/>
            </p:nvGrpSpPr>
            <p:grpSpPr bwMode="auto">
              <a:xfrm>
                <a:off x="2616" y="2016"/>
                <a:ext cx="654" cy="384"/>
                <a:chOff x="2616" y="2016"/>
                <a:chExt cx="654" cy="384"/>
              </a:xfrm>
            </p:grpSpPr>
            <p:sp>
              <p:nvSpPr>
                <p:cNvPr id="58427" name="Rectangle 92"/>
                <p:cNvSpPr>
                  <a:spLocks noChangeArrowheads="1"/>
                </p:cNvSpPr>
                <p:nvPr/>
              </p:nvSpPr>
              <p:spPr bwMode="auto">
                <a:xfrm>
                  <a:off x="2659" y="2016"/>
                  <a:ext cx="568" cy="384"/>
                </a:xfrm>
                <a:prstGeom prst="rect">
                  <a:avLst/>
                </a:prstGeom>
                <a:noFill/>
                <a:ln w="9525">
                  <a:noFill/>
                  <a:miter lim="800000"/>
                  <a:headEnd/>
                  <a:tailEnd/>
                </a:ln>
              </p:spPr>
              <p:txBody>
                <a:bodyPr/>
                <a:lstStyle/>
                <a:p>
                  <a:pPr algn="just"/>
                  <a:r>
                    <a:rPr kumimoji="1" lang="zh-CN" altLang="en-US" sz="2000" b="1">
                      <a:solidFill>
                        <a:schemeClr val="tx1"/>
                      </a:solidFill>
                    </a:rPr>
                    <a:t>数百年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28" name="Rectangle 93"/>
                <p:cNvSpPr>
                  <a:spLocks noChangeArrowheads="1"/>
                </p:cNvSpPr>
                <p:nvPr/>
              </p:nvSpPr>
              <p:spPr bwMode="auto">
                <a:xfrm>
                  <a:off x="2616" y="2016"/>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6" name="Group 94"/>
              <p:cNvGrpSpPr>
                <a:grpSpLocks/>
              </p:cNvGrpSpPr>
              <p:nvPr/>
            </p:nvGrpSpPr>
            <p:grpSpPr bwMode="auto">
              <a:xfrm>
                <a:off x="3270" y="2016"/>
                <a:ext cx="654" cy="384"/>
                <a:chOff x="3270" y="2016"/>
                <a:chExt cx="654" cy="384"/>
              </a:xfrm>
            </p:grpSpPr>
            <p:sp>
              <p:nvSpPr>
                <p:cNvPr id="58425" name="Rectangle 95"/>
                <p:cNvSpPr>
                  <a:spLocks noChangeArrowheads="1"/>
                </p:cNvSpPr>
                <p:nvPr/>
              </p:nvSpPr>
              <p:spPr bwMode="auto">
                <a:xfrm>
                  <a:off x="3313" y="2016"/>
                  <a:ext cx="568" cy="384"/>
                </a:xfrm>
                <a:prstGeom prst="rect">
                  <a:avLst/>
                </a:prstGeom>
                <a:noFill/>
                <a:ln w="9525">
                  <a:noFill/>
                  <a:miter lim="800000"/>
                  <a:headEnd/>
                  <a:tailEnd/>
                </a:ln>
              </p:spPr>
              <p:txBody>
                <a:bodyPr/>
                <a:lstStyle/>
                <a:p>
                  <a:pPr algn="just"/>
                  <a:r>
                    <a:rPr kumimoji="1" lang="zh-CN" altLang="en-US" sz="2000" b="1">
                      <a:solidFill>
                        <a:schemeClr val="tx1"/>
                      </a:solidFill>
                    </a:rPr>
                    <a:t>数百年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26" name="Rectangle 96"/>
                <p:cNvSpPr>
                  <a:spLocks noChangeArrowheads="1"/>
                </p:cNvSpPr>
                <p:nvPr/>
              </p:nvSpPr>
              <p:spPr bwMode="auto">
                <a:xfrm>
                  <a:off x="3270" y="2016"/>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7" name="Group 97"/>
              <p:cNvGrpSpPr>
                <a:grpSpLocks/>
              </p:cNvGrpSpPr>
              <p:nvPr/>
            </p:nvGrpSpPr>
            <p:grpSpPr bwMode="auto">
              <a:xfrm>
                <a:off x="0" y="2400"/>
                <a:ext cx="654" cy="384"/>
                <a:chOff x="0" y="2400"/>
                <a:chExt cx="654" cy="384"/>
              </a:xfrm>
            </p:grpSpPr>
            <p:sp>
              <p:nvSpPr>
                <p:cNvPr id="58423" name="Rectangle 98"/>
                <p:cNvSpPr>
                  <a:spLocks noChangeArrowheads="1"/>
                </p:cNvSpPr>
                <p:nvPr/>
              </p:nvSpPr>
              <p:spPr bwMode="auto">
                <a:xfrm>
                  <a:off x="43" y="2400"/>
                  <a:ext cx="568" cy="384"/>
                </a:xfrm>
                <a:prstGeom prst="rect">
                  <a:avLst/>
                </a:prstGeom>
                <a:noFill/>
                <a:ln w="9525">
                  <a:noFill/>
                  <a:miter lim="800000"/>
                  <a:headEnd/>
                  <a:tailEnd/>
                </a:ln>
              </p:spPr>
              <p:txBody>
                <a:bodyPr/>
                <a:lstStyle/>
                <a:p>
                  <a:pPr algn="just"/>
                  <a:r>
                    <a:rPr kumimoji="1" lang="zh-CN" altLang="en-US" sz="2000" b="1">
                      <a:solidFill>
                        <a:schemeClr val="tx1"/>
                      </a:solidFill>
                      <a:latin typeface="Arial" charset="0"/>
                    </a:rPr>
                    <a:t>128</a:t>
                  </a:r>
                </a:p>
                <a:p>
                  <a:pPr algn="just" eaLnBrk="0" hangingPunct="0"/>
                  <a:endParaRPr kumimoji="1" lang="zh-CN" altLang="en-US" sz="2000" b="1">
                    <a:solidFill>
                      <a:schemeClr val="tx1"/>
                    </a:solidFill>
                    <a:latin typeface="Arial" charset="0"/>
                  </a:endParaRPr>
                </a:p>
              </p:txBody>
            </p:sp>
            <p:sp>
              <p:nvSpPr>
                <p:cNvPr id="58424" name="Rectangle 99"/>
                <p:cNvSpPr>
                  <a:spLocks noChangeArrowheads="1"/>
                </p:cNvSpPr>
                <p:nvPr/>
              </p:nvSpPr>
              <p:spPr bwMode="auto">
                <a:xfrm>
                  <a:off x="0" y="2400"/>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8" name="Group 100"/>
              <p:cNvGrpSpPr>
                <a:grpSpLocks/>
              </p:cNvGrpSpPr>
              <p:nvPr/>
            </p:nvGrpSpPr>
            <p:grpSpPr bwMode="auto">
              <a:xfrm>
                <a:off x="654" y="2400"/>
                <a:ext cx="654" cy="384"/>
                <a:chOff x="654" y="2400"/>
                <a:chExt cx="654" cy="384"/>
              </a:xfrm>
            </p:grpSpPr>
            <p:sp>
              <p:nvSpPr>
                <p:cNvPr id="58421" name="Rectangle 101"/>
                <p:cNvSpPr>
                  <a:spLocks noChangeArrowheads="1"/>
                </p:cNvSpPr>
                <p:nvPr/>
              </p:nvSpPr>
              <p:spPr bwMode="auto">
                <a:xfrm>
                  <a:off x="697" y="2400"/>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22" name="Rectangle 102"/>
                <p:cNvSpPr>
                  <a:spLocks noChangeArrowheads="1"/>
                </p:cNvSpPr>
                <p:nvPr/>
              </p:nvSpPr>
              <p:spPr bwMode="auto">
                <a:xfrm>
                  <a:off x="654" y="2400"/>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09" name="Group 103"/>
              <p:cNvGrpSpPr>
                <a:grpSpLocks/>
              </p:cNvGrpSpPr>
              <p:nvPr/>
            </p:nvGrpSpPr>
            <p:grpSpPr bwMode="auto">
              <a:xfrm>
                <a:off x="1308" y="2400"/>
                <a:ext cx="654" cy="384"/>
                <a:chOff x="1308" y="2400"/>
                <a:chExt cx="654" cy="384"/>
              </a:xfrm>
            </p:grpSpPr>
            <p:sp>
              <p:nvSpPr>
                <p:cNvPr id="58419" name="Rectangle 104"/>
                <p:cNvSpPr>
                  <a:spLocks noChangeArrowheads="1"/>
                </p:cNvSpPr>
                <p:nvPr/>
              </p:nvSpPr>
              <p:spPr bwMode="auto">
                <a:xfrm>
                  <a:off x="1351" y="2400"/>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20" name="Rectangle 105"/>
                <p:cNvSpPr>
                  <a:spLocks noChangeArrowheads="1"/>
                </p:cNvSpPr>
                <p:nvPr/>
              </p:nvSpPr>
              <p:spPr bwMode="auto">
                <a:xfrm>
                  <a:off x="1308" y="2400"/>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10" name="Group 106"/>
              <p:cNvGrpSpPr>
                <a:grpSpLocks/>
              </p:cNvGrpSpPr>
              <p:nvPr/>
            </p:nvGrpSpPr>
            <p:grpSpPr bwMode="auto">
              <a:xfrm>
                <a:off x="1962" y="2400"/>
                <a:ext cx="654" cy="384"/>
                <a:chOff x="1962" y="2400"/>
                <a:chExt cx="654" cy="384"/>
              </a:xfrm>
            </p:grpSpPr>
            <p:sp>
              <p:nvSpPr>
                <p:cNvPr id="58417" name="Rectangle 107"/>
                <p:cNvSpPr>
                  <a:spLocks noChangeArrowheads="1"/>
                </p:cNvSpPr>
                <p:nvPr/>
              </p:nvSpPr>
              <p:spPr bwMode="auto">
                <a:xfrm>
                  <a:off x="2005" y="2400"/>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18" name="Rectangle 108"/>
                <p:cNvSpPr>
                  <a:spLocks noChangeArrowheads="1"/>
                </p:cNvSpPr>
                <p:nvPr/>
              </p:nvSpPr>
              <p:spPr bwMode="auto">
                <a:xfrm>
                  <a:off x="1962" y="2400"/>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11" name="Group 109"/>
              <p:cNvGrpSpPr>
                <a:grpSpLocks/>
              </p:cNvGrpSpPr>
              <p:nvPr/>
            </p:nvGrpSpPr>
            <p:grpSpPr bwMode="auto">
              <a:xfrm>
                <a:off x="2616" y="2400"/>
                <a:ext cx="654" cy="384"/>
                <a:chOff x="2616" y="2400"/>
                <a:chExt cx="654" cy="384"/>
              </a:xfrm>
            </p:grpSpPr>
            <p:sp>
              <p:nvSpPr>
                <p:cNvPr id="58415" name="Rectangle 110"/>
                <p:cNvSpPr>
                  <a:spLocks noChangeArrowheads="1"/>
                </p:cNvSpPr>
                <p:nvPr/>
              </p:nvSpPr>
              <p:spPr bwMode="auto">
                <a:xfrm>
                  <a:off x="2659" y="2400"/>
                  <a:ext cx="568" cy="384"/>
                </a:xfrm>
                <a:prstGeom prst="rect">
                  <a:avLst/>
                </a:prstGeom>
                <a:noFill/>
                <a:ln w="9525">
                  <a:noFill/>
                  <a:miter lim="800000"/>
                  <a:headEnd/>
                  <a:tailEnd/>
                </a:ln>
              </p:spPr>
              <p:txBody>
                <a:bodyPr/>
                <a:lstStyle/>
                <a:p>
                  <a:pPr algn="just"/>
                  <a:r>
                    <a:rPr kumimoji="1" lang="zh-CN" altLang="en-US" sz="2000" b="1">
                      <a:solidFill>
                        <a:schemeClr val="tx1"/>
                      </a:solidFill>
                    </a:rPr>
                    <a:t>不可能</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16" name="Rectangle 111"/>
                <p:cNvSpPr>
                  <a:spLocks noChangeArrowheads="1"/>
                </p:cNvSpPr>
                <p:nvPr/>
              </p:nvSpPr>
              <p:spPr bwMode="auto">
                <a:xfrm>
                  <a:off x="2616" y="2400"/>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nvGrpSpPr>
              <p:cNvPr id="58412" name="Group 112"/>
              <p:cNvGrpSpPr>
                <a:grpSpLocks/>
              </p:cNvGrpSpPr>
              <p:nvPr/>
            </p:nvGrpSpPr>
            <p:grpSpPr bwMode="auto">
              <a:xfrm>
                <a:off x="3270" y="2400"/>
                <a:ext cx="654" cy="384"/>
                <a:chOff x="3270" y="2400"/>
                <a:chExt cx="654" cy="384"/>
              </a:xfrm>
            </p:grpSpPr>
            <p:sp>
              <p:nvSpPr>
                <p:cNvPr id="58413" name="Rectangle 113"/>
                <p:cNvSpPr>
                  <a:spLocks noChangeArrowheads="1"/>
                </p:cNvSpPr>
                <p:nvPr/>
              </p:nvSpPr>
              <p:spPr bwMode="auto">
                <a:xfrm>
                  <a:off x="3313" y="2400"/>
                  <a:ext cx="568" cy="384"/>
                </a:xfrm>
                <a:prstGeom prst="rect">
                  <a:avLst/>
                </a:prstGeom>
                <a:noFill/>
                <a:ln w="9525">
                  <a:noFill/>
                  <a:miter lim="800000"/>
                  <a:headEnd/>
                  <a:tailEnd/>
                </a:ln>
              </p:spPr>
              <p:txBody>
                <a:bodyPr/>
                <a:lstStyle/>
                <a:p>
                  <a:pPr algn="just"/>
                  <a:r>
                    <a:rPr kumimoji="1" lang="zh-CN" altLang="en-US" sz="2000" b="1">
                      <a:solidFill>
                        <a:schemeClr val="tx1"/>
                      </a:solidFill>
                    </a:rPr>
                    <a:t>数千年</a:t>
                  </a:r>
                  <a:endParaRPr kumimoji="1" lang="zh-CN" altLang="en-US" sz="2000" b="1">
                    <a:solidFill>
                      <a:schemeClr val="tx1"/>
                    </a:solidFill>
                    <a:latin typeface="Tahoma" pitchFamily="34" charset="0"/>
                  </a:endParaRPr>
                </a:p>
                <a:p>
                  <a:pPr algn="just" eaLnBrk="0" hangingPunct="0"/>
                  <a:endParaRPr kumimoji="1" lang="zh-CN" altLang="en-US" sz="2000" b="1">
                    <a:solidFill>
                      <a:schemeClr val="tx1"/>
                    </a:solidFill>
                    <a:latin typeface="Arial" charset="0"/>
                  </a:endParaRPr>
                </a:p>
              </p:txBody>
            </p:sp>
            <p:sp>
              <p:nvSpPr>
                <p:cNvPr id="58414" name="Rectangle 114"/>
                <p:cNvSpPr>
                  <a:spLocks noChangeArrowheads="1"/>
                </p:cNvSpPr>
                <p:nvPr/>
              </p:nvSpPr>
              <p:spPr bwMode="auto">
                <a:xfrm>
                  <a:off x="3270" y="2400"/>
                  <a:ext cx="654" cy="384"/>
                </a:xfrm>
                <a:prstGeom prst="rect">
                  <a:avLst/>
                </a:prstGeom>
                <a:noFill/>
                <a:ln w="7">
                  <a:solidFill>
                    <a:srgbClr val="A0A0A0"/>
                  </a:solidFill>
                  <a:miter lim="800000"/>
                  <a:headEnd/>
                  <a:tailEnd/>
                </a:ln>
              </p:spPr>
              <p:txBody>
                <a:bodyPr wrap="none"/>
                <a:lstStyle/>
                <a:p>
                  <a:endParaRPr lang="zh-CN" altLang="en-US" b="1">
                    <a:solidFill>
                      <a:schemeClr val="tx1"/>
                    </a:solidFill>
                  </a:endParaRPr>
                </a:p>
              </p:txBody>
            </p:sp>
          </p:grpSp>
        </p:grpSp>
        <p:sp>
          <p:nvSpPr>
            <p:cNvPr id="58376" name="Rectangle 115"/>
            <p:cNvSpPr>
              <a:spLocks noChangeArrowheads="1"/>
            </p:cNvSpPr>
            <p:nvPr/>
          </p:nvSpPr>
          <p:spPr bwMode="auto">
            <a:xfrm>
              <a:off x="-3" y="381"/>
              <a:ext cx="3930" cy="2406"/>
            </a:xfrm>
            <a:prstGeom prst="rect">
              <a:avLst/>
            </a:prstGeom>
            <a:noFill/>
            <a:ln w="11112">
              <a:solidFill>
                <a:srgbClr val="A0A0A0"/>
              </a:solidFill>
              <a:miter lim="800000"/>
              <a:headEnd/>
              <a:tailEnd/>
            </a:ln>
          </p:spPr>
          <p:txBody>
            <a:bodyPr wrap="none"/>
            <a:lstStyle/>
            <a:p>
              <a:endParaRPr lang="zh-CN" altLang="en-US" b="1">
                <a:solidFill>
                  <a:schemeClr val="tx1"/>
                </a:solidFill>
              </a:endParaRPr>
            </a:p>
          </p:txBody>
        </p:sp>
      </p:grpSp>
    </p:spTree>
    <p:extLst>
      <p:ext uri="{BB962C8B-B14F-4D97-AF65-F5344CB8AC3E}">
        <p14:creationId xmlns:p14="http://schemas.microsoft.com/office/powerpoint/2010/main" val="1053604638"/>
      </p:ext>
    </p:extLst>
  </p:cSld>
  <p:clrMapOvr>
    <a:masterClrMapping/>
  </p:clrMapOvr>
  <p:transition spd="slow">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57200" y="274638"/>
            <a:ext cx="8229600" cy="1143000"/>
          </a:xfrm>
        </p:spPr>
        <p:txBody>
          <a:bodyPr>
            <a:normAutofit/>
          </a:bodyPr>
          <a:lstStyle/>
          <a:p>
            <a:r>
              <a:rPr lang="zh-CN" altLang="en-US"/>
              <a:t>上表攻击者的计算资源及攻击能力</a:t>
            </a:r>
          </a:p>
        </p:txBody>
      </p:sp>
      <p:sp>
        <p:nvSpPr>
          <p:cNvPr id="68610" name="灯片编号占位符 4"/>
          <p:cNvSpPr>
            <a:spLocks noGrp="1"/>
          </p:cNvSpPr>
          <p:nvPr>
            <p:ph type="sldNum" sz="quarter" idx="4"/>
          </p:nvPr>
        </p:nvSpPr>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fld id="{E3E73BBE-8B40-48AD-8DC8-D6DBFC613304}" type="slidenum">
              <a:rPr lang="zh-CN" altLang="en-US" smtClean="0"/>
              <a:pPr/>
              <a:t>114</a:t>
            </a:fld>
            <a:endParaRPr lang="zh-CN" altLang="en-US"/>
          </a:p>
        </p:txBody>
      </p:sp>
      <p:sp>
        <p:nvSpPr>
          <p:cNvPr id="68612" name="Text Box 3"/>
          <p:cNvSpPr txBox="1">
            <a:spLocks noChangeArrowheads="1"/>
          </p:cNvSpPr>
          <p:nvPr/>
        </p:nvSpPr>
        <p:spPr bwMode="auto">
          <a:xfrm>
            <a:off x="3505200" y="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r" eaLnBrk="1" hangingPunct="1">
              <a:spcBef>
                <a:spcPct val="50000"/>
              </a:spcBef>
            </a:pPr>
            <a:r>
              <a:rPr kumimoji="1" lang="zh-CN" altLang="en-US" sz="2400">
                <a:solidFill>
                  <a:schemeClr val="bg1"/>
                </a:solidFill>
                <a:latin typeface="宋体" pitchFamily="2" charset="-122"/>
              </a:rPr>
              <a:t>数据加密标准</a:t>
            </a:r>
          </a:p>
        </p:txBody>
      </p:sp>
      <p:sp>
        <p:nvSpPr>
          <p:cNvPr id="68613" name="Rectangle 4"/>
          <p:cNvSpPr>
            <a:spLocks noChangeArrowheads="1"/>
          </p:cNvSpPr>
          <p:nvPr/>
        </p:nvSpPr>
        <p:spPr bwMode="auto">
          <a:xfrm>
            <a:off x="228600" y="1447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zh-CN" altLang="en-US" sz="2400">
                <a:solidFill>
                  <a:schemeClr val="bg1"/>
                </a:solidFill>
              </a:rPr>
              <a:t>上表中攻击者配有如下计算机资源的攻击能力</a:t>
            </a:r>
            <a:r>
              <a:rPr kumimoji="1" lang="zh-CN" altLang="en-US" sz="1000">
                <a:solidFill>
                  <a:schemeClr val="tx1"/>
                </a:solidFill>
                <a:latin typeface="Tahoma" pitchFamily="34" charset="0"/>
              </a:rPr>
              <a:t> </a:t>
            </a:r>
            <a:endParaRPr kumimoji="1" lang="zh-CN" altLang="en-US" sz="2400">
              <a:solidFill>
                <a:schemeClr val="tx1"/>
              </a:solidFill>
              <a:latin typeface="Arial" pitchFamily="34" charset="0"/>
            </a:endParaRPr>
          </a:p>
        </p:txBody>
      </p:sp>
      <p:grpSp>
        <p:nvGrpSpPr>
          <p:cNvPr id="68614" name="Group 5"/>
          <p:cNvGrpSpPr>
            <a:grpSpLocks/>
          </p:cNvGrpSpPr>
          <p:nvPr/>
        </p:nvGrpSpPr>
        <p:grpSpPr bwMode="auto">
          <a:xfrm>
            <a:off x="467544" y="1563960"/>
            <a:ext cx="8496944" cy="5105400"/>
            <a:chOff x="-3" y="477"/>
            <a:chExt cx="3672" cy="2310"/>
          </a:xfrm>
        </p:grpSpPr>
        <p:grpSp>
          <p:nvGrpSpPr>
            <p:cNvPr id="68616" name="Group 6"/>
            <p:cNvGrpSpPr>
              <a:grpSpLocks/>
            </p:cNvGrpSpPr>
            <p:nvPr/>
          </p:nvGrpSpPr>
          <p:grpSpPr bwMode="auto">
            <a:xfrm>
              <a:off x="0" y="480"/>
              <a:ext cx="3666" cy="2304"/>
              <a:chOff x="0" y="480"/>
              <a:chExt cx="3666" cy="2304"/>
            </a:xfrm>
          </p:grpSpPr>
          <p:grpSp>
            <p:nvGrpSpPr>
              <p:cNvPr id="68618" name="Group 7"/>
              <p:cNvGrpSpPr>
                <a:grpSpLocks/>
              </p:cNvGrpSpPr>
              <p:nvPr/>
            </p:nvGrpSpPr>
            <p:grpSpPr bwMode="auto">
              <a:xfrm>
                <a:off x="0" y="480"/>
                <a:ext cx="849" cy="384"/>
                <a:chOff x="0" y="480"/>
                <a:chExt cx="849" cy="384"/>
              </a:xfrm>
            </p:grpSpPr>
            <p:sp>
              <p:nvSpPr>
                <p:cNvPr id="68670" name="Rectangle 8"/>
                <p:cNvSpPr>
                  <a:spLocks noChangeArrowheads="1"/>
                </p:cNvSpPr>
                <p:nvPr/>
              </p:nvSpPr>
              <p:spPr bwMode="auto">
                <a:xfrm>
                  <a:off x="43" y="480"/>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攻击者类型</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71" name="Rectangle 9"/>
                <p:cNvSpPr>
                  <a:spLocks noChangeArrowheads="1"/>
                </p:cNvSpPr>
                <p:nvPr/>
              </p:nvSpPr>
              <p:spPr bwMode="auto">
                <a:xfrm>
                  <a:off x="0" y="480"/>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19" name="Group 10"/>
              <p:cNvGrpSpPr>
                <a:grpSpLocks/>
              </p:cNvGrpSpPr>
              <p:nvPr/>
            </p:nvGrpSpPr>
            <p:grpSpPr bwMode="auto">
              <a:xfrm>
                <a:off x="849" y="480"/>
                <a:ext cx="1958" cy="384"/>
                <a:chOff x="849" y="480"/>
                <a:chExt cx="1958" cy="384"/>
              </a:xfrm>
            </p:grpSpPr>
            <p:sp>
              <p:nvSpPr>
                <p:cNvPr id="68668" name="Rectangle 11"/>
                <p:cNvSpPr>
                  <a:spLocks noChangeArrowheads="1"/>
                </p:cNvSpPr>
                <p:nvPr/>
              </p:nvSpPr>
              <p:spPr bwMode="auto">
                <a:xfrm>
                  <a:off x="892" y="480"/>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所配有的计算机资源</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69" name="Rectangle 12"/>
                <p:cNvSpPr>
                  <a:spLocks noChangeArrowheads="1"/>
                </p:cNvSpPr>
                <p:nvPr/>
              </p:nvSpPr>
              <p:spPr bwMode="auto">
                <a:xfrm>
                  <a:off x="849" y="480"/>
                  <a:ext cx="195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0" name="Group 13"/>
              <p:cNvGrpSpPr>
                <a:grpSpLocks/>
              </p:cNvGrpSpPr>
              <p:nvPr/>
            </p:nvGrpSpPr>
            <p:grpSpPr bwMode="auto">
              <a:xfrm>
                <a:off x="2807" y="480"/>
                <a:ext cx="859" cy="384"/>
                <a:chOff x="2807" y="480"/>
                <a:chExt cx="859" cy="384"/>
              </a:xfrm>
            </p:grpSpPr>
            <p:sp>
              <p:nvSpPr>
                <p:cNvPr id="68666" name="Rectangle 14"/>
                <p:cNvSpPr>
                  <a:spLocks noChangeArrowheads="1"/>
                </p:cNvSpPr>
                <p:nvPr/>
              </p:nvSpPr>
              <p:spPr bwMode="auto">
                <a:xfrm>
                  <a:off x="2850" y="480"/>
                  <a:ext cx="7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每秒处理的密钥数</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67" name="Rectangle 15"/>
                <p:cNvSpPr>
                  <a:spLocks noChangeArrowheads="1"/>
                </p:cNvSpPr>
                <p:nvPr/>
              </p:nvSpPr>
              <p:spPr bwMode="auto">
                <a:xfrm>
                  <a:off x="2807" y="480"/>
                  <a:ext cx="85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1" name="Group 16"/>
              <p:cNvGrpSpPr>
                <a:grpSpLocks/>
              </p:cNvGrpSpPr>
              <p:nvPr/>
            </p:nvGrpSpPr>
            <p:grpSpPr bwMode="auto">
              <a:xfrm>
                <a:off x="0" y="864"/>
                <a:ext cx="849" cy="384"/>
                <a:chOff x="0" y="864"/>
                <a:chExt cx="849" cy="384"/>
              </a:xfrm>
            </p:grpSpPr>
            <p:sp>
              <p:nvSpPr>
                <p:cNvPr id="68664" name="Rectangle 17"/>
                <p:cNvSpPr>
                  <a:spLocks noChangeArrowheads="1"/>
                </p:cNvSpPr>
                <p:nvPr/>
              </p:nvSpPr>
              <p:spPr bwMode="auto">
                <a:xfrm>
                  <a:off x="43" y="864"/>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个人攻击</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65" name="Rectangle 18"/>
                <p:cNvSpPr>
                  <a:spLocks noChangeArrowheads="1"/>
                </p:cNvSpPr>
                <p:nvPr/>
              </p:nvSpPr>
              <p:spPr bwMode="auto">
                <a:xfrm>
                  <a:off x="0" y="864"/>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2" name="Group 19"/>
              <p:cNvGrpSpPr>
                <a:grpSpLocks/>
              </p:cNvGrpSpPr>
              <p:nvPr/>
            </p:nvGrpSpPr>
            <p:grpSpPr bwMode="auto">
              <a:xfrm>
                <a:off x="849" y="864"/>
                <a:ext cx="1958" cy="384"/>
                <a:chOff x="849" y="864"/>
                <a:chExt cx="1958" cy="384"/>
              </a:xfrm>
            </p:grpSpPr>
            <p:sp>
              <p:nvSpPr>
                <p:cNvPr id="68662" name="Rectangle 20"/>
                <p:cNvSpPr>
                  <a:spLocks noChangeArrowheads="1"/>
                </p:cNvSpPr>
                <p:nvPr/>
              </p:nvSpPr>
              <p:spPr bwMode="auto">
                <a:xfrm>
                  <a:off x="892" y="864"/>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1</a:t>
                  </a:r>
                  <a:r>
                    <a:rPr kumimoji="1" lang="zh-CN" altLang="en-US" sz="2400" b="1">
                      <a:solidFill>
                        <a:schemeClr val="tx1"/>
                      </a:solidFill>
                    </a:rPr>
                    <a:t>台高性能桌式计算机及其软件</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63" name="Rectangle 21"/>
                <p:cNvSpPr>
                  <a:spLocks noChangeArrowheads="1"/>
                </p:cNvSpPr>
                <p:nvPr/>
              </p:nvSpPr>
              <p:spPr bwMode="auto">
                <a:xfrm>
                  <a:off x="849" y="864"/>
                  <a:ext cx="195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3" name="Group 22"/>
              <p:cNvGrpSpPr>
                <a:grpSpLocks/>
              </p:cNvGrpSpPr>
              <p:nvPr/>
            </p:nvGrpSpPr>
            <p:grpSpPr bwMode="auto">
              <a:xfrm>
                <a:off x="2807" y="864"/>
                <a:ext cx="859" cy="384"/>
                <a:chOff x="2807" y="864"/>
                <a:chExt cx="859" cy="384"/>
              </a:xfrm>
            </p:grpSpPr>
            <p:sp>
              <p:nvSpPr>
                <p:cNvPr id="68660" name="Rectangle 23"/>
                <p:cNvSpPr>
                  <a:spLocks noChangeArrowheads="1"/>
                </p:cNvSpPr>
                <p:nvPr/>
              </p:nvSpPr>
              <p:spPr bwMode="auto">
                <a:xfrm>
                  <a:off x="2850" y="864"/>
                  <a:ext cx="7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17</a:t>
                  </a:r>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24</a:t>
                  </a:r>
                  <a:endParaRPr kumimoji="1" lang="zh-CN" altLang="en-US" sz="2400" b="1">
                    <a:solidFill>
                      <a:schemeClr val="tx1"/>
                    </a:solidFill>
                    <a:latin typeface="Arial" pitchFamily="34" charset="0"/>
                  </a:endParaRPr>
                </a:p>
                <a:p>
                  <a:pPr algn="just" eaLnBrk="0" hangingPunct="0"/>
                  <a:endParaRPr kumimoji="1" lang="zh-CN" altLang="en-US" sz="2400" b="1">
                    <a:solidFill>
                      <a:schemeClr val="tx1"/>
                    </a:solidFill>
                    <a:latin typeface="Arial" pitchFamily="34" charset="0"/>
                  </a:endParaRPr>
                </a:p>
              </p:txBody>
            </p:sp>
            <p:sp>
              <p:nvSpPr>
                <p:cNvPr id="68661" name="Rectangle 24"/>
                <p:cNvSpPr>
                  <a:spLocks noChangeArrowheads="1"/>
                </p:cNvSpPr>
                <p:nvPr/>
              </p:nvSpPr>
              <p:spPr bwMode="auto">
                <a:xfrm>
                  <a:off x="2807" y="864"/>
                  <a:ext cx="85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4" name="Group 25"/>
              <p:cNvGrpSpPr>
                <a:grpSpLocks/>
              </p:cNvGrpSpPr>
              <p:nvPr/>
            </p:nvGrpSpPr>
            <p:grpSpPr bwMode="auto">
              <a:xfrm>
                <a:off x="0" y="1248"/>
                <a:ext cx="849" cy="384"/>
                <a:chOff x="0" y="1248"/>
                <a:chExt cx="849" cy="384"/>
              </a:xfrm>
            </p:grpSpPr>
            <p:sp>
              <p:nvSpPr>
                <p:cNvPr id="68658" name="Rectangle 26"/>
                <p:cNvSpPr>
                  <a:spLocks noChangeArrowheads="1"/>
                </p:cNvSpPr>
                <p:nvPr/>
              </p:nvSpPr>
              <p:spPr bwMode="auto">
                <a:xfrm>
                  <a:off x="43" y="1248"/>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小组攻击</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59" name="Rectangle 27"/>
                <p:cNvSpPr>
                  <a:spLocks noChangeArrowheads="1"/>
                </p:cNvSpPr>
                <p:nvPr/>
              </p:nvSpPr>
              <p:spPr bwMode="auto">
                <a:xfrm>
                  <a:off x="0" y="1248"/>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5" name="Group 28"/>
              <p:cNvGrpSpPr>
                <a:grpSpLocks/>
              </p:cNvGrpSpPr>
              <p:nvPr/>
            </p:nvGrpSpPr>
            <p:grpSpPr bwMode="auto">
              <a:xfrm>
                <a:off x="849" y="1248"/>
                <a:ext cx="1958" cy="384"/>
                <a:chOff x="849" y="1248"/>
                <a:chExt cx="1958" cy="384"/>
              </a:xfrm>
            </p:grpSpPr>
            <p:sp>
              <p:nvSpPr>
                <p:cNvPr id="68656" name="Rectangle 29"/>
                <p:cNvSpPr>
                  <a:spLocks noChangeArrowheads="1"/>
                </p:cNvSpPr>
                <p:nvPr/>
              </p:nvSpPr>
              <p:spPr bwMode="auto">
                <a:xfrm>
                  <a:off x="892" y="1248"/>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16</a:t>
                  </a:r>
                  <a:r>
                    <a:rPr kumimoji="1" lang="zh-CN" altLang="en-US" sz="2400" b="1">
                      <a:solidFill>
                        <a:schemeClr val="tx1"/>
                      </a:solidFill>
                    </a:rPr>
                    <a:t>台高性能桌式计算机及其软件</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57" name="Rectangle 30"/>
                <p:cNvSpPr>
                  <a:spLocks noChangeArrowheads="1"/>
                </p:cNvSpPr>
                <p:nvPr/>
              </p:nvSpPr>
              <p:spPr bwMode="auto">
                <a:xfrm>
                  <a:off x="849" y="1248"/>
                  <a:ext cx="195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6" name="Group 31"/>
              <p:cNvGrpSpPr>
                <a:grpSpLocks/>
              </p:cNvGrpSpPr>
              <p:nvPr/>
            </p:nvGrpSpPr>
            <p:grpSpPr bwMode="auto">
              <a:xfrm>
                <a:off x="2807" y="1248"/>
                <a:ext cx="859" cy="384"/>
                <a:chOff x="2807" y="1248"/>
                <a:chExt cx="859" cy="384"/>
              </a:xfrm>
            </p:grpSpPr>
            <p:sp>
              <p:nvSpPr>
                <p:cNvPr id="68654" name="Rectangle 32"/>
                <p:cNvSpPr>
                  <a:spLocks noChangeArrowheads="1"/>
                </p:cNvSpPr>
                <p:nvPr/>
              </p:nvSpPr>
              <p:spPr bwMode="auto">
                <a:xfrm>
                  <a:off x="2850" y="1248"/>
                  <a:ext cx="7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21</a:t>
                  </a:r>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24</a:t>
                  </a:r>
                  <a:endParaRPr kumimoji="1" lang="zh-CN" altLang="en-US" sz="2400" b="1">
                    <a:solidFill>
                      <a:schemeClr val="tx1"/>
                    </a:solidFill>
                    <a:latin typeface="Arial" pitchFamily="34" charset="0"/>
                  </a:endParaRPr>
                </a:p>
                <a:p>
                  <a:pPr algn="just" eaLnBrk="0" hangingPunct="0"/>
                  <a:endParaRPr kumimoji="1" lang="zh-CN" altLang="en-US" sz="2400" b="1">
                    <a:solidFill>
                      <a:schemeClr val="tx1"/>
                    </a:solidFill>
                    <a:latin typeface="Arial" pitchFamily="34" charset="0"/>
                  </a:endParaRPr>
                </a:p>
              </p:txBody>
            </p:sp>
            <p:sp>
              <p:nvSpPr>
                <p:cNvPr id="68655" name="Rectangle 33"/>
                <p:cNvSpPr>
                  <a:spLocks noChangeArrowheads="1"/>
                </p:cNvSpPr>
                <p:nvPr/>
              </p:nvSpPr>
              <p:spPr bwMode="auto">
                <a:xfrm>
                  <a:off x="2807" y="1248"/>
                  <a:ext cx="85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7" name="Group 34"/>
              <p:cNvGrpSpPr>
                <a:grpSpLocks/>
              </p:cNvGrpSpPr>
              <p:nvPr/>
            </p:nvGrpSpPr>
            <p:grpSpPr bwMode="auto">
              <a:xfrm>
                <a:off x="0" y="1632"/>
                <a:ext cx="849" cy="384"/>
                <a:chOff x="0" y="1632"/>
                <a:chExt cx="849" cy="384"/>
              </a:xfrm>
            </p:grpSpPr>
            <p:sp>
              <p:nvSpPr>
                <p:cNvPr id="68652" name="Rectangle 35"/>
                <p:cNvSpPr>
                  <a:spLocks noChangeArrowheads="1"/>
                </p:cNvSpPr>
                <p:nvPr/>
              </p:nvSpPr>
              <p:spPr bwMode="auto">
                <a:xfrm>
                  <a:off x="43" y="1632"/>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院、校网络攻击</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53" name="Rectangle 36"/>
                <p:cNvSpPr>
                  <a:spLocks noChangeArrowheads="1"/>
                </p:cNvSpPr>
                <p:nvPr/>
              </p:nvSpPr>
              <p:spPr bwMode="auto">
                <a:xfrm>
                  <a:off x="0" y="1632"/>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8" name="Group 37"/>
              <p:cNvGrpSpPr>
                <a:grpSpLocks/>
              </p:cNvGrpSpPr>
              <p:nvPr/>
            </p:nvGrpSpPr>
            <p:grpSpPr bwMode="auto">
              <a:xfrm>
                <a:off x="849" y="1632"/>
                <a:ext cx="1958" cy="384"/>
                <a:chOff x="849" y="1632"/>
                <a:chExt cx="1958" cy="384"/>
              </a:xfrm>
            </p:grpSpPr>
            <p:sp>
              <p:nvSpPr>
                <p:cNvPr id="68650" name="Rectangle 38"/>
                <p:cNvSpPr>
                  <a:spLocks noChangeArrowheads="1"/>
                </p:cNvSpPr>
                <p:nvPr/>
              </p:nvSpPr>
              <p:spPr bwMode="auto">
                <a:xfrm>
                  <a:off x="892" y="1632"/>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256</a:t>
                  </a:r>
                  <a:r>
                    <a:rPr kumimoji="1" lang="zh-CN" altLang="en-US" sz="2400" b="1">
                      <a:solidFill>
                        <a:schemeClr val="tx1"/>
                      </a:solidFill>
                    </a:rPr>
                    <a:t>台高性能桌式计算机及其软件</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51" name="Rectangle 39"/>
                <p:cNvSpPr>
                  <a:spLocks noChangeArrowheads="1"/>
                </p:cNvSpPr>
                <p:nvPr/>
              </p:nvSpPr>
              <p:spPr bwMode="auto">
                <a:xfrm>
                  <a:off x="849" y="1632"/>
                  <a:ext cx="195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29" name="Group 40"/>
              <p:cNvGrpSpPr>
                <a:grpSpLocks/>
              </p:cNvGrpSpPr>
              <p:nvPr/>
            </p:nvGrpSpPr>
            <p:grpSpPr bwMode="auto">
              <a:xfrm>
                <a:off x="2807" y="1632"/>
                <a:ext cx="859" cy="384"/>
                <a:chOff x="2807" y="1632"/>
                <a:chExt cx="859" cy="384"/>
              </a:xfrm>
            </p:grpSpPr>
            <p:sp>
              <p:nvSpPr>
                <p:cNvPr id="68648" name="Rectangle 41"/>
                <p:cNvSpPr>
                  <a:spLocks noChangeArrowheads="1"/>
                </p:cNvSpPr>
                <p:nvPr/>
              </p:nvSpPr>
              <p:spPr bwMode="auto">
                <a:xfrm>
                  <a:off x="2850" y="1632"/>
                  <a:ext cx="7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25</a:t>
                  </a:r>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28</a:t>
                  </a:r>
                  <a:endParaRPr kumimoji="1" lang="zh-CN" altLang="en-US" sz="2400" b="1">
                    <a:solidFill>
                      <a:schemeClr val="tx1"/>
                    </a:solidFill>
                    <a:latin typeface="Arial" pitchFamily="34" charset="0"/>
                  </a:endParaRPr>
                </a:p>
                <a:p>
                  <a:pPr algn="just" eaLnBrk="0" hangingPunct="0"/>
                  <a:endParaRPr kumimoji="1" lang="zh-CN" altLang="en-US" sz="2400" b="1">
                    <a:solidFill>
                      <a:schemeClr val="tx1"/>
                    </a:solidFill>
                    <a:latin typeface="Arial" pitchFamily="34" charset="0"/>
                  </a:endParaRPr>
                </a:p>
              </p:txBody>
            </p:sp>
            <p:sp>
              <p:nvSpPr>
                <p:cNvPr id="68649" name="Rectangle 42"/>
                <p:cNvSpPr>
                  <a:spLocks noChangeArrowheads="1"/>
                </p:cNvSpPr>
                <p:nvPr/>
              </p:nvSpPr>
              <p:spPr bwMode="auto">
                <a:xfrm>
                  <a:off x="2807" y="1632"/>
                  <a:ext cx="85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30" name="Group 43"/>
              <p:cNvGrpSpPr>
                <a:grpSpLocks/>
              </p:cNvGrpSpPr>
              <p:nvPr/>
            </p:nvGrpSpPr>
            <p:grpSpPr bwMode="auto">
              <a:xfrm>
                <a:off x="0" y="2016"/>
                <a:ext cx="849" cy="384"/>
                <a:chOff x="0" y="2016"/>
                <a:chExt cx="849" cy="384"/>
              </a:xfrm>
            </p:grpSpPr>
            <p:sp>
              <p:nvSpPr>
                <p:cNvPr id="68646" name="Rectangle 44"/>
                <p:cNvSpPr>
                  <a:spLocks noChangeArrowheads="1"/>
                </p:cNvSpPr>
                <p:nvPr/>
              </p:nvSpPr>
              <p:spPr bwMode="auto">
                <a:xfrm>
                  <a:off x="43" y="2016"/>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大公司</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47" name="Rectangle 45"/>
                <p:cNvSpPr>
                  <a:spLocks noChangeArrowheads="1"/>
                </p:cNvSpPr>
                <p:nvPr/>
              </p:nvSpPr>
              <p:spPr bwMode="auto">
                <a:xfrm>
                  <a:off x="0" y="2016"/>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31" name="Group 46"/>
              <p:cNvGrpSpPr>
                <a:grpSpLocks/>
              </p:cNvGrpSpPr>
              <p:nvPr/>
            </p:nvGrpSpPr>
            <p:grpSpPr bwMode="auto">
              <a:xfrm>
                <a:off x="849" y="2016"/>
                <a:ext cx="1958" cy="384"/>
                <a:chOff x="849" y="2016"/>
                <a:chExt cx="1958" cy="384"/>
              </a:xfrm>
            </p:grpSpPr>
            <p:sp>
              <p:nvSpPr>
                <p:cNvPr id="68644" name="Rectangle 47"/>
                <p:cNvSpPr>
                  <a:spLocks noChangeArrowheads="1"/>
                </p:cNvSpPr>
                <p:nvPr/>
              </p:nvSpPr>
              <p:spPr bwMode="auto">
                <a:xfrm>
                  <a:off x="892" y="2016"/>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配有价值</a:t>
                  </a:r>
                  <a:r>
                    <a:rPr kumimoji="1" lang="zh-CN" altLang="en-US" sz="2400" b="1">
                      <a:solidFill>
                        <a:schemeClr val="tx1"/>
                      </a:solidFill>
                      <a:latin typeface="Tahoma" pitchFamily="34" charset="0"/>
                    </a:rPr>
                    <a:t>1</a:t>
                  </a:r>
                  <a:r>
                    <a:rPr kumimoji="1" lang="zh-CN" altLang="en-US" sz="2400" b="1">
                      <a:solidFill>
                        <a:schemeClr val="tx1"/>
                      </a:solidFill>
                    </a:rPr>
                    <a:t>百万美元的硬件</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45" name="Rectangle 48"/>
                <p:cNvSpPr>
                  <a:spLocks noChangeArrowheads="1"/>
                </p:cNvSpPr>
                <p:nvPr/>
              </p:nvSpPr>
              <p:spPr bwMode="auto">
                <a:xfrm>
                  <a:off x="849" y="2016"/>
                  <a:ext cx="195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32" name="Group 49"/>
              <p:cNvGrpSpPr>
                <a:grpSpLocks/>
              </p:cNvGrpSpPr>
              <p:nvPr/>
            </p:nvGrpSpPr>
            <p:grpSpPr bwMode="auto">
              <a:xfrm>
                <a:off x="2807" y="2016"/>
                <a:ext cx="859" cy="384"/>
                <a:chOff x="2807" y="2016"/>
                <a:chExt cx="859" cy="384"/>
              </a:xfrm>
            </p:grpSpPr>
            <p:sp>
              <p:nvSpPr>
                <p:cNvPr id="68642" name="Rectangle 50"/>
                <p:cNvSpPr>
                  <a:spLocks noChangeArrowheads="1"/>
                </p:cNvSpPr>
                <p:nvPr/>
              </p:nvSpPr>
              <p:spPr bwMode="auto">
                <a:xfrm>
                  <a:off x="2850" y="2016"/>
                  <a:ext cx="7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43</a:t>
                  </a:r>
                  <a:r>
                    <a:rPr kumimoji="1" lang="zh-CN" altLang="en-US" sz="2400" b="1">
                      <a:solidFill>
                        <a:schemeClr val="tx1"/>
                      </a:solidFill>
                      <a:latin typeface="Arial" pitchFamily="34" charset="0"/>
                    </a:rPr>
                    <a:t> </a:t>
                  </a:r>
                </a:p>
                <a:p>
                  <a:pPr algn="just" eaLnBrk="0" hangingPunct="0"/>
                  <a:endParaRPr kumimoji="1" lang="zh-CN" altLang="en-US" sz="2400" b="1">
                    <a:solidFill>
                      <a:schemeClr val="tx1"/>
                    </a:solidFill>
                    <a:latin typeface="Arial" pitchFamily="34" charset="0"/>
                  </a:endParaRPr>
                </a:p>
              </p:txBody>
            </p:sp>
            <p:sp>
              <p:nvSpPr>
                <p:cNvPr id="68643" name="Rectangle 51"/>
                <p:cNvSpPr>
                  <a:spLocks noChangeArrowheads="1"/>
                </p:cNvSpPr>
                <p:nvPr/>
              </p:nvSpPr>
              <p:spPr bwMode="auto">
                <a:xfrm>
                  <a:off x="2807" y="2016"/>
                  <a:ext cx="85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33" name="Group 52"/>
              <p:cNvGrpSpPr>
                <a:grpSpLocks/>
              </p:cNvGrpSpPr>
              <p:nvPr/>
            </p:nvGrpSpPr>
            <p:grpSpPr bwMode="auto">
              <a:xfrm>
                <a:off x="0" y="2400"/>
                <a:ext cx="849" cy="384"/>
                <a:chOff x="0" y="2400"/>
                <a:chExt cx="849" cy="384"/>
              </a:xfrm>
            </p:grpSpPr>
            <p:sp>
              <p:nvSpPr>
                <p:cNvPr id="68640" name="Rectangle 53"/>
                <p:cNvSpPr>
                  <a:spLocks noChangeArrowheads="1"/>
                </p:cNvSpPr>
                <p:nvPr/>
              </p:nvSpPr>
              <p:spPr bwMode="auto">
                <a:xfrm>
                  <a:off x="43" y="2400"/>
                  <a:ext cx="7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军事情报机构</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41" name="Rectangle 54"/>
                <p:cNvSpPr>
                  <a:spLocks noChangeArrowheads="1"/>
                </p:cNvSpPr>
                <p:nvPr/>
              </p:nvSpPr>
              <p:spPr bwMode="auto">
                <a:xfrm>
                  <a:off x="0" y="2400"/>
                  <a:ext cx="84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34" name="Group 55"/>
              <p:cNvGrpSpPr>
                <a:grpSpLocks/>
              </p:cNvGrpSpPr>
              <p:nvPr/>
            </p:nvGrpSpPr>
            <p:grpSpPr bwMode="auto">
              <a:xfrm>
                <a:off x="849" y="2400"/>
                <a:ext cx="1958" cy="384"/>
                <a:chOff x="849" y="2400"/>
                <a:chExt cx="1958" cy="384"/>
              </a:xfrm>
            </p:grpSpPr>
            <p:sp>
              <p:nvSpPr>
                <p:cNvPr id="68638" name="Rectangle 56"/>
                <p:cNvSpPr>
                  <a:spLocks noChangeArrowheads="1"/>
                </p:cNvSpPr>
                <p:nvPr/>
              </p:nvSpPr>
              <p:spPr bwMode="auto">
                <a:xfrm>
                  <a:off x="892" y="2400"/>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rPr>
                    <a:t>配有价值</a:t>
                  </a:r>
                  <a:r>
                    <a:rPr kumimoji="1" lang="zh-CN" altLang="en-US" sz="2400" b="1">
                      <a:solidFill>
                        <a:schemeClr val="tx1"/>
                      </a:solidFill>
                      <a:latin typeface="Tahoma" pitchFamily="34" charset="0"/>
                    </a:rPr>
                    <a:t>1</a:t>
                  </a:r>
                  <a:r>
                    <a:rPr kumimoji="1" lang="zh-CN" altLang="en-US" sz="2400" b="1">
                      <a:solidFill>
                        <a:schemeClr val="tx1"/>
                      </a:solidFill>
                    </a:rPr>
                    <a:t>百万美元的硬件及先进的攻击技术</a:t>
                  </a:r>
                  <a:endParaRPr kumimoji="1" lang="zh-CN" altLang="en-US" sz="2400" b="1">
                    <a:solidFill>
                      <a:schemeClr val="tx1"/>
                    </a:solidFill>
                    <a:latin typeface="Tahoma" pitchFamily="34" charset="0"/>
                  </a:endParaRPr>
                </a:p>
                <a:p>
                  <a:pPr algn="just" eaLnBrk="0" hangingPunct="0"/>
                  <a:endParaRPr kumimoji="1" lang="zh-CN" altLang="en-US" sz="2400" b="1">
                    <a:solidFill>
                      <a:schemeClr val="tx1"/>
                    </a:solidFill>
                    <a:latin typeface="Arial" pitchFamily="34" charset="0"/>
                  </a:endParaRPr>
                </a:p>
              </p:txBody>
            </p:sp>
            <p:sp>
              <p:nvSpPr>
                <p:cNvPr id="68639" name="Rectangle 57"/>
                <p:cNvSpPr>
                  <a:spLocks noChangeArrowheads="1"/>
                </p:cNvSpPr>
                <p:nvPr/>
              </p:nvSpPr>
              <p:spPr bwMode="auto">
                <a:xfrm>
                  <a:off x="849" y="2400"/>
                  <a:ext cx="195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nvGrpSpPr>
              <p:cNvPr id="68635" name="Group 58"/>
              <p:cNvGrpSpPr>
                <a:grpSpLocks/>
              </p:cNvGrpSpPr>
              <p:nvPr/>
            </p:nvGrpSpPr>
            <p:grpSpPr bwMode="auto">
              <a:xfrm>
                <a:off x="2807" y="2400"/>
                <a:ext cx="859" cy="384"/>
                <a:chOff x="2807" y="2400"/>
                <a:chExt cx="859" cy="384"/>
              </a:xfrm>
            </p:grpSpPr>
            <p:sp>
              <p:nvSpPr>
                <p:cNvPr id="68636" name="Rectangle 59"/>
                <p:cNvSpPr>
                  <a:spLocks noChangeArrowheads="1"/>
                </p:cNvSpPr>
                <p:nvPr/>
              </p:nvSpPr>
              <p:spPr bwMode="auto">
                <a:xfrm>
                  <a:off x="2850" y="2400"/>
                  <a:ext cx="7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400" b="1">
                      <a:solidFill>
                        <a:schemeClr val="tx1"/>
                      </a:solidFill>
                      <a:latin typeface="Arial" pitchFamily="34" charset="0"/>
                    </a:rPr>
                    <a:t>2</a:t>
                  </a:r>
                  <a:r>
                    <a:rPr kumimoji="1" lang="zh-CN" altLang="en-US" sz="2400" b="1" baseline="30000">
                      <a:solidFill>
                        <a:schemeClr val="tx1"/>
                      </a:solidFill>
                      <a:latin typeface="Arial" pitchFamily="34" charset="0"/>
                    </a:rPr>
                    <a:t>55</a:t>
                  </a:r>
                  <a:endParaRPr kumimoji="1" lang="zh-CN" altLang="en-US" sz="2400" b="1">
                    <a:solidFill>
                      <a:schemeClr val="tx1"/>
                    </a:solidFill>
                    <a:latin typeface="Arial" pitchFamily="34" charset="0"/>
                  </a:endParaRPr>
                </a:p>
                <a:p>
                  <a:pPr algn="just" eaLnBrk="0" hangingPunct="0"/>
                  <a:endParaRPr kumimoji="1" lang="zh-CN" altLang="en-US" sz="2400" b="1">
                    <a:solidFill>
                      <a:schemeClr val="tx1"/>
                    </a:solidFill>
                    <a:latin typeface="Arial" pitchFamily="34" charset="0"/>
                  </a:endParaRPr>
                </a:p>
              </p:txBody>
            </p:sp>
            <p:sp>
              <p:nvSpPr>
                <p:cNvPr id="68637" name="Rectangle 60"/>
                <p:cNvSpPr>
                  <a:spLocks noChangeArrowheads="1"/>
                </p:cNvSpPr>
                <p:nvPr/>
              </p:nvSpPr>
              <p:spPr bwMode="auto">
                <a:xfrm>
                  <a:off x="2807" y="2400"/>
                  <a:ext cx="85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grpSp>
        <p:sp>
          <p:nvSpPr>
            <p:cNvPr id="68617" name="Rectangle 61"/>
            <p:cNvSpPr>
              <a:spLocks noChangeArrowheads="1"/>
            </p:cNvSpPr>
            <p:nvPr/>
          </p:nvSpPr>
          <p:spPr bwMode="auto">
            <a:xfrm>
              <a:off x="-3" y="477"/>
              <a:ext cx="3672" cy="231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b="1">
                <a:solidFill>
                  <a:schemeClr val="tx1"/>
                </a:solidFill>
              </a:endParaRPr>
            </a:p>
          </p:txBody>
        </p:sp>
      </p:grpSp>
    </p:spTree>
    <p:extLst>
      <p:ext uri="{BB962C8B-B14F-4D97-AF65-F5344CB8AC3E}">
        <p14:creationId xmlns:p14="http://schemas.microsoft.com/office/powerpoint/2010/main" val="395205488"/>
      </p:ext>
    </p:extLst>
  </p:cSld>
  <p:clrMapOvr>
    <a:masterClrMapping/>
  </p:clrMapOvr>
  <p:transition spd="slow">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normAutofit/>
          </a:bodyPr>
          <a:lstStyle/>
          <a:p>
            <a:r>
              <a:rPr lang="zh-CN" altLang="en-US"/>
              <a:t>1、二重</a:t>
            </a:r>
            <a:r>
              <a:rPr lang="en-US" altLang="zh-CN"/>
              <a:t>DES （</a:t>
            </a:r>
            <a:r>
              <a:rPr lang="zh-CN" altLang="en-US"/>
              <a:t>二个密钥，长度112位）</a:t>
            </a:r>
            <a:r>
              <a:rPr lang="en-US" altLang="zh-CN"/>
              <a:t> ：</a:t>
            </a:r>
          </a:p>
          <a:p>
            <a:pPr lvl="1"/>
            <a:r>
              <a:rPr lang="zh-CN" altLang="en-US"/>
              <a:t>加密：</a:t>
            </a:r>
            <a:r>
              <a:rPr lang="en-US" altLang="zh-CN"/>
              <a:t>C=E</a:t>
            </a:r>
            <a:r>
              <a:rPr lang="en-US" altLang="zh-CN" baseline="-25000"/>
              <a:t>k2</a:t>
            </a:r>
            <a:r>
              <a:rPr lang="en-US" altLang="zh-CN"/>
              <a:t>[E</a:t>
            </a:r>
            <a:r>
              <a:rPr lang="en-US" altLang="zh-CN" baseline="-25000"/>
              <a:t>k1</a:t>
            </a:r>
            <a:r>
              <a:rPr lang="en-US" altLang="zh-CN"/>
              <a:t>(P)]</a:t>
            </a:r>
          </a:p>
          <a:p>
            <a:pPr lvl="1"/>
            <a:r>
              <a:rPr lang="zh-CN" altLang="en-US"/>
              <a:t>解密：</a:t>
            </a:r>
            <a:r>
              <a:rPr lang="en-US" altLang="zh-CN"/>
              <a:t>P=D</a:t>
            </a:r>
            <a:r>
              <a:rPr lang="en-US" altLang="zh-CN" baseline="-25000"/>
              <a:t>k1</a:t>
            </a:r>
            <a:r>
              <a:rPr lang="en-US" altLang="zh-CN"/>
              <a:t>[D</a:t>
            </a:r>
            <a:r>
              <a:rPr lang="en-US" altLang="zh-CN" baseline="-25000"/>
              <a:t>k2</a:t>
            </a:r>
            <a:r>
              <a:rPr lang="en-US" altLang="zh-CN"/>
              <a:t>(C)]</a:t>
            </a:r>
          </a:p>
          <a:p>
            <a:pPr lvl="1"/>
            <a:r>
              <a:rPr lang="zh-CN" altLang="en-US"/>
              <a:t>要防止中途攻击</a:t>
            </a:r>
          </a:p>
          <a:p>
            <a:r>
              <a:rPr lang="zh-CN" altLang="en-US"/>
              <a:t>2、三重</a:t>
            </a:r>
            <a:r>
              <a:rPr lang="en-US" altLang="zh-CN"/>
              <a:t>DES（</a:t>
            </a:r>
            <a:r>
              <a:rPr lang="zh-CN" altLang="en-US"/>
              <a:t>二个密钥）</a:t>
            </a:r>
          </a:p>
          <a:p>
            <a:pPr lvl="1"/>
            <a:r>
              <a:rPr lang="zh-CN" altLang="en-US"/>
              <a:t>加密： </a:t>
            </a:r>
            <a:r>
              <a:rPr lang="en-US" altLang="zh-CN"/>
              <a:t>C=E</a:t>
            </a:r>
            <a:r>
              <a:rPr lang="en-US" altLang="zh-CN" baseline="-25000"/>
              <a:t>k1</a:t>
            </a:r>
            <a:r>
              <a:rPr lang="en-US" altLang="zh-CN"/>
              <a:t>[D</a:t>
            </a:r>
            <a:r>
              <a:rPr lang="en-US" altLang="zh-CN" baseline="-25000"/>
              <a:t>k2</a:t>
            </a:r>
            <a:r>
              <a:rPr lang="en-US" altLang="zh-CN"/>
              <a:t> [E</a:t>
            </a:r>
            <a:r>
              <a:rPr lang="en-US" altLang="zh-CN" baseline="-25000"/>
              <a:t>k1</a:t>
            </a:r>
            <a:r>
              <a:rPr lang="en-US" altLang="zh-CN"/>
              <a:t>(P)]]</a:t>
            </a:r>
          </a:p>
          <a:p>
            <a:pPr lvl="1"/>
            <a:r>
              <a:rPr lang="zh-CN" altLang="en-US"/>
              <a:t>解密： </a:t>
            </a:r>
            <a:r>
              <a:rPr lang="en-US" altLang="zh-CN"/>
              <a:t>P=D</a:t>
            </a:r>
            <a:r>
              <a:rPr lang="en-US" altLang="zh-CN" baseline="-25000"/>
              <a:t>k1</a:t>
            </a:r>
            <a:r>
              <a:rPr lang="en-US" altLang="zh-CN"/>
              <a:t>[E</a:t>
            </a:r>
            <a:r>
              <a:rPr lang="en-US" altLang="zh-CN" baseline="-25000"/>
              <a:t>k2</a:t>
            </a:r>
            <a:r>
              <a:rPr lang="en-US" altLang="zh-CN"/>
              <a:t> [D</a:t>
            </a:r>
            <a:r>
              <a:rPr lang="en-US" altLang="zh-CN" baseline="-25000"/>
              <a:t>k1</a:t>
            </a:r>
            <a:r>
              <a:rPr lang="en-US" altLang="zh-CN"/>
              <a:t>(C)]]</a:t>
            </a:r>
          </a:p>
          <a:p>
            <a:r>
              <a:rPr lang="en-US" altLang="zh-CN"/>
              <a:t>3、IDEA</a:t>
            </a:r>
            <a:r>
              <a:rPr lang="zh-CN" altLang="en-US"/>
              <a:t>加密算法 1992年，瑞士的</a:t>
            </a:r>
            <a:r>
              <a:rPr lang="en-US" altLang="zh-CN"/>
              <a:t>Lai</a:t>
            </a:r>
            <a:r>
              <a:rPr lang="zh-CN" altLang="en-US"/>
              <a:t>和</a:t>
            </a:r>
            <a:r>
              <a:rPr lang="en-US" altLang="zh-CN"/>
              <a:t>Massey</a:t>
            </a:r>
          </a:p>
          <a:p>
            <a:pPr lvl="1"/>
            <a:r>
              <a:rPr lang="en-US" altLang="zh-CN"/>
              <a:t>128</a:t>
            </a:r>
            <a:r>
              <a:rPr lang="zh-CN" altLang="en-US"/>
              <a:t>位密钥，8轮，快速，软硬件实现。</a:t>
            </a:r>
          </a:p>
        </p:txBody>
      </p:sp>
      <p:sp>
        <p:nvSpPr>
          <p:cNvPr id="371714" name="Rectangle 2"/>
          <p:cNvSpPr>
            <a:spLocks noGrp="1" noChangeArrowheads="1"/>
          </p:cNvSpPr>
          <p:nvPr>
            <p:ph type="title"/>
          </p:nvPr>
        </p:nvSpPr>
        <p:spPr/>
        <p:txBody>
          <a:bodyPr/>
          <a:lstStyle/>
          <a:p>
            <a:r>
              <a:rPr lang="zh-CN" altLang="en-US"/>
              <a:t>多重</a:t>
            </a:r>
            <a:r>
              <a:rPr lang="en-US" altLang="zh-CN"/>
              <a:t>DES</a:t>
            </a:r>
            <a:r>
              <a:rPr lang="zh-CN" altLang="en-US"/>
              <a:t>及</a:t>
            </a:r>
            <a:r>
              <a:rPr lang="en-US" altLang="zh-CN"/>
              <a:t>IDEA</a:t>
            </a:r>
          </a:p>
        </p:txBody>
      </p:sp>
      <p:sp>
        <p:nvSpPr>
          <p:cNvPr id="105475" name="灯片编号占位符 4"/>
          <p:cNvSpPr>
            <a:spLocks noGrp="1"/>
          </p:cNvSpPr>
          <p:nvPr>
            <p:ph type="sldNum" sz="quarter" idx="4"/>
          </p:nvPr>
        </p:nvSpPr>
        <p:spPr/>
        <p:txBody>
          <a:bodyPr/>
          <a:lstStyle/>
          <a:p>
            <a:fld id="{A6330B3F-5C2F-4BFB-8818-7ABC820BCAC0}" type="slidenum">
              <a:rPr lang="zh-CN" altLang="en-US" smtClean="0"/>
              <a:pPr/>
              <a:t>115</a:t>
            </a:fld>
            <a:endParaRPr lang="zh-CN" altLang="en-US"/>
          </a:p>
        </p:txBody>
      </p:sp>
    </p:spTree>
  </p:cSld>
  <p:clrMapOvr>
    <a:masterClrMapping/>
  </p:clrMapOvr>
  <p:transition spd="slow">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4"/>
          </p:nvPr>
        </p:nvSpPr>
        <p:spPr/>
        <p:txBody>
          <a:bodyPr/>
          <a:lstStyle/>
          <a:p>
            <a:fld id="{1D3710B4-5F0B-49E7-8F0F-67B1828363ED}" type="slidenum">
              <a:rPr lang="zh-CN" altLang="en-US" smtClean="0"/>
              <a:pPr/>
              <a:t>116</a:t>
            </a:fld>
            <a:endParaRPr lang="zh-CN" altLang="en-US"/>
          </a:p>
        </p:txBody>
      </p:sp>
      <p:sp>
        <p:nvSpPr>
          <p:cNvPr id="330754" name="Rectangle 2"/>
          <p:cNvSpPr>
            <a:spLocks noGrp="1" noChangeArrowheads="1"/>
          </p:cNvSpPr>
          <p:nvPr>
            <p:ph type="title"/>
          </p:nvPr>
        </p:nvSpPr>
        <p:spPr/>
        <p:txBody>
          <a:bodyPr/>
          <a:lstStyle/>
          <a:p>
            <a:r>
              <a:rPr lang="zh-CN" altLang="en-US" dirty="0"/>
              <a:t>温故而知新</a:t>
            </a:r>
            <a:r>
              <a:rPr lang="en-US" altLang="zh-CN" dirty="0"/>
              <a:t>——</a:t>
            </a:r>
            <a:r>
              <a:rPr lang="zh-CN" altLang="en-US" dirty="0"/>
              <a:t>迭代密码</a:t>
            </a:r>
          </a:p>
        </p:txBody>
      </p:sp>
      <p:grpSp>
        <p:nvGrpSpPr>
          <p:cNvPr id="21" name="Group 5"/>
          <p:cNvGrpSpPr>
            <a:grpSpLocks/>
          </p:cNvGrpSpPr>
          <p:nvPr/>
        </p:nvGrpSpPr>
        <p:grpSpPr bwMode="auto">
          <a:xfrm>
            <a:off x="982866" y="1944717"/>
            <a:ext cx="7361167" cy="3644408"/>
            <a:chOff x="517" y="660"/>
            <a:chExt cx="3698" cy="2694"/>
          </a:xfrm>
        </p:grpSpPr>
        <p:sp>
          <p:nvSpPr>
            <p:cNvPr id="22"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headEnd/>
              <a:tailEnd/>
            </a:ln>
          </p:spPr>
          <p:txBody>
            <a:bodyPr wrap="none" anchor="ctr"/>
            <a:lstStyle/>
            <a:p>
              <a:pPr algn="ctr" eaLnBrk="0" hangingPunct="0"/>
              <a:endParaRPr kumimoji="1" lang="zh-CN" altLang="en-US" sz="2800" b="1">
                <a:solidFill>
                  <a:schemeClr val="tx1"/>
                </a:solidFill>
              </a:endParaRPr>
            </a:p>
          </p:txBody>
        </p:sp>
        <p:sp>
          <p:nvSpPr>
            <p:cNvPr id="23"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明文分组</a:t>
              </a:r>
            </a:p>
          </p:txBody>
        </p:sp>
        <p:sp>
          <p:nvSpPr>
            <p:cNvPr id="25"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密文分组</a:t>
              </a:r>
            </a:p>
          </p:txBody>
        </p:sp>
        <p:sp>
          <p:nvSpPr>
            <p:cNvPr id="2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置换</a:t>
              </a:r>
            </a:p>
          </p:txBody>
        </p:sp>
        <p:sp>
          <p:nvSpPr>
            <p:cNvPr id="30" name="Text Box 13"/>
            <p:cNvSpPr txBox="1">
              <a:spLocks noChangeArrowheads="1"/>
            </p:cNvSpPr>
            <p:nvPr/>
          </p:nvSpPr>
          <p:spPr bwMode="ltGray">
            <a:xfrm>
              <a:off x="3478" y="2435"/>
              <a:ext cx="737" cy="387"/>
            </a:xfrm>
            <a:prstGeom prst="rect">
              <a:avLst/>
            </a:prstGeom>
            <a:noFill/>
            <a:ln w="9525" cap="rnd">
              <a:noFill/>
              <a:miter lim="800000"/>
              <a:headEnd/>
              <a:tailEnd/>
            </a:ln>
          </p:spPr>
          <p:txBody>
            <a:bodyPr wrap="none">
              <a:spAutoFit/>
            </a:bodyPr>
            <a:lstStyle/>
            <a:p>
              <a:pPr eaLnBrk="0" hangingPunct="0"/>
              <a:r>
                <a:rPr kumimoji="1" lang="en-US" altLang="zh-CN" sz="2800" b="1">
                  <a:solidFill>
                    <a:schemeClr val="tx1"/>
                  </a:solidFill>
                </a:rPr>
                <a:t>n</a:t>
              </a:r>
              <a:r>
                <a:rPr kumimoji="1" lang="zh-CN" altLang="en-US" sz="2800" b="1">
                  <a:solidFill>
                    <a:schemeClr val="tx1"/>
                  </a:solidFill>
                </a:rPr>
                <a:t>次迭代</a:t>
              </a:r>
            </a:p>
          </p:txBody>
        </p:sp>
        <p:sp>
          <p:nvSpPr>
            <p:cNvPr id="31"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代换</a:t>
              </a:r>
            </a:p>
          </p:txBody>
        </p:sp>
        <p:sp>
          <p:nvSpPr>
            <p:cNvPr id="33" name="Rectangle 6"/>
            <p:cNvSpPr>
              <a:spLocks noChangeArrowheads="1"/>
            </p:cNvSpPr>
            <p:nvPr/>
          </p:nvSpPr>
          <p:spPr bwMode="ltGray">
            <a:xfrm>
              <a:off x="873" y="1813"/>
              <a:ext cx="543" cy="38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密钥</a:t>
              </a:r>
            </a:p>
          </p:txBody>
        </p:sp>
        <p:sp>
          <p:nvSpPr>
            <p:cNvPr id="34"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密钥编排方案</a:t>
              </a:r>
            </a:p>
          </p:txBody>
        </p:sp>
      </p:grpSp>
      <p:sp>
        <p:nvSpPr>
          <p:cNvPr id="35" name="下弧形箭头 34"/>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36" name="右箭头 35"/>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37" name="右箭头 36"/>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38" name="右箭头 37"/>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39" name="组合 38"/>
          <p:cNvGrpSpPr/>
          <p:nvPr/>
        </p:nvGrpSpPr>
        <p:grpSpPr>
          <a:xfrm>
            <a:off x="-75527" y="2839431"/>
            <a:ext cx="7455839" cy="1813705"/>
            <a:chOff x="-75527" y="2839431"/>
            <a:chExt cx="8823991" cy="1813705"/>
          </a:xfrm>
        </p:grpSpPr>
        <p:sp>
          <p:nvSpPr>
            <p:cNvPr id="40" name="椭圆 39"/>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轮函数</a:t>
              </a:r>
              <a:r>
                <a:rPr lang="en-US" altLang="zh-CN" sz="2800" b="1">
                  <a:solidFill>
                    <a:srgbClr val="C00000"/>
                  </a:solidFill>
                </a:rPr>
                <a:t>f</a:t>
              </a:r>
              <a:endParaRPr lang="zh-CN" altLang="en-US" b="1">
                <a:solidFill>
                  <a:srgbClr val="C00000"/>
                </a:solidFill>
              </a:endParaRPr>
            </a:p>
          </p:txBody>
        </p:sp>
      </p:grpSp>
      <p:sp>
        <p:nvSpPr>
          <p:cNvPr id="42" name="右箭头 4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extLst>
      <p:ext uri="{BB962C8B-B14F-4D97-AF65-F5344CB8AC3E}">
        <p14:creationId xmlns:p14="http://schemas.microsoft.com/office/powerpoint/2010/main" val="9734468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1143000"/>
          </a:xfrm>
        </p:spPr>
        <p:txBody>
          <a:bodyPr/>
          <a:lstStyle/>
          <a:p>
            <a:r>
              <a:rPr lang="zh-CN" altLang="en-US" dirty="0"/>
              <a:t>温故而知新</a:t>
            </a:r>
            <a:r>
              <a:rPr lang="en-US" altLang="zh-CN" dirty="0"/>
              <a:t>—— DES</a:t>
            </a:r>
            <a:r>
              <a:rPr lang="zh-CN" altLang="en-US" dirty="0"/>
              <a:t>完整一轮迭代</a:t>
            </a:r>
          </a:p>
        </p:txBody>
      </p:sp>
      <p:sp>
        <p:nvSpPr>
          <p:cNvPr id="2" name="灯片编号占位符 1"/>
          <p:cNvSpPr>
            <a:spLocks noGrp="1"/>
          </p:cNvSpPr>
          <p:nvPr>
            <p:ph type="sldNum" sz="quarter" idx="4"/>
          </p:nvPr>
        </p:nvSpPr>
        <p:spPr/>
        <p:txBody>
          <a:bodyPr/>
          <a:lstStyle/>
          <a:p>
            <a:pPr>
              <a:defRPr/>
            </a:pPr>
            <a:fld id="{9E42B576-6C96-45E3-BEDE-29BE65C272B3}" type="slidenum">
              <a:rPr lang="zh-CN" altLang="en-US" smtClean="0"/>
              <a:pPr>
                <a:defRPr/>
              </a:pPr>
              <a:t>117</a:t>
            </a:fld>
            <a:endParaRPr lang="zh-CN" altLang="en-US"/>
          </a:p>
        </p:txBody>
      </p:sp>
      <p:pic>
        <p:nvPicPr>
          <p:cNvPr id="208898" name="Picture 2" descr="http://www.gxu.edu.cn/college/hxhgxy/sec/COURSE/images/Image2.gif"/>
          <p:cNvPicPr>
            <a:picLocks noChangeAspect="1" noChangeArrowheads="1"/>
          </p:cNvPicPr>
          <p:nvPr/>
        </p:nvPicPr>
        <p:blipFill>
          <a:blip r:embed="rId2" cstate="print"/>
          <a:srcRect/>
          <a:stretch>
            <a:fillRect/>
          </a:stretch>
        </p:blipFill>
        <p:spPr bwMode="auto">
          <a:xfrm>
            <a:off x="1643042" y="1785926"/>
            <a:ext cx="6143668" cy="4062975"/>
          </a:xfrm>
          <a:prstGeom prst="rect">
            <a:avLst/>
          </a:prstGeom>
          <a:noFill/>
        </p:spPr>
      </p:pic>
    </p:spTree>
    <p:extLst>
      <p:ext uri="{BB962C8B-B14F-4D97-AF65-F5344CB8AC3E}">
        <p14:creationId xmlns:p14="http://schemas.microsoft.com/office/powerpoint/2010/main" val="2189493471"/>
      </p:ext>
    </p:extLst>
  </p:cSld>
  <p:clrMapOvr>
    <a:masterClrMapping/>
  </p:clrMapOvr>
  <p:transition spd="slow">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AES</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118</a:t>
            </a:fld>
            <a:endParaRPr lang="zh-CN" altLang="en-US"/>
          </a:p>
        </p:txBody>
      </p:sp>
    </p:spTree>
    <p:extLst>
      <p:ext uri="{BB962C8B-B14F-4D97-AF65-F5344CB8AC3E}">
        <p14:creationId xmlns:p14="http://schemas.microsoft.com/office/powerpoint/2010/main" val="3386836838"/>
      </p:ext>
    </p:extLst>
  </p:cSld>
  <p:clrMapOvr>
    <a:masterClrMapping/>
  </p:clrMapOvr>
  <p:transition spd="slow">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dirty="0"/>
              <a:t>1997年9月，国家标准技术研究所</a:t>
            </a:r>
            <a:r>
              <a:rPr lang="en-US" altLang="zh-CN" dirty="0"/>
              <a:t>NIST</a:t>
            </a:r>
            <a:r>
              <a:rPr lang="zh-CN" altLang="en-US" dirty="0"/>
              <a:t>征集高级加密标准</a:t>
            </a:r>
            <a:r>
              <a:rPr lang="en-US" altLang="zh-CN" dirty="0"/>
              <a:t>AES</a:t>
            </a:r>
            <a:r>
              <a:rPr lang="zh-CN" altLang="en-US" dirty="0"/>
              <a:t>，替代</a:t>
            </a:r>
            <a:r>
              <a:rPr lang="en-US" altLang="zh-CN" dirty="0"/>
              <a:t>DES</a:t>
            </a:r>
            <a:r>
              <a:rPr lang="zh-CN" altLang="en-US" dirty="0"/>
              <a:t>。</a:t>
            </a:r>
            <a:endParaRPr lang="en-US" altLang="zh-CN" dirty="0"/>
          </a:p>
          <a:p>
            <a:r>
              <a:rPr lang="zh-CN" altLang="en-US" dirty="0"/>
              <a:t>选择的基本条件：</a:t>
            </a:r>
            <a:endParaRPr lang="en-US" altLang="zh-CN" dirty="0"/>
          </a:p>
          <a:p>
            <a:pPr lvl="1"/>
            <a:r>
              <a:rPr lang="zh-CN" altLang="en-US" dirty="0"/>
              <a:t>公开；</a:t>
            </a:r>
            <a:endParaRPr lang="en-US" altLang="zh-CN" dirty="0"/>
          </a:p>
          <a:p>
            <a:pPr lvl="1"/>
            <a:r>
              <a:rPr lang="zh-CN" altLang="en-US" dirty="0"/>
              <a:t>对称分组密码；</a:t>
            </a:r>
            <a:endParaRPr lang="en-US" altLang="zh-CN" dirty="0"/>
          </a:p>
          <a:p>
            <a:pPr lvl="1"/>
            <a:r>
              <a:rPr lang="zh-CN" altLang="en-US" dirty="0"/>
              <a:t>钥匙长度动态可变：</a:t>
            </a:r>
            <a:r>
              <a:rPr lang="en-US" altLang="zh-CN" dirty="0"/>
              <a:t>128</a:t>
            </a:r>
            <a:r>
              <a:rPr lang="zh-CN" altLang="en-US" dirty="0"/>
              <a:t>、</a:t>
            </a:r>
            <a:r>
              <a:rPr lang="en-US" altLang="zh-CN" dirty="0"/>
              <a:t>192</a:t>
            </a:r>
            <a:r>
              <a:rPr lang="zh-CN" altLang="en-US" dirty="0"/>
              <a:t>、</a:t>
            </a:r>
            <a:r>
              <a:rPr lang="en-US" altLang="zh-CN" dirty="0"/>
              <a:t>256</a:t>
            </a:r>
          </a:p>
          <a:p>
            <a:pPr lvl="1"/>
            <a:r>
              <a:rPr lang="zh-CN" altLang="en-US" dirty="0"/>
              <a:t>可软硬件实现。</a:t>
            </a:r>
          </a:p>
          <a:p>
            <a:r>
              <a:rPr lang="zh-CN" altLang="en-US" dirty="0"/>
              <a:t>1998年8月首次选出15个候选者，1999年3月遴选出5个，</a:t>
            </a:r>
            <a:r>
              <a:rPr lang="en-US" altLang="zh-CN" dirty="0"/>
              <a:t>2000</a:t>
            </a:r>
            <a:r>
              <a:rPr lang="zh-CN" altLang="en-US" dirty="0"/>
              <a:t>年10月确定比利时的</a:t>
            </a:r>
            <a:r>
              <a:rPr lang="en-US" altLang="zh-CN" dirty="0" err="1"/>
              <a:t>Rijndael</a:t>
            </a:r>
            <a:r>
              <a:rPr lang="zh-CN" altLang="en-US" dirty="0"/>
              <a:t>算法成为</a:t>
            </a:r>
            <a:r>
              <a:rPr lang="en-US" altLang="zh-CN" dirty="0"/>
              <a:t>AES。</a:t>
            </a:r>
            <a:endParaRPr lang="zh-CN" altLang="en-US" dirty="0"/>
          </a:p>
        </p:txBody>
      </p:sp>
      <p:sp>
        <p:nvSpPr>
          <p:cNvPr id="372738" name="Rectangle 2"/>
          <p:cNvSpPr>
            <a:spLocks noGrp="1" noChangeArrowheads="1"/>
          </p:cNvSpPr>
          <p:nvPr>
            <p:ph type="title"/>
          </p:nvPr>
        </p:nvSpPr>
        <p:spPr/>
        <p:txBody>
          <a:bodyPr/>
          <a:lstStyle/>
          <a:p>
            <a:r>
              <a:rPr lang="zh-CN" altLang="en-US"/>
              <a:t>高级加密标准(</a:t>
            </a:r>
            <a:r>
              <a:rPr lang="en-US" altLang="zh-CN"/>
              <a:t>AES) </a:t>
            </a:r>
          </a:p>
        </p:txBody>
      </p:sp>
      <p:sp>
        <p:nvSpPr>
          <p:cNvPr id="106498" name="灯片编号占位符 4"/>
          <p:cNvSpPr>
            <a:spLocks noGrp="1"/>
          </p:cNvSpPr>
          <p:nvPr>
            <p:ph type="sldNum" sz="quarter" idx="4"/>
          </p:nvPr>
        </p:nvSpPr>
        <p:spPr/>
        <p:txBody>
          <a:bodyPr/>
          <a:lstStyle/>
          <a:p>
            <a:fld id="{456BFB90-3329-438C-B0EA-548DDD726373}" type="slidenum">
              <a:rPr lang="zh-CN" altLang="en-US" smtClean="0"/>
              <a:pPr/>
              <a:t>119</a:t>
            </a:fld>
            <a:endParaRPr lang="zh-CN" altLang="en-US"/>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zh-CN" altLang="en-US"/>
              <a:t>基于密钥的算法，按照密钥的特点分类：</a:t>
            </a:r>
          </a:p>
          <a:p>
            <a:pPr lvl="1"/>
            <a:r>
              <a:rPr lang="zh-CN" altLang="en-US"/>
              <a:t>对称密码算法（</a:t>
            </a:r>
            <a:r>
              <a:rPr lang="en-US" altLang="zh-CN"/>
              <a:t>symmetric cipher)</a:t>
            </a:r>
            <a:r>
              <a:rPr lang="zh-CN" altLang="en-US"/>
              <a:t>：</a:t>
            </a:r>
            <a:endParaRPr lang="en-US" altLang="zh-CN"/>
          </a:p>
          <a:p>
            <a:pPr lvl="2"/>
            <a:r>
              <a:rPr lang="zh-CN" altLang="en-US"/>
              <a:t>加密和解密密钥相同，或从一个易于推出另一个。又称秘密密钥算法或单密钥算法。</a:t>
            </a:r>
            <a:endParaRPr lang="en-US" altLang="zh-CN"/>
          </a:p>
          <a:p>
            <a:pPr lvl="2"/>
            <a:r>
              <a:rPr lang="en-US" altLang="zh-CN"/>
              <a:t>DES</a:t>
            </a:r>
            <a:r>
              <a:rPr lang="zh-CN" altLang="en-US"/>
              <a:t>、</a:t>
            </a:r>
            <a:r>
              <a:rPr lang="en-US" altLang="zh-CN"/>
              <a:t>AES</a:t>
            </a:r>
            <a:endParaRPr lang="zh-CN" altLang="en-US"/>
          </a:p>
        </p:txBody>
      </p:sp>
      <p:sp>
        <p:nvSpPr>
          <p:cNvPr id="11266" name="Rectangle 2"/>
          <p:cNvSpPr>
            <a:spLocks noGrp="1" noChangeArrowheads="1"/>
          </p:cNvSpPr>
          <p:nvPr>
            <p:ph type="title"/>
          </p:nvPr>
        </p:nvSpPr>
        <p:spPr/>
        <p:txBody>
          <a:bodyPr/>
          <a:lstStyle/>
          <a:p>
            <a:r>
              <a:rPr lang="zh-CN" altLang="en-US"/>
              <a:t>密码算法分类</a:t>
            </a:r>
            <a:r>
              <a:rPr lang="en-US" altLang="zh-CN"/>
              <a:t>-ii</a:t>
            </a:r>
          </a:p>
        </p:txBody>
      </p:sp>
      <p:sp>
        <p:nvSpPr>
          <p:cNvPr id="46082"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6083" name="灯片编号占位符 5"/>
          <p:cNvSpPr>
            <a:spLocks noGrp="1"/>
          </p:cNvSpPr>
          <p:nvPr>
            <p:ph type="sldNum" sz="quarter" idx="4"/>
          </p:nvPr>
        </p:nvSpPr>
        <p:spPr/>
        <p:txBody>
          <a:bodyPr/>
          <a:lstStyle/>
          <a:p>
            <a:fld id="{63992753-F7C3-46FE-8158-FFB84BDFBB4D}" type="slidenum">
              <a:rPr lang="en-US" altLang="zh-CN" smtClean="0"/>
              <a:pPr/>
              <a:t>12</a:t>
            </a:fld>
            <a:endParaRPr lang="en-US" altLang="zh-CN"/>
          </a:p>
        </p:txBody>
      </p:sp>
      <p:grpSp>
        <p:nvGrpSpPr>
          <p:cNvPr id="2" name="组合 1"/>
          <p:cNvGrpSpPr/>
          <p:nvPr/>
        </p:nvGrpSpPr>
        <p:grpSpPr>
          <a:xfrm>
            <a:off x="1389063" y="3725802"/>
            <a:ext cx="7048500" cy="2511510"/>
            <a:chOff x="1389063" y="3024524"/>
            <a:chExt cx="7048500" cy="2511510"/>
          </a:xfrm>
        </p:grpSpPr>
        <p:sp>
          <p:nvSpPr>
            <p:cNvPr id="7" name="Text Box 17"/>
            <p:cNvSpPr txBox="1">
              <a:spLocks noChangeArrowheads="1"/>
            </p:cNvSpPr>
            <p:nvPr/>
          </p:nvSpPr>
          <p:spPr bwMode="auto">
            <a:xfrm>
              <a:off x="2862263" y="3826212"/>
              <a:ext cx="1104900" cy="569912"/>
            </a:xfrm>
            <a:prstGeom prst="rect">
              <a:avLst/>
            </a:prstGeom>
            <a:solidFill>
              <a:srgbClr val="FFFFFF"/>
            </a:solidFill>
            <a:ln w="9525">
              <a:solidFill>
                <a:srgbClr val="000000"/>
              </a:solidFill>
              <a:miter lim="800000"/>
              <a:headEnd/>
              <a:tailEnd/>
            </a:ln>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a:r>
                <a:rPr lang="zh-CN" altLang="en-US" sz="2400" b="1">
                  <a:solidFill>
                    <a:schemeClr val="tx1"/>
                  </a:solidFill>
                </a:rPr>
                <a:t>加密</a:t>
              </a:r>
            </a:p>
          </p:txBody>
        </p:sp>
        <p:sp>
          <p:nvSpPr>
            <p:cNvPr id="8" name="Text Box 18"/>
            <p:cNvSpPr txBox="1">
              <a:spLocks noChangeArrowheads="1"/>
            </p:cNvSpPr>
            <p:nvPr/>
          </p:nvSpPr>
          <p:spPr bwMode="auto">
            <a:xfrm>
              <a:off x="5440363" y="3826212"/>
              <a:ext cx="1104900" cy="569912"/>
            </a:xfrm>
            <a:prstGeom prst="rect">
              <a:avLst/>
            </a:prstGeom>
            <a:solidFill>
              <a:srgbClr val="FFFFFF"/>
            </a:solidFill>
            <a:ln w="9525">
              <a:solidFill>
                <a:srgbClr val="000000"/>
              </a:solidFill>
              <a:miter lim="800000"/>
              <a:headEnd/>
              <a:tailEnd/>
            </a:ln>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a:r>
                <a:rPr lang="zh-CN" altLang="en-US" sz="2400" b="1">
                  <a:solidFill>
                    <a:schemeClr val="tx1"/>
                  </a:solidFill>
                </a:rPr>
                <a:t>解密</a:t>
              </a:r>
            </a:p>
          </p:txBody>
        </p:sp>
        <p:sp>
          <p:nvSpPr>
            <p:cNvPr id="9" name="Line 19"/>
            <p:cNvSpPr>
              <a:spLocks noChangeShapeType="1"/>
            </p:cNvSpPr>
            <p:nvPr/>
          </p:nvSpPr>
          <p:spPr bwMode="auto">
            <a:xfrm>
              <a:off x="3967163" y="4205624"/>
              <a:ext cx="14732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10" name="Line 20"/>
            <p:cNvSpPr>
              <a:spLocks noChangeShapeType="1"/>
            </p:cNvSpPr>
            <p:nvPr/>
          </p:nvSpPr>
          <p:spPr bwMode="auto">
            <a:xfrm>
              <a:off x="6545263" y="4205624"/>
              <a:ext cx="14732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11" name="Line 21"/>
            <p:cNvSpPr>
              <a:spLocks noChangeShapeType="1"/>
            </p:cNvSpPr>
            <p:nvPr/>
          </p:nvSpPr>
          <p:spPr bwMode="auto">
            <a:xfrm>
              <a:off x="1389063" y="4205624"/>
              <a:ext cx="14732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12" name="Text Box 22"/>
            <p:cNvSpPr txBox="1">
              <a:spLocks noChangeArrowheads="1"/>
            </p:cNvSpPr>
            <p:nvPr/>
          </p:nvSpPr>
          <p:spPr bwMode="auto">
            <a:xfrm>
              <a:off x="1573213" y="3637299"/>
              <a:ext cx="11049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明文</a:t>
              </a:r>
              <a:r>
                <a:rPr kumimoji="1" lang="en-US" altLang="zh-CN" sz="2400" b="1">
                  <a:solidFill>
                    <a:schemeClr val="tx1"/>
                  </a:solidFill>
                </a:rPr>
                <a:t>M</a:t>
              </a:r>
              <a:endParaRPr kumimoji="1" lang="zh-CN" altLang="en-US" sz="2400" b="1">
                <a:solidFill>
                  <a:schemeClr val="tx1"/>
                </a:solidFill>
              </a:endParaRPr>
            </a:p>
          </p:txBody>
        </p:sp>
        <p:sp>
          <p:nvSpPr>
            <p:cNvPr id="13" name="Text Box 23"/>
            <p:cNvSpPr txBox="1">
              <a:spLocks noChangeArrowheads="1"/>
            </p:cNvSpPr>
            <p:nvPr/>
          </p:nvSpPr>
          <p:spPr bwMode="auto">
            <a:xfrm>
              <a:off x="4151313" y="3637299"/>
              <a:ext cx="1104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密文</a:t>
              </a:r>
              <a:r>
                <a:rPr kumimoji="1" lang="en-US" altLang="zh-CN" sz="2400" b="1">
                  <a:solidFill>
                    <a:schemeClr val="tx1"/>
                  </a:solidFill>
                </a:rPr>
                <a:t>C</a:t>
              </a:r>
              <a:endParaRPr kumimoji="1" lang="zh-CN" altLang="en-US" sz="2400" b="1">
                <a:solidFill>
                  <a:schemeClr val="tx1"/>
                </a:solidFill>
              </a:endParaRPr>
            </a:p>
          </p:txBody>
        </p:sp>
        <p:sp>
          <p:nvSpPr>
            <p:cNvPr id="14" name="Text Box 24"/>
            <p:cNvSpPr txBox="1">
              <a:spLocks noChangeArrowheads="1"/>
            </p:cNvSpPr>
            <p:nvPr/>
          </p:nvSpPr>
          <p:spPr bwMode="auto">
            <a:xfrm>
              <a:off x="6729413" y="3637299"/>
              <a:ext cx="17081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原始明文</a:t>
              </a:r>
              <a:r>
                <a:rPr kumimoji="1" lang="en-US" altLang="zh-CN" sz="2400" b="1">
                  <a:solidFill>
                    <a:schemeClr val="tx1"/>
                  </a:solidFill>
                </a:rPr>
                <a:t>M</a:t>
              </a:r>
              <a:endParaRPr kumimoji="1" lang="zh-CN" altLang="en-US" sz="2400" b="1">
                <a:solidFill>
                  <a:schemeClr val="tx1"/>
                </a:solidFill>
              </a:endParaRPr>
            </a:p>
          </p:txBody>
        </p:sp>
        <p:sp>
          <p:nvSpPr>
            <p:cNvPr id="15" name="Line 25"/>
            <p:cNvSpPr>
              <a:spLocks noChangeShapeType="1"/>
            </p:cNvSpPr>
            <p:nvPr/>
          </p:nvSpPr>
          <p:spPr bwMode="auto">
            <a:xfrm>
              <a:off x="3414713" y="3024524"/>
              <a:ext cx="0" cy="7588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16" name="Text Box 26"/>
            <p:cNvSpPr txBox="1">
              <a:spLocks noChangeArrowheads="1"/>
            </p:cNvSpPr>
            <p:nvPr/>
          </p:nvSpPr>
          <p:spPr bwMode="auto">
            <a:xfrm>
              <a:off x="3414713" y="3024524"/>
              <a:ext cx="11049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密钥</a:t>
              </a:r>
              <a:r>
                <a:rPr kumimoji="1" lang="en-US" altLang="zh-CN" sz="2400" b="1">
                  <a:solidFill>
                    <a:schemeClr val="tx1"/>
                  </a:solidFill>
                </a:rPr>
                <a:t>K</a:t>
              </a:r>
              <a:endParaRPr kumimoji="1" lang="zh-CN" altLang="en-US" sz="2400" b="1">
                <a:solidFill>
                  <a:schemeClr val="tx1"/>
                </a:solidFill>
              </a:endParaRPr>
            </a:p>
          </p:txBody>
        </p:sp>
        <p:sp>
          <p:nvSpPr>
            <p:cNvPr id="17" name="Line 27"/>
            <p:cNvSpPr>
              <a:spLocks noChangeShapeType="1"/>
            </p:cNvSpPr>
            <p:nvPr/>
          </p:nvSpPr>
          <p:spPr bwMode="auto">
            <a:xfrm>
              <a:off x="5992813" y="3024524"/>
              <a:ext cx="0" cy="7588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18" name="Text Box 28"/>
            <p:cNvSpPr txBox="1">
              <a:spLocks noChangeArrowheads="1"/>
            </p:cNvSpPr>
            <p:nvPr/>
          </p:nvSpPr>
          <p:spPr bwMode="auto">
            <a:xfrm>
              <a:off x="5992813" y="3024524"/>
              <a:ext cx="11049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密钥</a:t>
              </a:r>
              <a:r>
                <a:rPr kumimoji="1" lang="en-US" altLang="zh-CN" sz="2400" b="1">
                  <a:solidFill>
                    <a:schemeClr val="tx1"/>
                  </a:solidFill>
                </a:rPr>
                <a:t>K</a:t>
              </a:r>
              <a:endParaRPr kumimoji="1" lang="zh-CN" altLang="en-US" sz="2400" b="1">
                <a:solidFill>
                  <a:schemeClr val="tx1"/>
                </a:solidFill>
              </a:endParaRPr>
            </a:p>
          </p:txBody>
        </p:sp>
        <p:sp>
          <p:nvSpPr>
            <p:cNvPr id="19" name="Rectangle 29"/>
            <p:cNvSpPr>
              <a:spLocks noChangeArrowheads="1"/>
            </p:cNvSpPr>
            <p:nvPr/>
          </p:nvSpPr>
          <p:spPr bwMode="auto">
            <a:xfrm>
              <a:off x="2532063" y="4548524"/>
              <a:ext cx="18565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400" b="1">
                  <a:solidFill>
                    <a:schemeClr val="tx1"/>
                  </a:solidFill>
                </a:rPr>
                <a:t>E</a:t>
              </a:r>
              <a:r>
                <a:rPr kumimoji="1" lang="en-US" altLang="zh-CN" sz="2400" b="1" baseline="-30000">
                  <a:solidFill>
                    <a:schemeClr val="tx1"/>
                  </a:solidFill>
                </a:rPr>
                <a:t>K</a:t>
              </a:r>
              <a:r>
                <a:rPr kumimoji="1" lang="en-US" altLang="zh-CN" sz="2400" b="1">
                  <a:solidFill>
                    <a:schemeClr val="tx1"/>
                  </a:solidFill>
                </a:rPr>
                <a:t>（M）=C</a:t>
              </a:r>
            </a:p>
          </p:txBody>
        </p:sp>
        <p:sp>
          <p:nvSpPr>
            <p:cNvPr id="20" name="Rectangle 30"/>
            <p:cNvSpPr>
              <a:spLocks noChangeArrowheads="1"/>
            </p:cNvSpPr>
            <p:nvPr/>
          </p:nvSpPr>
          <p:spPr bwMode="auto">
            <a:xfrm>
              <a:off x="5199063" y="4548524"/>
              <a:ext cx="1951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400" b="1">
                  <a:solidFill>
                    <a:schemeClr val="tx1"/>
                  </a:solidFill>
                </a:rPr>
                <a:t>D</a:t>
              </a:r>
              <a:r>
                <a:rPr kumimoji="1" lang="en-US" altLang="zh-CN" sz="2400" b="1" baseline="-30000">
                  <a:solidFill>
                    <a:schemeClr val="tx1"/>
                  </a:solidFill>
                </a:rPr>
                <a:t>K</a:t>
              </a:r>
              <a:r>
                <a:rPr kumimoji="1" lang="en-US" altLang="zh-CN" sz="2400" b="1">
                  <a:solidFill>
                    <a:schemeClr val="tx1"/>
                  </a:solidFill>
                </a:rPr>
                <a:t>（C）=M.</a:t>
              </a:r>
            </a:p>
          </p:txBody>
        </p:sp>
        <p:sp>
          <p:nvSpPr>
            <p:cNvPr id="36" name="Rectangle 30"/>
            <p:cNvSpPr>
              <a:spLocks noChangeArrowheads="1"/>
            </p:cNvSpPr>
            <p:nvPr/>
          </p:nvSpPr>
          <p:spPr bwMode="auto">
            <a:xfrm>
              <a:off x="2490405" y="5074369"/>
              <a:ext cx="30027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400" b="1">
                  <a:solidFill>
                    <a:schemeClr val="tx1"/>
                  </a:solidFill>
                  <a:cs typeface="Times New Roman" pitchFamily="18" charset="0"/>
                </a:rPr>
                <a:t>D</a:t>
              </a:r>
              <a:r>
                <a:rPr kumimoji="1" lang="en-US" altLang="zh-CN" sz="2400" b="1" baseline="-30000">
                  <a:solidFill>
                    <a:schemeClr val="tx1"/>
                  </a:solidFill>
                  <a:cs typeface="Times New Roman" pitchFamily="18" charset="0"/>
                </a:rPr>
                <a:t>K</a:t>
              </a:r>
              <a:r>
                <a:rPr kumimoji="1" lang="en-US" altLang="zh-CN" sz="2400" b="1">
                  <a:solidFill>
                    <a:schemeClr val="tx1"/>
                  </a:solidFill>
                  <a:cs typeface="Times New Roman" pitchFamily="18" charset="0"/>
                </a:rPr>
                <a:t>（E</a:t>
              </a:r>
              <a:r>
                <a:rPr kumimoji="1" lang="en-US" altLang="zh-CN" sz="2400" b="1" baseline="-30000">
                  <a:solidFill>
                    <a:schemeClr val="tx1"/>
                  </a:solidFill>
                  <a:cs typeface="Times New Roman" pitchFamily="18" charset="0"/>
                </a:rPr>
                <a:t>K</a:t>
              </a:r>
              <a:r>
                <a:rPr kumimoji="1" lang="en-US" altLang="zh-CN" sz="2400" b="1">
                  <a:solidFill>
                    <a:schemeClr val="tx1"/>
                  </a:solidFill>
                  <a:cs typeface="Times New Roman" pitchFamily="18" charset="0"/>
                </a:rPr>
                <a:t>（M））=M.</a:t>
              </a:r>
            </a:p>
          </p:txBody>
        </p:sp>
      </p:grpSp>
    </p:spTree>
    <p:extLst>
      <p:ext uri="{BB962C8B-B14F-4D97-AF65-F5344CB8AC3E}">
        <p14:creationId xmlns:p14="http://schemas.microsoft.com/office/powerpoint/2010/main" val="21445287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half" idx="10"/>
          </p:nvPr>
        </p:nvSpPr>
        <p:spPr/>
        <p:txBody>
          <a:bodyPr/>
          <a:lstStyle/>
          <a:p>
            <a:fld id="{B6FA88E9-F26A-46E1-975D-26312220C2BB}" type="datetime1">
              <a:rPr lang="zh-CN" altLang="en-US" smtClean="0"/>
              <a:pPr/>
              <a:t>2020/10/21</a:t>
            </a:fld>
            <a:endParaRPr lang="en-US" altLang="zh-CN"/>
          </a:p>
        </p:txBody>
      </p:sp>
      <p:sp>
        <p:nvSpPr>
          <p:cNvPr id="474114" name="Rectangle 2"/>
          <p:cNvSpPr>
            <a:spLocks noGrp="1" noChangeArrowheads="1"/>
          </p:cNvSpPr>
          <p:nvPr>
            <p:ph type="title"/>
          </p:nvPr>
        </p:nvSpPr>
        <p:spPr>
          <a:xfrm>
            <a:off x="457200" y="274638"/>
            <a:ext cx="8229600" cy="1143000"/>
          </a:xfrm>
        </p:spPr>
        <p:txBody>
          <a:bodyPr/>
          <a:lstStyle/>
          <a:p>
            <a:r>
              <a:rPr lang="en-US" altLang="zh-CN"/>
              <a:t>AES</a:t>
            </a:r>
            <a:r>
              <a:rPr lang="zh-CN" altLang="en-US"/>
              <a:t>算法概要</a:t>
            </a:r>
            <a:endParaRPr lang="en-US" altLang="zh-CN"/>
          </a:p>
        </p:txBody>
      </p:sp>
      <p:grpSp>
        <p:nvGrpSpPr>
          <p:cNvPr id="30" name="组合 29"/>
          <p:cNvGrpSpPr/>
          <p:nvPr/>
        </p:nvGrpSpPr>
        <p:grpSpPr>
          <a:xfrm>
            <a:off x="1476375" y="1142984"/>
            <a:ext cx="7199313" cy="4146550"/>
            <a:chOff x="1476375" y="1611313"/>
            <a:chExt cx="7199313" cy="4146550"/>
          </a:xfrm>
        </p:grpSpPr>
        <p:sp>
          <p:nvSpPr>
            <p:cNvPr id="474117" name="Rectangle 5"/>
            <p:cNvSpPr>
              <a:spLocks noChangeArrowheads="1"/>
            </p:cNvSpPr>
            <p:nvPr/>
          </p:nvSpPr>
          <p:spPr bwMode="auto">
            <a:xfrm>
              <a:off x="1978025" y="1827213"/>
              <a:ext cx="1079500"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ea typeface="华文楷体" pitchFamily="2" charset="-122"/>
                </a:rPr>
                <a:t>明文</a:t>
              </a:r>
              <a:r>
                <a:rPr kumimoji="1" lang="en-US" altLang="zh-CN" sz="2400" b="1" i="1">
                  <a:solidFill>
                    <a:srgbClr val="000000"/>
                  </a:solidFill>
                  <a:latin typeface="Times New Roman" pitchFamily="18" charset="0"/>
                  <a:ea typeface="华文楷体" pitchFamily="2" charset="-122"/>
                </a:rPr>
                <a:t>X</a:t>
              </a:r>
              <a:r>
                <a:rPr kumimoji="1" lang="en-US" altLang="zh-CN" sz="2400" b="1" i="1" baseline="-25000">
                  <a:solidFill>
                    <a:srgbClr val="000000"/>
                  </a:solidFill>
                  <a:latin typeface="Times New Roman" pitchFamily="18" charset="0"/>
                  <a:ea typeface="华文楷体" pitchFamily="2" charset="-122"/>
                </a:rPr>
                <a:t>i</a:t>
              </a:r>
              <a:endParaRPr kumimoji="1" lang="en-US" altLang="zh-CN" sz="2400" b="1" i="1">
                <a:solidFill>
                  <a:srgbClr val="000000"/>
                </a:solidFill>
                <a:latin typeface="Times New Roman" pitchFamily="18" charset="0"/>
                <a:ea typeface="华文楷体" pitchFamily="2" charset="-122"/>
              </a:endParaRPr>
            </a:p>
          </p:txBody>
        </p:sp>
        <p:sp>
          <p:nvSpPr>
            <p:cNvPr id="474118" name="AutoShape 6"/>
            <p:cNvSpPr>
              <a:spLocks noChangeArrowheads="1"/>
            </p:cNvSpPr>
            <p:nvPr/>
          </p:nvSpPr>
          <p:spPr bwMode="auto">
            <a:xfrm>
              <a:off x="2338388" y="2762250"/>
              <a:ext cx="360362" cy="35877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19" name="Rectangle 7"/>
            <p:cNvSpPr>
              <a:spLocks noChangeArrowheads="1"/>
            </p:cNvSpPr>
            <p:nvPr/>
          </p:nvSpPr>
          <p:spPr bwMode="auto">
            <a:xfrm>
              <a:off x="1978025" y="3554413"/>
              <a:ext cx="11525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solidFill>
                    <a:srgbClr val="000000"/>
                  </a:solidFill>
                  <a:latin typeface="Times New Roman" pitchFamily="18" charset="0"/>
                  <a:ea typeface="华文楷体" pitchFamily="2" charset="-122"/>
                </a:rPr>
                <a:t>r</a:t>
              </a:r>
              <a:r>
                <a:rPr kumimoji="1" lang="zh-CN" altLang="en-US" sz="2400" b="1">
                  <a:solidFill>
                    <a:srgbClr val="000000"/>
                  </a:solidFill>
                  <a:latin typeface="Times New Roman" pitchFamily="18" charset="0"/>
                  <a:ea typeface="华文楷体" pitchFamily="2" charset="-122"/>
                </a:rPr>
                <a:t>轮迭代</a:t>
              </a:r>
            </a:p>
          </p:txBody>
        </p:sp>
        <p:sp>
          <p:nvSpPr>
            <p:cNvPr id="474120" name="Rectangle 8"/>
            <p:cNvSpPr>
              <a:spLocks noChangeArrowheads="1"/>
            </p:cNvSpPr>
            <p:nvPr/>
          </p:nvSpPr>
          <p:spPr bwMode="auto">
            <a:xfrm>
              <a:off x="1978025" y="4562475"/>
              <a:ext cx="1152525"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ea typeface="华文楷体" pitchFamily="2" charset="-122"/>
                </a:rPr>
                <a:t>密文</a:t>
              </a:r>
              <a:r>
                <a:rPr kumimoji="1" lang="en-US" altLang="zh-CN" sz="2400" b="1" i="1">
                  <a:solidFill>
                    <a:srgbClr val="000000"/>
                  </a:solidFill>
                  <a:latin typeface="Times New Roman" pitchFamily="18" charset="0"/>
                  <a:ea typeface="华文楷体" pitchFamily="2" charset="-122"/>
                </a:rPr>
                <a:t>Y</a:t>
              </a:r>
            </a:p>
          </p:txBody>
        </p:sp>
        <p:sp>
          <p:nvSpPr>
            <p:cNvPr id="474121" name="AutoShape 9"/>
            <p:cNvSpPr>
              <a:spLocks noChangeArrowheads="1"/>
            </p:cNvSpPr>
            <p:nvPr/>
          </p:nvSpPr>
          <p:spPr bwMode="auto">
            <a:xfrm>
              <a:off x="2482850" y="2403475"/>
              <a:ext cx="71438" cy="358775"/>
            </a:xfrm>
            <a:prstGeom prst="downArrow">
              <a:avLst>
                <a:gd name="adj1" fmla="val 50000"/>
                <a:gd name="adj2" fmla="val 1255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22" name="AutoShape 10"/>
            <p:cNvSpPr>
              <a:spLocks noChangeArrowheads="1"/>
            </p:cNvSpPr>
            <p:nvPr/>
          </p:nvSpPr>
          <p:spPr bwMode="auto">
            <a:xfrm>
              <a:off x="2482850" y="3122613"/>
              <a:ext cx="71438" cy="431800"/>
            </a:xfrm>
            <a:prstGeom prst="downArrow">
              <a:avLst>
                <a:gd name="adj1" fmla="val 50000"/>
                <a:gd name="adj2" fmla="val 15111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23" name="AutoShape 11"/>
            <p:cNvSpPr>
              <a:spLocks noChangeArrowheads="1"/>
            </p:cNvSpPr>
            <p:nvPr/>
          </p:nvSpPr>
          <p:spPr bwMode="auto">
            <a:xfrm>
              <a:off x="2482850" y="4059238"/>
              <a:ext cx="71438" cy="503237"/>
            </a:xfrm>
            <a:prstGeom prst="downArrow">
              <a:avLst>
                <a:gd name="adj1" fmla="val 50000"/>
                <a:gd name="adj2" fmla="val 17611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24" name="AutoShape 12"/>
            <p:cNvSpPr>
              <a:spLocks noChangeArrowheads="1"/>
            </p:cNvSpPr>
            <p:nvPr/>
          </p:nvSpPr>
          <p:spPr bwMode="auto">
            <a:xfrm rot="10800000">
              <a:off x="2698750" y="2906713"/>
              <a:ext cx="504825" cy="71437"/>
            </a:xfrm>
            <a:prstGeom prst="rightArrow">
              <a:avLst>
                <a:gd name="adj1" fmla="val 50000"/>
                <a:gd name="adj2" fmla="val 1766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25" name="Rectangle 13"/>
            <p:cNvSpPr>
              <a:spLocks noChangeArrowheads="1"/>
            </p:cNvSpPr>
            <p:nvPr/>
          </p:nvSpPr>
          <p:spPr bwMode="auto">
            <a:xfrm>
              <a:off x="3203575" y="2690813"/>
              <a:ext cx="1295400" cy="503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ea typeface="华文楷体" pitchFamily="2" charset="-122"/>
                </a:rPr>
                <a:t>子密钥</a:t>
              </a:r>
              <a:r>
                <a:rPr kumimoji="1" lang="en-US" altLang="zh-CN" sz="2400" b="1" i="1">
                  <a:solidFill>
                    <a:srgbClr val="000000"/>
                  </a:solidFill>
                  <a:latin typeface="Times New Roman" pitchFamily="18" charset="0"/>
                  <a:ea typeface="华文楷体" pitchFamily="2" charset="-122"/>
                </a:rPr>
                <a:t>K</a:t>
              </a:r>
              <a:r>
                <a:rPr kumimoji="1" lang="en-US" altLang="zh-CN" sz="2400" b="1" i="1" baseline="-25000">
                  <a:solidFill>
                    <a:srgbClr val="000000"/>
                  </a:solidFill>
                  <a:latin typeface="Times New Roman" pitchFamily="18" charset="0"/>
                  <a:ea typeface="华文楷体" pitchFamily="2" charset="-122"/>
                </a:rPr>
                <a:t>0</a:t>
              </a:r>
              <a:r>
                <a:rPr kumimoji="1" lang="en-US" altLang="zh-CN" sz="2400" b="1">
                  <a:solidFill>
                    <a:srgbClr val="000000"/>
                  </a:solidFill>
                  <a:latin typeface="Times New Roman" pitchFamily="18" charset="0"/>
                </a:rPr>
                <a:t> </a:t>
              </a:r>
            </a:p>
          </p:txBody>
        </p:sp>
        <p:sp>
          <p:nvSpPr>
            <p:cNvPr id="474126" name="Text Box 14"/>
            <p:cNvSpPr txBox="1">
              <a:spLocks noChangeArrowheads="1"/>
            </p:cNvSpPr>
            <p:nvPr/>
          </p:nvSpPr>
          <p:spPr bwMode="auto">
            <a:xfrm>
              <a:off x="1476375" y="5300663"/>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rgbClr val="C00000"/>
                  </a:solidFill>
                  <a:latin typeface="Times New Roman" pitchFamily="18" charset="0"/>
                  <a:ea typeface="华文楷体" pitchFamily="2" charset="-122"/>
                </a:rPr>
                <a:t>（</a:t>
              </a:r>
              <a:r>
                <a:rPr kumimoji="1" lang="en-US" altLang="zh-CN" sz="2400" b="1">
                  <a:solidFill>
                    <a:srgbClr val="C00000"/>
                  </a:solidFill>
                  <a:latin typeface="Times New Roman" pitchFamily="18" charset="0"/>
                  <a:ea typeface="华文楷体" pitchFamily="2" charset="-122"/>
                </a:rPr>
                <a:t>a</a:t>
              </a:r>
              <a:r>
                <a:rPr kumimoji="1" lang="zh-CN" altLang="en-US" sz="2400" b="1">
                  <a:solidFill>
                    <a:srgbClr val="C00000"/>
                  </a:solidFill>
                  <a:latin typeface="Times New Roman" pitchFamily="18" charset="0"/>
                  <a:ea typeface="华文楷体" pitchFamily="2" charset="-122"/>
                </a:rPr>
                <a:t>）</a:t>
              </a:r>
              <a:r>
                <a:rPr kumimoji="1" lang="en-US" altLang="zh-CN" sz="2400" b="1">
                  <a:solidFill>
                    <a:srgbClr val="C00000"/>
                  </a:solidFill>
                  <a:latin typeface="Times New Roman" pitchFamily="18" charset="0"/>
                  <a:ea typeface="华文楷体" pitchFamily="2" charset="-122"/>
                </a:rPr>
                <a:t>AES</a:t>
              </a:r>
              <a:r>
                <a:rPr kumimoji="1" lang="zh-CN" altLang="en-US" sz="2400" b="1">
                  <a:solidFill>
                    <a:srgbClr val="C00000"/>
                  </a:solidFill>
                  <a:latin typeface="Times New Roman" pitchFamily="18" charset="0"/>
                  <a:ea typeface="华文楷体" pitchFamily="2" charset="-122"/>
                </a:rPr>
                <a:t>算法框图</a:t>
              </a:r>
            </a:p>
          </p:txBody>
        </p:sp>
        <p:sp>
          <p:nvSpPr>
            <p:cNvPr id="474127" name="Rectangle 15"/>
            <p:cNvSpPr>
              <a:spLocks noChangeArrowheads="1"/>
            </p:cNvSpPr>
            <p:nvPr/>
          </p:nvSpPr>
          <p:spPr bwMode="auto">
            <a:xfrm>
              <a:off x="6586538" y="1611313"/>
              <a:ext cx="720725" cy="358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i="1">
                  <a:solidFill>
                    <a:srgbClr val="000000"/>
                  </a:solidFill>
                  <a:latin typeface="Times New Roman" pitchFamily="18" charset="0"/>
                  <a:ea typeface="华文楷体" pitchFamily="2" charset="-122"/>
                </a:rPr>
                <a:t>X</a:t>
              </a:r>
              <a:r>
                <a:rPr kumimoji="1" lang="en-US" altLang="zh-CN" sz="2000" b="1" i="1" baseline="-25000">
                  <a:solidFill>
                    <a:srgbClr val="000000"/>
                  </a:solidFill>
                  <a:latin typeface="Times New Roman" pitchFamily="18" charset="0"/>
                  <a:ea typeface="华文楷体" pitchFamily="2" charset="-122"/>
                </a:rPr>
                <a:t>i-1</a:t>
              </a:r>
              <a:endParaRPr kumimoji="1" lang="en-US" altLang="zh-CN" sz="2000" b="1" i="1">
                <a:solidFill>
                  <a:srgbClr val="000000"/>
                </a:solidFill>
                <a:latin typeface="Times New Roman" pitchFamily="18" charset="0"/>
                <a:ea typeface="华文楷体" pitchFamily="2" charset="-122"/>
              </a:endParaRPr>
            </a:p>
          </p:txBody>
        </p:sp>
        <p:sp>
          <p:nvSpPr>
            <p:cNvPr id="474128" name="AutoShape 16"/>
            <p:cNvSpPr>
              <a:spLocks noChangeArrowheads="1"/>
            </p:cNvSpPr>
            <p:nvPr/>
          </p:nvSpPr>
          <p:spPr bwMode="auto">
            <a:xfrm>
              <a:off x="6011863" y="2259013"/>
              <a:ext cx="1800225" cy="3603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dirty="0">
                  <a:solidFill>
                    <a:srgbClr val="000000"/>
                  </a:solidFill>
                  <a:latin typeface="Times New Roman" pitchFamily="18" charset="0"/>
                  <a:ea typeface="华文楷体" pitchFamily="2" charset="-122"/>
                </a:rPr>
                <a:t>字节代替</a:t>
              </a:r>
              <a:r>
                <a:rPr kumimoji="1" lang="en-US" altLang="zh-CN" sz="2400" b="1" dirty="0">
                  <a:solidFill>
                    <a:srgbClr val="000000"/>
                  </a:solidFill>
                  <a:latin typeface="Times New Roman" pitchFamily="18" charset="0"/>
                  <a:ea typeface="华文楷体" pitchFamily="2" charset="-122"/>
                </a:rPr>
                <a:t>BS</a:t>
              </a:r>
            </a:p>
          </p:txBody>
        </p:sp>
        <p:sp>
          <p:nvSpPr>
            <p:cNvPr id="474129" name="AutoShape 17"/>
            <p:cNvSpPr>
              <a:spLocks noChangeArrowheads="1"/>
            </p:cNvSpPr>
            <p:nvPr/>
          </p:nvSpPr>
          <p:spPr bwMode="auto">
            <a:xfrm>
              <a:off x="6011863" y="2906713"/>
              <a:ext cx="1800225" cy="3603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ea typeface="华文楷体" pitchFamily="2" charset="-122"/>
                </a:rPr>
                <a:t>行移位</a:t>
              </a:r>
              <a:r>
                <a:rPr kumimoji="1" lang="en-US" altLang="zh-CN" sz="2400" b="1">
                  <a:solidFill>
                    <a:srgbClr val="000000"/>
                  </a:solidFill>
                  <a:latin typeface="Times New Roman" pitchFamily="18" charset="0"/>
                  <a:ea typeface="华文楷体" pitchFamily="2" charset="-122"/>
                </a:rPr>
                <a:t>SR</a:t>
              </a:r>
            </a:p>
          </p:txBody>
        </p:sp>
        <p:sp>
          <p:nvSpPr>
            <p:cNvPr id="474130" name="AutoShape 18"/>
            <p:cNvSpPr>
              <a:spLocks noChangeArrowheads="1"/>
            </p:cNvSpPr>
            <p:nvPr/>
          </p:nvSpPr>
          <p:spPr bwMode="auto">
            <a:xfrm>
              <a:off x="6011863" y="3554413"/>
              <a:ext cx="1800225" cy="36036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ea typeface="华文楷体" pitchFamily="2" charset="-122"/>
                </a:rPr>
                <a:t>列混合</a:t>
              </a:r>
              <a:r>
                <a:rPr kumimoji="1" lang="en-US" altLang="zh-CN" sz="2400" b="1">
                  <a:solidFill>
                    <a:srgbClr val="000000"/>
                  </a:solidFill>
                  <a:latin typeface="Times New Roman" pitchFamily="18" charset="0"/>
                  <a:ea typeface="华文楷体" pitchFamily="2" charset="-122"/>
                </a:rPr>
                <a:t>MC</a:t>
              </a:r>
            </a:p>
          </p:txBody>
        </p:sp>
        <p:sp>
          <p:nvSpPr>
            <p:cNvPr id="474131" name="AutoShape 19"/>
            <p:cNvSpPr>
              <a:spLocks noChangeArrowheads="1"/>
            </p:cNvSpPr>
            <p:nvPr/>
          </p:nvSpPr>
          <p:spPr bwMode="auto">
            <a:xfrm>
              <a:off x="6802438" y="4203700"/>
              <a:ext cx="287337" cy="28892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32" name="Rectangle 20"/>
            <p:cNvSpPr>
              <a:spLocks noChangeArrowheads="1"/>
            </p:cNvSpPr>
            <p:nvPr/>
          </p:nvSpPr>
          <p:spPr bwMode="auto">
            <a:xfrm>
              <a:off x="6586538" y="4706938"/>
              <a:ext cx="720725" cy="4333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solidFill>
                    <a:srgbClr val="000000"/>
                  </a:solidFill>
                  <a:latin typeface="Times New Roman" pitchFamily="18" charset="0"/>
                  <a:ea typeface="华文楷体" pitchFamily="2" charset="-122"/>
                </a:rPr>
                <a:t>X</a:t>
              </a:r>
              <a:r>
                <a:rPr kumimoji="1" lang="en-US" altLang="zh-CN" sz="2400" b="1" i="1" baseline="-25000">
                  <a:solidFill>
                    <a:srgbClr val="000000"/>
                  </a:solidFill>
                  <a:latin typeface="Times New Roman" pitchFamily="18" charset="0"/>
                  <a:ea typeface="华文楷体" pitchFamily="2" charset="-122"/>
                </a:rPr>
                <a:t>i</a:t>
              </a:r>
              <a:endParaRPr kumimoji="1" lang="en-US" altLang="zh-CN" sz="2400" b="1" i="1">
                <a:solidFill>
                  <a:srgbClr val="000000"/>
                </a:solidFill>
                <a:latin typeface="Times New Roman" pitchFamily="18" charset="0"/>
                <a:ea typeface="华文楷体" pitchFamily="2" charset="-122"/>
              </a:endParaRPr>
            </a:p>
          </p:txBody>
        </p:sp>
        <p:sp>
          <p:nvSpPr>
            <p:cNvPr id="474133" name="Rectangle 21"/>
            <p:cNvSpPr>
              <a:spLocks noChangeArrowheads="1"/>
            </p:cNvSpPr>
            <p:nvPr/>
          </p:nvSpPr>
          <p:spPr bwMode="auto">
            <a:xfrm>
              <a:off x="7812088" y="4203700"/>
              <a:ext cx="720725"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solidFill>
                    <a:srgbClr val="000000"/>
                  </a:solidFill>
                  <a:latin typeface="Times New Roman" pitchFamily="18" charset="0"/>
                  <a:ea typeface="华文楷体" pitchFamily="2" charset="-122"/>
                </a:rPr>
                <a:t>K</a:t>
              </a:r>
              <a:r>
                <a:rPr kumimoji="1" lang="en-US" altLang="zh-CN" sz="2400" b="1" i="1" baseline="-25000">
                  <a:solidFill>
                    <a:srgbClr val="000000"/>
                  </a:solidFill>
                  <a:latin typeface="Times New Roman" pitchFamily="18" charset="0"/>
                  <a:ea typeface="华文楷体" pitchFamily="2" charset="-122"/>
                </a:rPr>
                <a:t>i-1</a:t>
              </a:r>
              <a:endParaRPr kumimoji="1" lang="en-US" altLang="zh-CN" sz="2400" b="1" i="1">
                <a:solidFill>
                  <a:srgbClr val="000000"/>
                </a:solidFill>
                <a:latin typeface="Times New Roman" pitchFamily="18" charset="0"/>
                <a:ea typeface="华文楷体" pitchFamily="2" charset="-122"/>
              </a:endParaRPr>
            </a:p>
          </p:txBody>
        </p:sp>
        <p:sp>
          <p:nvSpPr>
            <p:cNvPr id="474134" name="AutoShape 22"/>
            <p:cNvSpPr>
              <a:spLocks noChangeArrowheads="1"/>
            </p:cNvSpPr>
            <p:nvPr/>
          </p:nvSpPr>
          <p:spPr bwMode="auto">
            <a:xfrm>
              <a:off x="6908800" y="1970088"/>
              <a:ext cx="73025" cy="288925"/>
            </a:xfrm>
            <a:prstGeom prst="downArrow">
              <a:avLst>
                <a:gd name="adj1" fmla="val 50000"/>
                <a:gd name="adj2" fmla="val 989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35" name="AutoShape 23"/>
            <p:cNvSpPr>
              <a:spLocks noChangeArrowheads="1"/>
            </p:cNvSpPr>
            <p:nvPr/>
          </p:nvSpPr>
          <p:spPr bwMode="auto">
            <a:xfrm>
              <a:off x="6911975" y="2619375"/>
              <a:ext cx="71438" cy="287338"/>
            </a:xfrm>
            <a:prstGeom prst="downArrow">
              <a:avLst>
                <a:gd name="adj1" fmla="val 50000"/>
                <a:gd name="adj2" fmla="val 1005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36" name="AutoShape 24"/>
            <p:cNvSpPr>
              <a:spLocks noChangeArrowheads="1"/>
            </p:cNvSpPr>
            <p:nvPr/>
          </p:nvSpPr>
          <p:spPr bwMode="auto">
            <a:xfrm>
              <a:off x="6908800" y="3267075"/>
              <a:ext cx="73025" cy="287338"/>
            </a:xfrm>
            <a:prstGeom prst="downArrow">
              <a:avLst>
                <a:gd name="adj1" fmla="val 50000"/>
                <a:gd name="adj2" fmla="val 983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37" name="AutoShape 25"/>
            <p:cNvSpPr>
              <a:spLocks noChangeArrowheads="1"/>
            </p:cNvSpPr>
            <p:nvPr/>
          </p:nvSpPr>
          <p:spPr bwMode="auto">
            <a:xfrm>
              <a:off x="6911975" y="3914775"/>
              <a:ext cx="71438" cy="288925"/>
            </a:xfrm>
            <a:prstGeom prst="downArrow">
              <a:avLst>
                <a:gd name="adj1" fmla="val 50000"/>
                <a:gd name="adj2" fmla="val 10111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38" name="AutoShape 26"/>
            <p:cNvSpPr>
              <a:spLocks noChangeArrowheads="1"/>
            </p:cNvSpPr>
            <p:nvPr/>
          </p:nvSpPr>
          <p:spPr bwMode="auto">
            <a:xfrm>
              <a:off x="6908800" y="4491038"/>
              <a:ext cx="71438" cy="215900"/>
            </a:xfrm>
            <a:prstGeom prst="downArrow">
              <a:avLst>
                <a:gd name="adj1" fmla="val 50000"/>
                <a:gd name="adj2" fmla="val 755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74139" name="AutoShape 27"/>
            <p:cNvSpPr>
              <a:spLocks noChangeArrowheads="1"/>
            </p:cNvSpPr>
            <p:nvPr/>
          </p:nvSpPr>
          <p:spPr bwMode="auto">
            <a:xfrm rot="10800000">
              <a:off x="7091363" y="4346575"/>
              <a:ext cx="720725" cy="73025"/>
            </a:xfrm>
            <a:prstGeom prst="rightArrow">
              <a:avLst>
                <a:gd name="adj1" fmla="val 50000"/>
                <a:gd name="adj2" fmla="val 2467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40" name="Text Box 28"/>
            <p:cNvSpPr txBox="1">
              <a:spLocks noChangeArrowheads="1"/>
            </p:cNvSpPr>
            <p:nvPr/>
          </p:nvSpPr>
          <p:spPr bwMode="auto">
            <a:xfrm>
              <a:off x="5578475" y="5211763"/>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rgbClr val="C00000"/>
                  </a:solidFill>
                  <a:latin typeface="Times New Roman" pitchFamily="18" charset="0"/>
                  <a:ea typeface="华文楷体" pitchFamily="2" charset="-122"/>
                </a:rPr>
                <a:t>（</a:t>
              </a:r>
              <a:r>
                <a:rPr kumimoji="1" lang="en-US" altLang="zh-CN" sz="2400" b="1">
                  <a:solidFill>
                    <a:srgbClr val="C00000"/>
                  </a:solidFill>
                  <a:latin typeface="Times New Roman" pitchFamily="18" charset="0"/>
                  <a:ea typeface="华文楷体" pitchFamily="2" charset="-122"/>
                </a:rPr>
                <a:t>b</a:t>
              </a:r>
              <a:r>
                <a:rPr kumimoji="1" lang="zh-CN" altLang="en-US" sz="2400" b="1">
                  <a:solidFill>
                    <a:srgbClr val="C00000"/>
                  </a:solidFill>
                  <a:latin typeface="Times New Roman" pitchFamily="18" charset="0"/>
                  <a:ea typeface="华文楷体" pitchFamily="2" charset="-122"/>
                </a:rPr>
                <a:t>） 一轮</a:t>
              </a:r>
              <a:r>
                <a:rPr kumimoji="1" lang="en-US" altLang="zh-CN" sz="2400" b="1">
                  <a:solidFill>
                    <a:srgbClr val="C00000"/>
                  </a:solidFill>
                  <a:latin typeface="Times New Roman" pitchFamily="18" charset="0"/>
                  <a:ea typeface="华文楷体" pitchFamily="2" charset="-122"/>
                </a:rPr>
                <a:t>AES</a:t>
              </a:r>
              <a:r>
                <a:rPr kumimoji="1" lang="zh-CN" altLang="en-US" sz="2400" b="1">
                  <a:solidFill>
                    <a:srgbClr val="C00000"/>
                  </a:solidFill>
                  <a:latin typeface="Times New Roman" pitchFamily="18" charset="0"/>
                  <a:ea typeface="华文楷体" pitchFamily="2" charset="-122"/>
                </a:rPr>
                <a:t>结构</a:t>
              </a:r>
            </a:p>
          </p:txBody>
        </p:sp>
      </p:grpSp>
      <p:sp>
        <p:nvSpPr>
          <p:cNvPr id="28" name="Text Box 29"/>
          <p:cNvSpPr txBox="1">
            <a:spLocks noChangeArrowheads="1"/>
          </p:cNvSpPr>
          <p:nvPr/>
        </p:nvSpPr>
        <p:spPr bwMode="auto">
          <a:xfrm>
            <a:off x="1714480" y="5500702"/>
            <a:ext cx="7072362" cy="830997"/>
          </a:xfrm>
          <a:prstGeom prst="rect">
            <a:avLst/>
          </a:prstGeom>
          <a:noFill/>
          <a:ln w="9525" algn="ctr">
            <a:noFill/>
            <a:miter lim="800000"/>
            <a:headEnd/>
            <a:tailEnd/>
          </a:ln>
          <a:effectLst/>
        </p:spPr>
        <p:txBody>
          <a:bodyPr wrap="square">
            <a:spAutoFit/>
          </a:bodyPr>
          <a:lstStyle/>
          <a:p>
            <a:pPr>
              <a:spcBef>
                <a:spcPct val="50000"/>
              </a:spcBef>
            </a:pPr>
            <a:r>
              <a:rPr lang="en-US" altLang="zh-CN" sz="2400" b="1">
                <a:solidFill>
                  <a:srgbClr val="0033CC"/>
                </a:solidFill>
                <a:latin typeface="Times New Roman" pitchFamily="18" charset="0"/>
              </a:rPr>
              <a:t>AES</a:t>
            </a:r>
            <a:r>
              <a:rPr lang="zh-CN" altLang="en-US" sz="2400" b="1">
                <a:solidFill>
                  <a:srgbClr val="0033CC"/>
                </a:solidFill>
                <a:latin typeface="Times New Roman" pitchFamily="18" charset="0"/>
              </a:rPr>
              <a:t>的设计原则：能够抵御已知攻击、硬件实现容易且速度快、设计简单</a:t>
            </a:r>
          </a:p>
        </p:txBody>
      </p:sp>
    </p:spTree>
    <p:extLst>
      <p:ext uri="{BB962C8B-B14F-4D97-AF65-F5344CB8AC3E}">
        <p14:creationId xmlns:p14="http://schemas.microsoft.com/office/powerpoint/2010/main" val="225381645"/>
      </p:ext>
    </p:extLst>
  </p:cSld>
  <p:clrMapOvr>
    <a:masterClrMapping/>
  </p:clrMapOvr>
  <p:transition spd="slow">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589A751-D160-4A02-96E4-E9AB5B87F1F3}"/>
              </a:ext>
            </a:extLst>
          </p:cNvPr>
          <p:cNvSpPr>
            <a:spLocks noGrp="1"/>
          </p:cNvSpPr>
          <p:nvPr>
            <p:ph idx="1"/>
          </p:nvPr>
        </p:nvSpPr>
        <p:spPr/>
        <p:txBody>
          <a:bodyPr/>
          <a:lstStyle/>
          <a:p>
            <a:r>
              <a:rPr lang="zh-CN" altLang="en-US" dirty="0"/>
              <a:t>分组长度</a:t>
            </a:r>
            <a:r>
              <a:rPr lang="en-US" altLang="zh-CN" dirty="0"/>
              <a:t>128</a:t>
            </a:r>
            <a:r>
              <a:rPr lang="zh-CN" altLang="en-US" dirty="0"/>
              <a:t>位（</a:t>
            </a:r>
            <a:r>
              <a:rPr lang="en-US" altLang="zh-CN" dirty="0"/>
              <a:t>16</a:t>
            </a:r>
            <a:r>
              <a:rPr lang="zh-CN" altLang="en-US" dirty="0"/>
              <a:t>字节）。</a:t>
            </a:r>
            <a:endParaRPr lang="en-US" altLang="zh-CN" dirty="0"/>
          </a:p>
          <a:p>
            <a:r>
              <a:rPr lang="zh-CN" altLang="en-US" dirty="0"/>
              <a:t>密钥长度</a:t>
            </a:r>
            <a:r>
              <a:rPr lang="en-US" altLang="zh-CN" dirty="0"/>
              <a:t>128</a:t>
            </a:r>
            <a:r>
              <a:rPr lang="zh-CN" altLang="en-US" dirty="0"/>
              <a:t>位、</a:t>
            </a:r>
            <a:r>
              <a:rPr lang="en-US" altLang="zh-CN" dirty="0"/>
              <a:t>192</a:t>
            </a:r>
            <a:r>
              <a:rPr lang="zh-CN" altLang="en-US" dirty="0"/>
              <a:t>位或</a:t>
            </a:r>
            <a:r>
              <a:rPr lang="en-US" altLang="zh-CN" dirty="0"/>
              <a:t>256</a:t>
            </a:r>
            <a:r>
              <a:rPr lang="zh-CN" altLang="en-US" dirty="0"/>
              <a:t>位，长度不同，推荐加密轮数不同。</a:t>
            </a:r>
            <a:endParaRPr lang="en-US" altLang="zh-CN" dirty="0"/>
          </a:p>
          <a:p>
            <a:r>
              <a:rPr lang="zh-CN" altLang="en-US" dirty="0"/>
              <a:t>以</a:t>
            </a:r>
            <a:r>
              <a:rPr lang="en-US" altLang="zh-CN" dirty="0"/>
              <a:t>AES-128</a:t>
            </a:r>
            <a:r>
              <a:rPr lang="zh-CN" altLang="en-US" dirty="0"/>
              <a:t>为例，加密轮数为</a:t>
            </a:r>
            <a:r>
              <a:rPr lang="en-US" altLang="zh-CN" dirty="0"/>
              <a:t>10</a:t>
            </a:r>
            <a:r>
              <a:rPr lang="zh-CN" altLang="en-US" dirty="0"/>
              <a:t>轮</a:t>
            </a:r>
          </a:p>
        </p:txBody>
      </p:sp>
      <p:sp>
        <p:nvSpPr>
          <p:cNvPr id="3" name="标题 2"/>
          <p:cNvSpPr>
            <a:spLocks noGrp="1"/>
          </p:cNvSpPr>
          <p:nvPr>
            <p:ph type="title"/>
          </p:nvPr>
        </p:nvSpPr>
        <p:spPr/>
        <p:txBody>
          <a:bodyPr/>
          <a:lstStyle/>
          <a:p>
            <a:r>
              <a:rPr lang="zh-CN" altLang="en-US" dirty="0"/>
              <a:t>算法流程</a:t>
            </a:r>
          </a:p>
        </p:txBody>
      </p:sp>
      <p:sp>
        <p:nvSpPr>
          <p:cNvPr id="2" name="灯片编号占位符 1"/>
          <p:cNvSpPr>
            <a:spLocks noGrp="1"/>
          </p:cNvSpPr>
          <p:nvPr>
            <p:ph type="sldNum" sz="quarter" idx="4"/>
          </p:nvPr>
        </p:nvSpPr>
        <p:spPr/>
        <p:txBody>
          <a:bodyPr/>
          <a:lstStyle/>
          <a:p>
            <a:pPr>
              <a:defRPr/>
            </a:pPr>
            <a:fld id="{9E42B576-6C96-45E3-BEDE-29BE65C272B3}" type="slidenum">
              <a:rPr lang="zh-CN" altLang="en-US" smtClean="0"/>
              <a:pPr>
                <a:defRPr/>
              </a:pPr>
              <a:t>121</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243" y="10739"/>
            <a:ext cx="4728100" cy="6226573"/>
          </a:xfrm>
          <a:prstGeom prst="rect">
            <a:avLst/>
          </a:prstGeom>
        </p:spPr>
      </p:pic>
    </p:spTree>
    <p:extLst>
      <p:ext uri="{BB962C8B-B14F-4D97-AF65-F5344CB8AC3E}">
        <p14:creationId xmlns:p14="http://schemas.microsoft.com/office/powerpoint/2010/main" val="292412524"/>
      </p:ext>
    </p:extLst>
  </p:cSld>
  <p:clrMapOvr>
    <a:masterClrMapping/>
  </p:clrMapOvr>
  <p:transition spd="slow">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a:t>AES-128</a:t>
            </a:r>
            <a:r>
              <a:rPr lang="zh-CN" altLang="en-US" dirty="0"/>
              <a:t>，</a:t>
            </a:r>
            <a:r>
              <a:rPr lang="en-US" altLang="zh-CN" dirty="0"/>
              <a:t>128</a:t>
            </a:r>
            <a:r>
              <a:rPr lang="zh-CN" altLang="en-US" dirty="0"/>
              <a:t>位明文分组记为</a:t>
            </a:r>
            <a:endParaRPr lang="en-US" altLang="zh-CN" dirty="0"/>
          </a:p>
          <a:p>
            <a:pPr lvl="1"/>
            <a:r>
              <a:rPr lang="en-US" altLang="zh-CN" dirty="0"/>
              <a:t>P = P0 P1 … P15</a:t>
            </a:r>
            <a:r>
              <a:rPr lang="zh-CN" altLang="en-US" dirty="0"/>
              <a:t>，组成</a:t>
            </a:r>
            <a:r>
              <a:rPr lang="en-US" altLang="zh-CN" dirty="0"/>
              <a:t>4x4</a:t>
            </a:r>
            <a:r>
              <a:rPr lang="zh-CN" altLang="en-US" dirty="0"/>
              <a:t>的状态矩阵</a:t>
            </a:r>
          </a:p>
        </p:txBody>
      </p:sp>
      <p:sp>
        <p:nvSpPr>
          <p:cNvPr id="3" name="标题 2"/>
          <p:cNvSpPr>
            <a:spLocks noGrp="1"/>
          </p:cNvSpPr>
          <p:nvPr>
            <p:ph type="title"/>
          </p:nvPr>
        </p:nvSpPr>
        <p:spPr/>
        <p:txBody>
          <a:bodyPr/>
          <a:lstStyle/>
          <a:p>
            <a:r>
              <a:rPr lang="zh-CN" altLang="en-US"/>
              <a:t>字节替代</a:t>
            </a:r>
            <a:endParaRPr lang="zh-CN" altLang="en-US" dirty="0"/>
          </a:p>
        </p:txBody>
      </p:sp>
      <p:sp>
        <p:nvSpPr>
          <p:cNvPr id="2" name="灯片编号占位符 1"/>
          <p:cNvSpPr>
            <a:spLocks noGrp="1"/>
          </p:cNvSpPr>
          <p:nvPr>
            <p:ph type="sldNum" sz="quarter" idx="4"/>
          </p:nvPr>
        </p:nvSpPr>
        <p:spPr/>
        <p:txBody>
          <a:bodyPr/>
          <a:lstStyle/>
          <a:p>
            <a:fld id="{9E42B576-6C96-45E3-BEDE-29BE65C272B3}" type="slidenum">
              <a:rPr lang="zh-CN" altLang="en-US" smtClean="0"/>
              <a:pPr/>
              <a:t>122</a:t>
            </a:fld>
            <a:endParaRPr lang="zh-CN" altLang="en-US"/>
          </a:p>
        </p:txBody>
      </p:sp>
      <p:grpSp>
        <p:nvGrpSpPr>
          <p:cNvPr id="16" name="组合 15">
            <a:extLst>
              <a:ext uri="{FF2B5EF4-FFF2-40B4-BE49-F238E27FC236}">
                <a16:creationId xmlns:a16="http://schemas.microsoft.com/office/drawing/2014/main" id="{DA48F9AF-9075-4767-B169-82D5912CD19B}"/>
              </a:ext>
            </a:extLst>
          </p:cNvPr>
          <p:cNvGrpSpPr/>
          <p:nvPr/>
        </p:nvGrpSpPr>
        <p:grpSpPr>
          <a:xfrm>
            <a:off x="212088" y="2249488"/>
            <a:ext cx="8640960" cy="4608512"/>
            <a:chOff x="212088" y="2254491"/>
            <a:chExt cx="8640960" cy="4608512"/>
          </a:xfrm>
        </p:grpSpPr>
        <p:pic>
          <p:nvPicPr>
            <p:cNvPr id="6" name="图片 5">
              <a:extLst>
                <a:ext uri="{FF2B5EF4-FFF2-40B4-BE49-F238E27FC236}">
                  <a16:creationId xmlns:a16="http://schemas.microsoft.com/office/drawing/2014/main" id="{B91490BC-5E89-4257-B80F-80C33DD68CF3}"/>
                </a:ext>
              </a:extLst>
            </p:cNvPr>
            <p:cNvPicPr>
              <a:picLocks noChangeAspect="1"/>
            </p:cNvPicPr>
            <p:nvPr/>
          </p:nvPicPr>
          <p:blipFill rotWithShape="1">
            <a:blip r:embed="rId2">
              <a:extLst>
                <a:ext uri="{28A0092B-C50C-407E-A947-70E740481C1C}">
                  <a14:useLocalDpi xmlns:a14="http://schemas.microsoft.com/office/drawing/2010/main" val="0"/>
                </a:ext>
              </a:extLst>
            </a:blip>
            <a:srcRect l="3033" t="5643" r="1974" b="4090"/>
            <a:stretch/>
          </p:blipFill>
          <p:spPr>
            <a:xfrm>
              <a:off x="212088" y="2254491"/>
              <a:ext cx="8640960" cy="4608512"/>
            </a:xfrm>
            <a:prstGeom prst="rect">
              <a:avLst/>
            </a:prstGeom>
          </p:spPr>
        </p:pic>
        <p:sp>
          <p:nvSpPr>
            <p:cNvPr id="11" name="文本框 10">
              <a:extLst>
                <a:ext uri="{FF2B5EF4-FFF2-40B4-BE49-F238E27FC236}">
                  <a16:creationId xmlns:a16="http://schemas.microsoft.com/office/drawing/2014/main" id="{9563AFE8-795E-4421-B684-3B4403BC2E21}"/>
                </a:ext>
              </a:extLst>
            </p:cNvPr>
            <p:cNvSpPr txBox="1"/>
            <p:nvPr/>
          </p:nvSpPr>
          <p:spPr>
            <a:xfrm>
              <a:off x="2123863" y="3114880"/>
              <a:ext cx="720080"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代换</a:t>
              </a:r>
            </a:p>
          </p:txBody>
        </p:sp>
        <p:sp>
          <p:nvSpPr>
            <p:cNvPr id="12" name="文本框 11">
              <a:extLst>
                <a:ext uri="{FF2B5EF4-FFF2-40B4-BE49-F238E27FC236}">
                  <a16:creationId xmlns:a16="http://schemas.microsoft.com/office/drawing/2014/main" id="{D85425A4-D98A-4BD6-BA54-4FE9E69E86DD}"/>
                </a:ext>
              </a:extLst>
            </p:cNvPr>
            <p:cNvSpPr txBox="1"/>
            <p:nvPr/>
          </p:nvSpPr>
          <p:spPr>
            <a:xfrm>
              <a:off x="5148064" y="3114880"/>
              <a:ext cx="720080"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代换</a:t>
              </a:r>
            </a:p>
          </p:txBody>
        </p:sp>
        <p:sp>
          <p:nvSpPr>
            <p:cNvPr id="13" name="文本框 12">
              <a:extLst>
                <a:ext uri="{FF2B5EF4-FFF2-40B4-BE49-F238E27FC236}">
                  <a16:creationId xmlns:a16="http://schemas.microsoft.com/office/drawing/2014/main" id="{6E814CC8-5092-42F9-B6B1-012704BFF05A}"/>
                </a:ext>
              </a:extLst>
            </p:cNvPr>
            <p:cNvSpPr txBox="1"/>
            <p:nvPr/>
          </p:nvSpPr>
          <p:spPr>
            <a:xfrm>
              <a:off x="5364088" y="5589240"/>
              <a:ext cx="720080"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代换</a:t>
              </a:r>
            </a:p>
          </p:txBody>
        </p:sp>
        <p:sp>
          <p:nvSpPr>
            <p:cNvPr id="14" name="文本框 13">
              <a:extLst>
                <a:ext uri="{FF2B5EF4-FFF2-40B4-BE49-F238E27FC236}">
                  <a16:creationId xmlns:a16="http://schemas.microsoft.com/office/drawing/2014/main" id="{1D3E6202-12AB-4195-A81E-9B187A523184}"/>
                </a:ext>
              </a:extLst>
            </p:cNvPr>
            <p:cNvSpPr txBox="1"/>
            <p:nvPr/>
          </p:nvSpPr>
          <p:spPr>
            <a:xfrm>
              <a:off x="2190564" y="5583223"/>
              <a:ext cx="720080"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代换</a:t>
              </a:r>
            </a:p>
          </p:txBody>
        </p:sp>
      </p:grpSp>
    </p:spTree>
    <p:extLst>
      <p:ext uri="{BB962C8B-B14F-4D97-AF65-F5344CB8AC3E}">
        <p14:creationId xmlns:p14="http://schemas.microsoft.com/office/powerpoint/2010/main" val="1529764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第</a:t>
            </a:r>
            <a:r>
              <a:rPr lang="en-US" altLang="zh-CN" dirty="0"/>
              <a:t>n</a:t>
            </a:r>
            <a:r>
              <a:rPr lang="zh-CN" altLang="en-US" dirty="0"/>
              <a:t>轮替代</a:t>
            </a:r>
            <a:endParaRPr lang="en-US" altLang="zh-CN" dirty="0"/>
          </a:p>
          <a:p>
            <a:pPr lvl="1"/>
            <a:r>
              <a:rPr lang="zh-CN" altLang="en-US" dirty="0"/>
              <a:t>状态矩阵</a:t>
            </a:r>
            <a:r>
              <a:rPr lang="en-US" altLang="zh-CN" dirty="0"/>
              <a:t>n</a:t>
            </a:r>
            <a:r>
              <a:rPr lang="zh-CN" altLang="en-US" dirty="0"/>
              <a:t>中元素</a:t>
            </a:r>
            <a:r>
              <a:rPr lang="en-US" altLang="zh-CN" dirty="0"/>
              <a:t>Pi</a:t>
            </a:r>
            <a:r>
              <a:rPr lang="zh-CN" altLang="en-US" dirty="0"/>
              <a:t>字节的高</a:t>
            </a:r>
            <a:r>
              <a:rPr lang="en-US" altLang="zh-CN" dirty="0"/>
              <a:t>4</a:t>
            </a:r>
            <a:r>
              <a:rPr lang="zh-CN" altLang="en-US" dirty="0"/>
              <a:t>位作为行值，低</a:t>
            </a:r>
            <a:r>
              <a:rPr lang="en-US" altLang="zh-CN" dirty="0"/>
              <a:t>4</a:t>
            </a:r>
            <a:r>
              <a:rPr lang="zh-CN" altLang="en-US" dirty="0"/>
              <a:t>位作为列值，取出</a:t>
            </a:r>
            <a:r>
              <a:rPr lang="en-US" altLang="zh-CN" dirty="0"/>
              <a:t>S</a:t>
            </a:r>
            <a:r>
              <a:rPr lang="zh-CN" altLang="en-US" dirty="0"/>
              <a:t>盒（或逆</a:t>
            </a:r>
            <a:r>
              <a:rPr lang="en-US" altLang="zh-CN" dirty="0"/>
              <a:t>S</a:t>
            </a:r>
            <a:r>
              <a:rPr lang="zh-CN" altLang="en-US" dirty="0"/>
              <a:t>盒）中对应的行</a:t>
            </a:r>
            <a:r>
              <a:rPr lang="en-US" altLang="zh-CN" dirty="0"/>
              <a:t>/</a:t>
            </a:r>
            <a:r>
              <a:rPr lang="zh-CN" altLang="en-US" dirty="0"/>
              <a:t>列元素作为输出。</a:t>
            </a:r>
          </a:p>
        </p:txBody>
      </p:sp>
      <p:sp>
        <p:nvSpPr>
          <p:cNvPr id="3" name="标题 2"/>
          <p:cNvSpPr>
            <a:spLocks noGrp="1"/>
          </p:cNvSpPr>
          <p:nvPr>
            <p:ph type="title"/>
          </p:nvPr>
        </p:nvSpPr>
        <p:spPr/>
        <p:txBody>
          <a:bodyPr>
            <a:normAutofit/>
          </a:bodyPr>
          <a:lstStyle/>
          <a:p>
            <a:r>
              <a:rPr lang="zh-CN" altLang="en-US" dirty="0">
                <a:effectLst/>
              </a:rPr>
              <a:t>字节替代</a:t>
            </a:r>
            <a:endParaRPr lang="zh-CN" altLang="en-US" dirty="0"/>
          </a:p>
        </p:txBody>
      </p:sp>
      <p:sp>
        <p:nvSpPr>
          <p:cNvPr id="2" name="灯片编号占位符 1"/>
          <p:cNvSpPr>
            <a:spLocks noGrp="1"/>
          </p:cNvSpPr>
          <p:nvPr>
            <p:ph type="sldNum" sz="quarter" idx="4"/>
          </p:nvPr>
        </p:nvSpPr>
        <p:spPr>
          <a:xfrm>
            <a:off x="0" y="6408738"/>
            <a:ext cx="511175" cy="449262"/>
          </a:xfrm>
        </p:spPr>
        <p:txBody>
          <a:bodyPr/>
          <a:lstStyle/>
          <a:p>
            <a:pPr>
              <a:defRPr/>
            </a:pPr>
            <a:fld id="{9E42B576-6C96-45E3-BEDE-29BE65C272B3}" type="slidenum">
              <a:rPr lang="zh-CN" altLang="en-US" smtClean="0"/>
              <a:pPr>
                <a:defRPr/>
              </a:pPr>
              <a:t>123</a:t>
            </a:fld>
            <a:endParaRPr lang="zh-CN" altLang="en-US"/>
          </a:p>
        </p:txBody>
      </p:sp>
      <p:grpSp>
        <p:nvGrpSpPr>
          <p:cNvPr id="7" name="组合 6">
            <a:extLst>
              <a:ext uri="{FF2B5EF4-FFF2-40B4-BE49-F238E27FC236}">
                <a16:creationId xmlns:a16="http://schemas.microsoft.com/office/drawing/2014/main" id="{4F1A7568-8AB9-480F-9D78-226BB1EF5363}"/>
              </a:ext>
            </a:extLst>
          </p:cNvPr>
          <p:cNvGrpSpPr/>
          <p:nvPr/>
        </p:nvGrpSpPr>
        <p:grpSpPr>
          <a:xfrm>
            <a:off x="934083" y="3928879"/>
            <a:ext cx="6734261" cy="2452449"/>
            <a:chOff x="971600" y="4005064"/>
            <a:chExt cx="6734261" cy="2452449"/>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2798" t="19230" r="13805" b="39373"/>
            <a:stretch/>
          </p:blipFill>
          <p:spPr>
            <a:xfrm>
              <a:off x="971600" y="4005064"/>
              <a:ext cx="6734261" cy="2160240"/>
            </a:xfrm>
            <a:prstGeom prst="rect">
              <a:avLst/>
            </a:prstGeom>
          </p:spPr>
        </p:pic>
        <p:sp>
          <p:nvSpPr>
            <p:cNvPr id="6" name="文本框 5">
              <a:extLst>
                <a:ext uri="{FF2B5EF4-FFF2-40B4-BE49-F238E27FC236}">
                  <a16:creationId xmlns:a16="http://schemas.microsoft.com/office/drawing/2014/main" id="{5EBEEEB5-59AC-4A36-9112-38FB335415D2}"/>
                </a:ext>
              </a:extLst>
            </p:cNvPr>
            <p:cNvSpPr txBox="1"/>
            <p:nvPr/>
          </p:nvSpPr>
          <p:spPr>
            <a:xfrm>
              <a:off x="4211960" y="4293096"/>
              <a:ext cx="720080"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代换</a:t>
              </a:r>
            </a:p>
          </p:txBody>
        </p:sp>
        <p:sp>
          <p:nvSpPr>
            <p:cNvPr id="9" name="文本框 8">
              <a:extLst>
                <a:ext uri="{FF2B5EF4-FFF2-40B4-BE49-F238E27FC236}">
                  <a16:creationId xmlns:a16="http://schemas.microsoft.com/office/drawing/2014/main" id="{ABC20392-97B9-4052-BBEB-D980FEBC7778}"/>
                </a:ext>
              </a:extLst>
            </p:cNvPr>
            <p:cNvSpPr txBox="1"/>
            <p:nvPr/>
          </p:nvSpPr>
          <p:spPr>
            <a:xfrm>
              <a:off x="1835696" y="6021288"/>
              <a:ext cx="1584176" cy="369332"/>
            </a:xfrm>
            <a:prstGeom prst="rect">
              <a:avLst/>
            </a:prstGeom>
            <a:no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rPr>
                <a:t>状态矩阵</a:t>
              </a:r>
              <a:r>
                <a:rPr lang="en-US" altLang="zh-CN" sz="1800" b="1" dirty="0">
                  <a:latin typeface="微软雅黑" panose="020B0503020204020204" pitchFamily="34" charset="-122"/>
                  <a:ea typeface="微软雅黑" panose="020B0503020204020204" pitchFamily="34" charset="-122"/>
                </a:rPr>
                <a:t>n</a:t>
              </a:r>
              <a:endParaRPr lang="zh-CN" altLang="en-US" sz="18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127C620-4CEF-46CD-82A0-6FDF1D384337}"/>
                </a:ext>
              </a:extLst>
            </p:cNvPr>
            <p:cNvSpPr txBox="1"/>
            <p:nvPr/>
          </p:nvSpPr>
          <p:spPr>
            <a:xfrm>
              <a:off x="5820067" y="6088181"/>
              <a:ext cx="1584176" cy="369332"/>
            </a:xfrm>
            <a:prstGeom prst="rect">
              <a:avLst/>
            </a:prstGeom>
            <a:solidFill>
              <a:schemeClr val="bg1"/>
            </a:solid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rPr>
                <a:t>状态矩阵</a:t>
              </a:r>
              <a:r>
                <a:rPr lang="en-US" altLang="zh-CN" sz="1800" b="1" dirty="0">
                  <a:latin typeface="微软雅黑" panose="020B0503020204020204" pitchFamily="34" charset="-122"/>
                  <a:ea typeface="微软雅黑" panose="020B0503020204020204" pitchFamily="34" charset="-122"/>
                </a:rPr>
                <a:t>n+1</a:t>
              </a:r>
              <a:endParaRPr lang="zh-CN" altLang="en-US" sz="180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4933171-11A3-49FC-BB29-0F83404B77EC}"/>
                </a:ext>
              </a:extLst>
            </p:cNvPr>
            <p:cNvSpPr txBox="1"/>
            <p:nvPr/>
          </p:nvSpPr>
          <p:spPr>
            <a:xfrm>
              <a:off x="2627784" y="5085184"/>
              <a:ext cx="432048" cy="369332"/>
            </a:xfrm>
            <a:prstGeom prst="rect">
              <a:avLst/>
            </a:prstGeom>
            <a:noFill/>
          </p:spPr>
          <p:txBody>
            <a:bodyPr wrap="square" rtlCol="0">
              <a:spAutoFit/>
            </a:bodyPr>
            <a:lstStyle/>
            <a:p>
              <a:pPr algn="ctr"/>
              <a:r>
                <a:rPr lang="en-US" altLang="zh-CN" sz="1800" b="1" dirty="0">
                  <a:latin typeface="微软雅黑" panose="020B0503020204020204" pitchFamily="34" charset="-122"/>
                  <a:ea typeface="微软雅黑" panose="020B0503020204020204" pitchFamily="34" charset="-122"/>
                </a:rPr>
                <a:t>Pi</a:t>
              </a:r>
              <a:endParaRPr lang="zh-CN" altLang="en-US" sz="1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774142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a:t>
            </a:r>
            <a:r>
              <a:rPr lang="zh-CN" altLang="en-US" dirty="0"/>
              <a:t>和</a:t>
            </a:r>
            <a:r>
              <a:rPr lang="en-US" altLang="zh-CN" dirty="0"/>
              <a:t>S</a:t>
            </a:r>
            <a:r>
              <a:rPr lang="en-US" altLang="zh-CN" baseline="30000" dirty="0"/>
              <a:t>-1</a:t>
            </a:r>
            <a:r>
              <a:rPr lang="zh-CN" altLang="en-US" dirty="0"/>
              <a:t>：</a:t>
            </a:r>
            <a:r>
              <a:rPr lang="en-US" altLang="zh-CN" dirty="0"/>
              <a:t>16x16</a:t>
            </a:r>
            <a:r>
              <a:rPr lang="zh-CN" altLang="en-US" dirty="0"/>
              <a:t>字节矩阵，实现</a:t>
            </a:r>
            <a:r>
              <a:rPr lang="en-US" altLang="zh-CN" dirty="0"/>
              <a:t>8</a:t>
            </a:r>
            <a:r>
              <a:rPr lang="zh-CN" altLang="en-US" dirty="0"/>
              <a:t>比特输入到</a:t>
            </a:r>
            <a:r>
              <a:rPr lang="en-US" altLang="zh-CN" dirty="0"/>
              <a:t>8</a:t>
            </a:r>
            <a:r>
              <a:rPr lang="zh-CN" altLang="en-US" dirty="0"/>
              <a:t>比特输出的映射，</a:t>
            </a:r>
            <a:endParaRPr lang="en-US" altLang="zh-CN" dirty="0"/>
          </a:p>
          <a:p>
            <a:pPr lvl="1"/>
            <a:r>
              <a:rPr lang="zh-CN" altLang="en-US" dirty="0"/>
              <a:t>输入的高</a:t>
            </a:r>
            <a:r>
              <a:rPr lang="en-US" altLang="zh-CN" dirty="0"/>
              <a:t>4-bit</a:t>
            </a:r>
            <a:r>
              <a:rPr lang="zh-CN" altLang="en-US" dirty="0"/>
              <a:t>对应的值作为行标，低</a:t>
            </a:r>
            <a:r>
              <a:rPr lang="en-US" altLang="zh-CN" dirty="0"/>
              <a:t>4-bit</a:t>
            </a:r>
            <a:r>
              <a:rPr lang="zh-CN" altLang="en-US" dirty="0"/>
              <a:t>对应的值作为列标。</a:t>
            </a:r>
          </a:p>
        </p:txBody>
      </p:sp>
      <p:sp>
        <p:nvSpPr>
          <p:cNvPr id="3" name="标题 2"/>
          <p:cNvSpPr>
            <a:spLocks noGrp="1"/>
          </p:cNvSpPr>
          <p:nvPr>
            <p:ph type="title"/>
          </p:nvPr>
        </p:nvSpPr>
        <p:spPr/>
        <p:txBody>
          <a:bodyPr/>
          <a:lstStyle/>
          <a:p>
            <a:r>
              <a:rPr lang="en-US" altLang="zh-CN" dirty="0"/>
              <a:t>S</a:t>
            </a:r>
            <a:r>
              <a:rPr lang="zh-CN" altLang="en-US"/>
              <a:t>盒</a:t>
            </a:r>
            <a:endParaRPr lang="zh-CN" altLang="en-US" dirty="0"/>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124</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80" y="1998963"/>
            <a:ext cx="7343775" cy="4857750"/>
          </a:xfrm>
          <a:prstGeom prst="rect">
            <a:avLst/>
          </a:prstGeom>
        </p:spPr>
      </p:pic>
    </p:spTree>
    <p:extLst>
      <p:ext uri="{BB962C8B-B14F-4D97-AF65-F5344CB8AC3E}">
        <p14:creationId xmlns:p14="http://schemas.microsoft.com/office/powerpoint/2010/main" val="17283760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左循环移位操作。状态矩阵的第</a:t>
            </a:r>
            <a:r>
              <a:rPr lang="en-US" altLang="zh-CN" dirty="0"/>
              <a:t>0</a:t>
            </a:r>
            <a:r>
              <a:rPr lang="zh-CN" altLang="en-US" dirty="0"/>
              <a:t>行左移</a:t>
            </a:r>
            <a:r>
              <a:rPr lang="en-US" altLang="zh-CN" dirty="0"/>
              <a:t>0</a:t>
            </a:r>
            <a:r>
              <a:rPr lang="zh-CN" altLang="en-US" dirty="0"/>
              <a:t>字节，第</a:t>
            </a:r>
            <a:r>
              <a:rPr lang="en-US" altLang="zh-CN" dirty="0"/>
              <a:t>1</a:t>
            </a:r>
            <a:r>
              <a:rPr lang="zh-CN" altLang="en-US" dirty="0"/>
              <a:t>行左移</a:t>
            </a:r>
            <a:r>
              <a:rPr lang="en-US" altLang="zh-CN" dirty="0"/>
              <a:t>1</a:t>
            </a:r>
            <a:r>
              <a:rPr lang="zh-CN" altLang="en-US" dirty="0"/>
              <a:t>字节，第</a:t>
            </a:r>
            <a:r>
              <a:rPr lang="en-US" altLang="zh-CN" dirty="0"/>
              <a:t>2</a:t>
            </a:r>
            <a:r>
              <a:rPr lang="zh-CN" altLang="en-US" dirty="0"/>
              <a:t>行左移</a:t>
            </a:r>
            <a:r>
              <a:rPr lang="en-US" altLang="zh-CN" dirty="0"/>
              <a:t>2</a:t>
            </a:r>
            <a:r>
              <a:rPr lang="zh-CN" altLang="en-US" dirty="0"/>
              <a:t>字节，第</a:t>
            </a:r>
            <a:r>
              <a:rPr lang="en-US" altLang="zh-CN" dirty="0"/>
              <a:t>3</a:t>
            </a:r>
            <a:r>
              <a:rPr lang="zh-CN" altLang="en-US" dirty="0"/>
              <a:t>行左移</a:t>
            </a:r>
            <a:r>
              <a:rPr lang="en-US" altLang="zh-CN" dirty="0"/>
              <a:t>3</a:t>
            </a:r>
            <a:r>
              <a:rPr lang="zh-CN" altLang="en-US" dirty="0"/>
              <a:t>字节，</a:t>
            </a:r>
          </a:p>
        </p:txBody>
      </p:sp>
      <p:sp>
        <p:nvSpPr>
          <p:cNvPr id="4" name="标题 3"/>
          <p:cNvSpPr>
            <a:spLocks noGrp="1"/>
          </p:cNvSpPr>
          <p:nvPr>
            <p:ph type="title"/>
          </p:nvPr>
        </p:nvSpPr>
        <p:spPr/>
        <p:txBody>
          <a:bodyPr/>
          <a:lstStyle/>
          <a:p>
            <a:r>
              <a:rPr lang="zh-CN" altLang="en-US" dirty="0"/>
              <a:t>行移位</a:t>
            </a:r>
          </a:p>
        </p:txBody>
      </p:sp>
      <p:sp>
        <p:nvSpPr>
          <p:cNvPr id="2" name="灯片编号占位符 1"/>
          <p:cNvSpPr>
            <a:spLocks noGrp="1"/>
          </p:cNvSpPr>
          <p:nvPr>
            <p:ph type="sldNum" sz="quarter" idx="4"/>
          </p:nvPr>
        </p:nvSpPr>
        <p:spPr>
          <a:xfrm>
            <a:off x="0" y="6408738"/>
            <a:ext cx="511175" cy="449262"/>
          </a:xfrm>
        </p:spPr>
        <p:txBody>
          <a:bodyPr/>
          <a:lstStyle/>
          <a:p>
            <a:pPr>
              <a:defRPr/>
            </a:pPr>
            <a:fld id="{9E42B576-6C96-45E3-BEDE-29BE65C272B3}" type="slidenum">
              <a:rPr lang="zh-CN" altLang="en-US" smtClean="0"/>
              <a:pPr>
                <a:defRPr/>
              </a:pPr>
              <a:t>125</a:t>
            </a:fld>
            <a:endParaRPr lang="zh-CN" altLang="en-US"/>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5900" t="20309" r="14563" b="30587"/>
          <a:stretch/>
        </p:blipFill>
        <p:spPr>
          <a:xfrm>
            <a:off x="935596" y="3297479"/>
            <a:ext cx="7272808" cy="3096344"/>
          </a:xfrm>
          <a:prstGeom prst="rect">
            <a:avLst/>
          </a:prstGeom>
        </p:spPr>
      </p:pic>
    </p:spTree>
    <p:extLst>
      <p:ext uri="{BB962C8B-B14F-4D97-AF65-F5344CB8AC3E}">
        <p14:creationId xmlns:p14="http://schemas.microsoft.com/office/powerpoint/2010/main" val="3044942554"/>
      </p:ext>
    </p:extLst>
  </p:cSld>
  <p:clrMapOvr>
    <a:masterClrMapping/>
  </p:clrMapOvr>
  <p:transition spd="slow">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状态矩阵与固定矩阵相乘</a:t>
            </a:r>
            <a:endParaRPr lang="en-US" altLang="zh-CN" dirty="0"/>
          </a:p>
          <a:p>
            <a:r>
              <a:rPr lang="zh-CN" altLang="en-US" dirty="0"/>
              <a:t>矩阵元素的乘法和加法都是定义在基于</a:t>
            </a:r>
            <a:r>
              <a:rPr lang="en-US" altLang="zh-CN" dirty="0"/>
              <a:t>GF(2</a:t>
            </a:r>
            <a:r>
              <a:rPr lang="en-US" altLang="zh-CN" baseline="30000" dirty="0"/>
              <a:t>8</a:t>
            </a:r>
            <a:r>
              <a:rPr lang="en-US" altLang="zh-CN" dirty="0"/>
              <a:t>)</a:t>
            </a:r>
            <a:r>
              <a:rPr lang="zh-CN" altLang="en-US" dirty="0"/>
              <a:t>伽罗瓦域（有限域）上的二元运算</a:t>
            </a:r>
          </a:p>
        </p:txBody>
      </p:sp>
      <p:sp>
        <p:nvSpPr>
          <p:cNvPr id="3" name="标题 2"/>
          <p:cNvSpPr>
            <a:spLocks noGrp="1"/>
          </p:cNvSpPr>
          <p:nvPr>
            <p:ph type="title"/>
          </p:nvPr>
        </p:nvSpPr>
        <p:spPr/>
        <p:txBody>
          <a:bodyPr>
            <a:normAutofit/>
          </a:bodyPr>
          <a:lstStyle/>
          <a:p>
            <a:r>
              <a:rPr lang="zh-CN" altLang="en-US" dirty="0">
                <a:effectLst/>
              </a:rPr>
              <a:t>列混合</a:t>
            </a:r>
            <a:endParaRPr lang="zh-CN" altLang="en-US" dirty="0"/>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126</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71" y="3241617"/>
            <a:ext cx="6505575" cy="13239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3" y="4876378"/>
            <a:ext cx="3562350" cy="1504950"/>
          </a:xfrm>
          <a:prstGeom prst="rect">
            <a:avLst/>
          </a:prstGeom>
        </p:spPr>
      </p:pic>
    </p:spTree>
    <p:extLst>
      <p:ext uri="{BB962C8B-B14F-4D97-AF65-F5344CB8AC3E}">
        <p14:creationId xmlns:p14="http://schemas.microsoft.com/office/powerpoint/2010/main" val="1637979792"/>
      </p:ext>
    </p:extLst>
  </p:cSld>
  <p:clrMapOvr>
    <a:masterClrMapping/>
  </p:clrMapOvr>
  <p:transition spd="slow">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3.4</a:t>
            </a:r>
            <a:r>
              <a:rPr lang="zh-CN" altLang="en-US"/>
              <a:t>分组密码加密模式</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127</a:t>
            </a:fld>
            <a:endParaRPr lang="zh-CN" altLang="en-US"/>
          </a:p>
        </p:txBody>
      </p:sp>
    </p:spTree>
    <p:extLst>
      <p:ext uri="{BB962C8B-B14F-4D97-AF65-F5344CB8AC3E}">
        <p14:creationId xmlns:p14="http://schemas.microsoft.com/office/powerpoint/2010/main" val="3705288781"/>
      </p:ext>
    </p:extLst>
  </p:cSld>
  <p:clrMapOvr>
    <a:masterClrMapping/>
  </p:clrMapOvr>
  <p:transition spd="slow">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dirty="0"/>
              <a:t>大数加密问题：</a:t>
            </a:r>
            <a:endParaRPr lang="en-US" altLang="zh-CN" dirty="0"/>
          </a:p>
          <a:p>
            <a:pPr lvl="1"/>
            <a:r>
              <a:rPr lang="zh-CN" altLang="en-US" dirty="0"/>
              <a:t>保持各分组内容的完整</a:t>
            </a:r>
            <a:endParaRPr lang="en-US" altLang="zh-CN" dirty="0"/>
          </a:p>
          <a:p>
            <a:pPr lvl="1"/>
            <a:r>
              <a:rPr lang="zh-CN" altLang="en-US" dirty="0"/>
              <a:t>保持各分组的次序不变</a:t>
            </a:r>
          </a:p>
          <a:p>
            <a:r>
              <a:rPr lang="zh-CN" altLang="en-US" dirty="0"/>
              <a:t>加密算法不仅要包括加密算法本身，还需要带有某种大数加密机制。</a:t>
            </a:r>
            <a:endParaRPr lang="en-US" altLang="zh-CN" dirty="0"/>
          </a:p>
          <a:p>
            <a:r>
              <a:rPr lang="zh-CN" altLang="en-US" dirty="0"/>
              <a:t>根据加密分组间的关联方式，可以分为五种加密模式。</a:t>
            </a:r>
          </a:p>
        </p:txBody>
      </p:sp>
      <p:sp>
        <p:nvSpPr>
          <p:cNvPr id="106499" name="Rectangle 7"/>
          <p:cNvSpPr>
            <a:spLocks noGrp="1" noChangeArrowheads="1"/>
          </p:cNvSpPr>
          <p:nvPr>
            <p:ph type="title"/>
          </p:nvPr>
        </p:nvSpPr>
        <p:spPr/>
        <p:txBody>
          <a:bodyPr/>
          <a:lstStyle/>
          <a:p>
            <a:r>
              <a:rPr lang="zh-CN" altLang="en-US"/>
              <a:t>分组密码加密模式</a:t>
            </a:r>
          </a:p>
        </p:txBody>
      </p:sp>
    </p:spTree>
    <p:extLst>
      <p:ext uri="{BB962C8B-B14F-4D97-AF65-F5344CB8AC3E}">
        <p14:creationId xmlns:p14="http://schemas.microsoft.com/office/powerpoint/2010/main" val="1361675040"/>
      </p:ext>
    </p:extLst>
  </p:cSld>
  <p:clrMapOvr>
    <a:masterClrMapping/>
  </p:clrMapOvr>
  <p:transition spd="slow">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07523" name="Rectangle 6"/>
          <p:cNvSpPr>
            <a:spLocks noGrp="1" noChangeArrowheads="1"/>
          </p:cNvSpPr>
          <p:nvPr>
            <p:ph type="title"/>
          </p:nvPr>
        </p:nvSpPr>
        <p:spPr/>
        <p:txBody>
          <a:bodyPr>
            <a:noAutofit/>
          </a:bodyPr>
          <a:lstStyle/>
          <a:p>
            <a:r>
              <a:rPr lang="zh-CN" altLang="en-US" sz="2800" dirty="0"/>
              <a:t>电子代码本（</a:t>
            </a:r>
            <a:r>
              <a:rPr lang="en-US" altLang="zh-CN" sz="2800" dirty="0"/>
              <a:t>ECB-Electronic Code Book</a:t>
            </a:r>
            <a:r>
              <a:rPr lang="zh-CN" altLang="en-US" sz="2800" dirty="0"/>
              <a:t>）模式 </a:t>
            </a:r>
          </a:p>
        </p:txBody>
      </p:sp>
      <p:sp>
        <p:nvSpPr>
          <p:cNvPr id="112644" name="Rectangle 7"/>
          <p:cNvSpPr>
            <a:spLocks noGrp="1" noChangeArrowheads="1"/>
          </p:cNvSpPr>
          <p:nvPr>
            <p:ph sz="quarter" idx="2"/>
          </p:nvPr>
        </p:nvSpPr>
        <p:spPr>
          <a:xfrm>
            <a:off x="5288732" y="1305050"/>
            <a:ext cx="3675756" cy="5041533"/>
          </a:xfrm>
        </p:spPr>
        <p:txBody>
          <a:bodyPr>
            <a:normAutofit/>
          </a:bodyPr>
          <a:lstStyle/>
          <a:p>
            <a:r>
              <a:rPr lang="zh-CN" altLang="en-US" dirty="0"/>
              <a:t>分组依次独立加密，产生独立密文分组，各分组加密结果互不影响</a:t>
            </a:r>
            <a:endParaRPr lang="en-US" altLang="zh-CN" dirty="0"/>
          </a:p>
          <a:p>
            <a:r>
              <a:rPr lang="zh-CN" altLang="en-US" dirty="0"/>
              <a:t>优点：</a:t>
            </a:r>
            <a:endParaRPr lang="en-US" altLang="zh-CN" dirty="0"/>
          </a:p>
          <a:p>
            <a:pPr lvl="1"/>
            <a:r>
              <a:rPr lang="zh-CN" altLang="en-US" dirty="0"/>
              <a:t>简单</a:t>
            </a:r>
            <a:endParaRPr lang="en-US" altLang="zh-CN" dirty="0"/>
          </a:p>
          <a:p>
            <a:pPr lvl="1"/>
            <a:r>
              <a:rPr lang="zh-CN" altLang="en-US" dirty="0"/>
              <a:t>利于并行</a:t>
            </a:r>
            <a:endParaRPr lang="en-US" altLang="zh-CN" dirty="0"/>
          </a:p>
          <a:p>
            <a:pPr lvl="1"/>
            <a:r>
              <a:rPr lang="zh-CN" altLang="en-US" dirty="0"/>
              <a:t>误差不传送</a:t>
            </a:r>
            <a:endParaRPr lang="en-US" altLang="zh-CN" dirty="0"/>
          </a:p>
          <a:p>
            <a:pPr lvl="1"/>
            <a:r>
              <a:rPr lang="zh-CN" altLang="en-US" dirty="0"/>
              <a:t>适合传输长度短的报文</a:t>
            </a:r>
          </a:p>
          <a:p>
            <a:r>
              <a:rPr lang="zh-CN" altLang="en-US" dirty="0"/>
              <a:t>缺点：</a:t>
            </a:r>
            <a:endParaRPr lang="en-US" altLang="zh-CN" dirty="0"/>
          </a:p>
          <a:p>
            <a:pPr lvl="1"/>
            <a:r>
              <a:rPr lang="zh-CN" altLang="en-US" dirty="0"/>
              <a:t>不隐藏明文模式：相同明文分组产生相同分组</a:t>
            </a:r>
            <a:endParaRPr lang="en-US" altLang="zh-CN" dirty="0"/>
          </a:p>
          <a:p>
            <a:pPr lvl="1"/>
            <a:r>
              <a:rPr lang="zh-CN" altLang="en-US" dirty="0"/>
              <a:t>可主动攻击：密文内容若遭剪贴、替换，也不易被发现</a:t>
            </a:r>
            <a:endParaRPr lang="en-US" altLang="zh-CN" dirty="0"/>
          </a:p>
          <a:p>
            <a:pPr lvl="1"/>
            <a:endParaRPr lang="en-US" altLang="zh-CN" dirty="0"/>
          </a:p>
        </p:txBody>
      </p:sp>
      <p:grpSp>
        <p:nvGrpSpPr>
          <p:cNvPr id="4" name="组合 3"/>
          <p:cNvGrpSpPr/>
          <p:nvPr/>
        </p:nvGrpSpPr>
        <p:grpSpPr>
          <a:xfrm>
            <a:off x="-43417" y="1317383"/>
            <a:ext cx="5328592" cy="5029200"/>
            <a:chOff x="2555776" y="1556792"/>
            <a:chExt cx="5328592" cy="5029200"/>
          </a:xfrm>
        </p:grpSpPr>
        <p:sp>
          <p:nvSpPr>
            <p:cNvPr id="8" name="Rectangle 5"/>
            <p:cNvSpPr>
              <a:spLocks noChangeArrowheads="1"/>
            </p:cNvSpPr>
            <p:nvPr/>
          </p:nvSpPr>
          <p:spPr bwMode="auto">
            <a:xfrm>
              <a:off x="2555776" y="1556792"/>
              <a:ext cx="5328592" cy="50292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3200">
                  <a:latin typeface="黑体" pitchFamily="49" charset="-122"/>
                  <a:ea typeface="黑体" pitchFamily="49" charset="-122"/>
                </a:rPr>
                <a:t>   </a:t>
              </a:r>
            </a:p>
          </p:txBody>
        </p:sp>
        <p:grpSp>
          <p:nvGrpSpPr>
            <p:cNvPr id="9" name="Group 6"/>
            <p:cNvGrpSpPr>
              <a:grpSpLocks/>
            </p:cNvGrpSpPr>
            <p:nvPr/>
          </p:nvGrpSpPr>
          <p:grpSpPr bwMode="auto">
            <a:xfrm>
              <a:off x="2667000" y="1709192"/>
              <a:ext cx="5067300" cy="2209800"/>
              <a:chOff x="1721" y="7955"/>
              <a:chExt cx="3987" cy="2042"/>
            </a:xfrm>
            <a:solidFill>
              <a:schemeClr val="accent1">
                <a:lumMod val="20000"/>
                <a:lumOff val="80000"/>
              </a:schemeClr>
            </a:solidFill>
          </p:grpSpPr>
          <p:grpSp>
            <p:nvGrpSpPr>
              <p:cNvPr id="56" name="Group 7"/>
              <p:cNvGrpSpPr>
                <a:grpSpLocks/>
              </p:cNvGrpSpPr>
              <p:nvPr/>
            </p:nvGrpSpPr>
            <p:grpSpPr bwMode="auto">
              <a:xfrm>
                <a:off x="4463" y="8342"/>
                <a:ext cx="982" cy="1281"/>
                <a:chOff x="2985" y="8333"/>
                <a:chExt cx="982" cy="1281"/>
              </a:xfrm>
              <a:grpFill/>
            </p:grpSpPr>
            <p:sp>
              <p:nvSpPr>
                <p:cNvPr id="91" name="Line 8"/>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92" name="Text Box 9"/>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93" name="Line 10"/>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94" name="Group 11"/>
                <p:cNvGrpSpPr>
                  <a:grpSpLocks/>
                </p:cNvGrpSpPr>
                <p:nvPr/>
              </p:nvGrpSpPr>
              <p:grpSpPr bwMode="auto">
                <a:xfrm>
                  <a:off x="3765" y="8807"/>
                  <a:ext cx="202" cy="351"/>
                  <a:chOff x="3640" y="3790"/>
                  <a:chExt cx="350" cy="520"/>
                </a:xfrm>
                <a:grpFill/>
              </p:grpSpPr>
              <p:sp>
                <p:nvSpPr>
                  <p:cNvPr id="96" name="Rectangle 12"/>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97" name="Text Box 13"/>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95" name="Line 14"/>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57" name="Group 15"/>
              <p:cNvGrpSpPr>
                <a:grpSpLocks/>
              </p:cNvGrpSpPr>
              <p:nvPr/>
            </p:nvGrpSpPr>
            <p:grpSpPr bwMode="auto">
              <a:xfrm>
                <a:off x="3735" y="8342"/>
                <a:ext cx="982" cy="1281"/>
                <a:chOff x="2985" y="8333"/>
                <a:chExt cx="982" cy="1281"/>
              </a:xfrm>
              <a:grpFill/>
            </p:grpSpPr>
            <p:sp>
              <p:nvSpPr>
                <p:cNvPr id="84" name="Line 16"/>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85" name="Text Box 17"/>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86" name="Line 18"/>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87" name="Group 19"/>
                <p:cNvGrpSpPr>
                  <a:grpSpLocks/>
                </p:cNvGrpSpPr>
                <p:nvPr/>
              </p:nvGrpSpPr>
              <p:grpSpPr bwMode="auto">
                <a:xfrm>
                  <a:off x="3765" y="8807"/>
                  <a:ext cx="202" cy="351"/>
                  <a:chOff x="3640" y="3790"/>
                  <a:chExt cx="350" cy="520"/>
                </a:xfrm>
                <a:grpFill/>
              </p:grpSpPr>
              <p:sp>
                <p:nvSpPr>
                  <p:cNvPr id="89" name="Rectangle 20"/>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90" name="Text Box 21"/>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88" name="Line 22"/>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58" name="Group 23"/>
              <p:cNvGrpSpPr>
                <a:grpSpLocks/>
              </p:cNvGrpSpPr>
              <p:nvPr/>
            </p:nvGrpSpPr>
            <p:grpSpPr bwMode="auto">
              <a:xfrm>
                <a:off x="2985" y="8333"/>
                <a:ext cx="982" cy="1281"/>
                <a:chOff x="2985" y="8333"/>
                <a:chExt cx="982" cy="1281"/>
              </a:xfrm>
              <a:grpFill/>
            </p:grpSpPr>
            <p:sp>
              <p:nvSpPr>
                <p:cNvPr id="77" name="Line 24"/>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78" name="Text Box 25"/>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79" name="Line 26"/>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80" name="Group 27"/>
                <p:cNvGrpSpPr>
                  <a:grpSpLocks/>
                </p:cNvGrpSpPr>
                <p:nvPr/>
              </p:nvGrpSpPr>
              <p:grpSpPr bwMode="auto">
                <a:xfrm>
                  <a:off x="3765" y="8807"/>
                  <a:ext cx="202" cy="351"/>
                  <a:chOff x="3640" y="3790"/>
                  <a:chExt cx="350" cy="520"/>
                </a:xfrm>
                <a:grpFill/>
              </p:grpSpPr>
              <p:sp>
                <p:nvSpPr>
                  <p:cNvPr id="82" name="Rectangle 2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83" name="Text Box 2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81" name="Line 30"/>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sp>
            <p:nvSpPr>
              <p:cNvPr id="59" name="Text Box 31"/>
              <p:cNvSpPr txBox="1">
                <a:spLocks noChangeArrowheads="1"/>
              </p:cNvSpPr>
              <p:nvPr/>
            </p:nvSpPr>
            <p:spPr bwMode="auto">
              <a:xfrm>
                <a:off x="1721" y="9610"/>
                <a:ext cx="720" cy="312"/>
              </a:xfrm>
              <a:prstGeom prst="rect">
                <a:avLst/>
              </a:prstGeom>
              <a:grpFill/>
              <a:ln w="9525">
                <a:noFill/>
                <a:miter lim="800000"/>
                <a:headEnd/>
                <a:tailEnd/>
              </a:ln>
            </p:spPr>
            <p:txBody>
              <a:bodyPr lIns="0" tIns="0" rIns="0" bIns="0"/>
              <a:lstStyle/>
              <a:p>
                <a:pPr algn="just" eaLnBrk="0" hangingPunct="0"/>
                <a:r>
                  <a:rPr lang="zh-CN" altLang="en-US" sz="1600" b="1">
                    <a:solidFill>
                      <a:schemeClr val="tx1"/>
                    </a:solidFill>
                  </a:rPr>
                  <a:t>密文分组</a:t>
                </a:r>
              </a:p>
            </p:txBody>
          </p:sp>
          <p:sp>
            <p:nvSpPr>
              <p:cNvPr id="60" name="Text Box 32"/>
              <p:cNvSpPr txBox="1">
                <a:spLocks noChangeArrowheads="1"/>
              </p:cNvSpPr>
              <p:nvPr/>
            </p:nvSpPr>
            <p:spPr bwMode="auto">
              <a:xfrm>
                <a:off x="1725" y="7955"/>
                <a:ext cx="837"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latin typeface="宋体" pitchFamily="2" charset="-122"/>
                  </a:rPr>
                  <a:t>明文分组   </a:t>
                </a:r>
              </a:p>
            </p:txBody>
          </p:sp>
          <p:sp>
            <p:nvSpPr>
              <p:cNvPr id="61" name="Rectangle 33"/>
              <p:cNvSpPr>
                <a:spLocks noChangeArrowheads="1"/>
              </p:cNvSpPr>
              <p:nvPr/>
            </p:nvSpPr>
            <p:spPr bwMode="auto">
              <a:xfrm>
                <a:off x="2748" y="9614"/>
                <a:ext cx="2931" cy="373"/>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62" name="Line 34"/>
              <p:cNvSpPr>
                <a:spLocks noChangeShapeType="1"/>
              </p:cNvSpPr>
              <p:nvPr/>
            </p:nvSpPr>
            <p:spPr bwMode="auto">
              <a:xfrm>
                <a:off x="3458" y="9619"/>
                <a:ext cx="0" cy="373"/>
              </a:xfrm>
              <a:prstGeom prst="line">
                <a:avLst/>
              </a:prstGeom>
              <a:grpFill/>
              <a:ln w="9525">
                <a:solidFill>
                  <a:srgbClr val="000000"/>
                </a:solidFill>
                <a:round/>
                <a:headEnd/>
                <a:tailEnd/>
              </a:ln>
            </p:spPr>
            <p:txBody>
              <a:bodyPr/>
              <a:lstStyle/>
              <a:p>
                <a:endParaRPr lang="zh-CN" altLang="en-US" sz="2400" b="1"/>
              </a:p>
            </p:txBody>
          </p:sp>
          <p:sp>
            <p:nvSpPr>
              <p:cNvPr id="63" name="Line 35"/>
              <p:cNvSpPr>
                <a:spLocks noChangeShapeType="1"/>
              </p:cNvSpPr>
              <p:nvPr/>
            </p:nvSpPr>
            <p:spPr bwMode="auto">
              <a:xfrm>
                <a:off x="4233" y="9619"/>
                <a:ext cx="0" cy="373"/>
              </a:xfrm>
              <a:prstGeom prst="line">
                <a:avLst/>
              </a:prstGeom>
              <a:grpFill/>
              <a:ln w="9525">
                <a:solidFill>
                  <a:srgbClr val="000000"/>
                </a:solidFill>
                <a:round/>
                <a:headEnd/>
                <a:tailEnd/>
              </a:ln>
            </p:spPr>
            <p:txBody>
              <a:bodyPr/>
              <a:lstStyle/>
              <a:p>
                <a:endParaRPr lang="zh-CN" altLang="en-US" sz="2400" b="1"/>
              </a:p>
            </p:txBody>
          </p:sp>
          <p:sp>
            <p:nvSpPr>
              <p:cNvPr id="64" name="Line 36"/>
              <p:cNvSpPr>
                <a:spLocks noChangeShapeType="1"/>
              </p:cNvSpPr>
              <p:nvPr/>
            </p:nvSpPr>
            <p:spPr bwMode="auto">
              <a:xfrm>
                <a:off x="4997" y="9624"/>
                <a:ext cx="0" cy="373"/>
              </a:xfrm>
              <a:prstGeom prst="line">
                <a:avLst/>
              </a:prstGeom>
              <a:grpFill/>
              <a:ln w="9525">
                <a:solidFill>
                  <a:srgbClr val="000000"/>
                </a:solidFill>
                <a:round/>
                <a:headEnd/>
                <a:tailEnd/>
              </a:ln>
            </p:spPr>
            <p:txBody>
              <a:bodyPr/>
              <a:lstStyle/>
              <a:p>
                <a:endParaRPr lang="zh-CN" altLang="en-US" sz="2400" b="1"/>
              </a:p>
            </p:txBody>
          </p:sp>
          <p:sp>
            <p:nvSpPr>
              <p:cNvPr id="65" name="Rectangle 37"/>
              <p:cNvSpPr>
                <a:spLocks noChangeArrowheads="1"/>
              </p:cNvSpPr>
              <p:nvPr/>
            </p:nvSpPr>
            <p:spPr bwMode="auto">
              <a:xfrm>
                <a:off x="2754" y="7969"/>
                <a:ext cx="2954" cy="36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66" name="Line 38"/>
              <p:cNvSpPr>
                <a:spLocks noChangeShapeType="1"/>
              </p:cNvSpPr>
              <p:nvPr/>
            </p:nvSpPr>
            <p:spPr bwMode="auto">
              <a:xfrm>
                <a:off x="3469" y="7974"/>
                <a:ext cx="0" cy="360"/>
              </a:xfrm>
              <a:prstGeom prst="line">
                <a:avLst/>
              </a:prstGeom>
              <a:grpFill/>
              <a:ln w="9525">
                <a:solidFill>
                  <a:srgbClr val="000000"/>
                </a:solidFill>
                <a:round/>
                <a:headEnd/>
                <a:tailEnd/>
              </a:ln>
            </p:spPr>
            <p:txBody>
              <a:bodyPr/>
              <a:lstStyle/>
              <a:p>
                <a:endParaRPr lang="zh-CN" altLang="en-US" sz="2400" b="1"/>
              </a:p>
            </p:txBody>
          </p:sp>
          <p:sp>
            <p:nvSpPr>
              <p:cNvPr id="67" name="Line 39"/>
              <p:cNvSpPr>
                <a:spLocks noChangeShapeType="1"/>
              </p:cNvSpPr>
              <p:nvPr/>
            </p:nvSpPr>
            <p:spPr bwMode="auto">
              <a:xfrm>
                <a:off x="4236" y="7974"/>
                <a:ext cx="0" cy="360"/>
              </a:xfrm>
              <a:prstGeom prst="line">
                <a:avLst/>
              </a:prstGeom>
              <a:grpFill/>
              <a:ln w="9525">
                <a:solidFill>
                  <a:srgbClr val="000000"/>
                </a:solidFill>
                <a:round/>
                <a:headEnd/>
                <a:tailEnd/>
              </a:ln>
            </p:spPr>
            <p:txBody>
              <a:bodyPr/>
              <a:lstStyle/>
              <a:p>
                <a:endParaRPr lang="zh-CN" altLang="en-US" sz="2400" b="1"/>
              </a:p>
            </p:txBody>
          </p:sp>
          <p:sp>
            <p:nvSpPr>
              <p:cNvPr id="68" name="Line 40"/>
              <p:cNvSpPr>
                <a:spLocks noChangeShapeType="1"/>
              </p:cNvSpPr>
              <p:nvPr/>
            </p:nvSpPr>
            <p:spPr bwMode="auto">
              <a:xfrm>
                <a:off x="5021" y="7978"/>
                <a:ext cx="0" cy="361"/>
              </a:xfrm>
              <a:prstGeom prst="line">
                <a:avLst/>
              </a:prstGeom>
              <a:grpFill/>
              <a:ln w="9525">
                <a:solidFill>
                  <a:srgbClr val="000000"/>
                </a:solidFill>
                <a:round/>
                <a:headEnd/>
                <a:tailEnd/>
              </a:ln>
            </p:spPr>
            <p:txBody>
              <a:bodyPr/>
              <a:lstStyle/>
              <a:p>
                <a:endParaRPr lang="zh-CN" altLang="en-US" sz="2400" b="1"/>
              </a:p>
            </p:txBody>
          </p:sp>
          <p:grpSp>
            <p:nvGrpSpPr>
              <p:cNvPr id="69" name="Group 41"/>
              <p:cNvGrpSpPr>
                <a:grpSpLocks/>
              </p:cNvGrpSpPr>
              <p:nvPr/>
            </p:nvGrpSpPr>
            <p:grpSpPr bwMode="auto">
              <a:xfrm>
                <a:off x="1980" y="8327"/>
                <a:ext cx="1117" cy="1281"/>
                <a:chOff x="1980" y="8327"/>
                <a:chExt cx="1117" cy="1281"/>
              </a:xfrm>
              <a:grpFill/>
            </p:grpSpPr>
            <p:sp>
              <p:nvSpPr>
                <p:cNvPr id="70" name="Line 42"/>
                <p:cNvSpPr>
                  <a:spLocks noChangeShapeType="1"/>
                </p:cNvSpPr>
                <p:nvPr/>
              </p:nvSpPr>
              <p:spPr bwMode="auto">
                <a:xfrm>
                  <a:off x="2985" y="8672"/>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71" name="Text Box 43"/>
                <p:cNvSpPr txBox="1">
                  <a:spLocks noChangeArrowheads="1"/>
                </p:cNvSpPr>
                <p:nvPr/>
              </p:nvSpPr>
              <p:spPr bwMode="auto">
                <a:xfrm>
                  <a:off x="1980" y="8579"/>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72" name="Line 44"/>
                <p:cNvSpPr>
                  <a:spLocks noChangeShapeType="1"/>
                </p:cNvSpPr>
                <p:nvPr/>
              </p:nvSpPr>
              <p:spPr bwMode="auto">
                <a:xfrm>
                  <a:off x="2520" y="8735"/>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73" name="Group 45"/>
                <p:cNvGrpSpPr>
                  <a:grpSpLocks/>
                </p:cNvGrpSpPr>
                <p:nvPr/>
              </p:nvGrpSpPr>
              <p:grpSpPr bwMode="auto">
                <a:xfrm>
                  <a:off x="2895" y="8801"/>
                  <a:ext cx="202" cy="351"/>
                  <a:chOff x="3640" y="3790"/>
                  <a:chExt cx="350" cy="520"/>
                </a:xfrm>
                <a:grpFill/>
              </p:grpSpPr>
              <p:sp>
                <p:nvSpPr>
                  <p:cNvPr id="75" name="Rectangle 46"/>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76" name="Text Box 47"/>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74" name="Line 48"/>
                <p:cNvSpPr>
                  <a:spLocks noChangeShapeType="1"/>
                </p:cNvSpPr>
                <p:nvPr/>
              </p:nvSpPr>
              <p:spPr bwMode="auto">
                <a:xfrm>
                  <a:off x="2985" y="8327"/>
                  <a:ext cx="0" cy="468"/>
                </a:xfrm>
                <a:prstGeom prst="line">
                  <a:avLst/>
                </a:prstGeom>
                <a:grpFill/>
                <a:ln w="9525">
                  <a:solidFill>
                    <a:srgbClr val="000000"/>
                  </a:solidFill>
                  <a:round/>
                  <a:headEnd/>
                  <a:tailEnd type="triangle" w="sm" len="sm"/>
                </a:ln>
              </p:spPr>
              <p:txBody>
                <a:bodyPr/>
                <a:lstStyle/>
                <a:p>
                  <a:endParaRPr lang="zh-CN" altLang="en-US" sz="2400" b="1"/>
                </a:p>
              </p:txBody>
            </p:sp>
          </p:grpSp>
        </p:grpSp>
        <p:grpSp>
          <p:nvGrpSpPr>
            <p:cNvPr id="10" name="Group 49"/>
            <p:cNvGrpSpPr>
              <a:grpSpLocks/>
            </p:cNvGrpSpPr>
            <p:nvPr/>
          </p:nvGrpSpPr>
          <p:grpSpPr bwMode="auto">
            <a:xfrm>
              <a:off x="2667000" y="4071392"/>
              <a:ext cx="5067300" cy="2209800"/>
              <a:chOff x="6300" y="7955"/>
              <a:chExt cx="3987" cy="2042"/>
            </a:xfrm>
            <a:solidFill>
              <a:schemeClr val="accent1">
                <a:lumMod val="20000"/>
                <a:lumOff val="80000"/>
              </a:schemeClr>
            </a:solidFill>
          </p:grpSpPr>
          <p:grpSp>
            <p:nvGrpSpPr>
              <p:cNvPr id="13" name="Group 50"/>
              <p:cNvGrpSpPr>
                <a:grpSpLocks/>
              </p:cNvGrpSpPr>
              <p:nvPr/>
            </p:nvGrpSpPr>
            <p:grpSpPr bwMode="auto">
              <a:xfrm>
                <a:off x="9042" y="8342"/>
                <a:ext cx="982" cy="1281"/>
                <a:chOff x="2985" y="8333"/>
                <a:chExt cx="982" cy="1281"/>
              </a:xfrm>
              <a:grpFill/>
            </p:grpSpPr>
            <p:sp>
              <p:nvSpPr>
                <p:cNvPr id="49" name="Line 51"/>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50" name="Text Box 52"/>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51" name="Line 53"/>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52" name="Group 54"/>
                <p:cNvGrpSpPr>
                  <a:grpSpLocks/>
                </p:cNvGrpSpPr>
                <p:nvPr/>
              </p:nvGrpSpPr>
              <p:grpSpPr bwMode="auto">
                <a:xfrm>
                  <a:off x="3765" y="8807"/>
                  <a:ext cx="202" cy="351"/>
                  <a:chOff x="3640" y="3790"/>
                  <a:chExt cx="350" cy="520"/>
                </a:xfrm>
                <a:grpFill/>
              </p:grpSpPr>
              <p:sp>
                <p:nvSpPr>
                  <p:cNvPr id="54" name="Rectangle 5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55" name="Text Box 5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53" name="Line 57"/>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14" name="Group 58"/>
              <p:cNvGrpSpPr>
                <a:grpSpLocks/>
              </p:cNvGrpSpPr>
              <p:nvPr/>
            </p:nvGrpSpPr>
            <p:grpSpPr bwMode="auto">
              <a:xfrm>
                <a:off x="8314" y="8342"/>
                <a:ext cx="982" cy="1281"/>
                <a:chOff x="2985" y="8333"/>
                <a:chExt cx="982" cy="1281"/>
              </a:xfrm>
              <a:grpFill/>
            </p:grpSpPr>
            <p:sp>
              <p:nvSpPr>
                <p:cNvPr id="42" name="Line 59"/>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43" name="Text Box 60"/>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44" name="Line 61"/>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45" name="Group 62"/>
                <p:cNvGrpSpPr>
                  <a:grpSpLocks/>
                </p:cNvGrpSpPr>
                <p:nvPr/>
              </p:nvGrpSpPr>
              <p:grpSpPr bwMode="auto">
                <a:xfrm>
                  <a:off x="3765" y="8807"/>
                  <a:ext cx="202" cy="351"/>
                  <a:chOff x="3640" y="3790"/>
                  <a:chExt cx="350" cy="520"/>
                </a:xfrm>
                <a:grpFill/>
              </p:grpSpPr>
              <p:sp>
                <p:nvSpPr>
                  <p:cNvPr id="47" name="Rectangle 63"/>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48" name="Text Box 64"/>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46" name="Line 65"/>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grpSp>
            <p:nvGrpSpPr>
              <p:cNvPr id="15" name="Group 66"/>
              <p:cNvGrpSpPr>
                <a:grpSpLocks/>
              </p:cNvGrpSpPr>
              <p:nvPr/>
            </p:nvGrpSpPr>
            <p:grpSpPr bwMode="auto">
              <a:xfrm>
                <a:off x="7564" y="8333"/>
                <a:ext cx="982" cy="1281"/>
                <a:chOff x="2985" y="8333"/>
                <a:chExt cx="982" cy="1281"/>
              </a:xfrm>
              <a:grpFill/>
            </p:grpSpPr>
            <p:sp>
              <p:nvSpPr>
                <p:cNvPr id="35" name="Line 67"/>
                <p:cNvSpPr>
                  <a:spLocks noChangeShapeType="1"/>
                </p:cNvSpPr>
                <p:nvPr/>
              </p:nvSpPr>
              <p:spPr bwMode="auto">
                <a:xfrm>
                  <a:off x="3855" y="8678"/>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36" name="Text Box 68"/>
                <p:cNvSpPr txBox="1">
                  <a:spLocks noChangeArrowheads="1"/>
                </p:cNvSpPr>
                <p:nvPr/>
              </p:nvSpPr>
              <p:spPr bwMode="auto">
                <a:xfrm>
                  <a:off x="2985" y="8585"/>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37" name="Line 69"/>
                <p:cNvSpPr>
                  <a:spLocks noChangeShapeType="1"/>
                </p:cNvSpPr>
                <p:nvPr/>
              </p:nvSpPr>
              <p:spPr bwMode="auto">
                <a:xfrm>
                  <a:off x="3390" y="8741"/>
                  <a:ext cx="360" cy="246"/>
                </a:xfrm>
                <a:prstGeom prst="line">
                  <a:avLst/>
                </a:prstGeom>
                <a:grpFill/>
                <a:ln w="9525">
                  <a:solidFill>
                    <a:srgbClr val="000000"/>
                  </a:solidFill>
                  <a:round/>
                  <a:headEnd/>
                  <a:tailEnd type="triangle" w="sm" len="sm"/>
                </a:ln>
              </p:spPr>
              <p:txBody>
                <a:bodyPr/>
                <a:lstStyle/>
                <a:p>
                  <a:endParaRPr lang="zh-CN" altLang="en-US" sz="2400" b="1"/>
                </a:p>
              </p:txBody>
            </p:sp>
            <p:grpSp>
              <p:nvGrpSpPr>
                <p:cNvPr id="38" name="Group 70"/>
                <p:cNvGrpSpPr>
                  <a:grpSpLocks/>
                </p:cNvGrpSpPr>
                <p:nvPr/>
              </p:nvGrpSpPr>
              <p:grpSpPr bwMode="auto">
                <a:xfrm>
                  <a:off x="3765" y="8807"/>
                  <a:ext cx="202" cy="351"/>
                  <a:chOff x="3640" y="3790"/>
                  <a:chExt cx="350" cy="520"/>
                </a:xfrm>
                <a:grpFill/>
              </p:grpSpPr>
              <p:sp>
                <p:nvSpPr>
                  <p:cNvPr id="40" name="Rectangle 71"/>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41" name="Text Box 72"/>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E</a:t>
                    </a:r>
                  </a:p>
                </p:txBody>
              </p:sp>
            </p:grpSp>
            <p:sp>
              <p:nvSpPr>
                <p:cNvPr id="39" name="Line 73"/>
                <p:cNvSpPr>
                  <a:spLocks noChangeShapeType="1"/>
                </p:cNvSpPr>
                <p:nvPr/>
              </p:nvSpPr>
              <p:spPr bwMode="auto">
                <a:xfrm>
                  <a:off x="3855" y="8333"/>
                  <a:ext cx="0" cy="468"/>
                </a:xfrm>
                <a:prstGeom prst="line">
                  <a:avLst/>
                </a:prstGeom>
                <a:grpFill/>
                <a:ln w="9525">
                  <a:solidFill>
                    <a:srgbClr val="000000"/>
                  </a:solidFill>
                  <a:round/>
                  <a:headEnd/>
                  <a:tailEnd type="triangle" w="sm" len="sm"/>
                </a:ln>
              </p:spPr>
              <p:txBody>
                <a:bodyPr/>
                <a:lstStyle/>
                <a:p>
                  <a:endParaRPr lang="zh-CN" altLang="en-US" sz="2400" b="1"/>
                </a:p>
              </p:txBody>
            </p:sp>
          </p:grpSp>
          <p:sp>
            <p:nvSpPr>
              <p:cNvPr id="16" name="Text Box 74"/>
              <p:cNvSpPr txBox="1">
                <a:spLocks noChangeArrowheads="1"/>
              </p:cNvSpPr>
              <p:nvPr/>
            </p:nvSpPr>
            <p:spPr bwMode="auto">
              <a:xfrm>
                <a:off x="6300" y="9610"/>
                <a:ext cx="720" cy="312"/>
              </a:xfrm>
              <a:prstGeom prst="rect">
                <a:avLst/>
              </a:prstGeom>
              <a:grpFill/>
              <a:ln w="9525">
                <a:noFill/>
                <a:miter lim="800000"/>
                <a:headEnd/>
                <a:tailEnd/>
              </a:ln>
            </p:spPr>
            <p:txBody>
              <a:bodyPr lIns="0" tIns="0" rIns="0" bIns="0"/>
              <a:lstStyle/>
              <a:p>
                <a:pPr algn="just" eaLnBrk="0" hangingPunct="0"/>
                <a:r>
                  <a:rPr lang="zh-CN" altLang="en-US" sz="1600" b="1">
                    <a:solidFill>
                      <a:schemeClr val="tx1"/>
                    </a:solidFill>
                  </a:rPr>
                  <a:t>明文分组</a:t>
                </a:r>
              </a:p>
            </p:txBody>
          </p:sp>
          <p:sp>
            <p:nvSpPr>
              <p:cNvPr id="17" name="Text Box 75"/>
              <p:cNvSpPr txBox="1">
                <a:spLocks noChangeArrowheads="1"/>
              </p:cNvSpPr>
              <p:nvPr/>
            </p:nvSpPr>
            <p:spPr bwMode="auto">
              <a:xfrm>
                <a:off x="6304" y="7955"/>
                <a:ext cx="837"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latin typeface="宋体" pitchFamily="2" charset="-122"/>
                  </a:rPr>
                  <a:t>密文分组 </a:t>
                </a:r>
              </a:p>
            </p:txBody>
          </p:sp>
          <p:sp>
            <p:nvSpPr>
              <p:cNvPr id="18" name="Rectangle 76"/>
              <p:cNvSpPr>
                <a:spLocks noChangeArrowheads="1"/>
              </p:cNvSpPr>
              <p:nvPr/>
            </p:nvSpPr>
            <p:spPr bwMode="auto">
              <a:xfrm>
                <a:off x="7327" y="9614"/>
                <a:ext cx="2931" cy="373"/>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19" name="Line 77"/>
              <p:cNvSpPr>
                <a:spLocks noChangeShapeType="1"/>
              </p:cNvSpPr>
              <p:nvPr/>
            </p:nvSpPr>
            <p:spPr bwMode="auto">
              <a:xfrm>
                <a:off x="8037" y="9619"/>
                <a:ext cx="0" cy="373"/>
              </a:xfrm>
              <a:prstGeom prst="line">
                <a:avLst/>
              </a:prstGeom>
              <a:grpFill/>
              <a:ln w="9525">
                <a:solidFill>
                  <a:srgbClr val="000000"/>
                </a:solidFill>
                <a:round/>
                <a:headEnd/>
                <a:tailEnd/>
              </a:ln>
            </p:spPr>
            <p:txBody>
              <a:bodyPr/>
              <a:lstStyle/>
              <a:p>
                <a:endParaRPr lang="zh-CN" altLang="en-US" sz="2400" b="1"/>
              </a:p>
            </p:txBody>
          </p:sp>
          <p:sp>
            <p:nvSpPr>
              <p:cNvPr id="20" name="Line 78"/>
              <p:cNvSpPr>
                <a:spLocks noChangeShapeType="1"/>
              </p:cNvSpPr>
              <p:nvPr/>
            </p:nvSpPr>
            <p:spPr bwMode="auto">
              <a:xfrm>
                <a:off x="8812" y="9619"/>
                <a:ext cx="0" cy="373"/>
              </a:xfrm>
              <a:prstGeom prst="line">
                <a:avLst/>
              </a:prstGeom>
              <a:grpFill/>
              <a:ln w="9525">
                <a:solidFill>
                  <a:srgbClr val="000000"/>
                </a:solidFill>
                <a:round/>
                <a:headEnd/>
                <a:tailEnd/>
              </a:ln>
            </p:spPr>
            <p:txBody>
              <a:bodyPr/>
              <a:lstStyle/>
              <a:p>
                <a:endParaRPr lang="zh-CN" altLang="en-US" sz="2400" b="1"/>
              </a:p>
            </p:txBody>
          </p:sp>
          <p:sp>
            <p:nvSpPr>
              <p:cNvPr id="21" name="Line 79"/>
              <p:cNvSpPr>
                <a:spLocks noChangeShapeType="1"/>
              </p:cNvSpPr>
              <p:nvPr/>
            </p:nvSpPr>
            <p:spPr bwMode="auto">
              <a:xfrm>
                <a:off x="9576" y="9624"/>
                <a:ext cx="0" cy="373"/>
              </a:xfrm>
              <a:prstGeom prst="line">
                <a:avLst/>
              </a:prstGeom>
              <a:grpFill/>
              <a:ln w="9525">
                <a:solidFill>
                  <a:srgbClr val="000000"/>
                </a:solidFill>
                <a:round/>
                <a:headEnd/>
                <a:tailEnd/>
              </a:ln>
            </p:spPr>
            <p:txBody>
              <a:bodyPr/>
              <a:lstStyle/>
              <a:p>
                <a:endParaRPr lang="zh-CN" altLang="en-US" sz="2400" b="1"/>
              </a:p>
            </p:txBody>
          </p:sp>
          <p:sp>
            <p:nvSpPr>
              <p:cNvPr id="22" name="Rectangle 80"/>
              <p:cNvSpPr>
                <a:spLocks noChangeArrowheads="1"/>
              </p:cNvSpPr>
              <p:nvPr/>
            </p:nvSpPr>
            <p:spPr bwMode="auto">
              <a:xfrm>
                <a:off x="7333" y="7969"/>
                <a:ext cx="2954" cy="36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23" name="Line 81"/>
              <p:cNvSpPr>
                <a:spLocks noChangeShapeType="1"/>
              </p:cNvSpPr>
              <p:nvPr/>
            </p:nvSpPr>
            <p:spPr bwMode="auto">
              <a:xfrm>
                <a:off x="8048" y="7974"/>
                <a:ext cx="0" cy="360"/>
              </a:xfrm>
              <a:prstGeom prst="line">
                <a:avLst/>
              </a:prstGeom>
              <a:grpFill/>
              <a:ln w="9525">
                <a:solidFill>
                  <a:srgbClr val="000000"/>
                </a:solidFill>
                <a:round/>
                <a:headEnd/>
                <a:tailEnd/>
              </a:ln>
            </p:spPr>
            <p:txBody>
              <a:bodyPr/>
              <a:lstStyle/>
              <a:p>
                <a:endParaRPr lang="zh-CN" altLang="en-US" sz="2400" b="1"/>
              </a:p>
            </p:txBody>
          </p:sp>
          <p:sp>
            <p:nvSpPr>
              <p:cNvPr id="24" name="Line 82"/>
              <p:cNvSpPr>
                <a:spLocks noChangeShapeType="1"/>
              </p:cNvSpPr>
              <p:nvPr/>
            </p:nvSpPr>
            <p:spPr bwMode="auto">
              <a:xfrm>
                <a:off x="8815" y="7974"/>
                <a:ext cx="0" cy="360"/>
              </a:xfrm>
              <a:prstGeom prst="line">
                <a:avLst/>
              </a:prstGeom>
              <a:grpFill/>
              <a:ln w="9525">
                <a:solidFill>
                  <a:srgbClr val="000000"/>
                </a:solidFill>
                <a:round/>
                <a:headEnd/>
                <a:tailEnd/>
              </a:ln>
            </p:spPr>
            <p:txBody>
              <a:bodyPr/>
              <a:lstStyle/>
              <a:p>
                <a:endParaRPr lang="zh-CN" altLang="en-US" sz="2400" b="1"/>
              </a:p>
            </p:txBody>
          </p:sp>
          <p:sp>
            <p:nvSpPr>
              <p:cNvPr id="25" name="Line 83"/>
              <p:cNvSpPr>
                <a:spLocks noChangeShapeType="1"/>
              </p:cNvSpPr>
              <p:nvPr/>
            </p:nvSpPr>
            <p:spPr bwMode="auto">
              <a:xfrm>
                <a:off x="9600" y="7978"/>
                <a:ext cx="0" cy="361"/>
              </a:xfrm>
              <a:prstGeom prst="line">
                <a:avLst/>
              </a:prstGeom>
              <a:grpFill/>
              <a:ln w="9525">
                <a:solidFill>
                  <a:srgbClr val="000000"/>
                </a:solidFill>
                <a:round/>
                <a:headEnd/>
                <a:tailEnd/>
              </a:ln>
            </p:spPr>
            <p:txBody>
              <a:bodyPr/>
              <a:lstStyle/>
              <a:p>
                <a:endParaRPr lang="zh-CN" altLang="en-US" sz="2400" b="1"/>
              </a:p>
            </p:txBody>
          </p:sp>
          <p:sp>
            <p:nvSpPr>
              <p:cNvPr id="26" name="Line 84"/>
              <p:cNvSpPr>
                <a:spLocks noChangeShapeType="1"/>
              </p:cNvSpPr>
              <p:nvPr/>
            </p:nvSpPr>
            <p:spPr bwMode="auto">
              <a:xfrm>
                <a:off x="7564" y="8672"/>
                <a:ext cx="0" cy="936"/>
              </a:xfrm>
              <a:prstGeom prst="line">
                <a:avLst/>
              </a:prstGeom>
              <a:grpFill/>
              <a:ln w="9525">
                <a:solidFill>
                  <a:srgbClr val="000000"/>
                </a:solidFill>
                <a:round/>
                <a:headEnd/>
                <a:tailEnd type="triangle" w="sm" len="sm"/>
              </a:ln>
            </p:spPr>
            <p:txBody>
              <a:bodyPr/>
              <a:lstStyle/>
              <a:p>
                <a:endParaRPr lang="zh-CN" altLang="en-US" sz="2400" b="1"/>
              </a:p>
            </p:txBody>
          </p:sp>
          <p:sp>
            <p:nvSpPr>
              <p:cNvPr id="27" name="Text Box 85"/>
              <p:cNvSpPr txBox="1">
                <a:spLocks noChangeArrowheads="1"/>
              </p:cNvSpPr>
              <p:nvPr/>
            </p:nvSpPr>
            <p:spPr bwMode="auto">
              <a:xfrm>
                <a:off x="6559" y="8579"/>
                <a:ext cx="720" cy="312"/>
              </a:xfrm>
              <a:prstGeom prst="rect">
                <a:avLst/>
              </a:prstGeom>
              <a:grpFill/>
              <a:ln w="9525">
                <a:noFill/>
                <a:miter lim="800000"/>
                <a:headEnd/>
                <a:tailEnd/>
              </a:ln>
            </p:spPr>
            <p:txBody>
              <a:bodyPr lIns="0" tIns="0" rIns="0" bIns="0"/>
              <a:lstStyle/>
              <a:p>
                <a:pPr algn="ctr" eaLnBrk="0" hangingPunct="0"/>
                <a:r>
                  <a:rPr lang="zh-CN" altLang="en-US" sz="1600" b="1">
                    <a:solidFill>
                      <a:schemeClr val="tx1"/>
                    </a:solidFill>
                  </a:rPr>
                  <a:t>密钥</a:t>
                </a:r>
              </a:p>
            </p:txBody>
          </p:sp>
          <p:sp>
            <p:nvSpPr>
              <p:cNvPr id="28" name="Line 86"/>
              <p:cNvSpPr>
                <a:spLocks noChangeShapeType="1"/>
              </p:cNvSpPr>
              <p:nvPr/>
            </p:nvSpPr>
            <p:spPr bwMode="auto">
              <a:xfrm>
                <a:off x="7099" y="8735"/>
                <a:ext cx="360" cy="246"/>
              </a:xfrm>
              <a:prstGeom prst="line">
                <a:avLst/>
              </a:prstGeom>
              <a:grpFill/>
              <a:ln w="9525">
                <a:solidFill>
                  <a:srgbClr val="000000"/>
                </a:solidFill>
                <a:round/>
                <a:headEnd/>
                <a:tailEnd type="triangle" w="sm" len="sm"/>
              </a:ln>
            </p:spPr>
            <p:txBody>
              <a:bodyPr/>
              <a:lstStyle/>
              <a:p>
                <a:endParaRPr lang="zh-CN" altLang="en-US" sz="2400" b="1"/>
              </a:p>
            </p:txBody>
          </p:sp>
          <p:sp>
            <p:nvSpPr>
              <p:cNvPr id="29" name="Rectangle 87"/>
              <p:cNvSpPr>
                <a:spLocks noChangeArrowheads="1"/>
              </p:cNvSpPr>
              <p:nvPr/>
            </p:nvSpPr>
            <p:spPr bwMode="auto">
              <a:xfrm>
                <a:off x="7474" y="8801"/>
                <a:ext cx="202" cy="351"/>
              </a:xfrm>
              <a:prstGeom prst="rect">
                <a:avLst/>
              </a:prstGeom>
              <a:grpFill/>
              <a:ln w="9525">
                <a:solidFill>
                  <a:srgbClr val="000000"/>
                </a:solidFill>
                <a:miter lim="800000"/>
                <a:headEnd/>
                <a:tailEnd/>
              </a:ln>
            </p:spPr>
            <p:txBody>
              <a:bodyPr/>
              <a:lstStyle/>
              <a:p>
                <a:endParaRPr lang="zh-CN" altLang="en-US" sz="2400" b="1">
                  <a:solidFill>
                    <a:schemeClr val="tx1"/>
                  </a:solidFill>
                </a:endParaRPr>
              </a:p>
            </p:txBody>
          </p:sp>
          <p:sp>
            <p:nvSpPr>
              <p:cNvPr id="30" name="Text Box 88"/>
              <p:cNvSpPr txBox="1">
                <a:spLocks noChangeArrowheads="1"/>
              </p:cNvSpPr>
              <p:nvPr/>
            </p:nvSpPr>
            <p:spPr bwMode="auto">
              <a:xfrm>
                <a:off x="7526" y="8862"/>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1" name="Line 89"/>
              <p:cNvSpPr>
                <a:spLocks noChangeShapeType="1"/>
              </p:cNvSpPr>
              <p:nvPr/>
            </p:nvSpPr>
            <p:spPr bwMode="auto">
              <a:xfrm>
                <a:off x="7564" y="8327"/>
                <a:ext cx="0" cy="468"/>
              </a:xfrm>
              <a:prstGeom prst="line">
                <a:avLst/>
              </a:prstGeom>
              <a:grpFill/>
              <a:ln w="9525">
                <a:solidFill>
                  <a:srgbClr val="000000"/>
                </a:solidFill>
                <a:round/>
                <a:headEnd/>
                <a:tailEnd type="triangle" w="sm" len="sm"/>
              </a:ln>
            </p:spPr>
            <p:txBody>
              <a:bodyPr/>
              <a:lstStyle/>
              <a:p>
                <a:endParaRPr lang="zh-CN" altLang="en-US" sz="2400" b="1"/>
              </a:p>
            </p:txBody>
          </p:sp>
          <p:sp>
            <p:nvSpPr>
              <p:cNvPr id="32" name="Text Box 90"/>
              <p:cNvSpPr txBox="1">
                <a:spLocks noChangeArrowheads="1"/>
              </p:cNvSpPr>
              <p:nvPr/>
            </p:nvSpPr>
            <p:spPr bwMode="auto">
              <a:xfrm>
                <a:off x="8380" y="8876"/>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3" name="Text Box 91"/>
              <p:cNvSpPr txBox="1">
                <a:spLocks noChangeArrowheads="1"/>
              </p:cNvSpPr>
              <p:nvPr/>
            </p:nvSpPr>
            <p:spPr bwMode="auto">
              <a:xfrm>
                <a:off x="9130" y="8891"/>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sp>
            <p:nvSpPr>
              <p:cNvPr id="34" name="Text Box 92"/>
              <p:cNvSpPr txBox="1">
                <a:spLocks noChangeArrowheads="1"/>
              </p:cNvSpPr>
              <p:nvPr/>
            </p:nvSpPr>
            <p:spPr bwMode="auto">
              <a:xfrm>
                <a:off x="9850" y="8891"/>
                <a:ext cx="110" cy="223"/>
              </a:xfrm>
              <a:prstGeom prst="rect">
                <a:avLst/>
              </a:prstGeom>
              <a:grpFill/>
              <a:ln w="9525">
                <a:noFill/>
                <a:miter lim="800000"/>
                <a:headEnd/>
                <a:tailEnd/>
              </a:ln>
            </p:spPr>
            <p:txBody>
              <a:bodyPr lIns="0" tIns="0" rIns="0" bIns="0"/>
              <a:lstStyle/>
              <a:p>
                <a:pPr algn="ctr" eaLnBrk="0" hangingPunct="0"/>
                <a:r>
                  <a:rPr lang="en-US" altLang="zh-CN" sz="1600" b="1">
                    <a:solidFill>
                      <a:schemeClr val="tx1"/>
                    </a:solidFill>
                  </a:rPr>
                  <a:t>D</a:t>
                </a:r>
              </a:p>
            </p:txBody>
          </p:sp>
        </p:grpSp>
      </p:gr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zh-CN" altLang="en-US"/>
              <a:t>基于密钥的算法，按照密钥的特点分类：</a:t>
            </a:r>
          </a:p>
          <a:p>
            <a:pPr lvl="1"/>
            <a:r>
              <a:rPr lang="zh-CN" altLang="en-US"/>
              <a:t>非对称密钥算法（</a:t>
            </a:r>
            <a:r>
              <a:rPr lang="en-US" altLang="zh-CN"/>
              <a:t>asymmetric cipher)</a:t>
            </a:r>
            <a:r>
              <a:rPr lang="zh-CN" altLang="en-US"/>
              <a:t>：</a:t>
            </a:r>
            <a:endParaRPr lang="en-US" altLang="zh-CN"/>
          </a:p>
          <a:p>
            <a:pPr lvl="2"/>
            <a:r>
              <a:rPr lang="zh-CN" altLang="en-US"/>
              <a:t>加密密钥和解密密钥不相同，从一个很难推出另一个。又称公开密钥算法（</a:t>
            </a:r>
            <a:r>
              <a:rPr lang="en-US" altLang="zh-CN"/>
              <a:t>public-key cipher) </a:t>
            </a:r>
            <a:r>
              <a:rPr lang="zh-CN" altLang="en-US"/>
              <a:t>。</a:t>
            </a:r>
            <a:endParaRPr lang="en-US" altLang="zh-CN"/>
          </a:p>
          <a:p>
            <a:pPr lvl="2"/>
            <a:r>
              <a:rPr lang="en-US" altLang="zh-CN"/>
              <a:t>RSA</a:t>
            </a:r>
            <a:r>
              <a:rPr lang="zh-CN" altLang="en-US"/>
              <a:t>、</a:t>
            </a:r>
            <a:r>
              <a:rPr lang="en-US" altLang="zh-CN"/>
              <a:t>ECC</a:t>
            </a:r>
            <a:endParaRPr lang="zh-CN" altLang="en-US"/>
          </a:p>
        </p:txBody>
      </p:sp>
      <p:sp>
        <p:nvSpPr>
          <p:cNvPr id="11266" name="Rectangle 2"/>
          <p:cNvSpPr>
            <a:spLocks noGrp="1" noChangeArrowheads="1"/>
          </p:cNvSpPr>
          <p:nvPr>
            <p:ph type="title"/>
          </p:nvPr>
        </p:nvSpPr>
        <p:spPr/>
        <p:txBody>
          <a:bodyPr/>
          <a:lstStyle/>
          <a:p>
            <a:r>
              <a:rPr lang="zh-CN" altLang="en-US"/>
              <a:t>密码算法分类</a:t>
            </a:r>
            <a:r>
              <a:rPr lang="en-US" altLang="zh-CN"/>
              <a:t>-ii</a:t>
            </a:r>
          </a:p>
        </p:txBody>
      </p:sp>
      <p:sp>
        <p:nvSpPr>
          <p:cNvPr id="46082"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6083" name="灯片编号占位符 5"/>
          <p:cNvSpPr>
            <a:spLocks noGrp="1"/>
          </p:cNvSpPr>
          <p:nvPr>
            <p:ph type="sldNum" sz="quarter" idx="4"/>
          </p:nvPr>
        </p:nvSpPr>
        <p:spPr/>
        <p:txBody>
          <a:bodyPr/>
          <a:lstStyle/>
          <a:p>
            <a:fld id="{63992753-F7C3-46FE-8158-FFB84BDFBB4D}" type="slidenum">
              <a:rPr lang="en-US" altLang="zh-CN" smtClean="0"/>
              <a:pPr/>
              <a:t>13</a:t>
            </a:fld>
            <a:endParaRPr lang="en-US" altLang="zh-CN"/>
          </a:p>
        </p:txBody>
      </p:sp>
      <p:grpSp>
        <p:nvGrpSpPr>
          <p:cNvPr id="2" name="组合 1"/>
          <p:cNvGrpSpPr/>
          <p:nvPr/>
        </p:nvGrpSpPr>
        <p:grpSpPr>
          <a:xfrm>
            <a:off x="1403648" y="3759423"/>
            <a:ext cx="6705600" cy="2621905"/>
            <a:chOff x="1403648" y="3212976"/>
            <a:chExt cx="6705600" cy="2621905"/>
          </a:xfrm>
        </p:grpSpPr>
        <p:sp>
          <p:nvSpPr>
            <p:cNvPr id="22" name="Text Box 43"/>
            <p:cNvSpPr txBox="1">
              <a:spLocks noChangeArrowheads="1"/>
            </p:cNvSpPr>
            <p:nvPr/>
          </p:nvSpPr>
          <p:spPr bwMode="auto">
            <a:xfrm>
              <a:off x="2843511" y="4241676"/>
              <a:ext cx="1079500" cy="495300"/>
            </a:xfrm>
            <a:prstGeom prst="rect">
              <a:avLst/>
            </a:prstGeom>
            <a:solidFill>
              <a:srgbClr val="FFFFFF"/>
            </a:solidFill>
            <a:ln w="9525">
              <a:solidFill>
                <a:srgbClr val="000000"/>
              </a:solidFill>
              <a:miter lim="800000"/>
              <a:headEnd/>
              <a:tailEnd/>
            </a:ln>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a:r>
                <a:rPr lang="zh-CN" altLang="en-US" sz="2000" b="1">
                  <a:solidFill>
                    <a:schemeClr val="tx1"/>
                  </a:solidFill>
                </a:rPr>
                <a:t>加密</a:t>
              </a:r>
            </a:p>
          </p:txBody>
        </p:sp>
        <p:sp>
          <p:nvSpPr>
            <p:cNvPr id="23" name="Text Box 44"/>
            <p:cNvSpPr txBox="1">
              <a:spLocks noChangeArrowheads="1"/>
            </p:cNvSpPr>
            <p:nvPr/>
          </p:nvSpPr>
          <p:spPr bwMode="auto">
            <a:xfrm>
              <a:off x="5361286" y="4241676"/>
              <a:ext cx="1079500" cy="495300"/>
            </a:xfrm>
            <a:prstGeom prst="rect">
              <a:avLst/>
            </a:prstGeom>
            <a:solidFill>
              <a:srgbClr val="FFFFFF"/>
            </a:solidFill>
            <a:ln w="9525">
              <a:solidFill>
                <a:srgbClr val="000000"/>
              </a:solidFill>
              <a:miter lim="800000"/>
              <a:headEnd/>
              <a:tailEnd/>
            </a:ln>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a:r>
                <a:rPr lang="zh-CN" altLang="en-US" sz="2000" b="1">
                  <a:solidFill>
                    <a:schemeClr val="tx1"/>
                  </a:solidFill>
                </a:rPr>
                <a:t>解密</a:t>
              </a:r>
            </a:p>
          </p:txBody>
        </p:sp>
        <p:sp>
          <p:nvSpPr>
            <p:cNvPr id="24" name="Line 45"/>
            <p:cNvSpPr>
              <a:spLocks noChangeShapeType="1"/>
            </p:cNvSpPr>
            <p:nvPr/>
          </p:nvSpPr>
          <p:spPr bwMode="auto">
            <a:xfrm>
              <a:off x="3923011" y="4571876"/>
              <a:ext cx="1438275"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sz="1600" b="1">
                <a:latin typeface="Times New Roman" pitchFamily="18" charset="0"/>
                <a:ea typeface="宋体" pitchFamily="2" charset="-122"/>
              </a:endParaRPr>
            </a:p>
          </p:txBody>
        </p:sp>
        <p:sp>
          <p:nvSpPr>
            <p:cNvPr id="25" name="Line 46"/>
            <p:cNvSpPr>
              <a:spLocks noChangeShapeType="1"/>
            </p:cNvSpPr>
            <p:nvPr/>
          </p:nvSpPr>
          <p:spPr bwMode="auto">
            <a:xfrm>
              <a:off x="6440786" y="4571876"/>
              <a:ext cx="1439862"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sz="1600" b="1">
                <a:latin typeface="Times New Roman" pitchFamily="18" charset="0"/>
                <a:ea typeface="宋体" pitchFamily="2" charset="-122"/>
              </a:endParaRPr>
            </a:p>
          </p:txBody>
        </p:sp>
        <p:sp>
          <p:nvSpPr>
            <p:cNvPr id="26" name="Line 47"/>
            <p:cNvSpPr>
              <a:spLocks noChangeShapeType="1"/>
            </p:cNvSpPr>
            <p:nvPr/>
          </p:nvSpPr>
          <p:spPr bwMode="auto">
            <a:xfrm>
              <a:off x="1403648" y="4571876"/>
              <a:ext cx="1439863"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sz="1600" b="1">
                <a:latin typeface="Times New Roman" pitchFamily="18" charset="0"/>
                <a:ea typeface="宋体" pitchFamily="2" charset="-122"/>
              </a:endParaRPr>
            </a:p>
          </p:txBody>
        </p:sp>
        <p:sp>
          <p:nvSpPr>
            <p:cNvPr id="27" name="Text Box 48"/>
            <p:cNvSpPr txBox="1">
              <a:spLocks noChangeArrowheads="1"/>
            </p:cNvSpPr>
            <p:nvPr/>
          </p:nvSpPr>
          <p:spPr bwMode="auto">
            <a:xfrm>
              <a:off x="1583036" y="4076576"/>
              <a:ext cx="1079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b="1">
                  <a:solidFill>
                    <a:schemeClr val="tx1"/>
                  </a:solidFill>
                </a:rPr>
                <a:t>明文</a:t>
              </a:r>
              <a:r>
                <a:rPr kumimoji="1" lang="en-US" altLang="zh-CN" sz="2000" b="1">
                  <a:solidFill>
                    <a:schemeClr val="tx1"/>
                  </a:solidFill>
                </a:rPr>
                <a:t>M</a:t>
              </a:r>
              <a:endParaRPr kumimoji="1" lang="zh-CN" altLang="en-US" sz="2000" b="1">
                <a:solidFill>
                  <a:schemeClr val="tx1"/>
                </a:solidFill>
              </a:endParaRPr>
            </a:p>
          </p:txBody>
        </p:sp>
        <p:sp>
          <p:nvSpPr>
            <p:cNvPr id="28" name="Text Box 49"/>
            <p:cNvSpPr txBox="1">
              <a:spLocks noChangeArrowheads="1"/>
            </p:cNvSpPr>
            <p:nvPr/>
          </p:nvSpPr>
          <p:spPr bwMode="auto">
            <a:xfrm>
              <a:off x="4102398" y="4076576"/>
              <a:ext cx="1079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b="1">
                  <a:solidFill>
                    <a:schemeClr val="tx1"/>
                  </a:solidFill>
                </a:rPr>
                <a:t>密文</a:t>
              </a:r>
              <a:r>
                <a:rPr kumimoji="1" lang="en-US" altLang="zh-CN" sz="2000" b="1">
                  <a:solidFill>
                    <a:schemeClr val="tx1"/>
                  </a:solidFill>
                </a:rPr>
                <a:t>C</a:t>
              </a:r>
              <a:endParaRPr kumimoji="1" lang="zh-CN" altLang="en-US" sz="2000" b="1">
                <a:solidFill>
                  <a:schemeClr val="tx1"/>
                </a:solidFill>
              </a:endParaRPr>
            </a:p>
          </p:txBody>
        </p:sp>
        <p:sp>
          <p:nvSpPr>
            <p:cNvPr id="29" name="Text Box 50"/>
            <p:cNvSpPr txBox="1">
              <a:spLocks noChangeArrowheads="1"/>
            </p:cNvSpPr>
            <p:nvPr/>
          </p:nvSpPr>
          <p:spPr bwMode="auto">
            <a:xfrm>
              <a:off x="6621761" y="4076576"/>
              <a:ext cx="14874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b="1">
                  <a:solidFill>
                    <a:schemeClr val="tx1"/>
                  </a:solidFill>
                </a:rPr>
                <a:t>原始明文</a:t>
              </a:r>
              <a:r>
                <a:rPr kumimoji="1" lang="en-US" altLang="zh-CN" sz="2000" b="1">
                  <a:solidFill>
                    <a:schemeClr val="tx1"/>
                  </a:solidFill>
                </a:rPr>
                <a:t>M</a:t>
              </a:r>
              <a:endParaRPr kumimoji="1" lang="zh-CN" altLang="en-US" sz="2000" b="1">
                <a:solidFill>
                  <a:schemeClr val="tx1"/>
                </a:solidFill>
              </a:endParaRPr>
            </a:p>
          </p:txBody>
        </p:sp>
        <p:sp>
          <p:nvSpPr>
            <p:cNvPr id="30" name="Line 51"/>
            <p:cNvSpPr>
              <a:spLocks noChangeShapeType="1"/>
            </p:cNvSpPr>
            <p:nvPr/>
          </p:nvSpPr>
          <p:spPr bwMode="auto">
            <a:xfrm>
              <a:off x="3383261" y="3212976"/>
              <a:ext cx="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sz="1600" b="1">
                <a:latin typeface="Times New Roman" pitchFamily="18" charset="0"/>
                <a:ea typeface="宋体" pitchFamily="2" charset="-122"/>
              </a:endParaRPr>
            </a:p>
          </p:txBody>
        </p:sp>
        <p:sp>
          <p:nvSpPr>
            <p:cNvPr id="31" name="Text Box 52"/>
            <p:cNvSpPr txBox="1">
              <a:spLocks noChangeArrowheads="1"/>
            </p:cNvSpPr>
            <p:nvPr/>
          </p:nvSpPr>
          <p:spPr bwMode="auto">
            <a:xfrm>
              <a:off x="3383261" y="3212976"/>
              <a:ext cx="10795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b="1">
                  <a:solidFill>
                    <a:schemeClr val="tx1"/>
                  </a:solidFill>
                </a:rPr>
                <a:t>加密</a:t>
              </a:r>
            </a:p>
            <a:p>
              <a:pPr algn="just"/>
              <a:r>
                <a:rPr lang="zh-CN" altLang="en-US" b="1">
                  <a:solidFill>
                    <a:schemeClr val="tx1"/>
                  </a:solidFill>
                </a:rPr>
                <a:t>密钥</a:t>
              </a:r>
              <a:r>
                <a:rPr kumimoji="1" lang="en-US" altLang="zh-CN" sz="2000" b="1">
                  <a:solidFill>
                    <a:schemeClr val="tx1"/>
                  </a:solidFill>
                </a:rPr>
                <a:t>K1</a:t>
              </a:r>
              <a:endParaRPr kumimoji="1" lang="zh-CN" altLang="en-US" sz="2000" b="1">
                <a:solidFill>
                  <a:schemeClr val="tx1"/>
                </a:solidFill>
              </a:endParaRPr>
            </a:p>
          </p:txBody>
        </p:sp>
        <p:sp>
          <p:nvSpPr>
            <p:cNvPr id="32" name="Line 53"/>
            <p:cNvSpPr>
              <a:spLocks noChangeShapeType="1"/>
            </p:cNvSpPr>
            <p:nvPr/>
          </p:nvSpPr>
          <p:spPr bwMode="auto">
            <a:xfrm>
              <a:off x="5901036" y="3212976"/>
              <a:ext cx="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sz="1600" b="1">
                <a:latin typeface="Times New Roman" pitchFamily="18" charset="0"/>
                <a:ea typeface="宋体" pitchFamily="2" charset="-122"/>
              </a:endParaRPr>
            </a:p>
          </p:txBody>
        </p:sp>
        <p:sp>
          <p:nvSpPr>
            <p:cNvPr id="33" name="Text Box 54"/>
            <p:cNvSpPr txBox="1">
              <a:spLocks noChangeArrowheads="1"/>
            </p:cNvSpPr>
            <p:nvPr/>
          </p:nvSpPr>
          <p:spPr bwMode="auto">
            <a:xfrm>
              <a:off x="5901036" y="3212976"/>
              <a:ext cx="10652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b="1">
                  <a:solidFill>
                    <a:schemeClr val="tx1"/>
                  </a:solidFill>
                </a:rPr>
                <a:t>解密</a:t>
              </a:r>
            </a:p>
            <a:p>
              <a:pPr algn="just"/>
              <a:r>
                <a:rPr lang="zh-CN" altLang="en-US" b="1">
                  <a:solidFill>
                    <a:schemeClr val="tx1"/>
                  </a:solidFill>
                </a:rPr>
                <a:t>密钥</a:t>
              </a:r>
              <a:r>
                <a:rPr kumimoji="1" lang="en-US" altLang="zh-CN" sz="2000" b="1">
                  <a:solidFill>
                    <a:schemeClr val="tx1"/>
                  </a:solidFill>
                </a:rPr>
                <a:t>K2</a:t>
              </a:r>
              <a:endParaRPr kumimoji="1" lang="zh-CN" altLang="en-US" sz="2000" b="1">
                <a:solidFill>
                  <a:schemeClr val="tx1"/>
                </a:solidFill>
              </a:endParaRPr>
            </a:p>
          </p:txBody>
        </p:sp>
        <p:sp>
          <p:nvSpPr>
            <p:cNvPr id="34" name="Rectangle 55"/>
            <p:cNvSpPr>
              <a:spLocks noChangeArrowheads="1"/>
            </p:cNvSpPr>
            <p:nvPr/>
          </p:nvSpPr>
          <p:spPr bwMode="auto">
            <a:xfrm>
              <a:off x="2622848" y="4889376"/>
              <a:ext cx="1664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000" b="1">
                  <a:solidFill>
                    <a:schemeClr val="tx1"/>
                  </a:solidFill>
                </a:rPr>
                <a:t>E</a:t>
              </a:r>
              <a:r>
                <a:rPr kumimoji="1" lang="en-US" altLang="zh-CN" sz="2000" b="1" baseline="-30000">
                  <a:solidFill>
                    <a:schemeClr val="tx1"/>
                  </a:solidFill>
                </a:rPr>
                <a:t>K1</a:t>
              </a:r>
              <a:r>
                <a:rPr kumimoji="1" lang="en-US" altLang="zh-CN" sz="2000" b="1">
                  <a:solidFill>
                    <a:schemeClr val="tx1"/>
                  </a:solidFill>
                </a:rPr>
                <a:t>（M）=C</a:t>
              </a:r>
            </a:p>
          </p:txBody>
        </p:sp>
        <p:sp>
          <p:nvSpPr>
            <p:cNvPr id="35" name="Rectangle 56"/>
            <p:cNvSpPr>
              <a:spLocks noChangeArrowheads="1"/>
            </p:cNvSpPr>
            <p:nvPr/>
          </p:nvSpPr>
          <p:spPr bwMode="auto">
            <a:xfrm>
              <a:off x="5213648" y="4889376"/>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000" b="1">
                  <a:solidFill>
                    <a:schemeClr val="tx1"/>
                  </a:solidFill>
                </a:rPr>
                <a:t>D</a:t>
              </a:r>
              <a:r>
                <a:rPr kumimoji="1" lang="en-US" altLang="zh-CN" sz="2000" b="1" baseline="-30000">
                  <a:solidFill>
                    <a:schemeClr val="tx1"/>
                  </a:solidFill>
                </a:rPr>
                <a:t>K2</a:t>
              </a:r>
              <a:r>
                <a:rPr kumimoji="1" lang="en-US" altLang="zh-CN" sz="2000" b="1">
                  <a:solidFill>
                    <a:schemeClr val="tx1"/>
                  </a:solidFill>
                </a:rPr>
                <a:t>（C）=M</a:t>
              </a:r>
            </a:p>
          </p:txBody>
        </p:sp>
        <p:sp>
          <p:nvSpPr>
            <p:cNvPr id="36" name="Rectangle 30"/>
            <p:cNvSpPr>
              <a:spLocks noChangeArrowheads="1"/>
            </p:cNvSpPr>
            <p:nvPr/>
          </p:nvSpPr>
          <p:spPr bwMode="auto">
            <a:xfrm>
              <a:off x="2660215" y="5373216"/>
              <a:ext cx="3207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bg2"/>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bg2"/>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bg2"/>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bg2"/>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bg2"/>
                  </a:solidFill>
                  <a:latin typeface="Times New Roman" pitchFamily="18" charset="0"/>
                  <a:ea typeface="宋体" pitchFamily="2" charset="-122"/>
                  <a:cs typeface="+mn-cs"/>
                </a:defRPr>
              </a:lvl5pPr>
              <a:lvl6pPr marL="2286000" algn="l" defTabSz="914400" rtl="0" eaLnBrk="1" latinLnBrk="0" hangingPunct="1">
                <a:defRPr kern="1200">
                  <a:solidFill>
                    <a:schemeClr val="bg2"/>
                  </a:solidFill>
                  <a:latin typeface="Times New Roman" pitchFamily="18" charset="0"/>
                  <a:ea typeface="宋体" pitchFamily="2" charset="-122"/>
                  <a:cs typeface="+mn-cs"/>
                </a:defRPr>
              </a:lvl6pPr>
              <a:lvl7pPr marL="2743200" algn="l" defTabSz="914400" rtl="0" eaLnBrk="1" latinLnBrk="0" hangingPunct="1">
                <a:defRPr kern="1200">
                  <a:solidFill>
                    <a:schemeClr val="bg2"/>
                  </a:solidFill>
                  <a:latin typeface="Times New Roman" pitchFamily="18" charset="0"/>
                  <a:ea typeface="宋体" pitchFamily="2" charset="-122"/>
                  <a:cs typeface="+mn-cs"/>
                </a:defRPr>
              </a:lvl7pPr>
              <a:lvl8pPr marL="3200400" algn="l" defTabSz="914400" rtl="0" eaLnBrk="1" latinLnBrk="0" hangingPunct="1">
                <a:defRPr kern="1200">
                  <a:solidFill>
                    <a:schemeClr val="bg2"/>
                  </a:solidFill>
                  <a:latin typeface="Times New Roman" pitchFamily="18" charset="0"/>
                  <a:ea typeface="宋体" pitchFamily="2" charset="-122"/>
                  <a:cs typeface="+mn-cs"/>
                </a:defRPr>
              </a:lvl8pPr>
              <a:lvl9pPr marL="3657600" algn="l" defTabSz="914400" rtl="0" eaLnBrk="1" latinLnBrk="0" hangingPunct="1">
                <a:defRPr kern="1200">
                  <a:solidFill>
                    <a:schemeClr val="bg2"/>
                  </a:solidFill>
                  <a:latin typeface="Times New Roman" pitchFamily="18" charset="0"/>
                  <a:ea typeface="宋体" pitchFamily="2" charset="-122"/>
                  <a:cs typeface="+mn-cs"/>
                </a:defRPr>
              </a:lvl9pPr>
            </a:lstStyle>
            <a:p>
              <a:pPr>
                <a:spcBef>
                  <a:spcPct val="50000"/>
                </a:spcBef>
              </a:pPr>
              <a:r>
                <a:rPr kumimoji="1" lang="en-US" altLang="zh-CN" sz="2400" b="1">
                  <a:solidFill>
                    <a:schemeClr val="tx1"/>
                  </a:solidFill>
                  <a:cs typeface="Times New Roman" pitchFamily="18" charset="0"/>
                </a:rPr>
                <a:t>D</a:t>
              </a:r>
              <a:r>
                <a:rPr kumimoji="1" lang="en-US" altLang="zh-CN" sz="2400" b="1" baseline="-30000">
                  <a:solidFill>
                    <a:schemeClr val="tx1"/>
                  </a:solidFill>
                  <a:cs typeface="Times New Roman" pitchFamily="18" charset="0"/>
                </a:rPr>
                <a:t>K2</a:t>
              </a:r>
              <a:r>
                <a:rPr kumimoji="1" lang="en-US" altLang="zh-CN" sz="2400" b="1">
                  <a:solidFill>
                    <a:schemeClr val="tx1"/>
                  </a:solidFill>
                  <a:cs typeface="Times New Roman" pitchFamily="18" charset="0"/>
                </a:rPr>
                <a:t>（E</a:t>
              </a:r>
              <a:r>
                <a:rPr kumimoji="1" lang="en-US" altLang="zh-CN" sz="2400" b="1" baseline="-30000">
                  <a:solidFill>
                    <a:schemeClr val="tx1"/>
                  </a:solidFill>
                  <a:cs typeface="Times New Roman" pitchFamily="18" charset="0"/>
                </a:rPr>
                <a:t>K1</a:t>
              </a:r>
              <a:r>
                <a:rPr kumimoji="1" lang="en-US" altLang="zh-CN" sz="2400" b="1">
                  <a:solidFill>
                    <a:schemeClr val="tx1"/>
                  </a:solidFill>
                  <a:cs typeface="Times New Roman" pitchFamily="18" charset="0"/>
                </a:rPr>
                <a:t>（M））=M.</a:t>
              </a: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电子代码本</a:t>
            </a:r>
            <a:r>
              <a:rPr lang="en-US" altLang="zh-CN"/>
              <a:t>ECB</a:t>
            </a:r>
            <a:r>
              <a:rPr lang="zh-CN" altLang="en-US"/>
              <a:t>不能很好的隐藏数据模式</a:t>
            </a:r>
            <a:endParaRPr lang="en-US" altLang="zh-CN"/>
          </a:p>
          <a:p>
            <a:pPr lvl="1"/>
            <a:r>
              <a:rPr lang="zh-CN" altLang="en-US"/>
              <a:t>同样明文块产生相同的密文块</a:t>
            </a:r>
          </a:p>
        </p:txBody>
      </p:sp>
      <p:sp>
        <p:nvSpPr>
          <p:cNvPr id="3" name="标题 2"/>
          <p:cNvSpPr>
            <a:spLocks noGrp="1"/>
          </p:cNvSpPr>
          <p:nvPr>
            <p:ph type="title"/>
          </p:nvPr>
        </p:nvSpPr>
        <p:spPr/>
        <p:txBody>
          <a:bodyPr/>
          <a:lstStyle/>
          <a:p>
            <a:r>
              <a:rPr lang="zh-CN" altLang="en-US"/>
              <a:t>加密工作模式效果</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130</a:t>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340" y="2852936"/>
            <a:ext cx="1938908" cy="2136756"/>
          </a:xfrm>
          <a:prstGeom prst="rect">
            <a:avLst/>
          </a:prstGeom>
          <a:ln>
            <a:solidFill>
              <a:schemeClr val="tx1"/>
            </a:solidFill>
          </a:ln>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432" y="2852936"/>
            <a:ext cx="1938908" cy="2136756"/>
          </a:xfrm>
          <a:prstGeom prst="rect">
            <a:avLst/>
          </a:prstGeom>
          <a:ln>
            <a:solidFill>
              <a:schemeClr val="tx1"/>
            </a:solidFill>
          </a:ln>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524" y="2852936"/>
            <a:ext cx="1938908" cy="2136756"/>
          </a:xfrm>
          <a:prstGeom prst="rect">
            <a:avLst/>
          </a:prstGeom>
          <a:ln>
            <a:solidFill>
              <a:schemeClr val="tx1"/>
            </a:solidFill>
          </a:ln>
        </p:spPr>
      </p:pic>
      <p:sp>
        <p:nvSpPr>
          <p:cNvPr id="8" name="文本框 7"/>
          <p:cNvSpPr txBox="1"/>
          <p:nvPr/>
        </p:nvSpPr>
        <p:spPr>
          <a:xfrm>
            <a:off x="611560" y="5157192"/>
            <a:ext cx="1656184" cy="523220"/>
          </a:xfrm>
          <a:prstGeom prst="rect">
            <a:avLst/>
          </a:prstGeom>
          <a:noFill/>
        </p:spPr>
        <p:txBody>
          <a:bodyPr wrap="square" rtlCol="0">
            <a:spAutoFit/>
          </a:bodyPr>
          <a:lstStyle/>
          <a:p>
            <a:pPr algn="ctr"/>
            <a:r>
              <a:rPr lang="zh-CN" altLang="en-US" sz="2800" b="1">
                <a:solidFill>
                  <a:srgbClr val="C00000"/>
                </a:solidFill>
              </a:rPr>
              <a:t>原图</a:t>
            </a:r>
          </a:p>
        </p:txBody>
      </p:sp>
      <p:sp>
        <p:nvSpPr>
          <p:cNvPr id="9" name="文本框 8"/>
          <p:cNvSpPr txBox="1"/>
          <p:nvPr/>
        </p:nvSpPr>
        <p:spPr>
          <a:xfrm>
            <a:off x="3347864" y="5157192"/>
            <a:ext cx="2564908" cy="523220"/>
          </a:xfrm>
          <a:prstGeom prst="rect">
            <a:avLst/>
          </a:prstGeom>
          <a:noFill/>
        </p:spPr>
        <p:txBody>
          <a:bodyPr wrap="square" rtlCol="0">
            <a:spAutoFit/>
          </a:bodyPr>
          <a:lstStyle/>
          <a:p>
            <a:pPr algn="ctr"/>
            <a:r>
              <a:rPr lang="en-US" altLang="zh-CN" sz="2800" b="1">
                <a:solidFill>
                  <a:srgbClr val="C00000"/>
                </a:solidFill>
              </a:rPr>
              <a:t>ECB</a:t>
            </a:r>
            <a:r>
              <a:rPr lang="zh-CN" altLang="en-US" sz="2800" b="1">
                <a:solidFill>
                  <a:srgbClr val="C00000"/>
                </a:solidFill>
              </a:rPr>
              <a:t>模式加密</a:t>
            </a:r>
          </a:p>
        </p:txBody>
      </p:sp>
      <p:sp>
        <p:nvSpPr>
          <p:cNvPr id="10" name="文本框 9"/>
          <p:cNvSpPr txBox="1"/>
          <p:nvPr/>
        </p:nvSpPr>
        <p:spPr>
          <a:xfrm>
            <a:off x="6084168" y="5157192"/>
            <a:ext cx="2818544" cy="523220"/>
          </a:xfrm>
          <a:prstGeom prst="rect">
            <a:avLst/>
          </a:prstGeom>
          <a:noFill/>
        </p:spPr>
        <p:txBody>
          <a:bodyPr wrap="square" rtlCol="0">
            <a:spAutoFit/>
          </a:bodyPr>
          <a:lstStyle/>
          <a:p>
            <a:pPr algn="ctr"/>
            <a:r>
              <a:rPr lang="zh-CN" altLang="en-US" sz="2800" b="1">
                <a:solidFill>
                  <a:srgbClr val="C00000"/>
                </a:solidFill>
              </a:rPr>
              <a:t>非</a:t>
            </a:r>
            <a:r>
              <a:rPr lang="en-US" altLang="zh-CN" sz="2800" b="1">
                <a:solidFill>
                  <a:srgbClr val="C00000"/>
                </a:solidFill>
              </a:rPr>
              <a:t>ECB</a:t>
            </a:r>
            <a:r>
              <a:rPr lang="zh-CN" altLang="en-US" sz="2800" b="1">
                <a:solidFill>
                  <a:srgbClr val="C00000"/>
                </a:solidFill>
              </a:rPr>
              <a:t>模式加密</a:t>
            </a:r>
          </a:p>
        </p:txBody>
      </p:sp>
    </p:spTree>
    <p:extLst>
      <p:ext uri="{BB962C8B-B14F-4D97-AF65-F5344CB8AC3E}">
        <p14:creationId xmlns:p14="http://schemas.microsoft.com/office/powerpoint/2010/main" val="3786209387"/>
      </p:ext>
    </p:extLst>
  </p:cSld>
  <p:clrMapOvr>
    <a:masterClrMapping/>
  </p:clrMapOvr>
  <p:transition spd="slow">
    <p:pull/>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
          </p:nvPr>
        </p:nvSpPr>
        <p:spPr/>
        <p:txBody>
          <a:bodyPr/>
          <a:lstStyle/>
          <a:p>
            <a:pPr>
              <a:defRPr/>
            </a:pPr>
            <a:fld id="{193CD0A7-6AE0-4E70-8F01-E807AAC61C9F}" type="slidenum">
              <a:rPr lang="zh-CN" altLang="en-US" smtClean="0"/>
              <a:pPr>
                <a:defRPr/>
              </a:pPr>
              <a:t>131</a:t>
            </a:fld>
            <a:endParaRPr lang="zh-CN" altLang="en-US"/>
          </a:p>
        </p:txBody>
      </p:sp>
      <p:sp>
        <p:nvSpPr>
          <p:cNvPr id="9" name="AutoShape 2" descr="http://images.cnblogs.com/cnblogs_com/happyhippy/1ECB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60648"/>
            <a:ext cx="7242055" cy="496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对话气泡: 圆角矩形 1">
            <a:extLst>
              <a:ext uri="{FF2B5EF4-FFF2-40B4-BE49-F238E27FC236}">
                <a16:creationId xmlns:a16="http://schemas.microsoft.com/office/drawing/2014/main" id="{76715A8F-C23C-4343-98B2-04065F329BDD}"/>
              </a:ext>
            </a:extLst>
          </p:cNvPr>
          <p:cNvSpPr/>
          <p:nvPr/>
        </p:nvSpPr>
        <p:spPr>
          <a:xfrm>
            <a:off x="1760260" y="5406963"/>
            <a:ext cx="5476036" cy="818704"/>
          </a:xfrm>
          <a:prstGeom prst="wedgeRoundRectCallout">
            <a:avLst>
              <a:gd name="adj1" fmla="val -16252"/>
              <a:gd name="adj2" fmla="val -82429"/>
              <a:gd name="adj3" fmla="val 16667"/>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如果攻击者将收款、付款人交换？？</a:t>
            </a:r>
          </a:p>
        </p:txBody>
      </p:sp>
    </p:spTree>
    <p:extLst>
      <p:ext uri="{BB962C8B-B14F-4D97-AF65-F5344CB8AC3E}">
        <p14:creationId xmlns:p14="http://schemas.microsoft.com/office/powerpoint/2010/main" val="31476336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4692" name="Rectangle 7"/>
          <p:cNvSpPr>
            <a:spLocks noGrp="1" noChangeArrowheads="1"/>
          </p:cNvSpPr>
          <p:nvPr>
            <p:ph idx="1"/>
          </p:nvPr>
        </p:nvSpPr>
        <p:spPr>
          <a:xfrm>
            <a:off x="4571660" y="1003134"/>
            <a:ext cx="4464836" cy="5467429"/>
          </a:xfrm>
        </p:spPr>
        <p:txBody>
          <a:bodyPr>
            <a:normAutofit fontScale="77500" lnSpcReduction="20000"/>
          </a:bodyPr>
          <a:lstStyle/>
          <a:p>
            <a:r>
              <a:rPr lang="zh-CN" altLang="en-US" sz="3000"/>
              <a:t>第一分组先与初始向量</a:t>
            </a:r>
            <a:r>
              <a:rPr lang="en-US" altLang="zh-CN" sz="3000"/>
              <a:t>(IV)</a:t>
            </a:r>
            <a:r>
              <a:rPr lang="zh-CN" altLang="en-US" sz="3000"/>
              <a:t>异或再加密，</a:t>
            </a:r>
            <a:endParaRPr lang="en-US" altLang="zh-CN" sz="3000"/>
          </a:p>
          <a:p>
            <a:r>
              <a:rPr lang="zh-CN" altLang="en-US" sz="3000"/>
              <a:t>后续分组先与前一密文分组异或再加密，</a:t>
            </a:r>
            <a:endParaRPr lang="en-US" altLang="zh-CN" sz="3000"/>
          </a:p>
          <a:p>
            <a:r>
              <a:rPr lang="zh-CN" altLang="en-US" sz="3000"/>
              <a:t>每一分组加密结果均受前面所有分组内容的影响</a:t>
            </a:r>
            <a:endParaRPr lang="en-US" altLang="zh-CN" sz="3000"/>
          </a:p>
          <a:p>
            <a:r>
              <a:rPr lang="zh-CN" altLang="en-US" sz="3000"/>
              <a:t>优点：</a:t>
            </a:r>
            <a:endParaRPr lang="en-US" altLang="zh-CN" sz="3000"/>
          </a:p>
          <a:p>
            <a:pPr lvl="1"/>
            <a:r>
              <a:rPr lang="zh-CN" altLang="en-US"/>
              <a:t>隐藏了明文模式；</a:t>
            </a:r>
            <a:endParaRPr lang="en-US" altLang="zh-CN"/>
          </a:p>
          <a:p>
            <a:pPr lvl="1"/>
            <a:r>
              <a:rPr lang="zh-CN" altLang="en-US"/>
              <a:t>不容易主动攻击，安全性好于</a:t>
            </a:r>
            <a:r>
              <a:rPr lang="en-US" altLang="zh-CN"/>
              <a:t>ECB</a:t>
            </a:r>
          </a:p>
          <a:p>
            <a:pPr lvl="1"/>
            <a:r>
              <a:rPr lang="zh-CN" altLang="en-US"/>
              <a:t>适合传输长度长的报文</a:t>
            </a:r>
            <a:endParaRPr lang="en-US" altLang="zh-CN"/>
          </a:p>
          <a:p>
            <a:pPr lvl="1"/>
            <a:r>
              <a:rPr lang="zh-CN" altLang="en-US"/>
              <a:t>是</a:t>
            </a:r>
            <a:r>
              <a:rPr lang="en-US" altLang="zh-CN"/>
              <a:t>SSL</a:t>
            </a:r>
            <a:r>
              <a:rPr lang="zh-CN" altLang="en-US"/>
              <a:t>、</a:t>
            </a:r>
            <a:r>
              <a:rPr lang="en-US" altLang="zh-CN"/>
              <a:t>IPSec</a:t>
            </a:r>
            <a:r>
              <a:rPr lang="zh-CN" altLang="en-US"/>
              <a:t>的标准。</a:t>
            </a:r>
            <a:endParaRPr lang="en-US" altLang="zh-CN"/>
          </a:p>
          <a:p>
            <a:r>
              <a:rPr lang="zh-CN" altLang="en-US"/>
              <a:t>缺点：</a:t>
            </a:r>
            <a:endParaRPr lang="en-US" altLang="zh-CN"/>
          </a:p>
          <a:p>
            <a:pPr lvl="1"/>
            <a:r>
              <a:rPr lang="zh-CN" altLang="en-US"/>
              <a:t>不利于并行</a:t>
            </a:r>
            <a:endParaRPr lang="en-US" altLang="zh-CN"/>
          </a:p>
          <a:p>
            <a:pPr lvl="1"/>
            <a:r>
              <a:rPr lang="zh-CN" altLang="en-US"/>
              <a:t>误差传递</a:t>
            </a:r>
            <a:endParaRPr lang="en-US" altLang="zh-CN"/>
          </a:p>
          <a:p>
            <a:pPr lvl="1"/>
            <a:r>
              <a:rPr lang="zh-CN" altLang="en-US"/>
              <a:t>需</a:t>
            </a:r>
            <a:r>
              <a:rPr lang="en-US" altLang="zh-CN"/>
              <a:t>IV</a:t>
            </a:r>
          </a:p>
        </p:txBody>
      </p:sp>
      <p:sp>
        <p:nvSpPr>
          <p:cNvPr id="109571" name="Rectangle 6"/>
          <p:cNvSpPr>
            <a:spLocks noGrp="1" noChangeArrowheads="1"/>
          </p:cNvSpPr>
          <p:nvPr>
            <p:ph type="title"/>
          </p:nvPr>
        </p:nvSpPr>
        <p:spPr>
          <a:xfrm>
            <a:off x="457200" y="44624"/>
            <a:ext cx="8229600" cy="634082"/>
          </a:xfrm>
        </p:spPr>
        <p:txBody>
          <a:bodyPr>
            <a:noAutofit/>
          </a:bodyPr>
          <a:lstStyle/>
          <a:p>
            <a:r>
              <a:rPr lang="zh-CN" altLang="en-US" sz="2800"/>
              <a:t>密码块链模式 （</a:t>
            </a:r>
            <a:r>
              <a:rPr lang="en-US" altLang="zh-CN" sz="2800"/>
              <a:t>CBC-Cipher Block Chaining</a:t>
            </a:r>
            <a:r>
              <a:rPr lang="zh-CN" altLang="en-US" sz="2800"/>
              <a:t>）</a:t>
            </a:r>
          </a:p>
        </p:txBody>
      </p:sp>
      <p:grpSp>
        <p:nvGrpSpPr>
          <p:cNvPr id="4" name="组合 3"/>
          <p:cNvGrpSpPr/>
          <p:nvPr/>
        </p:nvGrpSpPr>
        <p:grpSpPr>
          <a:xfrm>
            <a:off x="31623" y="1344531"/>
            <a:ext cx="4540037" cy="4724400"/>
            <a:chOff x="3156161" y="1422400"/>
            <a:chExt cx="4540037" cy="4724400"/>
          </a:xfrm>
        </p:grpSpPr>
        <p:sp>
          <p:nvSpPr>
            <p:cNvPr id="9" name="Rectangle 5"/>
            <p:cNvSpPr>
              <a:spLocks noChangeArrowheads="1"/>
            </p:cNvSpPr>
            <p:nvPr/>
          </p:nvSpPr>
          <p:spPr bwMode="auto">
            <a:xfrm>
              <a:off x="3156161" y="1422400"/>
              <a:ext cx="4540037" cy="47244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黑体" pitchFamily="49" charset="-122"/>
                  <a:ea typeface="黑体" pitchFamily="49" charset="-122"/>
                </a:rPr>
                <a:t>   </a:t>
              </a:r>
            </a:p>
          </p:txBody>
        </p:sp>
        <p:grpSp>
          <p:nvGrpSpPr>
            <p:cNvPr id="10" name="Group 6"/>
            <p:cNvGrpSpPr>
              <a:grpSpLocks/>
            </p:cNvGrpSpPr>
            <p:nvPr/>
          </p:nvGrpSpPr>
          <p:grpSpPr bwMode="auto">
            <a:xfrm>
              <a:off x="3187773" y="1600200"/>
              <a:ext cx="4276652" cy="2224088"/>
              <a:chOff x="1721" y="2064"/>
              <a:chExt cx="4195" cy="2377"/>
            </a:xfrm>
            <a:solidFill>
              <a:schemeClr val="accent1">
                <a:lumMod val="20000"/>
                <a:lumOff val="80000"/>
              </a:schemeClr>
            </a:solidFill>
          </p:grpSpPr>
          <p:sp>
            <p:nvSpPr>
              <p:cNvPr id="92" name="Text Box 7"/>
              <p:cNvSpPr txBox="1">
                <a:spLocks noChangeArrowheads="1"/>
              </p:cNvSpPr>
              <p:nvPr/>
            </p:nvSpPr>
            <p:spPr bwMode="auto">
              <a:xfrm>
                <a:off x="1721" y="3719"/>
                <a:ext cx="720" cy="312"/>
              </a:xfrm>
              <a:prstGeom prst="rect">
                <a:avLst/>
              </a:prstGeom>
              <a:grpFill/>
              <a:ln w="9525">
                <a:noFill/>
                <a:miter lim="800000"/>
                <a:headEnd/>
                <a:tailEnd/>
              </a:ln>
            </p:spPr>
            <p:txBody>
              <a:bodyPr lIns="0" tIns="0" rIns="0" bIns="0"/>
              <a:lstStyle/>
              <a:p>
                <a:pPr algn="just" eaLnBrk="0" hangingPunct="0"/>
                <a:r>
                  <a:rPr lang="zh-CN" altLang="en-US" sz="1400">
                    <a:solidFill>
                      <a:schemeClr val="tx1"/>
                    </a:solidFill>
                  </a:rPr>
                  <a:t>密文分组</a:t>
                </a:r>
              </a:p>
            </p:txBody>
          </p:sp>
          <p:sp>
            <p:nvSpPr>
              <p:cNvPr id="93" name="Text Box 8"/>
              <p:cNvSpPr txBox="1">
                <a:spLocks noChangeArrowheads="1"/>
              </p:cNvSpPr>
              <p:nvPr/>
            </p:nvSpPr>
            <p:spPr bwMode="auto">
              <a:xfrm>
                <a:off x="1940" y="3128"/>
                <a:ext cx="535" cy="245"/>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94" name="Text Box 9"/>
              <p:cNvSpPr txBox="1">
                <a:spLocks noChangeArrowheads="1"/>
              </p:cNvSpPr>
              <p:nvPr/>
            </p:nvSpPr>
            <p:spPr bwMode="auto">
              <a:xfrm>
                <a:off x="1890" y="2603"/>
                <a:ext cx="630" cy="386"/>
              </a:xfrm>
              <a:prstGeom prst="rect">
                <a:avLst/>
              </a:prstGeom>
              <a:grpFill/>
              <a:ln w="9525">
                <a:noFill/>
                <a:miter lim="800000"/>
                <a:headEnd/>
                <a:tailEnd/>
              </a:ln>
            </p:spPr>
            <p:txBody>
              <a:bodyPr lIns="0" tIns="0" rIns="0" bIns="0"/>
              <a:lstStyle/>
              <a:p>
                <a:pPr algn="r" eaLnBrk="0" hangingPunct="0"/>
                <a:r>
                  <a:rPr lang="en-US" altLang="zh-CN" sz="1400">
                    <a:solidFill>
                      <a:schemeClr val="tx1"/>
                    </a:solidFill>
                  </a:rPr>
                  <a:t>IV</a:t>
                </a:r>
              </a:p>
            </p:txBody>
          </p:sp>
          <p:sp>
            <p:nvSpPr>
              <p:cNvPr id="95" name="Text Box 10"/>
              <p:cNvSpPr txBox="1">
                <a:spLocks noChangeArrowheads="1"/>
              </p:cNvSpPr>
              <p:nvPr/>
            </p:nvSpPr>
            <p:spPr bwMode="auto">
              <a:xfrm>
                <a:off x="1725" y="2064"/>
                <a:ext cx="837"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明文分组区   </a:t>
                </a:r>
              </a:p>
            </p:txBody>
          </p:sp>
          <p:grpSp>
            <p:nvGrpSpPr>
              <p:cNvPr id="96" name="Group 11"/>
              <p:cNvGrpSpPr>
                <a:grpSpLocks/>
              </p:cNvGrpSpPr>
              <p:nvPr/>
            </p:nvGrpSpPr>
            <p:grpSpPr bwMode="auto">
              <a:xfrm>
                <a:off x="2939" y="2671"/>
                <a:ext cx="116" cy="135"/>
                <a:chOff x="3300" y="3270"/>
                <a:chExt cx="420" cy="420"/>
              </a:xfrm>
              <a:grpFill/>
            </p:grpSpPr>
            <p:sp>
              <p:nvSpPr>
                <p:cNvPr id="155" name="Oval 12"/>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56" name="Line 13"/>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57" name="Line 14"/>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97" name="Line 15"/>
              <p:cNvSpPr>
                <a:spLocks noChangeShapeType="1"/>
              </p:cNvSpPr>
              <p:nvPr/>
            </p:nvSpPr>
            <p:spPr bwMode="auto">
              <a:xfrm>
                <a:off x="2991"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98" name="Line 16"/>
              <p:cNvSpPr>
                <a:spLocks noChangeShapeType="1"/>
              </p:cNvSpPr>
              <p:nvPr/>
            </p:nvSpPr>
            <p:spPr bwMode="auto">
              <a:xfrm>
                <a:off x="2997"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99" name="Group 17"/>
              <p:cNvGrpSpPr>
                <a:grpSpLocks/>
              </p:cNvGrpSpPr>
              <p:nvPr/>
            </p:nvGrpSpPr>
            <p:grpSpPr bwMode="auto">
              <a:xfrm>
                <a:off x="2893" y="3028"/>
                <a:ext cx="202" cy="351"/>
                <a:chOff x="3640" y="3790"/>
                <a:chExt cx="350" cy="520"/>
              </a:xfrm>
              <a:grpFill/>
            </p:grpSpPr>
            <p:sp>
              <p:nvSpPr>
                <p:cNvPr id="153" name="Rectangle 1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54" name="Text Box 1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0" name="Group 20"/>
              <p:cNvGrpSpPr>
                <a:grpSpLocks/>
              </p:cNvGrpSpPr>
              <p:nvPr/>
            </p:nvGrpSpPr>
            <p:grpSpPr bwMode="auto">
              <a:xfrm>
                <a:off x="3781" y="2671"/>
                <a:ext cx="116" cy="135"/>
                <a:chOff x="3300" y="3270"/>
                <a:chExt cx="420" cy="420"/>
              </a:xfrm>
              <a:grpFill/>
            </p:grpSpPr>
            <p:sp>
              <p:nvSpPr>
                <p:cNvPr id="150" name="Oval 21"/>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51" name="Line 22"/>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52" name="Line 23"/>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1" name="Line 24"/>
              <p:cNvSpPr>
                <a:spLocks noChangeShapeType="1"/>
              </p:cNvSpPr>
              <p:nvPr/>
            </p:nvSpPr>
            <p:spPr bwMode="auto">
              <a:xfrm>
                <a:off x="3833"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02" name="Line 25"/>
              <p:cNvSpPr>
                <a:spLocks noChangeShapeType="1"/>
              </p:cNvSpPr>
              <p:nvPr/>
            </p:nvSpPr>
            <p:spPr bwMode="auto">
              <a:xfrm>
                <a:off x="3839"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03" name="Group 26"/>
              <p:cNvGrpSpPr>
                <a:grpSpLocks/>
              </p:cNvGrpSpPr>
              <p:nvPr/>
            </p:nvGrpSpPr>
            <p:grpSpPr bwMode="auto">
              <a:xfrm>
                <a:off x="3735" y="3028"/>
                <a:ext cx="202" cy="351"/>
                <a:chOff x="3640" y="3790"/>
                <a:chExt cx="350" cy="520"/>
              </a:xfrm>
              <a:grpFill/>
            </p:grpSpPr>
            <p:sp>
              <p:nvSpPr>
                <p:cNvPr id="148" name="Rectangle 27"/>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49" name="Text Box 28"/>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4" name="Group 29"/>
              <p:cNvGrpSpPr>
                <a:grpSpLocks/>
              </p:cNvGrpSpPr>
              <p:nvPr/>
            </p:nvGrpSpPr>
            <p:grpSpPr bwMode="auto">
              <a:xfrm>
                <a:off x="4583" y="2671"/>
                <a:ext cx="116" cy="135"/>
                <a:chOff x="3300" y="3270"/>
                <a:chExt cx="420" cy="420"/>
              </a:xfrm>
              <a:grpFill/>
            </p:grpSpPr>
            <p:sp>
              <p:nvSpPr>
                <p:cNvPr id="145" name="Oval 30"/>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46" name="Line 31"/>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47" name="Line 32"/>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5" name="Line 33"/>
              <p:cNvSpPr>
                <a:spLocks noChangeShapeType="1"/>
              </p:cNvSpPr>
              <p:nvPr/>
            </p:nvSpPr>
            <p:spPr bwMode="auto">
              <a:xfrm>
                <a:off x="4635"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06" name="Line 34"/>
              <p:cNvSpPr>
                <a:spLocks noChangeShapeType="1"/>
              </p:cNvSpPr>
              <p:nvPr/>
            </p:nvSpPr>
            <p:spPr bwMode="auto">
              <a:xfrm>
                <a:off x="4641"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07" name="Group 35"/>
              <p:cNvGrpSpPr>
                <a:grpSpLocks/>
              </p:cNvGrpSpPr>
              <p:nvPr/>
            </p:nvGrpSpPr>
            <p:grpSpPr bwMode="auto">
              <a:xfrm>
                <a:off x="4537" y="3028"/>
                <a:ext cx="202" cy="351"/>
                <a:chOff x="3640" y="3790"/>
                <a:chExt cx="350" cy="520"/>
              </a:xfrm>
              <a:grpFill/>
            </p:grpSpPr>
            <p:sp>
              <p:nvSpPr>
                <p:cNvPr id="143" name="Rectangle 36"/>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44" name="Text Box 37"/>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grpSp>
            <p:nvGrpSpPr>
              <p:cNvPr id="108" name="Group 38"/>
              <p:cNvGrpSpPr>
                <a:grpSpLocks/>
              </p:cNvGrpSpPr>
              <p:nvPr/>
            </p:nvGrpSpPr>
            <p:grpSpPr bwMode="auto">
              <a:xfrm>
                <a:off x="5408" y="2671"/>
                <a:ext cx="116" cy="135"/>
                <a:chOff x="3300" y="3270"/>
                <a:chExt cx="420" cy="420"/>
              </a:xfrm>
              <a:grpFill/>
            </p:grpSpPr>
            <p:sp>
              <p:nvSpPr>
                <p:cNvPr id="140" name="Oval 39"/>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41" name="Line 40"/>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142" name="Line 41"/>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109" name="Line 42"/>
              <p:cNvSpPr>
                <a:spLocks noChangeShapeType="1"/>
              </p:cNvSpPr>
              <p:nvPr/>
            </p:nvSpPr>
            <p:spPr bwMode="auto">
              <a:xfrm>
                <a:off x="5460" y="2435"/>
                <a:ext cx="0" cy="229"/>
              </a:xfrm>
              <a:prstGeom prst="line">
                <a:avLst/>
              </a:prstGeom>
              <a:grpFill/>
              <a:ln w="9525">
                <a:solidFill>
                  <a:srgbClr val="000000"/>
                </a:solidFill>
                <a:round/>
                <a:headEnd/>
                <a:tailEnd type="triangle" w="sm" len="sm"/>
              </a:ln>
            </p:spPr>
            <p:txBody>
              <a:bodyPr/>
              <a:lstStyle/>
              <a:p>
                <a:endParaRPr lang="zh-CN" altLang="en-US"/>
              </a:p>
            </p:txBody>
          </p:sp>
          <p:sp>
            <p:nvSpPr>
              <p:cNvPr id="110" name="Line 43"/>
              <p:cNvSpPr>
                <a:spLocks noChangeShapeType="1"/>
              </p:cNvSpPr>
              <p:nvPr/>
            </p:nvSpPr>
            <p:spPr bwMode="auto">
              <a:xfrm>
                <a:off x="5466" y="2813"/>
                <a:ext cx="0" cy="229"/>
              </a:xfrm>
              <a:prstGeom prst="line">
                <a:avLst/>
              </a:prstGeom>
              <a:grpFill/>
              <a:ln w="9525">
                <a:solidFill>
                  <a:srgbClr val="000000"/>
                </a:solidFill>
                <a:round/>
                <a:headEnd/>
                <a:tailEnd type="triangle" w="sm" len="sm"/>
              </a:ln>
            </p:spPr>
            <p:txBody>
              <a:bodyPr/>
              <a:lstStyle/>
              <a:p>
                <a:endParaRPr lang="zh-CN" altLang="en-US"/>
              </a:p>
            </p:txBody>
          </p:sp>
          <p:grpSp>
            <p:nvGrpSpPr>
              <p:cNvPr id="111" name="Group 44"/>
              <p:cNvGrpSpPr>
                <a:grpSpLocks/>
              </p:cNvGrpSpPr>
              <p:nvPr/>
            </p:nvGrpSpPr>
            <p:grpSpPr bwMode="auto">
              <a:xfrm>
                <a:off x="5362" y="3028"/>
                <a:ext cx="202" cy="351"/>
                <a:chOff x="3640" y="3790"/>
                <a:chExt cx="350" cy="520"/>
              </a:xfrm>
              <a:grpFill/>
            </p:grpSpPr>
            <p:sp>
              <p:nvSpPr>
                <p:cNvPr id="138" name="Rectangle 4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39" name="Text Box 4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grpSp>
          <p:sp>
            <p:nvSpPr>
              <p:cNvPr id="112" name="Line 47"/>
              <p:cNvSpPr>
                <a:spLocks noChangeShapeType="1"/>
              </p:cNvSpPr>
              <p:nvPr/>
            </p:nvSpPr>
            <p:spPr bwMode="auto">
              <a:xfrm>
                <a:off x="2991" y="3387"/>
                <a:ext cx="0" cy="341"/>
              </a:xfrm>
              <a:prstGeom prst="line">
                <a:avLst/>
              </a:prstGeom>
              <a:grpFill/>
              <a:ln w="9525">
                <a:solidFill>
                  <a:srgbClr val="000000"/>
                </a:solidFill>
                <a:round/>
                <a:headEnd/>
                <a:tailEnd type="triangle" w="sm" len="sm"/>
              </a:ln>
            </p:spPr>
            <p:txBody>
              <a:bodyPr/>
              <a:lstStyle/>
              <a:p>
                <a:endParaRPr lang="zh-CN" altLang="en-US"/>
              </a:p>
            </p:txBody>
          </p:sp>
          <p:sp>
            <p:nvSpPr>
              <p:cNvPr id="113" name="Line 48"/>
              <p:cNvSpPr>
                <a:spLocks noChangeShapeType="1"/>
              </p:cNvSpPr>
              <p:nvPr/>
            </p:nvSpPr>
            <p:spPr bwMode="auto">
              <a:xfrm>
                <a:off x="3839"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4" name="Line 49"/>
              <p:cNvSpPr>
                <a:spLocks noChangeShapeType="1"/>
              </p:cNvSpPr>
              <p:nvPr/>
            </p:nvSpPr>
            <p:spPr bwMode="auto">
              <a:xfrm>
                <a:off x="4647"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5" name="Line 50"/>
              <p:cNvSpPr>
                <a:spLocks noChangeShapeType="1"/>
              </p:cNvSpPr>
              <p:nvPr/>
            </p:nvSpPr>
            <p:spPr bwMode="auto">
              <a:xfrm>
                <a:off x="5472" y="3382"/>
                <a:ext cx="0" cy="341"/>
              </a:xfrm>
              <a:prstGeom prst="line">
                <a:avLst/>
              </a:prstGeom>
              <a:grpFill/>
              <a:ln w="9525">
                <a:solidFill>
                  <a:srgbClr val="000000"/>
                </a:solidFill>
                <a:round/>
                <a:headEnd/>
                <a:tailEnd type="triangle" w="sm" len="sm"/>
              </a:ln>
            </p:spPr>
            <p:txBody>
              <a:bodyPr/>
              <a:lstStyle/>
              <a:p>
                <a:endParaRPr lang="zh-CN" altLang="en-US"/>
              </a:p>
            </p:txBody>
          </p:sp>
          <p:sp>
            <p:nvSpPr>
              <p:cNvPr id="116" name="Line 51"/>
              <p:cNvSpPr>
                <a:spLocks noChangeShapeType="1"/>
              </p:cNvSpPr>
              <p:nvPr/>
            </p:nvSpPr>
            <p:spPr bwMode="auto">
              <a:xfrm>
                <a:off x="2991" y="3480"/>
                <a:ext cx="340" cy="0"/>
              </a:xfrm>
              <a:prstGeom prst="line">
                <a:avLst/>
              </a:prstGeom>
              <a:grpFill/>
              <a:ln w="9525">
                <a:solidFill>
                  <a:srgbClr val="000000"/>
                </a:solidFill>
                <a:round/>
                <a:headEnd/>
                <a:tailEnd/>
              </a:ln>
            </p:spPr>
            <p:txBody>
              <a:bodyPr/>
              <a:lstStyle/>
              <a:p>
                <a:endParaRPr lang="zh-CN" altLang="en-US"/>
              </a:p>
            </p:txBody>
          </p:sp>
          <p:sp>
            <p:nvSpPr>
              <p:cNvPr id="117" name="Line 52"/>
              <p:cNvSpPr>
                <a:spLocks noChangeShapeType="1"/>
              </p:cNvSpPr>
              <p:nvPr/>
            </p:nvSpPr>
            <p:spPr bwMode="auto">
              <a:xfrm flipV="1">
                <a:off x="3331" y="2732"/>
                <a:ext cx="0" cy="742"/>
              </a:xfrm>
              <a:prstGeom prst="line">
                <a:avLst/>
              </a:prstGeom>
              <a:grpFill/>
              <a:ln w="9525">
                <a:solidFill>
                  <a:srgbClr val="000000"/>
                </a:solidFill>
                <a:round/>
                <a:headEnd/>
                <a:tailEnd/>
              </a:ln>
            </p:spPr>
            <p:txBody>
              <a:bodyPr/>
              <a:lstStyle/>
              <a:p>
                <a:endParaRPr lang="zh-CN" altLang="en-US"/>
              </a:p>
            </p:txBody>
          </p:sp>
          <p:sp>
            <p:nvSpPr>
              <p:cNvPr id="118" name="Line 53"/>
              <p:cNvSpPr>
                <a:spLocks noChangeShapeType="1"/>
              </p:cNvSpPr>
              <p:nvPr/>
            </p:nvSpPr>
            <p:spPr bwMode="auto">
              <a:xfrm>
                <a:off x="3331" y="2738"/>
                <a:ext cx="450" cy="0"/>
              </a:xfrm>
              <a:prstGeom prst="line">
                <a:avLst/>
              </a:prstGeom>
              <a:grpFill/>
              <a:ln w="9525">
                <a:solidFill>
                  <a:srgbClr val="000000"/>
                </a:solidFill>
                <a:round/>
                <a:headEnd/>
                <a:tailEnd type="triangle" w="sm" len="sm"/>
              </a:ln>
            </p:spPr>
            <p:txBody>
              <a:bodyPr/>
              <a:lstStyle/>
              <a:p>
                <a:endParaRPr lang="zh-CN" altLang="en-US"/>
              </a:p>
            </p:txBody>
          </p:sp>
          <p:sp>
            <p:nvSpPr>
              <p:cNvPr id="119" name="Line 54"/>
              <p:cNvSpPr>
                <a:spLocks noChangeShapeType="1"/>
              </p:cNvSpPr>
              <p:nvPr/>
            </p:nvSpPr>
            <p:spPr bwMode="auto">
              <a:xfrm>
                <a:off x="3845" y="3480"/>
                <a:ext cx="349" cy="2"/>
              </a:xfrm>
              <a:prstGeom prst="line">
                <a:avLst/>
              </a:prstGeom>
              <a:grpFill/>
              <a:ln w="9525">
                <a:solidFill>
                  <a:srgbClr val="000000"/>
                </a:solidFill>
                <a:round/>
                <a:headEnd/>
                <a:tailEnd/>
              </a:ln>
            </p:spPr>
            <p:txBody>
              <a:bodyPr/>
              <a:lstStyle/>
              <a:p>
                <a:endParaRPr lang="zh-CN" altLang="en-US"/>
              </a:p>
            </p:txBody>
          </p:sp>
          <p:sp>
            <p:nvSpPr>
              <p:cNvPr id="120" name="Line 55"/>
              <p:cNvSpPr>
                <a:spLocks noChangeShapeType="1"/>
              </p:cNvSpPr>
              <p:nvPr/>
            </p:nvSpPr>
            <p:spPr bwMode="auto">
              <a:xfrm flipV="1">
                <a:off x="4186" y="2732"/>
                <a:ext cx="0" cy="742"/>
              </a:xfrm>
              <a:prstGeom prst="line">
                <a:avLst/>
              </a:prstGeom>
              <a:grpFill/>
              <a:ln w="9525">
                <a:solidFill>
                  <a:srgbClr val="000000"/>
                </a:solidFill>
                <a:round/>
                <a:headEnd/>
                <a:tailEnd/>
              </a:ln>
            </p:spPr>
            <p:txBody>
              <a:bodyPr/>
              <a:lstStyle/>
              <a:p>
                <a:endParaRPr lang="zh-CN" altLang="en-US"/>
              </a:p>
            </p:txBody>
          </p:sp>
          <p:sp>
            <p:nvSpPr>
              <p:cNvPr id="121" name="Line 56"/>
              <p:cNvSpPr>
                <a:spLocks noChangeShapeType="1"/>
              </p:cNvSpPr>
              <p:nvPr/>
            </p:nvSpPr>
            <p:spPr bwMode="auto">
              <a:xfrm>
                <a:off x="4171" y="2738"/>
                <a:ext cx="430" cy="0"/>
              </a:xfrm>
              <a:prstGeom prst="line">
                <a:avLst/>
              </a:prstGeom>
              <a:grpFill/>
              <a:ln w="9525">
                <a:solidFill>
                  <a:srgbClr val="000000"/>
                </a:solidFill>
                <a:round/>
                <a:headEnd/>
                <a:tailEnd type="triangle" w="sm" len="sm"/>
              </a:ln>
            </p:spPr>
            <p:txBody>
              <a:bodyPr/>
              <a:lstStyle/>
              <a:p>
                <a:endParaRPr lang="zh-CN" altLang="en-US"/>
              </a:p>
            </p:txBody>
          </p:sp>
          <p:sp>
            <p:nvSpPr>
              <p:cNvPr id="122" name="Line 57"/>
              <p:cNvSpPr>
                <a:spLocks noChangeShapeType="1"/>
              </p:cNvSpPr>
              <p:nvPr/>
            </p:nvSpPr>
            <p:spPr bwMode="auto">
              <a:xfrm>
                <a:off x="4653" y="3479"/>
                <a:ext cx="328" cy="0"/>
              </a:xfrm>
              <a:prstGeom prst="line">
                <a:avLst/>
              </a:prstGeom>
              <a:grpFill/>
              <a:ln w="9525">
                <a:solidFill>
                  <a:srgbClr val="000000"/>
                </a:solidFill>
                <a:round/>
                <a:headEnd/>
                <a:tailEnd/>
              </a:ln>
            </p:spPr>
            <p:txBody>
              <a:bodyPr/>
              <a:lstStyle/>
              <a:p>
                <a:endParaRPr lang="zh-CN" altLang="en-US"/>
              </a:p>
            </p:txBody>
          </p:sp>
          <p:sp>
            <p:nvSpPr>
              <p:cNvPr id="123" name="Line 58"/>
              <p:cNvSpPr>
                <a:spLocks noChangeShapeType="1"/>
              </p:cNvSpPr>
              <p:nvPr/>
            </p:nvSpPr>
            <p:spPr bwMode="auto">
              <a:xfrm flipV="1">
                <a:off x="4981" y="2723"/>
                <a:ext cx="0" cy="750"/>
              </a:xfrm>
              <a:prstGeom prst="line">
                <a:avLst/>
              </a:prstGeom>
              <a:grpFill/>
              <a:ln w="9525">
                <a:solidFill>
                  <a:srgbClr val="000000"/>
                </a:solidFill>
                <a:round/>
                <a:headEnd/>
                <a:tailEnd/>
              </a:ln>
            </p:spPr>
            <p:txBody>
              <a:bodyPr/>
              <a:lstStyle/>
              <a:p>
                <a:endParaRPr lang="zh-CN" altLang="en-US"/>
              </a:p>
            </p:txBody>
          </p:sp>
          <p:sp>
            <p:nvSpPr>
              <p:cNvPr id="124" name="Line 59"/>
              <p:cNvSpPr>
                <a:spLocks noChangeShapeType="1"/>
              </p:cNvSpPr>
              <p:nvPr/>
            </p:nvSpPr>
            <p:spPr bwMode="auto">
              <a:xfrm>
                <a:off x="4981" y="2744"/>
                <a:ext cx="433" cy="0"/>
              </a:xfrm>
              <a:prstGeom prst="line">
                <a:avLst/>
              </a:prstGeom>
              <a:grpFill/>
              <a:ln w="9525">
                <a:solidFill>
                  <a:srgbClr val="000000"/>
                </a:solidFill>
                <a:round/>
                <a:headEnd/>
                <a:tailEnd type="triangle" w="sm" len="sm"/>
              </a:ln>
            </p:spPr>
            <p:txBody>
              <a:bodyPr/>
              <a:lstStyle/>
              <a:p>
                <a:endParaRPr lang="zh-CN" altLang="en-US"/>
              </a:p>
            </p:txBody>
          </p:sp>
          <p:sp>
            <p:nvSpPr>
              <p:cNvPr id="125" name="Line 60"/>
              <p:cNvSpPr>
                <a:spLocks noChangeShapeType="1"/>
              </p:cNvSpPr>
              <p:nvPr/>
            </p:nvSpPr>
            <p:spPr bwMode="auto">
              <a:xfrm>
                <a:off x="5472" y="3482"/>
                <a:ext cx="191" cy="0"/>
              </a:xfrm>
              <a:prstGeom prst="line">
                <a:avLst/>
              </a:prstGeom>
              <a:grpFill/>
              <a:ln w="9525">
                <a:solidFill>
                  <a:srgbClr val="000000"/>
                </a:solidFill>
                <a:round/>
                <a:headEnd/>
                <a:tailEnd/>
              </a:ln>
            </p:spPr>
            <p:txBody>
              <a:bodyPr/>
              <a:lstStyle/>
              <a:p>
                <a:endParaRPr lang="zh-CN" altLang="en-US"/>
              </a:p>
            </p:txBody>
          </p:sp>
          <p:sp>
            <p:nvSpPr>
              <p:cNvPr id="126" name="Line 61"/>
              <p:cNvSpPr>
                <a:spLocks noChangeShapeType="1"/>
              </p:cNvSpPr>
              <p:nvPr/>
            </p:nvSpPr>
            <p:spPr bwMode="auto">
              <a:xfrm>
                <a:off x="5663" y="2749"/>
                <a:ext cx="253" cy="0"/>
              </a:xfrm>
              <a:prstGeom prst="line">
                <a:avLst/>
              </a:prstGeom>
              <a:grpFill/>
              <a:ln w="9525">
                <a:solidFill>
                  <a:srgbClr val="000000"/>
                </a:solidFill>
                <a:round/>
                <a:headEnd/>
                <a:tailEnd type="triangle" w="sm" len="sm"/>
              </a:ln>
            </p:spPr>
            <p:txBody>
              <a:bodyPr/>
              <a:lstStyle/>
              <a:p>
                <a:endParaRPr lang="zh-CN" altLang="en-US"/>
              </a:p>
            </p:txBody>
          </p:sp>
          <p:sp>
            <p:nvSpPr>
              <p:cNvPr id="127" name="Line 62"/>
              <p:cNvSpPr>
                <a:spLocks noChangeShapeType="1"/>
              </p:cNvSpPr>
              <p:nvPr/>
            </p:nvSpPr>
            <p:spPr bwMode="auto">
              <a:xfrm>
                <a:off x="2570" y="2742"/>
                <a:ext cx="375" cy="0"/>
              </a:xfrm>
              <a:prstGeom prst="line">
                <a:avLst/>
              </a:prstGeom>
              <a:grpFill/>
              <a:ln w="9525">
                <a:solidFill>
                  <a:srgbClr val="000000"/>
                </a:solidFill>
                <a:round/>
                <a:headEnd/>
                <a:tailEnd type="triangle" w="sm" len="sm"/>
              </a:ln>
            </p:spPr>
            <p:txBody>
              <a:bodyPr/>
              <a:lstStyle/>
              <a:p>
                <a:endParaRPr lang="zh-CN" altLang="en-US"/>
              </a:p>
            </p:txBody>
          </p:sp>
          <p:sp>
            <p:nvSpPr>
              <p:cNvPr id="128" name="Rectangle 63"/>
              <p:cNvSpPr>
                <a:spLocks noChangeArrowheads="1"/>
              </p:cNvSpPr>
              <p:nvPr/>
            </p:nvSpPr>
            <p:spPr bwMode="auto">
              <a:xfrm>
                <a:off x="2748" y="3723"/>
                <a:ext cx="2931" cy="373"/>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29" name="Line 64"/>
              <p:cNvSpPr>
                <a:spLocks noChangeShapeType="1"/>
              </p:cNvSpPr>
              <p:nvPr/>
            </p:nvSpPr>
            <p:spPr bwMode="auto">
              <a:xfrm>
                <a:off x="3458" y="3728"/>
                <a:ext cx="0" cy="373"/>
              </a:xfrm>
              <a:prstGeom prst="line">
                <a:avLst/>
              </a:prstGeom>
              <a:grpFill/>
              <a:ln w="9525">
                <a:solidFill>
                  <a:srgbClr val="000000"/>
                </a:solidFill>
                <a:round/>
                <a:headEnd/>
                <a:tailEnd/>
              </a:ln>
            </p:spPr>
            <p:txBody>
              <a:bodyPr/>
              <a:lstStyle/>
              <a:p>
                <a:endParaRPr lang="zh-CN" altLang="en-US"/>
              </a:p>
            </p:txBody>
          </p:sp>
          <p:sp>
            <p:nvSpPr>
              <p:cNvPr id="130" name="Line 65"/>
              <p:cNvSpPr>
                <a:spLocks noChangeShapeType="1"/>
              </p:cNvSpPr>
              <p:nvPr/>
            </p:nvSpPr>
            <p:spPr bwMode="auto">
              <a:xfrm>
                <a:off x="4233" y="3728"/>
                <a:ext cx="0" cy="373"/>
              </a:xfrm>
              <a:prstGeom prst="line">
                <a:avLst/>
              </a:prstGeom>
              <a:grpFill/>
              <a:ln w="9525">
                <a:solidFill>
                  <a:srgbClr val="000000"/>
                </a:solidFill>
                <a:round/>
                <a:headEnd/>
                <a:tailEnd/>
              </a:ln>
            </p:spPr>
            <p:txBody>
              <a:bodyPr/>
              <a:lstStyle/>
              <a:p>
                <a:endParaRPr lang="zh-CN" altLang="en-US"/>
              </a:p>
            </p:txBody>
          </p:sp>
          <p:sp>
            <p:nvSpPr>
              <p:cNvPr id="131" name="Line 66"/>
              <p:cNvSpPr>
                <a:spLocks noChangeShapeType="1"/>
              </p:cNvSpPr>
              <p:nvPr/>
            </p:nvSpPr>
            <p:spPr bwMode="auto">
              <a:xfrm>
                <a:off x="4997" y="3733"/>
                <a:ext cx="0" cy="373"/>
              </a:xfrm>
              <a:prstGeom prst="line">
                <a:avLst/>
              </a:prstGeom>
              <a:grpFill/>
              <a:ln w="9525">
                <a:solidFill>
                  <a:srgbClr val="000000"/>
                </a:solidFill>
                <a:round/>
                <a:headEnd/>
                <a:tailEnd/>
              </a:ln>
            </p:spPr>
            <p:txBody>
              <a:bodyPr/>
              <a:lstStyle/>
              <a:p>
                <a:endParaRPr lang="zh-CN" altLang="en-US"/>
              </a:p>
            </p:txBody>
          </p:sp>
          <p:sp>
            <p:nvSpPr>
              <p:cNvPr id="132" name="Rectangle 67"/>
              <p:cNvSpPr>
                <a:spLocks noChangeArrowheads="1"/>
              </p:cNvSpPr>
              <p:nvPr/>
            </p:nvSpPr>
            <p:spPr bwMode="auto">
              <a:xfrm>
                <a:off x="2754" y="2078"/>
                <a:ext cx="2954" cy="36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33" name="Line 68"/>
              <p:cNvSpPr>
                <a:spLocks noChangeShapeType="1"/>
              </p:cNvSpPr>
              <p:nvPr/>
            </p:nvSpPr>
            <p:spPr bwMode="auto">
              <a:xfrm>
                <a:off x="3469" y="2083"/>
                <a:ext cx="0" cy="360"/>
              </a:xfrm>
              <a:prstGeom prst="line">
                <a:avLst/>
              </a:prstGeom>
              <a:grpFill/>
              <a:ln w="9525">
                <a:solidFill>
                  <a:srgbClr val="000000"/>
                </a:solidFill>
                <a:round/>
                <a:headEnd/>
                <a:tailEnd/>
              </a:ln>
            </p:spPr>
            <p:txBody>
              <a:bodyPr/>
              <a:lstStyle/>
              <a:p>
                <a:endParaRPr lang="zh-CN" altLang="en-US"/>
              </a:p>
            </p:txBody>
          </p:sp>
          <p:sp>
            <p:nvSpPr>
              <p:cNvPr id="134" name="Line 69"/>
              <p:cNvSpPr>
                <a:spLocks noChangeShapeType="1"/>
              </p:cNvSpPr>
              <p:nvPr/>
            </p:nvSpPr>
            <p:spPr bwMode="auto">
              <a:xfrm>
                <a:off x="4236" y="2083"/>
                <a:ext cx="0" cy="360"/>
              </a:xfrm>
              <a:prstGeom prst="line">
                <a:avLst/>
              </a:prstGeom>
              <a:grpFill/>
              <a:ln w="9525">
                <a:solidFill>
                  <a:srgbClr val="000000"/>
                </a:solidFill>
                <a:round/>
                <a:headEnd/>
                <a:tailEnd/>
              </a:ln>
            </p:spPr>
            <p:txBody>
              <a:bodyPr/>
              <a:lstStyle/>
              <a:p>
                <a:endParaRPr lang="zh-CN" altLang="en-US"/>
              </a:p>
            </p:txBody>
          </p:sp>
          <p:sp>
            <p:nvSpPr>
              <p:cNvPr id="135" name="Line 70"/>
              <p:cNvSpPr>
                <a:spLocks noChangeShapeType="1"/>
              </p:cNvSpPr>
              <p:nvPr/>
            </p:nvSpPr>
            <p:spPr bwMode="auto">
              <a:xfrm>
                <a:off x="5021" y="2087"/>
                <a:ext cx="0" cy="361"/>
              </a:xfrm>
              <a:prstGeom prst="line">
                <a:avLst/>
              </a:prstGeom>
              <a:grpFill/>
              <a:ln w="9525">
                <a:solidFill>
                  <a:srgbClr val="000000"/>
                </a:solidFill>
                <a:round/>
                <a:headEnd/>
                <a:tailEnd/>
              </a:ln>
            </p:spPr>
            <p:txBody>
              <a:bodyPr/>
              <a:lstStyle/>
              <a:p>
                <a:endParaRPr lang="zh-CN" altLang="en-US"/>
              </a:p>
            </p:txBody>
          </p:sp>
          <p:sp>
            <p:nvSpPr>
              <p:cNvPr id="136" name="Text Box 71"/>
              <p:cNvSpPr txBox="1">
                <a:spLocks noChangeArrowheads="1"/>
              </p:cNvSpPr>
              <p:nvPr/>
            </p:nvSpPr>
            <p:spPr bwMode="auto">
              <a:xfrm>
                <a:off x="3909" y="4151"/>
                <a:ext cx="653" cy="290"/>
              </a:xfrm>
              <a:prstGeom prst="rect">
                <a:avLst/>
              </a:prstGeom>
              <a:grpFill/>
              <a:ln w="9525">
                <a:noFill/>
                <a:miter lim="800000"/>
                <a:headEnd/>
                <a:tailEnd/>
              </a:ln>
            </p:spPr>
            <p:txBody>
              <a:bodyPr lIns="0" tIns="0" rIns="0" bIns="0"/>
              <a:lstStyle/>
              <a:p>
                <a:pPr algn="ctr" eaLnBrk="0" hangingPunct="0"/>
                <a:endParaRPr lang="zh-CN" altLang="zh-CN" sz="1400">
                  <a:solidFill>
                    <a:schemeClr val="tx1"/>
                  </a:solidFill>
                </a:endParaRPr>
              </a:p>
            </p:txBody>
          </p:sp>
          <p:sp>
            <p:nvSpPr>
              <p:cNvPr id="137" name="Line 72"/>
              <p:cNvSpPr>
                <a:spLocks noChangeShapeType="1"/>
              </p:cNvSpPr>
              <p:nvPr/>
            </p:nvSpPr>
            <p:spPr bwMode="auto">
              <a:xfrm flipV="1">
                <a:off x="5670" y="2732"/>
                <a:ext cx="0" cy="742"/>
              </a:xfrm>
              <a:prstGeom prst="line">
                <a:avLst/>
              </a:prstGeom>
              <a:grpFill/>
              <a:ln w="9525">
                <a:solidFill>
                  <a:srgbClr val="000000"/>
                </a:solidFill>
                <a:round/>
                <a:headEnd/>
                <a:tailEnd/>
              </a:ln>
            </p:spPr>
            <p:txBody>
              <a:bodyPr/>
              <a:lstStyle/>
              <a:p>
                <a:endParaRPr lang="zh-CN" altLang="en-US"/>
              </a:p>
            </p:txBody>
          </p:sp>
        </p:grpSp>
        <p:grpSp>
          <p:nvGrpSpPr>
            <p:cNvPr id="11" name="Group 73"/>
            <p:cNvGrpSpPr>
              <a:grpSpLocks/>
            </p:cNvGrpSpPr>
            <p:nvPr/>
          </p:nvGrpSpPr>
          <p:grpSpPr bwMode="auto">
            <a:xfrm>
              <a:off x="3987800" y="2667000"/>
              <a:ext cx="2905125" cy="0"/>
              <a:chOff x="2520" y="5147"/>
              <a:chExt cx="2850" cy="0"/>
            </a:xfrm>
            <a:solidFill>
              <a:schemeClr val="accent1">
                <a:lumMod val="20000"/>
                <a:lumOff val="80000"/>
              </a:schemeClr>
            </a:solidFill>
          </p:grpSpPr>
          <p:sp>
            <p:nvSpPr>
              <p:cNvPr id="88" name="Line 74"/>
              <p:cNvSpPr>
                <a:spLocks noChangeShapeType="1"/>
              </p:cNvSpPr>
              <p:nvPr/>
            </p:nvSpPr>
            <p:spPr bwMode="auto">
              <a:xfrm>
                <a:off x="2520" y="5147"/>
                <a:ext cx="360" cy="0"/>
              </a:xfrm>
              <a:prstGeom prst="line">
                <a:avLst/>
              </a:prstGeom>
              <a:grpFill/>
              <a:ln w="9525">
                <a:solidFill>
                  <a:srgbClr val="000000"/>
                </a:solidFill>
                <a:round/>
                <a:headEnd/>
                <a:tailEnd type="triangle" w="sm" len="sm"/>
              </a:ln>
            </p:spPr>
            <p:txBody>
              <a:bodyPr/>
              <a:lstStyle/>
              <a:p>
                <a:endParaRPr lang="zh-CN" altLang="en-US"/>
              </a:p>
            </p:txBody>
          </p:sp>
          <p:sp>
            <p:nvSpPr>
              <p:cNvPr id="89" name="Line 75"/>
              <p:cNvSpPr>
                <a:spLocks noChangeShapeType="1"/>
              </p:cNvSpPr>
              <p:nvPr/>
            </p:nvSpPr>
            <p:spPr bwMode="auto">
              <a:xfrm>
                <a:off x="3450" y="5147"/>
                <a:ext cx="300" cy="0"/>
              </a:xfrm>
              <a:prstGeom prst="line">
                <a:avLst/>
              </a:prstGeom>
              <a:grpFill/>
              <a:ln w="9525">
                <a:solidFill>
                  <a:srgbClr val="000000"/>
                </a:solidFill>
                <a:round/>
                <a:headEnd/>
                <a:tailEnd type="triangle" w="sm" len="sm"/>
              </a:ln>
            </p:spPr>
            <p:txBody>
              <a:bodyPr/>
              <a:lstStyle/>
              <a:p>
                <a:endParaRPr lang="zh-CN" altLang="en-US"/>
              </a:p>
            </p:txBody>
          </p:sp>
          <p:sp>
            <p:nvSpPr>
              <p:cNvPr id="90" name="Line 76"/>
              <p:cNvSpPr>
                <a:spLocks noChangeShapeType="1"/>
              </p:cNvSpPr>
              <p:nvPr/>
            </p:nvSpPr>
            <p:spPr bwMode="auto">
              <a:xfrm>
                <a:off x="4245" y="5147"/>
                <a:ext cx="300" cy="0"/>
              </a:xfrm>
              <a:prstGeom prst="line">
                <a:avLst/>
              </a:prstGeom>
              <a:grpFill/>
              <a:ln w="9525">
                <a:solidFill>
                  <a:srgbClr val="000000"/>
                </a:solidFill>
                <a:round/>
                <a:headEnd/>
                <a:tailEnd type="triangle" w="sm" len="sm"/>
              </a:ln>
            </p:spPr>
            <p:txBody>
              <a:bodyPr/>
              <a:lstStyle/>
              <a:p>
                <a:endParaRPr lang="zh-CN" altLang="en-US"/>
              </a:p>
            </p:txBody>
          </p:sp>
          <p:sp>
            <p:nvSpPr>
              <p:cNvPr id="91" name="Line 77"/>
              <p:cNvSpPr>
                <a:spLocks noChangeShapeType="1"/>
              </p:cNvSpPr>
              <p:nvPr/>
            </p:nvSpPr>
            <p:spPr bwMode="auto">
              <a:xfrm>
                <a:off x="5070" y="5147"/>
                <a:ext cx="300" cy="0"/>
              </a:xfrm>
              <a:prstGeom prst="line">
                <a:avLst/>
              </a:prstGeom>
              <a:grpFill/>
              <a:ln w="9525">
                <a:solidFill>
                  <a:srgbClr val="000000"/>
                </a:solidFill>
                <a:round/>
                <a:headEnd/>
                <a:tailEnd type="triangle" w="sm" len="sm"/>
              </a:ln>
            </p:spPr>
            <p:txBody>
              <a:bodyPr/>
              <a:lstStyle/>
              <a:p>
                <a:endParaRPr lang="zh-CN" altLang="en-US"/>
              </a:p>
            </p:txBody>
          </p:sp>
        </p:grpSp>
        <p:grpSp>
          <p:nvGrpSpPr>
            <p:cNvPr id="12" name="Group 78"/>
            <p:cNvGrpSpPr>
              <a:grpSpLocks/>
            </p:cNvGrpSpPr>
            <p:nvPr/>
          </p:nvGrpSpPr>
          <p:grpSpPr bwMode="auto">
            <a:xfrm>
              <a:off x="3202020" y="3886200"/>
              <a:ext cx="4494178" cy="2209800"/>
              <a:chOff x="6225" y="4034"/>
              <a:chExt cx="4410" cy="2363"/>
            </a:xfrm>
            <a:solidFill>
              <a:schemeClr val="accent1">
                <a:lumMod val="20000"/>
                <a:lumOff val="80000"/>
              </a:schemeClr>
            </a:solidFill>
          </p:grpSpPr>
          <p:sp>
            <p:nvSpPr>
              <p:cNvPr id="15" name="Text Box 79"/>
              <p:cNvSpPr txBox="1">
                <a:spLocks noChangeArrowheads="1"/>
              </p:cNvSpPr>
              <p:nvPr/>
            </p:nvSpPr>
            <p:spPr bwMode="auto">
              <a:xfrm>
                <a:off x="6380" y="5162"/>
                <a:ext cx="940" cy="468"/>
              </a:xfrm>
              <a:prstGeom prst="rect">
                <a:avLst/>
              </a:prstGeom>
              <a:grpFill/>
              <a:ln w="9525">
                <a:noFill/>
                <a:miter lim="800000"/>
                <a:headEnd/>
                <a:tailEnd/>
              </a:ln>
            </p:spPr>
            <p:txBody>
              <a:bodyPr/>
              <a:lstStyle/>
              <a:p>
                <a:pPr algn="r" eaLnBrk="0" hangingPunct="0"/>
                <a:r>
                  <a:rPr lang="en-US" altLang="zh-CN" sz="1400">
                    <a:solidFill>
                      <a:schemeClr val="tx1"/>
                    </a:solidFill>
                  </a:rPr>
                  <a:t>IV</a:t>
                </a:r>
              </a:p>
              <a:p>
                <a:pPr algn="just" eaLnBrk="0" hangingPunct="0"/>
                <a:endParaRPr lang="en-US" altLang="zh-CN" sz="1400">
                  <a:solidFill>
                    <a:schemeClr val="tx1"/>
                  </a:solidFill>
                </a:endParaRPr>
              </a:p>
            </p:txBody>
          </p:sp>
          <p:grpSp>
            <p:nvGrpSpPr>
              <p:cNvPr id="16" name="Group 80"/>
              <p:cNvGrpSpPr>
                <a:grpSpLocks/>
              </p:cNvGrpSpPr>
              <p:nvPr/>
            </p:nvGrpSpPr>
            <p:grpSpPr bwMode="auto">
              <a:xfrm>
                <a:off x="6225" y="4034"/>
                <a:ext cx="4410" cy="2363"/>
                <a:chOff x="6165" y="4034"/>
                <a:chExt cx="4410" cy="2363"/>
              </a:xfrm>
              <a:grpFill/>
            </p:grpSpPr>
            <p:sp>
              <p:nvSpPr>
                <p:cNvPr id="17" name="Line 81"/>
                <p:cNvSpPr>
                  <a:spLocks noChangeShapeType="1"/>
                </p:cNvSpPr>
                <p:nvPr/>
              </p:nvSpPr>
              <p:spPr bwMode="auto">
                <a:xfrm>
                  <a:off x="8258" y="4530"/>
                  <a:ext cx="390" cy="0"/>
                </a:xfrm>
                <a:prstGeom prst="line">
                  <a:avLst/>
                </a:prstGeom>
                <a:grpFill/>
                <a:ln w="9525">
                  <a:solidFill>
                    <a:srgbClr val="000000"/>
                  </a:solidFill>
                  <a:round/>
                  <a:headEnd/>
                  <a:tailEnd/>
                </a:ln>
              </p:spPr>
              <p:txBody>
                <a:bodyPr/>
                <a:lstStyle/>
                <a:p>
                  <a:endParaRPr lang="zh-CN" altLang="en-US"/>
                </a:p>
              </p:txBody>
            </p:sp>
            <p:sp>
              <p:nvSpPr>
                <p:cNvPr id="18" name="Line 82"/>
                <p:cNvSpPr>
                  <a:spLocks noChangeShapeType="1"/>
                </p:cNvSpPr>
                <p:nvPr/>
              </p:nvSpPr>
              <p:spPr bwMode="auto">
                <a:xfrm flipV="1">
                  <a:off x="8639" y="4520"/>
                  <a:ext cx="0" cy="880"/>
                </a:xfrm>
                <a:prstGeom prst="line">
                  <a:avLst/>
                </a:prstGeom>
                <a:grpFill/>
                <a:ln w="9525">
                  <a:solidFill>
                    <a:srgbClr val="000000"/>
                  </a:solidFill>
                  <a:round/>
                  <a:headEnd/>
                  <a:tailEnd/>
                </a:ln>
              </p:spPr>
              <p:txBody>
                <a:bodyPr/>
                <a:lstStyle/>
                <a:p>
                  <a:endParaRPr lang="zh-CN" altLang="en-US"/>
                </a:p>
              </p:txBody>
            </p:sp>
            <p:sp>
              <p:nvSpPr>
                <p:cNvPr id="19" name="Line 83"/>
                <p:cNvSpPr>
                  <a:spLocks noChangeShapeType="1"/>
                </p:cNvSpPr>
                <p:nvPr/>
              </p:nvSpPr>
              <p:spPr bwMode="auto">
                <a:xfrm>
                  <a:off x="8631" y="5412"/>
                  <a:ext cx="437" cy="0"/>
                </a:xfrm>
                <a:prstGeom prst="line">
                  <a:avLst/>
                </a:prstGeom>
                <a:grpFill/>
                <a:ln w="9525">
                  <a:solidFill>
                    <a:srgbClr val="000000"/>
                  </a:solidFill>
                  <a:round/>
                  <a:headEnd/>
                  <a:tailEnd type="triangle" w="sm" len="sm"/>
                </a:ln>
              </p:spPr>
              <p:txBody>
                <a:bodyPr/>
                <a:lstStyle/>
                <a:p>
                  <a:endParaRPr lang="zh-CN" altLang="en-US"/>
                </a:p>
              </p:txBody>
            </p:sp>
            <p:grpSp>
              <p:nvGrpSpPr>
                <p:cNvPr id="20" name="Group 84"/>
                <p:cNvGrpSpPr>
                  <a:grpSpLocks/>
                </p:cNvGrpSpPr>
                <p:nvPr/>
              </p:nvGrpSpPr>
              <p:grpSpPr bwMode="auto">
                <a:xfrm>
                  <a:off x="7411" y="5327"/>
                  <a:ext cx="139" cy="130"/>
                  <a:chOff x="3300" y="3270"/>
                  <a:chExt cx="420" cy="420"/>
                </a:xfrm>
                <a:grpFill/>
              </p:grpSpPr>
              <p:sp>
                <p:nvSpPr>
                  <p:cNvPr id="85" name="Oval 85"/>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86" name="Line 86"/>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87" name="Line 87"/>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21" name="Line 88"/>
                <p:cNvSpPr>
                  <a:spLocks noChangeShapeType="1"/>
                </p:cNvSpPr>
                <p:nvPr/>
              </p:nvSpPr>
              <p:spPr bwMode="auto">
                <a:xfrm>
                  <a:off x="7474" y="5098"/>
                  <a:ext cx="0" cy="222"/>
                </a:xfrm>
                <a:prstGeom prst="line">
                  <a:avLst/>
                </a:prstGeom>
                <a:grpFill/>
                <a:ln w="9525">
                  <a:solidFill>
                    <a:srgbClr val="000000"/>
                  </a:solidFill>
                  <a:round/>
                  <a:headEnd/>
                  <a:tailEnd type="triangle" w="sm" len="sm"/>
                </a:ln>
              </p:spPr>
              <p:txBody>
                <a:bodyPr/>
                <a:lstStyle/>
                <a:p>
                  <a:endParaRPr lang="zh-CN" altLang="en-US"/>
                </a:p>
              </p:txBody>
            </p:sp>
            <p:sp>
              <p:nvSpPr>
                <p:cNvPr id="22" name="Line 89"/>
                <p:cNvSpPr>
                  <a:spLocks noChangeShapeType="1"/>
                </p:cNvSpPr>
                <p:nvPr/>
              </p:nvSpPr>
              <p:spPr bwMode="auto">
                <a:xfrm>
                  <a:off x="7481" y="5464"/>
                  <a:ext cx="0" cy="222"/>
                </a:xfrm>
                <a:prstGeom prst="line">
                  <a:avLst/>
                </a:prstGeom>
                <a:grpFill/>
                <a:ln w="9525">
                  <a:solidFill>
                    <a:srgbClr val="000000"/>
                  </a:solidFill>
                  <a:round/>
                  <a:headEnd/>
                  <a:tailEnd type="triangle" w="sm" len="sm"/>
                </a:ln>
              </p:spPr>
              <p:txBody>
                <a:bodyPr/>
                <a:lstStyle/>
                <a:p>
                  <a:endParaRPr lang="zh-CN" altLang="en-US"/>
                </a:p>
              </p:txBody>
            </p:sp>
            <p:sp>
              <p:nvSpPr>
                <p:cNvPr id="23" name="Line 90"/>
                <p:cNvSpPr>
                  <a:spLocks noChangeShapeType="1"/>
                </p:cNvSpPr>
                <p:nvPr/>
              </p:nvSpPr>
              <p:spPr bwMode="auto">
                <a:xfrm>
                  <a:off x="7474" y="4439"/>
                  <a:ext cx="0" cy="330"/>
                </a:xfrm>
                <a:prstGeom prst="line">
                  <a:avLst/>
                </a:prstGeom>
                <a:grpFill/>
                <a:ln w="9525">
                  <a:solidFill>
                    <a:srgbClr val="000000"/>
                  </a:solidFill>
                  <a:round/>
                  <a:headEnd/>
                  <a:tailEnd type="triangle" w="sm" len="sm"/>
                </a:ln>
              </p:spPr>
              <p:txBody>
                <a:bodyPr/>
                <a:lstStyle/>
                <a:p>
                  <a:endParaRPr lang="zh-CN" altLang="en-US"/>
                </a:p>
              </p:txBody>
            </p:sp>
            <p:sp>
              <p:nvSpPr>
                <p:cNvPr id="24" name="Line 91"/>
                <p:cNvSpPr>
                  <a:spLocks noChangeShapeType="1"/>
                </p:cNvSpPr>
                <p:nvPr/>
              </p:nvSpPr>
              <p:spPr bwMode="auto">
                <a:xfrm>
                  <a:off x="7484" y="4563"/>
                  <a:ext cx="328" cy="0"/>
                </a:xfrm>
                <a:prstGeom prst="line">
                  <a:avLst/>
                </a:prstGeom>
                <a:grpFill/>
                <a:ln w="9525">
                  <a:solidFill>
                    <a:srgbClr val="000000"/>
                  </a:solidFill>
                  <a:round/>
                  <a:headEnd/>
                  <a:tailEnd/>
                </a:ln>
              </p:spPr>
              <p:txBody>
                <a:bodyPr/>
                <a:lstStyle/>
                <a:p>
                  <a:endParaRPr lang="zh-CN" altLang="en-US"/>
                </a:p>
              </p:txBody>
            </p:sp>
            <p:sp>
              <p:nvSpPr>
                <p:cNvPr id="25" name="Line 92"/>
                <p:cNvSpPr>
                  <a:spLocks noChangeShapeType="1"/>
                </p:cNvSpPr>
                <p:nvPr/>
              </p:nvSpPr>
              <p:spPr bwMode="auto">
                <a:xfrm flipV="1">
                  <a:off x="7805" y="4554"/>
                  <a:ext cx="0" cy="827"/>
                </a:xfrm>
                <a:prstGeom prst="line">
                  <a:avLst/>
                </a:prstGeom>
                <a:grpFill/>
                <a:ln w="9525">
                  <a:solidFill>
                    <a:srgbClr val="000000"/>
                  </a:solidFill>
                  <a:round/>
                  <a:headEnd/>
                  <a:tailEnd/>
                </a:ln>
              </p:spPr>
              <p:txBody>
                <a:bodyPr/>
                <a:lstStyle/>
                <a:p>
                  <a:endParaRPr lang="zh-CN" altLang="en-US"/>
                </a:p>
              </p:txBody>
            </p:sp>
            <p:sp>
              <p:nvSpPr>
                <p:cNvPr id="26" name="Line 93"/>
                <p:cNvSpPr>
                  <a:spLocks noChangeShapeType="1"/>
                </p:cNvSpPr>
                <p:nvPr/>
              </p:nvSpPr>
              <p:spPr bwMode="auto">
                <a:xfrm>
                  <a:off x="7798" y="5392"/>
                  <a:ext cx="368" cy="0"/>
                </a:xfrm>
                <a:prstGeom prst="line">
                  <a:avLst/>
                </a:prstGeom>
                <a:grpFill/>
                <a:ln w="9525">
                  <a:solidFill>
                    <a:srgbClr val="000000"/>
                  </a:solidFill>
                  <a:round/>
                  <a:headEnd/>
                  <a:tailEnd type="triangle" w="sm" len="sm"/>
                </a:ln>
              </p:spPr>
              <p:txBody>
                <a:bodyPr/>
                <a:lstStyle/>
                <a:p>
                  <a:endParaRPr lang="zh-CN" altLang="en-US"/>
                </a:p>
              </p:txBody>
            </p:sp>
            <p:sp>
              <p:nvSpPr>
                <p:cNvPr id="27" name="Line 94"/>
                <p:cNvSpPr>
                  <a:spLocks noChangeShapeType="1"/>
                </p:cNvSpPr>
                <p:nvPr/>
              </p:nvSpPr>
              <p:spPr bwMode="auto">
                <a:xfrm>
                  <a:off x="6947" y="5391"/>
                  <a:ext cx="450" cy="0"/>
                </a:xfrm>
                <a:prstGeom prst="line">
                  <a:avLst/>
                </a:prstGeom>
                <a:grpFill/>
                <a:ln w="9525">
                  <a:solidFill>
                    <a:srgbClr val="000000"/>
                  </a:solidFill>
                  <a:round/>
                  <a:headEnd/>
                  <a:tailEnd type="triangle" w="sm" len="sm"/>
                </a:ln>
              </p:spPr>
              <p:txBody>
                <a:bodyPr/>
                <a:lstStyle/>
                <a:p>
                  <a:endParaRPr lang="zh-CN" altLang="en-US"/>
                </a:p>
              </p:txBody>
            </p:sp>
            <p:grpSp>
              <p:nvGrpSpPr>
                <p:cNvPr id="28" name="Group 95"/>
                <p:cNvGrpSpPr>
                  <a:grpSpLocks/>
                </p:cNvGrpSpPr>
                <p:nvPr/>
              </p:nvGrpSpPr>
              <p:grpSpPr bwMode="auto">
                <a:xfrm>
                  <a:off x="8200" y="5317"/>
                  <a:ext cx="139" cy="130"/>
                  <a:chOff x="3300" y="3270"/>
                  <a:chExt cx="420" cy="420"/>
                </a:xfrm>
                <a:grpFill/>
              </p:grpSpPr>
              <p:sp>
                <p:nvSpPr>
                  <p:cNvPr id="82" name="Oval 9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83" name="Line 9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84" name="Line 9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29" name="Line 99"/>
                <p:cNvSpPr>
                  <a:spLocks noChangeShapeType="1"/>
                </p:cNvSpPr>
                <p:nvPr/>
              </p:nvSpPr>
              <p:spPr bwMode="auto">
                <a:xfrm>
                  <a:off x="8263" y="5088"/>
                  <a:ext cx="0" cy="222"/>
                </a:xfrm>
                <a:prstGeom prst="line">
                  <a:avLst/>
                </a:prstGeom>
                <a:grpFill/>
                <a:ln w="9525">
                  <a:solidFill>
                    <a:srgbClr val="000000"/>
                  </a:solidFill>
                  <a:round/>
                  <a:headEnd/>
                  <a:tailEnd type="triangle" w="sm" len="sm"/>
                </a:ln>
              </p:spPr>
              <p:txBody>
                <a:bodyPr/>
                <a:lstStyle/>
                <a:p>
                  <a:endParaRPr lang="zh-CN" altLang="en-US"/>
                </a:p>
              </p:txBody>
            </p:sp>
            <p:sp>
              <p:nvSpPr>
                <p:cNvPr id="30" name="Line 100"/>
                <p:cNvSpPr>
                  <a:spLocks noChangeShapeType="1"/>
                </p:cNvSpPr>
                <p:nvPr/>
              </p:nvSpPr>
              <p:spPr bwMode="auto">
                <a:xfrm>
                  <a:off x="8270" y="5454"/>
                  <a:ext cx="0" cy="222"/>
                </a:xfrm>
                <a:prstGeom prst="line">
                  <a:avLst/>
                </a:prstGeom>
                <a:grpFill/>
                <a:ln w="9525">
                  <a:solidFill>
                    <a:srgbClr val="000000"/>
                  </a:solidFill>
                  <a:round/>
                  <a:headEnd/>
                  <a:tailEnd type="triangle" w="sm" len="sm"/>
                </a:ln>
              </p:spPr>
              <p:txBody>
                <a:bodyPr/>
                <a:lstStyle/>
                <a:p>
                  <a:endParaRPr lang="zh-CN" altLang="en-US"/>
                </a:p>
              </p:txBody>
            </p:sp>
            <p:grpSp>
              <p:nvGrpSpPr>
                <p:cNvPr id="31" name="Group 101"/>
                <p:cNvGrpSpPr>
                  <a:grpSpLocks/>
                </p:cNvGrpSpPr>
                <p:nvPr/>
              </p:nvGrpSpPr>
              <p:grpSpPr bwMode="auto">
                <a:xfrm>
                  <a:off x="8145" y="4752"/>
                  <a:ext cx="242" cy="340"/>
                  <a:chOff x="3640" y="3790"/>
                  <a:chExt cx="350" cy="520"/>
                </a:xfrm>
                <a:grpFill/>
              </p:grpSpPr>
              <p:sp>
                <p:nvSpPr>
                  <p:cNvPr id="80" name="Rectangle 102"/>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81" name="Text Box 103"/>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sp>
              <p:nvSpPr>
                <p:cNvPr id="32" name="Line 104"/>
                <p:cNvSpPr>
                  <a:spLocks noChangeShapeType="1"/>
                </p:cNvSpPr>
                <p:nvPr/>
              </p:nvSpPr>
              <p:spPr bwMode="auto">
                <a:xfrm>
                  <a:off x="8263" y="4429"/>
                  <a:ext cx="0" cy="330"/>
                </a:xfrm>
                <a:prstGeom prst="line">
                  <a:avLst/>
                </a:prstGeom>
                <a:grpFill/>
                <a:ln w="9525">
                  <a:solidFill>
                    <a:srgbClr val="000000"/>
                  </a:solidFill>
                  <a:round/>
                  <a:headEnd/>
                  <a:tailEnd type="triangle" w="sm" len="sm"/>
                </a:ln>
              </p:spPr>
              <p:txBody>
                <a:bodyPr/>
                <a:lstStyle/>
                <a:p>
                  <a:endParaRPr lang="zh-CN" altLang="en-US"/>
                </a:p>
              </p:txBody>
            </p:sp>
            <p:grpSp>
              <p:nvGrpSpPr>
                <p:cNvPr id="33" name="Group 105"/>
                <p:cNvGrpSpPr>
                  <a:grpSpLocks/>
                </p:cNvGrpSpPr>
                <p:nvPr/>
              </p:nvGrpSpPr>
              <p:grpSpPr bwMode="auto">
                <a:xfrm>
                  <a:off x="9062" y="5337"/>
                  <a:ext cx="138" cy="131"/>
                  <a:chOff x="3300" y="3270"/>
                  <a:chExt cx="420" cy="420"/>
                </a:xfrm>
                <a:grpFill/>
              </p:grpSpPr>
              <p:sp>
                <p:nvSpPr>
                  <p:cNvPr id="77" name="Oval 10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78" name="Line 10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79" name="Line 10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34" name="Line 109"/>
                <p:cNvSpPr>
                  <a:spLocks noChangeShapeType="1"/>
                </p:cNvSpPr>
                <p:nvPr/>
              </p:nvSpPr>
              <p:spPr bwMode="auto">
                <a:xfrm>
                  <a:off x="9124" y="5108"/>
                  <a:ext cx="0" cy="223"/>
                </a:xfrm>
                <a:prstGeom prst="line">
                  <a:avLst/>
                </a:prstGeom>
                <a:grpFill/>
                <a:ln w="9525">
                  <a:solidFill>
                    <a:srgbClr val="000000"/>
                  </a:solidFill>
                  <a:round/>
                  <a:headEnd/>
                  <a:tailEnd type="triangle" w="sm" len="sm"/>
                </a:ln>
              </p:spPr>
              <p:txBody>
                <a:bodyPr/>
                <a:lstStyle/>
                <a:p>
                  <a:endParaRPr lang="zh-CN" altLang="en-US"/>
                </a:p>
              </p:txBody>
            </p:sp>
            <p:sp>
              <p:nvSpPr>
                <p:cNvPr id="35" name="Line 110"/>
                <p:cNvSpPr>
                  <a:spLocks noChangeShapeType="1"/>
                </p:cNvSpPr>
                <p:nvPr/>
              </p:nvSpPr>
              <p:spPr bwMode="auto">
                <a:xfrm>
                  <a:off x="9131" y="5474"/>
                  <a:ext cx="0" cy="223"/>
                </a:xfrm>
                <a:prstGeom prst="line">
                  <a:avLst/>
                </a:prstGeom>
                <a:grpFill/>
                <a:ln w="9525">
                  <a:solidFill>
                    <a:srgbClr val="000000"/>
                  </a:solidFill>
                  <a:round/>
                  <a:headEnd/>
                  <a:tailEnd type="triangle" w="sm" len="sm"/>
                </a:ln>
              </p:spPr>
              <p:txBody>
                <a:bodyPr/>
                <a:lstStyle/>
                <a:p>
                  <a:endParaRPr lang="zh-CN" altLang="en-US"/>
                </a:p>
              </p:txBody>
            </p:sp>
            <p:sp>
              <p:nvSpPr>
                <p:cNvPr id="36" name="Line 111"/>
                <p:cNvSpPr>
                  <a:spLocks noChangeShapeType="1"/>
                </p:cNvSpPr>
                <p:nvPr/>
              </p:nvSpPr>
              <p:spPr bwMode="auto">
                <a:xfrm>
                  <a:off x="9124" y="4448"/>
                  <a:ext cx="0" cy="331"/>
                </a:xfrm>
                <a:prstGeom prst="line">
                  <a:avLst/>
                </a:prstGeom>
                <a:grpFill/>
                <a:ln w="9525">
                  <a:solidFill>
                    <a:srgbClr val="000000"/>
                  </a:solidFill>
                  <a:round/>
                  <a:headEnd/>
                  <a:tailEnd type="triangle" w="sm" len="sm"/>
                </a:ln>
              </p:spPr>
              <p:txBody>
                <a:bodyPr/>
                <a:lstStyle/>
                <a:p>
                  <a:endParaRPr lang="zh-CN" altLang="en-US"/>
                </a:p>
              </p:txBody>
            </p:sp>
            <p:sp>
              <p:nvSpPr>
                <p:cNvPr id="37" name="Line 112"/>
                <p:cNvSpPr>
                  <a:spLocks noChangeShapeType="1"/>
                </p:cNvSpPr>
                <p:nvPr/>
              </p:nvSpPr>
              <p:spPr bwMode="auto">
                <a:xfrm>
                  <a:off x="9135" y="4563"/>
                  <a:ext cx="328" cy="0"/>
                </a:xfrm>
                <a:prstGeom prst="line">
                  <a:avLst/>
                </a:prstGeom>
                <a:grpFill/>
                <a:ln w="9525">
                  <a:solidFill>
                    <a:srgbClr val="000000"/>
                  </a:solidFill>
                  <a:round/>
                  <a:headEnd/>
                  <a:tailEnd/>
                </a:ln>
              </p:spPr>
              <p:txBody>
                <a:bodyPr/>
                <a:lstStyle/>
                <a:p>
                  <a:endParaRPr lang="zh-CN" altLang="en-US"/>
                </a:p>
              </p:txBody>
            </p:sp>
            <p:sp>
              <p:nvSpPr>
                <p:cNvPr id="38" name="Line 113"/>
                <p:cNvSpPr>
                  <a:spLocks noChangeShapeType="1"/>
                </p:cNvSpPr>
                <p:nvPr/>
              </p:nvSpPr>
              <p:spPr bwMode="auto">
                <a:xfrm flipV="1">
                  <a:off x="9456" y="4554"/>
                  <a:ext cx="0" cy="847"/>
                </a:xfrm>
                <a:prstGeom prst="line">
                  <a:avLst/>
                </a:prstGeom>
                <a:grpFill/>
                <a:ln w="9525">
                  <a:solidFill>
                    <a:srgbClr val="000000"/>
                  </a:solidFill>
                  <a:round/>
                  <a:headEnd/>
                  <a:tailEnd/>
                </a:ln>
              </p:spPr>
              <p:txBody>
                <a:bodyPr/>
                <a:lstStyle/>
                <a:p>
                  <a:endParaRPr lang="zh-CN" altLang="en-US"/>
                </a:p>
              </p:txBody>
            </p:sp>
            <p:sp>
              <p:nvSpPr>
                <p:cNvPr id="39" name="Line 114"/>
                <p:cNvSpPr>
                  <a:spLocks noChangeShapeType="1"/>
                </p:cNvSpPr>
                <p:nvPr/>
              </p:nvSpPr>
              <p:spPr bwMode="auto">
                <a:xfrm>
                  <a:off x="9465" y="5412"/>
                  <a:ext cx="322" cy="0"/>
                </a:xfrm>
                <a:prstGeom prst="line">
                  <a:avLst/>
                </a:prstGeom>
                <a:grpFill/>
                <a:ln w="9525">
                  <a:solidFill>
                    <a:srgbClr val="000000"/>
                  </a:solidFill>
                  <a:round/>
                  <a:headEnd/>
                  <a:tailEnd type="triangle" w="sm" len="sm"/>
                </a:ln>
              </p:spPr>
              <p:txBody>
                <a:bodyPr/>
                <a:lstStyle/>
                <a:p>
                  <a:endParaRPr lang="zh-CN" altLang="en-US"/>
                </a:p>
              </p:txBody>
            </p:sp>
            <p:grpSp>
              <p:nvGrpSpPr>
                <p:cNvPr id="40" name="Group 115"/>
                <p:cNvGrpSpPr>
                  <a:grpSpLocks/>
                </p:cNvGrpSpPr>
                <p:nvPr/>
              </p:nvGrpSpPr>
              <p:grpSpPr bwMode="auto">
                <a:xfrm>
                  <a:off x="9820" y="5337"/>
                  <a:ext cx="139" cy="131"/>
                  <a:chOff x="3300" y="3270"/>
                  <a:chExt cx="420" cy="420"/>
                </a:xfrm>
                <a:grpFill/>
              </p:grpSpPr>
              <p:sp>
                <p:nvSpPr>
                  <p:cNvPr id="74" name="Oval 116"/>
                  <p:cNvSpPr>
                    <a:spLocks noChangeArrowheads="1"/>
                  </p:cNvSpPr>
                  <p:nvPr/>
                </p:nvSpPr>
                <p:spPr bwMode="auto">
                  <a:xfrm>
                    <a:off x="3300" y="3280"/>
                    <a:ext cx="400" cy="400"/>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75" name="Line 117"/>
                  <p:cNvSpPr>
                    <a:spLocks noChangeShapeType="1"/>
                  </p:cNvSpPr>
                  <p:nvPr/>
                </p:nvSpPr>
                <p:spPr bwMode="auto">
                  <a:xfrm>
                    <a:off x="3320" y="3480"/>
                    <a:ext cx="400" cy="0"/>
                  </a:xfrm>
                  <a:prstGeom prst="line">
                    <a:avLst/>
                  </a:prstGeom>
                  <a:grpFill/>
                  <a:ln w="9525">
                    <a:solidFill>
                      <a:srgbClr val="000000"/>
                    </a:solidFill>
                    <a:round/>
                    <a:headEnd/>
                    <a:tailEnd/>
                  </a:ln>
                </p:spPr>
                <p:txBody>
                  <a:bodyPr/>
                  <a:lstStyle/>
                  <a:p>
                    <a:endParaRPr lang="zh-CN" altLang="en-US"/>
                  </a:p>
                </p:txBody>
              </p:sp>
              <p:sp>
                <p:nvSpPr>
                  <p:cNvPr id="76" name="Line 118"/>
                  <p:cNvSpPr>
                    <a:spLocks noChangeShapeType="1"/>
                  </p:cNvSpPr>
                  <p:nvPr/>
                </p:nvSpPr>
                <p:spPr bwMode="auto">
                  <a:xfrm>
                    <a:off x="3500" y="3270"/>
                    <a:ext cx="0" cy="420"/>
                  </a:xfrm>
                  <a:prstGeom prst="line">
                    <a:avLst/>
                  </a:prstGeom>
                  <a:grpFill/>
                  <a:ln w="9525">
                    <a:solidFill>
                      <a:srgbClr val="000000"/>
                    </a:solidFill>
                    <a:round/>
                    <a:headEnd/>
                    <a:tailEnd/>
                  </a:ln>
                </p:spPr>
                <p:txBody>
                  <a:bodyPr/>
                  <a:lstStyle/>
                  <a:p>
                    <a:endParaRPr lang="zh-CN" altLang="en-US"/>
                  </a:p>
                </p:txBody>
              </p:sp>
            </p:grpSp>
            <p:sp>
              <p:nvSpPr>
                <p:cNvPr id="41" name="Line 119"/>
                <p:cNvSpPr>
                  <a:spLocks noChangeShapeType="1"/>
                </p:cNvSpPr>
                <p:nvPr/>
              </p:nvSpPr>
              <p:spPr bwMode="auto">
                <a:xfrm>
                  <a:off x="9883" y="5108"/>
                  <a:ext cx="0" cy="223"/>
                </a:xfrm>
                <a:prstGeom prst="line">
                  <a:avLst/>
                </a:prstGeom>
                <a:grpFill/>
                <a:ln w="9525">
                  <a:solidFill>
                    <a:srgbClr val="000000"/>
                  </a:solidFill>
                  <a:round/>
                  <a:headEnd/>
                  <a:tailEnd type="triangle" w="sm" len="sm"/>
                </a:ln>
              </p:spPr>
              <p:txBody>
                <a:bodyPr/>
                <a:lstStyle/>
                <a:p>
                  <a:endParaRPr lang="zh-CN" altLang="en-US"/>
                </a:p>
              </p:txBody>
            </p:sp>
            <p:sp>
              <p:nvSpPr>
                <p:cNvPr id="42" name="Line 120"/>
                <p:cNvSpPr>
                  <a:spLocks noChangeShapeType="1"/>
                </p:cNvSpPr>
                <p:nvPr/>
              </p:nvSpPr>
              <p:spPr bwMode="auto">
                <a:xfrm>
                  <a:off x="9890" y="5474"/>
                  <a:ext cx="0" cy="223"/>
                </a:xfrm>
                <a:prstGeom prst="line">
                  <a:avLst/>
                </a:prstGeom>
                <a:grpFill/>
                <a:ln w="9525">
                  <a:solidFill>
                    <a:srgbClr val="000000"/>
                  </a:solidFill>
                  <a:round/>
                  <a:headEnd/>
                  <a:tailEnd type="triangle" w="sm" len="sm"/>
                </a:ln>
              </p:spPr>
              <p:txBody>
                <a:bodyPr/>
                <a:lstStyle/>
                <a:p>
                  <a:endParaRPr lang="zh-CN" altLang="en-US"/>
                </a:p>
              </p:txBody>
            </p:sp>
            <p:sp>
              <p:nvSpPr>
                <p:cNvPr id="43" name="Line 121"/>
                <p:cNvSpPr>
                  <a:spLocks noChangeShapeType="1"/>
                </p:cNvSpPr>
                <p:nvPr/>
              </p:nvSpPr>
              <p:spPr bwMode="auto">
                <a:xfrm>
                  <a:off x="9883" y="4448"/>
                  <a:ext cx="0" cy="331"/>
                </a:xfrm>
                <a:prstGeom prst="line">
                  <a:avLst/>
                </a:prstGeom>
                <a:grpFill/>
                <a:ln w="9525">
                  <a:solidFill>
                    <a:srgbClr val="000000"/>
                  </a:solidFill>
                  <a:round/>
                  <a:headEnd/>
                  <a:tailEnd type="triangle" w="sm" len="sm"/>
                </a:ln>
              </p:spPr>
              <p:txBody>
                <a:bodyPr/>
                <a:lstStyle/>
                <a:p>
                  <a:endParaRPr lang="zh-CN" altLang="en-US"/>
                </a:p>
              </p:txBody>
            </p:sp>
            <p:sp>
              <p:nvSpPr>
                <p:cNvPr id="44" name="Line 122"/>
                <p:cNvSpPr>
                  <a:spLocks noChangeShapeType="1"/>
                </p:cNvSpPr>
                <p:nvPr/>
              </p:nvSpPr>
              <p:spPr bwMode="auto">
                <a:xfrm>
                  <a:off x="9893" y="4572"/>
                  <a:ext cx="328" cy="0"/>
                </a:xfrm>
                <a:prstGeom prst="line">
                  <a:avLst/>
                </a:prstGeom>
                <a:grpFill/>
                <a:ln w="9525">
                  <a:solidFill>
                    <a:srgbClr val="000000"/>
                  </a:solidFill>
                  <a:round/>
                  <a:headEnd/>
                  <a:tailEnd/>
                </a:ln>
              </p:spPr>
              <p:txBody>
                <a:bodyPr/>
                <a:lstStyle/>
                <a:p>
                  <a:endParaRPr lang="zh-CN" altLang="en-US"/>
                </a:p>
              </p:txBody>
            </p:sp>
            <p:sp>
              <p:nvSpPr>
                <p:cNvPr id="45" name="Line 123"/>
                <p:cNvSpPr>
                  <a:spLocks noChangeShapeType="1"/>
                </p:cNvSpPr>
                <p:nvPr/>
              </p:nvSpPr>
              <p:spPr bwMode="auto">
                <a:xfrm flipV="1">
                  <a:off x="10214" y="4562"/>
                  <a:ext cx="0" cy="897"/>
                </a:xfrm>
                <a:prstGeom prst="line">
                  <a:avLst/>
                </a:prstGeom>
                <a:grpFill/>
                <a:ln w="9525">
                  <a:solidFill>
                    <a:srgbClr val="000000"/>
                  </a:solidFill>
                  <a:round/>
                  <a:headEnd/>
                  <a:tailEnd/>
                </a:ln>
              </p:spPr>
              <p:txBody>
                <a:bodyPr/>
                <a:lstStyle/>
                <a:p>
                  <a:endParaRPr lang="zh-CN" altLang="en-US"/>
                </a:p>
              </p:txBody>
            </p:sp>
            <p:sp>
              <p:nvSpPr>
                <p:cNvPr id="46" name="Line 124"/>
                <p:cNvSpPr>
                  <a:spLocks noChangeShapeType="1"/>
                </p:cNvSpPr>
                <p:nvPr/>
              </p:nvSpPr>
              <p:spPr bwMode="auto">
                <a:xfrm>
                  <a:off x="10207" y="5471"/>
                  <a:ext cx="368" cy="0"/>
                </a:xfrm>
                <a:prstGeom prst="line">
                  <a:avLst/>
                </a:prstGeom>
                <a:grpFill/>
                <a:ln w="9525">
                  <a:solidFill>
                    <a:srgbClr val="000000"/>
                  </a:solidFill>
                  <a:round/>
                  <a:headEnd/>
                  <a:tailEnd type="triangle" w="sm" len="sm"/>
                </a:ln>
              </p:spPr>
              <p:txBody>
                <a:bodyPr/>
                <a:lstStyle/>
                <a:p>
                  <a:endParaRPr lang="zh-CN" altLang="en-US"/>
                </a:p>
              </p:txBody>
            </p:sp>
            <p:grpSp>
              <p:nvGrpSpPr>
                <p:cNvPr id="47" name="Group 125"/>
                <p:cNvGrpSpPr>
                  <a:grpSpLocks/>
                </p:cNvGrpSpPr>
                <p:nvPr/>
              </p:nvGrpSpPr>
              <p:grpSpPr bwMode="auto">
                <a:xfrm>
                  <a:off x="7260" y="5699"/>
                  <a:ext cx="2894" cy="363"/>
                  <a:chOff x="3220" y="4820"/>
                  <a:chExt cx="5370" cy="780"/>
                </a:xfrm>
                <a:grpFill/>
              </p:grpSpPr>
              <p:sp>
                <p:nvSpPr>
                  <p:cNvPr id="70" name="Rectangle 126"/>
                  <p:cNvSpPr>
                    <a:spLocks noChangeArrowheads="1"/>
                  </p:cNvSpPr>
                  <p:nvPr/>
                </p:nvSpPr>
                <p:spPr bwMode="auto">
                  <a:xfrm>
                    <a:off x="3220" y="4820"/>
                    <a:ext cx="5370" cy="76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71" name="Line 127"/>
                  <p:cNvSpPr>
                    <a:spLocks noChangeShapeType="1"/>
                  </p:cNvSpPr>
                  <p:nvPr/>
                </p:nvSpPr>
                <p:spPr bwMode="auto">
                  <a:xfrm>
                    <a:off x="4520" y="4830"/>
                    <a:ext cx="0" cy="760"/>
                  </a:xfrm>
                  <a:prstGeom prst="line">
                    <a:avLst/>
                  </a:prstGeom>
                  <a:grpFill/>
                  <a:ln w="9525">
                    <a:solidFill>
                      <a:srgbClr val="000000"/>
                    </a:solidFill>
                    <a:round/>
                    <a:headEnd/>
                    <a:tailEnd/>
                  </a:ln>
                </p:spPr>
                <p:txBody>
                  <a:bodyPr/>
                  <a:lstStyle/>
                  <a:p>
                    <a:endParaRPr lang="zh-CN" altLang="en-US"/>
                  </a:p>
                </p:txBody>
              </p:sp>
              <p:sp>
                <p:nvSpPr>
                  <p:cNvPr id="72" name="Line 128"/>
                  <p:cNvSpPr>
                    <a:spLocks noChangeShapeType="1"/>
                  </p:cNvSpPr>
                  <p:nvPr/>
                </p:nvSpPr>
                <p:spPr bwMode="auto">
                  <a:xfrm>
                    <a:off x="6050" y="4830"/>
                    <a:ext cx="0" cy="760"/>
                  </a:xfrm>
                  <a:prstGeom prst="line">
                    <a:avLst/>
                  </a:prstGeom>
                  <a:grpFill/>
                  <a:ln w="9525">
                    <a:solidFill>
                      <a:srgbClr val="000000"/>
                    </a:solidFill>
                    <a:round/>
                    <a:headEnd/>
                    <a:tailEnd/>
                  </a:ln>
                </p:spPr>
                <p:txBody>
                  <a:bodyPr/>
                  <a:lstStyle/>
                  <a:p>
                    <a:endParaRPr lang="zh-CN" altLang="en-US"/>
                  </a:p>
                </p:txBody>
              </p:sp>
              <p:sp>
                <p:nvSpPr>
                  <p:cNvPr id="73" name="Line 129"/>
                  <p:cNvSpPr>
                    <a:spLocks noChangeShapeType="1"/>
                  </p:cNvSpPr>
                  <p:nvPr/>
                </p:nvSpPr>
                <p:spPr bwMode="auto">
                  <a:xfrm>
                    <a:off x="7450" y="4840"/>
                    <a:ext cx="0" cy="760"/>
                  </a:xfrm>
                  <a:prstGeom prst="line">
                    <a:avLst/>
                  </a:prstGeom>
                  <a:grpFill/>
                  <a:ln w="9525">
                    <a:solidFill>
                      <a:srgbClr val="000000"/>
                    </a:solidFill>
                    <a:round/>
                    <a:headEnd/>
                    <a:tailEnd/>
                  </a:ln>
                </p:spPr>
                <p:txBody>
                  <a:bodyPr/>
                  <a:lstStyle/>
                  <a:p>
                    <a:endParaRPr lang="zh-CN" altLang="en-US"/>
                  </a:p>
                </p:txBody>
              </p:sp>
            </p:grpSp>
            <p:sp>
              <p:nvSpPr>
                <p:cNvPr id="48" name="Text Box 130"/>
                <p:cNvSpPr txBox="1">
                  <a:spLocks noChangeArrowheads="1"/>
                </p:cNvSpPr>
                <p:nvPr/>
              </p:nvSpPr>
              <p:spPr bwMode="auto">
                <a:xfrm>
                  <a:off x="6165" y="4094"/>
                  <a:ext cx="747" cy="312"/>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密文分组</a:t>
                  </a:r>
                </a:p>
              </p:txBody>
            </p:sp>
            <p:sp>
              <p:nvSpPr>
                <p:cNvPr id="49" name="Text Box 131"/>
                <p:cNvSpPr txBox="1">
                  <a:spLocks noChangeArrowheads="1"/>
                </p:cNvSpPr>
                <p:nvPr/>
              </p:nvSpPr>
              <p:spPr bwMode="auto">
                <a:xfrm>
                  <a:off x="6435" y="4859"/>
                  <a:ext cx="475" cy="246"/>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50" name="Text Box 132"/>
                <p:cNvSpPr txBox="1">
                  <a:spLocks noChangeArrowheads="1"/>
                </p:cNvSpPr>
                <p:nvPr/>
              </p:nvSpPr>
              <p:spPr bwMode="auto">
                <a:xfrm>
                  <a:off x="6185" y="5750"/>
                  <a:ext cx="900"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a:t>
                  </a:r>
                </a:p>
              </p:txBody>
            </p:sp>
            <p:sp>
              <p:nvSpPr>
                <p:cNvPr id="51" name="Text Box 133"/>
                <p:cNvSpPr txBox="1">
                  <a:spLocks noChangeArrowheads="1"/>
                </p:cNvSpPr>
                <p:nvPr/>
              </p:nvSpPr>
              <p:spPr bwMode="auto">
                <a:xfrm>
                  <a:off x="8415" y="6107"/>
                  <a:ext cx="653" cy="290"/>
                </a:xfrm>
                <a:prstGeom prst="rect">
                  <a:avLst/>
                </a:prstGeom>
                <a:grpFill/>
                <a:ln w="9525">
                  <a:noFill/>
                  <a:miter lim="800000"/>
                  <a:headEnd/>
                  <a:tailEnd/>
                </a:ln>
              </p:spPr>
              <p:txBody>
                <a:bodyPr lIns="0" tIns="0" rIns="0" bIns="0"/>
                <a:lstStyle/>
                <a:p>
                  <a:pPr algn="just" eaLnBrk="0" hangingPunct="0"/>
                  <a:endParaRPr lang="zh-CN" altLang="zh-CN" sz="1400">
                    <a:solidFill>
                      <a:schemeClr val="tx1"/>
                    </a:solidFill>
                  </a:endParaRPr>
                </a:p>
              </p:txBody>
            </p:sp>
            <p:grpSp>
              <p:nvGrpSpPr>
                <p:cNvPr id="52" name="Group 134"/>
                <p:cNvGrpSpPr>
                  <a:grpSpLocks/>
                </p:cNvGrpSpPr>
                <p:nvPr/>
              </p:nvGrpSpPr>
              <p:grpSpPr bwMode="auto">
                <a:xfrm>
                  <a:off x="7350" y="4757"/>
                  <a:ext cx="242" cy="340"/>
                  <a:chOff x="3640" y="3790"/>
                  <a:chExt cx="350" cy="520"/>
                </a:xfrm>
                <a:grpFill/>
              </p:grpSpPr>
              <p:sp>
                <p:nvSpPr>
                  <p:cNvPr id="68" name="Rectangle 135"/>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9" name="Text Box 136"/>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grpSp>
              <p:nvGrpSpPr>
                <p:cNvPr id="53" name="Group 137"/>
                <p:cNvGrpSpPr>
                  <a:grpSpLocks/>
                </p:cNvGrpSpPr>
                <p:nvPr/>
              </p:nvGrpSpPr>
              <p:grpSpPr bwMode="auto">
                <a:xfrm>
                  <a:off x="8998" y="4756"/>
                  <a:ext cx="242" cy="340"/>
                  <a:chOff x="3640" y="3790"/>
                  <a:chExt cx="350" cy="520"/>
                </a:xfrm>
                <a:grpFill/>
              </p:grpSpPr>
              <p:sp>
                <p:nvSpPr>
                  <p:cNvPr id="66" name="Rectangle 138"/>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7" name="Text Box 139"/>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grpSp>
              <p:nvGrpSpPr>
                <p:cNvPr id="54" name="Group 140"/>
                <p:cNvGrpSpPr>
                  <a:grpSpLocks/>
                </p:cNvGrpSpPr>
                <p:nvPr/>
              </p:nvGrpSpPr>
              <p:grpSpPr bwMode="auto">
                <a:xfrm>
                  <a:off x="9763" y="4756"/>
                  <a:ext cx="242" cy="340"/>
                  <a:chOff x="3640" y="3790"/>
                  <a:chExt cx="350" cy="520"/>
                </a:xfrm>
                <a:grpFill/>
              </p:grpSpPr>
              <p:sp>
                <p:nvSpPr>
                  <p:cNvPr id="64" name="Rectangle 141"/>
                  <p:cNvSpPr>
                    <a:spLocks noChangeArrowheads="1"/>
                  </p:cNvSpPr>
                  <p:nvPr/>
                </p:nvSpPr>
                <p:spPr bwMode="auto">
                  <a:xfrm>
                    <a:off x="3640" y="3790"/>
                    <a:ext cx="350" cy="520"/>
                  </a:xfrm>
                  <a:prstGeom prst="rect">
                    <a:avLst/>
                  </a:prstGeom>
                  <a:grpFill/>
                  <a:ln w="9525">
                    <a:solidFill>
                      <a:srgbClr val="000000"/>
                    </a:solidFill>
                    <a:miter lim="800000"/>
                    <a:headEnd/>
                    <a:tailEnd/>
                  </a:ln>
                </p:spPr>
                <p:txBody>
                  <a:bodyPr lIns="0" tIns="0" rIns="0" bIns="0"/>
                  <a:lstStyle/>
                  <a:p>
                    <a:endParaRPr lang="zh-CN" altLang="en-US">
                      <a:solidFill>
                        <a:schemeClr val="tx1"/>
                      </a:solidFill>
                    </a:endParaRPr>
                  </a:p>
                </p:txBody>
              </p:sp>
              <p:sp>
                <p:nvSpPr>
                  <p:cNvPr id="65" name="Text Box 142"/>
                  <p:cNvSpPr txBox="1">
                    <a:spLocks noChangeArrowheads="1"/>
                  </p:cNvSpPr>
                  <p:nvPr/>
                </p:nvSpPr>
                <p:spPr bwMode="auto">
                  <a:xfrm>
                    <a:off x="3730" y="3880"/>
                    <a:ext cx="190" cy="330"/>
                  </a:xfrm>
                  <a:prstGeom prst="rect">
                    <a:avLst/>
                  </a:prstGeom>
                  <a:grpFill/>
                  <a:ln w="9525">
                    <a:noFill/>
                    <a:miter lim="800000"/>
                    <a:headEnd/>
                    <a:tailEnd/>
                  </a:ln>
                </p:spPr>
                <p:txBody>
                  <a:bodyPr lIns="0" tIns="0" rIns="0" bIns="0"/>
                  <a:lstStyle/>
                  <a:p>
                    <a:pPr algn="just" eaLnBrk="0" hangingPunct="0"/>
                    <a:r>
                      <a:rPr lang="en-US" altLang="zh-CN" sz="1400">
                        <a:solidFill>
                          <a:schemeClr val="tx1"/>
                        </a:solidFill>
                      </a:rPr>
                      <a:t>D</a:t>
                    </a:r>
                  </a:p>
                </p:txBody>
              </p:sp>
            </p:grpSp>
            <p:sp>
              <p:nvSpPr>
                <p:cNvPr id="55" name="Line 143"/>
                <p:cNvSpPr>
                  <a:spLocks noChangeShapeType="1"/>
                </p:cNvSpPr>
                <p:nvPr/>
              </p:nvSpPr>
              <p:spPr bwMode="auto">
                <a:xfrm>
                  <a:off x="6990" y="4961"/>
                  <a:ext cx="360" cy="0"/>
                </a:xfrm>
                <a:prstGeom prst="line">
                  <a:avLst/>
                </a:prstGeom>
                <a:grpFill/>
                <a:ln w="9525">
                  <a:solidFill>
                    <a:srgbClr val="000000"/>
                  </a:solidFill>
                  <a:round/>
                  <a:headEnd/>
                  <a:tailEnd type="triangle" w="sm" len="sm"/>
                </a:ln>
              </p:spPr>
              <p:txBody>
                <a:bodyPr/>
                <a:lstStyle/>
                <a:p>
                  <a:endParaRPr lang="zh-CN" altLang="en-US"/>
                </a:p>
              </p:txBody>
            </p:sp>
            <p:sp>
              <p:nvSpPr>
                <p:cNvPr id="56" name="Line 144"/>
                <p:cNvSpPr>
                  <a:spLocks noChangeShapeType="1"/>
                </p:cNvSpPr>
                <p:nvPr/>
              </p:nvSpPr>
              <p:spPr bwMode="auto">
                <a:xfrm>
                  <a:off x="7860" y="4961"/>
                  <a:ext cx="300" cy="0"/>
                </a:xfrm>
                <a:prstGeom prst="line">
                  <a:avLst/>
                </a:prstGeom>
                <a:grpFill/>
                <a:ln w="9525">
                  <a:solidFill>
                    <a:srgbClr val="000000"/>
                  </a:solidFill>
                  <a:round/>
                  <a:headEnd/>
                  <a:tailEnd type="triangle" w="sm" len="sm"/>
                </a:ln>
              </p:spPr>
              <p:txBody>
                <a:bodyPr/>
                <a:lstStyle/>
                <a:p>
                  <a:endParaRPr lang="zh-CN" altLang="en-US"/>
                </a:p>
              </p:txBody>
            </p:sp>
            <p:sp>
              <p:nvSpPr>
                <p:cNvPr id="57" name="Line 145"/>
                <p:cNvSpPr>
                  <a:spLocks noChangeShapeType="1"/>
                </p:cNvSpPr>
                <p:nvPr/>
              </p:nvSpPr>
              <p:spPr bwMode="auto">
                <a:xfrm>
                  <a:off x="8700" y="4961"/>
                  <a:ext cx="300" cy="0"/>
                </a:xfrm>
                <a:prstGeom prst="line">
                  <a:avLst/>
                </a:prstGeom>
                <a:grpFill/>
                <a:ln w="9525">
                  <a:solidFill>
                    <a:srgbClr val="000000"/>
                  </a:solidFill>
                  <a:round/>
                  <a:headEnd/>
                  <a:tailEnd type="triangle" w="sm" len="sm"/>
                </a:ln>
              </p:spPr>
              <p:txBody>
                <a:bodyPr/>
                <a:lstStyle/>
                <a:p>
                  <a:endParaRPr lang="zh-CN" altLang="en-US"/>
                </a:p>
              </p:txBody>
            </p:sp>
            <p:sp>
              <p:nvSpPr>
                <p:cNvPr id="58" name="Line 146"/>
                <p:cNvSpPr>
                  <a:spLocks noChangeShapeType="1"/>
                </p:cNvSpPr>
                <p:nvPr/>
              </p:nvSpPr>
              <p:spPr bwMode="auto">
                <a:xfrm>
                  <a:off x="9495" y="4961"/>
                  <a:ext cx="300" cy="0"/>
                </a:xfrm>
                <a:prstGeom prst="line">
                  <a:avLst/>
                </a:prstGeom>
                <a:grpFill/>
                <a:ln w="9525">
                  <a:solidFill>
                    <a:srgbClr val="000000"/>
                  </a:solidFill>
                  <a:round/>
                  <a:headEnd/>
                  <a:tailEnd type="triangle" w="sm" len="sm"/>
                </a:ln>
              </p:spPr>
              <p:txBody>
                <a:bodyPr/>
                <a:lstStyle/>
                <a:p>
                  <a:endParaRPr lang="zh-CN" altLang="en-US"/>
                </a:p>
              </p:txBody>
            </p:sp>
            <p:grpSp>
              <p:nvGrpSpPr>
                <p:cNvPr id="59" name="Group 147"/>
                <p:cNvGrpSpPr>
                  <a:grpSpLocks/>
                </p:cNvGrpSpPr>
                <p:nvPr/>
              </p:nvGrpSpPr>
              <p:grpSpPr bwMode="auto">
                <a:xfrm>
                  <a:off x="7185" y="4034"/>
                  <a:ext cx="2940" cy="412"/>
                  <a:chOff x="3220" y="4820"/>
                  <a:chExt cx="5370" cy="780"/>
                </a:xfrm>
                <a:grpFill/>
              </p:grpSpPr>
              <p:sp>
                <p:nvSpPr>
                  <p:cNvPr id="60" name="Rectangle 148"/>
                  <p:cNvSpPr>
                    <a:spLocks noChangeArrowheads="1"/>
                  </p:cNvSpPr>
                  <p:nvPr/>
                </p:nvSpPr>
                <p:spPr bwMode="auto">
                  <a:xfrm>
                    <a:off x="3220" y="4820"/>
                    <a:ext cx="5370" cy="760"/>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61" name="Line 149"/>
                  <p:cNvSpPr>
                    <a:spLocks noChangeShapeType="1"/>
                  </p:cNvSpPr>
                  <p:nvPr/>
                </p:nvSpPr>
                <p:spPr bwMode="auto">
                  <a:xfrm>
                    <a:off x="4520" y="4830"/>
                    <a:ext cx="0" cy="760"/>
                  </a:xfrm>
                  <a:prstGeom prst="line">
                    <a:avLst/>
                  </a:prstGeom>
                  <a:grpFill/>
                  <a:ln w="9525">
                    <a:solidFill>
                      <a:srgbClr val="000000"/>
                    </a:solidFill>
                    <a:round/>
                    <a:headEnd/>
                    <a:tailEnd/>
                  </a:ln>
                </p:spPr>
                <p:txBody>
                  <a:bodyPr/>
                  <a:lstStyle/>
                  <a:p>
                    <a:endParaRPr lang="zh-CN" altLang="en-US"/>
                  </a:p>
                </p:txBody>
              </p:sp>
              <p:sp>
                <p:nvSpPr>
                  <p:cNvPr id="62" name="Line 150"/>
                  <p:cNvSpPr>
                    <a:spLocks noChangeShapeType="1"/>
                  </p:cNvSpPr>
                  <p:nvPr/>
                </p:nvSpPr>
                <p:spPr bwMode="auto">
                  <a:xfrm>
                    <a:off x="6050" y="4830"/>
                    <a:ext cx="0" cy="760"/>
                  </a:xfrm>
                  <a:prstGeom prst="line">
                    <a:avLst/>
                  </a:prstGeom>
                  <a:grpFill/>
                  <a:ln w="9525">
                    <a:solidFill>
                      <a:srgbClr val="000000"/>
                    </a:solidFill>
                    <a:round/>
                    <a:headEnd/>
                    <a:tailEnd/>
                  </a:ln>
                </p:spPr>
                <p:txBody>
                  <a:bodyPr/>
                  <a:lstStyle/>
                  <a:p>
                    <a:endParaRPr lang="zh-CN" altLang="en-US"/>
                  </a:p>
                </p:txBody>
              </p:sp>
              <p:sp>
                <p:nvSpPr>
                  <p:cNvPr id="63" name="Line 151"/>
                  <p:cNvSpPr>
                    <a:spLocks noChangeShapeType="1"/>
                  </p:cNvSpPr>
                  <p:nvPr/>
                </p:nvSpPr>
                <p:spPr bwMode="auto">
                  <a:xfrm>
                    <a:off x="7450" y="4840"/>
                    <a:ext cx="0" cy="760"/>
                  </a:xfrm>
                  <a:prstGeom prst="line">
                    <a:avLst/>
                  </a:prstGeom>
                  <a:grpFill/>
                  <a:ln w="9525">
                    <a:solidFill>
                      <a:srgbClr val="000000"/>
                    </a:solidFill>
                    <a:round/>
                    <a:headEnd/>
                    <a:tailEnd/>
                  </a:ln>
                </p:spPr>
                <p:txBody>
                  <a:bodyPr/>
                  <a:lstStyle/>
                  <a:p>
                    <a:endParaRPr lang="zh-CN" altLang="en-US"/>
                  </a:p>
                </p:txBody>
              </p:sp>
            </p:grpSp>
          </p:grpSp>
        </p:grpSp>
      </p:grpSp>
    </p:spTree>
  </p:cSld>
  <p:clrMapOvr>
    <a:masterClrMapping/>
  </p:clrMapOvr>
  <p:transition spd="slow">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6"/>
          <p:cNvSpPr>
            <a:spLocks noGrp="1" noChangeArrowheads="1"/>
          </p:cNvSpPr>
          <p:nvPr>
            <p:ph idx="1"/>
          </p:nvPr>
        </p:nvSpPr>
        <p:spPr>
          <a:xfrm>
            <a:off x="4397375" y="1340768"/>
            <a:ext cx="4567113" cy="5213269"/>
          </a:xfrm>
        </p:spPr>
        <p:txBody>
          <a:bodyPr>
            <a:normAutofit fontScale="92500" lnSpcReduction="10000"/>
          </a:bodyPr>
          <a:lstStyle/>
          <a:p>
            <a:r>
              <a:rPr lang="zh-CN" altLang="en-US" sz="2800" dirty="0"/>
              <a:t>加密初始化向量，结果与第一明文分组异或。</a:t>
            </a:r>
            <a:endParaRPr lang="en-US" altLang="zh-CN" sz="2800" dirty="0"/>
          </a:p>
          <a:p>
            <a:r>
              <a:rPr lang="zh-CN" altLang="en-US" sz="2800" dirty="0"/>
              <a:t>前一个密文分组作为输入向量加密后当前明文分组异或</a:t>
            </a:r>
            <a:endParaRPr lang="en-US" altLang="zh-CN" sz="2800" dirty="0"/>
          </a:p>
          <a:p>
            <a:r>
              <a:rPr lang="zh-CN" altLang="en-US" sz="2800" dirty="0"/>
              <a:t>优点：</a:t>
            </a:r>
            <a:endParaRPr lang="en-US" altLang="zh-CN" sz="2800" dirty="0"/>
          </a:p>
          <a:p>
            <a:pPr lvl="1"/>
            <a:r>
              <a:rPr lang="zh-CN" altLang="en-US" sz="2400" dirty="0"/>
              <a:t>隐藏了明文模式；</a:t>
            </a:r>
            <a:endParaRPr lang="en-US" altLang="zh-CN" sz="2400" dirty="0"/>
          </a:p>
          <a:p>
            <a:pPr lvl="1"/>
            <a:r>
              <a:rPr lang="zh-CN" altLang="en-US" sz="2400" dirty="0"/>
              <a:t>分组密码转化为流模式</a:t>
            </a:r>
            <a:endParaRPr lang="en-US" altLang="zh-CN" sz="2400" dirty="0"/>
          </a:p>
          <a:p>
            <a:pPr lvl="1"/>
            <a:r>
              <a:rPr lang="zh-CN" altLang="en-US" sz="2400" dirty="0"/>
              <a:t>可以及时加密传送小于分组的数据</a:t>
            </a:r>
            <a:endParaRPr lang="en-US" altLang="zh-CN" sz="2400" dirty="0"/>
          </a:p>
          <a:p>
            <a:r>
              <a:rPr lang="zh-CN" altLang="en-US" dirty="0"/>
              <a:t>缺点：</a:t>
            </a:r>
            <a:endParaRPr lang="en-US" altLang="zh-CN" dirty="0"/>
          </a:p>
          <a:p>
            <a:pPr lvl="1"/>
            <a:r>
              <a:rPr lang="zh-CN" altLang="en-US" dirty="0"/>
              <a:t>不利于并行</a:t>
            </a:r>
            <a:endParaRPr lang="en-US" altLang="zh-CN" dirty="0"/>
          </a:p>
          <a:p>
            <a:pPr lvl="1"/>
            <a:r>
              <a:rPr lang="zh-CN" altLang="en-US" dirty="0"/>
              <a:t>误差传送</a:t>
            </a:r>
            <a:endParaRPr lang="en-US" altLang="zh-CN" dirty="0"/>
          </a:p>
          <a:p>
            <a:pPr lvl="1"/>
            <a:r>
              <a:rPr lang="zh-CN" altLang="en-US" dirty="0"/>
              <a:t>唯一</a:t>
            </a:r>
            <a:r>
              <a:rPr lang="en-US" altLang="zh-CN" dirty="0"/>
              <a:t>IV</a:t>
            </a:r>
          </a:p>
        </p:txBody>
      </p:sp>
      <p:sp>
        <p:nvSpPr>
          <p:cNvPr id="111618" name="Rectangle 5"/>
          <p:cNvSpPr>
            <a:spLocks noGrp="1" noChangeArrowheads="1"/>
          </p:cNvSpPr>
          <p:nvPr>
            <p:ph type="title"/>
          </p:nvPr>
        </p:nvSpPr>
        <p:spPr>
          <a:xfrm>
            <a:off x="457200" y="44624"/>
            <a:ext cx="8229600" cy="634082"/>
          </a:xfrm>
        </p:spPr>
        <p:txBody>
          <a:bodyPr>
            <a:noAutofit/>
          </a:bodyPr>
          <a:lstStyle/>
          <a:p>
            <a:pPr eaLnBrk="1" hangingPunct="1">
              <a:defRPr/>
            </a:pPr>
            <a:r>
              <a:rPr lang="zh-CN" altLang="en-US" sz="2800"/>
              <a:t>密文反馈模式 （</a:t>
            </a:r>
            <a:r>
              <a:rPr lang="en-US" altLang="zh-CN" sz="2800"/>
              <a:t>CFB-Cipher text Feedback</a:t>
            </a:r>
            <a:r>
              <a:rPr lang="zh-CN" altLang="en-US" sz="2800"/>
              <a:t>）</a:t>
            </a:r>
          </a:p>
        </p:txBody>
      </p:sp>
      <p:grpSp>
        <p:nvGrpSpPr>
          <p:cNvPr id="2" name="组合 1"/>
          <p:cNvGrpSpPr/>
          <p:nvPr/>
        </p:nvGrpSpPr>
        <p:grpSpPr>
          <a:xfrm>
            <a:off x="-1587" y="1556792"/>
            <a:ext cx="4398962" cy="4724400"/>
            <a:chOff x="3028950" y="2521024"/>
            <a:chExt cx="4398962" cy="4724400"/>
          </a:xfrm>
        </p:grpSpPr>
        <p:sp>
          <p:nvSpPr>
            <p:cNvPr id="122" name="Rectangle 4"/>
            <p:cNvSpPr>
              <a:spLocks noChangeArrowheads="1"/>
            </p:cNvSpPr>
            <p:nvPr/>
          </p:nvSpPr>
          <p:spPr bwMode="auto">
            <a:xfrm>
              <a:off x="3028950" y="2521024"/>
              <a:ext cx="4398962" cy="47244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宋体" pitchFamily="2" charset="-122"/>
                </a:rPr>
                <a:t>    </a:t>
              </a:r>
              <a:endParaRPr lang="en-US" altLang="zh-CN" sz="2400">
                <a:latin typeface="黑体" pitchFamily="49" charset="-122"/>
                <a:ea typeface="黑体" pitchFamily="49" charset="-122"/>
              </a:endParaRPr>
            </a:p>
          </p:txBody>
        </p:sp>
        <p:sp>
          <p:nvSpPr>
            <p:cNvPr id="124" name="Text Box 9"/>
            <p:cNvSpPr txBox="1">
              <a:spLocks noChangeArrowheads="1"/>
            </p:cNvSpPr>
            <p:nvPr/>
          </p:nvSpPr>
          <p:spPr bwMode="auto">
            <a:xfrm>
              <a:off x="3111659" y="3698949"/>
              <a:ext cx="444660" cy="336550"/>
            </a:xfrm>
            <a:prstGeom prst="rect">
              <a:avLst/>
            </a:prstGeom>
            <a:solidFill>
              <a:schemeClr val="accent1">
                <a:lumMod val="20000"/>
                <a:lumOff val="80000"/>
              </a:schemeClr>
            </a:solidFill>
            <a:ln w="9525">
              <a:noFill/>
              <a:miter lim="800000"/>
              <a:headEnd/>
              <a:tailEnd/>
            </a:ln>
          </p:spPr>
          <p:txBody>
            <a:bodyPr lIns="0" tIns="0" rIns="0" bIns="0"/>
            <a:lstStyle/>
            <a:p>
              <a:pPr algn="r" eaLnBrk="0" hangingPunct="0"/>
              <a:r>
                <a:rPr lang="en-US" altLang="zh-CN" sz="1400">
                  <a:solidFill>
                    <a:schemeClr val="tx1"/>
                  </a:solidFill>
                </a:rPr>
                <a:t>IV</a:t>
              </a:r>
            </a:p>
          </p:txBody>
        </p:sp>
        <p:grpSp>
          <p:nvGrpSpPr>
            <p:cNvPr id="125" name="Group 10"/>
            <p:cNvGrpSpPr>
              <a:grpSpLocks/>
            </p:cNvGrpSpPr>
            <p:nvPr/>
          </p:nvGrpSpPr>
          <p:grpSpPr bwMode="auto">
            <a:xfrm>
              <a:off x="3130550" y="4052962"/>
              <a:ext cx="3983038" cy="354012"/>
              <a:chOff x="2081" y="12266"/>
              <a:chExt cx="3958" cy="413"/>
            </a:xfrm>
            <a:solidFill>
              <a:schemeClr val="accent1">
                <a:lumMod val="20000"/>
                <a:lumOff val="80000"/>
              </a:schemeClr>
            </a:solidFill>
          </p:grpSpPr>
          <p:sp>
            <p:nvSpPr>
              <p:cNvPr id="233" name="Rectangle 11"/>
              <p:cNvSpPr>
                <a:spLocks noChangeArrowheads="1"/>
              </p:cNvSpPr>
              <p:nvPr/>
            </p:nvSpPr>
            <p:spPr bwMode="auto">
              <a:xfrm>
                <a:off x="3108" y="12266"/>
                <a:ext cx="2931" cy="373"/>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34" name="Line 12"/>
              <p:cNvSpPr>
                <a:spLocks noChangeShapeType="1"/>
              </p:cNvSpPr>
              <p:nvPr/>
            </p:nvSpPr>
            <p:spPr bwMode="auto">
              <a:xfrm>
                <a:off x="3818" y="12271"/>
                <a:ext cx="0" cy="373"/>
              </a:xfrm>
              <a:prstGeom prst="line">
                <a:avLst/>
              </a:prstGeom>
              <a:grpFill/>
              <a:ln w="9525">
                <a:solidFill>
                  <a:srgbClr val="000000"/>
                </a:solidFill>
                <a:round/>
                <a:headEnd/>
                <a:tailEnd/>
              </a:ln>
            </p:spPr>
            <p:txBody>
              <a:bodyPr/>
              <a:lstStyle/>
              <a:p>
                <a:endParaRPr lang="zh-CN" altLang="en-US"/>
              </a:p>
            </p:txBody>
          </p:sp>
          <p:sp>
            <p:nvSpPr>
              <p:cNvPr id="235" name="Line 13"/>
              <p:cNvSpPr>
                <a:spLocks noChangeShapeType="1"/>
              </p:cNvSpPr>
              <p:nvPr/>
            </p:nvSpPr>
            <p:spPr bwMode="auto">
              <a:xfrm>
                <a:off x="4593" y="12271"/>
                <a:ext cx="0" cy="373"/>
              </a:xfrm>
              <a:prstGeom prst="line">
                <a:avLst/>
              </a:prstGeom>
              <a:grpFill/>
              <a:ln w="9525">
                <a:solidFill>
                  <a:srgbClr val="000000"/>
                </a:solidFill>
                <a:round/>
                <a:headEnd/>
                <a:tailEnd/>
              </a:ln>
            </p:spPr>
            <p:txBody>
              <a:bodyPr/>
              <a:lstStyle/>
              <a:p>
                <a:endParaRPr lang="zh-CN" altLang="en-US"/>
              </a:p>
            </p:txBody>
          </p:sp>
          <p:sp>
            <p:nvSpPr>
              <p:cNvPr id="236" name="Line 14"/>
              <p:cNvSpPr>
                <a:spLocks noChangeShapeType="1"/>
              </p:cNvSpPr>
              <p:nvPr/>
            </p:nvSpPr>
            <p:spPr bwMode="auto">
              <a:xfrm>
                <a:off x="5357" y="12276"/>
                <a:ext cx="0" cy="373"/>
              </a:xfrm>
              <a:prstGeom prst="line">
                <a:avLst/>
              </a:prstGeom>
              <a:grpFill/>
              <a:ln w="9525">
                <a:solidFill>
                  <a:srgbClr val="000000"/>
                </a:solidFill>
                <a:round/>
                <a:headEnd/>
                <a:tailEnd/>
              </a:ln>
            </p:spPr>
            <p:txBody>
              <a:bodyPr/>
              <a:lstStyle/>
              <a:p>
                <a:endParaRPr lang="zh-CN" altLang="en-US"/>
              </a:p>
            </p:txBody>
          </p:sp>
          <p:sp>
            <p:nvSpPr>
              <p:cNvPr id="237" name="Text Box 15"/>
              <p:cNvSpPr txBox="1">
                <a:spLocks noChangeArrowheads="1"/>
              </p:cNvSpPr>
              <p:nvPr/>
            </p:nvSpPr>
            <p:spPr bwMode="auto">
              <a:xfrm>
                <a:off x="2081" y="12367"/>
                <a:ext cx="720" cy="312"/>
              </a:xfrm>
              <a:prstGeom prst="rect">
                <a:avLst/>
              </a:prstGeom>
              <a:grpFill/>
              <a:ln w="9525">
                <a:noFill/>
                <a:miter lim="800000"/>
                <a:headEnd/>
                <a:tailEnd/>
              </a:ln>
            </p:spPr>
            <p:txBody>
              <a:bodyPr lIns="0" tIns="0" rIns="0" bIns="0"/>
              <a:lstStyle/>
              <a:p>
                <a:pPr algn="just" eaLnBrk="0" hangingPunct="0"/>
                <a:r>
                  <a:rPr lang="zh-CN" altLang="en-US" sz="1400">
                    <a:solidFill>
                      <a:schemeClr val="tx1"/>
                    </a:solidFill>
                  </a:rPr>
                  <a:t>密文分组</a:t>
                </a:r>
              </a:p>
            </p:txBody>
          </p:sp>
        </p:grpSp>
        <p:sp>
          <p:nvSpPr>
            <p:cNvPr id="126" name="Text Box 16"/>
            <p:cNvSpPr txBox="1">
              <a:spLocks noChangeArrowheads="1"/>
            </p:cNvSpPr>
            <p:nvPr/>
          </p:nvSpPr>
          <p:spPr bwMode="auto">
            <a:xfrm>
              <a:off x="3111659" y="3025849"/>
              <a:ext cx="455454" cy="255588"/>
            </a:xfrm>
            <a:prstGeom prst="rect">
              <a:avLst/>
            </a:prstGeom>
            <a:solidFill>
              <a:schemeClr val="accent1">
                <a:lumMod val="20000"/>
                <a:lumOff val="80000"/>
              </a:schemeClr>
            </a:solidFill>
            <a:ln w="9525">
              <a:noFill/>
              <a:miter lim="800000"/>
              <a:headEnd/>
              <a:tailEnd/>
            </a:ln>
          </p:spPr>
          <p:txBody>
            <a:bodyPr lIns="0" tIns="0" rIns="0" bIns="0"/>
            <a:lstStyle/>
            <a:p>
              <a:pPr algn="r" eaLnBrk="0" hangingPunct="0"/>
              <a:r>
                <a:rPr lang="zh-CN" altLang="en-US" sz="1400">
                  <a:solidFill>
                    <a:schemeClr val="tx1"/>
                  </a:solidFill>
                </a:rPr>
                <a:t>密钥</a:t>
              </a:r>
            </a:p>
          </p:txBody>
        </p:sp>
        <p:grpSp>
          <p:nvGrpSpPr>
            <p:cNvPr id="127" name="Group 17"/>
            <p:cNvGrpSpPr>
              <a:grpSpLocks/>
            </p:cNvGrpSpPr>
            <p:nvPr/>
          </p:nvGrpSpPr>
          <p:grpSpPr bwMode="auto">
            <a:xfrm>
              <a:off x="3135313" y="2622624"/>
              <a:ext cx="4006850" cy="330200"/>
              <a:chOff x="2085" y="10607"/>
              <a:chExt cx="3983" cy="384"/>
            </a:xfrm>
            <a:solidFill>
              <a:schemeClr val="accent1">
                <a:lumMod val="20000"/>
                <a:lumOff val="80000"/>
              </a:schemeClr>
            </a:solidFill>
          </p:grpSpPr>
          <p:sp>
            <p:nvSpPr>
              <p:cNvPr id="228" name="Text Box 18"/>
              <p:cNvSpPr txBox="1">
                <a:spLocks noChangeArrowheads="1"/>
              </p:cNvSpPr>
              <p:nvPr/>
            </p:nvSpPr>
            <p:spPr bwMode="auto">
              <a:xfrm>
                <a:off x="2085" y="10607"/>
                <a:ext cx="837" cy="312"/>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   </a:t>
                </a:r>
              </a:p>
            </p:txBody>
          </p:sp>
          <p:sp>
            <p:nvSpPr>
              <p:cNvPr id="229" name="Rectangle 19"/>
              <p:cNvSpPr>
                <a:spLocks noChangeArrowheads="1"/>
              </p:cNvSpPr>
              <p:nvPr/>
            </p:nvSpPr>
            <p:spPr bwMode="auto">
              <a:xfrm>
                <a:off x="3114" y="10621"/>
                <a:ext cx="2954" cy="36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30" name="Line 20"/>
              <p:cNvSpPr>
                <a:spLocks noChangeShapeType="1"/>
              </p:cNvSpPr>
              <p:nvPr/>
            </p:nvSpPr>
            <p:spPr bwMode="auto">
              <a:xfrm>
                <a:off x="3829" y="10626"/>
                <a:ext cx="0" cy="360"/>
              </a:xfrm>
              <a:prstGeom prst="line">
                <a:avLst/>
              </a:prstGeom>
              <a:grpFill/>
              <a:ln w="9525">
                <a:solidFill>
                  <a:srgbClr val="000000"/>
                </a:solidFill>
                <a:round/>
                <a:headEnd/>
                <a:tailEnd/>
              </a:ln>
            </p:spPr>
            <p:txBody>
              <a:bodyPr/>
              <a:lstStyle/>
              <a:p>
                <a:endParaRPr lang="zh-CN" altLang="en-US"/>
              </a:p>
            </p:txBody>
          </p:sp>
          <p:sp>
            <p:nvSpPr>
              <p:cNvPr id="231" name="Line 21"/>
              <p:cNvSpPr>
                <a:spLocks noChangeShapeType="1"/>
              </p:cNvSpPr>
              <p:nvPr/>
            </p:nvSpPr>
            <p:spPr bwMode="auto">
              <a:xfrm>
                <a:off x="4596" y="10626"/>
                <a:ext cx="0" cy="360"/>
              </a:xfrm>
              <a:prstGeom prst="line">
                <a:avLst/>
              </a:prstGeom>
              <a:grpFill/>
              <a:ln w="9525">
                <a:solidFill>
                  <a:srgbClr val="000000"/>
                </a:solidFill>
                <a:round/>
                <a:headEnd/>
                <a:tailEnd/>
              </a:ln>
            </p:spPr>
            <p:txBody>
              <a:bodyPr/>
              <a:lstStyle/>
              <a:p>
                <a:endParaRPr lang="zh-CN" altLang="en-US"/>
              </a:p>
            </p:txBody>
          </p:sp>
          <p:sp>
            <p:nvSpPr>
              <p:cNvPr id="232" name="Line 22"/>
              <p:cNvSpPr>
                <a:spLocks noChangeShapeType="1"/>
              </p:cNvSpPr>
              <p:nvPr/>
            </p:nvSpPr>
            <p:spPr bwMode="auto">
              <a:xfrm>
                <a:off x="5381" y="10630"/>
                <a:ext cx="0" cy="361"/>
              </a:xfrm>
              <a:prstGeom prst="line">
                <a:avLst/>
              </a:prstGeom>
              <a:grpFill/>
              <a:ln w="9525">
                <a:solidFill>
                  <a:srgbClr val="000000"/>
                </a:solidFill>
                <a:round/>
                <a:headEnd/>
                <a:tailEnd/>
              </a:ln>
            </p:spPr>
            <p:txBody>
              <a:bodyPr/>
              <a:lstStyle/>
              <a:p>
                <a:endParaRPr lang="zh-CN" altLang="en-US"/>
              </a:p>
            </p:txBody>
          </p:sp>
        </p:grpSp>
        <p:sp>
          <p:nvSpPr>
            <p:cNvPr id="128" name="Oval 23"/>
            <p:cNvSpPr>
              <a:spLocks noChangeArrowheads="1"/>
            </p:cNvSpPr>
            <p:nvPr/>
          </p:nvSpPr>
          <p:spPr bwMode="auto">
            <a:xfrm>
              <a:off x="4341813" y="336716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29" name="Line 24"/>
            <p:cNvSpPr>
              <a:spLocks noChangeShapeType="1"/>
            </p:cNvSpPr>
            <p:nvPr/>
          </p:nvSpPr>
          <p:spPr bwMode="auto">
            <a:xfrm>
              <a:off x="4348163" y="3422724"/>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30" name="Line 25"/>
            <p:cNvSpPr>
              <a:spLocks noChangeShapeType="1"/>
            </p:cNvSpPr>
            <p:nvPr/>
          </p:nvSpPr>
          <p:spPr bwMode="auto">
            <a:xfrm>
              <a:off x="4397375" y="3365574"/>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31" name="Rectangle 26"/>
            <p:cNvSpPr>
              <a:spLocks noChangeArrowheads="1"/>
            </p:cNvSpPr>
            <p:nvPr/>
          </p:nvSpPr>
          <p:spPr bwMode="auto">
            <a:xfrm>
              <a:off x="3965575" y="3281437"/>
              <a:ext cx="203200" cy="301625"/>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32" name="Text Box 27"/>
            <p:cNvSpPr txBox="1">
              <a:spLocks noChangeArrowheads="1"/>
            </p:cNvSpPr>
            <p:nvPr/>
          </p:nvSpPr>
          <p:spPr bwMode="auto">
            <a:xfrm>
              <a:off x="4017963" y="3333824"/>
              <a:ext cx="109537"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33" name="Line 28"/>
            <p:cNvSpPr>
              <a:spLocks noChangeShapeType="1"/>
            </p:cNvSpPr>
            <p:nvPr/>
          </p:nvSpPr>
          <p:spPr bwMode="auto">
            <a:xfrm>
              <a:off x="4160838" y="341637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4" name="Line 29"/>
            <p:cNvSpPr>
              <a:spLocks noChangeShapeType="1"/>
            </p:cNvSpPr>
            <p:nvPr/>
          </p:nvSpPr>
          <p:spPr bwMode="auto">
            <a:xfrm>
              <a:off x="4384675" y="296234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5" name="Line 30"/>
            <p:cNvSpPr>
              <a:spLocks noChangeShapeType="1"/>
            </p:cNvSpPr>
            <p:nvPr/>
          </p:nvSpPr>
          <p:spPr bwMode="auto">
            <a:xfrm>
              <a:off x="3602038" y="3148087"/>
              <a:ext cx="363537" cy="26828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6" name="Line 31"/>
            <p:cNvSpPr>
              <a:spLocks noChangeShapeType="1"/>
            </p:cNvSpPr>
            <p:nvPr/>
          </p:nvSpPr>
          <p:spPr bwMode="auto">
            <a:xfrm>
              <a:off x="4402138" y="3378274"/>
              <a:ext cx="0" cy="6699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7" name="Line 32"/>
            <p:cNvSpPr>
              <a:spLocks noChangeShapeType="1"/>
            </p:cNvSpPr>
            <p:nvPr/>
          </p:nvSpPr>
          <p:spPr bwMode="auto">
            <a:xfrm flipV="1">
              <a:off x="3571875" y="3525912"/>
              <a:ext cx="393700" cy="17303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38" name="Oval 33"/>
            <p:cNvSpPr>
              <a:spLocks noChangeArrowheads="1"/>
            </p:cNvSpPr>
            <p:nvPr/>
          </p:nvSpPr>
          <p:spPr bwMode="auto">
            <a:xfrm>
              <a:off x="5160963" y="335446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39" name="Line 34"/>
            <p:cNvSpPr>
              <a:spLocks noChangeShapeType="1"/>
            </p:cNvSpPr>
            <p:nvPr/>
          </p:nvSpPr>
          <p:spPr bwMode="auto">
            <a:xfrm>
              <a:off x="5167313" y="3410024"/>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0" name="Line 35"/>
            <p:cNvSpPr>
              <a:spLocks noChangeShapeType="1"/>
            </p:cNvSpPr>
            <p:nvPr/>
          </p:nvSpPr>
          <p:spPr bwMode="auto">
            <a:xfrm>
              <a:off x="5216525" y="3352874"/>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1" name="Rectangle 36"/>
            <p:cNvSpPr>
              <a:spLocks noChangeArrowheads="1"/>
            </p:cNvSpPr>
            <p:nvPr/>
          </p:nvSpPr>
          <p:spPr bwMode="auto">
            <a:xfrm>
              <a:off x="4784725" y="3268737"/>
              <a:ext cx="203200" cy="301625"/>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42" name="Text Box 37"/>
            <p:cNvSpPr txBox="1">
              <a:spLocks noChangeArrowheads="1"/>
            </p:cNvSpPr>
            <p:nvPr/>
          </p:nvSpPr>
          <p:spPr bwMode="auto">
            <a:xfrm>
              <a:off x="4837113" y="3321124"/>
              <a:ext cx="109537"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43" name="Line 38"/>
            <p:cNvSpPr>
              <a:spLocks noChangeShapeType="1"/>
            </p:cNvSpPr>
            <p:nvPr/>
          </p:nvSpPr>
          <p:spPr bwMode="auto">
            <a:xfrm>
              <a:off x="4979988" y="340367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4" name="Line 39"/>
            <p:cNvSpPr>
              <a:spLocks noChangeShapeType="1"/>
            </p:cNvSpPr>
            <p:nvPr/>
          </p:nvSpPr>
          <p:spPr bwMode="auto">
            <a:xfrm>
              <a:off x="5203825" y="294964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5" name="Line 40"/>
            <p:cNvSpPr>
              <a:spLocks noChangeShapeType="1"/>
            </p:cNvSpPr>
            <p:nvPr/>
          </p:nvSpPr>
          <p:spPr bwMode="auto">
            <a:xfrm>
              <a:off x="4478338" y="3160787"/>
              <a:ext cx="306387" cy="242887"/>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6" name="Line 41"/>
            <p:cNvSpPr>
              <a:spLocks noChangeShapeType="1"/>
            </p:cNvSpPr>
            <p:nvPr/>
          </p:nvSpPr>
          <p:spPr bwMode="auto">
            <a:xfrm>
              <a:off x="5221288" y="3365574"/>
              <a:ext cx="0" cy="6699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47" name="Oval 42"/>
            <p:cNvSpPr>
              <a:spLocks noChangeArrowheads="1"/>
            </p:cNvSpPr>
            <p:nvPr/>
          </p:nvSpPr>
          <p:spPr bwMode="auto">
            <a:xfrm>
              <a:off x="5991225" y="3360812"/>
              <a:ext cx="111125"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48" name="Line 43"/>
            <p:cNvSpPr>
              <a:spLocks noChangeShapeType="1"/>
            </p:cNvSpPr>
            <p:nvPr/>
          </p:nvSpPr>
          <p:spPr bwMode="auto">
            <a:xfrm>
              <a:off x="5997575" y="3417962"/>
              <a:ext cx="111125"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49" name="Line 44"/>
            <p:cNvSpPr>
              <a:spLocks noChangeShapeType="1"/>
            </p:cNvSpPr>
            <p:nvPr/>
          </p:nvSpPr>
          <p:spPr bwMode="auto">
            <a:xfrm>
              <a:off x="6046788" y="3359224"/>
              <a:ext cx="0" cy="117475"/>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0" name="Rectangle 45"/>
            <p:cNvSpPr>
              <a:spLocks noChangeArrowheads="1"/>
            </p:cNvSpPr>
            <p:nvPr/>
          </p:nvSpPr>
          <p:spPr bwMode="auto">
            <a:xfrm>
              <a:off x="5614988" y="3275087"/>
              <a:ext cx="203200" cy="303212"/>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51" name="Text Box 46"/>
            <p:cNvSpPr txBox="1">
              <a:spLocks noChangeArrowheads="1"/>
            </p:cNvSpPr>
            <p:nvPr/>
          </p:nvSpPr>
          <p:spPr bwMode="auto">
            <a:xfrm>
              <a:off x="5667375" y="3329062"/>
              <a:ext cx="109538" cy="192087"/>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52" name="Line 47"/>
            <p:cNvSpPr>
              <a:spLocks noChangeShapeType="1"/>
            </p:cNvSpPr>
            <p:nvPr/>
          </p:nvSpPr>
          <p:spPr bwMode="auto">
            <a:xfrm>
              <a:off x="5810250" y="3410024"/>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3" name="Line 48"/>
            <p:cNvSpPr>
              <a:spLocks noChangeShapeType="1"/>
            </p:cNvSpPr>
            <p:nvPr/>
          </p:nvSpPr>
          <p:spPr bwMode="auto">
            <a:xfrm>
              <a:off x="6034088" y="2955999"/>
              <a:ext cx="0" cy="403225"/>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4" name="Line 49"/>
            <p:cNvSpPr>
              <a:spLocks noChangeShapeType="1"/>
            </p:cNvSpPr>
            <p:nvPr/>
          </p:nvSpPr>
          <p:spPr bwMode="auto">
            <a:xfrm>
              <a:off x="5308600" y="3168724"/>
              <a:ext cx="306388" cy="24130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5" name="Line 50"/>
            <p:cNvSpPr>
              <a:spLocks noChangeShapeType="1"/>
            </p:cNvSpPr>
            <p:nvPr/>
          </p:nvSpPr>
          <p:spPr bwMode="auto">
            <a:xfrm>
              <a:off x="6051550" y="3371924"/>
              <a:ext cx="0" cy="671513"/>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56" name="Oval 51"/>
            <p:cNvSpPr>
              <a:spLocks noChangeArrowheads="1"/>
            </p:cNvSpPr>
            <p:nvPr/>
          </p:nvSpPr>
          <p:spPr bwMode="auto">
            <a:xfrm>
              <a:off x="6867525" y="3359224"/>
              <a:ext cx="109538" cy="111125"/>
            </a:xfrm>
            <a:prstGeom prst="ellipse">
              <a:avLst/>
            </a:prstGeom>
            <a:solidFill>
              <a:schemeClr val="accent1">
                <a:lumMod val="20000"/>
                <a:lumOff val="80000"/>
              </a:schemeClr>
            </a:solidFill>
            <a:ln w="9525">
              <a:solidFill>
                <a:srgbClr val="000000"/>
              </a:solidFill>
              <a:round/>
              <a:headEnd/>
              <a:tailEnd/>
            </a:ln>
          </p:spPr>
          <p:txBody>
            <a:bodyPr/>
            <a:lstStyle/>
            <a:p>
              <a:endParaRPr lang="zh-CN" altLang="en-US">
                <a:solidFill>
                  <a:schemeClr val="tx1"/>
                </a:solidFill>
              </a:endParaRPr>
            </a:p>
          </p:txBody>
        </p:sp>
        <p:sp>
          <p:nvSpPr>
            <p:cNvPr id="157" name="Line 52"/>
            <p:cNvSpPr>
              <a:spLocks noChangeShapeType="1"/>
            </p:cNvSpPr>
            <p:nvPr/>
          </p:nvSpPr>
          <p:spPr bwMode="auto">
            <a:xfrm>
              <a:off x="6873875" y="3414787"/>
              <a:ext cx="109538" cy="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8" name="Line 53"/>
            <p:cNvSpPr>
              <a:spLocks noChangeShapeType="1"/>
            </p:cNvSpPr>
            <p:nvPr/>
          </p:nvSpPr>
          <p:spPr bwMode="auto">
            <a:xfrm>
              <a:off x="6923088" y="3357637"/>
              <a:ext cx="0" cy="114300"/>
            </a:xfrm>
            <a:prstGeom prst="line">
              <a:avLst/>
            </a:prstGeom>
            <a:solidFill>
              <a:schemeClr val="accent1">
                <a:lumMod val="20000"/>
                <a:lumOff val="80000"/>
              </a:schemeClr>
            </a:solidFill>
            <a:ln w="9525">
              <a:solidFill>
                <a:srgbClr val="000000"/>
              </a:solidFill>
              <a:round/>
              <a:headEnd/>
              <a:tailEnd/>
            </a:ln>
          </p:spPr>
          <p:txBody>
            <a:bodyPr/>
            <a:lstStyle/>
            <a:p>
              <a:endParaRPr lang="zh-CN" altLang="en-US"/>
            </a:p>
          </p:txBody>
        </p:sp>
        <p:sp>
          <p:nvSpPr>
            <p:cNvPr id="159" name="Rectangle 54"/>
            <p:cNvSpPr>
              <a:spLocks noChangeArrowheads="1"/>
            </p:cNvSpPr>
            <p:nvPr/>
          </p:nvSpPr>
          <p:spPr bwMode="auto">
            <a:xfrm>
              <a:off x="6489700" y="3273499"/>
              <a:ext cx="203200" cy="303213"/>
            </a:xfrm>
            <a:prstGeom prst="rect">
              <a:avLst/>
            </a:prstGeom>
            <a:solidFill>
              <a:schemeClr val="accent1">
                <a:lumMod val="20000"/>
                <a:lumOff val="80000"/>
              </a:schemeClr>
            </a:solidFill>
            <a:ln w="9525">
              <a:solidFill>
                <a:srgbClr val="000000"/>
              </a:solidFill>
              <a:miter lim="800000"/>
              <a:headEnd/>
              <a:tailEnd/>
            </a:ln>
          </p:spPr>
          <p:txBody>
            <a:bodyPr/>
            <a:lstStyle/>
            <a:p>
              <a:endParaRPr lang="zh-CN" altLang="en-US">
                <a:solidFill>
                  <a:schemeClr val="tx1"/>
                </a:solidFill>
              </a:endParaRPr>
            </a:p>
          </p:txBody>
        </p:sp>
        <p:sp>
          <p:nvSpPr>
            <p:cNvPr id="160" name="Text Box 55"/>
            <p:cNvSpPr txBox="1">
              <a:spLocks noChangeArrowheads="1"/>
            </p:cNvSpPr>
            <p:nvPr/>
          </p:nvSpPr>
          <p:spPr bwMode="auto">
            <a:xfrm>
              <a:off x="6542088" y="3327474"/>
              <a:ext cx="111125" cy="192088"/>
            </a:xfrm>
            <a:prstGeom prst="rect">
              <a:avLst/>
            </a:prstGeom>
            <a:solidFill>
              <a:schemeClr val="accent1">
                <a:lumMod val="20000"/>
                <a:lumOff val="80000"/>
              </a:schemeClr>
            </a:solid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61" name="Line 56"/>
            <p:cNvSpPr>
              <a:spLocks noChangeShapeType="1"/>
            </p:cNvSpPr>
            <p:nvPr/>
          </p:nvSpPr>
          <p:spPr bwMode="auto">
            <a:xfrm>
              <a:off x="6686550" y="3408437"/>
              <a:ext cx="180975" cy="0"/>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2" name="Line 57"/>
            <p:cNvSpPr>
              <a:spLocks noChangeShapeType="1"/>
            </p:cNvSpPr>
            <p:nvPr/>
          </p:nvSpPr>
          <p:spPr bwMode="auto">
            <a:xfrm>
              <a:off x="6908800" y="2952824"/>
              <a:ext cx="0" cy="404813"/>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3" name="Line 58"/>
            <p:cNvSpPr>
              <a:spLocks noChangeShapeType="1"/>
            </p:cNvSpPr>
            <p:nvPr/>
          </p:nvSpPr>
          <p:spPr bwMode="auto">
            <a:xfrm>
              <a:off x="6183313" y="3165549"/>
              <a:ext cx="306387" cy="242888"/>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sp>
          <p:nvSpPr>
            <p:cNvPr id="164" name="Line 59"/>
            <p:cNvSpPr>
              <a:spLocks noChangeShapeType="1"/>
            </p:cNvSpPr>
            <p:nvPr/>
          </p:nvSpPr>
          <p:spPr bwMode="auto">
            <a:xfrm>
              <a:off x="6927850" y="3370337"/>
              <a:ext cx="0" cy="671512"/>
            </a:xfrm>
            <a:prstGeom prst="line">
              <a:avLst/>
            </a:prstGeom>
            <a:solidFill>
              <a:schemeClr val="accent1">
                <a:lumMod val="20000"/>
                <a:lumOff val="80000"/>
              </a:schemeClr>
            </a:solidFill>
            <a:ln w="9525">
              <a:solidFill>
                <a:srgbClr val="000000"/>
              </a:solidFill>
              <a:round/>
              <a:headEnd/>
              <a:tailEnd type="triangle" w="sm" len="sm"/>
            </a:ln>
          </p:spPr>
          <p:txBody>
            <a:bodyPr/>
            <a:lstStyle/>
            <a:p>
              <a:endParaRPr lang="zh-CN" altLang="en-US"/>
            </a:p>
          </p:txBody>
        </p:sp>
        <p:grpSp>
          <p:nvGrpSpPr>
            <p:cNvPr id="165" name="Group 62"/>
            <p:cNvGrpSpPr>
              <a:grpSpLocks/>
            </p:cNvGrpSpPr>
            <p:nvPr/>
          </p:nvGrpSpPr>
          <p:grpSpPr bwMode="auto">
            <a:xfrm>
              <a:off x="3141662" y="5061024"/>
              <a:ext cx="4044950" cy="1868488"/>
              <a:chOff x="1979" y="2832"/>
              <a:chExt cx="2548" cy="841"/>
            </a:xfrm>
            <a:solidFill>
              <a:schemeClr val="accent1">
                <a:lumMod val="20000"/>
                <a:lumOff val="80000"/>
              </a:schemeClr>
            </a:solidFill>
          </p:grpSpPr>
          <p:sp>
            <p:nvSpPr>
              <p:cNvPr id="170" name="Text Box 63"/>
              <p:cNvSpPr txBox="1">
                <a:spLocks noChangeArrowheads="1"/>
              </p:cNvSpPr>
              <p:nvPr/>
            </p:nvSpPr>
            <p:spPr bwMode="auto">
              <a:xfrm>
                <a:off x="2007" y="3024"/>
                <a:ext cx="472" cy="156"/>
              </a:xfrm>
              <a:prstGeom prst="rect">
                <a:avLst/>
              </a:prstGeom>
              <a:grpFill/>
              <a:ln w="9525">
                <a:noFill/>
                <a:miter lim="800000"/>
                <a:headEnd/>
                <a:tailEnd/>
              </a:ln>
            </p:spPr>
            <p:txBody>
              <a:bodyPr lIns="0" tIns="0" rIns="0" bIns="0"/>
              <a:lstStyle/>
              <a:p>
                <a:pPr algn="r" eaLnBrk="0" hangingPunct="0"/>
                <a:r>
                  <a:rPr lang="en-US" altLang="zh-CN" sz="1400">
                    <a:solidFill>
                      <a:schemeClr val="tx1"/>
                    </a:solidFill>
                  </a:rPr>
                  <a:t>IV</a:t>
                </a:r>
              </a:p>
            </p:txBody>
          </p:sp>
          <p:grpSp>
            <p:nvGrpSpPr>
              <p:cNvPr id="171" name="Group 64"/>
              <p:cNvGrpSpPr>
                <a:grpSpLocks/>
              </p:cNvGrpSpPr>
              <p:nvPr/>
            </p:nvGrpSpPr>
            <p:grpSpPr bwMode="auto">
              <a:xfrm>
                <a:off x="1979" y="2832"/>
                <a:ext cx="2548" cy="841"/>
                <a:chOff x="3252" y="1248"/>
                <a:chExt cx="2548" cy="841"/>
              </a:xfrm>
              <a:grpFill/>
            </p:grpSpPr>
            <p:sp>
              <p:nvSpPr>
                <p:cNvPr id="172" name="Text Box 65"/>
                <p:cNvSpPr txBox="1">
                  <a:spLocks noChangeArrowheads="1"/>
                </p:cNvSpPr>
                <p:nvPr/>
              </p:nvSpPr>
              <p:spPr bwMode="auto">
                <a:xfrm>
                  <a:off x="3280" y="1752"/>
                  <a:ext cx="295" cy="142"/>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密钥</a:t>
                  </a:r>
                </a:p>
              </p:txBody>
            </p:sp>
            <p:sp>
              <p:nvSpPr>
                <p:cNvPr id="173" name="Text Box 66"/>
                <p:cNvSpPr txBox="1">
                  <a:spLocks noChangeArrowheads="1"/>
                </p:cNvSpPr>
                <p:nvPr/>
              </p:nvSpPr>
              <p:spPr bwMode="auto">
                <a:xfrm>
                  <a:off x="3280" y="1278"/>
                  <a:ext cx="474" cy="126"/>
                </a:xfrm>
                <a:prstGeom prst="rect">
                  <a:avLst/>
                </a:prstGeom>
                <a:grpFill/>
                <a:ln w="9525">
                  <a:noFill/>
                  <a:miter lim="800000"/>
                  <a:headEnd/>
                  <a:tailEnd/>
                </a:ln>
              </p:spPr>
              <p:txBody>
                <a:bodyPr lIns="0" tIns="0" rIns="0" bIns="0"/>
                <a:lstStyle/>
                <a:p>
                  <a:pPr algn="r" eaLnBrk="0" hangingPunct="0"/>
                  <a:r>
                    <a:rPr lang="zh-CN" altLang="en-US" sz="1400">
                      <a:solidFill>
                        <a:schemeClr val="tx1"/>
                      </a:solidFill>
                    </a:rPr>
                    <a:t>密文分组</a:t>
                  </a:r>
                </a:p>
              </p:txBody>
            </p:sp>
            <p:sp>
              <p:nvSpPr>
                <p:cNvPr id="174" name="Text Box 67"/>
                <p:cNvSpPr txBox="1">
                  <a:spLocks noChangeArrowheads="1"/>
                </p:cNvSpPr>
                <p:nvPr/>
              </p:nvSpPr>
              <p:spPr bwMode="auto">
                <a:xfrm>
                  <a:off x="3252" y="1947"/>
                  <a:ext cx="570" cy="126"/>
                </a:xfrm>
                <a:prstGeom prst="rect">
                  <a:avLst/>
                </a:prstGeom>
                <a:grpFill/>
                <a:ln w="9525">
                  <a:noFill/>
                  <a:miter lim="800000"/>
                  <a:headEnd/>
                  <a:tailEnd/>
                </a:ln>
              </p:spPr>
              <p:txBody>
                <a:bodyPr lIns="0" tIns="0" rIns="0" bIns="0"/>
                <a:lstStyle/>
                <a:p>
                  <a:pPr algn="ctr" eaLnBrk="0" hangingPunct="0"/>
                  <a:r>
                    <a:rPr lang="zh-CN" altLang="en-US" sz="1400">
                      <a:solidFill>
                        <a:schemeClr val="tx1"/>
                      </a:solidFill>
                      <a:latin typeface="宋体" pitchFamily="2" charset="-122"/>
                    </a:rPr>
                    <a:t>明文分组</a:t>
                  </a:r>
                </a:p>
              </p:txBody>
            </p:sp>
            <p:grpSp>
              <p:nvGrpSpPr>
                <p:cNvPr id="175" name="Group 68"/>
                <p:cNvGrpSpPr>
                  <a:grpSpLocks/>
                </p:cNvGrpSpPr>
                <p:nvPr/>
              </p:nvGrpSpPr>
              <p:grpSpPr bwMode="auto">
                <a:xfrm>
                  <a:off x="3936" y="1923"/>
                  <a:ext cx="1864" cy="166"/>
                  <a:chOff x="7815" y="10767"/>
                  <a:chExt cx="2940" cy="412"/>
                </a:xfrm>
                <a:grpFill/>
              </p:grpSpPr>
              <p:sp>
                <p:nvSpPr>
                  <p:cNvPr id="224" name="Rectangle 69"/>
                  <p:cNvSpPr>
                    <a:spLocks noChangeArrowheads="1"/>
                  </p:cNvSpPr>
                  <p:nvPr/>
                </p:nvSpPr>
                <p:spPr bwMode="auto">
                  <a:xfrm>
                    <a:off x="7815" y="10767"/>
                    <a:ext cx="2940" cy="40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25" name="Line 70"/>
                  <p:cNvSpPr>
                    <a:spLocks noChangeShapeType="1"/>
                  </p:cNvSpPr>
                  <p:nvPr/>
                </p:nvSpPr>
                <p:spPr bwMode="auto">
                  <a:xfrm>
                    <a:off x="8527" y="10772"/>
                    <a:ext cx="0" cy="402"/>
                  </a:xfrm>
                  <a:prstGeom prst="line">
                    <a:avLst/>
                  </a:prstGeom>
                  <a:grpFill/>
                  <a:ln w="9525">
                    <a:solidFill>
                      <a:srgbClr val="000000"/>
                    </a:solidFill>
                    <a:round/>
                    <a:headEnd/>
                    <a:tailEnd/>
                  </a:ln>
                </p:spPr>
                <p:txBody>
                  <a:bodyPr/>
                  <a:lstStyle/>
                  <a:p>
                    <a:endParaRPr lang="zh-CN" altLang="en-US"/>
                  </a:p>
                </p:txBody>
              </p:sp>
              <p:sp>
                <p:nvSpPr>
                  <p:cNvPr id="226" name="Line 71"/>
                  <p:cNvSpPr>
                    <a:spLocks noChangeShapeType="1"/>
                  </p:cNvSpPr>
                  <p:nvPr/>
                </p:nvSpPr>
                <p:spPr bwMode="auto">
                  <a:xfrm>
                    <a:off x="9289" y="10772"/>
                    <a:ext cx="0" cy="402"/>
                  </a:xfrm>
                  <a:prstGeom prst="line">
                    <a:avLst/>
                  </a:prstGeom>
                  <a:grpFill/>
                  <a:ln w="9525">
                    <a:solidFill>
                      <a:srgbClr val="000000"/>
                    </a:solidFill>
                    <a:round/>
                    <a:headEnd/>
                    <a:tailEnd/>
                  </a:ln>
                </p:spPr>
                <p:txBody>
                  <a:bodyPr/>
                  <a:lstStyle/>
                  <a:p>
                    <a:endParaRPr lang="zh-CN" altLang="en-US"/>
                  </a:p>
                </p:txBody>
              </p:sp>
              <p:sp>
                <p:nvSpPr>
                  <p:cNvPr id="227" name="Line 72"/>
                  <p:cNvSpPr>
                    <a:spLocks noChangeShapeType="1"/>
                  </p:cNvSpPr>
                  <p:nvPr/>
                </p:nvSpPr>
                <p:spPr bwMode="auto">
                  <a:xfrm>
                    <a:off x="10056" y="10778"/>
                    <a:ext cx="0" cy="401"/>
                  </a:xfrm>
                  <a:prstGeom prst="line">
                    <a:avLst/>
                  </a:prstGeom>
                  <a:grpFill/>
                  <a:ln w="9525">
                    <a:solidFill>
                      <a:srgbClr val="000000"/>
                    </a:solidFill>
                    <a:round/>
                    <a:headEnd/>
                    <a:tailEnd/>
                  </a:ln>
                </p:spPr>
                <p:txBody>
                  <a:bodyPr/>
                  <a:lstStyle/>
                  <a:p>
                    <a:endParaRPr lang="zh-CN" altLang="en-US"/>
                  </a:p>
                </p:txBody>
              </p:sp>
            </p:grpSp>
            <p:grpSp>
              <p:nvGrpSpPr>
                <p:cNvPr id="176" name="Group 73"/>
                <p:cNvGrpSpPr>
                  <a:grpSpLocks/>
                </p:cNvGrpSpPr>
                <p:nvPr/>
              </p:nvGrpSpPr>
              <p:grpSpPr bwMode="auto">
                <a:xfrm>
                  <a:off x="3936" y="1248"/>
                  <a:ext cx="1864" cy="167"/>
                  <a:chOff x="7815" y="10767"/>
                  <a:chExt cx="2940" cy="412"/>
                </a:xfrm>
                <a:grpFill/>
              </p:grpSpPr>
              <p:sp>
                <p:nvSpPr>
                  <p:cNvPr id="220" name="Rectangle 74"/>
                  <p:cNvSpPr>
                    <a:spLocks noChangeArrowheads="1"/>
                  </p:cNvSpPr>
                  <p:nvPr/>
                </p:nvSpPr>
                <p:spPr bwMode="auto">
                  <a:xfrm>
                    <a:off x="7815" y="10767"/>
                    <a:ext cx="2940" cy="40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21" name="Line 75"/>
                  <p:cNvSpPr>
                    <a:spLocks noChangeShapeType="1"/>
                  </p:cNvSpPr>
                  <p:nvPr/>
                </p:nvSpPr>
                <p:spPr bwMode="auto">
                  <a:xfrm>
                    <a:off x="8527" y="10772"/>
                    <a:ext cx="0" cy="402"/>
                  </a:xfrm>
                  <a:prstGeom prst="line">
                    <a:avLst/>
                  </a:prstGeom>
                  <a:grpFill/>
                  <a:ln w="9525">
                    <a:solidFill>
                      <a:srgbClr val="000000"/>
                    </a:solidFill>
                    <a:round/>
                    <a:headEnd/>
                    <a:tailEnd/>
                  </a:ln>
                </p:spPr>
                <p:txBody>
                  <a:bodyPr/>
                  <a:lstStyle/>
                  <a:p>
                    <a:endParaRPr lang="zh-CN" altLang="en-US"/>
                  </a:p>
                </p:txBody>
              </p:sp>
              <p:sp>
                <p:nvSpPr>
                  <p:cNvPr id="222" name="Line 76"/>
                  <p:cNvSpPr>
                    <a:spLocks noChangeShapeType="1"/>
                  </p:cNvSpPr>
                  <p:nvPr/>
                </p:nvSpPr>
                <p:spPr bwMode="auto">
                  <a:xfrm>
                    <a:off x="9289" y="10772"/>
                    <a:ext cx="0" cy="402"/>
                  </a:xfrm>
                  <a:prstGeom prst="line">
                    <a:avLst/>
                  </a:prstGeom>
                  <a:grpFill/>
                  <a:ln w="9525">
                    <a:solidFill>
                      <a:srgbClr val="000000"/>
                    </a:solidFill>
                    <a:round/>
                    <a:headEnd/>
                    <a:tailEnd/>
                  </a:ln>
                </p:spPr>
                <p:txBody>
                  <a:bodyPr/>
                  <a:lstStyle/>
                  <a:p>
                    <a:endParaRPr lang="zh-CN" altLang="en-US"/>
                  </a:p>
                </p:txBody>
              </p:sp>
              <p:sp>
                <p:nvSpPr>
                  <p:cNvPr id="223" name="Line 77"/>
                  <p:cNvSpPr>
                    <a:spLocks noChangeShapeType="1"/>
                  </p:cNvSpPr>
                  <p:nvPr/>
                </p:nvSpPr>
                <p:spPr bwMode="auto">
                  <a:xfrm>
                    <a:off x="10056" y="10778"/>
                    <a:ext cx="0" cy="401"/>
                  </a:xfrm>
                  <a:prstGeom prst="line">
                    <a:avLst/>
                  </a:prstGeom>
                  <a:grpFill/>
                  <a:ln w="9525">
                    <a:solidFill>
                      <a:srgbClr val="000000"/>
                    </a:solidFill>
                    <a:round/>
                    <a:headEnd/>
                    <a:tailEnd/>
                  </a:ln>
                </p:spPr>
                <p:txBody>
                  <a:bodyPr/>
                  <a:lstStyle/>
                  <a:p>
                    <a:endParaRPr lang="zh-CN" altLang="en-US"/>
                  </a:p>
                </p:txBody>
              </p:sp>
            </p:grpSp>
            <p:grpSp>
              <p:nvGrpSpPr>
                <p:cNvPr id="177" name="Group 78"/>
                <p:cNvGrpSpPr>
                  <a:grpSpLocks/>
                </p:cNvGrpSpPr>
                <p:nvPr/>
              </p:nvGrpSpPr>
              <p:grpSpPr bwMode="auto">
                <a:xfrm>
                  <a:off x="3856" y="1415"/>
                  <a:ext cx="311" cy="510"/>
                  <a:chOff x="7343" y="3376"/>
                  <a:chExt cx="491" cy="1263"/>
                </a:xfrm>
                <a:grpFill/>
              </p:grpSpPr>
              <p:sp>
                <p:nvSpPr>
                  <p:cNvPr id="212" name="Oval 79"/>
                  <p:cNvSpPr>
                    <a:spLocks noChangeArrowheads="1"/>
                  </p:cNvSpPr>
                  <p:nvPr/>
                </p:nvSpPr>
                <p:spPr bwMode="auto">
                  <a:xfrm>
                    <a:off x="7718" y="3847"/>
                    <a:ext cx="110" cy="129"/>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213" name="Line 80"/>
                  <p:cNvSpPr>
                    <a:spLocks noChangeShapeType="1"/>
                  </p:cNvSpPr>
                  <p:nvPr/>
                </p:nvSpPr>
                <p:spPr bwMode="auto">
                  <a:xfrm>
                    <a:off x="7724" y="3912"/>
                    <a:ext cx="110" cy="0"/>
                  </a:xfrm>
                  <a:prstGeom prst="line">
                    <a:avLst/>
                  </a:prstGeom>
                  <a:grpFill/>
                  <a:ln w="9525">
                    <a:solidFill>
                      <a:srgbClr val="000000"/>
                    </a:solidFill>
                    <a:round/>
                    <a:headEnd/>
                    <a:tailEnd/>
                  </a:ln>
                </p:spPr>
                <p:txBody>
                  <a:bodyPr/>
                  <a:lstStyle/>
                  <a:p>
                    <a:endParaRPr lang="zh-CN" altLang="en-US"/>
                  </a:p>
                </p:txBody>
              </p:sp>
              <p:sp>
                <p:nvSpPr>
                  <p:cNvPr id="214" name="Line 81"/>
                  <p:cNvSpPr>
                    <a:spLocks noChangeShapeType="1"/>
                  </p:cNvSpPr>
                  <p:nvPr/>
                </p:nvSpPr>
                <p:spPr bwMode="auto">
                  <a:xfrm>
                    <a:off x="7773" y="3844"/>
                    <a:ext cx="0" cy="135"/>
                  </a:xfrm>
                  <a:prstGeom prst="line">
                    <a:avLst/>
                  </a:prstGeom>
                  <a:grpFill/>
                  <a:ln w="9525">
                    <a:solidFill>
                      <a:srgbClr val="000000"/>
                    </a:solidFill>
                    <a:round/>
                    <a:headEnd/>
                    <a:tailEnd/>
                  </a:ln>
                </p:spPr>
                <p:txBody>
                  <a:bodyPr/>
                  <a:lstStyle/>
                  <a:p>
                    <a:endParaRPr lang="zh-CN" altLang="en-US"/>
                  </a:p>
                </p:txBody>
              </p:sp>
              <p:sp>
                <p:nvSpPr>
                  <p:cNvPr id="215" name="Rectangle 82"/>
                  <p:cNvSpPr>
                    <a:spLocks noChangeArrowheads="1"/>
                  </p:cNvSpPr>
                  <p:nvPr/>
                </p:nvSpPr>
                <p:spPr bwMode="auto">
                  <a:xfrm>
                    <a:off x="7343" y="3778"/>
                    <a:ext cx="202" cy="35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16" name="Text Box 83"/>
                  <p:cNvSpPr txBox="1">
                    <a:spLocks noChangeArrowheads="1"/>
                  </p:cNvSpPr>
                  <p:nvPr/>
                </p:nvSpPr>
                <p:spPr bwMode="auto">
                  <a:xfrm>
                    <a:off x="7395" y="3839"/>
                    <a:ext cx="110" cy="223"/>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217" name="Line 84"/>
                  <p:cNvSpPr>
                    <a:spLocks noChangeShapeType="1"/>
                  </p:cNvSpPr>
                  <p:nvPr/>
                </p:nvSpPr>
                <p:spPr bwMode="auto">
                  <a:xfrm>
                    <a:off x="7538" y="3919"/>
                    <a:ext cx="180" cy="0"/>
                  </a:xfrm>
                  <a:prstGeom prst="line">
                    <a:avLst/>
                  </a:prstGeom>
                  <a:grpFill/>
                  <a:ln w="9525">
                    <a:solidFill>
                      <a:srgbClr val="000000"/>
                    </a:solidFill>
                    <a:round/>
                    <a:headEnd/>
                    <a:tailEnd type="triangle" w="sm" len="sm"/>
                  </a:ln>
                </p:spPr>
                <p:txBody>
                  <a:bodyPr/>
                  <a:lstStyle/>
                  <a:p>
                    <a:endParaRPr lang="zh-CN" altLang="en-US"/>
                  </a:p>
                </p:txBody>
              </p:sp>
              <p:sp>
                <p:nvSpPr>
                  <p:cNvPr id="218" name="Line 85"/>
                  <p:cNvSpPr>
                    <a:spLocks noChangeShapeType="1"/>
                  </p:cNvSpPr>
                  <p:nvPr/>
                </p:nvSpPr>
                <p:spPr bwMode="auto">
                  <a:xfrm>
                    <a:off x="7775" y="3376"/>
                    <a:ext cx="0" cy="468"/>
                  </a:xfrm>
                  <a:prstGeom prst="line">
                    <a:avLst/>
                  </a:prstGeom>
                  <a:grpFill/>
                  <a:ln w="9525">
                    <a:solidFill>
                      <a:srgbClr val="000000"/>
                    </a:solidFill>
                    <a:round/>
                    <a:headEnd/>
                    <a:tailEnd type="triangle" w="sm" len="sm"/>
                  </a:ln>
                </p:spPr>
                <p:txBody>
                  <a:bodyPr/>
                  <a:lstStyle/>
                  <a:p>
                    <a:endParaRPr lang="zh-CN" altLang="en-US"/>
                  </a:p>
                </p:txBody>
              </p:sp>
              <p:sp>
                <p:nvSpPr>
                  <p:cNvPr id="219" name="Line 86"/>
                  <p:cNvSpPr>
                    <a:spLocks noChangeShapeType="1"/>
                  </p:cNvSpPr>
                  <p:nvPr/>
                </p:nvSpPr>
                <p:spPr bwMode="auto">
                  <a:xfrm>
                    <a:off x="7763" y="3859"/>
                    <a:ext cx="0" cy="780"/>
                  </a:xfrm>
                  <a:prstGeom prst="line">
                    <a:avLst/>
                  </a:prstGeom>
                  <a:grpFill/>
                  <a:ln w="9525">
                    <a:solidFill>
                      <a:srgbClr val="000000"/>
                    </a:solidFill>
                    <a:round/>
                    <a:headEnd/>
                    <a:tailEnd type="triangle" w="sm" len="sm"/>
                  </a:ln>
                </p:spPr>
                <p:txBody>
                  <a:bodyPr/>
                  <a:lstStyle/>
                  <a:p>
                    <a:endParaRPr lang="zh-CN" altLang="en-US"/>
                  </a:p>
                </p:txBody>
              </p:sp>
            </p:grpSp>
            <p:sp>
              <p:nvSpPr>
                <p:cNvPr id="178" name="Line 87"/>
                <p:cNvSpPr>
                  <a:spLocks noChangeShapeType="1"/>
                </p:cNvSpPr>
                <p:nvPr/>
              </p:nvSpPr>
              <p:spPr bwMode="auto">
                <a:xfrm>
                  <a:off x="3765" y="1494"/>
                  <a:ext cx="162" cy="83"/>
                </a:xfrm>
                <a:prstGeom prst="line">
                  <a:avLst/>
                </a:prstGeom>
                <a:grpFill/>
                <a:ln w="9525">
                  <a:solidFill>
                    <a:srgbClr val="000000"/>
                  </a:solidFill>
                  <a:round/>
                  <a:headEnd/>
                  <a:tailEnd type="triangle" w="sm" len="sm"/>
                </a:ln>
              </p:spPr>
              <p:txBody>
                <a:bodyPr/>
                <a:lstStyle/>
                <a:p>
                  <a:endParaRPr lang="zh-CN" altLang="en-US"/>
                </a:p>
              </p:txBody>
            </p:sp>
            <p:grpSp>
              <p:nvGrpSpPr>
                <p:cNvPr id="179" name="Group 88"/>
                <p:cNvGrpSpPr>
                  <a:grpSpLocks/>
                </p:cNvGrpSpPr>
                <p:nvPr/>
              </p:nvGrpSpPr>
              <p:grpSpPr bwMode="auto">
                <a:xfrm>
                  <a:off x="4357" y="1410"/>
                  <a:ext cx="311" cy="510"/>
                  <a:chOff x="8134" y="3365"/>
                  <a:chExt cx="491" cy="1263"/>
                </a:xfrm>
                <a:grpFill/>
              </p:grpSpPr>
              <p:sp>
                <p:nvSpPr>
                  <p:cNvPr id="204" name="Oval 89"/>
                  <p:cNvSpPr>
                    <a:spLocks noChangeArrowheads="1"/>
                  </p:cNvSpPr>
                  <p:nvPr/>
                </p:nvSpPr>
                <p:spPr bwMode="auto">
                  <a:xfrm>
                    <a:off x="8509" y="3836"/>
                    <a:ext cx="110" cy="129"/>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205" name="Line 90"/>
                  <p:cNvSpPr>
                    <a:spLocks noChangeShapeType="1"/>
                  </p:cNvSpPr>
                  <p:nvPr/>
                </p:nvSpPr>
                <p:spPr bwMode="auto">
                  <a:xfrm>
                    <a:off x="8515" y="3901"/>
                    <a:ext cx="110" cy="0"/>
                  </a:xfrm>
                  <a:prstGeom prst="line">
                    <a:avLst/>
                  </a:prstGeom>
                  <a:grpFill/>
                  <a:ln w="9525">
                    <a:solidFill>
                      <a:srgbClr val="000000"/>
                    </a:solidFill>
                    <a:round/>
                    <a:headEnd/>
                    <a:tailEnd/>
                  </a:ln>
                </p:spPr>
                <p:txBody>
                  <a:bodyPr/>
                  <a:lstStyle/>
                  <a:p>
                    <a:endParaRPr lang="zh-CN" altLang="en-US"/>
                  </a:p>
                </p:txBody>
              </p:sp>
              <p:sp>
                <p:nvSpPr>
                  <p:cNvPr id="206" name="Line 91"/>
                  <p:cNvSpPr>
                    <a:spLocks noChangeShapeType="1"/>
                  </p:cNvSpPr>
                  <p:nvPr/>
                </p:nvSpPr>
                <p:spPr bwMode="auto">
                  <a:xfrm>
                    <a:off x="8564" y="3833"/>
                    <a:ext cx="0" cy="135"/>
                  </a:xfrm>
                  <a:prstGeom prst="line">
                    <a:avLst/>
                  </a:prstGeom>
                  <a:grpFill/>
                  <a:ln w="9525">
                    <a:solidFill>
                      <a:srgbClr val="000000"/>
                    </a:solidFill>
                    <a:round/>
                    <a:headEnd/>
                    <a:tailEnd/>
                  </a:ln>
                </p:spPr>
                <p:txBody>
                  <a:bodyPr/>
                  <a:lstStyle/>
                  <a:p>
                    <a:endParaRPr lang="zh-CN" altLang="en-US"/>
                  </a:p>
                </p:txBody>
              </p:sp>
              <p:sp>
                <p:nvSpPr>
                  <p:cNvPr id="207" name="Rectangle 92"/>
                  <p:cNvSpPr>
                    <a:spLocks noChangeArrowheads="1"/>
                  </p:cNvSpPr>
                  <p:nvPr/>
                </p:nvSpPr>
                <p:spPr bwMode="auto">
                  <a:xfrm>
                    <a:off x="8134" y="3767"/>
                    <a:ext cx="202" cy="35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208" name="Text Box 93"/>
                  <p:cNvSpPr txBox="1">
                    <a:spLocks noChangeArrowheads="1"/>
                  </p:cNvSpPr>
                  <p:nvPr/>
                </p:nvSpPr>
                <p:spPr bwMode="auto">
                  <a:xfrm>
                    <a:off x="8186" y="3828"/>
                    <a:ext cx="110" cy="223"/>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209" name="Line 94"/>
                  <p:cNvSpPr>
                    <a:spLocks noChangeShapeType="1"/>
                  </p:cNvSpPr>
                  <p:nvPr/>
                </p:nvSpPr>
                <p:spPr bwMode="auto">
                  <a:xfrm>
                    <a:off x="8329" y="3908"/>
                    <a:ext cx="180" cy="0"/>
                  </a:xfrm>
                  <a:prstGeom prst="line">
                    <a:avLst/>
                  </a:prstGeom>
                  <a:grpFill/>
                  <a:ln w="9525">
                    <a:solidFill>
                      <a:srgbClr val="000000"/>
                    </a:solidFill>
                    <a:round/>
                    <a:headEnd/>
                    <a:tailEnd type="triangle" w="sm" len="sm"/>
                  </a:ln>
                </p:spPr>
                <p:txBody>
                  <a:bodyPr/>
                  <a:lstStyle/>
                  <a:p>
                    <a:endParaRPr lang="zh-CN" altLang="en-US"/>
                  </a:p>
                </p:txBody>
              </p:sp>
              <p:sp>
                <p:nvSpPr>
                  <p:cNvPr id="210" name="Line 95"/>
                  <p:cNvSpPr>
                    <a:spLocks noChangeShapeType="1"/>
                  </p:cNvSpPr>
                  <p:nvPr/>
                </p:nvSpPr>
                <p:spPr bwMode="auto">
                  <a:xfrm>
                    <a:off x="8566" y="3365"/>
                    <a:ext cx="0" cy="468"/>
                  </a:xfrm>
                  <a:prstGeom prst="line">
                    <a:avLst/>
                  </a:prstGeom>
                  <a:grpFill/>
                  <a:ln w="9525">
                    <a:solidFill>
                      <a:srgbClr val="000000"/>
                    </a:solidFill>
                    <a:round/>
                    <a:headEnd/>
                    <a:tailEnd type="triangle" w="sm" len="sm"/>
                  </a:ln>
                </p:spPr>
                <p:txBody>
                  <a:bodyPr/>
                  <a:lstStyle/>
                  <a:p>
                    <a:endParaRPr lang="zh-CN" altLang="en-US"/>
                  </a:p>
                </p:txBody>
              </p:sp>
              <p:sp>
                <p:nvSpPr>
                  <p:cNvPr id="211" name="Line 96"/>
                  <p:cNvSpPr>
                    <a:spLocks noChangeShapeType="1"/>
                  </p:cNvSpPr>
                  <p:nvPr/>
                </p:nvSpPr>
                <p:spPr bwMode="auto">
                  <a:xfrm>
                    <a:off x="8569" y="3848"/>
                    <a:ext cx="0" cy="780"/>
                  </a:xfrm>
                  <a:prstGeom prst="line">
                    <a:avLst/>
                  </a:prstGeom>
                  <a:grpFill/>
                  <a:ln w="9525">
                    <a:solidFill>
                      <a:srgbClr val="000000"/>
                    </a:solidFill>
                    <a:round/>
                    <a:headEnd/>
                    <a:tailEnd type="triangle" w="sm" len="sm"/>
                  </a:ln>
                </p:spPr>
                <p:txBody>
                  <a:bodyPr/>
                  <a:lstStyle/>
                  <a:p>
                    <a:endParaRPr lang="zh-CN" altLang="en-US"/>
                  </a:p>
                </p:txBody>
              </p:sp>
            </p:grpSp>
            <p:sp>
              <p:nvSpPr>
                <p:cNvPr id="180" name="Oval 97"/>
                <p:cNvSpPr>
                  <a:spLocks noChangeArrowheads="1"/>
                </p:cNvSpPr>
                <p:nvPr/>
              </p:nvSpPr>
              <p:spPr bwMode="auto">
                <a:xfrm>
                  <a:off x="5099" y="1600"/>
                  <a:ext cx="70" cy="52"/>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81" name="Line 98"/>
                <p:cNvSpPr>
                  <a:spLocks noChangeShapeType="1"/>
                </p:cNvSpPr>
                <p:nvPr/>
              </p:nvSpPr>
              <p:spPr bwMode="auto">
                <a:xfrm>
                  <a:off x="5103" y="1627"/>
                  <a:ext cx="69" cy="0"/>
                </a:xfrm>
                <a:prstGeom prst="line">
                  <a:avLst/>
                </a:prstGeom>
                <a:grpFill/>
                <a:ln w="9525">
                  <a:solidFill>
                    <a:srgbClr val="000000"/>
                  </a:solidFill>
                  <a:round/>
                  <a:headEnd/>
                  <a:tailEnd/>
                </a:ln>
              </p:spPr>
              <p:txBody>
                <a:bodyPr/>
                <a:lstStyle/>
                <a:p>
                  <a:endParaRPr lang="zh-CN" altLang="en-US"/>
                </a:p>
              </p:txBody>
            </p:sp>
            <p:sp>
              <p:nvSpPr>
                <p:cNvPr id="182" name="Line 99"/>
                <p:cNvSpPr>
                  <a:spLocks noChangeShapeType="1"/>
                </p:cNvSpPr>
                <p:nvPr/>
              </p:nvSpPr>
              <p:spPr bwMode="auto">
                <a:xfrm>
                  <a:off x="5134" y="1599"/>
                  <a:ext cx="0" cy="55"/>
                </a:xfrm>
                <a:prstGeom prst="line">
                  <a:avLst/>
                </a:prstGeom>
                <a:grpFill/>
                <a:ln w="9525">
                  <a:solidFill>
                    <a:srgbClr val="000000"/>
                  </a:solidFill>
                  <a:round/>
                  <a:headEnd/>
                  <a:tailEnd/>
                </a:ln>
              </p:spPr>
              <p:txBody>
                <a:bodyPr/>
                <a:lstStyle/>
                <a:p>
                  <a:endParaRPr lang="zh-CN" altLang="en-US"/>
                </a:p>
              </p:txBody>
            </p:sp>
            <p:sp>
              <p:nvSpPr>
                <p:cNvPr id="183" name="Rectangle 100"/>
                <p:cNvSpPr>
                  <a:spLocks noChangeArrowheads="1"/>
                </p:cNvSpPr>
                <p:nvPr/>
              </p:nvSpPr>
              <p:spPr bwMode="auto">
                <a:xfrm>
                  <a:off x="4861" y="1573"/>
                  <a:ext cx="128" cy="141"/>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84" name="Text Box 101"/>
                <p:cNvSpPr txBox="1">
                  <a:spLocks noChangeArrowheads="1"/>
                </p:cNvSpPr>
                <p:nvPr/>
              </p:nvSpPr>
              <p:spPr bwMode="auto">
                <a:xfrm>
                  <a:off x="4894" y="1597"/>
                  <a:ext cx="70" cy="9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85" name="Line 102"/>
                <p:cNvSpPr>
                  <a:spLocks noChangeShapeType="1"/>
                </p:cNvSpPr>
                <p:nvPr/>
              </p:nvSpPr>
              <p:spPr bwMode="auto">
                <a:xfrm>
                  <a:off x="4985" y="1629"/>
                  <a:ext cx="114" cy="0"/>
                </a:xfrm>
                <a:prstGeom prst="line">
                  <a:avLst/>
                </a:prstGeom>
                <a:grpFill/>
                <a:ln w="9525">
                  <a:solidFill>
                    <a:srgbClr val="000000"/>
                  </a:solidFill>
                  <a:round/>
                  <a:headEnd/>
                  <a:tailEnd type="triangle" w="sm" len="sm"/>
                </a:ln>
              </p:spPr>
              <p:txBody>
                <a:bodyPr/>
                <a:lstStyle/>
                <a:p>
                  <a:endParaRPr lang="zh-CN" altLang="en-US"/>
                </a:p>
              </p:txBody>
            </p:sp>
            <p:sp>
              <p:nvSpPr>
                <p:cNvPr id="186" name="Line 103"/>
                <p:cNvSpPr>
                  <a:spLocks noChangeShapeType="1"/>
                </p:cNvSpPr>
                <p:nvPr/>
              </p:nvSpPr>
              <p:spPr bwMode="auto">
                <a:xfrm>
                  <a:off x="5135" y="1410"/>
                  <a:ext cx="0" cy="189"/>
                </a:xfrm>
                <a:prstGeom prst="line">
                  <a:avLst/>
                </a:prstGeom>
                <a:grpFill/>
                <a:ln w="9525">
                  <a:solidFill>
                    <a:srgbClr val="000000"/>
                  </a:solidFill>
                  <a:round/>
                  <a:headEnd/>
                  <a:tailEnd type="triangle" w="sm" len="sm"/>
                </a:ln>
              </p:spPr>
              <p:txBody>
                <a:bodyPr/>
                <a:lstStyle/>
                <a:p>
                  <a:endParaRPr lang="zh-CN" altLang="en-US"/>
                </a:p>
              </p:txBody>
            </p:sp>
            <p:sp>
              <p:nvSpPr>
                <p:cNvPr id="187" name="Line 104"/>
                <p:cNvSpPr>
                  <a:spLocks noChangeShapeType="1"/>
                </p:cNvSpPr>
                <p:nvPr/>
              </p:nvSpPr>
              <p:spPr bwMode="auto">
                <a:xfrm>
                  <a:off x="5137" y="1605"/>
                  <a:ext cx="0" cy="315"/>
                </a:xfrm>
                <a:prstGeom prst="line">
                  <a:avLst/>
                </a:prstGeom>
                <a:grpFill/>
                <a:ln w="9525">
                  <a:solidFill>
                    <a:srgbClr val="000000"/>
                  </a:solidFill>
                  <a:round/>
                  <a:headEnd/>
                  <a:tailEnd type="triangle" w="sm" len="sm"/>
                </a:ln>
              </p:spPr>
              <p:txBody>
                <a:bodyPr/>
                <a:lstStyle/>
                <a:p>
                  <a:endParaRPr lang="zh-CN" altLang="en-US"/>
                </a:p>
              </p:txBody>
            </p:sp>
            <p:sp>
              <p:nvSpPr>
                <p:cNvPr id="188" name="Oval 105"/>
                <p:cNvSpPr>
                  <a:spLocks noChangeArrowheads="1"/>
                </p:cNvSpPr>
                <p:nvPr/>
              </p:nvSpPr>
              <p:spPr bwMode="auto">
                <a:xfrm>
                  <a:off x="5603" y="1603"/>
                  <a:ext cx="69" cy="52"/>
                </a:xfrm>
                <a:prstGeom prst="ellipse">
                  <a:avLst/>
                </a:prstGeom>
                <a:grpFill/>
                <a:ln w="9525">
                  <a:solidFill>
                    <a:srgbClr val="000000"/>
                  </a:solidFill>
                  <a:round/>
                  <a:headEnd/>
                  <a:tailEnd/>
                </a:ln>
              </p:spPr>
              <p:txBody>
                <a:bodyPr/>
                <a:lstStyle/>
                <a:p>
                  <a:endParaRPr lang="zh-CN" altLang="en-US">
                    <a:solidFill>
                      <a:schemeClr val="tx1"/>
                    </a:solidFill>
                  </a:endParaRPr>
                </a:p>
              </p:txBody>
            </p:sp>
            <p:sp>
              <p:nvSpPr>
                <p:cNvPr id="189" name="Line 106"/>
                <p:cNvSpPr>
                  <a:spLocks noChangeShapeType="1"/>
                </p:cNvSpPr>
                <p:nvPr/>
              </p:nvSpPr>
              <p:spPr bwMode="auto">
                <a:xfrm>
                  <a:off x="5607" y="1629"/>
                  <a:ext cx="69" cy="0"/>
                </a:xfrm>
                <a:prstGeom prst="line">
                  <a:avLst/>
                </a:prstGeom>
                <a:grpFill/>
                <a:ln w="9525">
                  <a:solidFill>
                    <a:srgbClr val="000000"/>
                  </a:solidFill>
                  <a:round/>
                  <a:headEnd/>
                  <a:tailEnd/>
                </a:ln>
              </p:spPr>
              <p:txBody>
                <a:bodyPr/>
                <a:lstStyle/>
                <a:p>
                  <a:endParaRPr lang="zh-CN" altLang="en-US"/>
                </a:p>
              </p:txBody>
            </p:sp>
            <p:sp>
              <p:nvSpPr>
                <p:cNvPr id="190" name="Line 107"/>
                <p:cNvSpPr>
                  <a:spLocks noChangeShapeType="1"/>
                </p:cNvSpPr>
                <p:nvPr/>
              </p:nvSpPr>
              <p:spPr bwMode="auto">
                <a:xfrm>
                  <a:off x="5638" y="1602"/>
                  <a:ext cx="0" cy="54"/>
                </a:xfrm>
                <a:prstGeom prst="line">
                  <a:avLst/>
                </a:prstGeom>
                <a:grpFill/>
                <a:ln w="9525">
                  <a:solidFill>
                    <a:srgbClr val="000000"/>
                  </a:solidFill>
                  <a:round/>
                  <a:headEnd/>
                  <a:tailEnd/>
                </a:ln>
              </p:spPr>
              <p:txBody>
                <a:bodyPr/>
                <a:lstStyle/>
                <a:p>
                  <a:endParaRPr lang="zh-CN" altLang="en-US"/>
                </a:p>
              </p:txBody>
            </p:sp>
            <p:sp>
              <p:nvSpPr>
                <p:cNvPr id="191" name="Rectangle 108"/>
                <p:cNvSpPr>
                  <a:spLocks noChangeArrowheads="1"/>
                </p:cNvSpPr>
                <p:nvPr/>
              </p:nvSpPr>
              <p:spPr bwMode="auto">
                <a:xfrm>
                  <a:off x="5365" y="1575"/>
                  <a:ext cx="128" cy="142"/>
                </a:xfrm>
                <a:prstGeom prst="rect">
                  <a:avLst/>
                </a:prstGeom>
                <a:grpFill/>
                <a:ln w="9525">
                  <a:solidFill>
                    <a:srgbClr val="000000"/>
                  </a:solidFill>
                  <a:miter lim="800000"/>
                  <a:headEnd/>
                  <a:tailEnd/>
                </a:ln>
              </p:spPr>
              <p:txBody>
                <a:bodyPr/>
                <a:lstStyle/>
                <a:p>
                  <a:endParaRPr lang="zh-CN" altLang="en-US">
                    <a:solidFill>
                      <a:schemeClr val="tx1"/>
                    </a:solidFill>
                  </a:endParaRPr>
                </a:p>
              </p:txBody>
            </p:sp>
            <p:sp>
              <p:nvSpPr>
                <p:cNvPr id="192" name="Text Box 109"/>
                <p:cNvSpPr txBox="1">
                  <a:spLocks noChangeArrowheads="1"/>
                </p:cNvSpPr>
                <p:nvPr/>
              </p:nvSpPr>
              <p:spPr bwMode="auto">
                <a:xfrm>
                  <a:off x="5398" y="1600"/>
                  <a:ext cx="70" cy="90"/>
                </a:xfrm>
                <a:prstGeom prst="rect">
                  <a:avLst/>
                </a:prstGeom>
                <a:grpFill/>
                <a:ln w="9525">
                  <a:noFill/>
                  <a:miter lim="800000"/>
                  <a:headEnd/>
                  <a:tailEnd/>
                </a:ln>
              </p:spPr>
              <p:txBody>
                <a:bodyPr lIns="0" tIns="0" rIns="0" bIns="0"/>
                <a:lstStyle/>
                <a:p>
                  <a:pPr algn="ctr" eaLnBrk="0" hangingPunct="0"/>
                  <a:r>
                    <a:rPr lang="en-US" altLang="zh-CN" sz="1400">
                      <a:solidFill>
                        <a:schemeClr val="tx1"/>
                      </a:solidFill>
                    </a:rPr>
                    <a:t>E</a:t>
                  </a:r>
                </a:p>
              </p:txBody>
            </p:sp>
            <p:sp>
              <p:nvSpPr>
                <p:cNvPr id="193" name="Line 110"/>
                <p:cNvSpPr>
                  <a:spLocks noChangeShapeType="1"/>
                </p:cNvSpPr>
                <p:nvPr/>
              </p:nvSpPr>
              <p:spPr bwMode="auto">
                <a:xfrm>
                  <a:off x="5489" y="1632"/>
                  <a:ext cx="114" cy="0"/>
                </a:xfrm>
                <a:prstGeom prst="line">
                  <a:avLst/>
                </a:prstGeom>
                <a:grpFill/>
                <a:ln w="9525">
                  <a:solidFill>
                    <a:srgbClr val="000000"/>
                  </a:solidFill>
                  <a:round/>
                  <a:headEnd/>
                  <a:tailEnd type="triangle" w="sm" len="sm"/>
                </a:ln>
              </p:spPr>
              <p:txBody>
                <a:bodyPr/>
                <a:lstStyle/>
                <a:p>
                  <a:endParaRPr lang="zh-CN" altLang="en-US"/>
                </a:p>
              </p:txBody>
            </p:sp>
            <p:sp>
              <p:nvSpPr>
                <p:cNvPr id="194" name="Line 111"/>
                <p:cNvSpPr>
                  <a:spLocks noChangeShapeType="1"/>
                </p:cNvSpPr>
                <p:nvPr/>
              </p:nvSpPr>
              <p:spPr bwMode="auto">
                <a:xfrm>
                  <a:off x="5639" y="1413"/>
                  <a:ext cx="0" cy="189"/>
                </a:xfrm>
                <a:prstGeom prst="line">
                  <a:avLst/>
                </a:prstGeom>
                <a:grpFill/>
                <a:ln w="9525">
                  <a:solidFill>
                    <a:srgbClr val="000000"/>
                  </a:solidFill>
                  <a:round/>
                  <a:headEnd/>
                  <a:tailEnd type="triangle" w="sm" len="sm"/>
                </a:ln>
              </p:spPr>
              <p:txBody>
                <a:bodyPr/>
                <a:lstStyle/>
                <a:p>
                  <a:endParaRPr lang="zh-CN" altLang="en-US"/>
                </a:p>
              </p:txBody>
            </p:sp>
            <p:sp>
              <p:nvSpPr>
                <p:cNvPr id="195" name="Line 112"/>
                <p:cNvSpPr>
                  <a:spLocks noChangeShapeType="1"/>
                </p:cNvSpPr>
                <p:nvPr/>
              </p:nvSpPr>
              <p:spPr bwMode="auto">
                <a:xfrm>
                  <a:off x="5641" y="1608"/>
                  <a:ext cx="0" cy="315"/>
                </a:xfrm>
                <a:prstGeom prst="line">
                  <a:avLst/>
                </a:prstGeom>
                <a:grpFill/>
                <a:ln w="9525">
                  <a:solidFill>
                    <a:srgbClr val="000000"/>
                  </a:solidFill>
                  <a:round/>
                  <a:headEnd/>
                  <a:tailEnd type="triangle" w="sm" len="sm"/>
                </a:ln>
              </p:spPr>
              <p:txBody>
                <a:bodyPr/>
                <a:lstStyle/>
                <a:p>
                  <a:endParaRPr lang="zh-CN" altLang="en-US"/>
                </a:p>
              </p:txBody>
            </p:sp>
            <p:sp>
              <p:nvSpPr>
                <p:cNvPr id="200" name="Line 117"/>
                <p:cNvSpPr>
                  <a:spLocks noChangeShapeType="1"/>
                </p:cNvSpPr>
                <p:nvPr/>
              </p:nvSpPr>
              <p:spPr bwMode="auto">
                <a:xfrm flipV="1">
                  <a:off x="4241" y="1689"/>
                  <a:ext cx="114" cy="126"/>
                </a:xfrm>
                <a:prstGeom prst="line">
                  <a:avLst/>
                </a:prstGeom>
                <a:grpFill/>
                <a:ln w="9525">
                  <a:solidFill>
                    <a:srgbClr val="000000"/>
                  </a:solidFill>
                  <a:round/>
                  <a:headEnd/>
                  <a:tailEnd type="triangle" w="sm" len="sm"/>
                </a:ln>
              </p:spPr>
              <p:txBody>
                <a:bodyPr/>
                <a:lstStyle/>
                <a:p>
                  <a:endParaRPr lang="zh-CN" altLang="en-US"/>
                </a:p>
              </p:txBody>
            </p:sp>
            <p:sp>
              <p:nvSpPr>
                <p:cNvPr id="201" name="Line 118"/>
                <p:cNvSpPr>
                  <a:spLocks noChangeShapeType="1"/>
                </p:cNvSpPr>
                <p:nvPr/>
              </p:nvSpPr>
              <p:spPr bwMode="auto">
                <a:xfrm flipV="1">
                  <a:off x="4744" y="1689"/>
                  <a:ext cx="115" cy="126"/>
                </a:xfrm>
                <a:prstGeom prst="line">
                  <a:avLst/>
                </a:prstGeom>
                <a:grpFill/>
                <a:ln w="9525">
                  <a:solidFill>
                    <a:srgbClr val="000000"/>
                  </a:solidFill>
                  <a:round/>
                  <a:headEnd/>
                  <a:tailEnd type="triangle" w="sm" len="sm"/>
                </a:ln>
              </p:spPr>
              <p:txBody>
                <a:bodyPr/>
                <a:lstStyle/>
                <a:p>
                  <a:endParaRPr lang="zh-CN" altLang="en-US"/>
                </a:p>
              </p:txBody>
            </p:sp>
            <p:sp>
              <p:nvSpPr>
                <p:cNvPr id="202" name="Line 119"/>
                <p:cNvSpPr>
                  <a:spLocks noChangeShapeType="1"/>
                </p:cNvSpPr>
                <p:nvPr/>
              </p:nvSpPr>
              <p:spPr bwMode="auto">
                <a:xfrm flipV="1">
                  <a:off x="5248" y="1689"/>
                  <a:ext cx="115" cy="126"/>
                </a:xfrm>
                <a:prstGeom prst="line">
                  <a:avLst/>
                </a:prstGeom>
                <a:grpFill/>
                <a:ln w="9525">
                  <a:solidFill>
                    <a:srgbClr val="000000"/>
                  </a:solidFill>
                  <a:round/>
                  <a:headEnd/>
                  <a:tailEnd type="triangle" w="sm" len="sm"/>
                </a:ln>
              </p:spPr>
              <p:txBody>
                <a:bodyPr/>
                <a:lstStyle/>
                <a:p>
                  <a:endParaRPr lang="zh-CN" altLang="en-US"/>
                </a:p>
              </p:txBody>
            </p:sp>
            <p:sp>
              <p:nvSpPr>
                <p:cNvPr id="203" name="Line 120"/>
                <p:cNvSpPr>
                  <a:spLocks noChangeShapeType="1"/>
                </p:cNvSpPr>
                <p:nvPr/>
              </p:nvSpPr>
              <p:spPr bwMode="auto">
                <a:xfrm flipV="1">
                  <a:off x="3746" y="1689"/>
                  <a:ext cx="114" cy="126"/>
                </a:xfrm>
                <a:prstGeom prst="line">
                  <a:avLst/>
                </a:prstGeom>
                <a:grpFill/>
                <a:ln w="9525">
                  <a:solidFill>
                    <a:srgbClr val="000000"/>
                  </a:solidFill>
                  <a:round/>
                  <a:headEnd/>
                  <a:tailEnd type="triangle" w="sm" len="sm"/>
                </a:ln>
              </p:spPr>
              <p:txBody>
                <a:bodyPr/>
                <a:lstStyle/>
                <a:p>
                  <a:endParaRPr lang="zh-CN" altLang="en-US"/>
                </a:p>
              </p:txBody>
            </p:sp>
          </p:grpSp>
        </p:grpSp>
        <p:sp>
          <p:nvSpPr>
            <p:cNvPr id="167" name="Line 122"/>
            <p:cNvSpPr>
              <a:spLocks noChangeShapeType="1"/>
            </p:cNvSpPr>
            <p:nvPr/>
          </p:nvSpPr>
          <p:spPr bwMode="auto">
            <a:xfrm>
              <a:off x="44196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sp>
          <p:nvSpPr>
            <p:cNvPr id="168" name="Line 123"/>
            <p:cNvSpPr>
              <a:spLocks noChangeShapeType="1"/>
            </p:cNvSpPr>
            <p:nvPr/>
          </p:nvSpPr>
          <p:spPr bwMode="auto">
            <a:xfrm>
              <a:off x="52578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sp>
          <p:nvSpPr>
            <p:cNvPr id="169" name="Line 124"/>
            <p:cNvSpPr>
              <a:spLocks noChangeShapeType="1"/>
            </p:cNvSpPr>
            <p:nvPr/>
          </p:nvSpPr>
          <p:spPr bwMode="auto">
            <a:xfrm>
              <a:off x="6096000" y="3460824"/>
              <a:ext cx="381000" cy="0"/>
            </a:xfrm>
            <a:prstGeom prst="line">
              <a:avLst/>
            </a:prstGeom>
            <a:solidFill>
              <a:schemeClr val="accent1">
                <a:lumMod val="20000"/>
                <a:lumOff val="80000"/>
              </a:schemeClr>
            </a:solidFill>
            <a:ln w="9525">
              <a:solidFill>
                <a:schemeClr val="tx1"/>
              </a:solidFill>
              <a:round/>
              <a:headEnd/>
              <a:tailEnd type="triangle" w="med" len="med"/>
            </a:ln>
          </p:spPr>
          <p:txBody>
            <a:bodyPr/>
            <a:lstStyle/>
            <a:p>
              <a:endParaRPr lang="zh-CN" altLang="en-US"/>
            </a:p>
          </p:txBody>
        </p:sp>
      </p:grpSp>
      <p:cxnSp>
        <p:nvCxnSpPr>
          <p:cNvPr id="4" name="直接箭头连接符 3"/>
          <p:cNvCxnSpPr>
            <a:stCxn id="218" idx="0"/>
            <a:endCxn id="207" idx="0"/>
          </p:cNvCxnSpPr>
          <p:nvPr/>
        </p:nvCxnSpPr>
        <p:spPr>
          <a:xfrm>
            <a:off x="1504362" y="4467824"/>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2297230" y="4469317"/>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3110434" y="4471426"/>
            <a:ext cx="462509" cy="34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952400"/>
      </p:ext>
    </p:extLst>
  </p:cSld>
  <p:clrMapOvr>
    <a:masterClrMapping/>
  </p:clrMapOvr>
  <p:transition spd="slow">
    <p:pull/>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8788" name="Rectangle 7"/>
          <p:cNvSpPr>
            <a:spLocks noGrp="1" noChangeArrowheads="1"/>
          </p:cNvSpPr>
          <p:nvPr>
            <p:ph idx="1"/>
          </p:nvPr>
        </p:nvSpPr>
        <p:spPr>
          <a:xfrm>
            <a:off x="4513973" y="1219200"/>
            <a:ext cx="4172827" cy="5029200"/>
          </a:xfrm>
        </p:spPr>
        <p:txBody>
          <a:bodyPr>
            <a:normAutofit fontScale="77500" lnSpcReduction="20000"/>
          </a:bodyPr>
          <a:lstStyle/>
          <a:p>
            <a:r>
              <a:rPr lang="en-US" altLang="zh-CN"/>
              <a:t>IV</a:t>
            </a:r>
            <a:r>
              <a:rPr lang="zh-CN" altLang="en-US"/>
              <a:t>加密后与第一分组异或产生第一密文分组</a:t>
            </a:r>
            <a:endParaRPr lang="en-US" altLang="zh-CN"/>
          </a:p>
          <a:p>
            <a:r>
              <a:rPr lang="zh-CN" altLang="en-US"/>
              <a:t>前一加密结果作为当前加密的输入向量</a:t>
            </a:r>
            <a:endParaRPr lang="en-US" altLang="zh-CN"/>
          </a:p>
          <a:p>
            <a:r>
              <a:rPr lang="zh-CN" altLang="en-US"/>
              <a:t>前一加密结果与当前明文分组异或产生密文分组</a:t>
            </a:r>
            <a:endParaRPr lang="en-US" altLang="zh-CN"/>
          </a:p>
          <a:p>
            <a:r>
              <a:rPr lang="zh-CN" altLang="en-US"/>
              <a:t>优点：</a:t>
            </a:r>
            <a:endParaRPr lang="en-US" altLang="zh-CN"/>
          </a:p>
          <a:p>
            <a:pPr lvl="1"/>
            <a:r>
              <a:rPr lang="zh-CN" altLang="en-US"/>
              <a:t>隐藏明文模式</a:t>
            </a:r>
            <a:endParaRPr lang="en-US" altLang="zh-CN"/>
          </a:p>
          <a:p>
            <a:pPr lvl="1"/>
            <a:r>
              <a:rPr lang="zh-CN" altLang="en-US"/>
              <a:t>分组转流模式</a:t>
            </a:r>
            <a:endParaRPr lang="en-US" altLang="zh-CN"/>
          </a:p>
          <a:p>
            <a:pPr lvl="1"/>
            <a:r>
              <a:rPr lang="zh-CN" altLang="en-US"/>
              <a:t>传送小于分组的数据</a:t>
            </a:r>
            <a:endParaRPr lang="en-US" altLang="zh-CN"/>
          </a:p>
          <a:p>
            <a:r>
              <a:rPr lang="zh-CN" altLang="en-US"/>
              <a:t>缺点：</a:t>
            </a:r>
            <a:endParaRPr lang="en-US" altLang="zh-CN"/>
          </a:p>
          <a:p>
            <a:pPr lvl="1"/>
            <a:r>
              <a:rPr lang="zh-CN" altLang="en-US"/>
              <a:t>不利并行</a:t>
            </a:r>
            <a:endParaRPr lang="en-US" altLang="zh-CN"/>
          </a:p>
          <a:p>
            <a:pPr lvl="1"/>
            <a:r>
              <a:rPr lang="zh-CN" altLang="en-US"/>
              <a:t>可主动攻击</a:t>
            </a:r>
            <a:endParaRPr lang="en-US" altLang="zh-CN"/>
          </a:p>
          <a:p>
            <a:pPr lvl="1"/>
            <a:r>
              <a:rPr lang="zh-CN" altLang="en-US"/>
              <a:t>误差传送</a:t>
            </a:r>
            <a:endParaRPr lang="en-US" altLang="zh-CN"/>
          </a:p>
          <a:p>
            <a:pPr lvl="1"/>
            <a:r>
              <a:rPr lang="zh-CN" altLang="en-US"/>
              <a:t>需</a:t>
            </a:r>
            <a:r>
              <a:rPr lang="en-US" altLang="zh-CN"/>
              <a:t>IV</a:t>
            </a:r>
            <a:endParaRPr lang="zh-CN" altLang="en-US"/>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t>输出反馈模式 （</a:t>
            </a:r>
            <a:r>
              <a:rPr lang="en-US" altLang="zh-CN" sz="3200"/>
              <a:t>OFB-Output Feedback</a:t>
            </a:r>
            <a:r>
              <a:rPr lang="zh-CN" altLang="en-US" sz="3200"/>
              <a:t>）</a:t>
            </a:r>
          </a:p>
        </p:txBody>
      </p:sp>
      <p:sp>
        <p:nvSpPr>
          <p:cNvPr id="8" name="Rectangle 4"/>
          <p:cNvSpPr>
            <a:spLocks noChangeArrowheads="1"/>
          </p:cNvSpPr>
          <p:nvPr/>
        </p:nvSpPr>
        <p:spPr bwMode="auto">
          <a:xfrm>
            <a:off x="35496" y="1219200"/>
            <a:ext cx="4478475" cy="5029200"/>
          </a:xfrm>
          <a:prstGeom prst="rect">
            <a:avLst/>
          </a:prstGeom>
          <a:solidFill>
            <a:schemeClr val="accent1">
              <a:lumMod val="20000"/>
              <a:lumOff val="80000"/>
            </a:schemeClr>
          </a:solidFill>
          <a:ln w="9525">
            <a:solidFill>
              <a:schemeClr val="tx1"/>
            </a:solidFill>
            <a:miter lim="800000"/>
            <a:headEnd/>
            <a:tailEnd/>
          </a:ln>
        </p:spPr>
        <p:txBody>
          <a:bodyPr wrap="none" lIns="36000" rIns="36000"/>
          <a:lstStyle/>
          <a:p>
            <a:pPr eaLnBrk="0" hangingPunct="0">
              <a:lnSpc>
                <a:spcPct val="120000"/>
              </a:lnSpc>
              <a:spcBef>
                <a:spcPct val="20000"/>
              </a:spcBef>
              <a:buFont typeface="Wingdings" pitchFamily="2" charset="2"/>
              <a:buNone/>
            </a:pPr>
            <a:r>
              <a:rPr lang="en-US" altLang="zh-CN" sz="2400">
                <a:latin typeface="黑体" pitchFamily="49" charset="-122"/>
                <a:ea typeface="黑体" pitchFamily="49" charset="-122"/>
              </a:rPr>
              <a:t>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51" y="1402060"/>
            <a:ext cx="4520604" cy="4663480"/>
          </a:xfrm>
          <a:prstGeom prst="rect">
            <a:avLst/>
          </a:prstGeom>
        </p:spPr>
      </p:pic>
    </p:spTree>
    <p:extLst>
      <p:ext uri="{BB962C8B-B14F-4D97-AF65-F5344CB8AC3E}">
        <p14:creationId xmlns:p14="http://schemas.microsoft.com/office/powerpoint/2010/main" val="355482208"/>
      </p:ext>
    </p:extLst>
  </p:cSld>
  <p:clrMapOvr>
    <a:masterClrMapping/>
  </p:clrMapOvr>
  <p:transition spd="slow">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8788" name="Rectangle 7"/>
          <p:cNvSpPr>
            <a:spLocks noGrp="1" noChangeArrowheads="1"/>
          </p:cNvSpPr>
          <p:nvPr>
            <p:ph idx="1"/>
          </p:nvPr>
        </p:nvSpPr>
        <p:spPr>
          <a:xfrm>
            <a:off x="334588" y="3789040"/>
            <a:ext cx="7981828" cy="2940616"/>
          </a:xfrm>
          <a:solidFill>
            <a:schemeClr val="bg1"/>
          </a:solidFill>
        </p:spPr>
        <p:txBody>
          <a:bodyPr>
            <a:noAutofit/>
          </a:bodyPr>
          <a:lstStyle/>
          <a:p>
            <a:r>
              <a:rPr lang="zh-CN" altLang="en-US" sz="2400" dirty="0"/>
              <a:t>适合对实时性和速度要求比较高的场合，优点。</a:t>
            </a:r>
            <a:endParaRPr lang="en-US" altLang="zh-CN" sz="2400" dirty="0"/>
          </a:p>
          <a:p>
            <a:pPr lvl="1"/>
            <a:r>
              <a:rPr lang="zh-CN" altLang="en-US" sz="2000" dirty="0"/>
              <a:t>对计数器加密，不依赖明文或者密文，可以预先处理。</a:t>
            </a:r>
            <a:endParaRPr lang="en-US" altLang="zh-CN" sz="2000" dirty="0"/>
          </a:p>
          <a:p>
            <a:pPr lvl="1"/>
            <a:r>
              <a:rPr lang="zh-CN" altLang="en-US" sz="2000" dirty="0"/>
              <a:t>分组独立加解密，可并行加解密。可随机解密任一密文分组。</a:t>
            </a:r>
            <a:endParaRPr lang="en-US" altLang="zh-CN" sz="2000" dirty="0"/>
          </a:p>
          <a:p>
            <a:pPr lvl="1"/>
            <a:r>
              <a:rPr lang="zh-CN" altLang="en-US" sz="2000" dirty="0"/>
              <a:t>隐藏明文模式</a:t>
            </a:r>
            <a:endParaRPr lang="en-US" altLang="zh-CN" sz="2000" dirty="0"/>
          </a:p>
          <a:p>
            <a:pPr lvl="1"/>
            <a:r>
              <a:rPr lang="zh-CN" altLang="en-US" sz="2000" dirty="0"/>
              <a:t>只需加密算法。分组转流模式，传送小于分组的数据</a:t>
            </a:r>
            <a:endParaRPr lang="en-US" altLang="zh-CN" sz="2000" dirty="0"/>
          </a:p>
          <a:p>
            <a:r>
              <a:rPr lang="zh-CN" altLang="en-US" sz="2400" dirty="0"/>
              <a:t>缺点：</a:t>
            </a:r>
            <a:endParaRPr lang="en-US" altLang="zh-CN" sz="2400" dirty="0"/>
          </a:p>
          <a:p>
            <a:pPr lvl="1"/>
            <a:r>
              <a:rPr lang="zh-CN" altLang="en-US" sz="2000" dirty="0"/>
              <a:t>可主动攻击：密文内容若遭剪贴、替换，也不易被发现</a:t>
            </a:r>
            <a:endParaRPr lang="en-US" altLang="zh-CN" sz="2000" dirty="0"/>
          </a:p>
          <a:p>
            <a:pPr lvl="1"/>
            <a:r>
              <a:rPr lang="zh-CN" altLang="en-US" sz="2000" dirty="0"/>
              <a:t>误差传送</a:t>
            </a:r>
          </a:p>
        </p:txBody>
      </p:sp>
      <p:sp>
        <p:nvSpPr>
          <p:cNvPr id="113667" name="Rectangle 6"/>
          <p:cNvSpPr>
            <a:spLocks noGrp="1" noChangeArrowheads="1"/>
          </p:cNvSpPr>
          <p:nvPr>
            <p:ph type="title"/>
          </p:nvPr>
        </p:nvSpPr>
        <p:spPr>
          <a:xfrm>
            <a:off x="457200" y="58614"/>
            <a:ext cx="8229600" cy="634082"/>
          </a:xfrm>
        </p:spPr>
        <p:txBody>
          <a:bodyPr>
            <a:noAutofit/>
          </a:bodyPr>
          <a:lstStyle/>
          <a:p>
            <a:r>
              <a:rPr lang="zh-CN" altLang="en-US" sz="3200">
                <a:effectLst/>
              </a:rPr>
              <a:t>计数器模式（</a:t>
            </a:r>
            <a:r>
              <a:rPr lang="en-US" altLang="zh-CN" sz="3200">
                <a:effectLst/>
              </a:rPr>
              <a:t>Counter (CTR)</a:t>
            </a:r>
            <a:r>
              <a:rPr lang="zh-CN" altLang="en-US" sz="3200">
                <a:effectLst/>
              </a:rPr>
              <a:t>）</a:t>
            </a:r>
            <a:endParaRPr lang="zh-CN" altLang="en-US" sz="3200"/>
          </a:p>
        </p:txBody>
      </p:sp>
      <p:sp>
        <p:nvSpPr>
          <p:cNvPr id="123" name="Rectangle 7"/>
          <p:cNvSpPr txBox="1">
            <a:spLocks noChangeArrowheads="1"/>
          </p:cNvSpPr>
          <p:nvPr/>
        </p:nvSpPr>
        <p:spPr>
          <a:xfrm>
            <a:off x="5148064" y="548680"/>
            <a:ext cx="3823569" cy="365445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zh-CN" altLang="en-US" dirty="0"/>
              <a:t>计数器</a:t>
            </a:r>
            <a:r>
              <a:rPr lang="zh-CN" altLang="en-US"/>
              <a:t>值加密与</a:t>
            </a:r>
            <a:r>
              <a:rPr lang="zh-CN" altLang="en-US" dirty="0"/>
              <a:t>明文异</a:t>
            </a:r>
            <a:r>
              <a:rPr lang="zh-CN" altLang="en-US"/>
              <a:t>或，计数器值</a:t>
            </a:r>
            <a:r>
              <a:rPr lang="zh-CN" altLang="en-US" dirty="0"/>
              <a:t>依次递增</a:t>
            </a:r>
            <a:r>
              <a:rPr lang="en-US" altLang="zh-CN" dirty="0"/>
              <a:t>1</a:t>
            </a:r>
          </a:p>
          <a:p>
            <a:pPr fontAlgn="auto"/>
            <a:r>
              <a:rPr lang="zh-CN" altLang="en-US"/>
              <a:t>解密过程与加密过程相同</a:t>
            </a:r>
            <a:endParaRPr lang="en-US" altLang="zh-CN" dirty="0"/>
          </a:p>
        </p:txBody>
      </p:sp>
      <p:pic>
        <p:nvPicPr>
          <p:cNvPr id="2" name="图片 1"/>
          <p:cNvPicPr>
            <a:picLocks noChangeAspect="1"/>
          </p:cNvPicPr>
          <p:nvPr/>
        </p:nvPicPr>
        <p:blipFill>
          <a:blip r:embed="rId3" cstate="print"/>
          <a:stretch>
            <a:fillRect/>
          </a:stretch>
        </p:blipFill>
        <p:spPr>
          <a:xfrm>
            <a:off x="35496" y="716983"/>
            <a:ext cx="5315729" cy="2940617"/>
          </a:xfrm>
          <a:prstGeom prst="rect">
            <a:avLst/>
          </a:prstGeom>
        </p:spPr>
      </p:pic>
    </p:spTree>
    <p:extLst>
      <p:ext uri="{BB962C8B-B14F-4D97-AF65-F5344CB8AC3E}">
        <p14:creationId xmlns:p14="http://schemas.microsoft.com/office/powerpoint/2010/main" val="619894731"/>
      </p:ext>
    </p:extLst>
  </p:cSld>
  <p:clrMapOvr>
    <a:masterClrMapping/>
  </p:clrMapOvr>
  <p:transition spd="slow">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fontScale="90000"/>
          </a:bodyPr>
          <a:lstStyle/>
          <a:p>
            <a:pPr algn="ctr">
              <a:defRPr/>
            </a:pPr>
            <a:r>
              <a:rPr lang="en-US" altLang="zh-CN"/>
              <a:t>3.5</a:t>
            </a:r>
            <a:r>
              <a:rPr lang="zh-CN" altLang="en-US"/>
              <a:t>公开密钥体制（非对称密码体制）</a:t>
            </a:r>
            <a:br>
              <a:rPr lang="zh-CN" altLang="zh-CN"/>
            </a:br>
            <a:endParaRPr lang="zh-CN" altLang="en-US"/>
          </a:p>
        </p:txBody>
      </p:sp>
      <p:sp>
        <p:nvSpPr>
          <p:cNvPr id="120835" name="Rectangle 5"/>
          <p:cNvSpPr>
            <a:spLocks noGrp="1" noChangeArrowheads="1"/>
          </p:cNvSpPr>
          <p:nvPr>
            <p:ph type="body" idx="1"/>
          </p:nvPr>
        </p:nvSpPr>
        <p:spPr/>
        <p:txBody>
          <a:bodyPr/>
          <a:lstStyle/>
          <a:p>
            <a:pPr marR="0"/>
            <a:endParaRPr lang="zh-CN" altLang="zh-CN"/>
          </a:p>
        </p:txBody>
      </p:sp>
    </p:spTree>
  </p:cSld>
  <p:clrMapOvr>
    <a:masterClrMapping/>
  </p:clrMapOvr>
  <p:transition spd="slow">
    <p:pull/>
  </p:transition>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lstStyle/>
          <a:p>
            <a:r>
              <a:rPr lang="zh-CN" altLang="en-US" dirty="0"/>
              <a:t>对称密码体制密钥管理困难</a:t>
            </a:r>
          </a:p>
          <a:p>
            <a:pPr lvl="1"/>
            <a:r>
              <a:rPr lang="zh-CN" altLang="en-US" dirty="0"/>
              <a:t>通信双方需一对密钥，</a:t>
            </a:r>
            <a:r>
              <a:rPr lang="en-US" altLang="zh-CN" dirty="0"/>
              <a:t>n</a:t>
            </a:r>
            <a:r>
              <a:rPr lang="zh-CN" altLang="en-US" dirty="0"/>
              <a:t>个用户需要</a:t>
            </a:r>
            <a:r>
              <a:rPr lang="en-US" altLang="zh-CN" dirty="0"/>
              <a:t>C(n,2)=n(n-1)/2</a:t>
            </a:r>
            <a:r>
              <a:rPr lang="zh-CN" altLang="en-US" dirty="0"/>
              <a:t>个密钥。用户量增大，密钥量急剧增大。如：</a:t>
            </a:r>
            <a:endParaRPr lang="en-US" altLang="zh-CN" dirty="0"/>
          </a:p>
          <a:p>
            <a:pPr lvl="2"/>
            <a:r>
              <a:rPr lang="en-US" altLang="zh-CN" dirty="0"/>
              <a:t>n=100</a:t>
            </a:r>
            <a:r>
              <a:rPr lang="zh-CN" altLang="en-US" dirty="0"/>
              <a:t>，  </a:t>
            </a:r>
            <a:r>
              <a:rPr lang="en-US" altLang="zh-CN" dirty="0"/>
              <a:t>C(100,2)=4,995</a:t>
            </a:r>
          </a:p>
          <a:p>
            <a:pPr lvl="2"/>
            <a:r>
              <a:rPr lang="en-US" altLang="zh-CN" dirty="0"/>
              <a:t>n=5000</a:t>
            </a:r>
            <a:r>
              <a:rPr lang="zh-CN" altLang="en-US" dirty="0"/>
              <a:t>， </a:t>
            </a:r>
            <a:r>
              <a:rPr lang="en-US" altLang="zh-CN" dirty="0"/>
              <a:t>C(5000,2)=12,497,500</a:t>
            </a:r>
          </a:p>
          <a:p>
            <a:pPr lvl="1"/>
            <a:r>
              <a:rPr lang="zh-CN" altLang="en-US" dirty="0"/>
              <a:t>分配问题：保密通信前，需安全（通道）传递密钥</a:t>
            </a:r>
            <a:endParaRPr lang="en-US" altLang="zh-CN" dirty="0"/>
          </a:p>
          <a:p>
            <a:r>
              <a:rPr lang="zh-CN" altLang="en-US" dirty="0"/>
              <a:t>对称加密算法无法实现抗抵赖的需求</a:t>
            </a:r>
          </a:p>
          <a:p>
            <a:pPr lvl="1"/>
            <a:r>
              <a:rPr lang="zh-CN" altLang="en-US" dirty="0"/>
              <a:t>数字签名问题</a:t>
            </a:r>
            <a:endParaRPr lang="en-US" altLang="zh-CN" dirty="0"/>
          </a:p>
        </p:txBody>
      </p:sp>
      <p:sp>
        <p:nvSpPr>
          <p:cNvPr id="745474" name="Rectangle 2"/>
          <p:cNvSpPr>
            <a:spLocks noGrp="1" noChangeArrowheads="1"/>
          </p:cNvSpPr>
          <p:nvPr>
            <p:ph type="title"/>
          </p:nvPr>
        </p:nvSpPr>
        <p:spPr/>
        <p:txBody>
          <a:bodyPr/>
          <a:lstStyle/>
          <a:p>
            <a:r>
              <a:rPr lang="zh-CN" altLang="en-US" dirty="0"/>
              <a:t>问题提出</a:t>
            </a:r>
          </a:p>
        </p:txBody>
      </p:sp>
      <p:sp>
        <p:nvSpPr>
          <p:cNvPr id="121858"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1859" name="灯片编号占位符 5"/>
          <p:cNvSpPr>
            <a:spLocks noGrp="1"/>
          </p:cNvSpPr>
          <p:nvPr>
            <p:ph type="sldNum" sz="quarter" idx="4"/>
          </p:nvPr>
        </p:nvSpPr>
        <p:spPr/>
        <p:txBody>
          <a:bodyPr/>
          <a:lstStyle/>
          <a:p>
            <a:fld id="{74067AA2-AD5C-42D5-AA61-D0174CD2B3CA}" type="slidenum">
              <a:rPr lang="en-US" altLang="zh-CN" smtClean="0"/>
              <a:pPr/>
              <a:t>137</a:t>
            </a:fld>
            <a:endParaRPr lang="en-US" altLang="zh-CN"/>
          </a:p>
        </p:txBody>
      </p:sp>
      <p:grpSp>
        <p:nvGrpSpPr>
          <p:cNvPr id="121862" name="Group 3"/>
          <p:cNvGrpSpPr>
            <a:grpSpLocks/>
          </p:cNvGrpSpPr>
          <p:nvPr/>
        </p:nvGrpSpPr>
        <p:grpSpPr bwMode="auto">
          <a:xfrm>
            <a:off x="5160963" y="116161"/>
            <a:ext cx="3697287" cy="158464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headEnd/>
              <a:tailE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headEnd/>
              <a:tailE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headEnd/>
              <a:tailE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headEnd/>
              <a:tailE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headEnd/>
              <a:tailE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headEnd/>
              <a:tailE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headEnd/>
              <a:tailE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headEnd/>
              <a:tailE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headEnd/>
              <a:tailE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headEnd/>
              <a:tailE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headEnd/>
              <a:tailE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headEnd/>
              <a:tailE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headEnd/>
              <a:tailEnd/>
            </a:ln>
          </p:spPr>
          <p:txBody>
            <a:bodyPr wrap="none">
              <a:spAutoFit/>
            </a:bodyPr>
            <a:lstStyle/>
            <a:p>
              <a:endParaRPr lang="zh-CN" altLang="en-US"/>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45475">
                                            <p:txEl>
                                              <p:pRg st="6" end="6"/>
                                            </p:txEl>
                                          </p:spTgt>
                                        </p:tgtEl>
                                        <p:attrNameLst>
                                          <p:attrName>style.visibility</p:attrName>
                                        </p:attrNameLst>
                                      </p:cBhvr>
                                      <p:to>
                                        <p:strVal val="visible"/>
                                      </p:to>
                                    </p:set>
                                    <p:animEffect transition="in" filter="fade">
                                      <p:cBhvr>
                                        <p:cTn id="35"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uiExpand="1"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ChangeArrowheads="1"/>
          </p:cNvSpPr>
          <p:nvPr/>
        </p:nvSpPr>
        <p:spPr bwMode="auto">
          <a:xfrm>
            <a:off x="762000" y="1371600"/>
            <a:ext cx="4872038" cy="550863"/>
          </a:xfrm>
          <a:prstGeom prst="rect">
            <a:avLst/>
          </a:prstGeom>
          <a:noFill/>
          <a:ln w="12700" cap="sq">
            <a:noFill/>
            <a:miter lim="800000"/>
            <a:headEnd type="none" w="sm" len="sm"/>
            <a:tailEnd type="none" w="sm" len="sm"/>
          </a:ln>
          <a:effectLst/>
        </p:spPr>
        <p:txBody>
          <a:bodyPr anchor="ctr"/>
          <a:lstStyle/>
          <a:p>
            <a:pPr eaLnBrk="0" hangingPunct="0">
              <a:defRPr/>
            </a:pPr>
            <a:endParaRPr lang="zh-CN" altLang="en-US" sz="2800" b="1">
              <a:solidFill>
                <a:srgbClr val="000000"/>
              </a:solidFill>
              <a:effectLst>
                <a:outerShdw blurRad="38100" dist="38100" dir="2700000" algn="tl">
                  <a:srgbClr val="C0C0C0"/>
                </a:outerShdw>
              </a:effectLst>
              <a:latin typeface="黑体" pitchFamily="49" charset="-122"/>
              <a:ea typeface="黑体" pitchFamily="49" charset="-122"/>
            </a:endParaRPr>
          </a:p>
        </p:txBody>
      </p:sp>
      <p:sp>
        <p:nvSpPr>
          <p:cNvPr id="6" name="内容占位符 5"/>
          <p:cNvSpPr>
            <a:spLocks noGrp="1"/>
          </p:cNvSpPr>
          <p:nvPr>
            <p:ph idx="1"/>
          </p:nvPr>
        </p:nvSpPr>
        <p:spPr/>
        <p:txBody>
          <a:bodyPr/>
          <a:lstStyle/>
          <a:p>
            <a:r>
              <a:rPr lang="en-US" altLang="zh-CN" dirty="0">
                <a:latin typeface="Times New Roman" pitchFamily="18" charset="0"/>
              </a:rPr>
              <a:t>1976 Stanford</a:t>
            </a:r>
            <a:r>
              <a:rPr lang="zh-CN" altLang="en-US" dirty="0">
                <a:latin typeface="Times New Roman" pitchFamily="18" charset="0"/>
              </a:rPr>
              <a:t>大学</a:t>
            </a:r>
            <a:r>
              <a:rPr lang="en-US" altLang="zh-CN" dirty="0" err="1">
                <a:latin typeface="Times New Roman" pitchFamily="18" charset="0"/>
              </a:rPr>
              <a:t>Diffie</a:t>
            </a:r>
            <a:r>
              <a:rPr lang="zh-CN" altLang="en-US" dirty="0">
                <a:latin typeface="Times New Roman" pitchFamily="18" charset="0"/>
              </a:rPr>
              <a:t>和</a:t>
            </a:r>
            <a:r>
              <a:rPr lang="en-US" altLang="zh-CN" dirty="0">
                <a:latin typeface="Times New Roman" pitchFamily="18" charset="0"/>
              </a:rPr>
              <a:t>Hellman</a:t>
            </a:r>
            <a:r>
              <a:rPr lang="zh-CN" altLang="en-US" dirty="0">
                <a:latin typeface="Times New Roman" pitchFamily="18" charset="0"/>
              </a:rPr>
              <a:t>在“密码学发展新动向”一文中首次提出公开密钥</a:t>
            </a:r>
            <a:r>
              <a:rPr lang="zh-CN" altLang="en-US" dirty="0"/>
              <a:t>（非对称）</a:t>
            </a:r>
            <a:r>
              <a:rPr lang="zh-CN" altLang="en-US" dirty="0">
                <a:latin typeface="Times New Roman" pitchFamily="18" charset="0"/>
              </a:rPr>
              <a:t>密码体制思想。</a:t>
            </a:r>
          </a:p>
          <a:p>
            <a:r>
              <a:rPr lang="zh-CN" altLang="en-US" dirty="0">
                <a:latin typeface="Times New Roman" pitchFamily="18" charset="0"/>
              </a:rPr>
              <a:t>解决：</a:t>
            </a:r>
            <a:endParaRPr lang="en-US" altLang="zh-CN" dirty="0">
              <a:latin typeface="Times New Roman" pitchFamily="18" charset="0"/>
            </a:endParaRPr>
          </a:p>
          <a:p>
            <a:pPr lvl="1"/>
            <a:r>
              <a:rPr lang="zh-CN" altLang="en-US" dirty="0">
                <a:latin typeface="Times New Roman" pitchFamily="18" charset="0"/>
              </a:rPr>
              <a:t>加密</a:t>
            </a:r>
            <a:endParaRPr lang="en-US" altLang="zh-CN" dirty="0">
              <a:latin typeface="Times New Roman" pitchFamily="18" charset="0"/>
            </a:endParaRPr>
          </a:p>
          <a:p>
            <a:pPr lvl="1"/>
            <a:r>
              <a:rPr lang="zh-CN" altLang="en-US" dirty="0">
                <a:latin typeface="Times New Roman" pitchFamily="18" charset="0"/>
              </a:rPr>
              <a:t>密钥分配</a:t>
            </a:r>
            <a:endParaRPr lang="en-US" altLang="zh-CN" dirty="0">
              <a:latin typeface="Times New Roman" pitchFamily="18" charset="0"/>
            </a:endParaRPr>
          </a:p>
          <a:p>
            <a:pPr lvl="1"/>
            <a:r>
              <a:rPr lang="zh-CN" altLang="en-US" dirty="0">
                <a:latin typeface="Times New Roman" pitchFamily="18" charset="0"/>
              </a:rPr>
              <a:t>数字签名</a:t>
            </a:r>
          </a:p>
          <a:p>
            <a:endParaRPr lang="zh-CN" altLang="en-US" dirty="0">
              <a:latin typeface="Times New Roman" pitchFamily="18" charset="0"/>
            </a:endParaRPr>
          </a:p>
        </p:txBody>
      </p:sp>
      <p:sp>
        <p:nvSpPr>
          <p:cNvPr id="3" name="标题 2"/>
          <p:cNvSpPr>
            <a:spLocks noGrp="1"/>
          </p:cNvSpPr>
          <p:nvPr>
            <p:ph type="title"/>
          </p:nvPr>
        </p:nvSpPr>
        <p:spPr/>
        <p:txBody>
          <a:bodyPr>
            <a:normAutofit/>
          </a:bodyPr>
          <a:lstStyle/>
          <a:p>
            <a:r>
              <a:rPr lang="zh-CN" altLang="en-US" dirty="0"/>
              <a:t>公开密钥密码体制的提出</a:t>
            </a:r>
          </a:p>
        </p:txBody>
      </p:sp>
    </p:spTree>
  </p:cSld>
  <p:clrMapOvr>
    <a:masterClrMapping/>
  </p:clrMapOvr>
  <p:transition spd="slow">
    <p:pull/>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公开密码体制思想</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139</a:t>
            </a:fld>
            <a:endParaRPr lang="en-US" altLang="zh-CN"/>
          </a:p>
        </p:txBody>
      </p:sp>
      <p:grpSp>
        <p:nvGrpSpPr>
          <p:cNvPr id="10" name="Group 3"/>
          <p:cNvGrpSpPr>
            <a:grpSpLocks/>
          </p:cNvGrpSpPr>
          <p:nvPr/>
        </p:nvGrpSpPr>
        <p:grpSpPr bwMode="auto">
          <a:xfrm>
            <a:off x="513804" y="1556792"/>
            <a:ext cx="3697287" cy="1944687"/>
            <a:chOff x="1701" y="890"/>
            <a:chExt cx="2329" cy="1225"/>
          </a:xfrm>
        </p:grpSpPr>
        <p:sp>
          <p:nvSpPr>
            <p:cNvPr id="11" name="Oval 4"/>
            <p:cNvSpPr>
              <a:spLocks noChangeArrowheads="1"/>
            </p:cNvSpPr>
            <p:nvPr/>
          </p:nvSpPr>
          <p:spPr bwMode="auto">
            <a:xfrm>
              <a:off x="2035" y="890"/>
              <a:ext cx="333"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 name="Oval 5"/>
            <p:cNvSpPr>
              <a:spLocks noChangeArrowheads="1"/>
            </p:cNvSpPr>
            <p:nvPr/>
          </p:nvSpPr>
          <p:spPr bwMode="auto">
            <a:xfrm>
              <a:off x="2845" y="890"/>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3" name="Oval 6"/>
            <p:cNvSpPr>
              <a:spLocks noChangeArrowheads="1"/>
            </p:cNvSpPr>
            <p:nvPr/>
          </p:nvSpPr>
          <p:spPr bwMode="auto">
            <a:xfrm>
              <a:off x="3696" y="1026"/>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4" name="Oval 7"/>
            <p:cNvSpPr>
              <a:spLocks noChangeArrowheads="1"/>
            </p:cNvSpPr>
            <p:nvPr/>
          </p:nvSpPr>
          <p:spPr bwMode="auto">
            <a:xfrm>
              <a:off x="2368" y="1902"/>
              <a:ext cx="334" cy="213"/>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C</a:t>
              </a:r>
              <a:endParaRPr lang="zh-CN" altLang="en-US" b="1">
                <a:solidFill>
                  <a:schemeClr val="tx1"/>
                </a:solidFill>
              </a:endParaRPr>
            </a:p>
          </p:txBody>
        </p:sp>
        <p:sp>
          <p:nvSpPr>
            <p:cNvPr id="15" name="Oval 8"/>
            <p:cNvSpPr>
              <a:spLocks noChangeArrowheads="1"/>
            </p:cNvSpPr>
            <p:nvPr/>
          </p:nvSpPr>
          <p:spPr bwMode="auto">
            <a:xfrm>
              <a:off x="1701" y="158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6" name="Line 9"/>
            <p:cNvSpPr>
              <a:spLocks noChangeShapeType="1"/>
            </p:cNvSpPr>
            <p:nvPr/>
          </p:nvSpPr>
          <p:spPr bwMode="auto">
            <a:xfrm flipH="1">
              <a:off x="1987" y="1103"/>
              <a:ext cx="953" cy="533"/>
            </a:xfrm>
            <a:prstGeom prst="line">
              <a:avLst/>
            </a:prstGeom>
            <a:noFill/>
            <a:ln w="38100">
              <a:solidFill>
                <a:schemeClr val="tx1"/>
              </a:solidFill>
              <a:round/>
              <a:headEnd/>
              <a:tailEnd/>
            </a:ln>
          </p:spPr>
          <p:txBody>
            <a:bodyPr wrap="none" anchor="ctr"/>
            <a:lstStyle/>
            <a:p>
              <a:endParaRPr lang="zh-CN" altLang="en-US"/>
            </a:p>
          </p:txBody>
        </p:sp>
        <p:sp>
          <p:nvSpPr>
            <p:cNvPr id="17" name="Line 10"/>
            <p:cNvSpPr>
              <a:spLocks noChangeShapeType="1"/>
            </p:cNvSpPr>
            <p:nvPr/>
          </p:nvSpPr>
          <p:spPr bwMode="auto">
            <a:xfrm>
              <a:off x="2368" y="997"/>
              <a:ext cx="477" cy="0"/>
            </a:xfrm>
            <a:prstGeom prst="line">
              <a:avLst/>
            </a:prstGeom>
            <a:noFill/>
            <a:ln w="38100">
              <a:solidFill>
                <a:schemeClr val="tx1"/>
              </a:solidFill>
              <a:round/>
              <a:headEnd/>
              <a:tailEnd/>
            </a:ln>
          </p:spPr>
          <p:txBody>
            <a:bodyPr wrap="none" anchor="ctr"/>
            <a:lstStyle/>
            <a:p>
              <a:endParaRPr lang="zh-CN" altLang="en-US"/>
            </a:p>
          </p:txBody>
        </p:sp>
        <p:sp>
          <p:nvSpPr>
            <p:cNvPr id="18" name="Line 11"/>
            <p:cNvSpPr>
              <a:spLocks noChangeShapeType="1"/>
            </p:cNvSpPr>
            <p:nvPr/>
          </p:nvSpPr>
          <p:spPr bwMode="auto">
            <a:xfrm>
              <a:off x="3152" y="1026"/>
              <a:ext cx="590" cy="91"/>
            </a:xfrm>
            <a:prstGeom prst="line">
              <a:avLst/>
            </a:prstGeom>
            <a:noFill/>
            <a:ln w="38100">
              <a:solidFill>
                <a:schemeClr val="tx1"/>
              </a:solidFill>
              <a:round/>
              <a:headEnd/>
              <a:tailEnd/>
            </a:ln>
          </p:spPr>
          <p:txBody>
            <a:bodyPr wrap="none" anchor="ctr"/>
            <a:lstStyle/>
            <a:p>
              <a:endParaRPr lang="zh-CN" altLang="en-US"/>
            </a:p>
          </p:txBody>
        </p:sp>
        <p:sp>
          <p:nvSpPr>
            <p:cNvPr id="19" name="Line 12"/>
            <p:cNvSpPr>
              <a:spLocks noChangeShapeType="1"/>
            </p:cNvSpPr>
            <p:nvPr/>
          </p:nvSpPr>
          <p:spPr bwMode="auto">
            <a:xfrm flipH="1">
              <a:off x="2699" y="2003"/>
              <a:ext cx="903" cy="21"/>
            </a:xfrm>
            <a:prstGeom prst="line">
              <a:avLst/>
            </a:prstGeom>
            <a:noFill/>
            <a:ln w="38100">
              <a:solidFill>
                <a:schemeClr val="tx1"/>
              </a:solidFill>
              <a:round/>
              <a:headEnd/>
              <a:tailEnd/>
            </a:ln>
          </p:spPr>
          <p:txBody>
            <a:bodyPr wrap="none" anchor="ctr"/>
            <a:lstStyle/>
            <a:p>
              <a:endParaRPr lang="zh-CN" altLang="en-US"/>
            </a:p>
          </p:txBody>
        </p:sp>
        <p:sp>
          <p:nvSpPr>
            <p:cNvPr id="20" name="Line 13"/>
            <p:cNvSpPr>
              <a:spLocks noChangeShapeType="1"/>
            </p:cNvSpPr>
            <p:nvPr/>
          </p:nvSpPr>
          <p:spPr bwMode="auto">
            <a:xfrm flipH="1" flipV="1">
              <a:off x="1987" y="1742"/>
              <a:ext cx="381" cy="213"/>
            </a:xfrm>
            <a:prstGeom prst="line">
              <a:avLst/>
            </a:prstGeom>
            <a:noFill/>
            <a:ln w="38100">
              <a:solidFill>
                <a:schemeClr val="tx1"/>
              </a:solidFill>
              <a:round/>
              <a:headEnd/>
              <a:tailEnd/>
            </a:ln>
          </p:spPr>
          <p:txBody>
            <a:bodyPr wrap="none" anchor="ctr"/>
            <a:lstStyle/>
            <a:p>
              <a:endParaRPr lang="zh-CN" altLang="en-US"/>
            </a:p>
          </p:txBody>
        </p:sp>
        <p:sp>
          <p:nvSpPr>
            <p:cNvPr id="21" name="Line 14"/>
            <p:cNvSpPr>
              <a:spLocks noChangeShapeType="1"/>
            </p:cNvSpPr>
            <p:nvPr/>
          </p:nvSpPr>
          <p:spPr bwMode="auto">
            <a:xfrm flipH="1">
              <a:off x="1892" y="1103"/>
              <a:ext cx="238" cy="479"/>
            </a:xfrm>
            <a:prstGeom prst="line">
              <a:avLst/>
            </a:prstGeom>
            <a:noFill/>
            <a:ln w="38100">
              <a:solidFill>
                <a:schemeClr val="tx1"/>
              </a:solidFill>
              <a:round/>
              <a:headEnd/>
              <a:tailEnd/>
            </a:ln>
          </p:spPr>
          <p:txBody>
            <a:bodyPr wrap="none" anchor="ctr"/>
            <a:lstStyle/>
            <a:p>
              <a:endParaRPr lang="zh-CN" altLang="en-US"/>
            </a:p>
          </p:txBody>
        </p:sp>
        <p:sp>
          <p:nvSpPr>
            <p:cNvPr id="22" name="Line 15"/>
            <p:cNvSpPr>
              <a:spLocks noChangeShapeType="1"/>
            </p:cNvSpPr>
            <p:nvPr/>
          </p:nvSpPr>
          <p:spPr bwMode="auto">
            <a:xfrm>
              <a:off x="2273" y="1103"/>
              <a:ext cx="238" cy="799"/>
            </a:xfrm>
            <a:prstGeom prst="line">
              <a:avLst/>
            </a:prstGeom>
            <a:noFill/>
            <a:ln w="38100">
              <a:solidFill>
                <a:schemeClr val="tx1"/>
              </a:solidFill>
              <a:round/>
              <a:headEnd/>
              <a:tailEnd/>
            </a:ln>
          </p:spPr>
          <p:txBody>
            <a:bodyPr wrap="none" anchor="ctr"/>
            <a:lstStyle/>
            <a:p>
              <a:endParaRPr lang="zh-CN" altLang="en-US"/>
            </a:p>
          </p:txBody>
        </p:sp>
        <p:sp>
          <p:nvSpPr>
            <p:cNvPr id="23" name="Line 16"/>
            <p:cNvSpPr>
              <a:spLocks noChangeShapeType="1"/>
            </p:cNvSpPr>
            <p:nvPr/>
          </p:nvSpPr>
          <p:spPr bwMode="auto">
            <a:xfrm flipV="1">
              <a:off x="2035" y="1162"/>
              <a:ext cx="1707" cy="527"/>
            </a:xfrm>
            <a:prstGeom prst="line">
              <a:avLst/>
            </a:prstGeom>
            <a:noFill/>
            <a:ln w="38100">
              <a:solidFill>
                <a:schemeClr val="tx1"/>
              </a:solidFill>
              <a:round/>
              <a:headEnd/>
              <a:tailEnd/>
            </a:ln>
          </p:spPr>
          <p:txBody>
            <a:bodyPr wrap="none" anchor="ctr"/>
            <a:lstStyle/>
            <a:p>
              <a:endParaRPr lang="zh-CN" altLang="en-US"/>
            </a:p>
          </p:txBody>
        </p:sp>
        <p:sp>
          <p:nvSpPr>
            <p:cNvPr id="24" name="Line 17"/>
            <p:cNvSpPr>
              <a:spLocks noChangeShapeType="1"/>
            </p:cNvSpPr>
            <p:nvPr/>
          </p:nvSpPr>
          <p:spPr bwMode="auto">
            <a:xfrm>
              <a:off x="2381" y="1071"/>
              <a:ext cx="1315" cy="817"/>
            </a:xfrm>
            <a:prstGeom prst="line">
              <a:avLst/>
            </a:prstGeom>
            <a:noFill/>
            <a:ln w="38100">
              <a:solidFill>
                <a:schemeClr val="tx1"/>
              </a:solidFill>
              <a:round/>
              <a:headEnd/>
              <a:tailEnd/>
            </a:ln>
          </p:spPr>
          <p:txBody>
            <a:bodyPr wrap="none" anchor="ctr"/>
            <a:lstStyle/>
            <a:p>
              <a:endParaRPr lang="zh-CN" altLang="en-US"/>
            </a:p>
          </p:txBody>
        </p:sp>
        <p:sp>
          <p:nvSpPr>
            <p:cNvPr id="25" name="Line 18"/>
            <p:cNvSpPr>
              <a:spLocks noChangeShapeType="1"/>
            </p:cNvSpPr>
            <p:nvPr/>
          </p:nvSpPr>
          <p:spPr bwMode="auto">
            <a:xfrm>
              <a:off x="2940" y="1103"/>
              <a:ext cx="756" cy="785"/>
            </a:xfrm>
            <a:prstGeom prst="line">
              <a:avLst/>
            </a:prstGeom>
            <a:noFill/>
            <a:ln w="38100">
              <a:solidFill>
                <a:schemeClr val="tx1"/>
              </a:solidFill>
              <a:round/>
              <a:headEnd/>
              <a:tailEnd/>
            </a:ln>
          </p:spPr>
          <p:txBody>
            <a:bodyPr wrap="none" anchor="ctr"/>
            <a:lstStyle/>
            <a:p>
              <a:endParaRPr lang="zh-CN" altLang="en-US"/>
            </a:p>
          </p:txBody>
        </p:sp>
        <p:sp>
          <p:nvSpPr>
            <p:cNvPr id="26" name="Oval 19"/>
            <p:cNvSpPr>
              <a:spLocks noChangeArrowheads="1"/>
            </p:cNvSpPr>
            <p:nvPr/>
          </p:nvSpPr>
          <p:spPr bwMode="auto">
            <a:xfrm>
              <a:off x="3606" y="1888"/>
              <a:ext cx="334" cy="213"/>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B</a:t>
              </a:r>
              <a:endParaRPr lang="zh-CN" altLang="en-US" b="1">
                <a:solidFill>
                  <a:schemeClr val="tx1"/>
                </a:solidFill>
              </a:endParaRPr>
            </a:p>
          </p:txBody>
        </p:sp>
        <p:sp>
          <p:nvSpPr>
            <p:cNvPr id="27" name="Line 20"/>
            <p:cNvSpPr>
              <a:spLocks noChangeShapeType="1"/>
            </p:cNvSpPr>
            <p:nvPr/>
          </p:nvSpPr>
          <p:spPr bwMode="auto">
            <a:xfrm flipV="1">
              <a:off x="2653" y="1253"/>
              <a:ext cx="1134" cy="680"/>
            </a:xfrm>
            <a:prstGeom prst="line">
              <a:avLst/>
            </a:prstGeom>
            <a:noFill/>
            <a:ln w="38100">
              <a:solidFill>
                <a:schemeClr val="tx1"/>
              </a:solidFill>
              <a:round/>
              <a:headEnd/>
              <a:tailEnd/>
            </a:ln>
          </p:spPr>
          <p:txBody>
            <a:bodyPr wrap="none" anchor="ctr"/>
            <a:lstStyle/>
            <a:p>
              <a:endParaRPr lang="zh-CN" altLang="en-US"/>
            </a:p>
          </p:txBody>
        </p:sp>
        <p:sp>
          <p:nvSpPr>
            <p:cNvPr id="28" name="Line 21"/>
            <p:cNvSpPr>
              <a:spLocks noChangeShapeType="1"/>
            </p:cNvSpPr>
            <p:nvPr/>
          </p:nvSpPr>
          <p:spPr bwMode="auto">
            <a:xfrm flipH="1">
              <a:off x="3787" y="1253"/>
              <a:ext cx="91" cy="635"/>
            </a:xfrm>
            <a:prstGeom prst="line">
              <a:avLst/>
            </a:prstGeom>
            <a:noFill/>
            <a:ln w="38100">
              <a:solidFill>
                <a:schemeClr val="tx1"/>
              </a:solidFill>
              <a:round/>
              <a:headEnd/>
              <a:tailEnd/>
            </a:ln>
          </p:spPr>
          <p:txBody>
            <a:bodyPr wrap="none" anchor="ctr"/>
            <a:lstStyle/>
            <a:p>
              <a:endParaRPr lang="zh-CN" altLang="en-US"/>
            </a:p>
          </p:txBody>
        </p:sp>
        <p:sp>
          <p:nvSpPr>
            <p:cNvPr id="29" name="Line 22"/>
            <p:cNvSpPr>
              <a:spLocks noChangeShapeType="1"/>
            </p:cNvSpPr>
            <p:nvPr/>
          </p:nvSpPr>
          <p:spPr bwMode="auto">
            <a:xfrm flipH="1">
              <a:off x="2608" y="1117"/>
              <a:ext cx="408" cy="771"/>
            </a:xfrm>
            <a:prstGeom prst="line">
              <a:avLst/>
            </a:prstGeom>
            <a:noFill/>
            <a:ln w="38100" cap="sq">
              <a:solidFill>
                <a:schemeClr val="tx1"/>
              </a:solidFill>
              <a:round/>
              <a:headEnd/>
              <a:tailEnd/>
            </a:ln>
          </p:spPr>
          <p:txBody>
            <a:bodyPr wrap="none">
              <a:spAutoFit/>
            </a:bodyPr>
            <a:lstStyle/>
            <a:p>
              <a:endParaRPr lang="zh-CN" altLang="en-US"/>
            </a:p>
          </p:txBody>
        </p:sp>
      </p:grpSp>
      <p:grpSp>
        <p:nvGrpSpPr>
          <p:cNvPr id="9" name="组合 8"/>
          <p:cNvGrpSpPr/>
          <p:nvPr/>
        </p:nvGrpSpPr>
        <p:grpSpPr>
          <a:xfrm>
            <a:off x="4522537" y="3933056"/>
            <a:ext cx="3697287" cy="1944687"/>
            <a:chOff x="370929" y="4149080"/>
            <a:chExt cx="3697287" cy="1944687"/>
          </a:xfrm>
        </p:grpSpPr>
        <p:sp>
          <p:nvSpPr>
            <p:cNvPr id="31" name="Oval 4"/>
            <p:cNvSpPr>
              <a:spLocks noChangeArrowheads="1"/>
            </p:cNvSpPr>
            <p:nvPr/>
          </p:nvSpPr>
          <p:spPr bwMode="auto">
            <a:xfrm>
              <a:off x="901154" y="4149080"/>
              <a:ext cx="528637"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A</a:t>
              </a:r>
              <a:endParaRPr lang="zh-CN" altLang="en-US" b="1">
                <a:solidFill>
                  <a:schemeClr val="tx1"/>
                </a:solidFill>
              </a:endParaRPr>
            </a:p>
          </p:txBody>
        </p:sp>
        <p:sp>
          <p:nvSpPr>
            <p:cNvPr id="32" name="Oval 5"/>
            <p:cNvSpPr>
              <a:spLocks noChangeArrowheads="1"/>
            </p:cNvSpPr>
            <p:nvPr/>
          </p:nvSpPr>
          <p:spPr bwMode="auto">
            <a:xfrm>
              <a:off x="2187029" y="4149080"/>
              <a:ext cx="530225" cy="338137"/>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33" name="Oval 6"/>
            <p:cNvSpPr>
              <a:spLocks noChangeArrowheads="1"/>
            </p:cNvSpPr>
            <p:nvPr/>
          </p:nvSpPr>
          <p:spPr bwMode="auto">
            <a:xfrm>
              <a:off x="3537991" y="4364980"/>
              <a:ext cx="530225" cy="338137"/>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34" name="Oval 7"/>
            <p:cNvSpPr>
              <a:spLocks noChangeArrowheads="1"/>
            </p:cNvSpPr>
            <p:nvPr/>
          </p:nvSpPr>
          <p:spPr bwMode="auto">
            <a:xfrm>
              <a:off x="1429791" y="5755630"/>
              <a:ext cx="530225"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C</a:t>
              </a:r>
              <a:endParaRPr lang="zh-CN" altLang="en-US" b="1">
                <a:solidFill>
                  <a:schemeClr val="tx1"/>
                </a:solidFill>
              </a:endParaRPr>
            </a:p>
          </p:txBody>
        </p:sp>
        <p:sp>
          <p:nvSpPr>
            <p:cNvPr id="35" name="Oval 8"/>
            <p:cNvSpPr>
              <a:spLocks noChangeArrowheads="1"/>
            </p:cNvSpPr>
            <p:nvPr/>
          </p:nvSpPr>
          <p:spPr bwMode="auto">
            <a:xfrm>
              <a:off x="370929" y="5247630"/>
              <a:ext cx="530225" cy="338137"/>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46" name="Oval 19"/>
            <p:cNvSpPr>
              <a:spLocks noChangeArrowheads="1"/>
            </p:cNvSpPr>
            <p:nvPr/>
          </p:nvSpPr>
          <p:spPr bwMode="auto">
            <a:xfrm>
              <a:off x="3395116" y="5733405"/>
              <a:ext cx="530225"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B</a:t>
              </a:r>
              <a:endParaRPr lang="zh-CN" altLang="en-US" b="1">
                <a:solidFill>
                  <a:schemeClr val="tx1"/>
                </a:solidFill>
              </a:endParaRPr>
            </a:p>
          </p:txBody>
        </p:sp>
      </p:grpSp>
      <p:grpSp>
        <p:nvGrpSpPr>
          <p:cNvPr id="8" name="组合 7"/>
          <p:cNvGrpSpPr/>
          <p:nvPr/>
        </p:nvGrpSpPr>
        <p:grpSpPr>
          <a:xfrm>
            <a:off x="757485" y="1497951"/>
            <a:ext cx="3310371" cy="1891204"/>
            <a:chOff x="757485" y="1497951"/>
            <a:chExt cx="3310371" cy="1891204"/>
          </a:xfrm>
        </p:grpSpPr>
        <p:sp>
          <p:nvSpPr>
            <p:cNvPr id="7" name="矩形标注 6"/>
            <p:cNvSpPr/>
            <p:nvPr/>
          </p:nvSpPr>
          <p:spPr>
            <a:xfrm>
              <a:off x="1821110" y="1497951"/>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2" name="矩形标注 51"/>
            <p:cNvSpPr/>
            <p:nvPr/>
          </p:nvSpPr>
          <p:spPr>
            <a:xfrm>
              <a:off x="3130004" y="163358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3" name="矩形标注 52"/>
            <p:cNvSpPr/>
            <p:nvPr/>
          </p:nvSpPr>
          <p:spPr>
            <a:xfrm>
              <a:off x="757485" y="2215604"/>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4" name="矩形标注 53"/>
            <p:cNvSpPr/>
            <p:nvPr/>
          </p:nvSpPr>
          <p:spPr>
            <a:xfrm>
              <a:off x="3659869" y="2559694"/>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5" name="矩形标注 54"/>
            <p:cNvSpPr/>
            <p:nvPr/>
          </p:nvSpPr>
          <p:spPr>
            <a:xfrm>
              <a:off x="3191122" y="230886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6" name="矩形标注 55"/>
            <p:cNvSpPr/>
            <p:nvPr/>
          </p:nvSpPr>
          <p:spPr>
            <a:xfrm>
              <a:off x="3033460" y="1988592"/>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7" name="矩形标注 56"/>
            <p:cNvSpPr/>
            <p:nvPr/>
          </p:nvSpPr>
          <p:spPr>
            <a:xfrm>
              <a:off x="1316285" y="202431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8" name="矩形标注 57"/>
            <p:cNvSpPr/>
            <p:nvPr/>
          </p:nvSpPr>
          <p:spPr>
            <a:xfrm>
              <a:off x="1103008" y="3006567"/>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9" name="矩形标注 58"/>
            <p:cNvSpPr/>
            <p:nvPr/>
          </p:nvSpPr>
          <p:spPr>
            <a:xfrm>
              <a:off x="2029735" y="2667495"/>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0" name="矩形标注 59"/>
            <p:cNvSpPr/>
            <p:nvPr/>
          </p:nvSpPr>
          <p:spPr>
            <a:xfrm>
              <a:off x="2071809" y="2177752"/>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1" name="矩形标注 60"/>
            <p:cNvSpPr/>
            <p:nvPr/>
          </p:nvSpPr>
          <p:spPr>
            <a:xfrm>
              <a:off x="2565110" y="3197861"/>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0" name="矩形标注 55">
              <a:extLst>
                <a:ext uri="{FF2B5EF4-FFF2-40B4-BE49-F238E27FC236}">
                  <a16:creationId xmlns:a16="http://schemas.microsoft.com/office/drawing/2014/main" id="{6BDDDE52-2D25-49B1-8EDA-AA35BA22B689}"/>
                </a:ext>
              </a:extLst>
            </p:cNvPr>
            <p:cNvSpPr/>
            <p:nvPr/>
          </p:nvSpPr>
          <p:spPr>
            <a:xfrm>
              <a:off x="2718068" y="230657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grpSp>
        <p:nvGrpSpPr>
          <p:cNvPr id="50" name="组合 49"/>
          <p:cNvGrpSpPr/>
          <p:nvPr/>
        </p:nvGrpSpPr>
        <p:grpSpPr>
          <a:xfrm>
            <a:off x="5008311" y="4181896"/>
            <a:ext cx="3236097" cy="1460103"/>
            <a:chOff x="856703" y="4397920"/>
            <a:chExt cx="3236097" cy="1460103"/>
          </a:xfrm>
        </p:grpSpPr>
        <p:sp>
          <p:nvSpPr>
            <p:cNvPr id="6" name="线形标注 2 5"/>
            <p:cNvSpPr/>
            <p:nvPr/>
          </p:nvSpPr>
          <p:spPr>
            <a:xfrm>
              <a:off x="1367266" y="4397920"/>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5" name="线形标注 2 64"/>
            <p:cNvSpPr/>
            <p:nvPr/>
          </p:nvSpPr>
          <p:spPr>
            <a:xfrm>
              <a:off x="2603663" y="4430861"/>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6" name="线形标注 2 65"/>
            <p:cNvSpPr/>
            <p:nvPr/>
          </p:nvSpPr>
          <p:spPr>
            <a:xfrm>
              <a:off x="3905474" y="4647236"/>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7" name="线形标注 2 66"/>
            <p:cNvSpPr/>
            <p:nvPr/>
          </p:nvSpPr>
          <p:spPr>
            <a:xfrm>
              <a:off x="3350665" y="5585767"/>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8" name="线形标注 2 67"/>
            <p:cNvSpPr/>
            <p:nvPr/>
          </p:nvSpPr>
          <p:spPr>
            <a:xfrm>
              <a:off x="1772690" y="5503716"/>
              <a:ext cx="187326" cy="272256"/>
            </a:xfrm>
            <a:prstGeom prst="borderCallout2">
              <a:avLst>
                <a:gd name="adj1" fmla="val 12164"/>
                <a:gd name="adj2" fmla="val -8333"/>
                <a:gd name="adj3" fmla="val 18750"/>
                <a:gd name="adj4" fmla="val -16667"/>
                <a:gd name="adj5" fmla="val 112500"/>
                <a:gd name="adj6" fmla="val -4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9" name="线形标注 2 68"/>
            <p:cNvSpPr/>
            <p:nvPr/>
          </p:nvSpPr>
          <p:spPr>
            <a:xfrm>
              <a:off x="856703" y="5111502"/>
              <a:ext cx="187326" cy="272256"/>
            </a:xfrm>
            <a:prstGeom prst="borderCallout2">
              <a:avLst>
                <a:gd name="adj1" fmla="val 12164"/>
                <a:gd name="adj2" fmla="val -8333"/>
                <a:gd name="adj3" fmla="val 18750"/>
                <a:gd name="adj4" fmla="val -16667"/>
                <a:gd name="adj5" fmla="val 112500"/>
                <a:gd name="adj6" fmla="val -4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cxnSp>
        <p:nvCxnSpPr>
          <p:cNvPr id="63" name="直接箭头连接符 62"/>
          <p:cNvCxnSpPr/>
          <p:nvPr/>
        </p:nvCxnSpPr>
        <p:spPr>
          <a:xfrm>
            <a:off x="5875880" y="4454152"/>
            <a:ext cx="1432424" cy="927324"/>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p:nvPr/>
        </p:nvCxnSpPr>
        <p:spPr>
          <a:xfrm flipV="1">
            <a:off x="6238707" y="5662203"/>
            <a:ext cx="1069597" cy="24246"/>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flipH="1">
            <a:off x="1572666" y="2177033"/>
            <a:ext cx="4538958" cy="370023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3527226"/>
            <a:ext cx="215916" cy="45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4933" y="3534288"/>
            <a:ext cx="215916" cy="45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00226 -0.0067 L 0.17553 -0.0067 " pathEditMode="relative" rAng="0" ptsTypes="AA">
                                      <p:cBhvr>
                                        <p:cTn id="35" dur="2000" fill="hold"/>
                                        <p:tgtEl>
                                          <p:spTgt spid="64"/>
                                        </p:tgtEl>
                                        <p:attrNameLst>
                                          <p:attrName>ppt_x</p:attrName>
                                          <p:attrName>ppt_y</p:attrName>
                                        </p:attrNameLst>
                                      </p:cBhvr>
                                      <p:rCtr x="8663" y="0"/>
                                    </p:animMotion>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ppt_x"/>
                                          </p:val>
                                        </p:tav>
                                        <p:tav tm="100000">
                                          <p:val>
                                            <p:strVal val="#ppt_x"/>
                                          </p:val>
                                        </p:tav>
                                      </p:tavLst>
                                    </p:anim>
                                    <p:anim calcmode="lin" valueType="num">
                                      <p:cBhvr additive="base">
                                        <p:cTn id="4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500" fill="hold"/>
                                        <p:tgtEl>
                                          <p:spTgt spid="63"/>
                                        </p:tgtEl>
                                        <p:attrNameLst>
                                          <p:attrName>ppt_x</p:attrName>
                                        </p:attrNameLst>
                                      </p:cBhvr>
                                      <p:tavLst>
                                        <p:tav tm="0">
                                          <p:val>
                                            <p:strVal val="#ppt_x"/>
                                          </p:val>
                                        </p:tav>
                                        <p:tav tm="100000">
                                          <p:val>
                                            <p:strVal val="#ppt_x"/>
                                          </p:val>
                                        </p:tav>
                                      </p:tavLst>
                                    </p:anim>
                                    <p:anim calcmode="lin" valueType="num">
                                      <p:cBhvr additive="base">
                                        <p:cTn id="5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6"/>
                                        </p:tgtEl>
                                        <p:attrNameLst>
                                          <p:attrName>style.visibility</p:attrName>
                                        </p:attrNameLst>
                                      </p:cBhvr>
                                      <p:to>
                                        <p:strVal val="visible"/>
                                      </p:to>
                                    </p:set>
                                    <p:anim calcmode="lin" valueType="num">
                                      <p:cBhvr additive="base">
                                        <p:cTn id="58" dur="500" fill="hold"/>
                                        <p:tgtEl>
                                          <p:spTgt spid="76"/>
                                        </p:tgtEl>
                                        <p:attrNameLst>
                                          <p:attrName>ppt_x</p:attrName>
                                        </p:attrNameLst>
                                      </p:cBhvr>
                                      <p:tavLst>
                                        <p:tav tm="0">
                                          <p:val>
                                            <p:strVal val="#ppt_x"/>
                                          </p:val>
                                        </p:tav>
                                        <p:tav tm="100000">
                                          <p:val>
                                            <p:strVal val="#ppt_x"/>
                                          </p:val>
                                        </p:tav>
                                      </p:tavLst>
                                    </p:anim>
                                    <p:anim calcmode="lin" valueType="num">
                                      <p:cBhvr additive="base">
                                        <p:cTn id="59"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zh-CN" altLang="en-US" dirty="0"/>
              <a:t>按照明文的处理方法：</a:t>
            </a:r>
          </a:p>
          <a:p>
            <a:pPr lvl="1"/>
            <a:r>
              <a:rPr lang="zh-CN" altLang="en-US" dirty="0"/>
              <a:t>分组密码（</a:t>
            </a:r>
            <a:r>
              <a:rPr lang="en-US" altLang="zh-CN" dirty="0"/>
              <a:t>block cipher)</a:t>
            </a:r>
          </a:p>
          <a:p>
            <a:pPr lvl="2"/>
            <a:r>
              <a:rPr lang="zh-CN" altLang="en-US" dirty="0"/>
              <a:t>将明文分成固定长度的组，用同一密钥和算法对每一块加密，输出也是固定长度的密文块。</a:t>
            </a:r>
          </a:p>
          <a:p>
            <a:pPr lvl="1"/>
            <a:r>
              <a:rPr lang="zh-CN" altLang="en-US" dirty="0"/>
              <a:t>流密码（</a:t>
            </a:r>
            <a:r>
              <a:rPr lang="en-US" altLang="zh-CN" dirty="0"/>
              <a:t>stream cipher)</a:t>
            </a:r>
          </a:p>
          <a:p>
            <a:pPr lvl="2"/>
            <a:r>
              <a:rPr lang="zh-CN" altLang="en-US" dirty="0"/>
              <a:t>又称序列密码，每次加密一位或一字节的明文。</a:t>
            </a:r>
          </a:p>
        </p:txBody>
      </p:sp>
      <p:sp>
        <p:nvSpPr>
          <p:cNvPr id="12290" name="Rectangle 2"/>
          <p:cNvSpPr>
            <a:spLocks noGrp="1" noChangeArrowheads="1"/>
          </p:cNvSpPr>
          <p:nvPr>
            <p:ph type="title"/>
          </p:nvPr>
        </p:nvSpPr>
        <p:spPr/>
        <p:txBody>
          <a:bodyPr/>
          <a:lstStyle/>
          <a:p>
            <a:r>
              <a:rPr lang="zh-CN" altLang="en-US"/>
              <a:t>密码算法分类</a:t>
            </a:r>
            <a:r>
              <a:rPr lang="en-US" altLang="zh-CN"/>
              <a:t>-iii</a:t>
            </a:r>
          </a:p>
        </p:txBody>
      </p:sp>
      <p:sp>
        <p:nvSpPr>
          <p:cNvPr id="471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7107" name="灯片编号占位符 5"/>
          <p:cNvSpPr>
            <a:spLocks noGrp="1"/>
          </p:cNvSpPr>
          <p:nvPr>
            <p:ph type="sldNum" sz="quarter" idx="4"/>
          </p:nvPr>
        </p:nvSpPr>
        <p:spPr/>
        <p:txBody>
          <a:bodyPr/>
          <a:lstStyle/>
          <a:p>
            <a:fld id="{496938E4-5941-42E7-8E07-DE9048267199}" type="slidenum">
              <a:rPr lang="en-US" altLang="zh-CN" smtClean="0"/>
              <a:pPr/>
              <a:t>14</a:t>
            </a:fld>
            <a:endParaRPr lang="en-US" altLang="zh-CN"/>
          </a:p>
        </p:txBody>
      </p:sp>
    </p:spTree>
  </p:cSld>
  <p:clrMapOvr>
    <a:masterClrMapping/>
  </p:clrMapOvr>
  <p:transition spd="slow">
    <p:pull/>
  </p:transition>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公开密码体制思想</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140</a:t>
            </a:fld>
            <a:endParaRPr lang="en-US" altLang="zh-CN"/>
          </a:p>
        </p:txBody>
      </p:sp>
      <p:grpSp>
        <p:nvGrpSpPr>
          <p:cNvPr id="5" name="组合 4"/>
          <p:cNvGrpSpPr/>
          <p:nvPr/>
        </p:nvGrpSpPr>
        <p:grpSpPr>
          <a:xfrm>
            <a:off x="1187624" y="2348880"/>
            <a:ext cx="2376264" cy="3168352"/>
            <a:chOff x="1187624" y="2348880"/>
            <a:chExt cx="2376264" cy="3168352"/>
          </a:xfrm>
        </p:grpSpPr>
        <p:sp>
          <p:nvSpPr>
            <p:cNvPr id="62" name="线形标注 2 61"/>
            <p:cNvSpPr/>
            <p:nvPr/>
          </p:nvSpPr>
          <p:spPr>
            <a:xfrm>
              <a:off x="1187624" y="2348880"/>
              <a:ext cx="2376264" cy="3168352"/>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矩形 1"/>
            <p:cNvSpPr/>
            <p:nvPr/>
          </p:nvSpPr>
          <p:spPr>
            <a:xfrm>
              <a:off x="1475656" y="2564904"/>
              <a:ext cx="1872208" cy="14401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 name="矩形 2"/>
            <p:cNvSpPr/>
            <p:nvPr/>
          </p:nvSpPr>
          <p:spPr>
            <a:xfrm>
              <a:off x="1475656" y="4509120"/>
              <a:ext cx="1872208" cy="8640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椭圆 3"/>
            <p:cNvSpPr/>
            <p:nvPr/>
          </p:nvSpPr>
          <p:spPr>
            <a:xfrm>
              <a:off x="2267744" y="5085184"/>
              <a:ext cx="216024" cy="21602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30" name="组合 29"/>
          <p:cNvGrpSpPr/>
          <p:nvPr/>
        </p:nvGrpSpPr>
        <p:grpSpPr>
          <a:xfrm>
            <a:off x="1475656" y="2492896"/>
            <a:ext cx="1872208" cy="864096"/>
            <a:chOff x="1475656" y="2492896"/>
            <a:chExt cx="1872208" cy="864096"/>
          </a:xfrm>
        </p:grpSpPr>
        <p:sp>
          <p:nvSpPr>
            <p:cNvPr id="63" name="矩形 62"/>
            <p:cNvSpPr/>
            <p:nvPr/>
          </p:nvSpPr>
          <p:spPr>
            <a:xfrm>
              <a:off x="1475656" y="2492896"/>
              <a:ext cx="1872208" cy="8640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64" name="椭圆 63"/>
            <p:cNvSpPr/>
            <p:nvPr/>
          </p:nvSpPr>
          <p:spPr>
            <a:xfrm>
              <a:off x="2267744" y="3068960"/>
              <a:ext cx="216024" cy="21602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716016" y="3805039"/>
            <a:ext cx="653438" cy="521096"/>
            <a:chOff x="5052762" y="2060377"/>
            <a:chExt cx="653438" cy="521096"/>
          </a:xfrm>
        </p:grpSpPr>
        <p:sp>
          <p:nvSpPr>
            <p:cNvPr id="79" name="Oval 4"/>
            <p:cNvSpPr>
              <a:spLocks noChangeArrowheads="1"/>
            </p:cNvSpPr>
            <p:nvPr/>
          </p:nvSpPr>
          <p:spPr bwMode="auto">
            <a:xfrm>
              <a:off x="5052762" y="2060377"/>
              <a:ext cx="528637"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A</a:t>
              </a:r>
              <a:endParaRPr lang="zh-CN" altLang="en-US" b="1">
                <a:solidFill>
                  <a:schemeClr val="tx1"/>
                </a:solidFill>
              </a:endParaRPr>
            </a:p>
          </p:txBody>
        </p:sp>
        <p:sp>
          <p:nvSpPr>
            <p:cNvPr id="86" name="线形标注 2 85"/>
            <p:cNvSpPr/>
            <p:nvPr/>
          </p:nvSpPr>
          <p:spPr>
            <a:xfrm>
              <a:off x="5518874" y="2309217"/>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7" name="组合 6"/>
          <p:cNvGrpSpPr/>
          <p:nvPr/>
        </p:nvGrpSpPr>
        <p:grpSpPr>
          <a:xfrm>
            <a:off x="7669562" y="3853805"/>
            <a:ext cx="718862" cy="455290"/>
            <a:chOff x="7358087" y="3644702"/>
            <a:chExt cx="718862" cy="455290"/>
          </a:xfrm>
        </p:grpSpPr>
        <p:sp>
          <p:nvSpPr>
            <p:cNvPr id="84" name="Oval 19"/>
            <p:cNvSpPr>
              <a:spLocks noChangeArrowheads="1"/>
            </p:cNvSpPr>
            <p:nvPr/>
          </p:nvSpPr>
          <p:spPr bwMode="auto">
            <a:xfrm>
              <a:off x="7546724" y="3644702"/>
              <a:ext cx="530225"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B</a:t>
              </a:r>
              <a:endParaRPr lang="zh-CN" altLang="en-US" b="1">
                <a:solidFill>
                  <a:schemeClr val="tx1"/>
                </a:solidFill>
              </a:endParaRPr>
            </a:p>
          </p:txBody>
        </p:sp>
        <p:sp>
          <p:nvSpPr>
            <p:cNvPr id="89" name="线形标注 2 88"/>
            <p:cNvSpPr/>
            <p:nvPr/>
          </p:nvSpPr>
          <p:spPr>
            <a:xfrm>
              <a:off x="7358087" y="3827736"/>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cxnSp>
        <p:nvCxnSpPr>
          <p:cNvPr id="92" name="直接箭头连接符 91"/>
          <p:cNvCxnSpPr/>
          <p:nvPr/>
        </p:nvCxnSpPr>
        <p:spPr>
          <a:xfrm>
            <a:off x="5724128" y="3949055"/>
            <a:ext cx="1728192" cy="0"/>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547664" y="1475492"/>
            <a:ext cx="1729126" cy="461665"/>
          </a:xfrm>
          <a:prstGeom prst="rect">
            <a:avLst/>
          </a:prstGeom>
          <a:noFill/>
        </p:spPr>
        <p:txBody>
          <a:bodyPr wrap="square" rtlCol="0">
            <a:spAutoFit/>
          </a:bodyPr>
          <a:lstStyle/>
          <a:p>
            <a:pPr algn="ctr"/>
            <a:r>
              <a:rPr lang="zh-CN" altLang="en-US" b="1" dirty="0">
                <a:solidFill>
                  <a:schemeClr val="tx1"/>
                </a:solidFill>
              </a:rPr>
              <a:t>公开</a:t>
            </a:r>
            <a:r>
              <a:rPr lang="en-US" altLang="zh-CN" b="1" dirty="0" err="1">
                <a:solidFill>
                  <a:schemeClr val="tx1"/>
                </a:solidFill>
              </a:rPr>
              <a:t>ku</a:t>
            </a:r>
            <a:endParaRPr lang="zh-CN" altLang="en-US" b="1" dirty="0">
              <a:solidFill>
                <a:schemeClr val="tx1"/>
              </a:solidFill>
            </a:endParaRPr>
          </a:p>
        </p:txBody>
      </p:sp>
      <p:sp>
        <p:nvSpPr>
          <p:cNvPr id="94" name="TextBox 93"/>
          <p:cNvSpPr txBox="1"/>
          <p:nvPr/>
        </p:nvSpPr>
        <p:spPr>
          <a:xfrm>
            <a:off x="1798574" y="5805264"/>
            <a:ext cx="1227307" cy="461665"/>
          </a:xfrm>
          <a:prstGeom prst="rect">
            <a:avLst/>
          </a:prstGeom>
          <a:noFill/>
        </p:spPr>
        <p:txBody>
          <a:bodyPr wrap="square" rtlCol="0">
            <a:spAutoFit/>
          </a:bodyPr>
          <a:lstStyle/>
          <a:p>
            <a:pPr algn="ctr"/>
            <a:r>
              <a:rPr lang="zh-CN" altLang="en-US" b="1" dirty="0">
                <a:solidFill>
                  <a:schemeClr val="tx1"/>
                </a:solidFill>
              </a:rPr>
              <a:t>保密</a:t>
            </a:r>
            <a:r>
              <a:rPr lang="en-US" altLang="zh-CN" b="1" dirty="0">
                <a:solidFill>
                  <a:schemeClr val="tx1"/>
                </a:solidFill>
              </a:rPr>
              <a:t>Kr</a:t>
            </a:r>
            <a:endParaRPr lang="zh-CN" altLang="en-US" b="1" dirty="0">
              <a:solidFill>
                <a:schemeClr val="tx1"/>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9512" y="4538737"/>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0557" y="1949751"/>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1069" y="2557631"/>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2914" y="2547133"/>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1718" y="4253086"/>
            <a:ext cx="5524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084168" y="1860823"/>
            <a:ext cx="1080120" cy="369332"/>
          </a:xfrm>
          <a:prstGeom prst="rect">
            <a:avLst/>
          </a:prstGeom>
          <a:noFill/>
        </p:spPr>
        <p:txBody>
          <a:bodyPr wrap="square" rtlCol="0">
            <a:spAutoFit/>
          </a:bodyPr>
          <a:lstStyle/>
          <a:p>
            <a:pPr algn="ctr"/>
            <a:r>
              <a:rPr lang="zh-CN" altLang="en-US" b="1">
                <a:solidFill>
                  <a:schemeClr val="tx1"/>
                </a:solidFill>
              </a:rPr>
              <a:t>公开</a:t>
            </a:r>
          </a:p>
        </p:txBody>
      </p:sp>
    </p:spTree>
    <p:extLst>
      <p:ext uri="{BB962C8B-B14F-4D97-AF65-F5344CB8AC3E}">
        <p14:creationId xmlns:p14="http://schemas.microsoft.com/office/powerpoint/2010/main" val="15510533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1000"/>
                                        <p:tgtEl>
                                          <p:spTgt spid="94"/>
                                        </p:tgtEl>
                                      </p:cBhvr>
                                    </p:animEffect>
                                    <p:anim calcmode="lin" valueType="num">
                                      <p:cBhvr>
                                        <p:cTn id="18" dur="1000" fill="hold"/>
                                        <p:tgtEl>
                                          <p:spTgt spid="94"/>
                                        </p:tgtEl>
                                        <p:attrNameLst>
                                          <p:attrName>ppt_x</p:attrName>
                                        </p:attrNameLst>
                                      </p:cBhvr>
                                      <p:tavLst>
                                        <p:tav tm="0">
                                          <p:val>
                                            <p:strVal val="#ppt_x"/>
                                          </p:val>
                                        </p:tav>
                                        <p:tav tm="100000">
                                          <p:val>
                                            <p:strVal val="#ppt_x"/>
                                          </p:val>
                                        </p:tav>
                                      </p:tavLst>
                                    </p:anim>
                                    <p:anim calcmode="lin" valueType="num">
                                      <p:cBhvr>
                                        <p:cTn id="1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3"/>
                                        </p:tgtEl>
                                        <p:attrNameLst>
                                          <p:attrName>style.visibility</p:attrName>
                                        </p:attrNameLst>
                                      </p:cBhvr>
                                      <p:to>
                                        <p:strVal val="visible"/>
                                      </p:to>
                                    </p:set>
                                    <p:anim calcmode="lin" valueType="num">
                                      <p:cBhvr additive="base">
                                        <p:cTn id="29" dur="500" fill="hold"/>
                                        <p:tgtEl>
                                          <p:spTgt spid="5123"/>
                                        </p:tgtEl>
                                        <p:attrNameLst>
                                          <p:attrName>ppt_x</p:attrName>
                                        </p:attrNameLst>
                                      </p:cBhvr>
                                      <p:tavLst>
                                        <p:tav tm="0">
                                          <p:val>
                                            <p:strVal val="#ppt_x"/>
                                          </p:val>
                                        </p:tav>
                                        <p:tav tm="100000">
                                          <p:val>
                                            <p:strVal val="#ppt_x"/>
                                          </p:val>
                                        </p:tav>
                                      </p:tavLst>
                                    </p:anim>
                                    <p:anim calcmode="lin" valueType="num">
                                      <p:cBhvr additive="base">
                                        <p:cTn id="30" dur="500" fill="hold"/>
                                        <p:tgtEl>
                                          <p:spTgt spid="5123"/>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3.33333E-6 2.45143E-6 L -0.13993 -0.10523 " pathEditMode="relative" rAng="0" ptsTypes="AA">
                                      <p:cBhvr>
                                        <p:cTn id="60" dur="2000" fill="hold"/>
                                        <p:tgtEl>
                                          <p:spTgt spid="39"/>
                                        </p:tgtEl>
                                        <p:attrNameLst>
                                          <p:attrName>ppt_x</p:attrName>
                                          <p:attrName>ppt_y</p:attrName>
                                        </p:attrNameLst>
                                      </p:cBhvr>
                                      <p:rCtr x="-6997" y="-5273"/>
                                    </p:animMotion>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92"/>
                                        </p:tgtEl>
                                        <p:attrNameLst>
                                          <p:attrName>style.visibility</p:attrName>
                                        </p:attrNameLst>
                                      </p:cBhvr>
                                      <p:to>
                                        <p:strVal val="visible"/>
                                      </p:to>
                                    </p:set>
                                    <p:anim calcmode="lin" valueType="num">
                                      <p:cBhvr additive="base">
                                        <p:cTn id="68" dur="500" fill="hold"/>
                                        <p:tgtEl>
                                          <p:spTgt spid="92"/>
                                        </p:tgtEl>
                                        <p:attrNameLst>
                                          <p:attrName>ppt_x</p:attrName>
                                        </p:attrNameLst>
                                      </p:cBhvr>
                                      <p:tavLst>
                                        <p:tav tm="0">
                                          <p:val>
                                            <p:strVal val="#ppt_x"/>
                                          </p:val>
                                        </p:tav>
                                        <p:tav tm="100000">
                                          <p:val>
                                            <p:strVal val="#ppt_x"/>
                                          </p:val>
                                        </p:tav>
                                      </p:tavLst>
                                    </p:anim>
                                    <p:anim calcmode="lin" valueType="num">
                                      <p:cBhvr additive="base">
                                        <p:cTn id="6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13993 -0.10523 L -0.2816 0.01017 " pathEditMode="relative" rAng="0" ptsTypes="AA">
                                      <p:cBhvr>
                                        <p:cTn id="73" dur="2000" fill="hold"/>
                                        <p:tgtEl>
                                          <p:spTgt spid="39"/>
                                        </p:tgtEl>
                                        <p:attrNameLst>
                                          <p:attrName>ppt_x</p:attrName>
                                          <p:attrName>ppt_y</p:attrName>
                                        </p:attrNameLst>
                                      </p:cBhvr>
                                      <p:rCtr x="-7083" y="5759"/>
                                    </p:animMotion>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124"/>
                                        </p:tgtEl>
                                        <p:attrNameLst>
                                          <p:attrName>style.visibility</p:attrName>
                                        </p:attrNameLst>
                                      </p:cBhvr>
                                      <p:to>
                                        <p:strVal val="visible"/>
                                      </p:to>
                                    </p:set>
                                    <p:animEffect transition="in" filter="fade">
                                      <p:cBhvr>
                                        <p:cTn id="78" dur="500"/>
                                        <p:tgtEl>
                                          <p:spTgt spid="5124"/>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3.05556E-6 2.53469E-6 L 0.2033 2.53469E-6 " pathEditMode="relative" rAng="0" ptsTypes="AA">
                                      <p:cBhvr>
                                        <p:cTn id="82" dur="2000" fill="hold"/>
                                        <p:tgtEl>
                                          <p:spTgt spid="5124"/>
                                        </p:tgtEl>
                                        <p:attrNameLst>
                                          <p:attrName>ppt_x</p:attrName>
                                          <p:attrName>ppt_y</p:attrName>
                                        </p:attrNameLst>
                                      </p:cBhvr>
                                      <p:rCtr x="10156" y="0"/>
                                    </p:animMotion>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2000"/>
                                        <p:tgtEl>
                                          <p:spTgt spid="38"/>
                                        </p:tgtEl>
                                      </p:cBhvr>
                                    </p:animEffect>
                                    <p:anim calcmode="lin" valueType="num">
                                      <p:cBhvr>
                                        <p:cTn id="88" dur="2000" fill="hold"/>
                                        <p:tgtEl>
                                          <p:spTgt spid="38"/>
                                        </p:tgtEl>
                                        <p:attrNameLst>
                                          <p:attrName>ppt_w</p:attrName>
                                        </p:attrNameLst>
                                      </p:cBhvr>
                                      <p:tavLst>
                                        <p:tav tm="0" fmla="#ppt_w*sin(2.5*pi*$)">
                                          <p:val>
                                            <p:fltVal val="0"/>
                                          </p:val>
                                        </p:tav>
                                        <p:tav tm="100000">
                                          <p:val>
                                            <p:fltVal val="1"/>
                                          </p:val>
                                        </p:tav>
                                      </p:tavLst>
                                    </p:anim>
                                    <p:anim calcmode="lin" valueType="num">
                                      <p:cBhvr>
                                        <p:cTn id="89" dur="20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4" grpId="0"/>
      <p:bldP spid="10" grpId="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温故而知新</a:t>
            </a:r>
            <a:r>
              <a:rPr lang="en-US" altLang="zh-CN"/>
              <a:t>——</a:t>
            </a:r>
            <a:r>
              <a:rPr lang="zh-CN" altLang="en-US"/>
              <a:t>公开密码体制思想</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141</a:t>
            </a:fld>
            <a:endParaRPr lang="en-US" altLang="zh-CN"/>
          </a:p>
        </p:txBody>
      </p:sp>
      <p:grpSp>
        <p:nvGrpSpPr>
          <p:cNvPr id="10" name="Group 3"/>
          <p:cNvGrpSpPr>
            <a:grpSpLocks/>
          </p:cNvGrpSpPr>
          <p:nvPr/>
        </p:nvGrpSpPr>
        <p:grpSpPr bwMode="auto">
          <a:xfrm>
            <a:off x="513804" y="1556792"/>
            <a:ext cx="3697287" cy="1944687"/>
            <a:chOff x="1701" y="890"/>
            <a:chExt cx="2329" cy="1225"/>
          </a:xfrm>
        </p:grpSpPr>
        <p:sp>
          <p:nvSpPr>
            <p:cNvPr id="11" name="Oval 4"/>
            <p:cNvSpPr>
              <a:spLocks noChangeArrowheads="1"/>
            </p:cNvSpPr>
            <p:nvPr/>
          </p:nvSpPr>
          <p:spPr bwMode="auto">
            <a:xfrm>
              <a:off x="2035" y="890"/>
              <a:ext cx="333"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 name="Oval 5"/>
            <p:cNvSpPr>
              <a:spLocks noChangeArrowheads="1"/>
            </p:cNvSpPr>
            <p:nvPr/>
          </p:nvSpPr>
          <p:spPr bwMode="auto">
            <a:xfrm>
              <a:off x="2845" y="890"/>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3" name="Oval 6"/>
            <p:cNvSpPr>
              <a:spLocks noChangeArrowheads="1"/>
            </p:cNvSpPr>
            <p:nvPr/>
          </p:nvSpPr>
          <p:spPr bwMode="auto">
            <a:xfrm>
              <a:off x="3696" y="1026"/>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4" name="Oval 7"/>
            <p:cNvSpPr>
              <a:spLocks noChangeArrowheads="1"/>
            </p:cNvSpPr>
            <p:nvPr/>
          </p:nvSpPr>
          <p:spPr bwMode="auto">
            <a:xfrm>
              <a:off x="2368" y="1902"/>
              <a:ext cx="334" cy="213"/>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C</a:t>
              </a:r>
              <a:endParaRPr lang="zh-CN" altLang="en-US" b="1">
                <a:solidFill>
                  <a:schemeClr val="tx1"/>
                </a:solidFill>
              </a:endParaRPr>
            </a:p>
          </p:txBody>
        </p:sp>
        <p:sp>
          <p:nvSpPr>
            <p:cNvPr id="15" name="Oval 8"/>
            <p:cNvSpPr>
              <a:spLocks noChangeArrowheads="1"/>
            </p:cNvSpPr>
            <p:nvPr/>
          </p:nvSpPr>
          <p:spPr bwMode="auto">
            <a:xfrm>
              <a:off x="1701" y="158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6" name="Line 9"/>
            <p:cNvSpPr>
              <a:spLocks noChangeShapeType="1"/>
            </p:cNvSpPr>
            <p:nvPr/>
          </p:nvSpPr>
          <p:spPr bwMode="auto">
            <a:xfrm flipH="1">
              <a:off x="1987" y="1103"/>
              <a:ext cx="953" cy="533"/>
            </a:xfrm>
            <a:prstGeom prst="line">
              <a:avLst/>
            </a:prstGeom>
            <a:noFill/>
            <a:ln w="38100">
              <a:solidFill>
                <a:schemeClr val="tx1"/>
              </a:solidFill>
              <a:round/>
              <a:headEnd/>
              <a:tailEnd/>
            </a:ln>
          </p:spPr>
          <p:txBody>
            <a:bodyPr wrap="none" anchor="ctr"/>
            <a:lstStyle/>
            <a:p>
              <a:endParaRPr lang="zh-CN" altLang="en-US"/>
            </a:p>
          </p:txBody>
        </p:sp>
        <p:sp>
          <p:nvSpPr>
            <p:cNvPr id="17" name="Line 10"/>
            <p:cNvSpPr>
              <a:spLocks noChangeShapeType="1"/>
            </p:cNvSpPr>
            <p:nvPr/>
          </p:nvSpPr>
          <p:spPr bwMode="auto">
            <a:xfrm>
              <a:off x="2368" y="997"/>
              <a:ext cx="477" cy="0"/>
            </a:xfrm>
            <a:prstGeom prst="line">
              <a:avLst/>
            </a:prstGeom>
            <a:noFill/>
            <a:ln w="38100">
              <a:solidFill>
                <a:schemeClr val="tx1"/>
              </a:solidFill>
              <a:round/>
              <a:headEnd/>
              <a:tailEnd/>
            </a:ln>
          </p:spPr>
          <p:txBody>
            <a:bodyPr wrap="none" anchor="ctr"/>
            <a:lstStyle/>
            <a:p>
              <a:endParaRPr lang="zh-CN" altLang="en-US"/>
            </a:p>
          </p:txBody>
        </p:sp>
        <p:sp>
          <p:nvSpPr>
            <p:cNvPr id="18" name="Line 11"/>
            <p:cNvSpPr>
              <a:spLocks noChangeShapeType="1"/>
            </p:cNvSpPr>
            <p:nvPr/>
          </p:nvSpPr>
          <p:spPr bwMode="auto">
            <a:xfrm>
              <a:off x="3152" y="1026"/>
              <a:ext cx="590" cy="91"/>
            </a:xfrm>
            <a:prstGeom prst="line">
              <a:avLst/>
            </a:prstGeom>
            <a:noFill/>
            <a:ln w="38100">
              <a:solidFill>
                <a:schemeClr val="tx1"/>
              </a:solidFill>
              <a:round/>
              <a:headEnd/>
              <a:tailEnd/>
            </a:ln>
          </p:spPr>
          <p:txBody>
            <a:bodyPr wrap="none" anchor="ctr"/>
            <a:lstStyle/>
            <a:p>
              <a:endParaRPr lang="zh-CN" altLang="en-US"/>
            </a:p>
          </p:txBody>
        </p:sp>
        <p:sp>
          <p:nvSpPr>
            <p:cNvPr id="19" name="Line 12"/>
            <p:cNvSpPr>
              <a:spLocks noChangeShapeType="1"/>
            </p:cNvSpPr>
            <p:nvPr/>
          </p:nvSpPr>
          <p:spPr bwMode="auto">
            <a:xfrm flipH="1">
              <a:off x="2699" y="2003"/>
              <a:ext cx="903" cy="21"/>
            </a:xfrm>
            <a:prstGeom prst="line">
              <a:avLst/>
            </a:prstGeom>
            <a:noFill/>
            <a:ln w="38100">
              <a:solidFill>
                <a:schemeClr val="tx1"/>
              </a:solidFill>
              <a:round/>
              <a:headEnd/>
              <a:tailEnd/>
            </a:ln>
          </p:spPr>
          <p:txBody>
            <a:bodyPr wrap="none" anchor="ctr"/>
            <a:lstStyle/>
            <a:p>
              <a:endParaRPr lang="zh-CN" altLang="en-US"/>
            </a:p>
          </p:txBody>
        </p:sp>
        <p:sp>
          <p:nvSpPr>
            <p:cNvPr id="20" name="Line 13"/>
            <p:cNvSpPr>
              <a:spLocks noChangeShapeType="1"/>
            </p:cNvSpPr>
            <p:nvPr/>
          </p:nvSpPr>
          <p:spPr bwMode="auto">
            <a:xfrm flipH="1" flipV="1">
              <a:off x="1987" y="1742"/>
              <a:ext cx="381" cy="213"/>
            </a:xfrm>
            <a:prstGeom prst="line">
              <a:avLst/>
            </a:prstGeom>
            <a:noFill/>
            <a:ln w="38100">
              <a:solidFill>
                <a:schemeClr val="tx1"/>
              </a:solidFill>
              <a:round/>
              <a:headEnd/>
              <a:tailEnd/>
            </a:ln>
          </p:spPr>
          <p:txBody>
            <a:bodyPr wrap="none" anchor="ctr"/>
            <a:lstStyle/>
            <a:p>
              <a:endParaRPr lang="zh-CN" altLang="en-US"/>
            </a:p>
          </p:txBody>
        </p:sp>
        <p:sp>
          <p:nvSpPr>
            <p:cNvPr id="21" name="Line 14"/>
            <p:cNvSpPr>
              <a:spLocks noChangeShapeType="1"/>
            </p:cNvSpPr>
            <p:nvPr/>
          </p:nvSpPr>
          <p:spPr bwMode="auto">
            <a:xfrm flipH="1">
              <a:off x="1892" y="1103"/>
              <a:ext cx="238" cy="479"/>
            </a:xfrm>
            <a:prstGeom prst="line">
              <a:avLst/>
            </a:prstGeom>
            <a:noFill/>
            <a:ln w="38100">
              <a:solidFill>
                <a:schemeClr val="tx1"/>
              </a:solidFill>
              <a:round/>
              <a:headEnd/>
              <a:tailEnd/>
            </a:ln>
          </p:spPr>
          <p:txBody>
            <a:bodyPr wrap="none" anchor="ctr"/>
            <a:lstStyle/>
            <a:p>
              <a:endParaRPr lang="zh-CN" altLang="en-US"/>
            </a:p>
          </p:txBody>
        </p:sp>
        <p:sp>
          <p:nvSpPr>
            <p:cNvPr id="22" name="Line 15"/>
            <p:cNvSpPr>
              <a:spLocks noChangeShapeType="1"/>
            </p:cNvSpPr>
            <p:nvPr/>
          </p:nvSpPr>
          <p:spPr bwMode="auto">
            <a:xfrm>
              <a:off x="2273" y="1103"/>
              <a:ext cx="238" cy="799"/>
            </a:xfrm>
            <a:prstGeom prst="line">
              <a:avLst/>
            </a:prstGeom>
            <a:noFill/>
            <a:ln w="38100">
              <a:solidFill>
                <a:schemeClr val="tx1"/>
              </a:solidFill>
              <a:round/>
              <a:headEnd/>
              <a:tailEnd/>
            </a:ln>
          </p:spPr>
          <p:txBody>
            <a:bodyPr wrap="none" anchor="ctr"/>
            <a:lstStyle/>
            <a:p>
              <a:endParaRPr lang="zh-CN" altLang="en-US"/>
            </a:p>
          </p:txBody>
        </p:sp>
        <p:sp>
          <p:nvSpPr>
            <p:cNvPr id="23" name="Line 16"/>
            <p:cNvSpPr>
              <a:spLocks noChangeShapeType="1"/>
            </p:cNvSpPr>
            <p:nvPr/>
          </p:nvSpPr>
          <p:spPr bwMode="auto">
            <a:xfrm flipV="1">
              <a:off x="2035" y="1162"/>
              <a:ext cx="1707" cy="527"/>
            </a:xfrm>
            <a:prstGeom prst="line">
              <a:avLst/>
            </a:prstGeom>
            <a:noFill/>
            <a:ln w="38100">
              <a:solidFill>
                <a:schemeClr val="tx1"/>
              </a:solidFill>
              <a:round/>
              <a:headEnd/>
              <a:tailEnd/>
            </a:ln>
          </p:spPr>
          <p:txBody>
            <a:bodyPr wrap="none" anchor="ctr"/>
            <a:lstStyle/>
            <a:p>
              <a:endParaRPr lang="zh-CN" altLang="en-US"/>
            </a:p>
          </p:txBody>
        </p:sp>
        <p:sp>
          <p:nvSpPr>
            <p:cNvPr id="24" name="Line 17"/>
            <p:cNvSpPr>
              <a:spLocks noChangeShapeType="1"/>
            </p:cNvSpPr>
            <p:nvPr/>
          </p:nvSpPr>
          <p:spPr bwMode="auto">
            <a:xfrm>
              <a:off x="2381" y="1071"/>
              <a:ext cx="1315" cy="817"/>
            </a:xfrm>
            <a:prstGeom prst="line">
              <a:avLst/>
            </a:prstGeom>
            <a:noFill/>
            <a:ln w="38100">
              <a:solidFill>
                <a:schemeClr val="tx1"/>
              </a:solidFill>
              <a:round/>
              <a:headEnd/>
              <a:tailEnd/>
            </a:ln>
          </p:spPr>
          <p:txBody>
            <a:bodyPr wrap="none" anchor="ctr"/>
            <a:lstStyle/>
            <a:p>
              <a:endParaRPr lang="zh-CN" altLang="en-US"/>
            </a:p>
          </p:txBody>
        </p:sp>
        <p:sp>
          <p:nvSpPr>
            <p:cNvPr id="25" name="Line 18"/>
            <p:cNvSpPr>
              <a:spLocks noChangeShapeType="1"/>
            </p:cNvSpPr>
            <p:nvPr/>
          </p:nvSpPr>
          <p:spPr bwMode="auto">
            <a:xfrm>
              <a:off x="2940" y="1103"/>
              <a:ext cx="756" cy="785"/>
            </a:xfrm>
            <a:prstGeom prst="line">
              <a:avLst/>
            </a:prstGeom>
            <a:noFill/>
            <a:ln w="38100">
              <a:solidFill>
                <a:schemeClr val="tx1"/>
              </a:solidFill>
              <a:round/>
              <a:headEnd/>
              <a:tailEnd/>
            </a:ln>
          </p:spPr>
          <p:txBody>
            <a:bodyPr wrap="none" anchor="ctr"/>
            <a:lstStyle/>
            <a:p>
              <a:endParaRPr lang="zh-CN" altLang="en-US"/>
            </a:p>
          </p:txBody>
        </p:sp>
        <p:sp>
          <p:nvSpPr>
            <p:cNvPr id="26" name="Oval 19"/>
            <p:cNvSpPr>
              <a:spLocks noChangeArrowheads="1"/>
            </p:cNvSpPr>
            <p:nvPr/>
          </p:nvSpPr>
          <p:spPr bwMode="auto">
            <a:xfrm>
              <a:off x="3606" y="1888"/>
              <a:ext cx="334" cy="213"/>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B</a:t>
              </a:r>
              <a:endParaRPr lang="zh-CN" altLang="en-US" b="1">
                <a:solidFill>
                  <a:schemeClr val="tx1"/>
                </a:solidFill>
              </a:endParaRPr>
            </a:p>
          </p:txBody>
        </p:sp>
        <p:sp>
          <p:nvSpPr>
            <p:cNvPr id="27" name="Line 20"/>
            <p:cNvSpPr>
              <a:spLocks noChangeShapeType="1"/>
            </p:cNvSpPr>
            <p:nvPr/>
          </p:nvSpPr>
          <p:spPr bwMode="auto">
            <a:xfrm flipV="1">
              <a:off x="2653" y="1253"/>
              <a:ext cx="1134" cy="680"/>
            </a:xfrm>
            <a:prstGeom prst="line">
              <a:avLst/>
            </a:prstGeom>
            <a:noFill/>
            <a:ln w="38100">
              <a:solidFill>
                <a:schemeClr val="tx1"/>
              </a:solidFill>
              <a:round/>
              <a:headEnd/>
              <a:tailEnd/>
            </a:ln>
          </p:spPr>
          <p:txBody>
            <a:bodyPr wrap="none" anchor="ctr"/>
            <a:lstStyle/>
            <a:p>
              <a:endParaRPr lang="zh-CN" altLang="en-US"/>
            </a:p>
          </p:txBody>
        </p:sp>
        <p:sp>
          <p:nvSpPr>
            <p:cNvPr id="28" name="Line 21"/>
            <p:cNvSpPr>
              <a:spLocks noChangeShapeType="1"/>
            </p:cNvSpPr>
            <p:nvPr/>
          </p:nvSpPr>
          <p:spPr bwMode="auto">
            <a:xfrm flipH="1">
              <a:off x="3787" y="1253"/>
              <a:ext cx="91" cy="635"/>
            </a:xfrm>
            <a:prstGeom prst="line">
              <a:avLst/>
            </a:prstGeom>
            <a:noFill/>
            <a:ln w="38100">
              <a:solidFill>
                <a:schemeClr val="tx1"/>
              </a:solidFill>
              <a:round/>
              <a:headEnd/>
              <a:tailEnd/>
            </a:ln>
          </p:spPr>
          <p:txBody>
            <a:bodyPr wrap="none" anchor="ctr"/>
            <a:lstStyle/>
            <a:p>
              <a:endParaRPr lang="zh-CN" altLang="en-US"/>
            </a:p>
          </p:txBody>
        </p:sp>
        <p:sp>
          <p:nvSpPr>
            <p:cNvPr id="29" name="Line 22"/>
            <p:cNvSpPr>
              <a:spLocks noChangeShapeType="1"/>
            </p:cNvSpPr>
            <p:nvPr/>
          </p:nvSpPr>
          <p:spPr bwMode="auto">
            <a:xfrm flipH="1">
              <a:off x="2608" y="1117"/>
              <a:ext cx="408" cy="771"/>
            </a:xfrm>
            <a:prstGeom prst="line">
              <a:avLst/>
            </a:prstGeom>
            <a:noFill/>
            <a:ln w="38100" cap="sq">
              <a:solidFill>
                <a:schemeClr val="tx1"/>
              </a:solidFill>
              <a:round/>
              <a:headEnd/>
              <a:tailEnd/>
            </a:ln>
          </p:spPr>
          <p:txBody>
            <a:bodyPr wrap="none">
              <a:spAutoFit/>
            </a:bodyPr>
            <a:lstStyle/>
            <a:p>
              <a:endParaRPr lang="zh-CN" altLang="en-US"/>
            </a:p>
          </p:txBody>
        </p:sp>
      </p:grpSp>
      <p:grpSp>
        <p:nvGrpSpPr>
          <p:cNvPr id="9" name="组合 8"/>
          <p:cNvGrpSpPr/>
          <p:nvPr/>
        </p:nvGrpSpPr>
        <p:grpSpPr>
          <a:xfrm>
            <a:off x="4522537" y="3933056"/>
            <a:ext cx="3697287" cy="1944687"/>
            <a:chOff x="370929" y="4149080"/>
            <a:chExt cx="3697287" cy="1944687"/>
          </a:xfrm>
        </p:grpSpPr>
        <p:sp>
          <p:nvSpPr>
            <p:cNvPr id="31" name="Oval 4"/>
            <p:cNvSpPr>
              <a:spLocks noChangeArrowheads="1"/>
            </p:cNvSpPr>
            <p:nvPr/>
          </p:nvSpPr>
          <p:spPr bwMode="auto">
            <a:xfrm>
              <a:off x="901154" y="4149080"/>
              <a:ext cx="528637"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A</a:t>
              </a:r>
              <a:endParaRPr lang="zh-CN" altLang="en-US" b="1">
                <a:solidFill>
                  <a:schemeClr val="tx1"/>
                </a:solidFill>
              </a:endParaRPr>
            </a:p>
          </p:txBody>
        </p:sp>
        <p:sp>
          <p:nvSpPr>
            <p:cNvPr id="32" name="Oval 5"/>
            <p:cNvSpPr>
              <a:spLocks noChangeArrowheads="1"/>
            </p:cNvSpPr>
            <p:nvPr/>
          </p:nvSpPr>
          <p:spPr bwMode="auto">
            <a:xfrm>
              <a:off x="2187029" y="4149080"/>
              <a:ext cx="530225" cy="338137"/>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33" name="Oval 6"/>
            <p:cNvSpPr>
              <a:spLocks noChangeArrowheads="1"/>
            </p:cNvSpPr>
            <p:nvPr/>
          </p:nvSpPr>
          <p:spPr bwMode="auto">
            <a:xfrm>
              <a:off x="3537991" y="4364980"/>
              <a:ext cx="530225" cy="338137"/>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34" name="Oval 7"/>
            <p:cNvSpPr>
              <a:spLocks noChangeArrowheads="1"/>
            </p:cNvSpPr>
            <p:nvPr/>
          </p:nvSpPr>
          <p:spPr bwMode="auto">
            <a:xfrm>
              <a:off x="1429791" y="5755630"/>
              <a:ext cx="530225"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C</a:t>
              </a:r>
              <a:endParaRPr lang="zh-CN" altLang="en-US" b="1">
                <a:solidFill>
                  <a:schemeClr val="tx1"/>
                </a:solidFill>
              </a:endParaRPr>
            </a:p>
          </p:txBody>
        </p:sp>
        <p:sp>
          <p:nvSpPr>
            <p:cNvPr id="35" name="Oval 8"/>
            <p:cNvSpPr>
              <a:spLocks noChangeArrowheads="1"/>
            </p:cNvSpPr>
            <p:nvPr/>
          </p:nvSpPr>
          <p:spPr bwMode="auto">
            <a:xfrm>
              <a:off x="370929" y="5247630"/>
              <a:ext cx="530225" cy="338137"/>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46" name="Oval 19"/>
            <p:cNvSpPr>
              <a:spLocks noChangeArrowheads="1"/>
            </p:cNvSpPr>
            <p:nvPr/>
          </p:nvSpPr>
          <p:spPr bwMode="auto">
            <a:xfrm>
              <a:off x="3395116" y="5733405"/>
              <a:ext cx="530225"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B</a:t>
              </a:r>
              <a:endParaRPr lang="zh-CN" altLang="en-US" b="1">
                <a:solidFill>
                  <a:schemeClr val="tx1"/>
                </a:solidFill>
              </a:endParaRPr>
            </a:p>
          </p:txBody>
        </p:sp>
      </p:grpSp>
      <p:grpSp>
        <p:nvGrpSpPr>
          <p:cNvPr id="8" name="组合 7"/>
          <p:cNvGrpSpPr/>
          <p:nvPr/>
        </p:nvGrpSpPr>
        <p:grpSpPr>
          <a:xfrm>
            <a:off x="757485" y="1497951"/>
            <a:ext cx="3310371" cy="1891204"/>
            <a:chOff x="757485" y="1497951"/>
            <a:chExt cx="3310371" cy="1891204"/>
          </a:xfrm>
        </p:grpSpPr>
        <p:sp>
          <p:nvSpPr>
            <p:cNvPr id="7" name="矩形标注 6"/>
            <p:cNvSpPr/>
            <p:nvPr/>
          </p:nvSpPr>
          <p:spPr>
            <a:xfrm>
              <a:off x="1821110" y="1497951"/>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2" name="矩形标注 51"/>
            <p:cNvSpPr/>
            <p:nvPr/>
          </p:nvSpPr>
          <p:spPr>
            <a:xfrm>
              <a:off x="3130004" y="163358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3" name="矩形标注 52"/>
            <p:cNvSpPr/>
            <p:nvPr/>
          </p:nvSpPr>
          <p:spPr>
            <a:xfrm>
              <a:off x="757485" y="2215604"/>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4" name="矩形标注 53"/>
            <p:cNvSpPr/>
            <p:nvPr/>
          </p:nvSpPr>
          <p:spPr>
            <a:xfrm>
              <a:off x="3659869" y="2559694"/>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5" name="矩形标注 54"/>
            <p:cNvSpPr/>
            <p:nvPr/>
          </p:nvSpPr>
          <p:spPr>
            <a:xfrm>
              <a:off x="3191122" y="230886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6" name="矩形标注 55"/>
            <p:cNvSpPr/>
            <p:nvPr/>
          </p:nvSpPr>
          <p:spPr>
            <a:xfrm>
              <a:off x="3033460" y="1988592"/>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7" name="矩形标注 56"/>
            <p:cNvSpPr/>
            <p:nvPr/>
          </p:nvSpPr>
          <p:spPr>
            <a:xfrm>
              <a:off x="1316285" y="2024310"/>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8" name="矩形标注 57"/>
            <p:cNvSpPr/>
            <p:nvPr/>
          </p:nvSpPr>
          <p:spPr>
            <a:xfrm>
              <a:off x="1103008" y="3006567"/>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9" name="矩形标注 58"/>
            <p:cNvSpPr/>
            <p:nvPr/>
          </p:nvSpPr>
          <p:spPr>
            <a:xfrm>
              <a:off x="2029735" y="2667495"/>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0" name="矩形标注 59"/>
            <p:cNvSpPr/>
            <p:nvPr/>
          </p:nvSpPr>
          <p:spPr>
            <a:xfrm>
              <a:off x="2071809" y="2177752"/>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1" name="矩形标注 60"/>
            <p:cNvSpPr/>
            <p:nvPr/>
          </p:nvSpPr>
          <p:spPr>
            <a:xfrm>
              <a:off x="2565110" y="3197861"/>
              <a:ext cx="407987" cy="191294"/>
            </a:xfrm>
            <a:prstGeom prst="wedge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grpSp>
        <p:nvGrpSpPr>
          <p:cNvPr id="50" name="组合 49"/>
          <p:cNvGrpSpPr/>
          <p:nvPr/>
        </p:nvGrpSpPr>
        <p:grpSpPr>
          <a:xfrm>
            <a:off x="5008311" y="4181896"/>
            <a:ext cx="3236097" cy="1460103"/>
            <a:chOff x="856703" y="4397920"/>
            <a:chExt cx="3236097" cy="1460103"/>
          </a:xfrm>
        </p:grpSpPr>
        <p:sp>
          <p:nvSpPr>
            <p:cNvPr id="6" name="线形标注 2 5"/>
            <p:cNvSpPr/>
            <p:nvPr/>
          </p:nvSpPr>
          <p:spPr>
            <a:xfrm>
              <a:off x="1367266" y="4397920"/>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5" name="线形标注 2 64"/>
            <p:cNvSpPr/>
            <p:nvPr/>
          </p:nvSpPr>
          <p:spPr>
            <a:xfrm>
              <a:off x="2603663" y="4430861"/>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6" name="线形标注 2 65"/>
            <p:cNvSpPr/>
            <p:nvPr/>
          </p:nvSpPr>
          <p:spPr>
            <a:xfrm>
              <a:off x="3905474" y="4647236"/>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7" name="线形标注 2 66"/>
            <p:cNvSpPr/>
            <p:nvPr/>
          </p:nvSpPr>
          <p:spPr>
            <a:xfrm>
              <a:off x="3350665" y="5585767"/>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8" name="线形标注 2 67"/>
            <p:cNvSpPr/>
            <p:nvPr/>
          </p:nvSpPr>
          <p:spPr>
            <a:xfrm>
              <a:off x="1772690" y="5503716"/>
              <a:ext cx="187326" cy="272256"/>
            </a:xfrm>
            <a:prstGeom prst="borderCallout2">
              <a:avLst>
                <a:gd name="adj1" fmla="val 12164"/>
                <a:gd name="adj2" fmla="val -8333"/>
                <a:gd name="adj3" fmla="val 18750"/>
                <a:gd name="adj4" fmla="val -16667"/>
                <a:gd name="adj5" fmla="val 112500"/>
                <a:gd name="adj6" fmla="val -4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9" name="线形标注 2 68"/>
            <p:cNvSpPr/>
            <p:nvPr/>
          </p:nvSpPr>
          <p:spPr>
            <a:xfrm>
              <a:off x="856703" y="5111502"/>
              <a:ext cx="187326" cy="272256"/>
            </a:xfrm>
            <a:prstGeom prst="borderCallout2">
              <a:avLst>
                <a:gd name="adj1" fmla="val 12164"/>
                <a:gd name="adj2" fmla="val -8333"/>
                <a:gd name="adj3" fmla="val 18750"/>
                <a:gd name="adj4" fmla="val -16667"/>
                <a:gd name="adj5" fmla="val 112500"/>
                <a:gd name="adj6" fmla="val -4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cxnSp>
        <p:nvCxnSpPr>
          <p:cNvPr id="63" name="直接箭头连接符 62"/>
          <p:cNvCxnSpPr>
            <a:endCxn id="67" idx="2"/>
          </p:cNvCxnSpPr>
          <p:nvPr/>
        </p:nvCxnSpPr>
        <p:spPr>
          <a:xfrm>
            <a:off x="5875880" y="4454152"/>
            <a:ext cx="1626393" cy="1051719"/>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p:nvPr/>
        </p:nvCxnSpPr>
        <p:spPr>
          <a:xfrm>
            <a:off x="5495583" y="4567340"/>
            <a:ext cx="380297" cy="720352"/>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flipH="1">
            <a:off x="1572666" y="2177033"/>
            <a:ext cx="4538958" cy="370023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3527226"/>
            <a:ext cx="215916" cy="45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4933" y="3534288"/>
            <a:ext cx="215916" cy="45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48809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00226 -0.0067 L 0.17553 -0.0067 " pathEditMode="relative" rAng="0" ptsTypes="AA">
                                      <p:cBhvr>
                                        <p:cTn id="35" dur="2000" fill="hold"/>
                                        <p:tgtEl>
                                          <p:spTgt spid="64"/>
                                        </p:tgtEl>
                                        <p:attrNameLst>
                                          <p:attrName>ppt_x</p:attrName>
                                          <p:attrName>ppt_y</p:attrName>
                                        </p:attrNameLst>
                                      </p:cBhvr>
                                      <p:rCtr x="8663" y="0"/>
                                    </p:animMotion>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ppt_x"/>
                                          </p:val>
                                        </p:tav>
                                        <p:tav tm="100000">
                                          <p:val>
                                            <p:strVal val="#ppt_x"/>
                                          </p:val>
                                        </p:tav>
                                      </p:tavLst>
                                    </p:anim>
                                    <p:anim calcmode="lin" valueType="num">
                                      <p:cBhvr additive="base">
                                        <p:cTn id="4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500" fill="hold"/>
                                        <p:tgtEl>
                                          <p:spTgt spid="63"/>
                                        </p:tgtEl>
                                        <p:attrNameLst>
                                          <p:attrName>ppt_x</p:attrName>
                                        </p:attrNameLst>
                                      </p:cBhvr>
                                      <p:tavLst>
                                        <p:tav tm="0">
                                          <p:val>
                                            <p:strVal val="#ppt_x"/>
                                          </p:val>
                                        </p:tav>
                                        <p:tav tm="100000">
                                          <p:val>
                                            <p:strVal val="#ppt_x"/>
                                          </p:val>
                                        </p:tav>
                                      </p:tavLst>
                                    </p:anim>
                                    <p:anim calcmode="lin" valueType="num">
                                      <p:cBhvr additive="base">
                                        <p:cTn id="5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6"/>
                                        </p:tgtEl>
                                        <p:attrNameLst>
                                          <p:attrName>style.visibility</p:attrName>
                                        </p:attrNameLst>
                                      </p:cBhvr>
                                      <p:to>
                                        <p:strVal val="visible"/>
                                      </p:to>
                                    </p:set>
                                    <p:anim calcmode="lin" valueType="num">
                                      <p:cBhvr additive="base">
                                        <p:cTn id="58" dur="500" fill="hold"/>
                                        <p:tgtEl>
                                          <p:spTgt spid="76"/>
                                        </p:tgtEl>
                                        <p:attrNameLst>
                                          <p:attrName>ppt_x</p:attrName>
                                        </p:attrNameLst>
                                      </p:cBhvr>
                                      <p:tavLst>
                                        <p:tav tm="0">
                                          <p:val>
                                            <p:strVal val="#ppt_x"/>
                                          </p:val>
                                        </p:tav>
                                        <p:tav tm="100000">
                                          <p:val>
                                            <p:strVal val="#ppt_x"/>
                                          </p:val>
                                        </p:tav>
                                      </p:tavLst>
                                    </p:anim>
                                    <p:anim calcmode="lin" valueType="num">
                                      <p:cBhvr additive="base">
                                        <p:cTn id="59"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温故而知新</a:t>
            </a:r>
            <a:r>
              <a:rPr lang="en-US" altLang="zh-CN"/>
              <a:t>——</a:t>
            </a:r>
            <a:r>
              <a:rPr lang="zh-CN" altLang="en-US"/>
              <a:t>公开密码体制思想</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142</a:t>
            </a:fld>
            <a:endParaRPr lang="en-US" altLang="zh-CN"/>
          </a:p>
        </p:txBody>
      </p:sp>
      <p:grpSp>
        <p:nvGrpSpPr>
          <p:cNvPr id="5" name="组合 4"/>
          <p:cNvGrpSpPr/>
          <p:nvPr/>
        </p:nvGrpSpPr>
        <p:grpSpPr>
          <a:xfrm>
            <a:off x="1187624" y="2348880"/>
            <a:ext cx="2376264" cy="3168352"/>
            <a:chOff x="1187624" y="2348880"/>
            <a:chExt cx="2376264" cy="3168352"/>
          </a:xfrm>
        </p:grpSpPr>
        <p:sp>
          <p:nvSpPr>
            <p:cNvPr id="62" name="线形标注 2 61"/>
            <p:cNvSpPr/>
            <p:nvPr/>
          </p:nvSpPr>
          <p:spPr>
            <a:xfrm>
              <a:off x="1187624" y="2348880"/>
              <a:ext cx="2376264" cy="3168352"/>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矩形 1"/>
            <p:cNvSpPr/>
            <p:nvPr/>
          </p:nvSpPr>
          <p:spPr>
            <a:xfrm>
              <a:off x="1475656" y="2564904"/>
              <a:ext cx="1872208" cy="14401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 name="矩形 2"/>
            <p:cNvSpPr/>
            <p:nvPr/>
          </p:nvSpPr>
          <p:spPr>
            <a:xfrm>
              <a:off x="1475656" y="4509120"/>
              <a:ext cx="1872208" cy="8640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 name="椭圆 3"/>
            <p:cNvSpPr/>
            <p:nvPr/>
          </p:nvSpPr>
          <p:spPr>
            <a:xfrm>
              <a:off x="2267744" y="5085184"/>
              <a:ext cx="216024" cy="21602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30" name="组合 29"/>
          <p:cNvGrpSpPr/>
          <p:nvPr/>
        </p:nvGrpSpPr>
        <p:grpSpPr>
          <a:xfrm>
            <a:off x="1475656" y="2492896"/>
            <a:ext cx="1872208" cy="864096"/>
            <a:chOff x="1475656" y="2492896"/>
            <a:chExt cx="1872208" cy="864096"/>
          </a:xfrm>
        </p:grpSpPr>
        <p:sp>
          <p:nvSpPr>
            <p:cNvPr id="63" name="矩形 62"/>
            <p:cNvSpPr/>
            <p:nvPr/>
          </p:nvSpPr>
          <p:spPr>
            <a:xfrm>
              <a:off x="1475656" y="2492896"/>
              <a:ext cx="1872208" cy="8640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64" name="椭圆 63"/>
            <p:cNvSpPr/>
            <p:nvPr/>
          </p:nvSpPr>
          <p:spPr>
            <a:xfrm>
              <a:off x="2267744" y="3068960"/>
              <a:ext cx="216024" cy="21602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716016" y="3805039"/>
            <a:ext cx="653438" cy="521096"/>
            <a:chOff x="5052762" y="2060377"/>
            <a:chExt cx="653438" cy="521096"/>
          </a:xfrm>
        </p:grpSpPr>
        <p:sp>
          <p:nvSpPr>
            <p:cNvPr id="79" name="Oval 4"/>
            <p:cNvSpPr>
              <a:spLocks noChangeArrowheads="1"/>
            </p:cNvSpPr>
            <p:nvPr/>
          </p:nvSpPr>
          <p:spPr bwMode="auto">
            <a:xfrm>
              <a:off x="5052762" y="2060377"/>
              <a:ext cx="528637"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A</a:t>
              </a:r>
              <a:endParaRPr lang="zh-CN" altLang="en-US" b="1">
                <a:solidFill>
                  <a:schemeClr val="tx1"/>
                </a:solidFill>
              </a:endParaRPr>
            </a:p>
          </p:txBody>
        </p:sp>
        <p:sp>
          <p:nvSpPr>
            <p:cNvPr id="86" name="线形标注 2 85"/>
            <p:cNvSpPr/>
            <p:nvPr/>
          </p:nvSpPr>
          <p:spPr>
            <a:xfrm>
              <a:off x="5518874" y="2309217"/>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7" name="组合 6"/>
          <p:cNvGrpSpPr/>
          <p:nvPr/>
        </p:nvGrpSpPr>
        <p:grpSpPr>
          <a:xfrm>
            <a:off x="7669562" y="3853805"/>
            <a:ext cx="718862" cy="455290"/>
            <a:chOff x="7358087" y="3644702"/>
            <a:chExt cx="718862" cy="455290"/>
          </a:xfrm>
        </p:grpSpPr>
        <p:sp>
          <p:nvSpPr>
            <p:cNvPr id="84" name="Oval 19"/>
            <p:cNvSpPr>
              <a:spLocks noChangeArrowheads="1"/>
            </p:cNvSpPr>
            <p:nvPr/>
          </p:nvSpPr>
          <p:spPr bwMode="auto">
            <a:xfrm>
              <a:off x="7546724" y="3644702"/>
              <a:ext cx="530225" cy="338137"/>
            </a:xfrm>
            <a:prstGeom prst="ellipse">
              <a:avLst/>
            </a:prstGeom>
            <a:solidFill>
              <a:srgbClr val="00FFCC"/>
            </a:solidFill>
            <a:ln w="38100">
              <a:solidFill>
                <a:schemeClr val="tx1"/>
              </a:solidFill>
              <a:round/>
              <a:headEnd/>
              <a:tailEnd/>
            </a:ln>
          </p:spPr>
          <p:txBody>
            <a:bodyPr wrap="none" anchor="ctr"/>
            <a:lstStyle/>
            <a:p>
              <a:r>
                <a:rPr lang="en-US" altLang="zh-CN" b="1">
                  <a:solidFill>
                    <a:schemeClr val="tx1"/>
                  </a:solidFill>
                </a:rPr>
                <a:t>B</a:t>
              </a:r>
              <a:endParaRPr lang="zh-CN" altLang="en-US" b="1">
                <a:solidFill>
                  <a:schemeClr val="tx1"/>
                </a:solidFill>
              </a:endParaRPr>
            </a:p>
          </p:txBody>
        </p:sp>
        <p:sp>
          <p:nvSpPr>
            <p:cNvPr id="89" name="线形标注 2 88"/>
            <p:cNvSpPr/>
            <p:nvPr/>
          </p:nvSpPr>
          <p:spPr>
            <a:xfrm>
              <a:off x="7358087" y="3827736"/>
              <a:ext cx="187326" cy="272256"/>
            </a:xfrm>
            <a:prstGeom prst="borderCallout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cxnSp>
        <p:nvCxnSpPr>
          <p:cNvPr id="92" name="直接箭头连接符 91"/>
          <p:cNvCxnSpPr/>
          <p:nvPr/>
        </p:nvCxnSpPr>
        <p:spPr>
          <a:xfrm>
            <a:off x="5724128" y="3949055"/>
            <a:ext cx="1728192" cy="0"/>
          </a:xfrm>
          <a:prstGeom prst="straightConnector1">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834762" y="1475492"/>
            <a:ext cx="1110604" cy="369332"/>
          </a:xfrm>
          <a:prstGeom prst="rect">
            <a:avLst/>
          </a:prstGeom>
          <a:noFill/>
        </p:spPr>
        <p:txBody>
          <a:bodyPr wrap="square" rtlCol="0">
            <a:spAutoFit/>
          </a:bodyPr>
          <a:lstStyle/>
          <a:p>
            <a:pPr algn="ctr"/>
            <a:r>
              <a:rPr lang="zh-CN" altLang="en-US" b="1">
                <a:solidFill>
                  <a:schemeClr val="tx1"/>
                </a:solidFill>
              </a:rPr>
              <a:t>公开</a:t>
            </a:r>
            <a:r>
              <a:rPr lang="en-US" altLang="zh-CN" b="1">
                <a:solidFill>
                  <a:schemeClr val="tx1"/>
                </a:solidFill>
              </a:rPr>
              <a:t>Ku</a:t>
            </a:r>
            <a:endParaRPr lang="zh-CN" altLang="en-US" b="1">
              <a:solidFill>
                <a:schemeClr val="tx1"/>
              </a:solidFill>
            </a:endParaRPr>
          </a:p>
        </p:txBody>
      </p:sp>
      <p:sp>
        <p:nvSpPr>
          <p:cNvPr id="94" name="TextBox 93"/>
          <p:cNvSpPr txBox="1"/>
          <p:nvPr/>
        </p:nvSpPr>
        <p:spPr>
          <a:xfrm>
            <a:off x="2267744" y="5805264"/>
            <a:ext cx="1080120" cy="369332"/>
          </a:xfrm>
          <a:prstGeom prst="rect">
            <a:avLst/>
          </a:prstGeom>
          <a:noFill/>
        </p:spPr>
        <p:txBody>
          <a:bodyPr wrap="square" rtlCol="0">
            <a:spAutoFit/>
          </a:bodyPr>
          <a:lstStyle/>
          <a:p>
            <a:pPr algn="ctr"/>
            <a:r>
              <a:rPr lang="zh-CN" altLang="en-US" b="1">
                <a:solidFill>
                  <a:schemeClr val="tx1"/>
                </a:solidFill>
              </a:rPr>
              <a:t>保密</a:t>
            </a:r>
            <a:r>
              <a:rPr lang="en-US" altLang="zh-CN" b="1">
                <a:solidFill>
                  <a:schemeClr val="tx1"/>
                </a:solidFill>
              </a:rPr>
              <a:t>Kr</a:t>
            </a:r>
            <a:endParaRPr lang="zh-CN" altLang="en-US" b="1">
              <a:solidFill>
                <a:schemeClr val="tx1"/>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6660" y="4538737"/>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0557" y="1949751"/>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1069" y="2557631"/>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2914" y="2547133"/>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1718" y="4253086"/>
            <a:ext cx="5524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084168" y="1860823"/>
            <a:ext cx="1080120" cy="369332"/>
          </a:xfrm>
          <a:prstGeom prst="rect">
            <a:avLst/>
          </a:prstGeom>
          <a:noFill/>
        </p:spPr>
        <p:txBody>
          <a:bodyPr wrap="square" rtlCol="0">
            <a:spAutoFit/>
          </a:bodyPr>
          <a:lstStyle/>
          <a:p>
            <a:pPr algn="ctr"/>
            <a:r>
              <a:rPr lang="zh-CN" altLang="en-US" b="1">
                <a:solidFill>
                  <a:schemeClr val="tx1"/>
                </a:solidFill>
              </a:rPr>
              <a:t>公开</a:t>
            </a:r>
          </a:p>
        </p:txBody>
      </p:sp>
    </p:spTree>
    <p:extLst>
      <p:ext uri="{BB962C8B-B14F-4D97-AF65-F5344CB8AC3E}">
        <p14:creationId xmlns:p14="http://schemas.microsoft.com/office/powerpoint/2010/main" val="16083354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fade">
                                      <p:cBhvr>
                                        <p:cTn id="18" dur="1000"/>
                                        <p:tgtEl>
                                          <p:spTgt spid="94"/>
                                        </p:tgtEl>
                                      </p:cBhvr>
                                    </p:animEffect>
                                    <p:anim calcmode="lin" valueType="num">
                                      <p:cBhvr>
                                        <p:cTn id="19" dur="1000" fill="hold"/>
                                        <p:tgtEl>
                                          <p:spTgt spid="94"/>
                                        </p:tgtEl>
                                        <p:attrNameLst>
                                          <p:attrName>ppt_x</p:attrName>
                                        </p:attrNameLst>
                                      </p:cBhvr>
                                      <p:tavLst>
                                        <p:tav tm="0">
                                          <p:val>
                                            <p:strVal val="#ppt_x"/>
                                          </p:val>
                                        </p:tav>
                                        <p:tav tm="100000">
                                          <p:val>
                                            <p:strVal val="#ppt_x"/>
                                          </p:val>
                                        </p:tav>
                                      </p:tavLst>
                                    </p:anim>
                                    <p:anim calcmode="lin" valueType="num">
                                      <p:cBhvr>
                                        <p:cTn id="20"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123"/>
                                        </p:tgtEl>
                                        <p:attrNameLst>
                                          <p:attrName>style.visibility</p:attrName>
                                        </p:attrNameLst>
                                      </p:cBhvr>
                                      <p:to>
                                        <p:strVal val="visible"/>
                                      </p:to>
                                    </p:set>
                                    <p:anim calcmode="lin" valueType="num">
                                      <p:cBhvr additive="base">
                                        <p:cTn id="30" dur="500" fill="hold"/>
                                        <p:tgtEl>
                                          <p:spTgt spid="5123"/>
                                        </p:tgtEl>
                                        <p:attrNameLst>
                                          <p:attrName>ppt_x</p:attrName>
                                        </p:attrNameLst>
                                      </p:cBhvr>
                                      <p:tavLst>
                                        <p:tav tm="0">
                                          <p:val>
                                            <p:strVal val="#ppt_x"/>
                                          </p:val>
                                        </p:tav>
                                        <p:tav tm="100000">
                                          <p:val>
                                            <p:strVal val="#ppt_x"/>
                                          </p:val>
                                        </p:tav>
                                      </p:tavLst>
                                    </p:anim>
                                    <p:anim calcmode="lin" valueType="num">
                                      <p:cBhvr additive="base">
                                        <p:cTn id="31"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anim calcmode="lin" valueType="num">
                                      <p:cBhvr>
                                        <p:cTn id="37" dur="1000" fill="hold"/>
                                        <p:tgtEl>
                                          <p:spTgt spid="37"/>
                                        </p:tgtEl>
                                        <p:attrNameLst>
                                          <p:attrName>ppt_x</p:attrName>
                                        </p:attrNameLst>
                                      </p:cBhvr>
                                      <p:tavLst>
                                        <p:tav tm="0">
                                          <p:val>
                                            <p:strVal val="#ppt_x"/>
                                          </p:val>
                                        </p:tav>
                                        <p:tav tm="100000">
                                          <p:val>
                                            <p:strVal val="#ppt_x"/>
                                          </p:val>
                                        </p:tav>
                                      </p:tavLst>
                                    </p:anim>
                                    <p:anim calcmode="lin" valueType="num">
                                      <p:cBhvr>
                                        <p:cTn id="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3.33333E-6 2.45143E-6 L -0.13993 -0.10523 " pathEditMode="relative" rAng="0" ptsTypes="AA">
                                      <p:cBhvr>
                                        <p:cTn id="62" dur="2000" fill="hold"/>
                                        <p:tgtEl>
                                          <p:spTgt spid="39"/>
                                        </p:tgtEl>
                                        <p:attrNameLst>
                                          <p:attrName>ppt_x</p:attrName>
                                          <p:attrName>ppt_y</p:attrName>
                                        </p:attrNameLst>
                                      </p:cBhvr>
                                      <p:rCtr x="-6997" y="-5273"/>
                                    </p:animMotion>
                                  </p:childTnLst>
                                </p:cTn>
                              </p:par>
                              <p:par>
                                <p:cTn id="63" presetID="10"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2"/>
                                        </p:tgtEl>
                                        <p:attrNameLst>
                                          <p:attrName>style.visibility</p:attrName>
                                        </p:attrNameLst>
                                      </p:cBhvr>
                                      <p:to>
                                        <p:strVal val="visible"/>
                                      </p:to>
                                    </p:set>
                                    <p:anim calcmode="lin" valueType="num">
                                      <p:cBhvr additive="base">
                                        <p:cTn id="70" dur="500" fill="hold"/>
                                        <p:tgtEl>
                                          <p:spTgt spid="92"/>
                                        </p:tgtEl>
                                        <p:attrNameLst>
                                          <p:attrName>ppt_x</p:attrName>
                                        </p:attrNameLst>
                                      </p:cBhvr>
                                      <p:tavLst>
                                        <p:tav tm="0">
                                          <p:val>
                                            <p:strVal val="#ppt_x"/>
                                          </p:val>
                                        </p:tav>
                                        <p:tav tm="100000">
                                          <p:val>
                                            <p:strVal val="#ppt_x"/>
                                          </p:val>
                                        </p:tav>
                                      </p:tavLst>
                                    </p:anim>
                                    <p:anim calcmode="lin" valueType="num">
                                      <p:cBhvr additive="base">
                                        <p:cTn id="71"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13993 -0.10523 L -0.2816 0.01017 " pathEditMode="relative" rAng="0" ptsTypes="AA">
                                      <p:cBhvr>
                                        <p:cTn id="75" dur="2000" fill="hold"/>
                                        <p:tgtEl>
                                          <p:spTgt spid="39"/>
                                        </p:tgtEl>
                                        <p:attrNameLst>
                                          <p:attrName>ppt_x</p:attrName>
                                          <p:attrName>ppt_y</p:attrName>
                                        </p:attrNameLst>
                                      </p:cBhvr>
                                      <p:rCtr x="-7083" y="5759"/>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124"/>
                                        </p:tgtEl>
                                        <p:attrNameLst>
                                          <p:attrName>style.visibility</p:attrName>
                                        </p:attrNameLst>
                                      </p:cBhvr>
                                      <p:to>
                                        <p:strVal val="visible"/>
                                      </p:to>
                                    </p:set>
                                    <p:animEffect transition="in" filter="fade">
                                      <p:cBhvr>
                                        <p:cTn id="80" dur="500"/>
                                        <p:tgtEl>
                                          <p:spTgt spid="512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05556E-6 2.53469E-6 L 0.2033 2.53469E-6 " pathEditMode="relative" rAng="0" ptsTypes="AA">
                                      <p:cBhvr>
                                        <p:cTn id="84" dur="2000" fill="hold"/>
                                        <p:tgtEl>
                                          <p:spTgt spid="5124"/>
                                        </p:tgtEl>
                                        <p:attrNameLst>
                                          <p:attrName>ppt_x</p:attrName>
                                          <p:attrName>ppt_y</p:attrName>
                                        </p:attrNameLst>
                                      </p:cBhvr>
                                      <p:rCtr x="10156" y="0"/>
                                    </p:animMotion>
                                  </p:childTnLst>
                                </p:cTn>
                              </p:par>
                            </p:childTnLst>
                          </p:cTn>
                        </p:par>
                      </p:childTnLst>
                    </p:cTn>
                  </p:par>
                  <p:par>
                    <p:cTn id="85" fill="hold">
                      <p:stCondLst>
                        <p:cond delay="indefinite"/>
                      </p:stCondLst>
                      <p:childTnLst>
                        <p:par>
                          <p:cTn id="86" fill="hold">
                            <p:stCondLst>
                              <p:cond delay="0"/>
                            </p:stCondLst>
                            <p:childTnLst>
                              <p:par>
                                <p:cTn id="87" presetID="45" presetClass="entr" presetSubtype="0"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2000"/>
                                        <p:tgtEl>
                                          <p:spTgt spid="38"/>
                                        </p:tgtEl>
                                      </p:cBhvr>
                                    </p:animEffect>
                                    <p:anim calcmode="lin" valueType="num">
                                      <p:cBhvr>
                                        <p:cTn id="90" dur="2000" fill="hold"/>
                                        <p:tgtEl>
                                          <p:spTgt spid="38"/>
                                        </p:tgtEl>
                                        <p:attrNameLst>
                                          <p:attrName>ppt_w</p:attrName>
                                        </p:attrNameLst>
                                      </p:cBhvr>
                                      <p:tavLst>
                                        <p:tav tm="0" fmla="#ppt_w*sin(2.5*pi*$)">
                                          <p:val>
                                            <p:fltVal val="0"/>
                                          </p:val>
                                        </p:tav>
                                        <p:tav tm="100000">
                                          <p:val>
                                            <p:fltVal val="1"/>
                                          </p:val>
                                        </p:tav>
                                      </p:tavLst>
                                    </p:anim>
                                    <p:anim calcmode="lin" valueType="num">
                                      <p:cBhvr>
                                        <p:cTn id="91" dur="20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94" grpId="0"/>
      <p:bldP spid="10"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dirty="0"/>
              <a:t>每个用户拥有（产生）一对密钥</a:t>
            </a:r>
            <a:endParaRPr lang="en-US" altLang="zh-CN" dirty="0"/>
          </a:p>
          <a:p>
            <a:pPr lvl="1"/>
            <a:r>
              <a:rPr lang="zh-CN" altLang="en-US" dirty="0"/>
              <a:t>加密密钥</a:t>
            </a:r>
            <a:r>
              <a:rPr lang="en-US" altLang="zh-CN" dirty="0"/>
              <a:t>Ku——</a:t>
            </a:r>
            <a:r>
              <a:rPr lang="zh-CN" altLang="en-US" dirty="0"/>
              <a:t>公开，公钥</a:t>
            </a:r>
            <a:endParaRPr lang="en-US" altLang="zh-CN" dirty="0"/>
          </a:p>
          <a:p>
            <a:pPr lvl="1"/>
            <a:r>
              <a:rPr lang="zh-CN" altLang="en-US" dirty="0"/>
              <a:t>解密密钥</a:t>
            </a:r>
            <a:r>
              <a:rPr lang="en-US" altLang="zh-CN" dirty="0"/>
              <a:t>Kr——</a:t>
            </a:r>
            <a:r>
              <a:rPr lang="zh-CN" altLang="en-US" dirty="0"/>
              <a:t>保密，私钥</a:t>
            </a:r>
            <a:endParaRPr lang="en-US" altLang="zh-CN" dirty="0"/>
          </a:p>
          <a:p>
            <a:pPr lvl="1"/>
            <a:r>
              <a:rPr lang="zh-CN" altLang="en-US" dirty="0"/>
              <a:t>公私钥相互决定，但不能相互推导</a:t>
            </a:r>
            <a:endParaRPr lang="en-US" altLang="zh-CN" dirty="0"/>
          </a:p>
          <a:p>
            <a:r>
              <a:rPr lang="zh-CN" altLang="en-US" dirty="0"/>
              <a:t>加解密算法公开</a:t>
            </a:r>
            <a:endParaRPr lang="en-US" altLang="zh-CN" dirty="0"/>
          </a:p>
          <a:p>
            <a:pPr lvl="1"/>
            <a:r>
              <a:rPr lang="zh-CN" altLang="en-US" dirty="0"/>
              <a:t>加密：</a:t>
            </a:r>
            <a:r>
              <a:rPr lang="en-US" altLang="zh-CN" dirty="0" err="1"/>
              <a:t>E</a:t>
            </a:r>
            <a:r>
              <a:rPr lang="en-US" altLang="zh-CN" baseline="-25000" dirty="0" err="1"/>
              <a:t>ku</a:t>
            </a:r>
            <a:r>
              <a:rPr lang="en-US" altLang="zh-CN" dirty="0"/>
              <a:t>(m) = c</a:t>
            </a:r>
          </a:p>
          <a:p>
            <a:pPr lvl="1"/>
            <a:r>
              <a:rPr lang="zh-CN" altLang="en-US" dirty="0"/>
              <a:t>解密：</a:t>
            </a:r>
            <a:r>
              <a:rPr lang="en-US" altLang="zh-CN" dirty="0" err="1"/>
              <a:t>D</a:t>
            </a:r>
            <a:r>
              <a:rPr lang="en-US" altLang="zh-CN" baseline="-25000" dirty="0" err="1"/>
              <a:t>kr</a:t>
            </a:r>
            <a:r>
              <a:rPr lang="en-US" altLang="zh-CN" dirty="0"/>
              <a:t>(c) = m</a:t>
            </a:r>
          </a:p>
          <a:p>
            <a:r>
              <a:rPr lang="zh-CN" altLang="en-US" dirty="0"/>
              <a:t>两个密钥中任何一个都可以用作加密，而另一个用作解密</a:t>
            </a:r>
            <a:endParaRPr lang="en-US" altLang="zh-CN" dirty="0"/>
          </a:p>
          <a:p>
            <a:pPr lvl="1"/>
            <a:endParaRPr lang="en-US" altLang="zh-CN" dirty="0"/>
          </a:p>
          <a:p>
            <a:pPr lvl="1"/>
            <a:endParaRPr lang="en-US" altLang="zh-CN" dirty="0"/>
          </a:p>
          <a:p>
            <a:pPr lvl="1"/>
            <a:endParaRPr lang="zh-CN" altLang="en-US" dirty="0"/>
          </a:p>
        </p:txBody>
      </p:sp>
      <p:sp>
        <p:nvSpPr>
          <p:cNvPr id="746498" name="Rectangle 2"/>
          <p:cNvSpPr>
            <a:spLocks noGrp="1" noChangeArrowheads="1"/>
          </p:cNvSpPr>
          <p:nvPr>
            <p:ph type="title"/>
          </p:nvPr>
        </p:nvSpPr>
        <p:spPr/>
        <p:txBody>
          <a:bodyPr/>
          <a:lstStyle/>
          <a:p>
            <a:r>
              <a:rPr lang="zh-CN" altLang="en-US"/>
              <a:t>公开密码体制</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143</a:t>
            </a:fld>
            <a:endParaRPr lang="en-US" altLang="zh-CN"/>
          </a:p>
        </p:txBody>
      </p:sp>
      <p:sp>
        <p:nvSpPr>
          <p:cNvPr id="7" name="矩形 6"/>
          <p:cNvSpPr/>
          <p:nvPr/>
        </p:nvSpPr>
        <p:spPr>
          <a:xfrm>
            <a:off x="457200" y="5589239"/>
            <a:ext cx="8229600" cy="1080121"/>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chor="ctr" anchorCtr="0">
            <a:noAutofit/>
          </a:bodyPr>
          <a:lstStyle/>
          <a:p>
            <a:pPr algn="ctr"/>
            <a:r>
              <a:rPr lang="zh-CN" altLang="en-US" sz="3600" b="1" dirty="0">
                <a:solidFill>
                  <a:schemeClr val="tx1"/>
                </a:solidFill>
              </a:rPr>
              <a:t>使用公钥，密钥数量大大减少。</a:t>
            </a:r>
          </a:p>
        </p:txBody>
      </p:sp>
    </p:spTree>
    <p:extLst>
      <p:ext uri="{BB962C8B-B14F-4D97-AF65-F5344CB8AC3E}">
        <p14:creationId xmlns:p14="http://schemas.microsoft.com/office/powerpoint/2010/main" val="34192176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a:t>用公开密钥实现加密</a:t>
            </a:r>
          </a:p>
        </p:txBody>
      </p:sp>
      <p:pic>
        <p:nvPicPr>
          <p:cNvPr id="5" name="Picture 3"/>
          <p:cNvPicPr>
            <a:picLocks noChangeAspect="1" noChangeArrowheads="1"/>
          </p:cNvPicPr>
          <p:nvPr/>
        </p:nvPicPr>
        <p:blipFill>
          <a:blip r:embed="rId2" cstate="print"/>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D</a:t>
            </a:r>
            <a:r>
              <a:rPr lang="en-US" altLang="zh-CN" sz="2800" b="1" baseline="-25000">
                <a:solidFill>
                  <a:srgbClr val="C00000"/>
                </a:solidFill>
              </a:rPr>
              <a:t>KRb</a:t>
            </a:r>
            <a:r>
              <a:rPr lang="en-US" altLang="zh-CN" sz="2800" b="1">
                <a:solidFill>
                  <a:srgbClr val="C00000"/>
                </a:solidFill>
              </a:rPr>
              <a:t>(c)=m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dirty="0">
                <a:solidFill>
                  <a:srgbClr val="C00000"/>
                </a:solidFill>
              </a:rPr>
              <a:t>get(</a:t>
            </a:r>
            <a:r>
              <a:rPr lang="en-US" altLang="zh-CN" sz="2800" b="1" dirty="0" err="1">
                <a:solidFill>
                  <a:srgbClr val="C00000"/>
                </a:solidFill>
              </a:rPr>
              <a:t>KUb</a:t>
            </a:r>
            <a:r>
              <a:rPr lang="en-US" altLang="zh-CN" sz="2800" b="1" dirty="0">
                <a:solidFill>
                  <a:srgbClr val="C00000"/>
                </a:solidFill>
              </a:rPr>
              <a:t>)</a:t>
            </a:r>
          </a:p>
          <a:p>
            <a:pPr marL="514350" indent="-514350">
              <a:buAutoNum type="arabicPeriod"/>
            </a:pPr>
            <a:r>
              <a:rPr lang="en-US" altLang="zh-CN" sz="2800" b="1" dirty="0" err="1">
                <a:solidFill>
                  <a:srgbClr val="C00000"/>
                </a:solidFill>
              </a:rPr>
              <a:t>E</a:t>
            </a:r>
            <a:r>
              <a:rPr lang="en-US" altLang="zh-CN" sz="2800" b="1" baseline="-25000" dirty="0" err="1">
                <a:solidFill>
                  <a:srgbClr val="C00000"/>
                </a:solidFill>
              </a:rPr>
              <a:t>KUb</a:t>
            </a:r>
            <a:r>
              <a:rPr lang="en-US" altLang="zh-CN" sz="2800" b="1" dirty="0">
                <a:solidFill>
                  <a:srgbClr val="C00000"/>
                </a:solidFill>
              </a:rPr>
              <a:t>(m)=c</a:t>
            </a:r>
            <a:endParaRPr lang="zh-CN" altLang="en-US" sz="2800" b="1" dirty="0">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a:solidFill>
                  <a:schemeClr val="tx1"/>
                </a:solidFill>
              </a:rPr>
              <a:t>用公钥加密的信息，</a:t>
            </a:r>
            <a:endParaRPr lang="en-US" altLang="zh-CN" sz="2000" b="1" dirty="0">
              <a:solidFill>
                <a:schemeClr val="tx1"/>
              </a:solidFill>
            </a:endParaRPr>
          </a:p>
          <a:p>
            <a:r>
              <a:rPr lang="zh-CN" altLang="en-US" sz="2000" b="1" dirty="0">
                <a:solidFill>
                  <a:schemeClr val="tx1"/>
                </a:solidFill>
              </a:rPr>
              <a:t>不用能公钥解密</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用公钥密码实现鉴别（签名）</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145</a:t>
            </a:fld>
            <a:endParaRPr lang="zh-CN" altLang="en-US"/>
          </a:p>
        </p:txBody>
      </p:sp>
      <p:pic>
        <p:nvPicPr>
          <p:cNvPr id="5125" name="Picture 5" descr="C:\Program Files\Microsoft Office\MEDIA\CAGCAT10\j03029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801945"/>
            <a:ext cx="2609088" cy="36576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3567058" y="3056690"/>
            <a:ext cx="1080120" cy="1677746"/>
            <a:chOff x="3567058" y="3056690"/>
            <a:chExt cx="1080120" cy="1677746"/>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3056690"/>
              <a:ext cx="510397" cy="108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567058" y="4365104"/>
              <a:ext cx="1080120" cy="369332"/>
            </a:xfrm>
            <a:prstGeom prst="rect">
              <a:avLst/>
            </a:prstGeom>
            <a:noFill/>
          </p:spPr>
          <p:txBody>
            <a:bodyPr wrap="square" rtlCol="0">
              <a:spAutoFit/>
            </a:bodyPr>
            <a:lstStyle/>
            <a:p>
              <a:pPr algn="ctr"/>
              <a:r>
                <a:rPr lang="zh-CN" altLang="en-US" b="1">
                  <a:solidFill>
                    <a:schemeClr val="tx1"/>
                  </a:solidFill>
                </a:rPr>
                <a:t>公钥</a:t>
              </a:r>
            </a:p>
          </p:txBody>
        </p:sp>
      </p:grpSp>
      <p:grpSp>
        <p:nvGrpSpPr>
          <p:cNvPr id="11" name="组合 10"/>
          <p:cNvGrpSpPr/>
          <p:nvPr/>
        </p:nvGrpSpPr>
        <p:grpSpPr>
          <a:xfrm>
            <a:off x="5066276" y="3071273"/>
            <a:ext cx="1080120" cy="1663163"/>
            <a:chOff x="5066276" y="3071273"/>
            <a:chExt cx="1080120" cy="1663163"/>
          </a:xfrm>
        </p:grpSpPr>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196" y="3071273"/>
              <a:ext cx="530280" cy="10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066276" y="4365104"/>
              <a:ext cx="1080120" cy="369332"/>
            </a:xfrm>
            <a:prstGeom prst="rect">
              <a:avLst/>
            </a:prstGeom>
            <a:noFill/>
          </p:spPr>
          <p:txBody>
            <a:bodyPr wrap="square" rtlCol="0">
              <a:spAutoFit/>
            </a:bodyPr>
            <a:lstStyle/>
            <a:p>
              <a:pPr algn="ctr"/>
              <a:r>
                <a:rPr lang="zh-CN" altLang="en-US" b="1">
                  <a:solidFill>
                    <a:schemeClr val="tx1"/>
                  </a:solidFill>
                </a:rPr>
                <a:t>私钥</a:t>
              </a:r>
            </a:p>
          </p:txBody>
        </p:sp>
      </p:grpSp>
      <p:pic>
        <p:nvPicPr>
          <p:cNvPr id="513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6177" y="3483129"/>
            <a:ext cx="190500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7836" y="1283915"/>
            <a:ext cx="14859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矩形 24"/>
          <p:cNvSpPr/>
          <p:nvPr/>
        </p:nvSpPr>
        <p:spPr>
          <a:xfrm>
            <a:off x="3962246" y="5068026"/>
            <a:ext cx="385011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2800" b="1" dirty="0">
                <a:solidFill>
                  <a:srgbClr val="C00000"/>
                </a:solidFill>
              </a:rPr>
              <a:t>签名：</a:t>
            </a:r>
            <a:r>
              <a:rPr lang="en-US" altLang="zh-CN" sz="2800" b="1" dirty="0">
                <a:solidFill>
                  <a:srgbClr val="C00000"/>
                </a:solidFill>
              </a:rPr>
              <a:t>sig=D</a:t>
            </a:r>
            <a:r>
              <a:rPr lang="en-US" altLang="zh-CN" sz="2800" b="1" baseline="-25000" dirty="0">
                <a:solidFill>
                  <a:srgbClr val="C00000"/>
                </a:solidFill>
              </a:rPr>
              <a:t>KR</a:t>
            </a:r>
            <a:r>
              <a:rPr lang="en-US" altLang="zh-CN" sz="2800" b="1" dirty="0">
                <a:solidFill>
                  <a:srgbClr val="C00000"/>
                </a:solidFill>
              </a:rPr>
              <a:t>(m)</a:t>
            </a:r>
            <a:endParaRPr lang="zh-CN" altLang="en-US" sz="2800" b="1" dirty="0">
              <a:solidFill>
                <a:srgbClr val="C00000"/>
              </a:solidFill>
            </a:endParaRPr>
          </a:p>
        </p:txBody>
      </p:sp>
      <p:sp>
        <p:nvSpPr>
          <p:cNvPr id="14" name="矩形 13"/>
          <p:cNvSpPr/>
          <p:nvPr/>
        </p:nvSpPr>
        <p:spPr>
          <a:xfrm>
            <a:off x="3923276" y="5869031"/>
            <a:ext cx="385011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2800" b="1">
                <a:solidFill>
                  <a:srgbClr val="C00000"/>
                </a:solidFill>
              </a:rPr>
              <a:t>验证：</a:t>
            </a:r>
            <a:r>
              <a:rPr lang="en-US" altLang="zh-CN" sz="2800" b="1">
                <a:solidFill>
                  <a:srgbClr val="C00000"/>
                </a:solidFill>
              </a:rPr>
              <a:t>m=E</a:t>
            </a:r>
            <a:r>
              <a:rPr lang="en-US" altLang="zh-CN" sz="2800" b="1" baseline="-25000">
                <a:solidFill>
                  <a:srgbClr val="C00000"/>
                </a:solidFill>
              </a:rPr>
              <a:t>KU</a:t>
            </a:r>
            <a:r>
              <a:rPr lang="en-US" altLang="zh-CN" sz="2800" b="1">
                <a:solidFill>
                  <a:srgbClr val="C00000"/>
                </a:solidFill>
              </a:rPr>
              <a:t>(sig)</a:t>
            </a:r>
            <a:endParaRPr lang="zh-CN" altLang="en-US" sz="2800" b="1">
              <a:solidFill>
                <a:srgbClr val="C00000"/>
              </a:solidFill>
            </a:endParaRPr>
          </a:p>
        </p:txBody>
      </p:sp>
    </p:spTree>
    <p:extLst>
      <p:ext uri="{BB962C8B-B14F-4D97-AF65-F5344CB8AC3E}">
        <p14:creationId xmlns:p14="http://schemas.microsoft.com/office/powerpoint/2010/main" val="3544317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fade">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xit" presetSubtype="0" fill="hold" nodeType="clickEffect">
                                  <p:stCondLst>
                                    <p:cond delay="0"/>
                                  </p:stCondLst>
                                  <p:childTnLst>
                                    <p:animEffect transition="out" filter="fade">
                                      <p:cBhvr>
                                        <p:cTn id="21" dur="2000"/>
                                        <p:tgtEl>
                                          <p:spTgt spid="10"/>
                                        </p:tgtEl>
                                      </p:cBhvr>
                                    </p:animEffect>
                                    <p:anim calcmode="lin" valueType="num">
                                      <p:cBhvr>
                                        <p:cTn id="22"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 dur="2000"/>
                                        <p:tgtEl>
                                          <p:spTgt spid="10"/>
                                        </p:tgtEl>
                                        <p:attrNameLst>
                                          <p:attrName>ppt_h</p:attrName>
                                        </p:attrNameLst>
                                      </p:cBhvr>
                                      <p:tavLst>
                                        <p:tav tm="0">
                                          <p:val>
                                            <p:strVal val="ppt_h"/>
                                          </p:val>
                                        </p:tav>
                                        <p:tav tm="100000">
                                          <p:val>
                                            <p:strVal val="ppt_h"/>
                                          </p:val>
                                        </p:tav>
                                      </p:tavLst>
                                    </p:anim>
                                    <p:set>
                                      <p:cBhvr>
                                        <p:cTn id="24" dur="1" fill="hold">
                                          <p:stCondLst>
                                            <p:cond delay="19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11"/>
                                        </p:tgtEl>
                                      </p:cBhvr>
                                      <p:by x="150000" y="150000"/>
                                    </p:animScale>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31"/>
                                        </p:tgtEl>
                                        <p:attrNameLst>
                                          <p:attrName>style.visibility</p:attrName>
                                        </p:attrNameLst>
                                      </p:cBhvr>
                                      <p:to>
                                        <p:strVal val="visible"/>
                                      </p:to>
                                    </p:set>
                                    <p:anim calcmode="lin" valueType="num">
                                      <p:cBhvr additive="base">
                                        <p:cTn id="33" dur="500" fill="hold"/>
                                        <p:tgtEl>
                                          <p:spTgt spid="5131"/>
                                        </p:tgtEl>
                                        <p:attrNameLst>
                                          <p:attrName>ppt_x</p:attrName>
                                        </p:attrNameLst>
                                      </p:cBhvr>
                                      <p:tavLst>
                                        <p:tav tm="0">
                                          <p:val>
                                            <p:strVal val="#ppt_x"/>
                                          </p:val>
                                        </p:tav>
                                        <p:tav tm="100000">
                                          <p:val>
                                            <p:strVal val="#ppt_x"/>
                                          </p:val>
                                        </p:tav>
                                      </p:tavLst>
                                    </p:anim>
                                    <p:anim calcmode="lin" valueType="num">
                                      <p:cBhvr additive="base">
                                        <p:cTn id="34" dur="500" fill="hold"/>
                                        <p:tgtEl>
                                          <p:spTgt spid="513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30"/>
                                        </p:tgtEl>
                                        <p:attrNameLst>
                                          <p:attrName>style.visibility</p:attrName>
                                        </p:attrNameLst>
                                      </p:cBhvr>
                                      <p:to>
                                        <p:strVal val="visible"/>
                                      </p:to>
                                    </p:set>
                                    <p:anim calcmode="lin" valueType="num">
                                      <p:cBhvr additive="base">
                                        <p:cTn id="39" dur="500" fill="hold"/>
                                        <p:tgtEl>
                                          <p:spTgt spid="5130"/>
                                        </p:tgtEl>
                                        <p:attrNameLst>
                                          <p:attrName>ppt_x</p:attrName>
                                        </p:attrNameLst>
                                      </p:cBhvr>
                                      <p:tavLst>
                                        <p:tav tm="0">
                                          <p:val>
                                            <p:strVal val="#ppt_x"/>
                                          </p:val>
                                        </p:tav>
                                        <p:tav tm="100000">
                                          <p:val>
                                            <p:strVal val="#ppt_x"/>
                                          </p:val>
                                        </p:tav>
                                      </p:tavLst>
                                    </p:anim>
                                    <p:anim calcmode="lin" valueType="num">
                                      <p:cBhvr additive="base">
                                        <p:cTn id="40"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3" cstate="print"/>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a:t>用公开密钥实现鉴别（签名）</a:t>
            </a:r>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D</a:t>
            </a:r>
            <a:r>
              <a:rPr lang="en-US" altLang="zh-CN" sz="2800" b="1" baseline="-25000">
                <a:solidFill>
                  <a:srgbClr val="C00000"/>
                </a:solidFill>
              </a:rPr>
              <a:t>KRa</a:t>
            </a:r>
            <a:r>
              <a:rPr lang="en-US" altLang="zh-CN" sz="2800" b="1">
                <a:solidFill>
                  <a:srgbClr val="C00000"/>
                </a:solidFill>
              </a:rPr>
              <a:t>(m)=sig</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a:solidFill>
                  <a:srgbClr val="C00000"/>
                </a:solidFill>
              </a:rPr>
              <a:t>get(KUa)</a:t>
            </a:r>
          </a:p>
          <a:p>
            <a:pPr marL="514350" indent="-514350">
              <a:buAutoNum type="arabicPeriod"/>
            </a:pPr>
            <a:r>
              <a:rPr lang="en-US" altLang="zh-CN" sz="2800" b="1">
                <a:solidFill>
                  <a:srgbClr val="C00000"/>
                </a:solidFill>
              </a:rPr>
              <a:t>E</a:t>
            </a:r>
            <a:r>
              <a:rPr lang="en-US" altLang="zh-CN" sz="2800" b="1" baseline="-25000">
                <a:solidFill>
                  <a:srgbClr val="C00000"/>
                </a:solidFill>
              </a:rPr>
              <a:t>KUa</a:t>
            </a:r>
            <a:r>
              <a:rPr lang="en-US" altLang="zh-CN" sz="2800" b="1">
                <a:solidFill>
                  <a:srgbClr val="C00000"/>
                </a:solidFill>
              </a:rPr>
              <a:t>(sig)=m</a:t>
            </a:r>
            <a:endParaRPr lang="zh-CN" altLang="en-US" sz="2800" b="1">
              <a:solidFill>
                <a:srgbClr val="C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a:t>用公开密钥实现保密和鉴别</a:t>
            </a:r>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E</a:t>
            </a:r>
            <a:r>
              <a:rPr lang="en-US" altLang="zh-CN" sz="2800" b="1" baseline="-25000">
                <a:solidFill>
                  <a:srgbClr val="C00000"/>
                </a:solidFill>
              </a:rPr>
              <a:t>KUb</a:t>
            </a:r>
            <a:r>
              <a:rPr lang="en-US" altLang="zh-CN" sz="2800" b="1">
                <a:solidFill>
                  <a:srgbClr val="C00000"/>
                </a:solidFill>
              </a:rPr>
              <a:t>(D</a:t>
            </a:r>
            <a:r>
              <a:rPr lang="en-US" altLang="zh-CN" sz="2800" b="1" baseline="-25000">
                <a:solidFill>
                  <a:srgbClr val="C00000"/>
                </a:solidFill>
              </a:rPr>
              <a:t>KRa</a:t>
            </a:r>
            <a:r>
              <a:rPr lang="en-US" altLang="zh-CN" sz="2800" b="1">
                <a:solidFill>
                  <a:srgbClr val="C00000"/>
                </a:solidFill>
              </a:rPr>
              <a:t>(m))=c</a:t>
            </a:r>
            <a:endParaRPr lang="zh-CN" altLang="en-US" sz="2800" b="1">
              <a:solidFill>
                <a:srgbClr val="C00000"/>
              </a:solidFill>
            </a:endParaRPr>
          </a:p>
        </p:txBody>
      </p:sp>
      <p:pic>
        <p:nvPicPr>
          <p:cNvPr id="717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E</a:t>
            </a:r>
            <a:r>
              <a:rPr lang="en-US" altLang="zh-CN" sz="2800" b="1" baseline="-25000">
                <a:solidFill>
                  <a:srgbClr val="C00000"/>
                </a:solidFill>
              </a:rPr>
              <a:t>KUa</a:t>
            </a:r>
            <a:r>
              <a:rPr lang="en-US" altLang="zh-CN" sz="2800" b="1">
                <a:solidFill>
                  <a:srgbClr val="C00000"/>
                </a:solidFill>
              </a:rPr>
              <a:t>(D</a:t>
            </a:r>
            <a:r>
              <a:rPr lang="en-US" altLang="zh-CN" sz="2800" b="1" baseline="-25000">
                <a:solidFill>
                  <a:srgbClr val="C00000"/>
                </a:solidFill>
              </a:rPr>
              <a:t>KRb</a:t>
            </a:r>
            <a:r>
              <a:rPr lang="en-US" altLang="zh-CN" sz="2800" b="1">
                <a:solidFill>
                  <a:srgbClr val="C00000"/>
                </a:solidFill>
              </a:rPr>
              <a:t>(c))=m</a:t>
            </a:r>
            <a:endParaRPr lang="zh-CN" altLang="en-US" sz="2800" b="1">
              <a:solidFill>
                <a:srgbClr val="C00000"/>
              </a:solidFill>
            </a:endParaRPr>
          </a:p>
        </p:txBody>
      </p:sp>
      <p:pic>
        <p:nvPicPr>
          <p:cNvPr id="717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1288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2"/>
          <p:cNvSpPr>
            <a:spLocks noGrp="1" noChangeArrowheads="1"/>
          </p:cNvSpPr>
          <p:nvPr>
            <p:ph type="title"/>
          </p:nvPr>
        </p:nvSpPr>
        <p:spPr/>
        <p:txBody>
          <a:bodyPr/>
          <a:lstStyle/>
          <a:p>
            <a:pPr eaLnBrk="1" hangingPunct="1">
              <a:defRPr/>
            </a:pPr>
            <a:r>
              <a:rPr lang="zh-CN" altLang="en-US"/>
              <a:t>公钥密钥管理</a:t>
            </a:r>
          </a:p>
        </p:txBody>
      </p:sp>
      <p:sp>
        <p:nvSpPr>
          <p:cNvPr id="3082" name="Oval 4"/>
          <p:cNvSpPr>
            <a:spLocks noChangeArrowheads="1"/>
          </p:cNvSpPr>
          <p:nvPr/>
        </p:nvSpPr>
        <p:spPr bwMode="auto">
          <a:xfrm>
            <a:off x="3429000" y="2362200"/>
            <a:ext cx="2209800" cy="76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400" b="1"/>
              <a:t>PKI</a:t>
            </a:r>
          </a:p>
        </p:txBody>
      </p:sp>
      <p:graphicFrame>
        <p:nvGraphicFramePr>
          <p:cNvPr id="3074" name="Object 33"/>
          <p:cNvGraphicFramePr>
            <a:graphicFrameLocks noChangeAspect="1"/>
          </p:cNvGraphicFramePr>
          <p:nvPr/>
        </p:nvGraphicFramePr>
        <p:xfrm>
          <a:off x="1219200" y="4572000"/>
          <a:ext cx="384175" cy="493713"/>
        </p:xfrm>
        <a:graphic>
          <a:graphicData uri="http://schemas.openxmlformats.org/presentationml/2006/ole">
            <mc:AlternateContent xmlns:mc="http://schemas.openxmlformats.org/markup-compatibility/2006">
              <mc:Choice xmlns:v="urn:schemas-microsoft-com:vml" Requires="v">
                <p:oleObj spid="_x0000_s6120" name="位图图像" r:id="rId3" imgW="266737" imgH="343039" progId="PBrush">
                  <p:embed/>
                </p:oleObj>
              </mc:Choice>
              <mc:Fallback>
                <p:oleObj name="位图图像" r:id="rId3" imgW="266737" imgH="343039" progId="PBrush">
                  <p:embed/>
                  <p:pic>
                    <p:nvPicPr>
                      <p:cNvPr id="0" name="Picture 15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72000"/>
                        <a:ext cx="3841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3" name="Group 41"/>
          <p:cNvGrpSpPr>
            <a:grpSpLocks/>
          </p:cNvGrpSpPr>
          <p:nvPr/>
        </p:nvGrpSpPr>
        <p:grpSpPr bwMode="auto">
          <a:xfrm>
            <a:off x="3733800" y="2895600"/>
            <a:ext cx="376238" cy="854075"/>
            <a:chOff x="2352" y="1824"/>
            <a:chExt cx="237" cy="538"/>
          </a:xfrm>
        </p:grpSpPr>
        <p:graphicFrame>
          <p:nvGraphicFramePr>
            <p:cNvPr id="3079" name="Object 38"/>
            <p:cNvGraphicFramePr>
              <a:graphicFrameLocks noChangeAspect="1"/>
            </p:cNvGraphicFramePr>
            <p:nvPr/>
          </p:nvGraphicFramePr>
          <p:xfrm>
            <a:off x="2352" y="1824"/>
            <a:ext cx="237" cy="313"/>
          </p:xfrm>
          <a:graphic>
            <a:graphicData uri="http://schemas.openxmlformats.org/presentationml/2006/ole">
              <mc:AlternateContent xmlns:mc="http://schemas.openxmlformats.org/markup-compatibility/2006">
                <mc:Choice xmlns:v="urn:schemas-microsoft-com:vml" Requires="v">
                  <p:oleObj spid="_x0000_s6121" name="位图图像" r:id="rId5" imgW="266737" imgH="352474" progId="PBrush">
                    <p:embed/>
                  </p:oleObj>
                </mc:Choice>
                <mc:Fallback>
                  <p:oleObj name="位图图像" r:id="rId5" imgW="266737" imgH="352474" progId="PBrush">
                    <p:embed/>
                    <p:pic>
                      <p:nvPicPr>
                        <p:cNvPr id="0" name="Picture 15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1824"/>
                          <a:ext cx="23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4" name="Text Box 40"/>
            <p:cNvSpPr txBox="1">
              <a:spLocks noChangeArrowheads="1"/>
            </p:cNvSpPr>
            <p:nvPr/>
          </p:nvSpPr>
          <p:spPr bwMode="auto">
            <a:xfrm>
              <a:off x="2352" y="2112"/>
              <a:ext cx="144" cy="250"/>
            </a:xfrm>
            <a:prstGeom prst="rect">
              <a:avLst/>
            </a:prstGeom>
            <a:noFill/>
            <a:ln w="9525">
              <a:noFill/>
              <a:miter lim="800000"/>
              <a:headEnd/>
              <a:tailEnd/>
            </a:ln>
          </p:spPr>
          <p:txBody>
            <a:bodyPr>
              <a:spAutoFit/>
            </a:bodyPr>
            <a:lstStyle/>
            <a:p>
              <a:pPr>
                <a:spcBef>
                  <a:spcPct val="50000"/>
                </a:spcBef>
              </a:pPr>
              <a:r>
                <a:rPr lang="en-US" altLang="zh-CN" sz="2000" b="1">
                  <a:solidFill>
                    <a:srgbClr val="C00000"/>
                  </a:solidFill>
                </a:rPr>
                <a:t>a</a:t>
              </a:r>
            </a:p>
          </p:txBody>
        </p:sp>
      </p:grpSp>
      <p:grpSp>
        <p:nvGrpSpPr>
          <p:cNvPr id="3084" name="Group 46"/>
          <p:cNvGrpSpPr>
            <a:grpSpLocks/>
          </p:cNvGrpSpPr>
          <p:nvPr/>
        </p:nvGrpSpPr>
        <p:grpSpPr bwMode="auto">
          <a:xfrm>
            <a:off x="4343400" y="2895600"/>
            <a:ext cx="376238" cy="854075"/>
            <a:chOff x="2352" y="1824"/>
            <a:chExt cx="237" cy="538"/>
          </a:xfrm>
        </p:grpSpPr>
        <p:graphicFrame>
          <p:nvGraphicFramePr>
            <p:cNvPr id="3078" name="Object 47"/>
            <p:cNvGraphicFramePr>
              <a:graphicFrameLocks noChangeAspect="1"/>
            </p:cNvGraphicFramePr>
            <p:nvPr/>
          </p:nvGraphicFramePr>
          <p:xfrm>
            <a:off x="2352" y="1824"/>
            <a:ext cx="237" cy="313"/>
          </p:xfrm>
          <a:graphic>
            <a:graphicData uri="http://schemas.openxmlformats.org/presentationml/2006/ole">
              <mc:AlternateContent xmlns:mc="http://schemas.openxmlformats.org/markup-compatibility/2006">
                <mc:Choice xmlns:v="urn:schemas-microsoft-com:vml" Requires="v">
                  <p:oleObj spid="_x0000_s6122" name="位图图像" r:id="rId7" imgW="266737" imgH="352474" progId="PBrush">
                    <p:embed/>
                  </p:oleObj>
                </mc:Choice>
                <mc:Fallback>
                  <p:oleObj name="位图图像" r:id="rId7" imgW="266737" imgH="352474" progId="PBrush">
                    <p:embed/>
                    <p:pic>
                      <p:nvPicPr>
                        <p:cNvPr id="0" name="Picture 15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1824"/>
                          <a:ext cx="23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3" name="Text Box 48"/>
            <p:cNvSpPr txBox="1">
              <a:spLocks noChangeArrowheads="1"/>
            </p:cNvSpPr>
            <p:nvPr/>
          </p:nvSpPr>
          <p:spPr bwMode="auto">
            <a:xfrm>
              <a:off x="2352" y="2112"/>
              <a:ext cx="144" cy="250"/>
            </a:xfrm>
            <a:prstGeom prst="rect">
              <a:avLst/>
            </a:prstGeom>
            <a:noFill/>
            <a:ln w="9525">
              <a:noFill/>
              <a:miter lim="800000"/>
              <a:headEnd/>
              <a:tailEnd/>
            </a:ln>
          </p:spPr>
          <p:txBody>
            <a:bodyPr>
              <a:spAutoFit/>
            </a:bodyPr>
            <a:lstStyle/>
            <a:p>
              <a:pPr>
                <a:spcBef>
                  <a:spcPct val="50000"/>
                </a:spcBef>
              </a:pPr>
              <a:r>
                <a:rPr lang="en-US" altLang="zh-CN" sz="2000" b="1">
                  <a:solidFill>
                    <a:srgbClr val="C00000"/>
                  </a:solidFill>
                </a:rPr>
                <a:t>b</a:t>
              </a:r>
            </a:p>
          </p:txBody>
        </p:sp>
      </p:grpSp>
      <p:grpSp>
        <p:nvGrpSpPr>
          <p:cNvPr id="3085" name="Group 52"/>
          <p:cNvGrpSpPr>
            <a:grpSpLocks/>
          </p:cNvGrpSpPr>
          <p:nvPr/>
        </p:nvGrpSpPr>
        <p:grpSpPr bwMode="auto">
          <a:xfrm>
            <a:off x="4987850" y="2895600"/>
            <a:ext cx="376238" cy="854075"/>
            <a:chOff x="2352" y="1824"/>
            <a:chExt cx="237" cy="538"/>
          </a:xfrm>
        </p:grpSpPr>
        <p:graphicFrame>
          <p:nvGraphicFramePr>
            <p:cNvPr id="3077" name="Object 53"/>
            <p:cNvGraphicFramePr>
              <a:graphicFrameLocks noChangeAspect="1"/>
            </p:cNvGraphicFramePr>
            <p:nvPr/>
          </p:nvGraphicFramePr>
          <p:xfrm>
            <a:off x="2352" y="1824"/>
            <a:ext cx="237" cy="313"/>
          </p:xfrm>
          <a:graphic>
            <a:graphicData uri="http://schemas.openxmlformats.org/presentationml/2006/ole">
              <mc:AlternateContent xmlns:mc="http://schemas.openxmlformats.org/markup-compatibility/2006">
                <mc:Choice xmlns:v="urn:schemas-microsoft-com:vml" Requires="v">
                  <p:oleObj spid="_x0000_s6123" name="位图图像" r:id="rId8" imgW="266737" imgH="352474" progId="PBrush">
                    <p:embed/>
                  </p:oleObj>
                </mc:Choice>
                <mc:Fallback>
                  <p:oleObj name="位图图像" r:id="rId8" imgW="266737" imgH="352474" progId="PBrush">
                    <p:embed/>
                    <p:pic>
                      <p:nvPicPr>
                        <p:cNvPr id="0" name="Picture 15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1824"/>
                          <a:ext cx="23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2" name="Text Box 54"/>
            <p:cNvSpPr txBox="1">
              <a:spLocks noChangeArrowheads="1"/>
            </p:cNvSpPr>
            <p:nvPr/>
          </p:nvSpPr>
          <p:spPr bwMode="auto">
            <a:xfrm>
              <a:off x="2352" y="2112"/>
              <a:ext cx="144" cy="250"/>
            </a:xfrm>
            <a:prstGeom prst="rect">
              <a:avLst/>
            </a:prstGeom>
            <a:noFill/>
            <a:ln w="9525">
              <a:noFill/>
              <a:miter lim="800000"/>
              <a:headEnd/>
              <a:tailEnd/>
            </a:ln>
          </p:spPr>
          <p:txBody>
            <a:bodyPr>
              <a:spAutoFit/>
            </a:bodyPr>
            <a:lstStyle/>
            <a:p>
              <a:pPr>
                <a:spcBef>
                  <a:spcPct val="50000"/>
                </a:spcBef>
              </a:pPr>
              <a:r>
                <a:rPr lang="en-US" altLang="zh-CN" sz="2000" b="1">
                  <a:solidFill>
                    <a:srgbClr val="C00000"/>
                  </a:solidFill>
                </a:rPr>
                <a:t>c</a:t>
              </a:r>
            </a:p>
          </p:txBody>
        </p:sp>
      </p:grpSp>
      <p:sp>
        <p:nvSpPr>
          <p:cNvPr id="3086" name="AutoShape 55"/>
          <p:cNvSpPr>
            <a:spLocks noChangeArrowheads="1"/>
          </p:cNvSpPr>
          <p:nvPr/>
        </p:nvSpPr>
        <p:spPr bwMode="auto">
          <a:xfrm>
            <a:off x="1143000" y="4114800"/>
            <a:ext cx="8382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b="1">
                <a:solidFill>
                  <a:schemeClr val="tx1"/>
                </a:solidFill>
              </a:rPr>
              <a:t>A</a:t>
            </a:r>
          </a:p>
        </p:txBody>
      </p:sp>
      <p:sp>
        <p:nvSpPr>
          <p:cNvPr id="3087" name="AutoShape 56"/>
          <p:cNvSpPr>
            <a:spLocks noChangeArrowheads="1"/>
          </p:cNvSpPr>
          <p:nvPr/>
        </p:nvSpPr>
        <p:spPr bwMode="auto">
          <a:xfrm>
            <a:off x="7162800" y="4114800"/>
            <a:ext cx="8382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b="1" dirty="0">
                <a:solidFill>
                  <a:schemeClr val="tx1"/>
                </a:solidFill>
              </a:rPr>
              <a:t>B</a:t>
            </a:r>
          </a:p>
        </p:txBody>
      </p:sp>
      <p:sp>
        <p:nvSpPr>
          <p:cNvPr id="3088" name="AutoShape 57"/>
          <p:cNvSpPr>
            <a:spLocks noChangeArrowheads="1"/>
          </p:cNvSpPr>
          <p:nvPr/>
        </p:nvSpPr>
        <p:spPr bwMode="auto">
          <a:xfrm>
            <a:off x="4724400" y="5715000"/>
            <a:ext cx="838200" cy="4572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b="1">
                <a:solidFill>
                  <a:schemeClr val="tx1"/>
                </a:solidFill>
              </a:rPr>
              <a:t>C</a:t>
            </a:r>
          </a:p>
        </p:txBody>
      </p:sp>
      <p:graphicFrame>
        <p:nvGraphicFramePr>
          <p:cNvPr id="3075" name="Object 58"/>
          <p:cNvGraphicFramePr>
            <a:graphicFrameLocks noChangeAspect="1"/>
          </p:cNvGraphicFramePr>
          <p:nvPr/>
        </p:nvGraphicFramePr>
        <p:xfrm>
          <a:off x="4343400" y="6096000"/>
          <a:ext cx="384175" cy="493713"/>
        </p:xfrm>
        <a:graphic>
          <a:graphicData uri="http://schemas.openxmlformats.org/presentationml/2006/ole">
            <mc:AlternateContent xmlns:mc="http://schemas.openxmlformats.org/markup-compatibility/2006">
              <mc:Choice xmlns:v="urn:schemas-microsoft-com:vml" Requires="v">
                <p:oleObj spid="_x0000_s6124" name="位图图像" r:id="rId9" imgW="266737" imgH="343039" progId="PBrush">
                  <p:embed/>
                </p:oleObj>
              </mc:Choice>
              <mc:Fallback>
                <p:oleObj name="位图图像" r:id="rId9" imgW="266737" imgH="343039" progId="PBrush">
                  <p:embed/>
                  <p:pic>
                    <p:nvPicPr>
                      <p:cNvPr id="0" name="Picture 15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6096000"/>
                        <a:ext cx="3841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59"/>
          <p:cNvGraphicFramePr>
            <a:graphicFrameLocks noChangeAspect="1"/>
          </p:cNvGraphicFramePr>
          <p:nvPr/>
        </p:nvGraphicFramePr>
        <p:xfrm>
          <a:off x="8001000" y="4419600"/>
          <a:ext cx="384175" cy="493713"/>
        </p:xfrm>
        <a:graphic>
          <a:graphicData uri="http://schemas.openxmlformats.org/presentationml/2006/ole">
            <mc:AlternateContent xmlns:mc="http://schemas.openxmlformats.org/markup-compatibility/2006">
              <mc:Choice xmlns:v="urn:schemas-microsoft-com:vml" Requires="v">
                <p:oleObj spid="_x0000_s6125" name="位图图像" r:id="rId10" imgW="266737" imgH="343039" progId="PBrush">
                  <p:embed/>
                </p:oleObj>
              </mc:Choice>
              <mc:Fallback>
                <p:oleObj name="位图图像" r:id="rId10" imgW="266737" imgH="343039" progId="PBrush">
                  <p:embed/>
                  <p:pic>
                    <p:nvPicPr>
                      <p:cNvPr id="0" name="Picture 1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4419600"/>
                        <a:ext cx="38417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Line 60"/>
          <p:cNvSpPr>
            <a:spLocks noChangeShapeType="1"/>
          </p:cNvSpPr>
          <p:nvPr/>
        </p:nvSpPr>
        <p:spPr bwMode="auto">
          <a:xfrm flipV="1">
            <a:off x="1600200" y="2971800"/>
            <a:ext cx="1828800" cy="1066800"/>
          </a:xfrm>
          <a:prstGeom prst="line">
            <a:avLst/>
          </a:prstGeom>
          <a:noFill/>
          <a:ln w="25400">
            <a:solidFill>
              <a:schemeClr val="tx1"/>
            </a:solidFill>
            <a:round/>
            <a:headEnd type="triangle" w="med" len="med"/>
            <a:tailEnd type="triangle" w="med" len="med"/>
          </a:ln>
        </p:spPr>
        <p:txBody>
          <a:bodyPr/>
          <a:lstStyle/>
          <a:p>
            <a:endParaRPr lang="zh-CN" altLang="en-US"/>
          </a:p>
        </p:txBody>
      </p:sp>
      <p:sp>
        <p:nvSpPr>
          <p:cNvPr id="3090" name="Text Box 61"/>
          <p:cNvSpPr txBox="1">
            <a:spLocks noChangeArrowheads="1"/>
          </p:cNvSpPr>
          <p:nvPr/>
        </p:nvSpPr>
        <p:spPr bwMode="auto">
          <a:xfrm rot="19813542">
            <a:off x="1752600" y="3046691"/>
            <a:ext cx="1150938" cy="369332"/>
          </a:xfrm>
          <a:prstGeom prst="rect">
            <a:avLst/>
          </a:prstGeom>
          <a:noFill/>
          <a:ln w="9525">
            <a:noFill/>
            <a:miter lim="800000"/>
            <a:headEnd/>
            <a:tailEnd/>
          </a:ln>
        </p:spPr>
        <p:txBody>
          <a:bodyPr>
            <a:spAutoFit/>
          </a:bodyPr>
          <a:lstStyle/>
          <a:p>
            <a:pPr>
              <a:spcBef>
                <a:spcPct val="50000"/>
              </a:spcBef>
            </a:pPr>
            <a:r>
              <a:rPr lang="en-US" altLang="zh-CN" sz="1800" b="1">
                <a:solidFill>
                  <a:srgbClr val="C00000"/>
                </a:solidFill>
              </a:rPr>
              <a:t>1.Get k</a:t>
            </a:r>
            <a:r>
              <a:rPr lang="en-US" altLang="zh-CN" sz="1800" b="1" baseline="-25000">
                <a:solidFill>
                  <a:srgbClr val="C00000"/>
                </a:solidFill>
              </a:rPr>
              <a:t>b</a:t>
            </a:r>
          </a:p>
        </p:txBody>
      </p:sp>
      <p:sp>
        <p:nvSpPr>
          <p:cNvPr id="3091" name="Line 62"/>
          <p:cNvSpPr>
            <a:spLocks noChangeShapeType="1"/>
          </p:cNvSpPr>
          <p:nvPr/>
        </p:nvSpPr>
        <p:spPr bwMode="auto">
          <a:xfrm flipV="1">
            <a:off x="2133600" y="4267200"/>
            <a:ext cx="4800600" cy="0"/>
          </a:xfrm>
          <a:prstGeom prst="line">
            <a:avLst/>
          </a:prstGeom>
          <a:noFill/>
          <a:ln w="25400">
            <a:solidFill>
              <a:schemeClr val="tx1"/>
            </a:solidFill>
            <a:round/>
            <a:headEnd/>
            <a:tailEnd type="triangle" w="med" len="med"/>
          </a:ln>
        </p:spPr>
        <p:txBody>
          <a:bodyPr/>
          <a:lstStyle/>
          <a:p>
            <a:endParaRPr lang="zh-CN" altLang="en-US"/>
          </a:p>
        </p:txBody>
      </p:sp>
      <p:sp>
        <p:nvSpPr>
          <p:cNvPr id="3092" name="Text Box 63"/>
          <p:cNvSpPr txBox="1">
            <a:spLocks noChangeArrowheads="1"/>
          </p:cNvSpPr>
          <p:nvPr/>
        </p:nvSpPr>
        <p:spPr bwMode="auto">
          <a:xfrm>
            <a:off x="990600" y="3657600"/>
            <a:ext cx="1143000" cy="369332"/>
          </a:xfrm>
          <a:prstGeom prst="rect">
            <a:avLst/>
          </a:prstGeom>
          <a:noFill/>
          <a:ln w="9525">
            <a:noFill/>
            <a:miter lim="800000"/>
            <a:headEnd/>
            <a:tailEnd/>
          </a:ln>
        </p:spPr>
        <p:txBody>
          <a:bodyPr>
            <a:spAutoFit/>
          </a:bodyPr>
          <a:lstStyle/>
          <a:p>
            <a:pPr>
              <a:spcBef>
                <a:spcPct val="50000"/>
              </a:spcBef>
            </a:pPr>
            <a:r>
              <a:rPr lang="en-US" altLang="zh-CN" sz="1800" b="1" dirty="0">
                <a:solidFill>
                  <a:srgbClr val="C00000"/>
                </a:solidFill>
              </a:rPr>
              <a:t>2.Ek</a:t>
            </a:r>
            <a:r>
              <a:rPr lang="en-US" altLang="zh-CN" sz="1800" b="1" baseline="-25000" dirty="0">
                <a:solidFill>
                  <a:srgbClr val="C00000"/>
                </a:solidFill>
              </a:rPr>
              <a:t>b </a:t>
            </a:r>
            <a:r>
              <a:rPr lang="en-US" altLang="zh-CN" sz="1800" b="1" dirty="0">
                <a:solidFill>
                  <a:srgbClr val="C00000"/>
                </a:solidFill>
              </a:rPr>
              <a:t>(M)</a:t>
            </a:r>
          </a:p>
        </p:txBody>
      </p:sp>
      <p:pic>
        <p:nvPicPr>
          <p:cNvPr id="3093" name="Picture 65"/>
          <p:cNvPicPr>
            <a:picLocks noChangeAspect="1" noChangeArrowheads="1"/>
          </p:cNvPicPr>
          <p:nvPr/>
        </p:nvPicPr>
        <p:blipFill>
          <a:blip r:embed="rId11" cstate="print"/>
          <a:srcRect/>
          <a:stretch>
            <a:fillRect/>
          </a:stretch>
        </p:blipFill>
        <p:spPr bwMode="auto">
          <a:xfrm>
            <a:off x="457200" y="3962400"/>
            <a:ext cx="604838" cy="449263"/>
          </a:xfrm>
          <a:prstGeom prst="rect">
            <a:avLst/>
          </a:prstGeom>
          <a:noFill/>
          <a:ln w="9525">
            <a:noFill/>
            <a:miter lim="800000"/>
            <a:headEnd/>
            <a:tailEnd/>
          </a:ln>
        </p:spPr>
      </p:pic>
      <p:pic>
        <p:nvPicPr>
          <p:cNvPr id="3094" name="Picture 67"/>
          <p:cNvPicPr>
            <a:picLocks noChangeAspect="1" noChangeArrowheads="1"/>
          </p:cNvPicPr>
          <p:nvPr/>
        </p:nvPicPr>
        <p:blipFill>
          <a:blip r:embed="rId12" cstate="print"/>
          <a:srcRect/>
          <a:stretch>
            <a:fillRect/>
          </a:stretch>
        </p:blipFill>
        <p:spPr bwMode="auto">
          <a:xfrm>
            <a:off x="3962400" y="4343400"/>
            <a:ext cx="725488" cy="563563"/>
          </a:xfrm>
          <a:prstGeom prst="rect">
            <a:avLst/>
          </a:prstGeom>
          <a:noFill/>
          <a:ln w="9525">
            <a:noFill/>
            <a:miter lim="800000"/>
            <a:headEnd/>
            <a:tailEnd/>
          </a:ln>
        </p:spPr>
      </p:pic>
      <p:pic>
        <p:nvPicPr>
          <p:cNvPr id="3095" name="Picture 68"/>
          <p:cNvPicPr>
            <a:picLocks noChangeAspect="1" noChangeArrowheads="1"/>
          </p:cNvPicPr>
          <p:nvPr/>
        </p:nvPicPr>
        <p:blipFill>
          <a:blip r:embed="rId11" cstate="print"/>
          <a:srcRect/>
          <a:stretch>
            <a:fillRect/>
          </a:stretch>
        </p:blipFill>
        <p:spPr bwMode="auto">
          <a:xfrm>
            <a:off x="7924800" y="3657600"/>
            <a:ext cx="604838" cy="449263"/>
          </a:xfrm>
          <a:prstGeom prst="rect">
            <a:avLst/>
          </a:prstGeom>
          <a:noFill/>
          <a:ln w="9525">
            <a:noFill/>
            <a:miter lim="800000"/>
            <a:headEnd/>
            <a:tailEnd/>
          </a:ln>
        </p:spPr>
      </p:pic>
      <p:sp>
        <p:nvSpPr>
          <p:cNvPr id="3096" name="Text Box 69"/>
          <p:cNvSpPr txBox="1">
            <a:spLocks noChangeArrowheads="1"/>
          </p:cNvSpPr>
          <p:nvPr/>
        </p:nvSpPr>
        <p:spPr bwMode="auto">
          <a:xfrm>
            <a:off x="6705600" y="3657600"/>
            <a:ext cx="1143000" cy="369332"/>
          </a:xfrm>
          <a:prstGeom prst="rect">
            <a:avLst/>
          </a:prstGeom>
          <a:noFill/>
          <a:ln w="9525">
            <a:noFill/>
            <a:miter lim="800000"/>
            <a:headEnd/>
            <a:tailEnd/>
          </a:ln>
        </p:spPr>
        <p:txBody>
          <a:bodyPr>
            <a:spAutoFit/>
          </a:bodyPr>
          <a:lstStyle/>
          <a:p>
            <a:pPr>
              <a:spcBef>
                <a:spcPct val="50000"/>
              </a:spcBef>
            </a:pPr>
            <a:r>
              <a:rPr lang="en-US" altLang="zh-CN" sz="1800" b="1" dirty="0">
                <a:solidFill>
                  <a:srgbClr val="C00000"/>
                </a:solidFill>
              </a:rPr>
              <a:t>3.D</a:t>
            </a:r>
            <a:r>
              <a:rPr lang="en-US" altLang="zh-CN" sz="1800" b="1" baseline="-25000" dirty="0">
                <a:solidFill>
                  <a:srgbClr val="C00000"/>
                </a:solidFill>
              </a:rPr>
              <a:t>b </a:t>
            </a:r>
            <a:r>
              <a:rPr lang="en-US" altLang="zh-CN" sz="1800" b="1" dirty="0">
                <a:solidFill>
                  <a:srgbClr val="C00000"/>
                </a:solidFill>
              </a:rPr>
              <a:t>(M)</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6"/>
                                        </p:tgtEl>
                                        <p:attrNameLst>
                                          <p:attrName>style.visibility</p:attrName>
                                        </p:attrNameLst>
                                      </p:cBhvr>
                                      <p:to>
                                        <p:strVal val="visible"/>
                                      </p:to>
                                    </p:set>
                                    <p:anim calcmode="lin" valueType="num">
                                      <p:cBhvr additive="base">
                                        <p:cTn id="7" dur="500" fill="hold"/>
                                        <p:tgtEl>
                                          <p:spTgt spid="3086"/>
                                        </p:tgtEl>
                                        <p:attrNameLst>
                                          <p:attrName>ppt_x</p:attrName>
                                        </p:attrNameLst>
                                      </p:cBhvr>
                                      <p:tavLst>
                                        <p:tav tm="0">
                                          <p:val>
                                            <p:strVal val="#ppt_x"/>
                                          </p:val>
                                        </p:tav>
                                        <p:tav tm="100000">
                                          <p:val>
                                            <p:strVal val="#ppt_x"/>
                                          </p:val>
                                        </p:tav>
                                      </p:tavLst>
                                    </p:anim>
                                    <p:anim calcmode="lin" valueType="num">
                                      <p:cBhvr additive="base">
                                        <p:cTn id="8" dur="500" fill="hold"/>
                                        <p:tgtEl>
                                          <p:spTgt spid="30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88"/>
                                        </p:tgtEl>
                                        <p:attrNameLst>
                                          <p:attrName>style.visibility</p:attrName>
                                        </p:attrNameLst>
                                      </p:cBhvr>
                                      <p:to>
                                        <p:strVal val="visible"/>
                                      </p:to>
                                    </p:set>
                                    <p:anim calcmode="lin" valueType="num">
                                      <p:cBhvr additive="base">
                                        <p:cTn id="11" dur="500" fill="hold"/>
                                        <p:tgtEl>
                                          <p:spTgt spid="3088"/>
                                        </p:tgtEl>
                                        <p:attrNameLst>
                                          <p:attrName>ppt_x</p:attrName>
                                        </p:attrNameLst>
                                      </p:cBhvr>
                                      <p:tavLst>
                                        <p:tav tm="0">
                                          <p:val>
                                            <p:strVal val="#ppt_x"/>
                                          </p:val>
                                        </p:tav>
                                        <p:tav tm="100000">
                                          <p:val>
                                            <p:strVal val="#ppt_x"/>
                                          </p:val>
                                        </p:tav>
                                      </p:tavLst>
                                    </p:anim>
                                    <p:anim calcmode="lin" valueType="num">
                                      <p:cBhvr additive="base">
                                        <p:cTn id="12" dur="500" fill="hold"/>
                                        <p:tgtEl>
                                          <p:spTgt spid="30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87"/>
                                        </p:tgtEl>
                                        <p:attrNameLst>
                                          <p:attrName>style.visibility</p:attrName>
                                        </p:attrNameLst>
                                      </p:cBhvr>
                                      <p:to>
                                        <p:strVal val="visible"/>
                                      </p:to>
                                    </p:set>
                                    <p:anim calcmode="lin" valueType="num">
                                      <p:cBhvr additive="base">
                                        <p:cTn id="15" dur="500" fill="hold"/>
                                        <p:tgtEl>
                                          <p:spTgt spid="3087"/>
                                        </p:tgtEl>
                                        <p:attrNameLst>
                                          <p:attrName>ppt_x</p:attrName>
                                        </p:attrNameLst>
                                      </p:cBhvr>
                                      <p:tavLst>
                                        <p:tav tm="0">
                                          <p:val>
                                            <p:strVal val="#ppt_x"/>
                                          </p:val>
                                        </p:tav>
                                        <p:tav tm="100000">
                                          <p:val>
                                            <p:strVal val="#ppt_x"/>
                                          </p:val>
                                        </p:tav>
                                      </p:tavLst>
                                    </p:anim>
                                    <p:anim calcmode="lin" valueType="num">
                                      <p:cBhvr additive="base">
                                        <p:cTn id="16" dur="500" fill="hold"/>
                                        <p:tgtEl>
                                          <p:spTgt spid="308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 calcmode="lin" valueType="num">
                                      <p:cBhvr additive="base">
                                        <p:cTn id="21" dur="500" fill="hold"/>
                                        <p:tgtEl>
                                          <p:spTgt spid="3076"/>
                                        </p:tgtEl>
                                        <p:attrNameLst>
                                          <p:attrName>ppt_x</p:attrName>
                                        </p:attrNameLst>
                                      </p:cBhvr>
                                      <p:tavLst>
                                        <p:tav tm="0">
                                          <p:val>
                                            <p:strVal val="#ppt_x"/>
                                          </p:val>
                                        </p:tav>
                                        <p:tav tm="100000">
                                          <p:val>
                                            <p:strVal val="#ppt_x"/>
                                          </p:val>
                                        </p:tav>
                                      </p:tavLst>
                                    </p:anim>
                                    <p:anim calcmode="lin" valueType="num">
                                      <p:cBhvr additive="base">
                                        <p:cTn id="22" dur="500" fill="hold"/>
                                        <p:tgtEl>
                                          <p:spTgt spid="307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082"/>
                                        </p:tgtEl>
                                        <p:attrNameLst>
                                          <p:attrName>style.visibility</p:attrName>
                                        </p:attrNameLst>
                                      </p:cBhvr>
                                      <p:to>
                                        <p:strVal val="visible"/>
                                      </p:to>
                                    </p:set>
                                    <p:anim calcmode="lin" valueType="num">
                                      <p:cBhvr additive="base">
                                        <p:cTn id="35" dur="500" fill="hold"/>
                                        <p:tgtEl>
                                          <p:spTgt spid="3082"/>
                                        </p:tgtEl>
                                        <p:attrNameLst>
                                          <p:attrName>ppt_x</p:attrName>
                                        </p:attrNameLst>
                                      </p:cBhvr>
                                      <p:tavLst>
                                        <p:tav tm="0">
                                          <p:val>
                                            <p:strVal val="#ppt_x"/>
                                          </p:val>
                                        </p:tav>
                                        <p:tav tm="100000">
                                          <p:val>
                                            <p:strVal val="#ppt_x"/>
                                          </p:val>
                                        </p:tav>
                                      </p:tavLst>
                                    </p:anim>
                                    <p:anim calcmode="lin" valueType="num">
                                      <p:cBhvr additive="base">
                                        <p:cTn id="36"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85"/>
                                        </p:tgtEl>
                                        <p:attrNameLst>
                                          <p:attrName>style.visibility</p:attrName>
                                        </p:attrNameLst>
                                      </p:cBhvr>
                                      <p:to>
                                        <p:strVal val="visible"/>
                                      </p:to>
                                    </p:set>
                                    <p:anim calcmode="lin" valueType="num">
                                      <p:cBhvr additive="base">
                                        <p:cTn id="41" dur="500" fill="hold"/>
                                        <p:tgtEl>
                                          <p:spTgt spid="3085"/>
                                        </p:tgtEl>
                                        <p:attrNameLst>
                                          <p:attrName>ppt_x</p:attrName>
                                        </p:attrNameLst>
                                      </p:cBhvr>
                                      <p:tavLst>
                                        <p:tav tm="0">
                                          <p:val>
                                            <p:strVal val="#ppt_x"/>
                                          </p:val>
                                        </p:tav>
                                        <p:tav tm="100000">
                                          <p:val>
                                            <p:strVal val="#ppt_x"/>
                                          </p:val>
                                        </p:tav>
                                      </p:tavLst>
                                    </p:anim>
                                    <p:anim calcmode="lin" valueType="num">
                                      <p:cBhvr additive="base">
                                        <p:cTn id="42" dur="500" fill="hold"/>
                                        <p:tgtEl>
                                          <p:spTgt spid="308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84"/>
                                        </p:tgtEl>
                                        <p:attrNameLst>
                                          <p:attrName>style.visibility</p:attrName>
                                        </p:attrNameLst>
                                      </p:cBhvr>
                                      <p:to>
                                        <p:strVal val="visible"/>
                                      </p:to>
                                    </p:set>
                                    <p:anim calcmode="lin" valueType="num">
                                      <p:cBhvr additive="base">
                                        <p:cTn id="45" dur="500" fill="hold"/>
                                        <p:tgtEl>
                                          <p:spTgt spid="3084"/>
                                        </p:tgtEl>
                                        <p:attrNameLst>
                                          <p:attrName>ppt_x</p:attrName>
                                        </p:attrNameLst>
                                      </p:cBhvr>
                                      <p:tavLst>
                                        <p:tav tm="0">
                                          <p:val>
                                            <p:strVal val="#ppt_x"/>
                                          </p:val>
                                        </p:tav>
                                        <p:tav tm="100000">
                                          <p:val>
                                            <p:strVal val="#ppt_x"/>
                                          </p:val>
                                        </p:tav>
                                      </p:tavLst>
                                    </p:anim>
                                    <p:anim calcmode="lin" valueType="num">
                                      <p:cBhvr additive="base">
                                        <p:cTn id="46" dur="500" fill="hold"/>
                                        <p:tgtEl>
                                          <p:spTgt spid="308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83"/>
                                        </p:tgtEl>
                                        <p:attrNameLst>
                                          <p:attrName>style.visibility</p:attrName>
                                        </p:attrNameLst>
                                      </p:cBhvr>
                                      <p:to>
                                        <p:strVal val="visible"/>
                                      </p:to>
                                    </p:set>
                                    <p:anim calcmode="lin" valueType="num">
                                      <p:cBhvr additive="base">
                                        <p:cTn id="49" dur="500" fill="hold"/>
                                        <p:tgtEl>
                                          <p:spTgt spid="3083"/>
                                        </p:tgtEl>
                                        <p:attrNameLst>
                                          <p:attrName>ppt_x</p:attrName>
                                        </p:attrNameLst>
                                      </p:cBhvr>
                                      <p:tavLst>
                                        <p:tav tm="0">
                                          <p:val>
                                            <p:strVal val="#ppt_x"/>
                                          </p:val>
                                        </p:tav>
                                        <p:tav tm="100000">
                                          <p:val>
                                            <p:strVal val="#ppt_x"/>
                                          </p:val>
                                        </p:tav>
                                      </p:tavLst>
                                    </p:anim>
                                    <p:anim calcmode="lin" valueType="num">
                                      <p:cBhvr additive="base">
                                        <p:cTn id="50"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91"/>
                                        </p:tgtEl>
                                        <p:attrNameLst>
                                          <p:attrName>style.visibility</p:attrName>
                                        </p:attrNameLst>
                                      </p:cBhvr>
                                      <p:to>
                                        <p:strVal val="visible"/>
                                      </p:to>
                                    </p:set>
                                    <p:anim calcmode="lin" valueType="num">
                                      <p:cBhvr additive="base">
                                        <p:cTn id="55" dur="500" fill="hold"/>
                                        <p:tgtEl>
                                          <p:spTgt spid="3091"/>
                                        </p:tgtEl>
                                        <p:attrNameLst>
                                          <p:attrName>ppt_x</p:attrName>
                                        </p:attrNameLst>
                                      </p:cBhvr>
                                      <p:tavLst>
                                        <p:tav tm="0">
                                          <p:val>
                                            <p:strVal val="#ppt_x"/>
                                          </p:val>
                                        </p:tav>
                                        <p:tav tm="100000">
                                          <p:val>
                                            <p:strVal val="#ppt_x"/>
                                          </p:val>
                                        </p:tav>
                                      </p:tavLst>
                                    </p:anim>
                                    <p:anim calcmode="lin" valueType="num">
                                      <p:cBhvr additive="base">
                                        <p:cTn id="56" dur="500" fill="hold"/>
                                        <p:tgtEl>
                                          <p:spTgt spid="309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89"/>
                                        </p:tgtEl>
                                        <p:attrNameLst>
                                          <p:attrName>style.visibility</p:attrName>
                                        </p:attrNameLst>
                                      </p:cBhvr>
                                      <p:to>
                                        <p:strVal val="visible"/>
                                      </p:to>
                                    </p:set>
                                    <p:anim calcmode="lin" valueType="num">
                                      <p:cBhvr additive="base">
                                        <p:cTn id="61" dur="500" fill="hold"/>
                                        <p:tgtEl>
                                          <p:spTgt spid="3089"/>
                                        </p:tgtEl>
                                        <p:attrNameLst>
                                          <p:attrName>ppt_x</p:attrName>
                                        </p:attrNameLst>
                                      </p:cBhvr>
                                      <p:tavLst>
                                        <p:tav tm="0">
                                          <p:val>
                                            <p:strVal val="#ppt_x"/>
                                          </p:val>
                                        </p:tav>
                                        <p:tav tm="100000">
                                          <p:val>
                                            <p:strVal val="#ppt_x"/>
                                          </p:val>
                                        </p:tav>
                                      </p:tavLst>
                                    </p:anim>
                                    <p:anim calcmode="lin" valueType="num">
                                      <p:cBhvr additive="base">
                                        <p:cTn id="62" dur="500" fill="hold"/>
                                        <p:tgtEl>
                                          <p:spTgt spid="308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90"/>
                                        </p:tgtEl>
                                        <p:attrNameLst>
                                          <p:attrName>style.visibility</p:attrName>
                                        </p:attrNameLst>
                                      </p:cBhvr>
                                      <p:to>
                                        <p:strVal val="visible"/>
                                      </p:to>
                                    </p:set>
                                    <p:anim calcmode="lin" valueType="num">
                                      <p:cBhvr additive="base">
                                        <p:cTn id="65" dur="500" fill="hold"/>
                                        <p:tgtEl>
                                          <p:spTgt spid="3090"/>
                                        </p:tgtEl>
                                        <p:attrNameLst>
                                          <p:attrName>ppt_x</p:attrName>
                                        </p:attrNameLst>
                                      </p:cBhvr>
                                      <p:tavLst>
                                        <p:tav tm="0">
                                          <p:val>
                                            <p:strVal val="#ppt_x"/>
                                          </p:val>
                                        </p:tav>
                                        <p:tav tm="100000">
                                          <p:val>
                                            <p:strVal val="#ppt_x"/>
                                          </p:val>
                                        </p:tav>
                                      </p:tavLst>
                                    </p:anim>
                                    <p:anim calcmode="lin" valueType="num">
                                      <p:cBhvr additive="base">
                                        <p:cTn id="66" dur="500" fill="hold"/>
                                        <p:tgtEl>
                                          <p:spTgt spid="309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093"/>
                                        </p:tgtEl>
                                        <p:attrNameLst>
                                          <p:attrName>style.visibility</p:attrName>
                                        </p:attrNameLst>
                                      </p:cBhvr>
                                      <p:to>
                                        <p:strVal val="visible"/>
                                      </p:to>
                                    </p:set>
                                    <p:anim calcmode="lin" valueType="num">
                                      <p:cBhvr additive="base">
                                        <p:cTn id="71" dur="500" fill="hold"/>
                                        <p:tgtEl>
                                          <p:spTgt spid="3093"/>
                                        </p:tgtEl>
                                        <p:attrNameLst>
                                          <p:attrName>ppt_x</p:attrName>
                                        </p:attrNameLst>
                                      </p:cBhvr>
                                      <p:tavLst>
                                        <p:tav tm="0">
                                          <p:val>
                                            <p:strVal val="#ppt_x"/>
                                          </p:val>
                                        </p:tav>
                                        <p:tav tm="100000">
                                          <p:val>
                                            <p:strVal val="#ppt_x"/>
                                          </p:val>
                                        </p:tav>
                                      </p:tavLst>
                                    </p:anim>
                                    <p:anim calcmode="lin" valueType="num">
                                      <p:cBhvr additive="base">
                                        <p:cTn id="72" dur="500" fill="hold"/>
                                        <p:tgtEl>
                                          <p:spTgt spid="309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092"/>
                                        </p:tgtEl>
                                        <p:attrNameLst>
                                          <p:attrName>style.visibility</p:attrName>
                                        </p:attrNameLst>
                                      </p:cBhvr>
                                      <p:to>
                                        <p:strVal val="visible"/>
                                      </p:to>
                                    </p:set>
                                    <p:anim calcmode="lin" valueType="num">
                                      <p:cBhvr additive="base">
                                        <p:cTn id="75" dur="500" fill="hold"/>
                                        <p:tgtEl>
                                          <p:spTgt spid="3092"/>
                                        </p:tgtEl>
                                        <p:attrNameLst>
                                          <p:attrName>ppt_x</p:attrName>
                                        </p:attrNameLst>
                                      </p:cBhvr>
                                      <p:tavLst>
                                        <p:tav tm="0">
                                          <p:val>
                                            <p:strVal val="#ppt_x"/>
                                          </p:val>
                                        </p:tav>
                                        <p:tav tm="100000">
                                          <p:val>
                                            <p:strVal val="#ppt_x"/>
                                          </p:val>
                                        </p:tav>
                                      </p:tavLst>
                                    </p:anim>
                                    <p:anim calcmode="lin" valueType="num">
                                      <p:cBhvr additive="base">
                                        <p:cTn id="76" dur="500" fill="hold"/>
                                        <p:tgtEl>
                                          <p:spTgt spid="309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094"/>
                                        </p:tgtEl>
                                        <p:attrNameLst>
                                          <p:attrName>style.visibility</p:attrName>
                                        </p:attrNameLst>
                                      </p:cBhvr>
                                      <p:to>
                                        <p:strVal val="visible"/>
                                      </p:to>
                                    </p:set>
                                    <p:anim calcmode="lin" valueType="num">
                                      <p:cBhvr additive="base">
                                        <p:cTn id="81" dur="500" fill="hold"/>
                                        <p:tgtEl>
                                          <p:spTgt spid="3094"/>
                                        </p:tgtEl>
                                        <p:attrNameLst>
                                          <p:attrName>ppt_x</p:attrName>
                                        </p:attrNameLst>
                                      </p:cBhvr>
                                      <p:tavLst>
                                        <p:tav tm="0">
                                          <p:val>
                                            <p:strVal val="#ppt_x"/>
                                          </p:val>
                                        </p:tav>
                                        <p:tav tm="100000">
                                          <p:val>
                                            <p:strVal val="#ppt_x"/>
                                          </p:val>
                                        </p:tav>
                                      </p:tavLst>
                                    </p:anim>
                                    <p:anim calcmode="lin" valueType="num">
                                      <p:cBhvr additive="base">
                                        <p:cTn id="82" dur="500" fill="hold"/>
                                        <p:tgtEl>
                                          <p:spTgt spid="309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096"/>
                                        </p:tgtEl>
                                        <p:attrNameLst>
                                          <p:attrName>style.visibility</p:attrName>
                                        </p:attrNameLst>
                                      </p:cBhvr>
                                      <p:to>
                                        <p:strVal val="visible"/>
                                      </p:to>
                                    </p:set>
                                    <p:anim calcmode="lin" valueType="num">
                                      <p:cBhvr additive="base">
                                        <p:cTn id="87" dur="500" fill="hold"/>
                                        <p:tgtEl>
                                          <p:spTgt spid="3096"/>
                                        </p:tgtEl>
                                        <p:attrNameLst>
                                          <p:attrName>ppt_x</p:attrName>
                                        </p:attrNameLst>
                                      </p:cBhvr>
                                      <p:tavLst>
                                        <p:tav tm="0">
                                          <p:val>
                                            <p:strVal val="#ppt_x"/>
                                          </p:val>
                                        </p:tav>
                                        <p:tav tm="100000">
                                          <p:val>
                                            <p:strVal val="#ppt_x"/>
                                          </p:val>
                                        </p:tav>
                                      </p:tavLst>
                                    </p:anim>
                                    <p:anim calcmode="lin" valueType="num">
                                      <p:cBhvr additive="base">
                                        <p:cTn id="88" dur="500" fill="hold"/>
                                        <p:tgtEl>
                                          <p:spTgt spid="309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095"/>
                                        </p:tgtEl>
                                        <p:attrNameLst>
                                          <p:attrName>style.visibility</p:attrName>
                                        </p:attrNameLst>
                                      </p:cBhvr>
                                      <p:to>
                                        <p:strVal val="visible"/>
                                      </p:to>
                                    </p:set>
                                    <p:anim calcmode="lin" valueType="num">
                                      <p:cBhvr additive="base">
                                        <p:cTn id="91" dur="500" fill="hold"/>
                                        <p:tgtEl>
                                          <p:spTgt spid="3095"/>
                                        </p:tgtEl>
                                        <p:attrNameLst>
                                          <p:attrName>ppt_x</p:attrName>
                                        </p:attrNameLst>
                                      </p:cBhvr>
                                      <p:tavLst>
                                        <p:tav tm="0">
                                          <p:val>
                                            <p:strVal val="#ppt_x"/>
                                          </p:val>
                                        </p:tav>
                                        <p:tav tm="100000">
                                          <p:val>
                                            <p:strVal val="#ppt_x"/>
                                          </p:val>
                                        </p:tav>
                                      </p:tavLst>
                                    </p:anim>
                                    <p:anim calcmode="lin" valueType="num">
                                      <p:cBhvr additive="base">
                                        <p:cTn id="92" dur="500" fill="hold"/>
                                        <p:tgtEl>
                                          <p:spTgt spid="3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 grpId="0" animBg="1"/>
      <p:bldP spid="3086" grpId="0" animBg="1"/>
      <p:bldP spid="3087" grpId="0" animBg="1"/>
      <p:bldP spid="3088" grpId="0" animBg="1"/>
      <p:bldP spid="3089" grpId="0" animBg="1"/>
      <p:bldP spid="3090" grpId="0"/>
      <p:bldP spid="3091" grpId="0" animBg="1"/>
      <p:bldP spid="3092" grpId="0"/>
      <p:bldP spid="309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dirty="0"/>
              <a:t>安全性主要基于数学中的难解问题</a:t>
            </a:r>
          </a:p>
          <a:p>
            <a:pPr eaLnBrk="1" hangingPunct="1"/>
            <a:r>
              <a:rPr lang="zh-CN" altLang="en-US" dirty="0"/>
              <a:t>最流行的有两大类</a:t>
            </a:r>
          </a:p>
          <a:p>
            <a:pPr lvl="1" eaLnBrk="1" hangingPunct="1"/>
            <a:r>
              <a:rPr lang="zh-CN" altLang="en-US" dirty="0"/>
              <a:t>基于大整数因子分解问题，</a:t>
            </a:r>
            <a:r>
              <a:rPr lang="en-US" altLang="zh-CN" dirty="0"/>
              <a:t>351</a:t>
            </a:r>
            <a:r>
              <a:rPr lang="zh-CN" altLang="en-US" dirty="0"/>
              <a:t>*</a:t>
            </a:r>
            <a:r>
              <a:rPr lang="en-US" altLang="zh-CN" dirty="0"/>
              <a:t>79=27729</a:t>
            </a:r>
          </a:p>
          <a:p>
            <a:pPr lvl="2"/>
            <a:r>
              <a:rPr lang="zh-CN" altLang="en-US" dirty="0"/>
              <a:t>比如</a:t>
            </a:r>
            <a:r>
              <a:rPr lang="en-US" altLang="zh-CN" dirty="0"/>
              <a:t>RSA</a:t>
            </a:r>
            <a:r>
              <a:rPr lang="zh-CN" altLang="en-US" dirty="0"/>
              <a:t>体制、</a:t>
            </a:r>
            <a:r>
              <a:rPr lang="en-US" altLang="zh-CN" dirty="0"/>
              <a:t>Rabin</a:t>
            </a:r>
            <a:r>
              <a:rPr lang="zh-CN" altLang="en-US" dirty="0"/>
              <a:t>体制等</a:t>
            </a:r>
          </a:p>
          <a:p>
            <a:pPr lvl="1" eaLnBrk="1" hangingPunct="1"/>
            <a:r>
              <a:rPr lang="zh-CN" altLang="en-US" dirty="0"/>
              <a:t>基于离散对数问题</a:t>
            </a:r>
            <a:endParaRPr lang="en-US" altLang="zh-CN" dirty="0"/>
          </a:p>
          <a:p>
            <a:pPr lvl="2"/>
            <a:r>
              <a:rPr lang="zh-CN" altLang="en-US" dirty="0"/>
              <a:t>如</a:t>
            </a:r>
            <a:r>
              <a:rPr lang="en-US" altLang="zh-CN" dirty="0" err="1"/>
              <a:t>ElGamal</a:t>
            </a:r>
            <a:r>
              <a:rPr lang="zh-CN" altLang="en-US" dirty="0"/>
              <a:t>体制、椭圆曲线密码体制</a:t>
            </a:r>
          </a:p>
        </p:txBody>
      </p:sp>
      <p:sp>
        <p:nvSpPr>
          <p:cNvPr id="140290" name="Rectangle 2"/>
          <p:cNvSpPr>
            <a:spLocks noGrp="1" noChangeArrowheads="1"/>
          </p:cNvSpPr>
          <p:nvPr>
            <p:ph type="title"/>
          </p:nvPr>
        </p:nvSpPr>
        <p:spPr/>
        <p:txBody>
          <a:bodyPr/>
          <a:lstStyle/>
          <a:p>
            <a:pPr eaLnBrk="1" hangingPunct="1">
              <a:defRPr/>
            </a:pPr>
            <a:r>
              <a:rPr lang="zh-CN" altLang="en-US"/>
              <a:t>公钥密码体制的安全基础</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85000" lnSpcReduction="20000"/>
          </a:bodyPr>
          <a:lstStyle/>
          <a:p>
            <a:r>
              <a:rPr lang="zh-CN" altLang="en-US" dirty="0"/>
              <a:t>目的：利用密文发现明文；利用密文发现秘钥</a:t>
            </a:r>
          </a:p>
          <a:p>
            <a:r>
              <a:rPr lang="en-US" altLang="zh-CN" dirty="0" err="1"/>
              <a:t>Kerckhoff</a:t>
            </a:r>
            <a:r>
              <a:rPr lang="zh-CN" altLang="en-US" dirty="0"/>
              <a:t>原则：破译者已知密码体制，即掌握加解密算法</a:t>
            </a:r>
            <a:endParaRPr lang="en-US" altLang="zh-CN" dirty="0"/>
          </a:p>
          <a:p>
            <a:r>
              <a:rPr lang="zh-CN" altLang="en-US" dirty="0"/>
              <a:t>根据破译者具备的前提条件，通常将密码分析攻击法分为</a:t>
            </a:r>
            <a:r>
              <a:rPr lang="en-US" altLang="zh-CN" dirty="0"/>
              <a:t>4</a:t>
            </a:r>
            <a:r>
              <a:rPr lang="zh-CN" altLang="en-US" dirty="0"/>
              <a:t>种类型（强度按序递增）：</a:t>
            </a:r>
          </a:p>
          <a:p>
            <a:pPr lvl="1"/>
            <a:r>
              <a:rPr lang="zh-CN" altLang="en-US" dirty="0"/>
              <a:t>唯密文攻击：</a:t>
            </a:r>
            <a:endParaRPr lang="en-US" altLang="zh-CN" dirty="0"/>
          </a:p>
          <a:p>
            <a:pPr lvl="2"/>
            <a:r>
              <a:rPr lang="zh-CN" altLang="en-US" dirty="0"/>
              <a:t>掌握一段或几段密文</a:t>
            </a:r>
            <a:r>
              <a:rPr lang="en-US" altLang="zh-CN" dirty="0"/>
              <a:t>y</a:t>
            </a:r>
            <a:r>
              <a:rPr lang="zh-CN" altLang="en-US" dirty="0"/>
              <a:t>，通过密文分析得出明文</a:t>
            </a:r>
            <a:r>
              <a:rPr lang="en-US" altLang="zh-CN" dirty="0"/>
              <a:t>x</a:t>
            </a:r>
            <a:r>
              <a:rPr lang="zh-CN" altLang="en-US" dirty="0"/>
              <a:t>或密钥</a:t>
            </a:r>
            <a:r>
              <a:rPr lang="en-US" altLang="zh-CN" dirty="0"/>
              <a:t>k</a:t>
            </a:r>
            <a:r>
              <a:rPr lang="zh-CN" altLang="en-US" dirty="0"/>
              <a:t>。主要穷举攻击</a:t>
            </a:r>
            <a:endParaRPr lang="en-US" altLang="zh-CN" dirty="0"/>
          </a:p>
          <a:p>
            <a:pPr lvl="1"/>
            <a:r>
              <a:rPr lang="zh-CN" altLang="en-US" dirty="0"/>
              <a:t>已知明文攻击：</a:t>
            </a:r>
            <a:endParaRPr lang="en-US" altLang="zh-CN" dirty="0"/>
          </a:p>
          <a:p>
            <a:pPr lvl="2"/>
            <a:r>
              <a:rPr lang="zh-CN" altLang="en-US" dirty="0"/>
              <a:t>掌握一个或多个明文串</a:t>
            </a:r>
            <a:r>
              <a:rPr lang="en-US" altLang="zh-CN" dirty="0"/>
              <a:t>x</a:t>
            </a:r>
            <a:r>
              <a:rPr lang="zh-CN" altLang="en-US" dirty="0"/>
              <a:t>和相应的密文</a:t>
            </a:r>
            <a:r>
              <a:rPr lang="en-US" altLang="zh-CN" dirty="0"/>
              <a:t>y</a:t>
            </a:r>
            <a:r>
              <a:rPr lang="zh-CN" altLang="en-US" dirty="0"/>
              <a:t>，</a:t>
            </a:r>
            <a:r>
              <a:rPr lang="en-US" altLang="zh-CN" dirty="0"/>
              <a:t> </a:t>
            </a:r>
            <a:r>
              <a:rPr lang="zh-CN" altLang="en-US" dirty="0"/>
              <a:t>或特定明文模式（如特定文件头格式，软件版权声明等），分析加密钥匙。</a:t>
            </a:r>
            <a:endParaRPr lang="en-US" altLang="zh-CN" dirty="0"/>
          </a:p>
          <a:p>
            <a:pPr lvl="1"/>
            <a:r>
              <a:rPr lang="zh-CN" altLang="en-US" dirty="0"/>
              <a:t>选择明文攻击：</a:t>
            </a:r>
            <a:endParaRPr lang="en-US" altLang="zh-CN" dirty="0"/>
          </a:p>
          <a:p>
            <a:pPr lvl="2"/>
            <a:r>
              <a:rPr lang="zh-CN" altLang="en-US" dirty="0"/>
              <a:t>获得对加密机的暂时访问， 能选择明文串</a:t>
            </a:r>
            <a:r>
              <a:rPr lang="en-US" altLang="zh-CN" dirty="0"/>
              <a:t>x</a:t>
            </a:r>
            <a:r>
              <a:rPr lang="zh-CN" altLang="en-US" dirty="0"/>
              <a:t>并构造出相应的密文串</a:t>
            </a:r>
            <a:r>
              <a:rPr lang="en-US" altLang="zh-CN" dirty="0"/>
              <a:t>y</a:t>
            </a:r>
            <a:r>
              <a:rPr lang="zh-CN" altLang="en-US" dirty="0"/>
              <a:t>。差别比较分析法，加密一组差别细微的明文，</a:t>
            </a:r>
          </a:p>
          <a:p>
            <a:pPr lvl="1"/>
            <a:r>
              <a:rPr lang="zh-CN" altLang="en-US" dirty="0"/>
              <a:t>选择密文攻击：</a:t>
            </a:r>
            <a:endParaRPr lang="en-US" altLang="zh-CN" dirty="0"/>
          </a:p>
          <a:p>
            <a:pPr lvl="2"/>
            <a:r>
              <a:rPr lang="zh-CN" altLang="en-US" dirty="0"/>
              <a:t>暂时接近解密机，可选择任何密文串</a:t>
            </a:r>
            <a:r>
              <a:rPr lang="en-US" altLang="zh-CN" dirty="0"/>
              <a:t>y</a:t>
            </a:r>
            <a:r>
              <a:rPr lang="zh-CN" altLang="en-US" dirty="0"/>
              <a:t>，并构造出相应的明文</a:t>
            </a:r>
            <a:r>
              <a:rPr lang="en-US" altLang="zh-CN" dirty="0"/>
              <a:t>x</a:t>
            </a:r>
            <a:r>
              <a:rPr lang="zh-CN" altLang="en-US" dirty="0"/>
              <a:t>。</a:t>
            </a:r>
            <a:endParaRPr lang="en-US" altLang="zh-CN" dirty="0"/>
          </a:p>
        </p:txBody>
      </p:sp>
      <p:sp>
        <p:nvSpPr>
          <p:cNvPr id="19458" name="Rectangle 2"/>
          <p:cNvSpPr>
            <a:spLocks noGrp="1" noChangeArrowheads="1"/>
          </p:cNvSpPr>
          <p:nvPr>
            <p:ph type="title"/>
          </p:nvPr>
        </p:nvSpPr>
        <p:spPr/>
        <p:txBody>
          <a:bodyPr/>
          <a:lstStyle/>
          <a:p>
            <a:r>
              <a:rPr lang="zh-CN" altLang="zh-CN"/>
              <a:t>密码分析</a:t>
            </a:r>
            <a:endParaRPr lang="zh-CN" altLang="en-US"/>
          </a:p>
        </p:txBody>
      </p:sp>
      <p:sp>
        <p:nvSpPr>
          <p:cNvPr id="4915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49155" name="灯片编号占位符 5"/>
          <p:cNvSpPr>
            <a:spLocks noGrp="1"/>
          </p:cNvSpPr>
          <p:nvPr>
            <p:ph type="sldNum" sz="quarter" idx="4"/>
          </p:nvPr>
        </p:nvSpPr>
        <p:spPr/>
        <p:txBody>
          <a:bodyPr/>
          <a:lstStyle/>
          <a:p>
            <a:fld id="{435AC60D-0A28-4D04-BF28-467B444FA1CC}" type="slidenum">
              <a:rPr lang="en-US" altLang="zh-CN" smtClean="0"/>
              <a:pPr/>
              <a:t>15</a:t>
            </a:fld>
            <a:endParaRPr lang="en-US" altLang="zh-CN"/>
          </a:p>
        </p:txBody>
      </p:sp>
    </p:spTree>
  </p:cSld>
  <p:clrMapOvr>
    <a:masterClrMapping/>
  </p:clrMapOvr>
  <p:transition spd="slow">
    <p:pull/>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p:txBody>
          <a:bodyPr/>
          <a:lstStyle/>
          <a:p>
            <a:pPr eaLnBrk="1" hangingPunct="1"/>
            <a:r>
              <a:rPr lang="en-US" altLang="zh-CN"/>
              <a:t>standFord</a:t>
            </a:r>
            <a:endParaRPr lang="zh-CN" altLang="zh-CN"/>
          </a:p>
        </p:txBody>
      </p:sp>
      <p:sp>
        <p:nvSpPr>
          <p:cNvPr id="141314" name="Rectangle 2"/>
          <p:cNvSpPr>
            <a:spLocks noGrp="1" noChangeArrowheads="1"/>
          </p:cNvSpPr>
          <p:nvPr>
            <p:ph type="title"/>
          </p:nvPr>
        </p:nvSpPr>
        <p:spPr/>
        <p:txBody>
          <a:bodyPr/>
          <a:lstStyle/>
          <a:p>
            <a:pPr eaLnBrk="1" hangingPunct="1">
              <a:defRPr/>
            </a:pPr>
            <a:r>
              <a:rPr lang="zh-CN" altLang="en-US"/>
              <a:t>公钥体制的起源</a:t>
            </a:r>
          </a:p>
        </p:txBody>
      </p:sp>
      <p:grpSp>
        <p:nvGrpSpPr>
          <p:cNvPr id="2" name="Group 4"/>
          <p:cNvGrpSpPr>
            <a:grpSpLocks/>
          </p:cNvGrpSpPr>
          <p:nvPr/>
        </p:nvGrpSpPr>
        <p:grpSpPr bwMode="auto">
          <a:xfrm>
            <a:off x="3132138" y="2060575"/>
            <a:ext cx="2376487" cy="3175000"/>
            <a:chOff x="4059" y="1933"/>
            <a:chExt cx="1497" cy="2000"/>
          </a:xfrm>
        </p:grpSpPr>
        <p:pic>
          <p:nvPicPr>
            <p:cNvPr id="133133" name="Picture 5" descr="PRphoto"/>
            <p:cNvPicPr>
              <a:picLocks noChangeAspect="1" noChangeArrowheads="1"/>
            </p:cNvPicPr>
            <p:nvPr/>
          </p:nvPicPr>
          <p:blipFill>
            <a:blip r:embed="rId2" cstate="print"/>
            <a:srcRect/>
            <a:stretch>
              <a:fillRect/>
            </a:stretch>
          </p:blipFill>
          <p:spPr bwMode="auto">
            <a:xfrm>
              <a:off x="4059" y="1933"/>
              <a:ext cx="1440" cy="1680"/>
            </a:xfrm>
            <a:prstGeom prst="rect">
              <a:avLst/>
            </a:prstGeom>
            <a:noFill/>
            <a:ln w="9525">
              <a:noFill/>
              <a:miter lim="800000"/>
              <a:headEnd/>
              <a:tailEnd/>
            </a:ln>
          </p:spPr>
        </p:pic>
        <p:sp>
          <p:nvSpPr>
            <p:cNvPr id="133134" name="Text Box 6"/>
            <p:cNvSpPr txBox="1">
              <a:spLocks noChangeArrowheads="1"/>
            </p:cNvSpPr>
            <p:nvPr/>
          </p:nvSpPr>
          <p:spPr bwMode="auto">
            <a:xfrm>
              <a:off x="4059" y="3702"/>
              <a:ext cx="1497" cy="231"/>
            </a:xfrm>
            <a:prstGeom prst="rect">
              <a:avLst/>
            </a:prstGeom>
            <a:noFill/>
            <a:ln w="9525">
              <a:noFill/>
              <a:miter lim="800000"/>
              <a:headEnd/>
              <a:tailEnd/>
            </a:ln>
          </p:spPr>
          <p:txBody>
            <a:bodyPr>
              <a:spAutoFit/>
            </a:bodyPr>
            <a:lstStyle/>
            <a:p>
              <a:pPr algn="ctr">
                <a:spcBef>
                  <a:spcPct val="50000"/>
                </a:spcBef>
              </a:pPr>
              <a:r>
                <a:rPr lang="en-US" altLang="zh-CN" b="1">
                  <a:solidFill>
                    <a:schemeClr val="tx1"/>
                  </a:solidFill>
                </a:rPr>
                <a:t>Martin E. Hellman</a:t>
              </a:r>
              <a:r>
                <a:rPr lang="en-US" altLang="zh-CN">
                  <a:solidFill>
                    <a:schemeClr val="tx1"/>
                  </a:solidFill>
                </a:rPr>
                <a:t> </a:t>
              </a:r>
            </a:p>
          </p:txBody>
        </p:sp>
      </p:grpSp>
      <p:grpSp>
        <p:nvGrpSpPr>
          <p:cNvPr id="3" name="Group 7"/>
          <p:cNvGrpSpPr>
            <a:grpSpLocks/>
          </p:cNvGrpSpPr>
          <p:nvPr/>
        </p:nvGrpSpPr>
        <p:grpSpPr bwMode="auto">
          <a:xfrm>
            <a:off x="6227763" y="1844675"/>
            <a:ext cx="2160587" cy="3463925"/>
            <a:chOff x="4241" y="1570"/>
            <a:chExt cx="1361" cy="2182"/>
          </a:xfrm>
        </p:grpSpPr>
        <p:pic>
          <p:nvPicPr>
            <p:cNvPr id="133131" name="Picture 8" descr="merkleByGreenSmall"/>
            <p:cNvPicPr>
              <a:picLocks noChangeAspect="1" noChangeArrowheads="1"/>
            </p:cNvPicPr>
            <p:nvPr/>
          </p:nvPicPr>
          <p:blipFill>
            <a:blip r:embed="rId3" cstate="print"/>
            <a:srcRect/>
            <a:stretch>
              <a:fillRect/>
            </a:stretch>
          </p:blipFill>
          <p:spPr bwMode="auto">
            <a:xfrm>
              <a:off x="4241" y="1570"/>
              <a:ext cx="1200" cy="1824"/>
            </a:xfrm>
            <a:prstGeom prst="rect">
              <a:avLst/>
            </a:prstGeom>
            <a:noFill/>
            <a:ln w="9525">
              <a:noFill/>
              <a:miter lim="800000"/>
              <a:headEnd/>
              <a:tailEnd/>
            </a:ln>
          </p:spPr>
        </p:pic>
        <p:sp>
          <p:nvSpPr>
            <p:cNvPr id="133132" name="Text Box 9"/>
            <p:cNvSpPr txBox="1">
              <a:spLocks noChangeArrowheads="1"/>
            </p:cNvSpPr>
            <p:nvPr/>
          </p:nvSpPr>
          <p:spPr bwMode="auto">
            <a:xfrm>
              <a:off x="4241" y="3521"/>
              <a:ext cx="1361" cy="231"/>
            </a:xfrm>
            <a:prstGeom prst="rect">
              <a:avLst/>
            </a:prstGeom>
            <a:noFill/>
            <a:ln w="9525">
              <a:noFill/>
              <a:miter lim="800000"/>
              <a:headEnd/>
              <a:tailEnd/>
            </a:ln>
          </p:spPr>
          <p:txBody>
            <a:bodyPr>
              <a:spAutoFit/>
            </a:bodyPr>
            <a:lstStyle/>
            <a:p>
              <a:pPr algn="ctr">
                <a:spcBef>
                  <a:spcPct val="50000"/>
                </a:spcBef>
              </a:pPr>
              <a:r>
                <a:rPr lang="en-US" altLang="zh-CN" b="1">
                  <a:solidFill>
                    <a:schemeClr val="tx1"/>
                  </a:solidFill>
                </a:rPr>
                <a:t>Ralph C. Merkle </a:t>
              </a:r>
            </a:p>
          </p:txBody>
        </p:sp>
      </p:grpSp>
      <p:grpSp>
        <p:nvGrpSpPr>
          <p:cNvPr id="4" name="Group 10"/>
          <p:cNvGrpSpPr>
            <a:grpSpLocks/>
          </p:cNvGrpSpPr>
          <p:nvPr/>
        </p:nvGrpSpPr>
        <p:grpSpPr bwMode="auto">
          <a:xfrm>
            <a:off x="827088" y="1844675"/>
            <a:ext cx="2232025" cy="3390900"/>
            <a:chOff x="521" y="1480"/>
            <a:chExt cx="1406" cy="2136"/>
          </a:xfrm>
        </p:grpSpPr>
        <p:pic>
          <p:nvPicPr>
            <p:cNvPr id="133129" name="Picture 11" descr="Whitfield Diffie"/>
            <p:cNvPicPr>
              <a:picLocks noChangeAspect="1" noChangeArrowheads="1"/>
            </p:cNvPicPr>
            <p:nvPr/>
          </p:nvPicPr>
          <p:blipFill>
            <a:blip r:embed="rId4" cstate="print"/>
            <a:srcRect/>
            <a:stretch>
              <a:fillRect/>
            </a:stretch>
          </p:blipFill>
          <p:spPr bwMode="auto">
            <a:xfrm>
              <a:off x="521" y="1480"/>
              <a:ext cx="1240" cy="1814"/>
            </a:xfrm>
            <a:prstGeom prst="rect">
              <a:avLst/>
            </a:prstGeom>
            <a:noFill/>
            <a:ln w="9525">
              <a:noFill/>
              <a:miter lim="800000"/>
              <a:headEnd/>
              <a:tailEnd/>
            </a:ln>
          </p:spPr>
        </p:pic>
        <p:sp>
          <p:nvSpPr>
            <p:cNvPr id="133130" name="Text Box 12"/>
            <p:cNvSpPr txBox="1">
              <a:spLocks noChangeArrowheads="1"/>
            </p:cNvSpPr>
            <p:nvPr/>
          </p:nvSpPr>
          <p:spPr bwMode="auto">
            <a:xfrm>
              <a:off x="521" y="3385"/>
              <a:ext cx="1406" cy="231"/>
            </a:xfrm>
            <a:prstGeom prst="rect">
              <a:avLst/>
            </a:prstGeom>
            <a:noFill/>
            <a:ln w="9525">
              <a:noFill/>
              <a:miter lim="800000"/>
              <a:headEnd/>
              <a:tailEnd/>
            </a:ln>
          </p:spPr>
          <p:txBody>
            <a:bodyPr>
              <a:spAutoFit/>
            </a:bodyPr>
            <a:lstStyle/>
            <a:p>
              <a:pPr algn="ctr">
                <a:spcBef>
                  <a:spcPct val="50000"/>
                </a:spcBef>
              </a:pPr>
              <a:r>
                <a:rPr lang="en-US" altLang="zh-CN" b="1">
                  <a:solidFill>
                    <a:schemeClr val="tx1"/>
                  </a:solidFill>
                </a:rPr>
                <a:t>Whitefield Diffie</a:t>
              </a:r>
            </a:p>
          </p:txBody>
        </p:sp>
      </p:grpSp>
      <p:sp>
        <p:nvSpPr>
          <p:cNvPr id="353293" name="Text Box 13"/>
          <p:cNvSpPr txBox="1">
            <a:spLocks noChangeArrowheads="1"/>
          </p:cNvSpPr>
          <p:nvPr/>
        </p:nvSpPr>
        <p:spPr bwMode="auto">
          <a:xfrm>
            <a:off x="827088" y="5589588"/>
            <a:ext cx="4537075" cy="366712"/>
          </a:xfrm>
          <a:prstGeom prst="rect">
            <a:avLst/>
          </a:prstGeom>
          <a:noFill/>
          <a:ln w="9525">
            <a:noFill/>
            <a:miter lim="800000"/>
            <a:headEnd/>
            <a:tailEnd/>
          </a:ln>
        </p:spPr>
        <p:txBody>
          <a:bodyPr>
            <a:spAutoFit/>
          </a:bodyPr>
          <a:lstStyle/>
          <a:p>
            <a:pPr algn="ctr">
              <a:spcBef>
                <a:spcPct val="50000"/>
              </a:spcBef>
            </a:pPr>
            <a:r>
              <a:rPr lang="zh-CN" altLang="en-US" b="1">
                <a:solidFill>
                  <a:srgbClr val="FF0000"/>
                </a:solidFill>
              </a:rPr>
              <a:t>公钥思想＋背包公钥算法</a:t>
            </a:r>
          </a:p>
        </p:txBody>
      </p:sp>
      <p:sp>
        <p:nvSpPr>
          <p:cNvPr id="353294" name="Text Box 14"/>
          <p:cNvSpPr txBox="1">
            <a:spLocks noChangeArrowheads="1"/>
          </p:cNvSpPr>
          <p:nvPr/>
        </p:nvSpPr>
        <p:spPr bwMode="auto">
          <a:xfrm>
            <a:off x="6156175" y="5589240"/>
            <a:ext cx="2088233" cy="366713"/>
          </a:xfrm>
          <a:prstGeom prst="rect">
            <a:avLst/>
          </a:prstGeom>
          <a:noFill/>
          <a:ln w="9525">
            <a:noFill/>
            <a:miter lim="800000"/>
            <a:headEnd/>
            <a:tailEnd/>
          </a:ln>
        </p:spPr>
        <p:txBody>
          <a:bodyPr wrap="square">
            <a:spAutoFit/>
          </a:bodyPr>
          <a:lstStyle/>
          <a:p>
            <a:pPr algn="ctr">
              <a:spcBef>
                <a:spcPct val="50000"/>
              </a:spcBef>
            </a:pPr>
            <a:r>
              <a:rPr lang="en-US" altLang="zh-CN" b="1">
                <a:solidFill>
                  <a:srgbClr val="FF0000"/>
                </a:solidFill>
              </a:rPr>
              <a:t>Merke</a:t>
            </a:r>
            <a:r>
              <a:rPr lang="zh-CN" altLang="en-US" b="1">
                <a:solidFill>
                  <a:srgbClr val="FF0000"/>
                </a:solidFill>
              </a:rPr>
              <a:t>难题</a:t>
            </a:r>
          </a:p>
        </p:txBody>
      </p:sp>
      <p:pic>
        <p:nvPicPr>
          <p:cNvPr id="5" name="图片 4"/>
          <p:cNvPicPr>
            <a:picLocks noChangeAspect="1"/>
          </p:cNvPicPr>
          <p:nvPr/>
        </p:nvPicPr>
        <p:blipFill>
          <a:blip r:embed="rId5" cstate="print"/>
          <a:stretch>
            <a:fillRect/>
          </a:stretch>
        </p:blipFill>
        <p:spPr>
          <a:xfrm>
            <a:off x="920751" y="2281841"/>
            <a:ext cx="5715000" cy="3209925"/>
          </a:xfrm>
          <a:prstGeom prst="rect">
            <a:avLst/>
          </a:prstGeom>
        </p:spPr>
      </p:pic>
      <p:sp>
        <p:nvSpPr>
          <p:cNvPr id="16" name="Text Box 13"/>
          <p:cNvSpPr txBox="1">
            <a:spLocks noChangeArrowheads="1"/>
          </p:cNvSpPr>
          <p:nvPr/>
        </p:nvSpPr>
        <p:spPr bwMode="auto">
          <a:xfrm>
            <a:off x="1191419" y="5045869"/>
            <a:ext cx="2237582" cy="366713"/>
          </a:xfrm>
          <a:prstGeom prst="rect">
            <a:avLst/>
          </a:prstGeom>
          <a:noFill/>
          <a:ln w="9525">
            <a:noFill/>
            <a:miter lim="800000"/>
            <a:headEnd/>
            <a:tailEnd/>
          </a:ln>
        </p:spPr>
        <p:txBody>
          <a:bodyPr wrap="square">
            <a:spAutoFit/>
          </a:bodyPr>
          <a:lstStyle/>
          <a:p>
            <a:pPr algn="ctr">
              <a:spcBef>
                <a:spcPct val="50000"/>
              </a:spcBef>
            </a:pPr>
            <a:r>
              <a:rPr lang="en-US" altLang="zh-CN" b="1">
                <a:solidFill>
                  <a:srgbClr val="FFFF00"/>
                </a:solidFill>
              </a:rPr>
              <a:t>2015</a:t>
            </a:r>
            <a:r>
              <a:rPr lang="zh-CN" altLang="en-US" b="1">
                <a:solidFill>
                  <a:srgbClr val="FFFF00"/>
                </a:solidFill>
              </a:rPr>
              <a:t>年图灵奖</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353293"/>
                                        </p:tgtEl>
                                        <p:attrNameLst>
                                          <p:attrName>style.visibility</p:attrName>
                                        </p:attrNameLst>
                                      </p:cBhvr>
                                      <p:to>
                                        <p:strVal val="visible"/>
                                      </p:to>
                                    </p:set>
                                    <p:anim calcmode="lin" valueType="num">
                                      <p:cBhvr additive="base">
                                        <p:cTn id="19" dur="500" fill="hold"/>
                                        <p:tgtEl>
                                          <p:spTgt spid="353293"/>
                                        </p:tgtEl>
                                        <p:attrNameLst>
                                          <p:attrName>ppt_x</p:attrName>
                                        </p:attrNameLst>
                                      </p:cBhvr>
                                      <p:tavLst>
                                        <p:tav tm="0">
                                          <p:val>
                                            <p:strVal val="#ppt_x"/>
                                          </p:val>
                                        </p:tav>
                                        <p:tav tm="100000">
                                          <p:val>
                                            <p:strVal val="#ppt_x"/>
                                          </p:val>
                                        </p:tav>
                                      </p:tavLst>
                                    </p:anim>
                                    <p:anim calcmode="lin" valueType="num">
                                      <p:cBhvr additive="base">
                                        <p:cTn id="20" dur="500" fill="hold"/>
                                        <p:tgtEl>
                                          <p:spTgt spid="35329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353294"/>
                                        </p:tgtEl>
                                        <p:attrNameLst>
                                          <p:attrName>style.visibility</p:attrName>
                                        </p:attrNameLst>
                                      </p:cBhvr>
                                      <p:to>
                                        <p:strVal val="visible"/>
                                      </p:to>
                                    </p:set>
                                    <p:anim calcmode="lin" valueType="num">
                                      <p:cBhvr additive="base">
                                        <p:cTn id="24" dur="500" fill="hold"/>
                                        <p:tgtEl>
                                          <p:spTgt spid="353294"/>
                                        </p:tgtEl>
                                        <p:attrNameLst>
                                          <p:attrName>ppt_x</p:attrName>
                                        </p:attrNameLst>
                                      </p:cBhvr>
                                      <p:tavLst>
                                        <p:tav tm="0">
                                          <p:val>
                                            <p:strVal val="#ppt_x"/>
                                          </p:val>
                                        </p:tav>
                                        <p:tav tm="100000">
                                          <p:val>
                                            <p:strVal val="#ppt_x"/>
                                          </p:val>
                                        </p:tav>
                                      </p:tavLst>
                                    </p:anim>
                                    <p:anim calcmode="lin" valueType="num">
                                      <p:cBhvr additive="base">
                                        <p:cTn id="25" dur="500" fill="hold"/>
                                        <p:tgtEl>
                                          <p:spTgt spid="35329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3" grpId="0"/>
      <p:bldP spid="353294" grpId="0"/>
      <p:bldP spid="1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p:txBody>
          <a:bodyPr/>
          <a:lstStyle/>
          <a:p>
            <a:pPr eaLnBrk="1" hangingPunct="1"/>
            <a:r>
              <a:rPr lang="en-US" altLang="zh-CN"/>
              <a:t>mit</a:t>
            </a:r>
            <a:endParaRPr lang="zh-CN" altLang="zh-CN"/>
          </a:p>
        </p:txBody>
      </p:sp>
      <p:sp>
        <p:nvSpPr>
          <p:cNvPr id="142338" name="Rectangle 2"/>
          <p:cNvSpPr>
            <a:spLocks noGrp="1" noChangeArrowheads="1"/>
          </p:cNvSpPr>
          <p:nvPr>
            <p:ph type="title"/>
          </p:nvPr>
        </p:nvSpPr>
        <p:spPr/>
        <p:txBody>
          <a:bodyPr/>
          <a:lstStyle/>
          <a:p>
            <a:pPr eaLnBrk="1" hangingPunct="1">
              <a:defRPr/>
            </a:pPr>
            <a:r>
              <a:rPr lang="zh-CN" altLang="en-US"/>
              <a:t>公钥体制的起源</a:t>
            </a:r>
            <a:r>
              <a:rPr lang="en-US" altLang="zh-CN"/>
              <a:t>——RSA</a:t>
            </a:r>
            <a:endParaRPr lang="zh-CN" altLang="en-US"/>
          </a:p>
        </p:txBody>
      </p:sp>
      <p:grpSp>
        <p:nvGrpSpPr>
          <p:cNvPr id="2" name="Group 4"/>
          <p:cNvGrpSpPr>
            <a:grpSpLocks/>
          </p:cNvGrpSpPr>
          <p:nvPr/>
        </p:nvGrpSpPr>
        <p:grpSpPr bwMode="auto">
          <a:xfrm>
            <a:off x="576263" y="2852738"/>
            <a:ext cx="2016125" cy="2565400"/>
            <a:chOff x="0" y="2704"/>
            <a:chExt cx="1270" cy="1616"/>
          </a:xfrm>
        </p:grpSpPr>
        <p:pic>
          <p:nvPicPr>
            <p:cNvPr id="134156" name="Picture 5" descr="adi-shamir"/>
            <p:cNvPicPr>
              <a:picLocks noChangeAspect="1" noChangeArrowheads="1"/>
            </p:cNvPicPr>
            <p:nvPr/>
          </p:nvPicPr>
          <p:blipFill>
            <a:blip r:embed="rId2" cstate="print"/>
            <a:srcRect/>
            <a:stretch>
              <a:fillRect/>
            </a:stretch>
          </p:blipFill>
          <p:spPr bwMode="auto">
            <a:xfrm>
              <a:off x="158" y="2704"/>
              <a:ext cx="864" cy="1152"/>
            </a:xfrm>
            <a:prstGeom prst="rect">
              <a:avLst/>
            </a:prstGeom>
            <a:noFill/>
            <a:ln w="9525">
              <a:noFill/>
              <a:miter lim="800000"/>
              <a:headEnd/>
              <a:tailEnd/>
            </a:ln>
          </p:spPr>
        </p:pic>
        <p:sp>
          <p:nvSpPr>
            <p:cNvPr id="134157" name="Text Box 6"/>
            <p:cNvSpPr txBox="1">
              <a:spLocks noChangeArrowheads="1"/>
            </p:cNvSpPr>
            <p:nvPr/>
          </p:nvSpPr>
          <p:spPr bwMode="auto">
            <a:xfrm>
              <a:off x="0" y="4089"/>
              <a:ext cx="1270" cy="231"/>
            </a:xfrm>
            <a:prstGeom prst="rect">
              <a:avLst/>
            </a:prstGeom>
            <a:noFill/>
            <a:ln w="9525">
              <a:noFill/>
              <a:miter lim="800000"/>
              <a:headEnd/>
              <a:tailEnd/>
            </a:ln>
          </p:spPr>
          <p:txBody>
            <a:bodyPr>
              <a:spAutoFit/>
            </a:bodyPr>
            <a:lstStyle/>
            <a:p>
              <a:pPr>
                <a:spcBef>
                  <a:spcPct val="50000"/>
                </a:spcBef>
              </a:pPr>
              <a:r>
                <a:rPr lang="en-US" altLang="zh-CN">
                  <a:solidFill>
                    <a:schemeClr val="tx1"/>
                  </a:solidFill>
                </a:rPr>
                <a:t>Ronald L. Rivest</a:t>
              </a:r>
            </a:p>
          </p:txBody>
        </p:sp>
      </p:grpSp>
      <p:grpSp>
        <p:nvGrpSpPr>
          <p:cNvPr id="3" name="Group 7"/>
          <p:cNvGrpSpPr>
            <a:grpSpLocks/>
          </p:cNvGrpSpPr>
          <p:nvPr/>
        </p:nvGrpSpPr>
        <p:grpSpPr bwMode="auto">
          <a:xfrm>
            <a:off x="3635375" y="2781300"/>
            <a:ext cx="1728788" cy="2670175"/>
            <a:chOff x="1927" y="2659"/>
            <a:chExt cx="1089" cy="1682"/>
          </a:xfrm>
        </p:grpSpPr>
        <p:pic>
          <p:nvPicPr>
            <p:cNvPr id="134154" name="Picture 8" descr="Rivest"/>
            <p:cNvPicPr>
              <a:picLocks noChangeAspect="1" noChangeArrowheads="1"/>
            </p:cNvPicPr>
            <p:nvPr/>
          </p:nvPicPr>
          <p:blipFill>
            <a:blip r:embed="rId3" cstate="print"/>
            <a:srcRect/>
            <a:stretch>
              <a:fillRect/>
            </a:stretch>
          </p:blipFill>
          <p:spPr bwMode="auto">
            <a:xfrm>
              <a:off x="2064" y="2659"/>
              <a:ext cx="864" cy="1152"/>
            </a:xfrm>
            <a:prstGeom prst="rect">
              <a:avLst/>
            </a:prstGeom>
            <a:noFill/>
            <a:ln w="9525">
              <a:noFill/>
              <a:miter lim="800000"/>
              <a:headEnd/>
              <a:tailEnd/>
            </a:ln>
          </p:spPr>
        </p:pic>
        <p:sp>
          <p:nvSpPr>
            <p:cNvPr id="134155" name="Text Box 9"/>
            <p:cNvSpPr txBox="1">
              <a:spLocks noChangeArrowheads="1"/>
            </p:cNvSpPr>
            <p:nvPr/>
          </p:nvSpPr>
          <p:spPr bwMode="auto">
            <a:xfrm>
              <a:off x="1927" y="4110"/>
              <a:ext cx="1089" cy="231"/>
            </a:xfrm>
            <a:prstGeom prst="rect">
              <a:avLst/>
            </a:prstGeom>
            <a:noFill/>
            <a:ln w="9525">
              <a:noFill/>
              <a:miter lim="800000"/>
              <a:headEnd/>
              <a:tailEnd/>
            </a:ln>
          </p:spPr>
          <p:txBody>
            <a:bodyPr>
              <a:spAutoFit/>
            </a:bodyPr>
            <a:lstStyle/>
            <a:p>
              <a:pPr algn="ctr">
                <a:spcBef>
                  <a:spcPct val="50000"/>
                </a:spcBef>
              </a:pPr>
              <a:r>
                <a:rPr lang="en-US" altLang="zh-CN">
                  <a:solidFill>
                    <a:schemeClr val="tx1"/>
                  </a:solidFill>
                </a:rPr>
                <a:t>Adi Shamir</a:t>
              </a:r>
            </a:p>
          </p:txBody>
        </p:sp>
      </p:grpSp>
      <p:grpSp>
        <p:nvGrpSpPr>
          <p:cNvPr id="4" name="Group 10"/>
          <p:cNvGrpSpPr>
            <a:grpSpLocks/>
          </p:cNvGrpSpPr>
          <p:nvPr/>
        </p:nvGrpSpPr>
        <p:grpSpPr bwMode="auto">
          <a:xfrm>
            <a:off x="6227763" y="2997200"/>
            <a:ext cx="2736850" cy="2455863"/>
            <a:chOff x="3560" y="2795"/>
            <a:chExt cx="1588" cy="1440"/>
          </a:xfrm>
        </p:grpSpPr>
        <p:pic>
          <p:nvPicPr>
            <p:cNvPr id="134152" name="Picture 11" descr="Adleman"/>
            <p:cNvPicPr>
              <a:picLocks noChangeAspect="1" noChangeArrowheads="1"/>
            </p:cNvPicPr>
            <p:nvPr/>
          </p:nvPicPr>
          <p:blipFill>
            <a:blip r:embed="rId4" cstate="print"/>
            <a:srcRect/>
            <a:stretch>
              <a:fillRect/>
            </a:stretch>
          </p:blipFill>
          <p:spPr bwMode="auto">
            <a:xfrm>
              <a:off x="3969" y="2795"/>
              <a:ext cx="864" cy="984"/>
            </a:xfrm>
            <a:prstGeom prst="rect">
              <a:avLst/>
            </a:prstGeom>
            <a:noFill/>
            <a:ln w="9525">
              <a:noFill/>
              <a:miter lim="800000"/>
              <a:headEnd/>
              <a:tailEnd/>
            </a:ln>
          </p:spPr>
        </p:pic>
        <p:sp>
          <p:nvSpPr>
            <p:cNvPr id="134153" name="Text Box 12"/>
            <p:cNvSpPr txBox="1">
              <a:spLocks noChangeArrowheads="1"/>
            </p:cNvSpPr>
            <p:nvPr/>
          </p:nvSpPr>
          <p:spPr bwMode="auto">
            <a:xfrm>
              <a:off x="3560" y="4020"/>
              <a:ext cx="1588" cy="215"/>
            </a:xfrm>
            <a:prstGeom prst="rect">
              <a:avLst/>
            </a:prstGeom>
            <a:noFill/>
            <a:ln w="9525">
              <a:noFill/>
              <a:miter lim="800000"/>
              <a:headEnd/>
              <a:tailEnd/>
            </a:ln>
          </p:spPr>
          <p:txBody>
            <a:bodyPr>
              <a:spAutoFit/>
            </a:bodyPr>
            <a:lstStyle/>
            <a:p>
              <a:pPr>
                <a:spcBef>
                  <a:spcPct val="50000"/>
                </a:spcBef>
              </a:pPr>
              <a:r>
                <a:rPr lang="en-US" altLang="zh-CN">
                  <a:solidFill>
                    <a:schemeClr val="tx1"/>
                  </a:solidFill>
                </a:rPr>
                <a:t>Leonard M. Adleman</a:t>
              </a:r>
            </a:p>
          </p:txBody>
        </p:sp>
      </p:grpSp>
      <p:sp>
        <p:nvSpPr>
          <p:cNvPr id="354317" name="Text Box 13"/>
          <p:cNvSpPr txBox="1">
            <a:spLocks noChangeArrowheads="1"/>
          </p:cNvSpPr>
          <p:nvPr/>
        </p:nvSpPr>
        <p:spPr bwMode="auto">
          <a:xfrm>
            <a:off x="827088" y="5876925"/>
            <a:ext cx="7848600" cy="366713"/>
          </a:xfrm>
          <a:prstGeom prst="rect">
            <a:avLst/>
          </a:prstGeom>
          <a:noFill/>
          <a:ln w="9525">
            <a:noFill/>
            <a:miter lim="800000"/>
            <a:headEnd/>
            <a:tailEnd/>
          </a:ln>
        </p:spPr>
        <p:txBody>
          <a:bodyPr>
            <a:spAutoFit/>
          </a:bodyPr>
          <a:lstStyle/>
          <a:p>
            <a:pPr algn="ctr">
              <a:spcBef>
                <a:spcPct val="50000"/>
              </a:spcBef>
            </a:pPr>
            <a:r>
              <a:rPr lang="en-US" altLang="zh-CN" b="1">
                <a:solidFill>
                  <a:srgbClr val="FF0000"/>
                </a:solidFill>
              </a:rPr>
              <a:t>RSA</a:t>
            </a:r>
            <a:r>
              <a:rPr lang="zh-CN" altLang="en-US" b="1">
                <a:solidFill>
                  <a:srgbClr val="FF0000"/>
                </a:solidFill>
              </a:rPr>
              <a:t>公钥算法－大整数因子分解困难性</a:t>
            </a:r>
          </a:p>
        </p:txBody>
      </p:sp>
      <p:pic>
        <p:nvPicPr>
          <p:cNvPr id="14" name="Picture 4" descr="turingaward5"/>
          <p:cNvPicPr>
            <a:picLocks noChangeAspect="1" noChangeArrowheads="1"/>
          </p:cNvPicPr>
          <p:nvPr/>
        </p:nvPicPr>
        <p:blipFill>
          <a:blip r:embed="rId5" cstate="print"/>
          <a:srcRect/>
          <a:stretch>
            <a:fillRect/>
          </a:stretch>
        </p:blipFill>
        <p:spPr bwMode="auto">
          <a:xfrm>
            <a:off x="1331913" y="1628775"/>
            <a:ext cx="6337300" cy="4129088"/>
          </a:xfrm>
          <a:prstGeom prst="rect">
            <a:avLst/>
          </a:prstGeom>
          <a:noFill/>
          <a:ln w="9525">
            <a:noFill/>
            <a:miter lim="800000"/>
            <a:headEnd/>
            <a:tailEnd/>
          </a:ln>
        </p:spPr>
      </p:pic>
      <p:sp>
        <p:nvSpPr>
          <p:cNvPr id="15" name="Text Box 13"/>
          <p:cNvSpPr txBox="1">
            <a:spLocks noChangeArrowheads="1"/>
          </p:cNvSpPr>
          <p:nvPr/>
        </p:nvSpPr>
        <p:spPr bwMode="auto">
          <a:xfrm>
            <a:off x="3380978" y="5284045"/>
            <a:ext cx="2237582" cy="366713"/>
          </a:xfrm>
          <a:prstGeom prst="rect">
            <a:avLst/>
          </a:prstGeom>
          <a:noFill/>
          <a:ln w="9525">
            <a:noFill/>
            <a:miter lim="800000"/>
            <a:headEnd/>
            <a:tailEnd/>
          </a:ln>
        </p:spPr>
        <p:txBody>
          <a:bodyPr wrap="square">
            <a:spAutoFit/>
          </a:bodyPr>
          <a:lstStyle/>
          <a:p>
            <a:pPr algn="ctr">
              <a:spcBef>
                <a:spcPct val="50000"/>
              </a:spcBef>
            </a:pPr>
            <a:r>
              <a:rPr lang="en-US" altLang="zh-CN" b="1">
                <a:solidFill>
                  <a:srgbClr val="FFFF00"/>
                </a:solidFill>
              </a:rPr>
              <a:t>2002</a:t>
            </a:r>
            <a:r>
              <a:rPr lang="zh-CN" altLang="en-US" b="1">
                <a:solidFill>
                  <a:srgbClr val="FFFF00"/>
                </a:solidFill>
              </a:rPr>
              <a:t>年图灵奖</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4317"/>
                                        </p:tgtEl>
                                        <p:attrNameLst>
                                          <p:attrName>style.visibility</p:attrName>
                                        </p:attrNameLst>
                                      </p:cBhvr>
                                      <p:to>
                                        <p:strVal val="visible"/>
                                      </p:to>
                                    </p:set>
                                    <p:anim calcmode="lin" valueType="num">
                                      <p:cBhvr additive="base">
                                        <p:cTn id="22" dur="500" fill="hold"/>
                                        <p:tgtEl>
                                          <p:spTgt spid="354317"/>
                                        </p:tgtEl>
                                        <p:attrNameLst>
                                          <p:attrName>ppt_x</p:attrName>
                                        </p:attrNameLst>
                                      </p:cBhvr>
                                      <p:tavLst>
                                        <p:tav tm="0">
                                          <p:val>
                                            <p:strVal val="#ppt_x"/>
                                          </p:val>
                                        </p:tav>
                                        <p:tav tm="100000">
                                          <p:val>
                                            <p:strVal val="#ppt_x"/>
                                          </p:val>
                                        </p:tav>
                                      </p:tavLst>
                                    </p:anim>
                                    <p:anim calcmode="lin" valueType="num">
                                      <p:cBhvr additive="base">
                                        <p:cTn id="23" dur="500" fill="hold"/>
                                        <p:tgtEl>
                                          <p:spTgt spid="3543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7" grpId="0"/>
      <p:bldP spid="15"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公钥密码算法的设计</a:t>
            </a:r>
            <a:br>
              <a:rPr lang="zh-CN" altLang="en-US"/>
            </a:br>
            <a:endParaRPr lang="zh-CN" altLang="en-US"/>
          </a:p>
        </p:txBody>
      </p:sp>
      <p:sp>
        <p:nvSpPr>
          <p:cNvPr id="137219" name="Rectangle 3"/>
          <p:cNvSpPr>
            <a:spLocks noGrp="1" noChangeArrowheads="1"/>
          </p:cNvSpPr>
          <p:nvPr>
            <p:ph type="body" idx="1"/>
          </p:nvPr>
        </p:nvSpPr>
        <p:spPr/>
        <p:txBody>
          <a:bodyPr/>
          <a:lstStyle/>
          <a:p>
            <a:endParaRPr lang="en-US" altLang="zh-CN"/>
          </a:p>
          <a:p>
            <a:endParaRPr lang="en-US" altLang="zh-CN"/>
          </a:p>
          <a:p>
            <a:endParaRPr lang="en-US" altLang="zh-CN"/>
          </a:p>
        </p:txBody>
      </p:sp>
    </p:spTree>
  </p:cSld>
  <p:clrMapOvr>
    <a:masterClrMapping/>
  </p:clrMapOvr>
  <p:transition spd="slow">
    <p:pull/>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a:t>涉及到各方：发送方、接收方、攻击者</a:t>
            </a:r>
          </a:p>
          <a:p>
            <a:pPr eaLnBrk="1" hangingPunct="1">
              <a:lnSpc>
                <a:spcPct val="90000"/>
              </a:lnSpc>
            </a:pPr>
            <a:r>
              <a:rPr lang="zh-CN" altLang="en-US"/>
              <a:t>涉及到数据：公钥、私钥、明文、密文</a:t>
            </a:r>
          </a:p>
          <a:p>
            <a:pPr eaLnBrk="1" hangingPunct="1">
              <a:lnSpc>
                <a:spcPct val="90000"/>
              </a:lnSpc>
            </a:pPr>
            <a:r>
              <a:rPr lang="zh-CN" altLang="en-US"/>
              <a:t>公钥算法的条件：</a:t>
            </a:r>
          </a:p>
          <a:p>
            <a:pPr lvl="1" eaLnBrk="1" hangingPunct="1">
              <a:lnSpc>
                <a:spcPct val="90000"/>
              </a:lnSpc>
            </a:pPr>
            <a:r>
              <a:rPr lang="zh-CN" altLang="en-US"/>
              <a:t>产生一对密钥计算可行</a:t>
            </a:r>
          </a:p>
          <a:p>
            <a:pPr lvl="1" eaLnBrk="1" hangingPunct="1">
              <a:lnSpc>
                <a:spcPct val="90000"/>
              </a:lnSpc>
            </a:pPr>
            <a:r>
              <a:rPr lang="zh-CN" altLang="en-US"/>
              <a:t>用公钥加密计算可行</a:t>
            </a:r>
          </a:p>
          <a:p>
            <a:pPr lvl="1" eaLnBrk="1" hangingPunct="1">
              <a:lnSpc>
                <a:spcPct val="90000"/>
              </a:lnSpc>
            </a:pPr>
            <a:r>
              <a:rPr lang="zh-CN" altLang="en-US"/>
              <a:t>用私钥解密计算可行</a:t>
            </a:r>
          </a:p>
          <a:p>
            <a:pPr lvl="1" eaLnBrk="1" hangingPunct="1">
              <a:lnSpc>
                <a:spcPct val="90000"/>
              </a:lnSpc>
            </a:pPr>
            <a:r>
              <a:rPr lang="zh-CN" altLang="en-US"/>
              <a:t>对于攻击者，用公钥推断私钥计算不可行</a:t>
            </a:r>
          </a:p>
          <a:p>
            <a:pPr lvl="1" eaLnBrk="1" hangingPunct="1">
              <a:lnSpc>
                <a:spcPct val="90000"/>
              </a:lnSpc>
            </a:pPr>
            <a:r>
              <a:rPr lang="zh-CN" altLang="en-US"/>
              <a:t>已知公钥和密文，恢复明文计算不可行的</a:t>
            </a:r>
          </a:p>
          <a:p>
            <a:pPr lvl="1" eaLnBrk="1" hangingPunct="1">
              <a:lnSpc>
                <a:spcPct val="90000"/>
              </a:lnSpc>
            </a:pPr>
            <a:r>
              <a:rPr lang="en-US" altLang="zh-CN"/>
              <a:t>(</a:t>
            </a:r>
            <a:r>
              <a:rPr lang="zh-CN" altLang="en-US"/>
              <a:t>可选</a:t>
            </a:r>
            <a:r>
              <a:rPr lang="en-US" altLang="zh-CN"/>
              <a:t>)</a:t>
            </a:r>
            <a:r>
              <a:rPr lang="zh-CN" altLang="en-US"/>
              <a:t>加密和解密的顺序可交换</a:t>
            </a:r>
          </a:p>
        </p:txBody>
      </p:sp>
      <p:sp>
        <p:nvSpPr>
          <p:cNvPr id="155650" name="Rectangle 2"/>
          <p:cNvSpPr>
            <a:spLocks noGrp="1" noChangeArrowheads="1"/>
          </p:cNvSpPr>
          <p:nvPr>
            <p:ph type="title"/>
          </p:nvPr>
        </p:nvSpPr>
        <p:spPr/>
        <p:txBody>
          <a:bodyPr/>
          <a:lstStyle/>
          <a:p>
            <a:pPr eaLnBrk="1" hangingPunct="1">
              <a:defRPr/>
            </a:pPr>
            <a:r>
              <a:rPr lang="zh-CN" altLang="en-US"/>
              <a:t>基本思想和要求</a:t>
            </a:r>
          </a:p>
        </p:txBody>
      </p:sp>
      <p:sp>
        <p:nvSpPr>
          <p:cNvPr id="371716" name="Rectangle 4"/>
          <p:cNvSpPr>
            <a:spLocks noChangeArrowheads="1"/>
          </p:cNvSpPr>
          <p:nvPr/>
        </p:nvSpPr>
        <p:spPr bwMode="auto">
          <a:xfrm>
            <a:off x="755030" y="3356197"/>
            <a:ext cx="7416800" cy="10080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a:solidFill>
                  <a:srgbClr val="FF0000"/>
                </a:solidFill>
              </a:rPr>
              <a:t>设计公钥算法的关键</a:t>
            </a:r>
          </a:p>
        </p:txBody>
      </p:sp>
      <p:sp>
        <p:nvSpPr>
          <p:cNvPr id="371717" name="Rectangle 5"/>
          <p:cNvSpPr>
            <a:spLocks noChangeArrowheads="1"/>
          </p:cNvSpPr>
          <p:nvPr/>
        </p:nvSpPr>
        <p:spPr bwMode="auto">
          <a:xfrm>
            <a:off x="755576" y="4797152"/>
            <a:ext cx="7416800" cy="86330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a:solidFill>
                  <a:srgbClr val="FF0000"/>
                </a:solidFill>
              </a:rPr>
              <a:t>陷门单向函数</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idx="1"/>
          </p:nvPr>
        </p:nvSpPr>
        <p:spPr/>
        <p:txBody>
          <a:bodyPr>
            <a:normAutofit/>
          </a:bodyPr>
          <a:lstStyle/>
          <a:p>
            <a:r>
              <a:rPr lang="zh-CN" altLang="en-US" dirty="0"/>
              <a:t>一函数</a:t>
            </a:r>
            <a:r>
              <a:rPr lang="en-US" altLang="zh-CN" dirty="0"/>
              <a:t>f:(A</a:t>
            </a:r>
            <a:r>
              <a:rPr lang="en-US" altLang="zh-CN" dirty="0">
                <a:sym typeface="Symbol" pitchFamily="18" charset="2"/>
              </a:rPr>
              <a:t></a:t>
            </a:r>
            <a:r>
              <a:rPr lang="en-US" altLang="zh-CN" dirty="0"/>
              <a:t>B)</a:t>
            </a:r>
            <a:r>
              <a:rPr lang="zh-CN" altLang="en-US" dirty="0"/>
              <a:t>若满足下列二条件，则</a:t>
            </a:r>
            <a:r>
              <a:rPr lang="en-US" altLang="zh-CN" dirty="0"/>
              <a:t>f</a:t>
            </a:r>
            <a:r>
              <a:rPr lang="zh-CN" altLang="en-US" dirty="0"/>
              <a:t>称为单向函数：</a:t>
            </a:r>
          </a:p>
          <a:p>
            <a:pPr lvl="1"/>
            <a:r>
              <a:rPr lang="zh-CN" altLang="en-US" dirty="0"/>
              <a:t>对所有</a:t>
            </a:r>
            <a:r>
              <a:rPr lang="en-US" altLang="zh-CN" dirty="0" err="1"/>
              <a:t>x</a:t>
            </a:r>
            <a:r>
              <a:rPr lang="en-US" altLang="zh-CN" dirty="0" err="1">
                <a:sym typeface="Symbol" pitchFamily="18" charset="2"/>
              </a:rPr>
              <a:t></a:t>
            </a:r>
            <a:r>
              <a:rPr lang="en-US" altLang="zh-CN" dirty="0" err="1"/>
              <a:t>A</a:t>
            </a:r>
            <a:r>
              <a:rPr lang="zh-CN" altLang="en-US" dirty="0"/>
              <a:t>，易于计算</a:t>
            </a:r>
            <a:r>
              <a:rPr lang="en-US" altLang="zh-CN" dirty="0"/>
              <a:t>f(x)</a:t>
            </a:r>
            <a:r>
              <a:rPr lang="zh-CN" altLang="en-US" dirty="0"/>
              <a:t>。</a:t>
            </a:r>
          </a:p>
          <a:p>
            <a:pPr lvl="1"/>
            <a:r>
              <a:rPr lang="zh-CN" altLang="en-US" dirty="0"/>
              <a:t>对“几乎所有</a:t>
            </a:r>
            <a:r>
              <a:rPr lang="en-US" altLang="zh-CN" dirty="0" err="1"/>
              <a:t>x</a:t>
            </a:r>
            <a:r>
              <a:rPr lang="en-US" altLang="zh-CN" dirty="0" err="1">
                <a:sym typeface="Symbol" pitchFamily="18" charset="2"/>
              </a:rPr>
              <a:t></a:t>
            </a:r>
            <a:r>
              <a:rPr lang="en-US" altLang="zh-CN" dirty="0" err="1"/>
              <a:t>A</a:t>
            </a:r>
            <a:r>
              <a:rPr lang="zh-CN" altLang="en-US" dirty="0"/>
              <a:t>”由</a:t>
            </a:r>
            <a:r>
              <a:rPr lang="en-US" altLang="zh-CN" dirty="0"/>
              <a:t>f(x)</a:t>
            </a:r>
            <a:r>
              <a:rPr lang="zh-CN" altLang="en-US" dirty="0"/>
              <a:t>求</a:t>
            </a:r>
            <a:r>
              <a:rPr lang="en-US" altLang="zh-CN" dirty="0"/>
              <a:t>x</a:t>
            </a:r>
            <a:r>
              <a:rPr lang="zh-CN" altLang="en-US" dirty="0"/>
              <a:t>极为困难，以至于实际上不可能做到</a:t>
            </a:r>
            <a:endParaRPr lang="en-US" altLang="zh-CN" dirty="0"/>
          </a:p>
          <a:p>
            <a:r>
              <a:rPr lang="zh-CN" altLang="en-US" dirty="0"/>
              <a:t>“易于计算”</a:t>
            </a:r>
            <a:endParaRPr lang="en-US" altLang="zh-CN" dirty="0"/>
          </a:p>
          <a:p>
            <a:pPr lvl="1"/>
            <a:r>
              <a:rPr lang="zh-CN" altLang="en-US" dirty="0"/>
              <a:t>函数值能在其输入长度的多项式时间内求出</a:t>
            </a:r>
            <a:endParaRPr lang="en-US" altLang="zh-CN" dirty="0"/>
          </a:p>
          <a:p>
            <a:pPr lvl="2"/>
            <a:r>
              <a:rPr lang="zh-CN" altLang="en-US" dirty="0"/>
              <a:t>若输入长度为</a:t>
            </a:r>
            <a:r>
              <a:rPr lang="en-US" altLang="zh-CN" dirty="0"/>
              <a:t>n</a:t>
            </a:r>
            <a:r>
              <a:rPr lang="zh-CN" altLang="en-US" dirty="0"/>
              <a:t>，计算函数时间是</a:t>
            </a:r>
            <a:r>
              <a:rPr lang="en-US" altLang="zh-CN" dirty="0" err="1"/>
              <a:t>n</a:t>
            </a:r>
            <a:r>
              <a:rPr lang="en-US" altLang="zh-CN" baseline="30000" dirty="0" err="1"/>
              <a:t>a</a:t>
            </a:r>
            <a:r>
              <a:rPr lang="zh-CN" altLang="en-US" dirty="0"/>
              <a:t>的倍数</a:t>
            </a:r>
            <a:r>
              <a:rPr lang="en-US" altLang="zh-CN" dirty="0"/>
              <a:t>(a</a:t>
            </a:r>
            <a:r>
              <a:rPr lang="zh-CN" altLang="en-US" dirty="0"/>
              <a:t>：常数</a:t>
            </a:r>
            <a:r>
              <a:rPr lang="en-US" altLang="zh-CN" dirty="0"/>
              <a:t>)</a:t>
            </a:r>
            <a:r>
              <a:rPr lang="zh-CN" altLang="en-US" dirty="0"/>
              <a:t>。</a:t>
            </a:r>
          </a:p>
          <a:p>
            <a:pPr lvl="2"/>
            <a:r>
              <a:rPr lang="zh-CN" altLang="en-US" dirty="0"/>
              <a:t>若计算函数时间是</a:t>
            </a:r>
            <a:r>
              <a:rPr lang="en-US" altLang="zh-CN" dirty="0"/>
              <a:t>a</a:t>
            </a:r>
            <a:r>
              <a:rPr lang="en-US" altLang="zh-CN" baseline="30000" dirty="0"/>
              <a:t>n</a:t>
            </a:r>
            <a:r>
              <a:rPr lang="zh-CN" altLang="en-US" dirty="0"/>
              <a:t>的倍数，则为不可能做到的。</a:t>
            </a:r>
          </a:p>
        </p:txBody>
      </p:sp>
      <p:sp>
        <p:nvSpPr>
          <p:cNvPr id="222210" name="Rectangle 2"/>
          <p:cNvSpPr>
            <a:spLocks noGrp="1" noChangeArrowheads="1"/>
          </p:cNvSpPr>
          <p:nvPr>
            <p:ph type="title"/>
          </p:nvPr>
        </p:nvSpPr>
        <p:spPr/>
        <p:txBody>
          <a:bodyPr/>
          <a:lstStyle/>
          <a:p>
            <a:r>
              <a:rPr lang="zh-CN" altLang="en-US"/>
              <a:t>单向函数</a:t>
            </a:r>
            <a:r>
              <a:rPr lang="en-US" altLang="zh-CN"/>
              <a:t>(One-way)</a:t>
            </a:r>
            <a:endParaRPr lang="zh-CN" altLang="en-US"/>
          </a:p>
        </p:txBody>
      </p:sp>
      <p:sp>
        <p:nvSpPr>
          <p:cNvPr id="5" name="日期占位符 3"/>
          <p:cNvSpPr>
            <a:spLocks noGrp="1"/>
          </p:cNvSpPr>
          <p:nvPr>
            <p:ph type="dt" sz="half" idx="2"/>
          </p:nvPr>
        </p:nvSpPr>
        <p:spPr/>
        <p:txBody>
          <a:bodyPr/>
          <a:lstStyle/>
          <a:p>
            <a:fld id="{222DC93F-3D8E-4B91-A890-DC2176556550}" type="datetime1">
              <a:rPr lang="zh-CN" altLang="en-US" smtClean="0"/>
              <a:pPr/>
              <a:t>2020/10/21</a:t>
            </a:fld>
            <a:endParaRPr lang="en-US" altLang="zh-CN"/>
          </a:p>
        </p:txBody>
      </p:sp>
      <p:sp>
        <p:nvSpPr>
          <p:cNvPr id="6" name="灯片编号占位符 5"/>
          <p:cNvSpPr>
            <a:spLocks noGrp="1"/>
          </p:cNvSpPr>
          <p:nvPr>
            <p:ph type="sldNum" sz="quarter" idx="4"/>
          </p:nvPr>
        </p:nvSpPr>
        <p:spPr/>
        <p:txBody>
          <a:bodyPr/>
          <a:lstStyle/>
          <a:p>
            <a:fld id="{BF86E7BC-4030-4BB0-999D-98F581E1E9C1}" type="slidenum">
              <a:rPr lang="zh-CN" altLang="en-US" smtClean="0"/>
              <a:pPr/>
              <a:t>154</a:t>
            </a:fld>
            <a:endParaRPr lang="en-US" altLang="zh-CN"/>
          </a:p>
        </p:txBody>
      </p:sp>
    </p:spTree>
    <p:extLst>
      <p:ext uri="{BB962C8B-B14F-4D97-AF65-F5344CB8AC3E}">
        <p14:creationId xmlns:p14="http://schemas.microsoft.com/office/powerpoint/2010/main" val="717933067"/>
      </p:ext>
    </p:extLst>
  </p:cSld>
  <p:clrMapOvr>
    <a:masterClrMapping/>
  </p:clrMapOvr>
  <p:transition spd="slow">
    <p:pull/>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对称密码体制密钥管理困难</a:t>
            </a:r>
          </a:p>
          <a:p>
            <a:pPr lvl="1"/>
            <a:r>
              <a:rPr lang="zh-CN" altLang="en-US" dirty="0"/>
              <a:t>每一对通信双方需一对密钥，密钥量庞大</a:t>
            </a:r>
            <a:endParaRPr lang="en-US" altLang="zh-CN" dirty="0"/>
          </a:p>
          <a:p>
            <a:pPr lvl="1"/>
            <a:r>
              <a:rPr lang="zh-CN" altLang="en-US" dirty="0"/>
              <a:t>密钥分配困难：保密通信前，需安全（通道）传递密钥</a:t>
            </a:r>
            <a:endParaRPr lang="en-US" altLang="zh-CN" dirty="0"/>
          </a:p>
          <a:p>
            <a:r>
              <a:rPr lang="zh-CN" altLang="en-US" dirty="0"/>
              <a:t>对称加密算法无法实现抗抵赖的需求</a:t>
            </a:r>
          </a:p>
          <a:p>
            <a:pPr lvl="1"/>
            <a:r>
              <a:rPr lang="zh-CN" altLang="en-US" dirty="0"/>
              <a:t>数字签名问题</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温故而知新</a:t>
            </a:r>
            <a:r>
              <a:rPr lang="en-US" altLang="zh-CN" dirty="0"/>
              <a:t>——</a:t>
            </a:r>
            <a:r>
              <a:rPr lang="zh-CN" altLang="en-US" dirty="0"/>
              <a:t>公钥密码体制的提出</a:t>
            </a:r>
          </a:p>
        </p:txBody>
      </p:sp>
      <p:sp>
        <p:nvSpPr>
          <p:cNvPr id="2" name="灯片编号占位符 1"/>
          <p:cNvSpPr>
            <a:spLocks noGrp="1"/>
          </p:cNvSpPr>
          <p:nvPr>
            <p:ph type="sldNum" sz="quarter" idx="4"/>
          </p:nvPr>
        </p:nvSpPr>
        <p:spPr>
          <a:xfrm>
            <a:off x="0" y="6408738"/>
            <a:ext cx="511175" cy="449262"/>
          </a:xfrm>
        </p:spPr>
        <p:txBody>
          <a:bodyPr/>
          <a:lstStyle/>
          <a:p>
            <a:pPr>
              <a:defRPr/>
            </a:pPr>
            <a:fld id="{9E42B576-6C96-45E3-BEDE-29BE65C272B3}" type="slidenum">
              <a:rPr lang="zh-CN" altLang="en-US" smtClean="0"/>
              <a:pPr>
                <a:defRPr/>
              </a:pPr>
              <a:t>155</a:t>
            </a:fld>
            <a:endParaRPr lang="zh-CN" altLang="en-US"/>
          </a:p>
        </p:txBody>
      </p:sp>
    </p:spTree>
    <p:extLst>
      <p:ext uri="{BB962C8B-B14F-4D97-AF65-F5344CB8AC3E}">
        <p14:creationId xmlns:p14="http://schemas.microsoft.com/office/powerpoint/2010/main" val="1434968891"/>
      </p:ext>
    </p:extLst>
  </p:cSld>
  <p:clrMapOvr>
    <a:masterClrMapping/>
  </p:clrMapOvr>
  <p:transition spd="slow">
    <p:pull/>
  </p:transition>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a:t>每个用户拥有（产生）一对密钥</a:t>
            </a:r>
            <a:endParaRPr lang="en-US" altLang="zh-CN"/>
          </a:p>
          <a:p>
            <a:pPr lvl="1"/>
            <a:r>
              <a:rPr lang="zh-CN" altLang="en-US"/>
              <a:t>加密密钥</a:t>
            </a:r>
            <a:r>
              <a:rPr lang="en-US" altLang="zh-CN"/>
              <a:t>Ku——</a:t>
            </a:r>
            <a:r>
              <a:rPr lang="zh-CN" altLang="en-US"/>
              <a:t>公开，公钥</a:t>
            </a:r>
            <a:endParaRPr lang="en-US" altLang="zh-CN"/>
          </a:p>
          <a:p>
            <a:pPr lvl="1"/>
            <a:r>
              <a:rPr lang="zh-CN" altLang="en-US"/>
              <a:t>解密密钥</a:t>
            </a:r>
            <a:r>
              <a:rPr lang="en-US" altLang="zh-CN"/>
              <a:t>Kr——</a:t>
            </a:r>
            <a:r>
              <a:rPr lang="zh-CN" altLang="en-US"/>
              <a:t>保密，私钥</a:t>
            </a:r>
            <a:endParaRPr lang="en-US" altLang="zh-CN"/>
          </a:p>
          <a:p>
            <a:pPr lvl="1"/>
            <a:r>
              <a:rPr lang="zh-CN" altLang="en-US"/>
              <a:t>公私钥相互决定，但不能相互推导</a:t>
            </a:r>
            <a:endParaRPr lang="en-US" altLang="zh-CN"/>
          </a:p>
          <a:p>
            <a:r>
              <a:rPr lang="zh-CN" altLang="en-US"/>
              <a:t>加解密算法公开</a:t>
            </a:r>
            <a:endParaRPr lang="en-US" altLang="zh-CN"/>
          </a:p>
          <a:p>
            <a:pPr lvl="1"/>
            <a:r>
              <a:rPr lang="zh-CN" altLang="en-US"/>
              <a:t>加密：</a:t>
            </a:r>
            <a:r>
              <a:rPr lang="en-US" altLang="zh-CN"/>
              <a:t>E</a:t>
            </a:r>
            <a:r>
              <a:rPr lang="en-US" altLang="zh-CN" baseline="-25000"/>
              <a:t>ku</a:t>
            </a:r>
            <a:r>
              <a:rPr lang="en-US" altLang="zh-CN"/>
              <a:t>(m) = c</a:t>
            </a:r>
          </a:p>
          <a:p>
            <a:pPr lvl="1"/>
            <a:r>
              <a:rPr lang="zh-CN" altLang="en-US"/>
              <a:t>解密：</a:t>
            </a:r>
            <a:r>
              <a:rPr lang="en-US" altLang="zh-CN"/>
              <a:t>D</a:t>
            </a:r>
            <a:r>
              <a:rPr lang="en-US" altLang="zh-CN" baseline="-25000"/>
              <a:t>kr</a:t>
            </a:r>
            <a:r>
              <a:rPr lang="en-US" altLang="zh-CN"/>
              <a:t>(c) = m</a:t>
            </a:r>
          </a:p>
          <a:p>
            <a:r>
              <a:rPr lang="zh-CN" altLang="en-US"/>
              <a:t>两个密钥中任何一个都可以用作加密，而另一个用作解密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a:t>温故而知新</a:t>
            </a:r>
            <a:r>
              <a:rPr lang="en-US" altLang="zh-CN"/>
              <a:t>——</a:t>
            </a:r>
            <a:r>
              <a:rPr lang="zh-CN" altLang="en-US"/>
              <a:t>公开密码体制</a:t>
            </a:r>
          </a:p>
        </p:txBody>
      </p:sp>
      <p:sp>
        <p:nvSpPr>
          <p:cNvPr id="1239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156</a:t>
            </a:fld>
            <a:endParaRPr lang="en-US" altLang="zh-CN"/>
          </a:p>
        </p:txBody>
      </p:sp>
    </p:spTree>
    <p:extLst>
      <p:ext uri="{BB962C8B-B14F-4D97-AF65-F5344CB8AC3E}">
        <p14:creationId xmlns:p14="http://schemas.microsoft.com/office/powerpoint/2010/main" val="1299944517"/>
      </p:ext>
    </p:extLst>
  </p:cSld>
  <p:clrMapOvr>
    <a:masterClrMapping/>
  </p:clrMapOvr>
  <p:transition spd="slow">
    <p:pull/>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pPr>
              <a:defRPr/>
            </a:pPr>
            <a:r>
              <a:rPr lang="zh-CN" altLang="en-US" dirty="0"/>
              <a:t>温故而知新</a:t>
            </a:r>
            <a:r>
              <a:rPr lang="en-US" altLang="zh-CN" dirty="0"/>
              <a:t>——</a:t>
            </a:r>
            <a:r>
              <a:rPr lang="zh-CN" altLang="en-US" dirty="0"/>
              <a:t>用公开密钥实现保密和鉴别</a:t>
            </a:r>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E</a:t>
            </a:r>
            <a:r>
              <a:rPr lang="en-US" altLang="zh-CN" sz="2800" b="1" baseline="-25000">
                <a:solidFill>
                  <a:srgbClr val="C00000"/>
                </a:solidFill>
              </a:rPr>
              <a:t>KUb</a:t>
            </a:r>
            <a:r>
              <a:rPr lang="en-US" altLang="zh-CN" sz="2800" b="1">
                <a:solidFill>
                  <a:srgbClr val="C00000"/>
                </a:solidFill>
              </a:rPr>
              <a:t>(D</a:t>
            </a:r>
            <a:r>
              <a:rPr lang="en-US" altLang="zh-CN" sz="2800" b="1" baseline="-25000">
                <a:solidFill>
                  <a:srgbClr val="C00000"/>
                </a:solidFill>
              </a:rPr>
              <a:t>KRa</a:t>
            </a:r>
            <a:r>
              <a:rPr lang="en-US" altLang="zh-CN" sz="2800" b="1">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a:solidFill>
                  <a:srgbClr val="C00000"/>
                </a:solidFill>
              </a:rPr>
              <a:t>E</a:t>
            </a:r>
            <a:r>
              <a:rPr lang="en-US" altLang="zh-CN" sz="2800" b="1" baseline="-25000">
                <a:solidFill>
                  <a:srgbClr val="C00000"/>
                </a:solidFill>
              </a:rPr>
              <a:t>KUb</a:t>
            </a:r>
            <a:r>
              <a:rPr lang="en-US" altLang="zh-CN" sz="2800" b="1">
                <a:solidFill>
                  <a:srgbClr val="C00000"/>
                </a:solidFill>
              </a:rPr>
              <a:t>(D</a:t>
            </a:r>
            <a:r>
              <a:rPr lang="en-US" altLang="zh-CN" sz="2800" b="1" baseline="-25000">
                <a:solidFill>
                  <a:srgbClr val="C00000"/>
                </a:solidFill>
              </a:rPr>
              <a:t>KRb</a:t>
            </a:r>
            <a:r>
              <a:rPr lang="en-US" altLang="zh-CN" sz="2800" b="1">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6898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idx="1"/>
          </p:nvPr>
        </p:nvSpPr>
        <p:spPr/>
        <p:txBody>
          <a:bodyPr>
            <a:normAutofit/>
          </a:bodyPr>
          <a:lstStyle/>
          <a:p>
            <a:r>
              <a:rPr lang="zh-CN" altLang="en-US" dirty="0"/>
              <a:t>单向函数求逆困难，陷门单向函数求逆容易</a:t>
            </a:r>
            <a:r>
              <a:rPr lang="en-US" altLang="zh-CN" dirty="0"/>
              <a:t>(Trapdoor one-way function)</a:t>
            </a:r>
          </a:p>
          <a:p>
            <a:pPr lvl="1"/>
            <a:r>
              <a:rPr lang="zh-CN" altLang="en-US" dirty="0"/>
              <a:t>在不知陷门信息下求逆困难的函数</a:t>
            </a:r>
            <a:endParaRPr lang="en-US" altLang="zh-CN" dirty="0"/>
          </a:p>
          <a:p>
            <a:pPr lvl="1"/>
            <a:r>
              <a:rPr lang="zh-CN" altLang="en-US" dirty="0"/>
              <a:t>当知道陷门信息后，求逆是易于实现的</a:t>
            </a:r>
          </a:p>
          <a:p>
            <a:r>
              <a:rPr lang="zh-CN" altLang="en-US" dirty="0"/>
              <a:t>单向陷门函数满足：</a:t>
            </a:r>
          </a:p>
          <a:p>
            <a:pPr lvl="1"/>
            <a:r>
              <a:rPr lang="en-US" altLang="zh-CN" dirty="0"/>
              <a:t>y=</a:t>
            </a:r>
            <a:r>
              <a:rPr lang="en-US" altLang="zh-CN" dirty="0" err="1"/>
              <a:t>f</a:t>
            </a:r>
            <a:r>
              <a:rPr lang="en-US" altLang="zh-CN" baseline="-25000" dirty="0" err="1"/>
              <a:t>k</a:t>
            </a:r>
            <a:r>
              <a:rPr lang="en-US" altLang="zh-CN" dirty="0"/>
              <a:t>(x)</a:t>
            </a:r>
            <a:r>
              <a:rPr lang="zh-CN" altLang="en-US" dirty="0"/>
              <a:t>易于计算</a:t>
            </a:r>
            <a:r>
              <a:rPr lang="en-US" altLang="zh-CN" dirty="0"/>
              <a:t>——</a:t>
            </a:r>
            <a:r>
              <a:rPr lang="zh-CN" altLang="en-US" dirty="0"/>
              <a:t>加密；</a:t>
            </a:r>
          </a:p>
          <a:p>
            <a:pPr lvl="1"/>
            <a:r>
              <a:rPr lang="en-US" altLang="zh-CN" dirty="0"/>
              <a:t>x=f</a:t>
            </a:r>
            <a:r>
              <a:rPr lang="en-US" altLang="zh-CN" baseline="-25000" dirty="0"/>
              <a:t>k</a:t>
            </a:r>
            <a:r>
              <a:rPr lang="en-US" altLang="zh-CN" baseline="30000" dirty="0"/>
              <a:t>-1</a:t>
            </a:r>
            <a:r>
              <a:rPr lang="en-US" altLang="zh-CN" dirty="0"/>
              <a:t>(y)</a:t>
            </a:r>
            <a:r>
              <a:rPr lang="zh-CN" altLang="en-US" dirty="0"/>
              <a:t>计算不可行</a:t>
            </a:r>
            <a:r>
              <a:rPr lang="en-US" altLang="zh-CN" dirty="0"/>
              <a:t>——</a:t>
            </a:r>
            <a:r>
              <a:rPr lang="zh-CN" altLang="en-US" dirty="0"/>
              <a:t>破译；</a:t>
            </a:r>
          </a:p>
          <a:p>
            <a:pPr lvl="1"/>
            <a:r>
              <a:rPr lang="zh-CN" altLang="en-US" dirty="0"/>
              <a:t>存在</a:t>
            </a:r>
            <a:r>
              <a:rPr lang="en-US" altLang="zh-CN" dirty="0"/>
              <a:t>k’</a:t>
            </a:r>
            <a:r>
              <a:rPr lang="zh-CN" altLang="en-US" dirty="0"/>
              <a:t>且已知，</a:t>
            </a:r>
            <a:r>
              <a:rPr lang="en-US" altLang="zh-CN" dirty="0"/>
              <a:t>x=f</a:t>
            </a:r>
            <a:r>
              <a:rPr lang="en-US" altLang="zh-CN" baseline="-25000" dirty="0"/>
              <a:t>k’</a:t>
            </a:r>
            <a:r>
              <a:rPr lang="en-US" altLang="zh-CN" baseline="30000" dirty="0"/>
              <a:t>-1</a:t>
            </a:r>
            <a:r>
              <a:rPr lang="en-US" altLang="zh-CN" dirty="0"/>
              <a:t>(y)</a:t>
            </a:r>
            <a:r>
              <a:rPr lang="zh-CN" altLang="en-US" dirty="0"/>
              <a:t>易于计算</a:t>
            </a:r>
            <a:r>
              <a:rPr lang="en-US" altLang="zh-CN" dirty="0"/>
              <a:t>——</a:t>
            </a:r>
            <a:r>
              <a:rPr lang="zh-CN" altLang="en-US" dirty="0"/>
              <a:t>解密。</a:t>
            </a:r>
          </a:p>
        </p:txBody>
      </p:sp>
      <p:sp>
        <p:nvSpPr>
          <p:cNvPr id="157698" name="Rectangle 2"/>
          <p:cNvSpPr>
            <a:spLocks noGrp="1" noChangeArrowheads="1"/>
          </p:cNvSpPr>
          <p:nvPr>
            <p:ph type="title"/>
          </p:nvPr>
        </p:nvSpPr>
        <p:spPr/>
        <p:txBody>
          <a:bodyPr/>
          <a:lstStyle/>
          <a:p>
            <a:r>
              <a:rPr lang="zh-CN" altLang="en-US"/>
              <a:t>陷门单向函数</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2739">
                                            <p:txEl>
                                              <p:pRg st="4" end="4"/>
                                            </p:txEl>
                                          </p:spTgt>
                                        </p:tgtEl>
                                        <p:attrNameLst>
                                          <p:attrName>style.visibility</p:attrName>
                                        </p:attrNameLst>
                                      </p:cBhvr>
                                      <p:to>
                                        <p:strVal val="visible"/>
                                      </p:to>
                                    </p:set>
                                    <p:anim calcmode="lin" valueType="num">
                                      <p:cBhvr additive="base">
                                        <p:cTn id="7" dur="500" fill="hold"/>
                                        <p:tgtEl>
                                          <p:spTgt spid="3727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27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2739">
                                            <p:txEl>
                                              <p:pRg st="5" end="5"/>
                                            </p:txEl>
                                          </p:spTgt>
                                        </p:tgtEl>
                                        <p:attrNameLst>
                                          <p:attrName>style.visibility</p:attrName>
                                        </p:attrNameLst>
                                      </p:cBhvr>
                                      <p:to>
                                        <p:strVal val="visible"/>
                                      </p:to>
                                    </p:set>
                                    <p:anim calcmode="lin" valueType="num">
                                      <p:cBhvr additive="base">
                                        <p:cTn id="13" dur="500" fill="hold"/>
                                        <p:tgtEl>
                                          <p:spTgt spid="37273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27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2739">
                                            <p:txEl>
                                              <p:pRg st="6" end="6"/>
                                            </p:txEl>
                                          </p:spTgt>
                                        </p:tgtEl>
                                        <p:attrNameLst>
                                          <p:attrName>style.visibility</p:attrName>
                                        </p:attrNameLst>
                                      </p:cBhvr>
                                      <p:to>
                                        <p:strVal val="visible"/>
                                      </p:to>
                                    </p:set>
                                    <p:anim calcmode="lin" valueType="num">
                                      <p:cBhvr additive="base">
                                        <p:cTn id="19" dur="500" fill="hold"/>
                                        <p:tgtEl>
                                          <p:spTgt spid="37273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27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a:t>RSA</a:t>
            </a:r>
            <a:r>
              <a:rPr lang="zh-CN" altLang="en-US"/>
              <a:t>算法</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159</a:t>
            </a:fld>
            <a:endParaRPr lang="zh-CN" altLang="en-US"/>
          </a:p>
        </p:txBody>
      </p:sp>
    </p:spTree>
    <p:extLst>
      <p:ext uri="{BB962C8B-B14F-4D97-AF65-F5344CB8AC3E}">
        <p14:creationId xmlns:p14="http://schemas.microsoft.com/office/powerpoint/2010/main" val="416587959"/>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fontScale="92500" lnSpcReduction="10000"/>
          </a:bodyPr>
          <a:lstStyle/>
          <a:p>
            <a:r>
              <a:rPr lang="zh-CN" altLang="en-US" dirty="0"/>
              <a:t>无条件安全（</a:t>
            </a:r>
            <a:r>
              <a:rPr lang="en-US" altLang="zh-CN" dirty="0"/>
              <a:t>Unconditionally secure</a:t>
            </a:r>
            <a:r>
              <a:rPr lang="zh-CN" altLang="en-US" dirty="0"/>
              <a:t>）</a:t>
            </a:r>
          </a:p>
          <a:p>
            <a:pPr lvl="1"/>
            <a:r>
              <a:rPr lang="zh-CN" altLang="en-US" dirty="0"/>
              <a:t>破译者掌握无限资源（计算、存储资源，密文等）也无法破译，即使破译了，也无法验证结果正确性</a:t>
            </a:r>
            <a:r>
              <a:rPr lang="en-US" altLang="zh-CN" dirty="0"/>
              <a:t>.</a:t>
            </a:r>
          </a:p>
          <a:p>
            <a:pPr lvl="1"/>
            <a:r>
              <a:rPr lang="en-US" altLang="zh-CN" dirty="0"/>
              <a:t>Onetime pad</a:t>
            </a:r>
            <a:r>
              <a:rPr lang="zh-CN" altLang="en-US" dirty="0"/>
              <a:t>，一次一密</a:t>
            </a:r>
            <a:endParaRPr lang="en-US" altLang="zh-CN" dirty="0"/>
          </a:p>
          <a:p>
            <a:r>
              <a:rPr lang="zh-CN" altLang="en-US" dirty="0"/>
              <a:t>计算上安全（</a:t>
            </a:r>
            <a:r>
              <a:rPr lang="en-US" altLang="zh-CN" dirty="0"/>
              <a:t>Computationally secure</a:t>
            </a:r>
            <a:r>
              <a:rPr lang="zh-CN" altLang="en-US" dirty="0"/>
              <a:t>）</a:t>
            </a:r>
          </a:p>
          <a:p>
            <a:pPr lvl="1"/>
            <a:r>
              <a:rPr lang="zh-CN" altLang="en-US" dirty="0"/>
              <a:t>对于拥有有限资源的破译者</a:t>
            </a:r>
            <a:endParaRPr lang="en-US" altLang="zh-CN" dirty="0"/>
          </a:p>
          <a:p>
            <a:pPr lvl="1"/>
            <a:r>
              <a:rPr lang="zh-CN" altLang="en-US" dirty="0"/>
              <a:t>破译的代价超出信息本身的价值</a:t>
            </a:r>
          </a:p>
          <a:p>
            <a:pPr lvl="1"/>
            <a:r>
              <a:rPr lang="zh-CN" altLang="en-US" dirty="0"/>
              <a:t>破译的时间超过信息的有效期</a:t>
            </a:r>
            <a:endParaRPr lang="en-US" altLang="zh-CN" dirty="0"/>
          </a:p>
          <a:p>
            <a:r>
              <a:rPr lang="zh-CN" altLang="en-US" dirty="0"/>
              <a:t>可证明安全性（</a:t>
            </a:r>
            <a:r>
              <a:rPr lang="en-US" altLang="zh-CN" dirty="0"/>
              <a:t>Provable Security</a:t>
            </a:r>
            <a:r>
              <a:rPr lang="zh-CN" altLang="en-US" dirty="0"/>
              <a:t>）</a:t>
            </a:r>
            <a:endParaRPr lang="en-US" altLang="zh-CN" dirty="0"/>
          </a:p>
          <a:p>
            <a:pPr lvl="1"/>
            <a:r>
              <a:rPr lang="zh-CN" altLang="en-US" dirty="0"/>
              <a:t>算法安全性归结为某个已经过深入研究的数学难题。</a:t>
            </a:r>
            <a:endParaRPr lang="en-US" altLang="zh-CN" dirty="0"/>
          </a:p>
          <a:p>
            <a:pPr lvl="2"/>
            <a:r>
              <a:rPr lang="zh-CN" altLang="en-US" dirty="0"/>
              <a:t>大数分解</a:t>
            </a:r>
            <a:endParaRPr lang="en-US" altLang="zh-CN" dirty="0"/>
          </a:p>
          <a:p>
            <a:pPr lvl="2"/>
            <a:r>
              <a:rPr lang="zh-CN" altLang="en-US" dirty="0"/>
              <a:t>背包问题</a:t>
            </a:r>
            <a:endParaRPr lang="en-US" altLang="zh-CN" dirty="0"/>
          </a:p>
          <a:p>
            <a:endParaRPr lang="en-US" altLang="zh-CN" dirty="0">
              <a:sym typeface="ZapfDingbats" pitchFamily="82" charset="2"/>
            </a:endParaRPr>
          </a:p>
          <a:p>
            <a:endParaRPr lang="en-US" altLang="zh-CN" dirty="0"/>
          </a:p>
        </p:txBody>
      </p:sp>
      <p:sp>
        <p:nvSpPr>
          <p:cNvPr id="23554" name="Rectangle 2"/>
          <p:cNvSpPr>
            <a:spLocks noGrp="1" noChangeArrowheads="1"/>
          </p:cNvSpPr>
          <p:nvPr>
            <p:ph type="title"/>
          </p:nvPr>
        </p:nvSpPr>
        <p:spPr/>
        <p:txBody>
          <a:bodyPr/>
          <a:lstStyle/>
          <a:p>
            <a:r>
              <a:rPr lang="zh-CN" altLang="zh-CN" dirty="0"/>
              <a:t>密码算法的安全性</a:t>
            </a:r>
            <a:endParaRPr lang="zh-CN" altLang="en-US" dirty="0"/>
          </a:p>
        </p:txBody>
      </p:sp>
      <p:sp>
        <p:nvSpPr>
          <p:cNvPr id="5120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1205" name="灯片编号占位符 5"/>
          <p:cNvSpPr>
            <a:spLocks noGrp="1"/>
          </p:cNvSpPr>
          <p:nvPr>
            <p:ph type="sldNum" sz="quarter" idx="4"/>
          </p:nvPr>
        </p:nvSpPr>
        <p:spPr/>
        <p:txBody>
          <a:bodyPr/>
          <a:lstStyle/>
          <a:p>
            <a:fld id="{18C2E36C-B4F3-47F3-A7B5-FAF2936D167D}" type="slidenum">
              <a:rPr lang="en-US" altLang="zh-CN" smtClean="0"/>
              <a:pPr/>
              <a:t>16</a:t>
            </a:fld>
            <a:endParaRPr lang="en-US" altLang="zh-CN"/>
          </a:p>
        </p:txBody>
      </p:sp>
    </p:spTree>
  </p:cSld>
  <p:clrMapOvr>
    <a:masterClrMapping/>
  </p:clrMapOvr>
  <p:transition spd="slow">
    <p:pull/>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p:txBody>
          <a:bodyPr>
            <a:normAutofit lnSpcReduction="10000"/>
          </a:bodyPr>
          <a:lstStyle/>
          <a:p>
            <a:r>
              <a:rPr lang="en-US" altLang="zh-CN" dirty="0"/>
              <a:t>MIT</a:t>
            </a:r>
            <a:r>
              <a:rPr lang="zh-CN" altLang="en-US" dirty="0"/>
              <a:t>三位年青数学家</a:t>
            </a:r>
            <a:r>
              <a:rPr lang="en-US" altLang="zh-CN" dirty="0" err="1"/>
              <a:t>R.L.Rivest</a:t>
            </a:r>
            <a:r>
              <a:rPr lang="zh-CN" altLang="en-US" dirty="0"/>
              <a:t>，</a:t>
            </a:r>
            <a:r>
              <a:rPr lang="en-US" altLang="zh-CN" dirty="0" err="1"/>
              <a:t>A.Shamir</a:t>
            </a:r>
            <a:r>
              <a:rPr lang="zh-CN" altLang="en-US" dirty="0"/>
              <a:t>和</a:t>
            </a:r>
            <a:r>
              <a:rPr lang="en-US" altLang="zh-CN" dirty="0" err="1"/>
              <a:t>L.Adleman</a:t>
            </a:r>
            <a:r>
              <a:rPr lang="zh-CN" altLang="en-US" dirty="0"/>
              <a:t>等</a:t>
            </a:r>
            <a:r>
              <a:rPr lang="en-US" altLang="zh-CN" dirty="0"/>
              <a:t>[1978, 1979]</a:t>
            </a:r>
            <a:r>
              <a:rPr lang="zh-CN" altLang="en-US" dirty="0"/>
              <a:t>发明。</a:t>
            </a:r>
            <a:endParaRPr lang="en-US" altLang="zh-CN" dirty="0"/>
          </a:p>
          <a:p>
            <a:r>
              <a:rPr lang="zh-CN" altLang="en-US" dirty="0"/>
              <a:t>需求：</a:t>
            </a:r>
            <a:endParaRPr lang="en-US" altLang="zh-CN" dirty="0"/>
          </a:p>
          <a:p>
            <a:pPr lvl="1"/>
            <a:r>
              <a:rPr lang="zh-CN" altLang="en-US" dirty="0"/>
              <a:t>两个算法：加密，解密</a:t>
            </a:r>
            <a:endParaRPr lang="en-US" altLang="zh-CN" dirty="0"/>
          </a:p>
          <a:p>
            <a:pPr lvl="1"/>
            <a:r>
              <a:rPr lang="zh-CN" altLang="en-US" dirty="0"/>
              <a:t>两个密钥：公钥，私钥</a:t>
            </a:r>
            <a:endParaRPr lang="en-US" altLang="zh-CN" dirty="0"/>
          </a:p>
          <a:p>
            <a:r>
              <a:rPr lang="zh-CN" altLang="en-US" dirty="0"/>
              <a:t>基本思想：</a:t>
            </a:r>
            <a:r>
              <a:rPr lang="en-US" altLang="zh-CN" dirty="0"/>
              <a:t>x</a:t>
            </a:r>
            <a:r>
              <a:rPr lang="zh-CN" altLang="en-US" dirty="0"/>
              <a:t>公钥，</a:t>
            </a:r>
            <a:r>
              <a:rPr lang="en-US" altLang="zh-CN" dirty="0"/>
              <a:t>y</a:t>
            </a:r>
            <a:r>
              <a:rPr lang="zh-CN" altLang="en-US" dirty="0"/>
              <a:t>私钥，且</a:t>
            </a:r>
            <a:r>
              <a:rPr lang="en-US" altLang="zh-CN" dirty="0" err="1"/>
              <a:t>x·y</a:t>
            </a:r>
            <a:r>
              <a:rPr lang="en-US" altLang="zh-CN" dirty="0"/>
              <a:t>=1</a:t>
            </a:r>
            <a:r>
              <a:rPr lang="zh-CN" altLang="en-US" dirty="0"/>
              <a:t>（某乘法逆元）</a:t>
            </a:r>
            <a:endParaRPr lang="en-US" altLang="zh-CN" dirty="0"/>
          </a:p>
          <a:p>
            <a:pPr lvl="1"/>
            <a:r>
              <a:rPr lang="zh-CN" altLang="en-US" dirty="0"/>
              <a:t>加密形如：</a:t>
            </a:r>
            <a:r>
              <a:rPr lang="en-US" altLang="zh-CN" dirty="0"/>
              <a:t>m</a:t>
            </a:r>
            <a:r>
              <a:rPr lang="en-US" altLang="zh-CN" baseline="30000" dirty="0"/>
              <a:t>x</a:t>
            </a:r>
            <a:r>
              <a:rPr lang="en-US" altLang="zh-CN" dirty="0"/>
              <a:t>=c</a:t>
            </a:r>
          </a:p>
          <a:p>
            <a:pPr lvl="1"/>
            <a:r>
              <a:rPr lang="zh-CN" altLang="en-US" dirty="0"/>
              <a:t>解密：</a:t>
            </a:r>
            <a:r>
              <a:rPr lang="en-US" altLang="zh-CN" dirty="0"/>
              <a:t>c</a:t>
            </a:r>
            <a:r>
              <a:rPr lang="en-US" altLang="zh-CN" baseline="30000" dirty="0"/>
              <a:t>y</a:t>
            </a:r>
            <a:r>
              <a:rPr lang="en-US" altLang="zh-CN" dirty="0"/>
              <a:t>=(m</a:t>
            </a:r>
            <a:r>
              <a:rPr lang="en-US" altLang="zh-CN" baseline="30000" dirty="0"/>
              <a:t>x</a:t>
            </a:r>
            <a:r>
              <a:rPr lang="en-US" altLang="zh-CN" dirty="0"/>
              <a:t>)</a:t>
            </a:r>
            <a:r>
              <a:rPr lang="en-US" altLang="zh-CN" baseline="30000" dirty="0"/>
              <a:t>y</a:t>
            </a:r>
            <a:r>
              <a:rPr lang="en-US" altLang="zh-CN" dirty="0"/>
              <a:t> = </a:t>
            </a:r>
            <a:r>
              <a:rPr lang="en-US" altLang="zh-CN" dirty="0" err="1"/>
              <a:t>m</a:t>
            </a:r>
            <a:r>
              <a:rPr lang="en-US" altLang="zh-CN" baseline="30000" dirty="0" err="1"/>
              <a:t>xy</a:t>
            </a:r>
            <a:r>
              <a:rPr lang="en-US" altLang="zh-CN" dirty="0"/>
              <a:t>=m</a:t>
            </a:r>
          </a:p>
          <a:p>
            <a:pPr lvl="1"/>
            <a:r>
              <a:rPr lang="zh-CN" altLang="en-US" dirty="0"/>
              <a:t>逆元：</a:t>
            </a:r>
            <a:r>
              <a:rPr lang="en-US" altLang="zh-CN" dirty="0"/>
              <a:t>x</a:t>
            </a:r>
            <a:r>
              <a:rPr lang="zh-CN" altLang="en-US" dirty="0"/>
              <a:t>，</a:t>
            </a:r>
            <a:r>
              <a:rPr lang="en-US" altLang="zh-CN" dirty="0"/>
              <a:t>y</a:t>
            </a:r>
            <a:r>
              <a:rPr lang="zh-CN" altLang="en-US" dirty="0"/>
              <a:t>互为某种乘法逆元；不能普通乘法</a:t>
            </a:r>
            <a:r>
              <a:rPr lang="en-US" altLang="zh-CN" dirty="0" err="1"/>
              <a:t>xy</a:t>
            </a:r>
            <a:r>
              <a:rPr lang="en-US" altLang="zh-CN" dirty="0"/>
              <a:t>=1</a:t>
            </a:r>
            <a:r>
              <a:rPr lang="zh-CN" altLang="en-US" dirty="0"/>
              <a:t>，</a:t>
            </a:r>
            <a:r>
              <a:rPr lang="en-US" altLang="zh-CN" dirty="0"/>
              <a:t>x=1/y</a:t>
            </a:r>
            <a:r>
              <a:rPr lang="zh-CN" altLang="en-US" dirty="0"/>
              <a:t>，即</a:t>
            </a:r>
            <a:r>
              <a:rPr lang="en-US" altLang="zh-CN" dirty="0"/>
              <a:t>x</a:t>
            </a:r>
            <a:r>
              <a:rPr lang="zh-CN" altLang="en-US" dirty="0"/>
              <a:t>、</a:t>
            </a:r>
            <a:r>
              <a:rPr lang="en-US" altLang="zh-CN" dirty="0"/>
              <a:t>y</a:t>
            </a:r>
            <a:r>
              <a:rPr lang="zh-CN" altLang="en-US" dirty="0"/>
              <a:t>可相互推导</a:t>
            </a:r>
            <a:endParaRPr lang="en-US" altLang="zh-CN" dirty="0"/>
          </a:p>
        </p:txBody>
      </p:sp>
      <p:sp>
        <p:nvSpPr>
          <p:cNvPr id="225282" name="Rectangle 2"/>
          <p:cNvSpPr>
            <a:spLocks noGrp="1" noChangeArrowheads="1"/>
          </p:cNvSpPr>
          <p:nvPr>
            <p:ph type="title"/>
          </p:nvPr>
        </p:nvSpPr>
        <p:spPr/>
        <p:txBody>
          <a:bodyPr/>
          <a:lstStyle/>
          <a:p>
            <a:r>
              <a:rPr lang="en-US" altLang="zh-CN"/>
              <a:t>RSA</a:t>
            </a:r>
            <a:r>
              <a:rPr lang="zh-CN" altLang="en-US"/>
              <a:t>的提出</a:t>
            </a:r>
          </a:p>
        </p:txBody>
      </p:sp>
      <p:sp>
        <p:nvSpPr>
          <p:cNvPr id="4" name="日期占位符 3"/>
          <p:cNvSpPr>
            <a:spLocks noGrp="1"/>
          </p:cNvSpPr>
          <p:nvPr>
            <p:ph type="dt" sz="half" idx="2"/>
          </p:nvPr>
        </p:nvSpPr>
        <p:spPr/>
        <p:txBody>
          <a:bodyPr/>
          <a:lstStyle/>
          <a:p>
            <a:fld id="{6480671B-028B-4C49-81A2-A690B7E60DAF}" type="datetime1">
              <a:rPr lang="zh-CN" altLang="en-US" smtClean="0"/>
              <a:pPr/>
              <a:t>2020/10/21</a:t>
            </a:fld>
            <a:endParaRPr lang="en-US" altLang="zh-CN"/>
          </a:p>
        </p:txBody>
      </p:sp>
      <p:sp>
        <p:nvSpPr>
          <p:cNvPr id="5" name="灯片编号占位符 5"/>
          <p:cNvSpPr>
            <a:spLocks noGrp="1"/>
          </p:cNvSpPr>
          <p:nvPr>
            <p:ph type="sldNum" sz="quarter" idx="4"/>
          </p:nvPr>
        </p:nvSpPr>
        <p:spPr/>
        <p:txBody>
          <a:bodyPr/>
          <a:lstStyle/>
          <a:p>
            <a:fld id="{49F1C047-1415-4EC2-ADAE-ED9C718DB55F}" type="slidenum">
              <a:rPr lang="zh-CN" altLang="en-US" smtClean="0"/>
              <a:pPr/>
              <a:t>160</a:t>
            </a:fld>
            <a:endParaRPr lang="en-US" altLang="zh-CN"/>
          </a:p>
        </p:txBody>
      </p:sp>
    </p:spTree>
    <p:extLst>
      <p:ext uri="{BB962C8B-B14F-4D97-AF65-F5344CB8AC3E}">
        <p14:creationId xmlns:p14="http://schemas.microsoft.com/office/powerpoint/2010/main" val="9036052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p:txBody>
          <a:bodyPr>
            <a:normAutofit/>
          </a:bodyPr>
          <a:lstStyle/>
          <a:p>
            <a:r>
              <a:rPr lang="zh-CN" altLang="en-US" dirty="0"/>
              <a:t>寻找一种运算，使得</a:t>
            </a:r>
            <a:r>
              <a:rPr lang="en-US" altLang="zh-CN" dirty="0"/>
              <a:t>x</a:t>
            </a:r>
            <a:r>
              <a:rPr lang="zh-CN" altLang="en-US" dirty="0"/>
              <a:t>、</a:t>
            </a:r>
            <a:r>
              <a:rPr lang="en-US" altLang="zh-CN" dirty="0"/>
              <a:t>y</a:t>
            </a:r>
            <a:r>
              <a:rPr lang="zh-CN" altLang="en-US" dirty="0"/>
              <a:t>互为逆元，但从</a:t>
            </a:r>
            <a:r>
              <a:rPr lang="en-US" altLang="zh-CN" dirty="0"/>
              <a:t>x</a:t>
            </a:r>
            <a:r>
              <a:rPr lang="zh-CN" altLang="en-US" dirty="0"/>
              <a:t>推导</a:t>
            </a:r>
            <a:r>
              <a:rPr lang="en-US" altLang="zh-CN" dirty="0"/>
              <a:t>y</a:t>
            </a:r>
            <a:r>
              <a:rPr lang="zh-CN" altLang="en-US" dirty="0"/>
              <a:t>困难</a:t>
            </a:r>
            <a:endParaRPr lang="en-US" altLang="zh-CN" dirty="0"/>
          </a:p>
          <a:p>
            <a:r>
              <a:rPr lang="zh-CN" altLang="en-US" dirty="0"/>
              <a:t>幂运算</a:t>
            </a:r>
            <a:r>
              <a:rPr lang="en-US" altLang="zh-CN" dirty="0"/>
              <a:t>+</a:t>
            </a:r>
            <a:r>
              <a:rPr lang="zh-CN" altLang="en-US" dirty="0"/>
              <a:t>模运算，利用数论中大整数分解的困难性。</a:t>
            </a:r>
            <a:endParaRPr lang="en-US" altLang="zh-CN" dirty="0"/>
          </a:p>
          <a:p>
            <a:pPr lvl="1"/>
            <a:r>
              <a:rPr lang="zh-CN" altLang="en-US" dirty="0"/>
              <a:t>加密：</a:t>
            </a:r>
            <a:r>
              <a:rPr lang="en-US" altLang="zh-CN" dirty="0" err="1"/>
              <a:t>m</a:t>
            </a:r>
            <a:r>
              <a:rPr lang="en-US" altLang="zh-CN" baseline="30000" dirty="0" err="1"/>
              <a:t>x</a:t>
            </a:r>
            <a:r>
              <a:rPr lang="en-US" altLang="zh-CN" dirty="0" err="1"/>
              <a:t>%n</a:t>
            </a:r>
            <a:r>
              <a:rPr lang="en-US" altLang="zh-CN" dirty="0"/>
              <a:t>=c</a:t>
            </a:r>
          </a:p>
          <a:p>
            <a:pPr lvl="1"/>
            <a:r>
              <a:rPr lang="zh-CN" altLang="en-US" dirty="0"/>
              <a:t>解密：</a:t>
            </a:r>
            <a:r>
              <a:rPr lang="en-US" altLang="zh-CN" dirty="0"/>
              <a:t> </a:t>
            </a:r>
            <a:r>
              <a:rPr lang="en-US" altLang="zh-CN" dirty="0" err="1"/>
              <a:t>c</a:t>
            </a:r>
            <a:r>
              <a:rPr lang="en-US" altLang="zh-CN" baseline="30000" dirty="0" err="1"/>
              <a:t>y</a:t>
            </a:r>
            <a:r>
              <a:rPr lang="en-US" altLang="zh-CN" dirty="0" err="1"/>
              <a:t>%n</a:t>
            </a:r>
            <a:r>
              <a:rPr lang="en-US" altLang="zh-CN" dirty="0"/>
              <a:t>=(m</a:t>
            </a:r>
            <a:r>
              <a:rPr lang="en-US" altLang="zh-CN" baseline="30000" dirty="0"/>
              <a:t>x</a:t>
            </a:r>
            <a:r>
              <a:rPr lang="en-US" altLang="zh-CN" dirty="0"/>
              <a:t>)</a:t>
            </a:r>
            <a:r>
              <a:rPr lang="en-US" altLang="zh-CN" baseline="30000" dirty="0"/>
              <a:t>y</a:t>
            </a:r>
            <a:r>
              <a:rPr lang="en-US" altLang="zh-CN" dirty="0"/>
              <a:t> %n=m</a:t>
            </a:r>
          </a:p>
          <a:p>
            <a:pPr lvl="1"/>
            <a:r>
              <a:rPr lang="zh-CN" altLang="en-US" dirty="0"/>
              <a:t>问题：</a:t>
            </a:r>
            <a:r>
              <a:rPr lang="en-US" altLang="zh-CN" dirty="0" err="1"/>
              <a:t>x·y</a:t>
            </a:r>
            <a:r>
              <a:rPr lang="zh-CN" altLang="en-US" dirty="0"/>
              <a:t>？？</a:t>
            </a:r>
            <a:r>
              <a:rPr lang="en-US" altLang="zh-CN" dirty="0"/>
              <a:t>=1</a:t>
            </a:r>
            <a:r>
              <a:rPr lang="zh-CN" altLang="en-US" dirty="0"/>
              <a:t>，即</a:t>
            </a:r>
            <a:r>
              <a:rPr lang="en-US" altLang="zh-CN" dirty="0"/>
              <a:t>x</a:t>
            </a:r>
            <a:r>
              <a:rPr lang="zh-CN" altLang="en-US" dirty="0"/>
              <a:t>，</a:t>
            </a:r>
            <a:r>
              <a:rPr lang="en-US" altLang="zh-CN" dirty="0"/>
              <a:t>y</a:t>
            </a:r>
            <a:r>
              <a:rPr lang="zh-CN" altLang="en-US" dirty="0"/>
              <a:t>如何互为逆元</a:t>
            </a:r>
            <a:endParaRPr lang="en-US" altLang="zh-CN" dirty="0"/>
          </a:p>
          <a:p>
            <a:pPr lvl="1"/>
            <a:endParaRPr lang="zh-CN" altLang="en-US" dirty="0"/>
          </a:p>
        </p:txBody>
      </p:sp>
      <p:sp>
        <p:nvSpPr>
          <p:cNvPr id="225282" name="Rectangle 2"/>
          <p:cNvSpPr>
            <a:spLocks noGrp="1" noChangeArrowheads="1"/>
          </p:cNvSpPr>
          <p:nvPr>
            <p:ph type="title"/>
          </p:nvPr>
        </p:nvSpPr>
        <p:spPr/>
        <p:txBody>
          <a:bodyPr/>
          <a:lstStyle/>
          <a:p>
            <a:r>
              <a:rPr lang="en-US" altLang="zh-CN"/>
              <a:t>RSA</a:t>
            </a:r>
            <a:r>
              <a:rPr lang="zh-CN" altLang="en-US"/>
              <a:t>的提出</a:t>
            </a:r>
          </a:p>
        </p:txBody>
      </p:sp>
      <p:sp>
        <p:nvSpPr>
          <p:cNvPr id="4" name="日期占位符 3"/>
          <p:cNvSpPr>
            <a:spLocks noGrp="1"/>
          </p:cNvSpPr>
          <p:nvPr>
            <p:ph type="dt" sz="half" idx="2"/>
          </p:nvPr>
        </p:nvSpPr>
        <p:spPr/>
        <p:txBody>
          <a:bodyPr/>
          <a:lstStyle/>
          <a:p>
            <a:fld id="{6480671B-028B-4C49-81A2-A690B7E60DAF}" type="datetime1">
              <a:rPr lang="zh-CN" altLang="en-US" smtClean="0"/>
              <a:pPr/>
              <a:t>2020/10/21</a:t>
            </a:fld>
            <a:endParaRPr lang="en-US" altLang="zh-CN"/>
          </a:p>
        </p:txBody>
      </p:sp>
      <p:sp>
        <p:nvSpPr>
          <p:cNvPr id="5" name="灯片编号占位符 5"/>
          <p:cNvSpPr>
            <a:spLocks noGrp="1"/>
          </p:cNvSpPr>
          <p:nvPr>
            <p:ph type="sldNum" sz="quarter" idx="4"/>
          </p:nvPr>
        </p:nvSpPr>
        <p:spPr/>
        <p:txBody>
          <a:bodyPr/>
          <a:lstStyle/>
          <a:p>
            <a:fld id="{49F1C047-1415-4EC2-ADAE-ED9C718DB55F}" type="slidenum">
              <a:rPr lang="zh-CN" altLang="en-US" smtClean="0"/>
              <a:pPr/>
              <a:t>161</a:t>
            </a:fld>
            <a:endParaRPr lang="en-US" altLang="zh-CN"/>
          </a:p>
        </p:txBody>
      </p:sp>
      <p:sp>
        <p:nvSpPr>
          <p:cNvPr id="2" name="矩形 1"/>
          <p:cNvSpPr/>
          <p:nvPr/>
        </p:nvSpPr>
        <p:spPr>
          <a:xfrm>
            <a:off x="1835696" y="5517232"/>
            <a:ext cx="4968552" cy="891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a:solidFill>
                  <a:srgbClr val="C00000"/>
                </a:solidFill>
                <a:latin typeface="Times New Roman" panose="02020603050405020304" pitchFamily="18" charset="0"/>
                <a:cs typeface="Times New Roman" panose="02020603050405020304" pitchFamily="18" charset="0"/>
              </a:rPr>
              <a:t>x·y%</a:t>
            </a:r>
            <a:r>
              <a:rPr lang="el-GR" altLang="zh-CN" sz="3600" b="1">
                <a:solidFill>
                  <a:srgbClr val="C00000"/>
                </a:solidFill>
                <a:latin typeface="Times New Roman" panose="02020603050405020304" pitchFamily="18" charset="0"/>
                <a:cs typeface="Times New Roman" panose="02020603050405020304" pitchFamily="18" charset="0"/>
              </a:rPr>
              <a:t>φ</a:t>
            </a:r>
            <a:r>
              <a:rPr lang="en-US" altLang="zh-CN" sz="3600" b="1">
                <a:solidFill>
                  <a:srgbClr val="C00000"/>
                </a:solidFill>
                <a:latin typeface="Times New Roman" panose="02020603050405020304" pitchFamily="18" charset="0"/>
                <a:cs typeface="Times New Roman" panose="02020603050405020304" pitchFamily="18" charset="0"/>
              </a:rPr>
              <a:t>(n)=1</a:t>
            </a:r>
            <a:endParaRPr lang="zh-CN" altLang="en-US" sz="3600"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9638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p:txBody>
          <a:bodyPr>
            <a:normAutofit lnSpcReduction="10000"/>
          </a:bodyPr>
          <a:lstStyle/>
          <a:p>
            <a:r>
              <a:rPr lang="zh-CN" altLang="en-US" dirty="0"/>
              <a:t>基本思想：</a:t>
            </a:r>
            <a:r>
              <a:rPr lang="en-US" altLang="zh-CN" dirty="0"/>
              <a:t>x</a:t>
            </a:r>
            <a:r>
              <a:rPr lang="zh-CN" altLang="en-US" dirty="0"/>
              <a:t>公钥，</a:t>
            </a:r>
            <a:r>
              <a:rPr lang="en-US" altLang="zh-CN" dirty="0"/>
              <a:t>y</a:t>
            </a:r>
            <a:r>
              <a:rPr lang="zh-CN" altLang="en-US" dirty="0"/>
              <a:t>私钥，且</a:t>
            </a:r>
            <a:r>
              <a:rPr lang="en-US" altLang="zh-CN" dirty="0" err="1"/>
              <a:t>xy</a:t>
            </a:r>
            <a:r>
              <a:rPr lang="en-US" altLang="zh-CN" dirty="0"/>
              <a:t>=1</a:t>
            </a:r>
            <a:r>
              <a:rPr lang="zh-CN" altLang="en-US" dirty="0"/>
              <a:t>（逆元），指数运算</a:t>
            </a:r>
            <a:endParaRPr lang="en-US" altLang="zh-CN" dirty="0"/>
          </a:p>
          <a:p>
            <a:pPr lvl="1"/>
            <a:r>
              <a:rPr lang="zh-CN" altLang="en-US" dirty="0"/>
              <a:t>加密：</a:t>
            </a:r>
            <a:r>
              <a:rPr lang="en-US" altLang="zh-CN" dirty="0"/>
              <a:t>m</a:t>
            </a:r>
            <a:r>
              <a:rPr lang="en-US" altLang="zh-CN" baseline="30000" dirty="0"/>
              <a:t>x</a:t>
            </a:r>
            <a:r>
              <a:rPr lang="en-US" altLang="zh-CN" dirty="0"/>
              <a:t>=c</a:t>
            </a:r>
          </a:p>
          <a:p>
            <a:pPr lvl="1"/>
            <a:r>
              <a:rPr lang="zh-CN" altLang="en-US" dirty="0"/>
              <a:t>解密：</a:t>
            </a:r>
            <a:r>
              <a:rPr lang="en-US" altLang="zh-CN" dirty="0"/>
              <a:t>c</a:t>
            </a:r>
            <a:r>
              <a:rPr lang="en-US" altLang="zh-CN" baseline="30000" dirty="0"/>
              <a:t>y</a:t>
            </a:r>
            <a:r>
              <a:rPr lang="en-US" altLang="zh-CN" dirty="0"/>
              <a:t>=(m</a:t>
            </a:r>
            <a:r>
              <a:rPr lang="en-US" altLang="zh-CN" baseline="30000" dirty="0"/>
              <a:t>x</a:t>
            </a:r>
            <a:r>
              <a:rPr lang="en-US" altLang="zh-CN" dirty="0"/>
              <a:t>)</a:t>
            </a:r>
            <a:r>
              <a:rPr lang="en-US" altLang="zh-CN" baseline="30000" dirty="0"/>
              <a:t>y</a:t>
            </a:r>
            <a:r>
              <a:rPr lang="en-US" altLang="zh-CN" dirty="0"/>
              <a:t> = </a:t>
            </a:r>
            <a:r>
              <a:rPr lang="en-US" altLang="zh-CN" dirty="0" err="1"/>
              <a:t>m</a:t>
            </a:r>
            <a:r>
              <a:rPr lang="en-US" altLang="zh-CN" baseline="30000" dirty="0" err="1"/>
              <a:t>xy</a:t>
            </a:r>
            <a:r>
              <a:rPr lang="en-US" altLang="zh-CN" dirty="0"/>
              <a:t>=m</a:t>
            </a:r>
          </a:p>
          <a:p>
            <a:pPr lvl="1"/>
            <a:r>
              <a:rPr lang="zh-CN" altLang="en-US" dirty="0"/>
              <a:t>问题：</a:t>
            </a:r>
            <a:r>
              <a:rPr lang="en-US" altLang="zh-CN" dirty="0" err="1"/>
              <a:t>xy</a:t>
            </a:r>
            <a:r>
              <a:rPr lang="en-US" altLang="zh-CN" dirty="0"/>
              <a:t>=1</a:t>
            </a:r>
            <a:r>
              <a:rPr lang="zh-CN" altLang="en-US" dirty="0"/>
              <a:t>，</a:t>
            </a:r>
            <a:r>
              <a:rPr lang="en-US" altLang="zh-CN" dirty="0"/>
              <a:t>x=1/y</a:t>
            </a:r>
            <a:r>
              <a:rPr lang="zh-CN" altLang="en-US" dirty="0"/>
              <a:t>，即</a:t>
            </a:r>
            <a:r>
              <a:rPr lang="en-US" altLang="zh-CN" dirty="0"/>
              <a:t>x</a:t>
            </a:r>
            <a:r>
              <a:rPr lang="zh-CN" altLang="en-US" dirty="0"/>
              <a:t>、</a:t>
            </a:r>
            <a:r>
              <a:rPr lang="en-US" altLang="zh-CN" dirty="0"/>
              <a:t>y</a:t>
            </a:r>
            <a:r>
              <a:rPr lang="zh-CN" altLang="en-US" dirty="0"/>
              <a:t>可相互推导</a:t>
            </a:r>
            <a:endParaRPr lang="en-US" altLang="zh-CN" dirty="0"/>
          </a:p>
          <a:p>
            <a:r>
              <a:rPr lang="zh-CN" altLang="en-US" dirty="0"/>
              <a:t>寻找一种运算，使得</a:t>
            </a:r>
            <a:r>
              <a:rPr lang="en-US" altLang="zh-CN" dirty="0"/>
              <a:t>x</a:t>
            </a:r>
            <a:r>
              <a:rPr lang="zh-CN" altLang="en-US" dirty="0"/>
              <a:t>、</a:t>
            </a:r>
            <a:r>
              <a:rPr lang="en-US" altLang="zh-CN" dirty="0"/>
              <a:t>y</a:t>
            </a:r>
            <a:r>
              <a:rPr lang="zh-CN" altLang="en-US" dirty="0"/>
              <a:t>互为逆元，但从</a:t>
            </a:r>
            <a:r>
              <a:rPr lang="en-US" altLang="zh-CN" dirty="0"/>
              <a:t>x</a:t>
            </a:r>
            <a:r>
              <a:rPr lang="zh-CN" altLang="en-US" dirty="0"/>
              <a:t>推导</a:t>
            </a:r>
            <a:r>
              <a:rPr lang="en-US" altLang="zh-CN" dirty="0"/>
              <a:t>y</a:t>
            </a:r>
            <a:r>
              <a:rPr lang="zh-CN" altLang="en-US" dirty="0"/>
              <a:t>困难</a:t>
            </a:r>
            <a:endParaRPr lang="en-US" altLang="zh-CN" dirty="0"/>
          </a:p>
          <a:p>
            <a:r>
              <a:rPr lang="zh-CN" altLang="en-US" dirty="0"/>
              <a:t>模运算，利用数论中大整数分解的困难性。</a:t>
            </a:r>
            <a:endParaRPr lang="en-US" altLang="zh-CN" dirty="0"/>
          </a:p>
          <a:p>
            <a:pPr lvl="1"/>
            <a:r>
              <a:rPr lang="zh-CN" altLang="en-US" dirty="0"/>
              <a:t>加密：</a:t>
            </a:r>
            <a:r>
              <a:rPr lang="en-US" altLang="zh-CN" dirty="0" err="1"/>
              <a:t>m</a:t>
            </a:r>
            <a:r>
              <a:rPr lang="en-US" altLang="zh-CN" baseline="30000" dirty="0" err="1"/>
              <a:t>x</a:t>
            </a:r>
            <a:r>
              <a:rPr lang="en-US" altLang="zh-CN" dirty="0" err="1"/>
              <a:t>%n</a:t>
            </a:r>
            <a:r>
              <a:rPr lang="en-US" altLang="zh-CN" dirty="0"/>
              <a:t>=c</a:t>
            </a:r>
          </a:p>
          <a:p>
            <a:pPr lvl="1"/>
            <a:r>
              <a:rPr lang="zh-CN" altLang="en-US" dirty="0"/>
              <a:t>解密：</a:t>
            </a:r>
            <a:r>
              <a:rPr lang="en-US" altLang="zh-CN" dirty="0"/>
              <a:t> </a:t>
            </a:r>
            <a:r>
              <a:rPr lang="en-US" altLang="zh-CN" dirty="0" err="1"/>
              <a:t>c</a:t>
            </a:r>
            <a:r>
              <a:rPr lang="en-US" altLang="zh-CN" baseline="30000" dirty="0" err="1"/>
              <a:t>y</a:t>
            </a:r>
            <a:r>
              <a:rPr lang="en-US" altLang="zh-CN" dirty="0" err="1"/>
              <a:t>%n</a:t>
            </a:r>
            <a:r>
              <a:rPr lang="en-US" altLang="zh-CN" dirty="0"/>
              <a:t>=(m</a:t>
            </a:r>
            <a:r>
              <a:rPr lang="en-US" altLang="zh-CN" baseline="30000" dirty="0"/>
              <a:t>x</a:t>
            </a:r>
            <a:r>
              <a:rPr lang="en-US" altLang="zh-CN" dirty="0"/>
              <a:t>)</a:t>
            </a:r>
            <a:r>
              <a:rPr lang="en-US" altLang="zh-CN" baseline="30000" dirty="0"/>
              <a:t>y</a:t>
            </a:r>
            <a:r>
              <a:rPr lang="en-US" altLang="zh-CN" dirty="0"/>
              <a:t> %n=m</a:t>
            </a:r>
          </a:p>
          <a:p>
            <a:pPr lvl="1"/>
            <a:r>
              <a:rPr lang="zh-CN" altLang="en-US" dirty="0"/>
              <a:t>问题：</a:t>
            </a:r>
            <a:r>
              <a:rPr lang="en-US" altLang="zh-CN" dirty="0" err="1"/>
              <a:t>x·y</a:t>
            </a:r>
            <a:r>
              <a:rPr lang="zh-CN" altLang="en-US" dirty="0"/>
              <a:t>？？</a:t>
            </a:r>
            <a:r>
              <a:rPr lang="en-US" altLang="zh-CN" dirty="0"/>
              <a:t>=1</a:t>
            </a:r>
            <a:r>
              <a:rPr lang="zh-CN" altLang="en-US" dirty="0"/>
              <a:t>，即</a:t>
            </a:r>
            <a:r>
              <a:rPr lang="en-US" altLang="zh-CN" dirty="0"/>
              <a:t>x</a:t>
            </a:r>
            <a:r>
              <a:rPr lang="zh-CN" altLang="en-US" dirty="0"/>
              <a:t>，</a:t>
            </a:r>
            <a:r>
              <a:rPr lang="en-US" altLang="zh-CN" dirty="0"/>
              <a:t>y</a:t>
            </a:r>
            <a:r>
              <a:rPr lang="zh-CN" altLang="en-US" dirty="0"/>
              <a:t>如何互为逆元</a:t>
            </a:r>
          </a:p>
        </p:txBody>
      </p:sp>
      <p:sp>
        <p:nvSpPr>
          <p:cNvPr id="225282" name="Rectangle 2"/>
          <p:cNvSpPr>
            <a:spLocks noGrp="1" noChangeArrowheads="1"/>
          </p:cNvSpPr>
          <p:nvPr>
            <p:ph type="title"/>
          </p:nvPr>
        </p:nvSpPr>
        <p:spPr/>
        <p:txBody>
          <a:bodyPr>
            <a:normAutofit/>
          </a:bodyPr>
          <a:lstStyle/>
          <a:p>
            <a:r>
              <a:rPr lang="zh-CN" altLang="en-US"/>
              <a:t>温故而知新</a:t>
            </a:r>
            <a:r>
              <a:rPr lang="en-US" altLang="zh-CN"/>
              <a:t>——RSA</a:t>
            </a:r>
            <a:r>
              <a:rPr lang="zh-CN" altLang="en-US"/>
              <a:t>的提出</a:t>
            </a:r>
          </a:p>
        </p:txBody>
      </p:sp>
      <p:sp>
        <p:nvSpPr>
          <p:cNvPr id="4" name="日期占位符 3"/>
          <p:cNvSpPr>
            <a:spLocks noGrp="1"/>
          </p:cNvSpPr>
          <p:nvPr>
            <p:ph type="dt" sz="half" idx="2"/>
          </p:nvPr>
        </p:nvSpPr>
        <p:spPr/>
        <p:txBody>
          <a:bodyPr/>
          <a:lstStyle/>
          <a:p>
            <a:fld id="{6480671B-028B-4C49-81A2-A690B7E60DAF}" type="datetime1">
              <a:rPr lang="zh-CN" altLang="en-US" smtClean="0"/>
              <a:pPr/>
              <a:t>2020/10/21</a:t>
            </a:fld>
            <a:endParaRPr lang="en-US" altLang="zh-CN"/>
          </a:p>
        </p:txBody>
      </p:sp>
      <p:sp>
        <p:nvSpPr>
          <p:cNvPr id="5" name="灯片编号占位符 5"/>
          <p:cNvSpPr>
            <a:spLocks noGrp="1"/>
          </p:cNvSpPr>
          <p:nvPr>
            <p:ph type="sldNum" sz="quarter" idx="4"/>
          </p:nvPr>
        </p:nvSpPr>
        <p:spPr/>
        <p:txBody>
          <a:bodyPr/>
          <a:lstStyle/>
          <a:p>
            <a:fld id="{49F1C047-1415-4EC2-ADAE-ED9C718DB55F}" type="slidenum">
              <a:rPr lang="zh-CN" altLang="en-US" smtClean="0"/>
              <a:pPr/>
              <a:t>162</a:t>
            </a:fld>
            <a:endParaRPr lang="en-US" altLang="zh-CN"/>
          </a:p>
        </p:txBody>
      </p:sp>
    </p:spTree>
    <p:extLst>
      <p:ext uri="{BB962C8B-B14F-4D97-AF65-F5344CB8AC3E}">
        <p14:creationId xmlns:p14="http://schemas.microsoft.com/office/powerpoint/2010/main" val="9036052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2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2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3"/>
          <p:cNvSpPr>
            <a:spLocks noGrp="1" noChangeArrowheads="1"/>
          </p:cNvSpPr>
          <p:nvPr>
            <p:ph idx="1"/>
          </p:nvPr>
        </p:nvSpPr>
        <p:spPr/>
        <p:txBody>
          <a:bodyPr>
            <a:normAutofit fontScale="85000" lnSpcReduction="20000"/>
          </a:bodyPr>
          <a:lstStyle/>
          <a:p>
            <a:r>
              <a:rPr lang="zh-CN" altLang="en-US" dirty="0"/>
              <a:t>素数：</a:t>
            </a:r>
            <a:endParaRPr lang="en-US" altLang="zh-CN" dirty="0"/>
          </a:p>
          <a:p>
            <a:pPr lvl="1"/>
            <a:r>
              <a:rPr lang="zh-CN" altLang="en-US" dirty="0"/>
              <a:t>只能被1和它本身整除的数，如</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……19</a:t>
            </a:r>
            <a:r>
              <a:rPr lang="zh-CN" altLang="en-US" dirty="0"/>
              <a:t>、</a:t>
            </a:r>
            <a:r>
              <a:rPr lang="en-US" altLang="zh-CN" dirty="0"/>
              <a:t>23</a:t>
            </a:r>
            <a:r>
              <a:rPr lang="zh-CN" altLang="en-US" dirty="0"/>
              <a:t> </a:t>
            </a:r>
          </a:p>
          <a:p>
            <a:r>
              <a:rPr lang="zh-CN" altLang="en-US" dirty="0"/>
              <a:t>互素：</a:t>
            </a:r>
            <a:endParaRPr lang="en-US" altLang="zh-CN" dirty="0"/>
          </a:p>
          <a:p>
            <a:pPr lvl="1"/>
            <a:r>
              <a:rPr lang="en-US" altLang="zh-CN" dirty="0" err="1"/>
              <a:t>gcd</a:t>
            </a:r>
            <a:r>
              <a:rPr lang="en-US" altLang="zh-CN" dirty="0"/>
              <a:t>(</a:t>
            </a:r>
            <a:r>
              <a:rPr lang="en-US" altLang="zh-CN" dirty="0" err="1"/>
              <a:t>a,b</a:t>
            </a:r>
            <a:r>
              <a:rPr lang="en-US" altLang="zh-CN" dirty="0"/>
              <a:t>)=1</a:t>
            </a:r>
            <a:r>
              <a:rPr lang="zh-CN" altLang="en-US" dirty="0"/>
              <a:t>，如</a:t>
            </a:r>
            <a:r>
              <a:rPr lang="en-US" altLang="zh-CN" dirty="0"/>
              <a:t>(15,8)</a:t>
            </a:r>
            <a:r>
              <a:rPr lang="zh-CN" altLang="en-US" dirty="0"/>
              <a:t>，（</a:t>
            </a:r>
            <a:r>
              <a:rPr lang="en-US" altLang="zh-CN" dirty="0"/>
              <a:t>6,35)</a:t>
            </a:r>
            <a:r>
              <a:rPr lang="zh-CN" altLang="en-US" dirty="0"/>
              <a:t>。</a:t>
            </a:r>
          </a:p>
          <a:p>
            <a:r>
              <a:rPr lang="zh-CN" altLang="en-US" dirty="0"/>
              <a:t>模</a:t>
            </a:r>
            <a:r>
              <a:rPr lang="en-US" altLang="zh-CN" dirty="0"/>
              <a:t>n</a:t>
            </a:r>
            <a:r>
              <a:rPr lang="zh-CN" altLang="en-US" dirty="0"/>
              <a:t>逆元：</a:t>
            </a:r>
            <a:endParaRPr lang="en-US" altLang="zh-CN" dirty="0"/>
          </a:p>
          <a:p>
            <a:pPr lvl="1"/>
            <a:r>
              <a:rPr lang="zh-CN" altLang="en-US" dirty="0"/>
              <a:t>若</a:t>
            </a:r>
            <a:r>
              <a:rPr lang="en-US" altLang="zh-CN" dirty="0"/>
              <a:t>a</a:t>
            </a:r>
            <a:r>
              <a:rPr lang="zh-CN" altLang="en-US" dirty="0"/>
              <a:t>，</a:t>
            </a:r>
            <a:r>
              <a:rPr lang="en-US" altLang="zh-CN" dirty="0"/>
              <a:t>n</a:t>
            </a:r>
            <a:r>
              <a:rPr lang="zh-CN" altLang="en-US" dirty="0"/>
              <a:t>互素，</a:t>
            </a:r>
            <a:r>
              <a:rPr lang="en-US" altLang="zh-CN" dirty="0" err="1"/>
              <a:t>a•b</a:t>
            </a:r>
            <a:r>
              <a:rPr lang="en-US" altLang="zh-CN" dirty="0"/>
              <a:t> % n =1</a:t>
            </a:r>
            <a:r>
              <a:rPr lang="zh-CN" altLang="en-US" dirty="0"/>
              <a:t>，</a:t>
            </a:r>
            <a:r>
              <a:rPr lang="en-US" altLang="zh-CN" dirty="0"/>
              <a:t>a</a:t>
            </a:r>
            <a:r>
              <a:rPr lang="zh-CN" altLang="en-US" dirty="0"/>
              <a:t>，</a:t>
            </a:r>
            <a:r>
              <a:rPr lang="en-US" altLang="zh-CN" dirty="0"/>
              <a:t>b</a:t>
            </a:r>
            <a:r>
              <a:rPr lang="zh-CN" altLang="en-US" dirty="0"/>
              <a:t>为模</a:t>
            </a:r>
            <a:r>
              <a:rPr lang="en-US" altLang="zh-CN" dirty="0"/>
              <a:t>n</a:t>
            </a:r>
            <a:r>
              <a:rPr lang="zh-CN" altLang="en-US" dirty="0"/>
              <a:t>逆元</a:t>
            </a:r>
            <a:endParaRPr lang="en-US" altLang="zh-CN" dirty="0"/>
          </a:p>
          <a:p>
            <a:pPr lvl="1"/>
            <a:r>
              <a:rPr lang="en-US" altLang="zh-CN" dirty="0" err="1"/>
              <a:t>a·b</a:t>
            </a:r>
            <a:r>
              <a:rPr lang="en-US" altLang="zh-CN" dirty="0"/>
              <a:t>=k·n+1</a:t>
            </a:r>
            <a:r>
              <a:rPr lang="zh-CN" altLang="en-US" dirty="0"/>
              <a:t>；如</a:t>
            </a:r>
            <a:r>
              <a:rPr lang="en-US" altLang="zh-CN" dirty="0"/>
              <a:t>3·9%26=1</a:t>
            </a:r>
            <a:endParaRPr lang="zh-CN" altLang="en-US" dirty="0"/>
          </a:p>
          <a:p>
            <a:pPr lvl="1"/>
            <a:r>
              <a:rPr lang="en-US" altLang="zh-CN" dirty="0"/>
              <a:t>Euclid</a:t>
            </a:r>
            <a:r>
              <a:rPr lang="zh-CN" altLang="en-US" dirty="0"/>
              <a:t>算法求乘法逆元</a:t>
            </a:r>
          </a:p>
          <a:p>
            <a:r>
              <a:rPr lang="en-US" altLang="zh-CN" dirty="0"/>
              <a:t>Euler</a:t>
            </a:r>
            <a:r>
              <a:rPr lang="zh-CN" altLang="en-US" dirty="0"/>
              <a:t>函数</a:t>
            </a:r>
            <a:r>
              <a:rPr lang="en-US" altLang="zh-CN" dirty="0"/>
              <a:t>φ(n)</a:t>
            </a:r>
            <a:r>
              <a:rPr lang="zh-CN" altLang="en-US" dirty="0"/>
              <a:t> ：</a:t>
            </a:r>
            <a:endParaRPr lang="en-US" altLang="zh-CN" dirty="0"/>
          </a:p>
          <a:p>
            <a:pPr lvl="1"/>
            <a:r>
              <a:rPr lang="zh-CN" altLang="en-US" dirty="0"/>
              <a:t>小于</a:t>
            </a:r>
            <a:r>
              <a:rPr lang="en-US" altLang="zh-CN" dirty="0"/>
              <a:t>n</a:t>
            </a:r>
            <a:r>
              <a:rPr lang="zh-CN" altLang="en-US" dirty="0"/>
              <a:t>且与</a:t>
            </a:r>
            <a:r>
              <a:rPr lang="en-US" altLang="zh-CN" dirty="0"/>
              <a:t>n</a:t>
            </a:r>
            <a:r>
              <a:rPr lang="zh-CN" altLang="en-US" dirty="0"/>
              <a:t>互素的正整数的个数，</a:t>
            </a:r>
            <a:r>
              <a:rPr lang="en-US" altLang="zh-CN" dirty="0"/>
              <a:t>n&gt;1</a:t>
            </a:r>
          </a:p>
          <a:p>
            <a:pPr lvl="2"/>
            <a:r>
              <a:rPr lang="en-US" altLang="zh-CN" dirty="0"/>
              <a:t>φ(3)= φ(4) = φ(6) =2，φ(5)=4</a:t>
            </a:r>
            <a:r>
              <a:rPr lang="zh-CN" altLang="en-US" dirty="0"/>
              <a:t>，</a:t>
            </a:r>
            <a:r>
              <a:rPr lang="en-US" altLang="zh-CN" dirty="0"/>
              <a:t>φ(26)=12</a:t>
            </a:r>
          </a:p>
          <a:p>
            <a:pPr lvl="1"/>
            <a:r>
              <a:rPr lang="zh-CN" altLang="en-US" dirty="0"/>
              <a:t>若</a:t>
            </a:r>
            <a:r>
              <a:rPr lang="en-US" altLang="zh-CN" dirty="0"/>
              <a:t>n</a:t>
            </a:r>
            <a:r>
              <a:rPr lang="zh-CN" altLang="en-US" dirty="0"/>
              <a:t>是素数，则</a:t>
            </a:r>
            <a:r>
              <a:rPr lang="en-US" altLang="zh-CN" dirty="0"/>
              <a:t>φ(n)=n-1</a:t>
            </a:r>
          </a:p>
          <a:p>
            <a:pPr lvl="2"/>
            <a:r>
              <a:rPr lang="en-US" altLang="zh-CN" dirty="0"/>
              <a:t>φ(5)=4，φ(7) =6</a:t>
            </a:r>
          </a:p>
          <a:p>
            <a:pPr lvl="1"/>
            <a:r>
              <a:rPr lang="zh-CN" altLang="en-US" dirty="0"/>
              <a:t>若</a:t>
            </a:r>
            <a:r>
              <a:rPr lang="en-US" altLang="zh-CN" dirty="0"/>
              <a:t>n=p*</a:t>
            </a:r>
            <a:r>
              <a:rPr lang="en-US" altLang="zh-CN" dirty="0" err="1"/>
              <a:t>q，p、q</a:t>
            </a:r>
            <a:r>
              <a:rPr lang="zh-CN" altLang="en-US" dirty="0"/>
              <a:t>是素数，则</a:t>
            </a:r>
            <a:r>
              <a:rPr lang="en-US" altLang="zh-CN" dirty="0"/>
              <a:t>φ(n)=(p-1)*(q-1)</a:t>
            </a:r>
          </a:p>
          <a:p>
            <a:pPr lvl="2"/>
            <a:r>
              <a:rPr lang="zh-CN" altLang="en-US" dirty="0"/>
              <a:t>例： </a:t>
            </a:r>
            <a:r>
              <a:rPr lang="en-US" altLang="zh-CN" dirty="0"/>
              <a:t>φ(21)= φ(3*7)=2*6=12</a:t>
            </a:r>
            <a:endParaRPr lang="zh-CN" altLang="en-US" dirty="0"/>
          </a:p>
        </p:txBody>
      </p:sp>
      <p:sp>
        <p:nvSpPr>
          <p:cNvPr id="375810" name="Rectangle 2"/>
          <p:cNvSpPr>
            <a:spLocks noGrp="1" noChangeArrowheads="1"/>
          </p:cNvSpPr>
          <p:nvPr>
            <p:ph type="title"/>
          </p:nvPr>
        </p:nvSpPr>
        <p:spPr/>
        <p:txBody>
          <a:bodyPr/>
          <a:lstStyle/>
          <a:p>
            <a:r>
              <a:rPr lang="zh-CN" altLang="en-US"/>
              <a:t>数论知识简介</a:t>
            </a:r>
          </a:p>
        </p:txBody>
      </p:sp>
      <p:sp>
        <p:nvSpPr>
          <p:cNvPr id="142338" name="灯片编号占位符 4"/>
          <p:cNvSpPr>
            <a:spLocks noGrp="1"/>
          </p:cNvSpPr>
          <p:nvPr>
            <p:ph type="sldNum" sz="quarter" idx="4"/>
          </p:nvPr>
        </p:nvSpPr>
        <p:spPr/>
        <p:txBody>
          <a:bodyPr/>
          <a:lstStyle/>
          <a:p>
            <a:fld id="{87B8614F-8EA8-4CFF-8530-EC98C8E52355}" type="slidenum">
              <a:rPr lang="zh-CN" altLang="en-US" smtClean="0"/>
              <a:pPr/>
              <a:t>163</a:t>
            </a:fld>
            <a:endParaRPr lang="zh-CN" altLang="en-US"/>
          </a:p>
        </p:txBody>
      </p:sp>
    </p:spTree>
  </p:cSld>
  <p:clrMapOvr>
    <a:masterClrMapping/>
  </p:clrMapOvr>
  <p:transition spd="slow">
    <p:pull/>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idx="1"/>
          </p:nvPr>
        </p:nvSpPr>
        <p:spPr/>
        <p:txBody>
          <a:bodyPr>
            <a:normAutofit fontScale="92500"/>
          </a:bodyPr>
          <a:lstStyle/>
          <a:p>
            <a:r>
              <a:rPr lang="zh-CN" altLang="en-US" dirty="0"/>
              <a:t>模运算（同余）性质：自反性、对称性、传递性；</a:t>
            </a:r>
          </a:p>
          <a:p>
            <a:pPr lvl="1"/>
            <a:r>
              <a:rPr lang="en-US" altLang="zh-CN" dirty="0"/>
              <a:t>a ≡ a % n；</a:t>
            </a:r>
          </a:p>
          <a:p>
            <a:pPr lvl="1"/>
            <a:r>
              <a:rPr lang="zh-CN" altLang="en-US" dirty="0"/>
              <a:t>若</a:t>
            </a:r>
            <a:r>
              <a:rPr lang="en-US" altLang="zh-CN" dirty="0"/>
              <a:t>a ≡ b % n，</a:t>
            </a:r>
            <a:r>
              <a:rPr lang="zh-CN" altLang="en-US" dirty="0"/>
              <a:t>则</a:t>
            </a:r>
            <a:r>
              <a:rPr lang="en-US" altLang="zh-CN" dirty="0"/>
              <a:t>b ≡ a % n；</a:t>
            </a:r>
          </a:p>
          <a:p>
            <a:pPr lvl="1"/>
            <a:r>
              <a:rPr lang="zh-CN" altLang="en-US" dirty="0"/>
              <a:t>若</a:t>
            </a:r>
            <a:r>
              <a:rPr lang="en-US" altLang="zh-CN" dirty="0"/>
              <a:t>a ≡ b % </a:t>
            </a:r>
            <a:r>
              <a:rPr lang="en-US" altLang="zh-CN" dirty="0" err="1"/>
              <a:t>n，b</a:t>
            </a:r>
            <a:r>
              <a:rPr lang="en-US" altLang="zh-CN" dirty="0"/>
              <a:t> ≡ c % n，</a:t>
            </a:r>
            <a:r>
              <a:rPr lang="zh-CN" altLang="en-US" dirty="0"/>
              <a:t>则</a:t>
            </a:r>
            <a:r>
              <a:rPr lang="en-US" altLang="zh-CN" dirty="0"/>
              <a:t>a ≡ c % n</a:t>
            </a:r>
          </a:p>
          <a:p>
            <a:pPr lvl="1"/>
            <a:r>
              <a:rPr lang="zh-CN" altLang="en-US" dirty="0"/>
              <a:t>若</a:t>
            </a:r>
            <a:r>
              <a:rPr lang="en-US" altLang="zh-CN" dirty="0"/>
              <a:t>a % n ≡ b % n，</a:t>
            </a:r>
            <a:r>
              <a:rPr lang="zh-CN" altLang="en-US" dirty="0"/>
              <a:t>则(</a:t>
            </a:r>
            <a:r>
              <a:rPr lang="en-US" altLang="zh-CN" dirty="0"/>
              <a:t>a-b)% n ≡ 0；</a:t>
            </a:r>
          </a:p>
          <a:p>
            <a:r>
              <a:rPr lang="zh-CN" altLang="en-US" dirty="0"/>
              <a:t>分配律</a:t>
            </a:r>
            <a:endParaRPr lang="en-US" altLang="zh-CN" dirty="0"/>
          </a:p>
          <a:p>
            <a:pPr lvl="1"/>
            <a:r>
              <a:rPr lang="en-US" altLang="zh-CN" dirty="0"/>
              <a:t>(a + b) % n ≡ [(a % n) +(b % n)]% n；</a:t>
            </a:r>
          </a:p>
          <a:p>
            <a:pPr lvl="1"/>
            <a:r>
              <a:rPr lang="zh-CN" altLang="en-US" dirty="0"/>
              <a:t>    -                           -                 ；</a:t>
            </a:r>
          </a:p>
          <a:p>
            <a:pPr lvl="1"/>
            <a:r>
              <a:rPr lang="zh-CN" altLang="en-US" dirty="0"/>
              <a:t>    *                            *                 ；</a:t>
            </a:r>
          </a:p>
          <a:p>
            <a:pPr lvl="1"/>
            <a:r>
              <a:rPr lang="zh-CN" altLang="en-US" dirty="0"/>
              <a:t>例：15</a:t>
            </a:r>
            <a:r>
              <a:rPr lang="en-US" altLang="zh-CN" baseline="30000" dirty="0"/>
              <a:t>2</a:t>
            </a:r>
            <a:r>
              <a:rPr lang="en-US" altLang="zh-CN" dirty="0"/>
              <a:t> %  12 ≡[(15 % 12)*(15 % 12)]% 12=9;</a:t>
            </a:r>
            <a:endParaRPr lang="zh-CN" altLang="en-US" dirty="0"/>
          </a:p>
        </p:txBody>
      </p:sp>
      <p:sp>
        <p:nvSpPr>
          <p:cNvPr id="376834" name="Rectangle 2"/>
          <p:cNvSpPr>
            <a:spLocks noGrp="1" noChangeArrowheads="1"/>
          </p:cNvSpPr>
          <p:nvPr>
            <p:ph type="title"/>
          </p:nvPr>
        </p:nvSpPr>
        <p:spPr/>
        <p:txBody>
          <a:bodyPr/>
          <a:lstStyle/>
          <a:p>
            <a:r>
              <a:rPr lang="zh-CN" altLang="en-US"/>
              <a:t>数论知识简介</a:t>
            </a:r>
          </a:p>
        </p:txBody>
      </p:sp>
      <p:sp>
        <p:nvSpPr>
          <p:cNvPr id="143363" name="灯片编号占位符 4"/>
          <p:cNvSpPr>
            <a:spLocks noGrp="1"/>
          </p:cNvSpPr>
          <p:nvPr>
            <p:ph type="sldNum" sz="quarter" idx="4"/>
          </p:nvPr>
        </p:nvSpPr>
        <p:spPr/>
        <p:txBody>
          <a:bodyPr/>
          <a:lstStyle/>
          <a:p>
            <a:fld id="{FCD2F21D-F275-4F02-BEDF-3270A5099C79}" type="slidenum">
              <a:rPr lang="zh-CN" altLang="en-US" smtClean="0"/>
              <a:pPr/>
              <a:t>164</a:t>
            </a:fld>
            <a:endParaRPr lang="zh-CN" altLang="en-US"/>
          </a:p>
        </p:txBody>
      </p:sp>
    </p:spTree>
  </p:cSld>
  <p:clrMapOvr>
    <a:masterClrMapping/>
  </p:clrMapOvr>
  <p:transition spd="slow">
    <p:pull/>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p:txBody>
          <a:bodyPr>
            <a:normAutofit/>
          </a:bodyPr>
          <a:lstStyle/>
          <a:p>
            <a:r>
              <a:rPr lang="en-US" altLang="zh-CN" dirty="0"/>
              <a:t>Euler</a:t>
            </a:r>
            <a:r>
              <a:rPr lang="zh-CN" altLang="en-US" dirty="0"/>
              <a:t>定理：若</a:t>
            </a:r>
            <a:r>
              <a:rPr lang="en-US" altLang="zh-CN" dirty="0"/>
              <a:t>a</a:t>
            </a:r>
            <a:r>
              <a:rPr lang="zh-CN" altLang="en-US" dirty="0"/>
              <a:t>与</a:t>
            </a:r>
            <a:r>
              <a:rPr lang="en-US" altLang="zh-CN" dirty="0"/>
              <a:t>n</a:t>
            </a:r>
            <a:r>
              <a:rPr lang="zh-CN" altLang="en-US" dirty="0"/>
              <a:t>互素，则</a:t>
            </a:r>
            <a:r>
              <a:rPr lang="en-US" altLang="zh-CN" dirty="0"/>
              <a:t>a </a:t>
            </a:r>
            <a:r>
              <a:rPr lang="en-US" altLang="zh-CN" baseline="30000" dirty="0"/>
              <a:t>φ(n)</a:t>
            </a:r>
            <a:r>
              <a:rPr lang="en-US" altLang="zh-CN" dirty="0"/>
              <a:t>  % n =1</a:t>
            </a:r>
          </a:p>
          <a:p>
            <a:pPr lvl="1"/>
            <a:r>
              <a:rPr lang="en-US" altLang="zh-CN" dirty="0"/>
              <a:t>a</a:t>
            </a:r>
            <a:r>
              <a:rPr lang="zh-CN" altLang="en-US" dirty="0"/>
              <a:t>换成</a:t>
            </a:r>
            <a:r>
              <a:rPr lang="en-US" altLang="zh-CN" dirty="0"/>
              <a:t>m</a:t>
            </a:r>
            <a:r>
              <a:rPr lang="zh-CN" altLang="en-US" dirty="0"/>
              <a:t>，</a:t>
            </a:r>
            <a:r>
              <a:rPr lang="en-US" altLang="zh-CN" dirty="0" err="1"/>
              <a:t>m</a:t>
            </a:r>
            <a:r>
              <a:rPr lang="en-US" altLang="zh-CN" baseline="30000" dirty="0" err="1"/>
              <a:t>φ</a:t>
            </a:r>
            <a:r>
              <a:rPr lang="en-US" altLang="zh-CN" baseline="30000" dirty="0"/>
              <a:t>(n)</a:t>
            </a:r>
            <a:r>
              <a:rPr lang="en-US" altLang="zh-CN" dirty="0"/>
              <a:t>%n=1</a:t>
            </a:r>
            <a:r>
              <a:rPr lang="zh-CN" altLang="en-US" dirty="0"/>
              <a:t>，</a:t>
            </a:r>
            <a:r>
              <a:rPr lang="en-US" altLang="zh-CN" dirty="0" err="1"/>
              <a:t>m·m</a:t>
            </a:r>
            <a:r>
              <a:rPr lang="en-US" altLang="zh-CN" baseline="30000" dirty="0" err="1"/>
              <a:t>φ</a:t>
            </a:r>
            <a:r>
              <a:rPr lang="en-US" altLang="zh-CN" baseline="30000" dirty="0"/>
              <a:t>(n)</a:t>
            </a:r>
            <a:r>
              <a:rPr lang="en-US" altLang="zh-CN" dirty="0"/>
              <a:t>%n=m</a:t>
            </a:r>
            <a:r>
              <a:rPr lang="zh-CN" altLang="en-US" dirty="0"/>
              <a:t>，</a:t>
            </a:r>
            <a:r>
              <a:rPr lang="en-US" altLang="zh-CN" u="sng" dirty="0" err="1"/>
              <a:t>m</a:t>
            </a:r>
            <a:r>
              <a:rPr lang="en-US" altLang="zh-CN" u="sng" baseline="30000" dirty="0" err="1"/>
              <a:t>φ</a:t>
            </a:r>
            <a:r>
              <a:rPr lang="en-US" altLang="zh-CN" u="sng" baseline="30000" dirty="0"/>
              <a:t>(n)+1</a:t>
            </a:r>
            <a:r>
              <a:rPr lang="en-US" altLang="zh-CN" u="sng" dirty="0"/>
              <a:t>%n=m</a:t>
            </a:r>
          </a:p>
          <a:p>
            <a:r>
              <a:rPr lang="zh-CN" altLang="en-US" dirty="0"/>
              <a:t>解密：</a:t>
            </a:r>
            <a:r>
              <a:rPr lang="en-US" altLang="zh-CN" dirty="0" err="1"/>
              <a:t>c</a:t>
            </a:r>
            <a:r>
              <a:rPr lang="en-US" altLang="zh-CN" baseline="30000" dirty="0" err="1"/>
              <a:t>y</a:t>
            </a:r>
            <a:r>
              <a:rPr lang="en-US" altLang="zh-CN" dirty="0" err="1"/>
              <a:t>%n</a:t>
            </a:r>
            <a:r>
              <a:rPr lang="en-US" altLang="zh-CN" dirty="0"/>
              <a:t>=(m</a:t>
            </a:r>
            <a:r>
              <a:rPr lang="en-US" altLang="zh-CN" baseline="30000" dirty="0"/>
              <a:t>x</a:t>
            </a:r>
            <a:r>
              <a:rPr lang="en-US" altLang="zh-CN" dirty="0"/>
              <a:t>)</a:t>
            </a:r>
            <a:r>
              <a:rPr lang="en-US" altLang="zh-CN" baseline="30000" dirty="0"/>
              <a:t>y</a:t>
            </a:r>
            <a:r>
              <a:rPr lang="en-US" altLang="zh-CN" dirty="0"/>
              <a:t> %n=</a:t>
            </a:r>
            <a:r>
              <a:rPr lang="en-US" altLang="zh-CN" dirty="0" err="1"/>
              <a:t>m</a:t>
            </a:r>
            <a:r>
              <a:rPr lang="en-US" altLang="zh-CN" baseline="30000" dirty="0" err="1"/>
              <a:t>x.y</a:t>
            </a:r>
            <a:r>
              <a:rPr lang="en-US" altLang="zh-CN" dirty="0" err="1"/>
              <a:t>%n</a:t>
            </a:r>
            <a:r>
              <a:rPr lang="en-US" altLang="zh-CN" dirty="0"/>
              <a:t>=m </a:t>
            </a:r>
            <a:r>
              <a:rPr lang="en-US" altLang="zh-CN" dirty="0">
                <a:sym typeface="Wingdings" panose="05000000000000000000" pitchFamily="2" charset="2"/>
              </a:rPr>
              <a:t></a:t>
            </a:r>
            <a:r>
              <a:rPr lang="en-US" altLang="zh-CN" dirty="0" err="1"/>
              <a:t>m</a:t>
            </a:r>
            <a:r>
              <a:rPr lang="en-US" altLang="zh-CN" baseline="30000" dirty="0" err="1"/>
              <a:t>φ</a:t>
            </a:r>
            <a:r>
              <a:rPr lang="en-US" altLang="zh-CN" baseline="30000" dirty="0"/>
              <a:t>(n)+1</a:t>
            </a:r>
            <a:r>
              <a:rPr lang="en-US" altLang="zh-CN" dirty="0"/>
              <a:t>%n=m</a:t>
            </a:r>
          </a:p>
          <a:p>
            <a:r>
              <a:rPr lang="zh-CN" altLang="en-US" dirty="0"/>
              <a:t>基于此构造</a:t>
            </a:r>
            <a:r>
              <a:rPr lang="en-US" altLang="zh-CN" dirty="0" err="1"/>
              <a:t>xy</a:t>
            </a:r>
            <a:r>
              <a:rPr lang="zh-CN" altLang="en-US" dirty="0"/>
              <a:t>的逆元关系：</a:t>
            </a:r>
            <a:endParaRPr lang="en-US" altLang="zh-CN" dirty="0"/>
          </a:p>
          <a:p>
            <a:pPr lvl="1"/>
            <a:r>
              <a:rPr lang="en-US" altLang="zh-CN" dirty="0" err="1"/>
              <a:t>x.y</a:t>
            </a:r>
            <a:r>
              <a:rPr lang="en-US" altLang="zh-CN" dirty="0"/>
              <a:t> % </a:t>
            </a:r>
            <a:r>
              <a:rPr lang="en-US" altLang="zh-CN" dirty="0">
                <a:sym typeface="Symbol" pitchFamily="18" charset="2"/>
              </a:rPr>
              <a:t></a:t>
            </a:r>
            <a:r>
              <a:rPr lang="en-US" altLang="zh-CN" dirty="0"/>
              <a:t>(n) ≡1</a:t>
            </a:r>
          </a:p>
          <a:p>
            <a:pPr lvl="1"/>
            <a:r>
              <a:rPr lang="en-US" altLang="zh-CN" dirty="0">
                <a:sym typeface="Wingdings" panose="05000000000000000000" pitchFamily="2" charset="2"/>
              </a:rPr>
              <a:t>x.y=k</a:t>
            </a:r>
            <a:r>
              <a:rPr lang="en-US" altLang="zh-CN" dirty="0">
                <a:sym typeface="Symbol" pitchFamily="18" charset="2"/>
              </a:rPr>
              <a:t></a:t>
            </a:r>
            <a:r>
              <a:rPr lang="en-US" altLang="zh-CN" dirty="0"/>
              <a:t>(n)+1</a:t>
            </a:r>
          </a:p>
          <a:p>
            <a:pPr lvl="1"/>
            <a:endParaRPr lang="zh-CN" altLang="en-US" dirty="0"/>
          </a:p>
        </p:txBody>
      </p:sp>
      <p:sp>
        <p:nvSpPr>
          <p:cNvPr id="4" name="标题 3"/>
          <p:cNvSpPr>
            <a:spLocks noGrp="1"/>
          </p:cNvSpPr>
          <p:nvPr>
            <p:ph type="title"/>
          </p:nvPr>
        </p:nvSpPr>
        <p:spPr/>
        <p:txBody>
          <a:bodyPr/>
          <a:lstStyle/>
          <a:p>
            <a:r>
              <a:rPr lang="zh-CN" altLang="en-US"/>
              <a:t>数论知识简介</a:t>
            </a:r>
          </a:p>
        </p:txBody>
      </p:sp>
      <p:sp>
        <p:nvSpPr>
          <p:cNvPr id="145411" name="灯片编号占位符 4"/>
          <p:cNvSpPr>
            <a:spLocks noGrp="1"/>
          </p:cNvSpPr>
          <p:nvPr>
            <p:ph type="sldNum" sz="quarter" idx="4"/>
          </p:nvPr>
        </p:nvSpPr>
        <p:spPr/>
        <p:txBody>
          <a:bodyPr/>
          <a:lstStyle/>
          <a:p>
            <a:fld id="{4ACD897C-D690-45D6-BBD2-55E59AB04F51}" type="slidenum">
              <a:rPr lang="zh-CN" altLang="en-US" smtClean="0"/>
              <a:pPr/>
              <a:t>165</a:t>
            </a:fld>
            <a:endParaRPr lang="zh-CN" altLang="en-US"/>
          </a:p>
        </p:txBody>
      </p:sp>
    </p:spTree>
  </p:cSld>
  <p:clrMapOvr>
    <a:masterClrMapping/>
  </p:clrMapOvr>
  <p:transition spd="slow">
    <p:pull/>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公钥（非对称）密码算法</a:t>
            </a:r>
            <a:endParaRPr lang="en-US" altLang="zh-CN"/>
          </a:p>
          <a:p>
            <a:pPr lvl="1"/>
            <a:r>
              <a:rPr lang="zh-CN" altLang="en-US"/>
              <a:t>两个算法</a:t>
            </a:r>
            <a:endParaRPr lang="en-US" altLang="zh-CN"/>
          </a:p>
          <a:p>
            <a:pPr lvl="2"/>
            <a:r>
              <a:rPr lang="zh-CN" altLang="en-US"/>
              <a:t>加密算法</a:t>
            </a:r>
            <a:endParaRPr lang="en-US" altLang="zh-CN"/>
          </a:p>
          <a:p>
            <a:pPr lvl="2"/>
            <a:r>
              <a:rPr lang="zh-CN" altLang="en-US"/>
              <a:t>解密算法</a:t>
            </a:r>
            <a:endParaRPr lang="en-US" altLang="zh-CN"/>
          </a:p>
          <a:p>
            <a:pPr lvl="1"/>
            <a:r>
              <a:rPr lang="zh-CN" altLang="en-US"/>
              <a:t>一对密钥</a:t>
            </a:r>
            <a:endParaRPr lang="en-US" altLang="zh-CN"/>
          </a:p>
          <a:p>
            <a:pPr lvl="2"/>
            <a:r>
              <a:rPr lang="zh-CN" altLang="en-US"/>
              <a:t>公钥</a:t>
            </a:r>
            <a:r>
              <a:rPr lang="en-US" altLang="zh-CN"/>
              <a:t>——</a:t>
            </a:r>
            <a:r>
              <a:rPr lang="zh-CN" altLang="en-US"/>
              <a:t>加密</a:t>
            </a:r>
            <a:endParaRPr lang="en-US" altLang="zh-CN"/>
          </a:p>
          <a:p>
            <a:pPr lvl="2"/>
            <a:r>
              <a:rPr lang="zh-CN" altLang="en-US"/>
              <a:t>私钥</a:t>
            </a:r>
            <a:r>
              <a:rPr lang="en-US" altLang="zh-CN"/>
              <a:t>——</a:t>
            </a:r>
            <a:r>
              <a:rPr lang="zh-CN" altLang="en-US"/>
              <a:t>解密</a:t>
            </a:r>
            <a:endParaRPr lang="en-US" altLang="zh-CN"/>
          </a:p>
        </p:txBody>
      </p:sp>
      <p:sp>
        <p:nvSpPr>
          <p:cNvPr id="3" name="标题 2"/>
          <p:cNvSpPr>
            <a:spLocks noGrp="1"/>
          </p:cNvSpPr>
          <p:nvPr>
            <p:ph type="title"/>
          </p:nvPr>
        </p:nvSpPr>
        <p:spPr/>
        <p:txBody>
          <a:bodyPr/>
          <a:lstStyle/>
          <a:p>
            <a:r>
              <a:rPr lang="en-US" altLang="zh-CN"/>
              <a:t>RSA</a:t>
            </a:r>
            <a:r>
              <a:rPr lang="zh-CN" altLang="en-US"/>
              <a:t>公钥密码算法要素</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166</a:t>
            </a:fld>
            <a:endParaRPr lang="zh-CN" altLang="en-US"/>
          </a:p>
        </p:txBody>
      </p:sp>
    </p:spTree>
    <p:extLst>
      <p:ext uri="{BB962C8B-B14F-4D97-AF65-F5344CB8AC3E}">
        <p14:creationId xmlns:p14="http://schemas.microsoft.com/office/powerpoint/2010/main" val="3065514936"/>
      </p:ext>
    </p:extLst>
  </p:cSld>
  <p:clrMapOvr>
    <a:masterClrMapping/>
  </p:clrMapOvr>
  <p:transition spd="slow">
    <p:pull/>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en-US" altLang="zh-CN" dirty="0"/>
              <a:t>1. </a:t>
            </a:r>
            <a:r>
              <a:rPr lang="zh-CN" altLang="en-US" dirty="0"/>
              <a:t>独立随机选取两大素数</a:t>
            </a:r>
            <a:r>
              <a:rPr lang="en-US" altLang="zh-CN" dirty="0"/>
              <a:t>p</a:t>
            </a:r>
            <a:r>
              <a:rPr lang="zh-CN" altLang="en-US" dirty="0"/>
              <a:t>和</a:t>
            </a:r>
            <a:r>
              <a:rPr lang="en-US" altLang="zh-CN" dirty="0"/>
              <a:t>q(100</a:t>
            </a:r>
            <a:r>
              <a:rPr lang="zh-CN" altLang="en-US" dirty="0"/>
              <a:t>～</a:t>
            </a:r>
            <a:r>
              <a:rPr lang="en-US" altLang="zh-CN" dirty="0"/>
              <a:t>200</a:t>
            </a:r>
            <a:r>
              <a:rPr lang="zh-CN" altLang="en-US" dirty="0"/>
              <a:t>位十进制），保密</a:t>
            </a:r>
            <a:endParaRPr lang="en-US" altLang="zh-CN" dirty="0"/>
          </a:p>
          <a:p>
            <a:r>
              <a:rPr lang="en-US" altLang="zh-CN" dirty="0"/>
              <a:t>2. </a:t>
            </a:r>
            <a:r>
              <a:rPr lang="zh-CN" altLang="en-US" dirty="0"/>
              <a:t>计算模数</a:t>
            </a:r>
            <a:r>
              <a:rPr lang="en-US" altLang="zh-CN" dirty="0"/>
              <a:t>n=</a:t>
            </a:r>
            <a:r>
              <a:rPr lang="en-US" altLang="zh-CN" dirty="0" err="1"/>
              <a:t>p×q</a:t>
            </a:r>
            <a:endParaRPr lang="en-US" altLang="zh-CN" dirty="0"/>
          </a:p>
          <a:p>
            <a:r>
              <a:rPr lang="en-US" altLang="zh-CN" dirty="0">
                <a:sym typeface="Symbol" pitchFamily="18" charset="2"/>
              </a:rPr>
              <a:t>3. </a:t>
            </a:r>
            <a:r>
              <a:rPr lang="zh-CN" altLang="en-US" dirty="0">
                <a:sym typeface="Symbol" pitchFamily="18" charset="2"/>
              </a:rPr>
              <a:t>计算欧拉函数</a:t>
            </a:r>
            <a:r>
              <a:rPr lang="en-US" altLang="zh-CN" dirty="0"/>
              <a:t>(n)=(p</a:t>
            </a:r>
            <a:r>
              <a:rPr lang="zh-CN" altLang="en-US" dirty="0"/>
              <a:t>－</a:t>
            </a:r>
            <a:r>
              <a:rPr lang="en-US" altLang="zh-CN" dirty="0"/>
              <a:t>1)(q</a:t>
            </a:r>
            <a:r>
              <a:rPr lang="zh-CN" altLang="en-US" dirty="0"/>
              <a:t>－</a:t>
            </a:r>
            <a:r>
              <a:rPr lang="en-US" altLang="zh-CN" dirty="0"/>
              <a:t>1)</a:t>
            </a:r>
            <a:r>
              <a:rPr lang="zh-CN" altLang="en-US" dirty="0"/>
              <a:t>，保密并销毁</a:t>
            </a:r>
            <a:r>
              <a:rPr lang="en-US" altLang="zh-CN" dirty="0"/>
              <a:t>p</a:t>
            </a:r>
            <a:r>
              <a:rPr lang="zh-CN" altLang="en-US" dirty="0"/>
              <a:t>和</a:t>
            </a:r>
            <a:r>
              <a:rPr lang="en-US" altLang="zh-CN" dirty="0"/>
              <a:t>q</a:t>
            </a:r>
          </a:p>
          <a:p>
            <a:r>
              <a:rPr lang="en-US" altLang="zh-CN" dirty="0"/>
              <a:t>4. </a:t>
            </a:r>
            <a:r>
              <a:rPr lang="zh-CN" altLang="en-US" dirty="0"/>
              <a:t>随机选一整数</a:t>
            </a:r>
            <a:r>
              <a:rPr lang="en-US" altLang="zh-CN" dirty="0"/>
              <a:t>e</a:t>
            </a:r>
            <a:r>
              <a:rPr lang="zh-CN" altLang="en-US" dirty="0"/>
              <a:t>，</a:t>
            </a:r>
            <a:r>
              <a:rPr lang="en-US" altLang="zh-CN" dirty="0"/>
              <a:t>1</a:t>
            </a:r>
            <a:r>
              <a:rPr lang="en-US" altLang="zh-CN" dirty="0">
                <a:sym typeface="Symbol" pitchFamily="18" charset="2"/>
              </a:rPr>
              <a:t></a:t>
            </a:r>
            <a:r>
              <a:rPr lang="en-US" altLang="zh-CN" dirty="0"/>
              <a:t>e&lt;</a:t>
            </a:r>
            <a:r>
              <a:rPr lang="en-US" altLang="zh-CN" dirty="0">
                <a:sym typeface="Symbol" pitchFamily="18" charset="2"/>
              </a:rPr>
              <a:t></a:t>
            </a:r>
            <a:r>
              <a:rPr lang="en-US" altLang="zh-CN" dirty="0"/>
              <a:t>(n)</a:t>
            </a:r>
            <a:r>
              <a:rPr lang="zh-CN" altLang="en-US" dirty="0"/>
              <a:t>，</a:t>
            </a:r>
            <a:r>
              <a:rPr lang="en-US" altLang="zh-CN" dirty="0" err="1"/>
              <a:t>gcd</a:t>
            </a:r>
            <a:r>
              <a:rPr lang="en-US" altLang="zh-CN" dirty="0"/>
              <a:t>(</a:t>
            </a:r>
            <a:r>
              <a:rPr lang="en-US" altLang="zh-CN" dirty="0">
                <a:sym typeface="Symbol" pitchFamily="18" charset="2"/>
              </a:rPr>
              <a:t></a:t>
            </a:r>
            <a:r>
              <a:rPr lang="en-US" altLang="zh-CN" dirty="0"/>
              <a:t>(n), e)=1</a:t>
            </a:r>
            <a:r>
              <a:rPr lang="zh-CN" altLang="en-US" dirty="0"/>
              <a:t>，以</a:t>
            </a:r>
            <a:r>
              <a:rPr lang="en-US" altLang="zh-CN" dirty="0"/>
              <a:t>n</a:t>
            </a:r>
            <a:r>
              <a:rPr lang="zh-CN" altLang="en-US" dirty="0"/>
              <a:t>、</a:t>
            </a:r>
            <a:r>
              <a:rPr lang="en-US" altLang="zh-CN" dirty="0"/>
              <a:t>e</a:t>
            </a:r>
            <a:r>
              <a:rPr lang="zh-CN" altLang="en-US" dirty="0"/>
              <a:t>为公钥，公开</a:t>
            </a:r>
            <a:endParaRPr lang="en-US" altLang="zh-CN" dirty="0"/>
          </a:p>
          <a:p>
            <a:r>
              <a:rPr lang="en-US" altLang="zh-CN" dirty="0"/>
              <a:t>5. </a:t>
            </a:r>
            <a:r>
              <a:rPr lang="zh-CN" altLang="en-US" dirty="0"/>
              <a:t>计算出</a:t>
            </a:r>
            <a:r>
              <a:rPr lang="en-US" altLang="zh-CN" dirty="0"/>
              <a:t>d，</a:t>
            </a:r>
            <a:r>
              <a:rPr lang="zh-CN" altLang="en-US" dirty="0"/>
              <a:t>使之满足</a:t>
            </a:r>
            <a:r>
              <a:rPr lang="en-US" altLang="zh-CN" dirty="0" err="1"/>
              <a:t>d×e</a:t>
            </a:r>
            <a:r>
              <a:rPr lang="en-US" altLang="zh-CN" dirty="0"/>
              <a:t> % </a:t>
            </a:r>
            <a:r>
              <a:rPr lang="en-US" altLang="zh-CN" dirty="0">
                <a:sym typeface="Symbol" pitchFamily="18" charset="2"/>
              </a:rPr>
              <a:t></a:t>
            </a:r>
            <a:r>
              <a:rPr lang="en-US" altLang="zh-CN" dirty="0"/>
              <a:t>(n) ≡1</a:t>
            </a:r>
            <a:r>
              <a:rPr lang="zh-CN" altLang="en-US" dirty="0"/>
              <a:t>，以</a:t>
            </a:r>
            <a:r>
              <a:rPr lang="en-US" altLang="zh-CN" dirty="0"/>
              <a:t>d</a:t>
            </a:r>
            <a:r>
              <a:rPr lang="zh-CN" altLang="en-US" dirty="0"/>
              <a:t>为私钥</a:t>
            </a:r>
            <a:endParaRPr lang="en-US" altLang="zh-CN" dirty="0"/>
          </a:p>
        </p:txBody>
      </p:sp>
      <p:sp>
        <p:nvSpPr>
          <p:cNvPr id="3" name="标题 2"/>
          <p:cNvSpPr>
            <a:spLocks noGrp="1"/>
          </p:cNvSpPr>
          <p:nvPr>
            <p:ph type="title"/>
          </p:nvPr>
        </p:nvSpPr>
        <p:spPr/>
        <p:txBody>
          <a:bodyPr/>
          <a:lstStyle/>
          <a:p>
            <a:r>
              <a:rPr lang="en-US" altLang="zh-CN"/>
              <a:t>RSA</a:t>
            </a:r>
            <a:r>
              <a:rPr lang="zh-CN" altLang="en-US"/>
              <a:t>密码算法</a:t>
            </a:r>
            <a:r>
              <a:rPr lang="en-US" altLang="zh-CN"/>
              <a:t>——</a:t>
            </a:r>
            <a:r>
              <a:rPr lang="zh-CN" altLang="en-US"/>
              <a:t>一对密钥</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167</a:t>
            </a:fld>
            <a:endParaRPr lang="zh-CN" altLang="en-US"/>
          </a:p>
        </p:txBody>
      </p:sp>
    </p:spTree>
    <p:extLst>
      <p:ext uri="{BB962C8B-B14F-4D97-AF65-F5344CB8AC3E}">
        <p14:creationId xmlns:p14="http://schemas.microsoft.com/office/powerpoint/2010/main" val="3065514936"/>
      </p:ext>
    </p:extLst>
  </p:cSld>
  <p:clrMapOvr>
    <a:masterClrMapping/>
  </p:clrMapOvr>
  <p:transition spd="slow">
    <p:pull/>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zh-CN" altLang="en-US"/>
              <a:t>加密：公钥</a:t>
            </a:r>
            <a:r>
              <a:rPr lang="en-US" altLang="zh-CN"/>
              <a:t>n</a:t>
            </a:r>
            <a:r>
              <a:rPr lang="zh-CN" altLang="en-US"/>
              <a:t>、</a:t>
            </a:r>
            <a:r>
              <a:rPr lang="en-US" altLang="zh-CN"/>
              <a:t>e</a:t>
            </a:r>
          </a:p>
          <a:p>
            <a:pPr lvl="1"/>
            <a:r>
              <a:rPr lang="en-US" altLang="zh-CN"/>
              <a:t>m</a:t>
            </a:r>
            <a:r>
              <a:rPr lang="en-US" altLang="zh-CN" baseline="30000"/>
              <a:t>e</a:t>
            </a:r>
            <a:r>
              <a:rPr lang="en-US" altLang="zh-CN"/>
              <a:t>  % n=c</a:t>
            </a:r>
          </a:p>
          <a:p>
            <a:r>
              <a:rPr lang="zh-CN" altLang="en-US"/>
              <a:t>解密：私钥</a:t>
            </a:r>
            <a:r>
              <a:rPr lang="en-US" altLang="zh-CN"/>
              <a:t>d</a:t>
            </a:r>
          </a:p>
          <a:p>
            <a:pPr lvl="1"/>
            <a:r>
              <a:rPr lang="en-US" altLang="zh-CN"/>
              <a:t>c</a:t>
            </a:r>
            <a:r>
              <a:rPr lang="en-US" altLang="zh-CN" baseline="30000"/>
              <a:t>d</a:t>
            </a:r>
            <a:r>
              <a:rPr lang="en-US" altLang="zh-CN"/>
              <a:t>  % n=m</a:t>
            </a:r>
            <a:endParaRPr lang="en-US" altLang="zh-CN" b="1">
              <a:solidFill>
                <a:srgbClr val="C00000"/>
              </a:solidFill>
            </a:endParaRPr>
          </a:p>
        </p:txBody>
      </p:sp>
      <p:sp>
        <p:nvSpPr>
          <p:cNvPr id="3" name="标题 2"/>
          <p:cNvSpPr>
            <a:spLocks noGrp="1"/>
          </p:cNvSpPr>
          <p:nvPr>
            <p:ph type="title"/>
          </p:nvPr>
        </p:nvSpPr>
        <p:spPr/>
        <p:txBody>
          <a:bodyPr/>
          <a:lstStyle/>
          <a:p>
            <a:r>
              <a:rPr lang="en-US" altLang="zh-CN"/>
              <a:t>RSA</a:t>
            </a:r>
            <a:r>
              <a:rPr lang="zh-CN" altLang="en-US"/>
              <a:t>密码算法</a:t>
            </a:r>
            <a:r>
              <a:rPr lang="en-US" altLang="zh-CN"/>
              <a:t>——</a:t>
            </a:r>
            <a:r>
              <a:rPr lang="zh-CN" altLang="en-US"/>
              <a:t>两个算法 </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168</a:t>
            </a:fld>
            <a:endParaRPr lang="zh-CN" altLang="en-US"/>
          </a:p>
        </p:txBody>
      </p:sp>
    </p:spTree>
    <p:extLst>
      <p:ext uri="{BB962C8B-B14F-4D97-AF65-F5344CB8AC3E}">
        <p14:creationId xmlns:p14="http://schemas.microsoft.com/office/powerpoint/2010/main" val="3065514936"/>
      </p:ext>
    </p:extLst>
  </p:cSld>
  <p:clrMapOvr>
    <a:masterClrMapping/>
  </p:clrMapOvr>
  <p:transition spd="slow">
    <p:pull/>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109728" indent="0">
              <a:lnSpc>
                <a:spcPct val="80000"/>
              </a:lnSpc>
              <a:buNone/>
            </a:pPr>
            <a:r>
              <a:rPr lang="en-US" altLang="zh-CN" i="1" dirty="0">
                <a:latin typeface="Times New Roman" pitchFamily="18" charset="0"/>
              </a:rPr>
              <a:t>c</a:t>
            </a:r>
            <a:r>
              <a:rPr lang="en-US" altLang="zh-CN" i="1" baseline="30000" dirty="0">
                <a:latin typeface="Times New Roman" pitchFamily="18" charset="0"/>
              </a:rPr>
              <a:t>d</a:t>
            </a:r>
            <a:r>
              <a:rPr lang="en-US" altLang="zh-CN" i="1" dirty="0">
                <a:latin typeface="Times New Roman" pitchFamily="18" charset="0"/>
              </a:rPr>
              <a:t> </a:t>
            </a:r>
            <a:r>
              <a:rPr lang="en-US" altLang="zh-CN" dirty="0">
                <a:latin typeface="Times New Roman" pitchFamily="18" charset="0"/>
              </a:rPr>
              <a:t>%</a:t>
            </a:r>
            <a:r>
              <a:rPr lang="en-US" altLang="zh-CN" i="1" dirty="0">
                <a:latin typeface="Times New Roman" pitchFamily="18" charset="0"/>
              </a:rPr>
              <a:t> n </a:t>
            </a:r>
          </a:p>
          <a:p>
            <a:pPr marL="109728" indent="0">
              <a:lnSpc>
                <a:spcPct val="80000"/>
              </a:lnSpc>
              <a:buNone/>
            </a:pPr>
            <a:r>
              <a:rPr lang="en-US" altLang="zh-CN" dirty="0">
                <a:latin typeface="Times New Roman" panose="02020603050405020304" pitchFamily="18" charset="0"/>
              </a:rPr>
              <a:t>≡ (</a:t>
            </a:r>
            <a:r>
              <a:rPr lang="en-US" altLang="zh-CN" i="1" dirty="0">
                <a:latin typeface="Times New Roman" pitchFamily="18" charset="0"/>
              </a:rPr>
              <a:t>m</a:t>
            </a:r>
            <a:r>
              <a:rPr lang="en-US" altLang="zh-CN" i="1" baseline="30000" dirty="0">
                <a:latin typeface="Times New Roman" pitchFamily="18" charset="0"/>
              </a:rPr>
              <a:t>e</a:t>
            </a:r>
            <a:r>
              <a:rPr lang="en-US" altLang="zh-CN" dirty="0">
                <a:latin typeface="Times New Roman" pitchFamily="18" charset="0"/>
              </a:rPr>
              <a:t>)</a:t>
            </a:r>
            <a:r>
              <a:rPr lang="en-US" altLang="zh-CN" i="1" baseline="30000" dirty="0">
                <a:latin typeface="Times New Roman" pitchFamily="18" charset="0"/>
              </a:rPr>
              <a:t>d</a:t>
            </a:r>
            <a:r>
              <a:rPr lang="en-US" altLang="zh-CN" i="1" dirty="0">
                <a:latin typeface="Times New Roman" pitchFamily="18" charset="0"/>
              </a:rPr>
              <a:t> </a:t>
            </a:r>
            <a:r>
              <a:rPr lang="en-US" altLang="zh-CN" dirty="0">
                <a:latin typeface="Times New Roman" pitchFamily="18" charset="0"/>
              </a:rPr>
              <a:t>% </a:t>
            </a:r>
            <a:r>
              <a:rPr lang="en-US" altLang="zh-CN" i="1" dirty="0">
                <a:latin typeface="Times New Roman" pitchFamily="18" charset="0"/>
              </a:rPr>
              <a:t>n </a:t>
            </a:r>
          </a:p>
          <a:p>
            <a:pPr marL="109728" indent="0">
              <a:lnSpc>
                <a:spcPct val="80000"/>
              </a:lnSpc>
              <a:buNone/>
            </a:pPr>
            <a:r>
              <a:rPr lang="en-US" altLang="zh-CN" dirty="0">
                <a:latin typeface="Times New Roman" panose="02020603050405020304" pitchFamily="18" charset="0"/>
              </a:rPr>
              <a:t>≡ </a:t>
            </a:r>
            <a:r>
              <a:rPr lang="en-US" altLang="zh-CN" i="1" dirty="0">
                <a:latin typeface="Times New Roman" pitchFamily="18" charset="0"/>
              </a:rPr>
              <a:t>m</a:t>
            </a:r>
            <a:r>
              <a:rPr lang="en-US" altLang="zh-CN" i="1" baseline="30000" dirty="0">
                <a:latin typeface="Times New Roman" pitchFamily="18" charset="0"/>
              </a:rPr>
              <a:t>ed</a:t>
            </a:r>
            <a:r>
              <a:rPr lang="en-US" altLang="zh-CN" i="1" dirty="0">
                <a:latin typeface="Times New Roman" pitchFamily="18" charset="0"/>
              </a:rPr>
              <a:t> </a:t>
            </a:r>
            <a:r>
              <a:rPr lang="en-US" altLang="zh-CN" dirty="0">
                <a:latin typeface="Times New Roman" pitchFamily="18" charset="0"/>
              </a:rPr>
              <a:t>% </a:t>
            </a:r>
            <a:r>
              <a:rPr lang="en-US" altLang="zh-CN" i="1" dirty="0">
                <a:latin typeface="Times New Roman" pitchFamily="18" charset="0"/>
              </a:rPr>
              <a:t>n </a:t>
            </a:r>
            <a:r>
              <a:rPr lang="zh-CN" altLang="en-US" i="1" dirty="0">
                <a:latin typeface="Times New Roman" pitchFamily="18" charset="0"/>
              </a:rPr>
              <a:t>，</a:t>
            </a:r>
            <a:r>
              <a:rPr lang="en-US" altLang="zh-CN" i="1" dirty="0" err="1">
                <a:latin typeface="Times New Roman" pitchFamily="18" charset="0"/>
              </a:rPr>
              <a:t>d.e</a:t>
            </a:r>
            <a:r>
              <a:rPr lang="en-US" altLang="zh-CN" i="1" dirty="0">
                <a:latin typeface="Times New Roman" pitchFamily="18" charset="0"/>
              </a:rPr>
              <a:t>%</a:t>
            </a:r>
            <a:r>
              <a:rPr lang="en-US" altLang="zh-CN" i="1" dirty="0">
                <a:latin typeface="Times New Roman" pitchFamily="18" charset="0"/>
                <a:sym typeface="Symbol" pitchFamily="18" charset="2"/>
              </a:rPr>
              <a:t></a:t>
            </a:r>
            <a:r>
              <a:rPr lang="en-US" altLang="zh-CN" i="1" dirty="0">
                <a:latin typeface="Times New Roman" pitchFamily="18" charset="0"/>
              </a:rPr>
              <a:t>(n) ≡</a:t>
            </a:r>
            <a:r>
              <a:rPr lang="en-US" altLang="zh-CN" dirty="0">
                <a:latin typeface="Times New Roman" panose="02020603050405020304" pitchFamily="18" charset="0"/>
              </a:rPr>
              <a:t>1</a:t>
            </a:r>
            <a:r>
              <a:rPr lang="en-US" altLang="zh-CN" dirty="0">
                <a:latin typeface="Times New Roman" pitchFamily="18" charset="0"/>
                <a:sym typeface="Wingdings" panose="05000000000000000000" pitchFamily="2" charset="2"/>
              </a:rPr>
              <a:t></a:t>
            </a:r>
            <a:r>
              <a:rPr lang="en-US" altLang="zh-CN" i="1" dirty="0">
                <a:latin typeface="Times New Roman" pitchFamily="18" charset="0"/>
              </a:rPr>
              <a:t>d.e=k(n)+1</a:t>
            </a:r>
            <a:endParaRPr lang="en-US" altLang="zh-CN" dirty="0">
              <a:latin typeface="Times New Roman" pitchFamily="18" charset="0"/>
            </a:endParaRPr>
          </a:p>
          <a:p>
            <a:pPr marL="109728" indent="0">
              <a:lnSpc>
                <a:spcPct val="80000"/>
              </a:lnSpc>
              <a:buNone/>
            </a:pPr>
            <a:r>
              <a:rPr lang="en-US" altLang="zh-CN" dirty="0">
                <a:latin typeface="Times New Roman" pitchFamily="18" charset="0"/>
              </a:rPr>
              <a:t>≡ </a:t>
            </a:r>
            <a:r>
              <a:rPr lang="en-US" altLang="zh-CN" i="1" dirty="0" err="1">
                <a:latin typeface="Times New Roman" pitchFamily="18" charset="0"/>
              </a:rPr>
              <a:t>m</a:t>
            </a:r>
            <a:r>
              <a:rPr lang="en-US" altLang="zh-CN" i="1" baseline="30000" dirty="0" err="1">
                <a:latin typeface="Times New Roman" pitchFamily="18" charset="0"/>
              </a:rPr>
              <a:t>k</a:t>
            </a:r>
            <a:r>
              <a:rPr lang="el-GR" altLang="zh-CN" i="1" baseline="30000" dirty="0">
                <a:latin typeface="Times New Roman" pitchFamily="18" charset="0"/>
              </a:rPr>
              <a:t>φ</a:t>
            </a:r>
            <a:r>
              <a:rPr lang="en-US" altLang="zh-CN" baseline="30000" dirty="0">
                <a:latin typeface="Times New Roman" panose="02020603050405020304" pitchFamily="18" charset="0"/>
              </a:rPr>
              <a:t>(</a:t>
            </a:r>
            <a:r>
              <a:rPr lang="en-US" altLang="zh-CN" i="1" baseline="30000" dirty="0">
                <a:latin typeface="Times New Roman" pitchFamily="18" charset="0"/>
              </a:rPr>
              <a:t>n</a:t>
            </a:r>
            <a:r>
              <a:rPr lang="en-US" altLang="zh-CN" baseline="30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itchFamily="18" charset="0"/>
              </a:rPr>
              <a:t>n</a:t>
            </a:r>
          </a:p>
          <a:p>
            <a:pPr marL="109728" indent="0">
              <a:lnSpc>
                <a:spcPct val="80000"/>
              </a:lnSpc>
              <a:buNone/>
            </a:pPr>
            <a:r>
              <a:rPr lang="en-US" altLang="zh-CN" dirty="0">
                <a:latin typeface="Times New Roman" pitchFamily="18" charset="0"/>
              </a:rPr>
              <a:t>≡ </a:t>
            </a:r>
            <a:r>
              <a:rPr lang="en-US" altLang="zh-CN" i="1" dirty="0">
                <a:latin typeface="Times New Roman" pitchFamily="18" charset="0"/>
              </a:rPr>
              <a:t>m . </a:t>
            </a:r>
            <a:r>
              <a:rPr lang="en-US" altLang="zh-CN" i="1" u="sng" dirty="0" err="1">
                <a:solidFill>
                  <a:srgbClr val="C00000"/>
                </a:solidFill>
                <a:latin typeface="Times New Roman" pitchFamily="18" charset="0"/>
              </a:rPr>
              <a:t>m</a:t>
            </a:r>
            <a:r>
              <a:rPr lang="en-US" altLang="zh-CN" i="1" u="sng" baseline="30000" dirty="0" err="1">
                <a:solidFill>
                  <a:srgbClr val="C00000"/>
                </a:solidFill>
                <a:latin typeface="Times New Roman" pitchFamily="18" charset="0"/>
              </a:rPr>
              <a:t>k</a:t>
            </a:r>
            <a:r>
              <a:rPr lang="el-GR" altLang="zh-CN" i="1" u="sng" baseline="30000" dirty="0">
                <a:solidFill>
                  <a:srgbClr val="C00000"/>
                </a:solidFill>
                <a:latin typeface="Times New Roman" pitchFamily="18" charset="0"/>
              </a:rPr>
              <a:t>φ</a:t>
            </a:r>
            <a:r>
              <a:rPr lang="en-US" altLang="zh-CN" u="sng" baseline="30000" dirty="0">
                <a:solidFill>
                  <a:srgbClr val="C00000"/>
                </a:solidFill>
                <a:latin typeface="Times New Roman" panose="02020603050405020304" pitchFamily="18" charset="0"/>
              </a:rPr>
              <a:t>(</a:t>
            </a:r>
            <a:r>
              <a:rPr lang="en-US" altLang="zh-CN" i="1" u="sng" baseline="30000" dirty="0">
                <a:solidFill>
                  <a:srgbClr val="C00000"/>
                </a:solidFill>
                <a:latin typeface="Times New Roman" pitchFamily="18" charset="0"/>
              </a:rPr>
              <a:t>n</a:t>
            </a:r>
            <a:r>
              <a:rPr lang="en-US" altLang="zh-CN" u="sng" baseline="30000" dirty="0">
                <a:solidFill>
                  <a:srgbClr val="C00000"/>
                </a:solidFill>
                <a:latin typeface="Times New Roman" panose="02020603050405020304" pitchFamily="18" charset="0"/>
              </a:rPr>
              <a:t>) </a:t>
            </a:r>
            <a:r>
              <a:rPr lang="en-US" altLang="zh-CN" u="sng" dirty="0">
                <a:solidFill>
                  <a:srgbClr val="C00000"/>
                </a:solidFill>
                <a:latin typeface="Times New Roman" panose="02020603050405020304" pitchFamily="18" charset="0"/>
              </a:rPr>
              <a:t>% </a:t>
            </a:r>
            <a:r>
              <a:rPr lang="en-US" altLang="zh-CN" i="1" u="sng" dirty="0">
                <a:solidFill>
                  <a:srgbClr val="C00000"/>
                </a:solidFill>
                <a:latin typeface="Times New Roman" pitchFamily="18" charset="0"/>
              </a:rPr>
              <a:t>n</a:t>
            </a:r>
          </a:p>
          <a:p>
            <a:pPr marL="109728" indent="0">
              <a:lnSpc>
                <a:spcPct val="80000"/>
              </a:lnSpc>
              <a:buNone/>
            </a:pPr>
            <a:r>
              <a:rPr lang="en-US" altLang="zh-CN" dirty="0">
                <a:latin typeface="Times New Roman" panose="02020603050405020304" pitchFamily="18" charset="0"/>
              </a:rPr>
              <a:t>≡ </a:t>
            </a:r>
            <a:r>
              <a:rPr lang="en-US" altLang="zh-CN" i="1" dirty="0">
                <a:latin typeface="Times New Roman" pitchFamily="18" charset="0"/>
              </a:rPr>
              <a:t>m . </a:t>
            </a:r>
            <a:r>
              <a:rPr lang="en-US" altLang="zh-CN" dirty="0">
                <a:latin typeface="Times New Roman" panose="02020603050405020304" pitchFamily="18" charset="0"/>
              </a:rPr>
              <a:t>(</a:t>
            </a:r>
            <a:r>
              <a:rPr lang="en-US" altLang="zh-CN" i="1" dirty="0">
                <a:latin typeface="Times New Roman" pitchFamily="18" charset="0"/>
              </a:rPr>
              <a:t>m</a:t>
            </a:r>
            <a:r>
              <a:rPr lang="el-GR" altLang="zh-CN" i="1" baseline="30000" dirty="0">
                <a:latin typeface="Times New Roman" pitchFamily="18" charset="0"/>
              </a:rPr>
              <a:t>φ</a:t>
            </a:r>
            <a:r>
              <a:rPr lang="en-US" altLang="zh-CN" baseline="30000" dirty="0">
                <a:latin typeface="Times New Roman" panose="02020603050405020304" pitchFamily="18" charset="0"/>
              </a:rPr>
              <a:t>(</a:t>
            </a:r>
            <a:r>
              <a:rPr lang="en-US" altLang="zh-CN" i="1" baseline="30000" dirty="0">
                <a:latin typeface="Times New Roman" pitchFamily="18" charset="0"/>
              </a:rPr>
              <a:t>n</a:t>
            </a:r>
            <a:r>
              <a:rPr lang="en-US" altLang="zh-CN" baseline="30000" dirty="0">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itchFamily="18" charset="0"/>
              </a:rPr>
              <a:t>n</a:t>
            </a:r>
            <a:r>
              <a:rPr lang="en-US" altLang="zh-CN" dirty="0">
                <a:latin typeface="Times New Roman" pitchFamily="18" charset="0"/>
              </a:rPr>
              <a:t>)</a:t>
            </a:r>
            <a:r>
              <a:rPr lang="en-US" altLang="zh-CN" i="1" baseline="30000" dirty="0">
                <a:latin typeface="Times New Roman" pitchFamily="18" charset="0"/>
              </a:rPr>
              <a:t> k</a:t>
            </a:r>
            <a:endParaRPr lang="en-US" altLang="zh-CN" i="1" u="sng" dirty="0">
              <a:solidFill>
                <a:srgbClr val="C00000"/>
              </a:solidFill>
              <a:latin typeface="Times New Roman" pitchFamily="18" charset="0"/>
            </a:endParaRPr>
          </a:p>
          <a:p>
            <a:pPr marL="109728" indent="0">
              <a:lnSpc>
                <a:spcPct val="80000"/>
              </a:lnSpc>
              <a:buNone/>
            </a:pPr>
            <a:r>
              <a:rPr lang="zh-CN" altLang="en-US" dirty="0">
                <a:solidFill>
                  <a:srgbClr val="C00000"/>
                </a:solidFill>
                <a:latin typeface="Times New Roman" pitchFamily="18" charset="0"/>
              </a:rPr>
              <a:t>设</a:t>
            </a:r>
            <a:r>
              <a:rPr lang="en-US" altLang="zh-CN" dirty="0" err="1">
                <a:solidFill>
                  <a:srgbClr val="C00000"/>
                </a:solidFill>
                <a:latin typeface="Times New Roman" pitchFamily="18" charset="0"/>
              </a:rPr>
              <a:t>gcd</a:t>
            </a:r>
            <a:r>
              <a:rPr lang="en-US" altLang="zh-CN" dirty="0">
                <a:solidFill>
                  <a:srgbClr val="C00000"/>
                </a:solidFill>
                <a:latin typeface="Times New Roman" pitchFamily="18" charset="0"/>
              </a:rPr>
              <a:t>(</a:t>
            </a:r>
            <a:r>
              <a:rPr lang="en-US" altLang="zh-CN" i="1" dirty="0" err="1">
                <a:solidFill>
                  <a:srgbClr val="C00000"/>
                </a:solidFill>
                <a:latin typeface="Times New Roman" pitchFamily="18" charset="0"/>
              </a:rPr>
              <a:t>m,n</a:t>
            </a:r>
            <a:r>
              <a:rPr lang="en-US" altLang="zh-CN" dirty="0">
                <a:solidFill>
                  <a:srgbClr val="C00000"/>
                </a:solidFill>
                <a:latin typeface="Times New Roman" pitchFamily="18" charset="0"/>
              </a:rPr>
              <a:t>) =</a:t>
            </a:r>
            <a:r>
              <a:rPr lang="en-US" altLang="zh-CN" dirty="0">
                <a:solidFill>
                  <a:srgbClr val="C00000"/>
                </a:solidFill>
                <a:latin typeface="Times New Roman" pitchFamily="18" charset="0"/>
                <a:cs typeface="Times New Roman" pitchFamily="18" charset="0"/>
              </a:rPr>
              <a:t>1</a:t>
            </a:r>
          </a:p>
          <a:p>
            <a:pPr marL="109728" indent="0">
              <a:lnSpc>
                <a:spcPct val="80000"/>
              </a:lnSpc>
              <a:buNone/>
            </a:pPr>
            <a:r>
              <a:rPr lang="en-US" altLang="zh-CN" i="1" dirty="0">
                <a:solidFill>
                  <a:srgbClr val="C00000"/>
                </a:solidFill>
                <a:latin typeface="Times New Roman" pitchFamily="18" charset="0"/>
              </a:rPr>
              <a:t>m</a:t>
            </a:r>
            <a:r>
              <a:rPr lang="el-GR" altLang="zh-CN" i="1" baseline="30000" dirty="0">
                <a:solidFill>
                  <a:srgbClr val="C00000"/>
                </a:solidFill>
                <a:latin typeface="Times New Roman" pitchFamily="18" charset="0"/>
              </a:rPr>
              <a:t>φ</a:t>
            </a:r>
            <a:r>
              <a:rPr lang="en-US" altLang="zh-CN" baseline="30000" dirty="0">
                <a:solidFill>
                  <a:srgbClr val="C00000"/>
                </a:solidFill>
                <a:latin typeface="Times New Roman" panose="02020603050405020304" pitchFamily="18" charset="0"/>
              </a:rPr>
              <a:t>(</a:t>
            </a:r>
            <a:r>
              <a:rPr lang="en-US" altLang="zh-CN" i="1" baseline="30000" dirty="0">
                <a:solidFill>
                  <a:srgbClr val="C00000"/>
                </a:solidFill>
                <a:latin typeface="Times New Roman" pitchFamily="18" charset="0"/>
              </a:rPr>
              <a:t>n</a:t>
            </a:r>
            <a:r>
              <a:rPr lang="en-US" altLang="zh-CN" baseline="30000"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 %</a:t>
            </a:r>
            <a:r>
              <a:rPr lang="en-US" altLang="zh-CN" i="1" dirty="0">
                <a:solidFill>
                  <a:srgbClr val="C00000"/>
                </a:solidFill>
                <a:latin typeface="Times New Roman" pitchFamily="18" charset="0"/>
              </a:rPr>
              <a:t>n</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itchFamily="18" charset="0"/>
                <a:cs typeface="Times New Roman" pitchFamily="18" charset="0"/>
              </a:rPr>
              <a:t>1</a:t>
            </a:r>
            <a:r>
              <a:rPr lang="en-US" altLang="zh-CN" i="1" dirty="0">
                <a:solidFill>
                  <a:srgbClr val="C00000"/>
                </a:solidFill>
                <a:latin typeface="Times New Roman" pitchFamily="18" charset="0"/>
              </a:rPr>
              <a:t>—</a:t>
            </a:r>
            <a:r>
              <a:rPr lang="zh-CN" altLang="en-US" b="1" dirty="0">
                <a:solidFill>
                  <a:srgbClr val="C00000"/>
                </a:solidFill>
                <a:latin typeface="Times New Roman" panose="02020603050405020304" pitchFamily="18" charset="0"/>
                <a:ea typeface="华文新魏" pitchFamily="2" charset="-122"/>
              </a:rPr>
              <a:t>欧拉定理</a:t>
            </a:r>
            <a:endParaRPr lang="en-US" altLang="zh-CN" b="1" dirty="0">
              <a:solidFill>
                <a:srgbClr val="C00000"/>
              </a:solidFill>
              <a:latin typeface="Times New Roman" panose="02020603050405020304" pitchFamily="18" charset="0"/>
              <a:ea typeface="华文新魏" pitchFamily="2" charset="-122"/>
            </a:endParaRPr>
          </a:p>
          <a:p>
            <a:pPr marL="109728" indent="0">
              <a:lnSpc>
                <a:spcPct val="80000"/>
              </a:lnSpc>
              <a:buNone/>
            </a:pPr>
            <a:r>
              <a:rPr lang="en-US" altLang="zh-CN" dirty="0">
                <a:latin typeface="Times New Roman" panose="02020603050405020304" pitchFamily="18" charset="0"/>
              </a:rPr>
              <a:t>≡ </a:t>
            </a:r>
            <a:r>
              <a:rPr lang="en-US" altLang="zh-CN" i="1" dirty="0">
                <a:latin typeface="Times New Roman" pitchFamily="18" charset="0"/>
              </a:rPr>
              <a:t>m . </a:t>
            </a:r>
            <a:r>
              <a:rPr lang="en-US" altLang="zh-CN" dirty="0">
                <a:latin typeface="Times New Roman" panose="02020603050405020304" pitchFamily="18" charset="0"/>
              </a:rPr>
              <a:t>(</a:t>
            </a:r>
            <a:r>
              <a:rPr lang="en-US" altLang="zh-CN" i="1" dirty="0">
                <a:latin typeface="Times New Roman" pitchFamily="18" charset="0"/>
              </a:rPr>
              <a:t>1</a:t>
            </a:r>
            <a:r>
              <a:rPr lang="en-US" altLang="zh-CN" dirty="0">
                <a:latin typeface="Times New Roman" pitchFamily="18" charset="0"/>
              </a:rPr>
              <a:t>)</a:t>
            </a:r>
            <a:r>
              <a:rPr lang="en-US" altLang="zh-CN" i="1" baseline="30000" dirty="0">
                <a:latin typeface="Times New Roman" pitchFamily="18" charset="0"/>
              </a:rPr>
              <a:t> k</a:t>
            </a:r>
            <a:endParaRPr lang="en-US" altLang="zh-CN" i="1" u="sng" dirty="0">
              <a:solidFill>
                <a:srgbClr val="C00000"/>
              </a:solidFill>
              <a:latin typeface="Times New Roman" pitchFamily="18" charset="0"/>
            </a:endParaRPr>
          </a:p>
          <a:p>
            <a:pPr marL="109728" indent="0">
              <a:lnSpc>
                <a:spcPct val="80000"/>
              </a:lnSpc>
              <a:buNone/>
            </a:pPr>
            <a:r>
              <a:rPr lang="en-US" altLang="zh-CN" dirty="0">
                <a:latin typeface="Times New Roman" panose="02020603050405020304" pitchFamily="18" charset="0"/>
              </a:rPr>
              <a:t>≡ </a:t>
            </a:r>
            <a:r>
              <a:rPr lang="en-US" altLang="zh-CN" i="1" dirty="0">
                <a:latin typeface="Times New Roman" pitchFamily="18" charset="0"/>
              </a:rPr>
              <a:t>m</a:t>
            </a:r>
            <a:endParaRPr lang="en-US" altLang="zh-CN" dirty="0">
              <a:latin typeface="Times New Roman" pitchFamily="18" charset="0"/>
            </a:endParaRPr>
          </a:p>
        </p:txBody>
      </p:sp>
      <p:sp>
        <p:nvSpPr>
          <p:cNvPr id="4" name="标题 3"/>
          <p:cNvSpPr>
            <a:spLocks noGrp="1"/>
          </p:cNvSpPr>
          <p:nvPr>
            <p:ph type="title"/>
          </p:nvPr>
        </p:nvSpPr>
        <p:spPr/>
        <p:txBody>
          <a:bodyPr/>
          <a:lstStyle/>
          <a:p>
            <a:r>
              <a:rPr lang="zh-CN" altLang="en-US"/>
              <a:t>解密正确性证明</a:t>
            </a:r>
          </a:p>
        </p:txBody>
      </p:sp>
      <p:sp>
        <p:nvSpPr>
          <p:cNvPr id="2" name="灯片编号占位符 1"/>
          <p:cNvSpPr>
            <a:spLocks noGrp="1"/>
          </p:cNvSpPr>
          <p:nvPr>
            <p:ph type="sldNum" sz="quarter" idx="4"/>
          </p:nvPr>
        </p:nvSpPr>
        <p:spPr/>
        <p:txBody>
          <a:bodyPr/>
          <a:lstStyle/>
          <a:p>
            <a:pPr>
              <a:defRPr/>
            </a:pPr>
            <a:fld id="{9E42B576-6C96-45E3-BEDE-29BE65C272B3}" type="slidenum">
              <a:rPr lang="zh-CN" altLang="en-US" smtClean="0"/>
              <a:pPr>
                <a:defRPr/>
              </a:pPr>
              <a:t>169</a:t>
            </a:fld>
            <a:endParaRPr lang="zh-CN" altLang="en-US"/>
          </a:p>
        </p:txBody>
      </p:sp>
    </p:spTree>
    <p:extLst>
      <p:ext uri="{BB962C8B-B14F-4D97-AF65-F5344CB8AC3E}">
        <p14:creationId xmlns:p14="http://schemas.microsoft.com/office/powerpoint/2010/main" val="786704961"/>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a:defRPr/>
            </a:pPr>
            <a:r>
              <a:rPr lang="en-US" altLang="zh-CN"/>
              <a:t>4.1 </a:t>
            </a:r>
            <a:r>
              <a:rPr lang="zh-CN" altLang="en-US"/>
              <a:t>密码技术的发展历史</a:t>
            </a:r>
          </a:p>
        </p:txBody>
      </p:sp>
      <p:sp>
        <p:nvSpPr>
          <p:cNvPr id="15365" name="Rectangle 3"/>
          <p:cNvSpPr>
            <a:spLocks noGrp="1" noChangeArrowheads="1"/>
          </p:cNvSpPr>
          <p:nvPr>
            <p:ph type="body" idx="1"/>
          </p:nvPr>
        </p:nvSpPr>
        <p:spPr/>
        <p:txBody>
          <a:bodyPr/>
          <a:lstStyle/>
          <a:p>
            <a:endParaRPr lang="zh-CN" altLang="en-US"/>
          </a:p>
        </p:txBody>
      </p:sp>
      <p:sp>
        <p:nvSpPr>
          <p:cNvPr id="15363"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E6E85721-2926-4AC8-B30E-B33C4A85774C}" type="slidenum">
              <a:rPr lang="en-US" altLang="zh-CN" smtClean="0">
                <a:latin typeface="Times New Roman" pitchFamily="18" charset="0"/>
              </a:rPr>
              <a:pPr/>
              <a:t>17</a:t>
            </a:fld>
            <a:endParaRPr lang="en-US" altLang="zh-CN">
              <a:latin typeface="Times New Roman" pitchFamily="18" charset="0"/>
            </a:endParaRPr>
          </a:p>
        </p:txBody>
      </p:sp>
      <p:sp>
        <p:nvSpPr>
          <p:cNvPr id="15362" name="页脚占位符 4"/>
          <p:cNvSpPr>
            <a:spLocks noGrp="1"/>
          </p:cNvSpPr>
          <p:nvPr>
            <p:ph type="ftr" sz="quarter" idx="4294967295"/>
          </p:nvPr>
        </p:nvSpPr>
        <p:spPr bwMode="auto">
          <a:xfrm>
            <a:off x="0" y="6408738"/>
            <a:ext cx="2351088" cy="449262"/>
          </a:xfrm>
          <a:noFill/>
          <a:ln>
            <a:miter lim="800000"/>
            <a:headEnd/>
            <a:tailEnd/>
          </a:ln>
        </p:spPr>
        <p:txBody>
          <a:bodyPr wrap="square" lIns="91440" tIns="45720" rIns="91440" bIns="45720" numCol="1" anchorCtr="0" compatLnSpc="1">
            <a:prstTxWarp prst="textNoShape">
              <a:avLst/>
            </a:prstTxWarp>
          </a:bodyPr>
          <a:lstStyle/>
          <a:p>
            <a:r>
              <a:rPr lang="en-US" altLang="zh-CN">
                <a:latin typeface="Times New Roman" pitchFamily="18" charset="0"/>
              </a:rPr>
              <a:t>Copyright</a:t>
            </a:r>
            <a:r>
              <a:rPr lang="en-US" altLang="zh-CN">
                <a:latin typeface="宋体" pitchFamily="2" charset="-122"/>
              </a:rPr>
              <a:t>©</a:t>
            </a:r>
            <a:r>
              <a:rPr lang="zh-CN" altLang="en-US">
                <a:latin typeface="Times New Roman" pitchFamily="18" charset="0"/>
              </a:rPr>
              <a:t>电子科技大学计算机学院</a:t>
            </a:r>
          </a:p>
        </p:txBody>
      </p:sp>
    </p:spTree>
  </p:cSld>
  <p:clrMapOvr>
    <a:masterClrMapping/>
  </p:clrMapOvr>
  <p:transition spd="slow">
    <p:pull/>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pPr marL="109728" indent="0">
              <a:buNone/>
            </a:pPr>
            <a:r>
              <a:rPr lang="en-US" altLang="zh-CN" i="1" dirty="0" err="1">
                <a:latin typeface="Times New Roman" panose="02020603050405020304" pitchFamily="18" charset="0"/>
              </a:rPr>
              <a:t>gcd</a:t>
            </a:r>
            <a:r>
              <a:rPr lang="en-US" altLang="zh-CN" i="1" dirty="0">
                <a:latin typeface="Times New Roman" panose="02020603050405020304" pitchFamily="18" charset="0"/>
              </a:rPr>
              <a:t>(</a:t>
            </a:r>
            <a:r>
              <a:rPr lang="en-US" altLang="zh-CN" i="1" dirty="0" err="1">
                <a:latin typeface="Times New Roman" panose="02020603050405020304" pitchFamily="18" charset="0"/>
              </a:rPr>
              <a:t>m,n</a:t>
            </a:r>
            <a:r>
              <a:rPr lang="en-US" altLang="zh-CN" i="1" dirty="0">
                <a:latin typeface="Times New Roman" panose="02020603050405020304" pitchFamily="18" charset="0"/>
              </a:rPr>
              <a:t>) ≠1</a:t>
            </a:r>
            <a:r>
              <a:rPr lang="zh-CN" altLang="en-US" i="1" dirty="0">
                <a:latin typeface="Times New Roman" panose="02020603050405020304" pitchFamily="18" charset="0"/>
              </a:rPr>
              <a:t>，</a:t>
            </a:r>
            <a:r>
              <a:rPr lang="en-US" altLang="zh-CN" i="1" dirty="0">
                <a:latin typeface="Times New Roman" panose="02020603050405020304" pitchFamily="18" charset="0"/>
              </a:rPr>
              <a:t>n=</a:t>
            </a:r>
            <a:r>
              <a:rPr lang="en-US" altLang="zh-CN" i="1" dirty="0" err="1">
                <a:latin typeface="Times New Roman" panose="02020603050405020304" pitchFamily="18" charset="0"/>
              </a:rPr>
              <a:t>p×q</a:t>
            </a:r>
            <a:endParaRPr lang="en-US" altLang="zh-CN" i="1" dirty="0">
              <a:latin typeface="Times New Roman" panose="02020603050405020304" pitchFamily="18" charset="0"/>
            </a:endParaRPr>
          </a:p>
          <a:p>
            <a:pPr marL="109728" indent="0">
              <a:buNone/>
            </a:pPr>
            <a:r>
              <a:rPr lang="en-US" altLang="zh-CN" i="1" dirty="0">
                <a:latin typeface="Times New Roman" panose="02020603050405020304" pitchFamily="18" charset="0"/>
              </a:rPr>
              <a:t>m</a:t>
            </a:r>
            <a:r>
              <a:rPr lang="zh-CN" altLang="en-US" i="1" dirty="0">
                <a:latin typeface="Times New Roman" panose="02020603050405020304" pitchFamily="18" charset="0"/>
              </a:rPr>
              <a:t>是</a:t>
            </a:r>
            <a:r>
              <a:rPr lang="en-US" altLang="zh-CN" i="1" dirty="0">
                <a:latin typeface="Times New Roman" panose="02020603050405020304" pitchFamily="18" charset="0"/>
              </a:rPr>
              <a:t>p</a:t>
            </a:r>
            <a:r>
              <a:rPr lang="zh-CN" altLang="en-US" i="1" dirty="0">
                <a:latin typeface="Times New Roman" panose="02020603050405020304" pitchFamily="18" charset="0"/>
              </a:rPr>
              <a:t>的倍数或</a:t>
            </a:r>
            <a:r>
              <a:rPr lang="en-US" altLang="zh-CN" i="1" dirty="0">
                <a:latin typeface="Times New Roman" panose="02020603050405020304" pitchFamily="18" charset="0"/>
              </a:rPr>
              <a:t>q</a:t>
            </a:r>
            <a:r>
              <a:rPr lang="zh-CN" altLang="en-US" i="1" dirty="0">
                <a:latin typeface="Times New Roman" panose="02020603050405020304" pitchFamily="18" charset="0"/>
              </a:rPr>
              <a:t>的倍数，</a:t>
            </a:r>
          </a:p>
          <a:p>
            <a:pPr marL="109728" indent="0">
              <a:buNone/>
            </a:pPr>
            <a:r>
              <a:rPr lang="zh-CN" altLang="en-US" i="1" dirty="0">
                <a:latin typeface="Times New Roman" panose="02020603050405020304" pitchFamily="18" charset="0"/>
              </a:rPr>
              <a:t>设</a:t>
            </a:r>
            <a:r>
              <a:rPr lang="en-US" altLang="zh-CN" i="1" dirty="0">
                <a:latin typeface="Times New Roman" panose="02020603050405020304" pitchFamily="18" charset="0"/>
              </a:rPr>
              <a:t>m=</a:t>
            </a:r>
            <a:r>
              <a:rPr lang="en-US" altLang="zh-CN" i="1" dirty="0" err="1">
                <a:latin typeface="Times New Roman" panose="02020603050405020304" pitchFamily="18" charset="0"/>
              </a:rPr>
              <a:t>cp</a:t>
            </a:r>
            <a:r>
              <a:rPr lang="zh-CN" altLang="en-US" i="1" dirty="0">
                <a:latin typeface="Times New Roman" panose="02020603050405020304" pitchFamily="18" charset="0"/>
              </a:rPr>
              <a:t>，</a:t>
            </a:r>
            <a:r>
              <a:rPr lang="en-US" altLang="zh-CN" i="1" dirty="0" err="1">
                <a:latin typeface="Times New Roman" panose="02020603050405020304" pitchFamily="18" charset="0"/>
              </a:rPr>
              <a:t>gcd</a:t>
            </a:r>
            <a:r>
              <a:rPr lang="en-US" altLang="zh-CN" i="1" dirty="0">
                <a:latin typeface="Times New Roman" panose="02020603050405020304" pitchFamily="18" charset="0"/>
              </a:rPr>
              <a:t>(</a:t>
            </a:r>
            <a:r>
              <a:rPr lang="en-US" altLang="zh-CN" i="1" dirty="0" err="1">
                <a:latin typeface="Times New Roman" panose="02020603050405020304" pitchFamily="18" charset="0"/>
              </a:rPr>
              <a:t>m,q</a:t>
            </a:r>
            <a:r>
              <a:rPr lang="en-US" altLang="zh-CN" i="1" dirty="0">
                <a:latin typeface="Times New Roman" panose="02020603050405020304" pitchFamily="18" charset="0"/>
              </a:rPr>
              <a:t>)=1,</a:t>
            </a:r>
            <a:r>
              <a:rPr lang="zh-CN" altLang="en-US" i="1" dirty="0">
                <a:latin typeface="Times New Roman" panose="02020603050405020304" pitchFamily="18" charset="0"/>
              </a:rPr>
              <a:t>  </a:t>
            </a:r>
            <a:r>
              <a:rPr lang="en-US" altLang="zh-CN" i="1" dirty="0">
                <a:latin typeface="Times New Roman" panose="02020603050405020304" pitchFamily="18" charset="0"/>
              </a:rPr>
              <a:t>m</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(q) </a:t>
            </a:r>
            <a:r>
              <a:rPr lang="en-US" altLang="zh-CN" i="1" dirty="0">
                <a:latin typeface="Times New Roman" panose="02020603050405020304" pitchFamily="18" charset="0"/>
              </a:rPr>
              <a:t>%q ≡1</a:t>
            </a:r>
            <a:r>
              <a:rPr lang="zh-CN" altLang="en-US" i="1" dirty="0">
                <a:latin typeface="Times New Roman" panose="02020603050405020304" pitchFamily="18" charset="0"/>
              </a:rPr>
              <a:t>，</a:t>
            </a:r>
          </a:p>
          <a:p>
            <a:pPr marL="109728" indent="0">
              <a:buNone/>
            </a:pPr>
            <a:r>
              <a:rPr lang="zh-CN" altLang="en-US" i="1" dirty="0">
                <a:latin typeface="Times New Roman" panose="02020603050405020304" pitchFamily="18" charset="0"/>
              </a:rPr>
              <a:t> </a:t>
            </a:r>
            <a:r>
              <a:rPr lang="en-US" altLang="zh-CN" i="1" dirty="0" err="1">
                <a:latin typeface="Times New Roman" panose="02020603050405020304" pitchFamily="18" charset="0"/>
              </a:rPr>
              <a:t>m</a:t>
            </a:r>
            <a:r>
              <a:rPr lang="en-US" altLang="zh-CN" i="1" baseline="30000" dirty="0" err="1">
                <a:latin typeface="Times New Roman" panose="02020603050405020304" pitchFamily="18" charset="0"/>
              </a:rPr>
              <a:t>k</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(q)</a:t>
            </a:r>
            <a:r>
              <a:rPr lang="en-US" altLang="zh-CN" i="1" dirty="0">
                <a:latin typeface="Times New Roman" panose="02020603050405020304" pitchFamily="18" charset="0"/>
              </a:rPr>
              <a:t>%q ≡ 1</a:t>
            </a:r>
            <a:r>
              <a:rPr lang="zh-CN" altLang="en-US" i="1" dirty="0">
                <a:latin typeface="Times New Roman" panose="02020603050405020304" pitchFamily="18" charset="0"/>
              </a:rPr>
              <a:t>，</a:t>
            </a:r>
          </a:p>
          <a:p>
            <a:pPr marL="109728" indent="0">
              <a:buNone/>
            </a:pPr>
            <a:r>
              <a:rPr lang="zh-CN" altLang="en-US" i="1" dirty="0">
                <a:latin typeface="Times New Roman" panose="02020603050405020304" pitchFamily="18" charset="0"/>
              </a:rPr>
              <a:t> </a:t>
            </a:r>
            <a:r>
              <a:rPr lang="en-US" altLang="zh-CN" i="1" dirty="0">
                <a:latin typeface="Times New Roman" panose="02020603050405020304" pitchFamily="18" charset="0"/>
              </a:rPr>
              <a:t>[</a:t>
            </a:r>
            <a:r>
              <a:rPr lang="en-US" altLang="zh-CN" i="1" dirty="0" err="1">
                <a:latin typeface="Times New Roman" panose="02020603050405020304" pitchFamily="18" charset="0"/>
              </a:rPr>
              <a:t>m</a:t>
            </a:r>
            <a:r>
              <a:rPr lang="en-US" altLang="zh-CN" i="1" baseline="30000" dirty="0" err="1">
                <a:latin typeface="Times New Roman" panose="02020603050405020304" pitchFamily="18" charset="0"/>
              </a:rPr>
              <a:t>k</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(q)</a:t>
            </a:r>
            <a:r>
              <a:rPr lang="en-US" altLang="zh-CN" i="1" dirty="0">
                <a:latin typeface="Times New Roman" panose="02020603050405020304" pitchFamily="18" charset="0"/>
              </a:rPr>
              <a:t>]</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(p)</a:t>
            </a:r>
            <a:r>
              <a:rPr lang="en-US" altLang="zh-CN" i="1" dirty="0">
                <a:latin typeface="Times New Roman" panose="02020603050405020304" pitchFamily="18" charset="0"/>
              </a:rPr>
              <a:t>%q ≡ 1</a:t>
            </a:r>
            <a:r>
              <a:rPr lang="zh-CN" altLang="en-US" i="1" dirty="0">
                <a:latin typeface="Times New Roman" panose="02020603050405020304" pitchFamily="18" charset="0"/>
              </a:rPr>
              <a:t>，（</a:t>
            </a:r>
            <a:r>
              <a:rPr lang="el-GR" altLang="zh-CN" i="1" dirty="0">
                <a:latin typeface="Times New Roman" panose="02020603050405020304" pitchFamily="18" charset="0"/>
              </a:rPr>
              <a:t>φ</a:t>
            </a:r>
            <a:r>
              <a:rPr lang="en-US" altLang="zh-CN" i="1" dirty="0">
                <a:latin typeface="Times New Roman" panose="02020603050405020304" pitchFamily="18" charset="0"/>
              </a:rPr>
              <a:t>(n)=</a:t>
            </a:r>
            <a:r>
              <a:rPr lang="el-GR" altLang="zh-CN" i="1" dirty="0">
                <a:latin typeface="Times New Roman" panose="02020603050405020304" pitchFamily="18" charset="0"/>
              </a:rPr>
              <a:t>φ</a:t>
            </a:r>
            <a:r>
              <a:rPr lang="en-US" altLang="zh-CN" i="1" dirty="0">
                <a:latin typeface="Times New Roman" panose="02020603050405020304" pitchFamily="18" charset="0"/>
              </a:rPr>
              <a:t>(q)</a:t>
            </a:r>
            <a:r>
              <a:rPr lang="el-GR" altLang="zh-CN" i="1" dirty="0">
                <a:latin typeface="Times New Roman" panose="02020603050405020304" pitchFamily="18" charset="0"/>
              </a:rPr>
              <a:t> </a:t>
            </a:r>
            <a:r>
              <a:rPr lang="en-US" altLang="zh-CN" i="1" dirty="0">
                <a:latin typeface="Times New Roman" panose="02020603050405020304" pitchFamily="18" charset="0"/>
              </a:rPr>
              <a:t>. </a:t>
            </a:r>
            <a:r>
              <a:rPr lang="el-GR" altLang="zh-CN" i="1" dirty="0">
                <a:latin typeface="Times New Roman" panose="02020603050405020304" pitchFamily="18" charset="0"/>
              </a:rPr>
              <a:t>φ</a:t>
            </a:r>
            <a:r>
              <a:rPr lang="en-US" altLang="zh-CN" i="1" dirty="0">
                <a:latin typeface="Times New Roman" panose="02020603050405020304" pitchFamily="18" charset="0"/>
              </a:rPr>
              <a:t>(p))</a:t>
            </a:r>
          </a:p>
          <a:p>
            <a:pPr marL="109728" indent="0">
              <a:buNone/>
            </a:pPr>
            <a:r>
              <a:rPr lang="en-US" altLang="zh-CN" i="1" dirty="0" err="1">
                <a:latin typeface="Times New Roman" panose="02020603050405020304" pitchFamily="18" charset="0"/>
              </a:rPr>
              <a:t>m</a:t>
            </a:r>
            <a:r>
              <a:rPr lang="en-US" altLang="zh-CN" i="1" baseline="30000" dirty="0" err="1">
                <a:latin typeface="Times New Roman" panose="02020603050405020304" pitchFamily="18" charset="0"/>
              </a:rPr>
              <a:t>k</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(n)</a:t>
            </a:r>
            <a:r>
              <a:rPr lang="en-US" altLang="zh-CN" i="1" dirty="0">
                <a:latin typeface="Times New Roman" panose="02020603050405020304" pitchFamily="18" charset="0"/>
              </a:rPr>
              <a:t>%q ≡ 1 </a:t>
            </a:r>
            <a:r>
              <a:rPr lang="zh-CN" altLang="en-US" i="1" dirty="0">
                <a:latin typeface="Times New Roman" panose="02020603050405020304" pitchFamily="18" charset="0"/>
              </a:rPr>
              <a:t>，</a:t>
            </a:r>
            <a:endParaRPr lang="en-US" altLang="zh-CN" i="1" dirty="0">
              <a:latin typeface="Times New Roman" panose="02020603050405020304" pitchFamily="18" charset="0"/>
            </a:endParaRPr>
          </a:p>
          <a:p>
            <a:pPr marL="109728" indent="0">
              <a:buNone/>
            </a:pPr>
            <a:r>
              <a:rPr lang="zh-CN" altLang="en-US" i="1" dirty="0">
                <a:latin typeface="Times New Roman" panose="02020603050405020304" pitchFamily="18" charset="0"/>
              </a:rPr>
              <a:t>存在一整数</a:t>
            </a:r>
            <a:r>
              <a:rPr lang="en-US" altLang="zh-CN" i="1" dirty="0">
                <a:latin typeface="Times New Roman" panose="02020603050405020304" pitchFamily="18" charset="0"/>
              </a:rPr>
              <a:t>r</a:t>
            </a:r>
            <a:r>
              <a:rPr lang="zh-CN" altLang="en-US" i="1" dirty="0">
                <a:latin typeface="Times New Roman" panose="02020603050405020304" pitchFamily="18" charset="0"/>
              </a:rPr>
              <a:t>，使</a:t>
            </a:r>
            <a:r>
              <a:rPr lang="en-US" altLang="zh-CN" i="1" dirty="0" err="1">
                <a:latin typeface="Times New Roman" panose="02020603050405020304" pitchFamily="18" charset="0"/>
              </a:rPr>
              <a:t>m</a:t>
            </a:r>
            <a:r>
              <a:rPr lang="en-US" altLang="zh-CN" i="1" baseline="30000" dirty="0" err="1">
                <a:latin typeface="Times New Roman" panose="02020603050405020304" pitchFamily="18" charset="0"/>
              </a:rPr>
              <a:t>k</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(n) </a:t>
            </a:r>
            <a:r>
              <a:rPr lang="en-US" altLang="zh-CN" i="1" dirty="0">
                <a:latin typeface="Times New Roman" panose="02020603050405020304" pitchFamily="18" charset="0"/>
              </a:rPr>
              <a:t>≡ 1</a:t>
            </a:r>
            <a:r>
              <a:rPr lang="zh-CN" altLang="en-US" i="1" dirty="0">
                <a:latin typeface="Times New Roman" panose="02020603050405020304" pitchFamily="18" charset="0"/>
              </a:rPr>
              <a:t>＋</a:t>
            </a:r>
            <a:r>
              <a:rPr lang="en-US" altLang="zh-CN" i="1" dirty="0" err="1">
                <a:latin typeface="Times New Roman" panose="02020603050405020304" pitchFamily="18" charset="0"/>
              </a:rPr>
              <a:t>rq</a:t>
            </a:r>
            <a:endParaRPr lang="en-US" altLang="zh-CN" i="1" dirty="0">
              <a:latin typeface="Times New Roman" panose="02020603050405020304" pitchFamily="18" charset="0"/>
            </a:endParaRPr>
          </a:p>
          <a:p>
            <a:pPr marL="109728" indent="0">
              <a:buNone/>
            </a:pPr>
            <a:r>
              <a:rPr lang="zh-CN" altLang="en-US" i="1" dirty="0">
                <a:latin typeface="Times New Roman" panose="02020603050405020304" pitchFamily="18" charset="0"/>
              </a:rPr>
              <a:t>两边同乘</a:t>
            </a:r>
            <a:r>
              <a:rPr lang="en-US" altLang="zh-CN" i="1" dirty="0">
                <a:latin typeface="Times New Roman" panose="02020603050405020304" pitchFamily="18" charset="0"/>
              </a:rPr>
              <a:t>m = </a:t>
            </a:r>
            <a:r>
              <a:rPr lang="en-US" altLang="zh-CN" i="1" dirty="0" err="1">
                <a:latin typeface="Times New Roman" panose="02020603050405020304" pitchFamily="18" charset="0"/>
              </a:rPr>
              <a:t>cp</a:t>
            </a:r>
            <a:r>
              <a:rPr lang="en-US" altLang="zh-CN" i="1" dirty="0">
                <a:latin typeface="Times New Roman" panose="02020603050405020304" pitchFamily="18" charset="0"/>
              </a:rPr>
              <a:t>, </a:t>
            </a:r>
          </a:p>
          <a:p>
            <a:pPr marL="109728" indent="0">
              <a:buNone/>
            </a:pPr>
            <a:r>
              <a:rPr lang="en-US" altLang="zh-CN" i="1" dirty="0" err="1">
                <a:latin typeface="Times New Roman" panose="02020603050405020304" pitchFamily="18" charset="0"/>
              </a:rPr>
              <a:t>m</a:t>
            </a:r>
            <a:r>
              <a:rPr lang="en-US" altLang="zh-CN" i="1" baseline="30000" dirty="0" err="1">
                <a:latin typeface="Times New Roman" panose="02020603050405020304" pitchFamily="18" charset="0"/>
              </a:rPr>
              <a:t>k</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(n)+1 </a:t>
            </a:r>
            <a:r>
              <a:rPr lang="en-US" altLang="zh-CN" i="1" dirty="0">
                <a:latin typeface="Times New Roman" panose="02020603050405020304" pitchFamily="18" charset="0"/>
              </a:rPr>
              <a:t>≡ </a:t>
            </a:r>
            <a:r>
              <a:rPr lang="en-US" altLang="zh-CN" i="1" dirty="0" err="1">
                <a:latin typeface="Times New Roman" panose="02020603050405020304" pitchFamily="18" charset="0"/>
              </a:rPr>
              <a:t>m+rcpq</a:t>
            </a:r>
            <a:r>
              <a:rPr lang="en-US" altLang="zh-CN" i="1" dirty="0">
                <a:latin typeface="Times New Roman" panose="02020603050405020304" pitchFamily="18" charset="0"/>
              </a:rPr>
              <a:t> = </a:t>
            </a:r>
            <a:r>
              <a:rPr lang="en-US" altLang="zh-CN" i="1" dirty="0" err="1">
                <a:latin typeface="Times New Roman" panose="02020603050405020304" pitchFamily="18" charset="0"/>
              </a:rPr>
              <a:t>m+rcn</a:t>
            </a:r>
            <a:r>
              <a:rPr lang="en-US" altLang="zh-CN" i="1" dirty="0">
                <a:latin typeface="Times New Roman" panose="02020603050405020304" pitchFamily="18" charset="0"/>
              </a:rPr>
              <a:t>,</a:t>
            </a:r>
          </a:p>
          <a:p>
            <a:pPr marL="109728" indent="0">
              <a:buNone/>
            </a:pPr>
            <a:r>
              <a:rPr lang="zh-CN" altLang="en-US" i="1" dirty="0">
                <a:latin typeface="Times New Roman" panose="02020603050405020304" pitchFamily="18" charset="0"/>
              </a:rPr>
              <a:t>即</a:t>
            </a:r>
            <a:r>
              <a:rPr lang="en-US" altLang="zh-CN" i="1" dirty="0" err="1">
                <a:latin typeface="Times New Roman" panose="02020603050405020304" pitchFamily="18" charset="0"/>
              </a:rPr>
              <a:t>m</a:t>
            </a:r>
            <a:r>
              <a:rPr lang="en-US" altLang="zh-CN" i="1" baseline="30000" dirty="0" err="1">
                <a:latin typeface="Times New Roman" panose="02020603050405020304" pitchFamily="18" charset="0"/>
              </a:rPr>
              <a:t>k</a:t>
            </a:r>
            <a:r>
              <a:rPr lang="el-GR" altLang="zh-CN" i="1" baseline="30000" dirty="0">
                <a:latin typeface="Times New Roman" panose="02020603050405020304" pitchFamily="18" charset="0"/>
              </a:rPr>
              <a:t>φ</a:t>
            </a:r>
            <a:r>
              <a:rPr lang="en-US" altLang="zh-CN" i="1" baseline="30000" dirty="0">
                <a:latin typeface="Times New Roman" panose="02020603050405020304" pitchFamily="18" charset="0"/>
              </a:rPr>
              <a:t>(n)+1 </a:t>
            </a:r>
            <a:r>
              <a:rPr lang="en-US" altLang="zh-CN" i="1" dirty="0">
                <a:latin typeface="Times New Roman" panose="02020603050405020304" pitchFamily="18" charset="0"/>
              </a:rPr>
              <a:t>≡ m % n</a:t>
            </a:r>
            <a:endParaRPr lang="zh-CN" altLang="en-US" i="1" dirty="0">
              <a:latin typeface="Times New Roman" panose="02020603050405020304" pitchFamily="18" charset="0"/>
            </a:endParaRPr>
          </a:p>
        </p:txBody>
      </p:sp>
      <p:sp>
        <p:nvSpPr>
          <p:cNvPr id="4" name="标题 3"/>
          <p:cNvSpPr>
            <a:spLocks noGrp="1"/>
          </p:cNvSpPr>
          <p:nvPr>
            <p:ph type="title"/>
          </p:nvPr>
        </p:nvSpPr>
        <p:spPr/>
        <p:txBody>
          <a:bodyPr/>
          <a:lstStyle/>
          <a:p>
            <a:r>
              <a:rPr lang="zh-CN" altLang="en-US"/>
              <a:t>解密正确性证明</a:t>
            </a:r>
          </a:p>
        </p:txBody>
      </p:sp>
      <p:sp>
        <p:nvSpPr>
          <p:cNvPr id="2" name="灯片编号占位符 1"/>
          <p:cNvSpPr>
            <a:spLocks noGrp="1"/>
          </p:cNvSpPr>
          <p:nvPr>
            <p:ph type="sldNum" sz="quarter" idx="4"/>
          </p:nvPr>
        </p:nvSpPr>
        <p:spPr/>
        <p:txBody>
          <a:bodyPr/>
          <a:lstStyle/>
          <a:p>
            <a:fld id="{9E42B576-6C96-45E3-BEDE-29BE65C272B3}" type="slidenum">
              <a:rPr lang="zh-CN" altLang="en-US" smtClean="0"/>
              <a:pPr/>
              <a:t>170</a:t>
            </a:fld>
            <a:endParaRPr lang="zh-CN" altLang="en-US"/>
          </a:p>
        </p:txBody>
      </p:sp>
    </p:spTree>
    <p:extLst>
      <p:ext uri="{BB962C8B-B14F-4D97-AF65-F5344CB8AC3E}">
        <p14:creationId xmlns:p14="http://schemas.microsoft.com/office/powerpoint/2010/main" val="3456438136"/>
      </p:ext>
    </p:extLst>
  </p:cSld>
  <p:clrMapOvr>
    <a:masterClrMapping/>
  </p:clrMapOvr>
  <p:transition spd="slow">
    <p:pull/>
  </p:transition>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p:txBody>
          <a:bodyPr>
            <a:normAutofit lnSpcReduction="10000"/>
          </a:bodyPr>
          <a:lstStyle/>
          <a:p>
            <a:r>
              <a:rPr lang="zh-CN" altLang="en-US"/>
              <a:t>基本思想：</a:t>
            </a:r>
            <a:r>
              <a:rPr lang="en-US" altLang="zh-CN"/>
              <a:t>x</a:t>
            </a:r>
            <a:r>
              <a:rPr lang="zh-CN" altLang="en-US"/>
              <a:t>公钥，</a:t>
            </a:r>
            <a:r>
              <a:rPr lang="en-US" altLang="zh-CN"/>
              <a:t>y</a:t>
            </a:r>
            <a:r>
              <a:rPr lang="zh-CN" altLang="en-US"/>
              <a:t>私钥，且</a:t>
            </a:r>
            <a:r>
              <a:rPr lang="en-US" altLang="zh-CN"/>
              <a:t>xy=1</a:t>
            </a:r>
            <a:r>
              <a:rPr lang="zh-CN" altLang="en-US"/>
              <a:t>（逆元），指数运算</a:t>
            </a:r>
            <a:endParaRPr lang="en-US" altLang="zh-CN"/>
          </a:p>
          <a:p>
            <a:pPr lvl="1"/>
            <a:r>
              <a:rPr lang="zh-CN" altLang="en-US"/>
              <a:t>加密：</a:t>
            </a:r>
            <a:r>
              <a:rPr lang="en-US" altLang="zh-CN"/>
              <a:t>m</a:t>
            </a:r>
            <a:r>
              <a:rPr lang="en-US" altLang="zh-CN" baseline="30000"/>
              <a:t>x</a:t>
            </a:r>
            <a:r>
              <a:rPr lang="en-US" altLang="zh-CN"/>
              <a:t>=c</a:t>
            </a:r>
          </a:p>
          <a:p>
            <a:pPr lvl="1"/>
            <a:r>
              <a:rPr lang="zh-CN" altLang="en-US"/>
              <a:t>解密：</a:t>
            </a:r>
            <a:r>
              <a:rPr lang="en-US" altLang="zh-CN"/>
              <a:t>c</a:t>
            </a:r>
            <a:r>
              <a:rPr lang="en-US" altLang="zh-CN" baseline="30000"/>
              <a:t>y</a:t>
            </a:r>
            <a:r>
              <a:rPr lang="en-US" altLang="zh-CN"/>
              <a:t>=(m</a:t>
            </a:r>
            <a:r>
              <a:rPr lang="en-US" altLang="zh-CN" baseline="30000"/>
              <a:t>x</a:t>
            </a:r>
            <a:r>
              <a:rPr lang="en-US" altLang="zh-CN"/>
              <a:t>)</a:t>
            </a:r>
            <a:r>
              <a:rPr lang="en-US" altLang="zh-CN" baseline="30000"/>
              <a:t>y</a:t>
            </a:r>
            <a:r>
              <a:rPr lang="en-US" altLang="zh-CN"/>
              <a:t> = m</a:t>
            </a:r>
            <a:r>
              <a:rPr lang="en-US" altLang="zh-CN" baseline="30000"/>
              <a:t>xy</a:t>
            </a:r>
            <a:r>
              <a:rPr lang="en-US" altLang="zh-CN"/>
              <a:t>=m</a:t>
            </a:r>
          </a:p>
          <a:p>
            <a:pPr lvl="1"/>
            <a:r>
              <a:rPr lang="zh-CN" altLang="en-US"/>
              <a:t>问题：</a:t>
            </a:r>
            <a:r>
              <a:rPr lang="en-US" altLang="zh-CN"/>
              <a:t>xy=1</a:t>
            </a:r>
            <a:r>
              <a:rPr lang="zh-CN" altLang="en-US"/>
              <a:t>，</a:t>
            </a:r>
            <a:r>
              <a:rPr lang="en-US" altLang="zh-CN"/>
              <a:t>x=1/y</a:t>
            </a:r>
            <a:r>
              <a:rPr lang="zh-CN" altLang="en-US"/>
              <a:t>，即</a:t>
            </a:r>
            <a:r>
              <a:rPr lang="en-US" altLang="zh-CN"/>
              <a:t>x</a:t>
            </a:r>
            <a:r>
              <a:rPr lang="zh-CN" altLang="en-US"/>
              <a:t>、</a:t>
            </a:r>
            <a:r>
              <a:rPr lang="en-US" altLang="zh-CN"/>
              <a:t>y</a:t>
            </a:r>
            <a:r>
              <a:rPr lang="zh-CN" altLang="en-US"/>
              <a:t>可相互推导</a:t>
            </a:r>
            <a:endParaRPr lang="en-US" altLang="zh-CN"/>
          </a:p>
          <a:p>
            <a:r>
              <a:rPr lang="zh-CN" altLang="en-US"/>
              <a:t>寻找一种运算，使得</a:t>
            </a:r>
            <a:r>
              <a:rPr lang="en-US" altLang="zh-CN"/>
              <a:t>x</a:t>
            </a:r>
            <a:r>
              <a:rPr lang="zh-CN" altLang="en-US"/>
              <a:t>、</a:t>
            </a:r>
            <a:r>
              <a:rPr lang="en-US" altLang="zh-CN"/>
              <a:t>y</a:t>
            </a:r>
            <a:r>
              <a:rPr lang="zh-CN" altLang="en-US"/>
              <a:t>互为逆元，但从</a:t>
            </a:r>
            <a:r>
              <a:rPr lang="en-US" altLang="zh-CN"/>
              <a:t>x</a:t>
            </a:r>
            <a:r>
              <a:rPr lang="zh-CN" altLang="en-US"/>
              <a:t>推导</a:t>
            </a:r>
            <a:r>
              <a:rPr lang="en-US" altLang="zh-CN"/>
              <a:t>y</a:t>
            </a:r>
            <a:r>
              <a:rPr lang="zh-CN" altLang="en-US"/>
              <a:t>困难</a:t>
            </a:r>
            <a:endParaRPr lang="en-US" altLang="zh-CN"/>
          </a:p>
          <a:p>
            <a:r>
              <a:rPr lang="zh-CN" altLang="en-US"/>
              <a:t>模运算，利用数论中大整数分解的困难性。</a:t>
            </a:r>
            <a:endParaRPr lang="en-US" altLang="zh-CN"/>
          </a:p>
          <a:p>
            <a:pPr lvl="1"/>
            <a:r>
              <a:rPr lang="zh-CN" altLang="en-US"/>
              <a:t>加密：</a:t>
            </a:r>
            <a:r>
              <a:rPr lang="en-US" altLang="zh-CN"/>
              <a:t>m</a:t>
            </a:r>
            <a:r>
              <a:rPr lang="en-US" altLang="zh-CN" baseline="30000"/>
              <a:t>x</a:t>
            </a:r>
            <a:r>
              <a:rPr lang="en-US" altLang="zh-CN"/>
              <a:t>%n=c</a:t>
            </a:r>
          </a:p>
          <a:p>
            <a:pPr lvl="1"/>
            <a:r>
              <a:rPr lang="zh-CN" altLang="en-US"/>
              <a:t>解密：</a:t>
            </a:r>
            <a:r>
              <a:rPr lang="en-US" altLang="zh-CN"/>
              <a:t> c</a:t>
            </a:r>
            <a:r>
              <a:rPr lang="en-US" altLang="zh-CN" baseline="30000"/>
              <a:t>y</a:t>
            </a:r>
            <a:r>
              <a:rPr lang="en-US" altLang="zh-CN"/>
              <a:t>%n=(m</a:t>
            </a:r>
            <a:r>
              <a:rPr lang="en-US" altLang="zh-CN" baseline="30000"/>
              <a:t>x</a:t>
            </a:r>
            <a:r>
              <a:rPr lang="en-US" altLang="zh-CN"/>
              <a:t>)</a:t>
            </a:r>
            <a:r>
              <a:rPr lang="en-US" altLang="zh-CN" baseline="30000"/>
              <a:t>y</a:t>
            </a:r>
            <a:r>
              <a:rPr lang="en-US" altLang="zh-CN"/>
              <a:t> %n=m</a:t>
            </a:r>
          </a:p>
          <a:p>
            <a:pPr lvl="1"/>
            <a:r>
              <a:rPr lang="zh-CN" altLang="en-US"/>
              <a:t>问题：</a:t>
            </a:r>
            <a:r>
              <a:rPr lang="en-US" altLang="zh-CN"/>
              <a:t>x·y</a:t>
            </a:r>
            <a:r>
              <a:rPr lang="zh-CN" altLang="en-US"/>
              <a:t>？？</a:t>
            </a:r>
            <a:r>
              <a:rPr lang="en-US" altLang="zh-CN"/>
              <a:t>=1</a:t>
            </a:r>
            <a:r>
              <a:rPr lang="zh-CN" altLang="en-US"/>
              <a:t>，即</a:t>
            </a:r>
            <a:r>
              <a:rPr lang="en-US" altLang="zh-CN"/>
              <a:t>x</a:t>
            </a:r>
            <a:r>
              <a:rPr lang="zh-CN" altLang="en-US"/>
              <a:t>，</a:t>
            </a:r>
            <a:r>
              <a:rPr lang="en-US" altLang="zh-CN"/>
              <a:t>y</a:t>
            </a:r>
            <a:r>
              <a:rPr lang="zh-CN" altLang="en-US"/>
              <a:t>如何互为逆元</a:t>
            </a:r>
          </a:p>
        </p:txBody>
      </p:sp>
      <p:sp>
        <p:nvSpPr>
          <p:cNvPr id="225282" name="Rectangle 2"/>
          <p:cNvSpPr>
            <a:spLocks noGrp="1" noChangeArrowheads="1"/>
          </p:cNvSpPr>
          <p:nvPr>
            <p:ph type="title"/>
          </p:nvPr>
        </p:nvSpPr>
        <p:spPr/>
        <p:txBody>
          <a:bodyPr>
            <a:normAutofit/>
          </a:bodyPr>
          <a:lstStyle/>
          <a:p>
            <a:r>
              <a:rPr lang="zh-CN" altLang="en-US"/>
              <a:t>温故而知新</a:t>
            </a:r>
            <a:r>
              <a:rPr lang="en-US" altLang="zh-CN"/>
              <a:t>——RSA</a:t>
            </a:r>
            <a:r>
              <a:rPr lang="zh-CN" altLang="en-US"/>
              <a:t>的提出</a:t>
            </a:r>
          </a:p>
        </p:txBody>
      </p:sp>
      <p:sp>
        <p:nvSpPr>
          <p:cNvPr id="4" name="日期占位符 3"/>
          <p:cNvSpPr>
            <a:spLocks noGrp="1"/>
          </p:cNvSpPr>
          <p:nvPr>
            <p:ph type="dt" sz="half" idx="2"/>
          </p:nvPr>
        </p:nvSpPr>
        <p:spPr/>
        <p:txBody>
          <a:bodyPr/>
          <a:lstStyle/>
          <a:p>
            <a:fld id="{6480671B-028B-4C49-81A2-A690B7E60DAF}" type="datetime1">
              <a:rPr lang="zh-CN" altLang="en-US" smtClean="0"/>
              <a:pPr/>
              <a:t>2020/10/21</a:t>
            </a:fld>
            <a:endParaRPr lang="en-US" altLang="zh-CN"/>
          </a:p>
        </p:txBody>
      </p:sp>
      <p:sp>
        <p:nvSpPr>
          <p:cNvPr id="5" name="灯片编号占位符 5"/>
          <p:cNvSpPr>
            <a:spLocks noGrp="1"/>
          </p:cNvSpPr>
          <p:nvPr>
            <p:ph type="sldNum" sz="quarter" idx="4"/>
          </p:nvPr>
        </p:nvSpPr>
        <p:spPr/>
        <p:txBody>
          <a:bodyPr/>
          <a:lstStyle/>
          <a:p>
            <a:fld id="{49F1C047-1415-4EC2-ADAE-ED9C718DB55F}" type="slidenum">
              <a:rPr lang="zh-CN" altLang="en-US" smtClean="0"/>
              <a:pPr/>
              <a:t>171</a:t>
            </a:fld>
            <a:endParaRPr lang="en-US" altLang="zh-CN"/>
          </a:p>
        </p:txBody>
      </p:sp>
    </p:spTree>
    <p:extLst>
      <p:ext uri="{BB962C8B-B14F-4D97-AF65-F5344CB8AC3E}">
        <p14:creationId xmlns:p14="http://schemas.microsoft.com/office/powerpoint/2010/main" val="289442988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2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2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选</a:t>
            </a:r>
            <a:r>
              <a:rPr lang="en-US" altLang="zh-CN" dirty="0"/>
              <a:t>p=7</a:t>
            </a:r>
            <a:r>
              <a:rPr lang="zh-CN" altLang="en-US" dirty="0"/>
              <a:t>，</a:t>
            </a:r>
            <a:r>
              <a:rPr lang="en-US" altLang="zh-CN" dirty="0"/>
              <a:t>q=17</a:t>
            </a:r>
            <a:r>
              <a:rPr lang="zh-CN" altLang="en-US" dirty="0"/>
              <a:t>；</a:t>
            </a:r>
          </a:p>
          <a:p>
            <a:r>
              <a:rPr lang="zh-CN" altLang="en-US" dirty="0"/>
              <a:t>求</a:t>
            </a:r>
            <a:r>
              <a:rPr lang="en-US" altLang="zh-CN" dirty="0"/>
              <a:t>n=</a:t>
            </a:r>
            <a:r>
              <a:rPr lang="en-US" altLang="zh-CN" dirty="0" err="1"/>
              <a:t>p×q</a:t>
            </a:r>
            <a:r>
              <a:rPr lang="en-US" altLang="zh-CN" dirty="0"/>
              <a:t>=119</a:t>
            </a:r>
            <a:r>
              <a:rPr lang="zh-CN" altLang="en-US" dirty="0"/>
              <a:t>，</a:t>
            </a:r>
            <a:r>
              <a:rPr lang="el-GR" altLang="zh-CN" dirty="0"/>
              <a:t>φ(</a:t>
            </a:r>
            <a:r>
              <a:rPr lang="en-US" altLang="zh-CN" dirty="0"/>
              <a:t>n)=(p-1)(q-1)=96</a:t>
            </a:r>
            <a:endParaRPr lang="zh-CN" altLang="en-US" dirty="0"/>
          </a:p>
          <a:p>
            <a:r>
              <a:rPr lang="zh-CN" altLang="en-US" dirty="0"/>
              <a:t>取</a:t>
            </a:r>
            <a:r>
              <a:rPr lang="en-US" altLang="zh-CN" dirty="0"/>
              <a:t>e=5</a:t>
            </a:r>
            <a:r>
              <a:rPr lang="zh-CN" altLang="en-US" dirty="0"/>
              <a:t>，满足</a:t>
            </a:r>
            <a:r>
              <a:rPr lang="en-US" altLang="zh-CN" dirty="0"/>
              <a:t>1&lt;e&lt;</a:t>
            </a:r>
            <a:r>
              <a:rPr lang="el-GR" altLang="zh-CN" dirty="0"/>
              <a:t>φ(</a:t>
            </a:r>
            <a:r>
              <a:rPr lang="en-US" altLang="zh-CN" dirty="0"/>
              <a:t>n)</a:t>
            </a:r>
            <a:r>
              <a:rPr lang="zh-CN" altLang="en-US" dirty="0"/>
              <a:t>，且</a:t>
            </a:r>
            <a:r>
              <a:rPr lang="en-US" altLang="zh-CN" dirty="0" err="1"/>
              <a:t>gcd</a:t>
            </a:r>
            <a:r>
              <a:rPr lang="en-US" altLang="zh-CN" dirty="0"/>
              <a:t>(</a:t>
            </a:r>
            <a:r>
              <a:rPr lang="el-GR" altLang="zh-CN" dirty="0"/>
              <a:t>φ(</a:t>
            </a:r>
            <a:r>
              <a:rPr lang="en-US" altLang="zh-CN" dirty="0"/>
              <a:t>n),e)=1,</a:t>
            </a:r>
            <a:r>
              <a:rPr lang="zh-CN" altLang="en-US" dirty="0"/>
              <a:t>公钥为</a:t>
            </a:r>
            <a:r>
              <a:rPr lang="en-US" altLang="zh-CN" dirty="0"/>
              <a:t>{5</a:t>
            </a:r>
            <a:r>
              <a:rPr lang="zh-CN" altLang="en-US" dirty="0"/>
              <a:t>，</a:t>
            </a:r>
            <a:r>
              <a:rPr lang="en-US" altLang="zh-CN" dirty="0"/>
              <a:t>119}</a:t>
            </a:r>
            <a:endParaRPr lang="zh-CN" altLang="en-US" dirty="0"/>
          </a:p>
          <a:p>
            <a:r>
              <a:rPr lang="zh-CN" altLang="en-US" dirty="0"/>
              <a:t>求</a:t>
            </a:r>
            <a:r>
              <a:rPr lang="en-US" altLang="zh-CN" dirty="0"/>
              <a:t>d</a:t>
            </a:r>
            <a:r>
              <a:rPr lang="zh-CN" altLang="en-US" dirty="0"/>
              <a:t>，满足</a:t>
            </a:r>
            <a:r>
              <a:rPr lang="en-US" altLang="zh-CN" dirty="0" err="1"/>
              <a:t>d×e</a:t>
            </a:r>
            <a:r>
              <a:rPr lang="en-US" altLang="zh-CN" dirty="0"/>
              <a:t>% </a:t>
            </a:r>
            <a:r>
              <a:rPr lang="el-GR" altLang="zh-CN" dirty="0"/>
              <a:t>φ(</a:t>
            </a:r>
            <a:r>
              <a:rPr lang="en-US" altLang="zh-CN" dirty="0"/>
              <a:t>n)=1 </a:t>
            </a:r>
            <a:r>
              <a:rPr lang="zh-CN" altLang="en-US" dirty="0"/>
              <a:t>且小于</a:t>
            </a:r>
            <a:r>
              <a:rPr lang="el-GR" altLang="zh-CN" dirty="0"/>
              <a:t>φ(</a:t>
            </a:r>
            <a:r>
              <a:rPr lang="en-US" altLang="zh-CN" dirty="0"/>
              <a:t>n)</a:t>
            </a:r>
            <a:r>
              <a:rPr lang="zh-CN" altLang="en-US" dirty="0"/>
              <a:t>，</a:t>
            </a:r>
            <a:r>
              <a:rPr lang="en-US" altLang="zh-CN" dirty="0"/>
              <a:t>5d%96=1</a:t>
            </a:r>
            <a:r>
              <a:rPr lang="zh-CN" altLang="en-US" dirty="0"/>
              <a:t>，</a:t>
            </a:r>
            <a:r>
              <a:rPr lang="en-US" altLang="zh-CN" dirty="0"/>
              <a:t>5d=96k+1</a:t>
            </a:r>
            <a:r>
              <a:rPr lang="zh-CN" altLang="en-US" dirty="0"/>
              <a:t>，取</a:t>
            </a:r>
            <a:r>
              <a:rPr lang="en-US" altLang="zh-CN" dirty="0"/>
              <a:t>k=4</a:t>
            </a:r>
            <a:r>
              <a:rPr lang="zh-CN" altLang="en-US" dirty="0"/>
              <a:t>得</a:t>
            </a:r>
            <a:r>
              <a:rPr lang="en-US" altLang="zh-CN" dirty="0"/>
              <a:t>d=77</a:t>
            </a:r>
            <a:r>
              <a:rPr lang="zh-CN" altLang="en-US" dirty="0"/>
              <a:t>，私钥为</a:t>
            </a:r>
            <a:r>
              <a:rPr lang="en-US" altLang="zh-CN" dirty="0"/>
              <a:t>{77}</a:t>
            </a:r>
            <a:r>
              <a:rPr lang="zh-CN" altLang="en-US" dirty="0"/>
              <a:t>。</a:t>
            </a:r>
          </a:p>
          <a:p>
            <a:r>
              <a:rPr lang="zh-CN" altLang="en-US" dirty="0"/>
              <a:t>设明文</a:t>
            </a:r>
            <a:r>
              <a:rPr lang="en-US" altLang="zh-CN" dirty="0"/>
              <a:t>m=19</a:t>
            </a:r>
            <a:r>
              <a:rPr lang="zh-CN" altLang="en-US" dirty="0"/>
              <a:t>，加密过程：</a:t>
            </a:r>
          </a:p>
          <a:p>
            <a:pPr lvl="1"/>
            <a:r>
              <a:rPr lang="en-US" altLang="zh-CN" dirty="0"/>
              <a:t>c≡19</a:t>
            </a:r>
            <a:r>
              <a:rPr lang="en-US" altLang="zh-CN" baseline="30000" dirty="0"/>
              <a:t>5</a:t>
            </a:r>
            <a:r>
              <a:rPr lang="en-US" altLang="zh-CN" dirty="0"/>
              <a:t>  % 119≡2476099 % 119≡66</a:t>
            </a:r>
          </a:p>
          <a:p>
            <a:r>
              <a:rPr lang="zh-CN" altLang="en-US" dirty="0"/>
              <a:t>解密过程：</a:t>
            </a:r>
            <a:endParaRPr lang="en-US" altLang="zh-CN" dirty="0"/>
          </a:p>
          <a:p>
            <a:pPr lvl="1"/>
            <a:r>
              <a:rPr lang="en-US" altLang="zh-CN" dirty="0"/>
              <a:t>66</a:t>
            </a:r>
            <a:r>
              <a:rPr lang="en-US" altLang="zh-CN" baseline="30000" dirty="0"/>
              <a:t>77</a:t>
            </a:r>
            <a:r>
              <a:rPr lang="en-US" altLang="zh-CN" dirty="0"/>
              <a:t>% 119≡19</a:t>
            </a:r>
            <a:endParaRPr lang="zh-CN" altLang="en-US" dirty="0"/>
          </a:p>
        </p:txBody>
      </p:sp>
      <p:sp>
        <p:nvSpPr>
          <p:cNvPr id="3" name="标题 2"/>
          <p:cNvSpPr>
            <a:spLocks noGrp="1"/>
          </p:cNvSpPr>
          <p:nvPr>
            <p:ph type="title"/>
          </p:nvPr>
        </p:nvSpPr>
        <p:spPr/>
        <p:txBody>
          <a:bodyPr>
            <a:normAutofit/>
          </a:bodyPr>
          <a:lstStyle/>
          <a:p>
            <a:r>
              <a:rPr lang="zh-CN" altLang="en-US"/>
              <a:t>算法举例</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172</a:t>
            </a:fld>
            <a:endParaRPr lang="zh-CN" altLang="en-US"/>
          </a:p>
        </p:txBody>
      </p:sp>
    </p:spTree>
    <p:extLst>
      <p:ext uri="{BB962C8B-B14F-4D97-AF65-F5344CB8AC3E}">
        <p14:creationId xmlns:p14="http://schemas.microsoft.com/office/powerpoint/2010/main" val="4046757150"/>
      </p:ext>
    </p:extLst>
  </p:cSld>
  <p:clrMapOvr>
    <a:masterClrMapping/>
  </p:clrMapOvr>
  <p:transition spd="slow">
    <p:pull/>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eaLnBrk="0" hangingPunct="0"/>
            <a:r>
              <a:rPr kumimoji="1" lang="zh-CN" altLang="en-US" dirty="0">
                <a:sym typeface="Symbol" pitchFamily="18" charset="2"/>
              </a:rPr>
              <a:t>明文</a:t>
            </a:r>
            <a:r>
              <a:rPr kumimoji="1" lang="en-US" altLang="zh-CN" dirty="0">
                <a:sym typeface="Symbol" pitchFamily="18" charset="2"/>
              </a:rPr>
              <a:t>public key encryptions</a:t>
            </a:r>
          </a:p>
          <a:p>
            <a:pPr eaLnBrk="0" hangingPunct="0"/>
            <a:r>
              <a:rPr kumimoji="1" lang="zh-CN" altLang="en-US" dirty="0">
                <a:sym typeface="Symbol" pitchFamily="18" charset="2"/>
              </a:rPr>
              <a:t>将明文分块为</a:t>
            </a:r>
          </a:p>
          <a:p>
            <a:pPr lvl="1" eaLnBrk="0" hangingPunct="0"/>
            <a:r>
              <a:rPr kumimoji="1" lang="en-US" altLang="zh-CN" dirty="0">
                <a:sym typeface="Symbol" pitchFamily="18" charset="2"/>
              </a:rPr>
              <a:t> </a:t>
            </a:r>
            <a:r>
              <a:rPr kumimoji="1" lang="en-US" altLang="zh-CN" dirty="0" err="1">
                <a:sym typeface="Symbol" pitchFamily="18" charset="2"/>
              </a:rPr>
              <a:t>pu</a:t>
            </a:r>
            <a:r>
              <a:rPr kumimoji="1" lang="en-US" altLang="zh-CN" dirty="0">
                <a:sym typeface="Symbol" pitchFamily="18" charset="2"/>
              </a:rPr>
              <a:t>  </a:t>
            </a:r>
            <a:r>
              <a:rPr kumimoji="1" lang="en-US" altLang="zh-CN" dirty="0" err="1">
                <a:sym typeface="Symbol" pitchFamily="18" charset="2"/>
              </a:rPr>
              <a:t>bl</a:t>
            </a:r>
            <a:r>
              <a:rPr kumimoji="1" lang="en-US" altLang="zh-CN" dirty="0">
                <a:sym typeface="Symbol" pitchFamily="18" charset="2"/>
              </a:rPr>
              <a:t>  </a:t>
            </a:r>
            <a:r>
              <a:rPr kumimoji="1" lang="en-US" altLang="zh-CN" dirty="0" err="1">
                <a:sym typeface="Symbol" pitchFamily="18" charset="2"/>
              </a:rPr>
              <a:t>ic</a:t>
            </a:r>
            <a:r>
              <a:rPr kumimoji="1" lang="en-US" altLang="zh-CN" dirty="0">
                <a:sym typeface="Symbol" pitchFamily="18" charset="2"/>
              </a:rPr>
              <a:t>  </a:t>
            </a:r>
            <a:r>
              <a:rPr kumimoji="1" lang="en-US" altLang="zh-CN" dirty="0" err="1">
                <a:sym typeface="Symbol" pitchFamily="18" charset="2"/>
              </a:rPr>
              <a:t>ke</a:t>
            </a:r>
            <a:r>
              <a:rPr kumimoji="1" lang="en-US" altLang="zh-CN" dirty="0">
                <a:sym typeface="Symbol" pitchFamily="18" charset="2"/>
              </a:rPr>
              <a:t> </a:t>
            </a:r>
            <a:r>
              <a:rPr kumimoji="1" lang="en-US" altLang="zh-CN" dirty="0" err="1">
                <a:sym typeface="Symbol" pitchFamily="18" charset="2"/>
              </a:rPr>
              <a:t>nc</a:t>
            </a:r>
            <a:r>
              <a:rPr kumimoji="1" lang="en-US" altLang="zh-CN" dirty="0">
                <a:sym typeface="Symbol" pitchFamily="18" charset="2"/>
              </a:rPr>
              <a:t>  </a:t>
            </a:r>
            <a:r>
              <a:rPr kumimoji="1" lang="en-US" altLang="zh-CN" dirty="0" err="1">
                <a:sym typeface="Symbol" pitchFamily="18" charset="2"/>
              </a:rPr>
              <a:t>ry</a:t>
            </a:r>
            <a:r>
              <a:rPr kumimoji="1" lang="en-US" altLang="zh-CN" dirty="0">
                <a:sym typeface="Symbol" pitchFamily="18" charset="2"/>
              </a:rPr>
              <a:t>  </a:t>
            </a:r>
            <a:r>
              <a:rPr kumimoji="1" lang="en-US" altLang="zh-CN" dirty="0" err="1">
                <a:sym typeface="Symbol" pitchFamily="18" charset="2"/>
              </a:rPr>
              <a:t>pt</a:t>
            </a:r>
            <a:r>
              <a:rPr kumimoji="1" lang="en-US" altLang="zh-CN" dirty="0">
                <a:sym typeface="Symbol" pitchFamily="18" charset="2"/>
              </a:rPr>
              <a:t>  </a:t>
            </a:r>
            <a:r>
              <a:rPr kumimoji="1" lang="en-US" altLang="zh-CN" dirty="0" err="1">
                <a:sym typeface="Symbol" pitchFamily="18" charset="2"/>
              </a:rPr>
              <a:t>io</a:t>
            </a:r>
            <a:r>
              <a:rPr kumimoji="1" lang="en-US" altLang="zh-CN" dirty="0">
                <a:sym typeface="Symbol" pitchFamily="18" charset="2"/>
              </a:rPr>
              <a:t>  ns</a:t>
            </a:r>
          </a:p>
          <a:p>
            <a:pPr eaLnBrk="0" hangingPunct="0"/>
            <a:r>
              <a:rPr kumimoji="1" lang="zh-CN" altLang="en-US" dirty="0">
                <a:sym typeface="Symbol" pitchFamily="18" charset="2"/>
              </a:rPr>
              <a:t>明文数字化：</a:t>
            </a:r>
            <a:r>
              <a:rPr kumimoji="1" lang="en-US" altLang="zh-CN" dirty="0">
                <a:sym typeface="Symbol" pitchFamily="18" charset="2"/>
              </a:rPr>
              <a:t>a=00, b=01, …, z=25</a:t>
            </a:r>
            <a:r>
              <a:rPr kumimoji="1" lang="zh-CN" altLang="en-US" dirty="0">
                <a:sym typeface="Symbol" pitchFamily="18" charset="2"/>
              </a:rPr>
              <a:t>得</a:t>
            </a:r>
          </a:p>
          <a:p>
            <a:pPr lvl="1" eaLnBrk="0" hangingPunct="0"/>
            <a:r>
              <a:rPr kumimoji="1" lang="zh-CN" altLang="en-US" dirty="0">
                <a:sym typeface="Symbol" pitchFamily="18" charset="2"/>
              </a:rPr>
              <a:t>1520 0111 0802 1004 2404</a:t>
            </a:r>
          </a:p>
          <a:p>
            <a:pPr lvl="1" eaLnBrk="0" hangingPunct="0"/>
            <a:r>
              <a:rPr kumimoji="1" lang="zh-CN" altLang="en-US" dirty="0">
                <a:sym typeface="Symbol" pitchFamily="18" charset="2"/>
              </a:rPr>
              <a:t>1302 1724 1519 0814 1418</a:t>
            </a:r>
          </a:p>
          <a:p>
            <a:pPr eaLnBrk="0" hangingPunct="0"/>
            <a:r>
              <a:rPr kumimoji="1" lang="zh-CN" altLang="en-US" dirty="0">
                <a:sym typeface="Symbol" pitchFamily="18" charset="2"/>
              </a:rPr>
              <a:t>加密得密文：</a:t>
            </a:r>
          </a:p>
          <a:p>
            <a:pPr lvl="1" eaLnBrk="0" hangingPunct="0"/>
            <a:r>
              <a:rPr kumimoji="1" lang="zh-CN" altLang="en-US" dirty="0">
                <a:sym typeface="Symbol" pitchFamily="18" charset="2"/>
              </a:rPr>
              <a:t>0095 1648 1410 1299 1365</a:t>
            </a:r>
          </a:p>
          <a:p>
            <a:pPr lvl="1" eaLnBrk="0" hangingPunct="0"/>
            <a:r>
              <a:rPr kumimoji="1" lang="zh-CN" altLang="en-US" dirty="0">
                <a:sym typeface="Symbol" pitchFamily="18" charset="2"/>
              </a:rPr>
              <a:t>1379 2333 2132 1751 1289</a:t>
            </a:r>
          </a:p>
          <a:p>
            <a:endParaRPr lang="zh-CN" altLang="en-US" dirty="0"/>
          </a:p>
        </p:txBody>
      </p:sp>
      <p:sp>
        <p:nvSpPr>
          <p:cNvPr id="3" name="标题 2"/>
          <p:cNvSpPr>
            <a:spLocks noGrp="1"/>
          </p:cNvSpPr>
          <p:nvPr>
            <p:ph type="title"/>
          </p:nvPr>
        </p:nvSpPr>
        <p:spPr/>
        <p:txBody>
          <a:bodyPr/>
          <a:lstStyle/>
          <a:p>
            <a:r>
              <a:rPr lang="zh-CN" altLang="en-US" b="0">
                <a:solidFill>
                  <a:schemeClr val="tx1"/>
                </a:solidFill>
                <a:latin typeface="Times New Roman" charset="0"/>
              </a:rPr>
              <a:t>算法使用</a:t>
            </a:r>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173</a:t>
            </a:fld>
            <a:endParaRPr lang="zh-CN" altLang="en-US"/>
          </a:p>
        </p:txBody>
      </p:sp>
    </p:spTree>
    <p:extLst>
      <p:ext uri="{BB962C8B-B14F-4D97-AF65-F5344CB8AC3E}">
        <p14:creationId xmlns:p14="http://schemas.microsoft.com/office/powerpoint/2010/main" val="1460790175"/>
      </p:ext>
    </p:extLst>
  </p:cSld>
  <p:clrMapOvr>
    <a:masterClrMapping/>
  </p:clrMapOvr>
  <p:transition spd="slow">
    <p:pull/>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公私钥可否相互推导，即已知</a:t>
            </a:r>
            <a:r>
              <a:rPr lang="en-US" altLang="zh-CN" dirty="0"/>
              <a:t>e</a:t>
            </a:r>
            <a:r>
              <a:rPr lang="zh-CN" altLang="en-US" dirty="0"/>
              <a:t>、</a:t>
            </a:r>
            <a:r>
              <a:rPr lang="en-US" altLang="zh-CN" dirty="0"/>
              <a:t>n</a:t>
            </a:r>
            <a:r>
              <a:rPr lang="zh-CN" altLang="en-US" dirty="0"/>
              <a:t>，破译</a:t>
            </a:r>
            <a:r>
              <a:rPr lang="en-US" altLang="zh-CN" dirty="0"/>
              <a:t>d</a:t>
            </a:r>
          </a:p>
          <a:p>
            <a:pPr lvl="1"/>
            <a:r>
              <a:rPr lang="en-US" altLang="zh-CN" dirty="0" err="1"/>
              <a:t>e·d</a:t>
            </a:r>
            <a:r>
              <a:rPr lang="en-US" altLang="zh-CN" dirty="0"/>
              <a:t> % </a:t>
            </a:r>
            <a:r>
              <a:rPr lang="en-US" altLang="zh-CN" dirty="0">
                <a:sym typeface="Symbol" pitchFamily="18" charset="2"/>
              </a:rPr>
              <a:t></a:t>
            </a:r>
            <a:r>
              <a:rPr lang="en-US" altLang="zh-CN" dirty="0"/>
              <a:t>(n) ≡ 1</a:t>
            </a:r>
            <a:r>
              <a:rPr lang="zh-CN" altLang="en-US" dirty="0"/>
              <a:t>，求</a:t>
            </a:r>
            <a:r>
              <a:rPr lang="en-US" altLang="zh-CN" dirty="0">
                <a:sym typeface="Symbol" pitchFamily="18" charset="2"/>
              </a:rPr>
              <a:t></a:t>
            </a:r>
            <a:r>
              <a:rPr lang="en-US" altLang="zh-CN" dirty="0"/>
              <a:t>(n)</a:t>
            </a:r>
          </a:p>
          <a:p>
            <a:r>
              <a:rPr lang="en-US" altLang="zh-CN" dirty="0"/>
              <a:t>1</a:t>
            </a:r>
            <a:r>
              <a:rPr lang="zh-CN" altLang="en-US" dirty="0"/>
              <a:t>）分解法</a:t>
            </a:r>
            <a:endParaRPr lang="en-US" altLang="zh-CN" dirty="0"/>
          </a:p>
          <a:p>
            <a:pPr lvl="1"/>
            <a:r>
              <a:rPr lang="en-US" altLang="zh-CN" dirty="0">
                <a:sym typeface="Symbol" pitchFamily="18" charset="2"/>
              </a:rPr>
              <a:t>n= </a:t>
            </a:r>
            <a:r>
              <a:rPr lang="en-US" altLang="zh-CN" dirty="0" err="1"/>
              <a:t>p×q</a:t>
            </a:r>
            <a:r>
              <a:rPr lang="zh-CN" altLang="en-US" dirty="0"/>
              <a:t>，且</a:t>
            </a:r>
            <a:r>
              <a:rPr lang="en-US" altLang="zh-CN" dirty="0"/>
              <a:t>p</a:t>
            </a:r>
            <a:r>
              <a:rPr lang="zh-CN" altLang="en-US" dirty="0"/>
              <a:t>、</a:t>
            </a:r>
            <a:r>
              <a:rPr lang="en-US" altLang="zh-CN" dirty="0"/>
              <a:t>q</a:t>
            </a:r>
            <a:r>
              <a:rPr lang="zh-CN" altLang="en-US" dirty="0"/>
              <a:t>均为素数</a:t>
            </a:r>
            <a:endParaRPr lang="en-US" altLang="zh-CN" dirty="0"/>
          </a:p>
          <a:p>
            <a:pPr lvl="1"/>
            <a:r>
              <a:rPr lang="en-US" altLang="zh-CN" dirty="0">
                <a:sym typeface="Symbol" pitchFamily="18" charset="2"/>
              </a:rPr>
              <a:t></a:t>
            </a:r>
            <a:r>
              <a:rPr lang="en-US" altLang="zh-CN" dirty="0"/>
              <a:t>(n)=</a:t>
            </a:r>
            <a:r>
              <a:rPr lang="en-US" altLang="zh-CN" dirty="0">
                <a:sym typeface="Symbol" pitchFamily="18" charset="2"/>
              </a:rPr>
              <a:t></a:t>
            </a:r>
            <a:r>
              <a:rPr lang="en-US" altLang="zh-CN" dirty="0"/>
              <a:t>(</a:t>
            </a:r>
            <a:r>
              <a:rPr lang="en-US" altLang="zh-CN" dirty="0" err="1"/>
              <a:t>p×q</a:t>
            </a:r>
            <a:r>
              <a:rPr lang="en-US" altLang="zh-CN" dirty="0"/>
              <a:t>)=(p-1)(q-1)</a:t>
            </a:r>
          </a:p>
          <a:p>
            <a:pPr lvl="1"/>
            <a:r>
              <a:rPr lang="zh-CN" altLang="en-US" dirty="0"/>
              <a:t>分解大数</a:t>
            </a:r>
            <a:r>
              <a:rPr lang="en-US" altLang="zh-CN" dirty="0"/>
              <a:t>n</a:t>
            </a:r>
          </a:p>
          <a:p>
            <a:r>
              <a:rPr lang="en-US" altLang="zh-CN" dirty="0"/>
              <a:t>2</a:t>
            </a:r>
            <a:r>
              <a:rPr lang="zh-CN" altLang="en-US" dirty="0"/>
              <a:t>）直接法</a:t>
            </a:r>
            <a:endParaRPr lang="en-US" altLang="zh-CN" dirty="0"/>
          </a:p>
          <a:p>
            <a:pPr lvl="1"/>
            <a:r>
              <a:rPr lang="zh-CN" altLang="en-US" dirty="0"/>
              <a:t>直接求</a:t>
            </a:r>
            <a:r>
              <a:rPr lang="zh-CN" altLang="en-US" dirty="0">
                <a:sym typeface="Symbol" pitchFamily="18" charset="2"/>
              </a:rPr>
              <a:t></a:t>
            </a:r>
            <a:r>
              <a:rPr lang="en-US" altLang="zh-CN" dirty="0"/>
              <a:t>(n)</a:t>
            </a:r>
            <a:r>
              <a:rPr lang="zh-CN" altLang="en-US" dirty="0"/>
              <a:t>，小于</a:t>
            </a:r>
            <a:r>
              <a:rPr lang="en-US" altLang="zh-CN" dirty="0"/>
              <a:t>n</a:t>
            </a:r>
            <a:r>
              <a:rPr lang="zh-CN" altLang="en-US" dirty="0"/>
              <a:t>且与</a:t>
            </a:r>
            <a:r>
              <a:rPr lang="en-US" altLang="zh-CN" dirty="0"/>
              <a:t>n</a:t>
            </a:r>
            <a:r>
              <a:rPr lang="zh-CN" altLang="en-US" dirty="0"/>
              <a:t>互素的正整数个数</a:t>
            </a:r>
            <a:endParaRPr lang="en-US" altLang="zh-CN" dirty="0"/>
          </a:p>
          <a:p>
            <a:pPr lvl="1"/>
            <a:r>
              <a:rPr lang="zh-CN" altLang="en-US" dirty="0"/>
              <a:t>难度等价于分解</a:t>
            </a:r>
            <a:r>
              <a:rPr lang="en-US" altLang="zh-CN" dirty="0"/>
              <a:t>n</a:t>
            </a:r>
          </a:p>
          <a:p>
            <a:endParaRPr lang="zh-CN" altLang="en-US"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a:t>RSA</a:t>
            </a:r>
            <a:r>
              <a:rPr lang="zh-CN" altLang="en-US"/>
              <a:t>算法的安全性</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174</a:t>
            </a:fld>
            <a:endParaRPr lang="zh-CN" altLang="en-US"/>
          </a:p>
        </p:txBody>
      </p:sp>
    </p:spTree>
    <p:extLst>
      <p:ext uri="{BB962C8B-B14F-4D97-AF65-F5344CB8AC3E}">
        <p14:creationId xmlns:p14="http://schemas.microsoft.com/office/powerpoint/2010/main" val="1391829920"/>
      </p:ext>
    </p:extLst>
  </p:cSld>
  <p:clrMapOvr>
    <a:masterClrMapping/>
  </p:clrMapOvr>
  <p:transition spd="slow">
    <p:pull/>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a:t>基于分解大整数的困难性假定</a:t>
            </a:r>
            <a:endParaRPr lang="en-US" altLang="zh-CN"/>
          </a:p>
          <a:p>
            <a:r>
              <a:rPr lang="en-US" altLang="zh-CN"/>
              <a:t>RSA-129</a:t>
            </a:r>
            <a:r>
              <a:rPr lang="zh-CN" altLang="en-US"/>
              <a:t>历时</a:t>
            </a:r>
            <a:r>
              <a:rPr lang="en-US" altLang="zh-CN"/>
              <a:t>8</a:t>
            </a:r>
            <a:r>
              <a:rPr lang="zh-CN" altLang="en-US"/>
              <a:t>个月被于</a:t>
            </a:r>
            <a:r>
              <a:rPr lang="en-US" altLang="zh-CN"/>
              <a:t>1996</a:t>
            </a:r>
            <a:r>
              <a:rPr lang="zh-CN" altLang="en-US"/>
              <a:t>年</a:t>
            </a:r>
            <a:r>
              <a:rPr lang="en-US" altLang="zh-CN"/>
              <a:t>4</a:t>
            </a:r>
            <a:r>
              <a:rPr lang="zh-CN" altLang="en-US"/>
              <a:t>月被成功分解，</a:t>
            </a:r>
            <a:r>
              <a:rPr lang="en-US" altLang="zh-CN"/>
              <a:t>RSA</a:t>
            </a:r>
            <a:r>
              <a:rPr lang="zh-CN" altLang="en-US"/>
              <a:t>－</a:t>
            </a:r>
            <a:r>
              <a:rPr lang="en-US" altLang="zh-CN"/>
              <a:t>130</a:t>
            </a:r>
            <a:r>
              <a:rPr lang="zh-CN" altLang="en-US"/>
              <a:t>于</a:t>
            </a:r>
            <a:r>
              <a:rPr lang="en-US" altLang="zh-CN"/>
              <a:t>1996</a:t>
            </a:r>
            <a:r>
              <a:rPr lang="zh-CN" altLang="en-US"/>
              <a:t>年</a:t>
            </a:r>
            <a:r>
              <a:rPr lang="en-US" altLang="zh-CN"/>
              <a:t>4</a:t>
            </a:r>
            <a:r>
              <a:rPr lang="zh-CN" altLang="en-US"/>
              <a:t>月被成功分解</a:t>
            </a:r>
          </a:p>
          <a:p>
            <a:r>
              <a:rPr lang="zh-CN" altLang="en-US"/>
              <a:t>密钥长度应该介于</a:t>
            </a:r>
            <a:r>
              <a:rPr lang="en-US" altLang="zh-CN"/>
              <a:t>1024bit</a:t>
            </a:r>
            <a:r>
              <a:rPr lang="zh-CN" altLang="en-US"/>
              <a:t>到</a:t>
            </a:r>
            <a:r>
              <a:rPr lang="en-US" altLang="zh-CN"/>
              <a:t>2048bit</a:t>
            </a:r>
            <a:r>
              <a:rPr lang="zh-CN" altLang="en-US"/>
              <a:t>之间</a:t>
            </a:r>
          </a:p>
        </p:txBody>
      </p:sp>
      <p:sp>
        <p:nvSpPr>
          <p:cNvPr id="273410" name="Rectangle 2"/>
          <p:cNvSpPr>
            <a:spLocks noGrp="1" noChangeArrowheads="1"/>
          </p:cNvSpPr>
          <p:nvPr>
            <p:ph type="title"/>
          </p:nvPr>
        </p:nvSpPr>
        <p:spPr/>
        <p:txBody>
          <a:bodyPr/>
          <a:lstStyle/>
          <a:p>
            <a:r>
              <a:rPr lang="en-US" altLang="zh-CN"/>
              <a:t>RSA</a:t>
            </a:r>
            <a:r>
              <a:rPr lang="zh-CN" altLang="en-US"/>
              <a:t>算法的安全性</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691680" y="1527321"/>
            <a:ext cx="6102945" cy="4605192"/>
          </a:xfrm>
          <a:prstGeom prst="rect">
            <a:avLst/>
          </a:prstGeom>
          <a:noFill/>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r>
                  <a:rPr lang="zh-CN" altLang="en-US"/>
                  <a:t>6 = 2 ·3</a:t>
                </a:r>
              </a:p>
              <a:p>
                <a:r>
                  <a:rPr lang="zh-CN" altLang="en-US"/>
                  <a:t>999999 = 3·3·3·7·11·13·37</a:t>
                </a:r>
              </a:p>
              <a:p>
                <a:r>
                  <a:rPr lang="zh-CN" altLang="en-US"/>
                  <a:t>27641  = 131·121</a:t>
                </a:r>
              </a:p>
              <a:p>
                <a:pPr lvl="1"/>
                <a:r>
                  <a:rPr lang="zh-CN" altLang="en-US"/>
                  <a:t>从2 开始试验每一个小于等于</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27641</m:t>
                        </m:r>
                      </m:e>
                    </m:rad>
                  </m:oMath>
                </a14:m>
                <a:r>
                  <a:rPr lang="zh-CN" altLang="en-US"/>
                  <a:t> 的素数。</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1">
                <a:blip r:embed="rId2" cstate="print"/>
                <a:stretch>
                  <a:fillRect t="-1752" r="-593"/>
                </a:stretch>
              </a:blipFill>
            </p:spPr>
            <p:txBody>
              <a:bodyPr/>
              <a:lstStyle/>
              <a:p>
                <a:r>
                  <a:rPr lang="zh-CN" altLang="en-US">
                    <a:noFill/>
                  </a:rPr>
                  <a:t> </a:t>
                </a:r>
              </a:p>
            </p:txBody>
          </p:sp>
        </mc:Fallback>
      </mc:AlternateContent>
      <p:sp>
        <p:nvSpPr>
          <p:cNvPr id="382978" name="Rectangle 2"/>
          <p:cNvSpPr>
            <a:spLocks noGrp="1" noChangeArrowheads="1"/>
          </p:cNvSpPr>
          <p:nvPr>
            <p:ph type="title"/>
          </p:nvPr>
        </p:nvSpPr>
        <p:spPr/>
        <p:txBody>
          <a:bodyPr>
            <a:normAutofit fontScale="90000"/>
          </a:bodyPr>
          <a:lstStyle/>
          <a:p>
            <a:r>
              <a:rPr lang="en-US" altLang="zh-CN"/>
              <a:t>RSA</a:t>
            </a:r>
            <a:r>
              <a:rPr lang="zh-CN" altLang="en-US"/>
              <a:t>算法安全性</a:t>
            </a:r>
            <a:r>
              <a:rPr lang="en-US" altLang="zh-CN"/>
              <a:t>——</a:t>
            </a:r>
            <a:r>
              <a:rPr lang="zh-CN" altLang="en-US"/>
              <a:t>大数分解</a:t>
            </a:r>
            <a:br>
              <a:rPr lang="zh-CN" altLang="en-US"/>
            </a:br>
            <a:endParaRPr lang="zh-CN" altLang="en-US"/>
          </a:p>
        </p:txBody>
      </p:sp>
      <p:sp>
        <p:nvSpPr>
          <p:cNvPr id="157698" name="灯片编号占位符 4"/>
          <p:cNvSpPr>
            <a:spLocks noGrp="1"/>
          </p:cNvSpPr>
          <p:nvPr>
            <p:ph type="sldNum" sz="quarter" idx="4"/>
          </p:nvPr>
        </p:nvSpPr>
        <p:spPr/>
        <p:txBody>
          <a:bodyPr/>
          <a:lstStyle/>
          <a:p>
            <a:fld id="{A0AD1C77-B2A3-4E90-8628-C81A7CF5356C}" type="slidenum">
              <a:rPr lang="zh-CN" altLang="en-US" smtClean="0"/>
              <a:pPr/>
              <a:t>176</a:t>
            </a:fld>
            <a:endParaRPr lang="zh-CN" altLang="en-US"/>
          </a:p>
        </p:txBody>
      </p:sp>
      <p:sp>
        <p:nvSpPr>
          <p:cNvPr id="157704" name="Text Box 7"/>
          <p:cNvSpPr txBox="1">
            <a:spLocks noChangeArrowheads="1"/>
          </p:cNvSpPr>
          <p:nvPr/>
        </p:nvSpPr>
        <p:spPr bwMode="ltGray">
          <a:xfrm>
            <a:off x="179512" y="3933056"/>
            <a:ext cx="8712642" cy="2246769"/>
          </a:xfrm>
          <a:prstGeom prst="rect">
            <a:avLst/>
          </a:prstGeom>
          <a:noFill/>
          <a:ln w="9525" cap="rnd">
            <a:noFill/>
            <a:miter lim="800000"/>
            <a:headEnd/>
            <a:tailEnd/>
          </a:ln>
        </p:spPr>
        <p:txBody>
          <a:bodyPr wrap="none">
            <a:spAutoFit/>
          </a:bodyPr>
          <a:lstStyle/>
          <a:p>
            <a:pPr eaLnBrk="0" hangingPunct="0"/>
            <a:r>
              <a:rPr kumimoji="1" lang="zh-CN" altLang="en-US" sz="2000" b="1">
                <a:solidFill>
                  <a:schemeClr val="tx1"/>
                </a:solidFill>
              </a:rPr>
              <a:t>位数为</a:t>
            </a:r>
            <a:r>
              <a:rPr kumimoji="1" lang="en-US" altLang="zh-CN" sz="2000" b="1">
                <a:solidFill>
                  <a:schemeClr val="tx1"/>
                </a:solidFill>
              </a:rPr>
              <a:t>n</a:t>
            </a:r>
            <a:r>
              <a:rPr kumimoji="1" lang="zh-CN" altLang="en-US" sz="2000" b="1">
                <a:solidFill>
                  <a:schemeClr val="tx1"/>
                </a:solidFill>
              </a:rPr>
              <a:t>的十进制位数   因子分解的运算次数    所需计算时间（每微秒一次）</a:t>
            </a:r>
          </a:p>
          <a:p>
            <a:pPr eaLnBrk="0" hangingPunct="0"/>
            <a:r>
              <a:rPr kumimoji="1" lang="zh-CN" altLang="en-US" sz="2000" b="1">
                <a:solidFill>
                  <a:schemeClr val="tx1"/>
                </a:solidFill>
              </a:rPr>
              <a:t>	50		1.4</a:t>
            </a:r>
            <a:r>
              <a:rPr kumimoji="1" lang="en-US" altLang="zh-CN" sz="2000" b="1">
                <a:solidFill>
                  <a:schemeClr val="tx1"/>
                </a:solidFill>
              </a:rPr>
              <a:t>x10</a:t>
            </a:r>
            <a:r>
              <a:rPr kumimoji="1" lang="en-US" altLang="zh-CN" sz="2000" b="1" baseline="30000">
                <a:solidFill>
                  <a:schemeClr val="tx1"/>
                </a:solidFill>
              </a:rPr>
              <a:t>10</a:t>
            </a:r>
            <a:r>
              <a:rPr kumimoji="1" lang="en-US" altLang="zh-CN" sz="2000" b="1">
                <a:solidFill>
                  <a:schemeClr val="tx1"/>
                </a:solidFill>
              </a:rPr>
              <a:t>			3.9</a:t>
            </a:r>
            <a:r>
              <a:rPr kumimoji="1" lang="zh-CN" altLang="zh-CN" sz="2000" b="1">
                <a:solidFill>
                  <a:schemeClr val="tx1"/>
                </a:solidFill>
              </a:rPr>
              <a:t>小时</a:t>
            </a:r>
          </a:p>
          <a:p>
            <a:pPr eaLnBrk="0" hangingPunct="0"/>
            <a:r>
              <a:rPr kumimoji="1" lang="zh-CN" altLang="zh-CN" sz="2000" b="1">
                <a:solidFill>
                  <a:schemeClr val="tx1"/>
                </a:solidFill>
              </a:rPr>
              <a:t>	75		</a:t>
            </a:r>
            <a:r>
              <a:rPr kumimoji="1" lang="zh-CN" altLang="en-US" sz="2000" b="1">
                <a:solidFill>
                  <a:schemeClr val="tx1"/>
                </a:solidFill>
              </a:rPr>
              <a:t>9.0</a:t>
            </a:r>
            <a:r>
              <a:rPr kumimoji="1" lang="en-US" altLang="zh-CN" sz="2000" b="1">
                <a:solidFill>
                  <a:schemeClr val="tx1"/>
                </a:solidFill>
              </a:rPr>
              <a:t>x10</a:t>
            </a:r>
            <a:r>
              <a:rPr kumimoji="1" lang="en-US" altLang="zh-CN" sz="2000" b="1" baseline="30000">
                <a:solidFill>
                  <a:schemeClr val="tx1"/>
                </a:solidFill>
              </a:rPr>
              <a:t>12</a:t>
            </a:r>
            <a:r>
              <a:rPr kumimoji="1" lang="en-US" altLang="zh-CN" sz="2000" b="1">
                <a:solidFill>
                  <a:schemeClr val="tx1"/>
                </a:solidFill>
              </a:rPr>
              <a:t>			104</a:t>
            </a:r>
            <a:r>
              <a:rPr kumimoji="1" lang="zh-CN" altLang="zh-CN" sz="2000" b="1">
                <a:solidFill>
                  <a:schemeClr val="tx1"/>
                </a:solidFill>
              </a:rPr>
              <a:t>天</a:t>
            </a:r>
          </a:p>
          <a:p>
            <a:pPr eaLnBrk="0" hangingPunct="0"/>
            <a:r>
              <a:rPr kumimoji="1" lang="zh-CN" altLang="zh-CN" sz="2000" b="1">
                <a:solidFill>
                  <a:schemeClr val="tx1"/>
                </a:solidFill>
              </a:rPr>
              <a:t>	100		2.3</a:t>
            </a:r>
            <a:r>
              <a:rPr kumimoji="1" lang="en-US" altLang="zh-CN" sz="2000" b="1">
                <a:solidFill>
                  <a:schemeClr val="tx1"/>
                </a:solidFill>
              </a:rPr>
              <a:t>x10</a:t>
            </a:r>
            <a:r>
              <a:rPr kumimoji="1" lang="en-US" altLang="zh-CN" sz="2000" b="1" baseline="30000">
                <a:solidFill>
                  <a:schemeClr val="tx1"/>
                </a:solidFill>
              </a:rPr>
              <a:t>15</a:t>
            </a:r>
            <a:r>
              <a:rPr kumimoji="1" lang="en-US" altLang="zh-CN" sz="2000" b="1">
                <a:solidFill>
                  <a:schemeClr val="tx1"/>
                </a:solidFill>
              </a:rPr>
              <a:t>			74</a:t>
            </a:r>
            <a:r>
              <a:rPr kumimoji="1" lang="zh-CN" altLang="zh-CN" sz="2000" b="1">
                <a:solidFill>
                  <a:schemeClr val="tx1"/>
                </a:solidFill>
              </a:rPr>
              <a:t>年</a:t>
            </a:r>
          </a:p>
          <a:p>
            <a:pPr eaLnBrk="0" hangingPunct="0"/>
            <a:r>
              <a:rPr kumimoji="1" lang="zh-CN" altLang="en-US" sz="2000" b="1">
                <a:solidFill>
                  <a:schemeClr val="tx1"/>
                </a:solidFill>
              </a:rPr>
              <a:t>	200		1.2</a:t>
            </a:r>
            <a:r>
              <a:rPr kumimoji="1" lang="en-US" altLang="zh-CN" sz="2000" b="1">
                <a:solidFill>
                  <a:schemeClr val="tx1"/>
                </a:solidFill>
              </a:rPr>
              <a:t>x10</a:t>
            </a:r>
            <a:r>
              <a:rPr kumimoji="1" lang="en-US" altLang="zh-CN" sz="2000" b="1" baseline="30000">
                <a:solidFill>
                  <a:schemeClr val="tx1"/>
                </a:solidFill>
              </a:rPr>
              <a:t>23</a:t>
            </a:r>
            <a:r>
              <a:rPr kumimoji="1" lang="en-US" altLang="zh-CN" sz="2000" b="1">
                <a:solidFill>
                  <a:schemeClr val="tx1"/>
                </a:solidFill>
              </a:rPr>
              <a:t>			3.8x10</a:t>
            </a:r>
            <a:r>
              <a:rPr kumimoji="1" lang="en-US" altLang="zh-CN" sz="2000" b="1" baseline="30000">
                <a:solidFill>
                  <a:schemeClr val="tx1"/>
                </a:solidFill>
              </a:rPr>
              <a:t>9</a:t>
            </a:r>
            <a:r>
              <a:rPr kumimoji="1" lang="zh-CN" altLang="zh-CN" sz="2000" b="1">
                <a:solidFill>
                  <a:schemeClr val="tx1"/>
                </a:solidFill>
              </a:rPr>
              <a:t>年</a:t>
            </a:r>
          </a:p>
          <a:p>
            <a:pPr eaLnBrk="0" hangingPunct="0"/>
            <a:r>
              <a:rPr kumimoji="1" lang="zh-CN" altLang="zh-CN" sz="2000" b="1">
                <a:solidFill>
                  <a:schemeClr val="tx1"/>
                </a:solidFill>
              </a:rPr>
              <a:t>	300		</a:t>
            </a:r>
            <a:r>
              <a:rPr kumimoji="1" lang="zh-CN" altLang="en-US" sz="2000" b="1">
                <a:solidFill>
                  <a:schemeClr val="tx1"/>
                </a:solidFill>
              </a:rPr>
              <a:t>1.5</a:t>
            </a:r>
            <a:r>
              <a:rPr kumimoji="1" lang="en-US" altLang="zh-CN" sz="2000" b="1">
                <a:solidFill>
                  <a:schemeClr val="tx1"/>
                </a:solidFill>
              </a:rPr>
              <a:t>x10</a:t>
            </a:r>
            <a:r>
              <a:rPr kumimoji="1" lang="en-US" altLang="zh-CN" sz="2000" b="1" baseline="30000">
                <a:solidFill>
                  <a:schemeClr val="tx1"/>
                </a:solidFill>
              </a:rPr>
              <a:t>29</a:t>
            </a:r>
            <a:r>
              <a:rPr kumimoji="1" lang="en-US" altLang="zh-CN" sz="2000" b="1">
                <a:solidFill>
                  <a:schemeClr val="tx1"/>
                </a:solidFill>
              </a:rPr>
              <a:t>			4.0x10</a:t>
            </a:r>
            <a:r>
              <a:rPr kumimoji="1" lang="en-US" altLang="zh-CN" sz="2000" b="1" baseline="30000">
                <a:solidFill>
                  <a:schemeClr val="tx1"/>
                </a:solidFill>
              </a:rPr>
              <a:t>15</a:t>
            </a:r>
            <a:r>
              <a:rPr kumimoji="1" lang="zh-CN" altLang="zh-CN" sz="2000" b="1">
                <a:solidFill>
                  <a:schemeClr val="tx1"/>
                </a:solidFill>
              </a:rPr>
              <a:t>年</a:t>
            </a:r>
          </a:p>
          <a:p>
            <a:pPr eaLnBrk="0" hangingPunct="0"/>
            <a:r>
              <a:rPr kumimoji="1" lang="zh-CN" altLang="en-US" sz="2000" b="1">
                <a:solidFill>
                  <a:schemeClr val="tx1"/>
                </a:solidFill>
              </a:rPr>
              <a:t>	500		1.3</a:t>
            </a:r>
            <a:r>
              <a:rPr kumimoji="1" lang="en-US" altLang="zh-CN" sz="2000" b="1">
                <a:solidFill>
                  <a:schemeClr val="tx1"/>
                </a:solidFill>
              </a:rPr>
              <a:t>x10</a:t>
            </a:r>
            <a:r>
              <a:rPr kumimoji="1" lang="en-US" altLang="zh-CN" sz="2000" b="1" baseline="30000">
                <a:solidFill>
                  <a:schemeClr val="tx1"/>
                </a:solidFill>
              </a:rPr>
              <a:t>39</a:t>
            </a:r>
            <a:r>
              <a:rPr kumimoji="1" lang="en-US" altLang="zh-CN" sz="2000" b="1">
                <a:solidFill>
                  <a:schemeClr val="tx1"/>
                </a:solidFill>
              </a:rPr>
              <a:t>			4.2x10</a:t>
            </a:r>
            <a:r>
              <a:rPr kumimoji="1" lang="en-US" altLang="zh-CN" sz="2000" b="1" baseline="30000">
                <a:solidFill>
                  <a:schemeClr val="tx1"/>
                </a:solidFill>
              </a:rPr>
              <a:t>25</a:t>
            </a:r>
            <a:r>
              <a:rPr kumimoji="1" lang="zh-CN" altLang="zh-CN" sz="2000" b="1">
                <a:solidFill>
                  <a:schemeClr val="tx1"/>
                </a:solidFill>
              </a:rPr>
              <a:t>年</a:t>
            </a:r>
            <a:endParaRPr kumimoji="1" lang="zh-CN" altLang="en-US" sz="2000" b="1">
              <a:solidFill>
                <a:schemeClr val="tx1"/>
              </a:solidFill>
            </a:endParaRPr>
          </a:p>
        </p:txBody>
      </p:sp>
    </p:spTree>
  </p:cSld>
  <p:clrMapOvr>
    <a:masterClrMapping/>
  </p:clrMapOvr>
  <p:transition spd="slow">
    <p:pull/>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a:t>DES</a:t>
            </a:r>
            <a:r>
              <a:rPr lang="zh-CN" altLang="en-US"/>
              <a:t>和</a:t>
            </a:r>
            <a:r>
              <a:rPr lang="en-US" altLang="zh-CN"/>
              <a:t>RSA</a:t>
            </a:r>
            <a:r>
              <a:rPr lang="zh-CN" altLang="en-US"/>
              <a:t>性能比较（同等强度）</a:t>
            </a:r>
          </a:p>
        </p:txBody>
      </p:sp>
      <p:sp>
        <p:nvSpPr>
          <p:cNvPr id="5" name="灯片编号占位符 5"/>
          <p:cNvSpPr>
            <a:spLocks noGrp="1"/>
          </p:cNvSpPr>
          <p:nvPr>
            <p:ph type="sldNum" sz="quarter" idx="4"/>
          </p:nvPr>
        </p:nvSpPr>
        <p:spPr/>
        <p:txBody>
          <a:bodyPr/>
          <a:lstStyle/>
          <a:p>
            <a:fld id="{8F96F859-FACF-4C16-9AE3-B3364AF8F32E}" type="slidenum">
              <a:rPr lang="zh-CN" altLang="en-US" smtClean="0"/>
              <a:pPr/>
              <a:t>177</a:t>
            </a:fld>
            <a:endParaRPr lang="en-US" altLang="zh-CN"/>
          </a:p>
        </p:txBody>
      </p:sp>
      <p:pic>
        <p:nvPicPr>
          <p:cNvPr id="3041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788" y="2290763"/>
            <a:ext cx="416242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7477"/>
      </p:ext>
    </p:extLst>
  </p:cSld>
  <p:clrMapOvr>
    <a:masterClrMapping/>
  </p:clrMapOvr>
  <p:transition spd="slow">
    <p:pull/>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1</a:t>
            </a:r>
            <a:r>
              <a:rPr lang="zh-CN" altLang="en-US"/>
              <a:t>）运算速度慢</a:t>
            </a:r>
          </a:p>
          <a:p>
            <a:pPr lvl="1"/>
            <a:r>
              <a:rPr lang="zh-CN" altLang="en-US"/>
              <a:t>大数计算，</a:t>
            </a:r>
            <a:r>
              <a:rPr lang="en-US" altLang="zh-CN"/>
              <a:t>RSA</a:t>
            </a:r>
            <a:r>
              <a:rPr lang="zh-CN" altLang="en-US"/>
              <a:t>最快也比</a:t>
            </a:r>
            <a:r>
              <a:rPr lang="en-US" altLang="zh-CN"/>
              <a:t>DES</a:t>
            </a:r>
            <a:r>
              <a:rPr lang="zh-CN" altLang="en-US"/>
              <a:t>慢上</a:t>
            </a:r>
            <a:r>
              <a:rPr lang="en-US" altLang="zh-CN"/>
              <a:t>100</a:t>
            </a:r>
            <a:r>
              <a:rPr lang="zh-CN" altLang="en-US"/>
              <a:t>倍，一般只用于少量数据加密。</a:t>
            </a:r>
          </a:p>
          <a:p>
            <a:r>
              <a:rPr lang="en-US" altLang="zh-CN"/>
              <a:t>2</a:t>
            </a:r>
            <a:r>
              <a:rPr lang="zh-CN" altLang="en-US"/>
              <a:t>）产生密钥烦琐</a:t>
            </a:r>
          </a:p>
          <a:p>
            <a:pPr lvl="1"/>
            <a:r>
              <a:rPr lang="zh-CN" altLang="en-US"/>
              <a:t>受素数产生技术的限制</a:t>
            </a:r>
          </a:p>
        </p:txBody>
      </p:sp>
      <p:sp>
        <p:nvSpPr>
          <p:cNvPr id="3" name="标题 2"/>
          <p:cNvSpPr>
            <a:spLocks noGrp="1"/>
          </p:cNvSpPr>
          <p:nvPr>
            <p:ph type="title"/>
          </p:nvPr>
        </p:nvSpPr>
        <p:spPr/>
        <p:txBody>
          <a:bodyPr/>
          <a:lstStyle/>
          <a:p>
            <a:r>
              <a:rPr lang="en-US" altLang="zh-CN"/>
              <a:t>RSA</a:t>
            </a:r>
            <a:r>
              <a:rPr lang="zh-CN" altLang="en-US"/>
              <a:t>的主要缺点</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178</a:t>
            </a:fld>
            <a:endParaRPr lang="zh-CN" altLang="en-US"/>
          </a:p>
        </p:txBody>
      </p:sp>
    </p:spTree>
    <p:extLst>
      <p:ext uri="{BB962C8B-B14F-4D97-AF65-F5344CB8AC3E}">
        <p14:creationId xmlns:p14="http://schemas.microsoft.com/office/powerpoint/2010/main" val="3493580062"/>
      </p:ext>
    </p:extLst>
  </p:cSld>
  <p:clrMapOvr>
    <a:masterClrMapping/>
  </p:clrMapOvr>
  <p:transition spd="slow">
    <p:pull/>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p:txBody>
          <a:bodyPr/>
          <a:lstStyle/>
          <a:p>
            <a:r>
              <a:rPr lang="zh-CN" altLang="en-US"/>
              <a:t>素性检测：</a:t>
            </a:r>
            <a:endParaRPr lang="en-US" altLang="zh-CN"/>
          </a:p>
          <a:p>
            <a:pPr lvl="1"/>
            <a:r>
              <a:rPr lang="zh-CN" altLang="en-US"/>
              <a:t>随机产生一个大奇数，然后测试其是否满足条件</a:t>
            </a:r>
            <a:endParaRPr lang="en-US" altLang="zh-CN"/>
          </a:p>
        </p:txBody>
      </p:sp>
      <p:sp>
        <p:nvSpPr>
          <p:cNvPr id="384002" name="Rectangle 2"/>
          <p:cNvSpPr>
            <a:spLocks noGrp="1" noChangeArrowheads="1"/>
          </p:cNvSpPr>
          <p:nvPr>
            <p:ph type="title"/>
          </p:nvPr>
        </p:nvSpPr>
        <p:spPr/>
        <p:txBody>
          <a:bodyPr>
            <a:normAutofit/>
          </a:bodyPr>
          <a:lstStyle/>
          <a:p>
            <a:r>
              <a:rPr lang="zh-CN" altLang="en-US"/>
              <a:t>素数的产生</a:t>
            </a:r>
          </a:p>
        </p:txBody>
      </p:sp>
      <p:sp>
        <p:nvSpPr>
          <p:cNvPr id="147459" name="灯片编号占位符 4"/>
          <p:cNvSpPr>
            <a:spLocks noGrp="1"/>
          </p:cNvSpPr>
          <p:nvPr>
            <p:ph type="sldNum" sz="quarter" idx="4"/>
          </p:nvPr>
        </p:nvSpPr>
        <p:spPr/>
        <p:txBody>
          <a:bodyPr/>
          <a:lstStyle/>
          <a:p>
            <a:fld id="{C72C10FD-1E04-4DDB-85CD-64BCDAB85D63}" type="slidenum">
              <a:rPr lang="zh-CN" altLang="en-US" smtClean="0"/>
              <a:pPr/>
              <a:t>179</a:t>
            </a:fld>
            <a:endParaRPr lang="zh-CN" altLang="en-US"/>
          </a:p>
        </p:txBody>
      </p:sp>
      <p:sp>
        <p:nvSpPr>
          <p:cNvPr id="4" name="矩形 3"/>
          <p:cNvSpPr/>
          <p:nvPr/>
        </p:nvSpPr>
        <p:spPr>
          <a:xfrm>
            <a:off x="968172" y="2852936"/>
            <a:ext cx="7128792" cy="3416320"/>
          </a:xfrm>
          <a:prstGeom prst="rect">
            <a:avLst/>
          </a:prstGeom>
          <a:solidFill>
            <a:schemeClr val="bg2"/>
          </a:solidFill>
          <a:ln w="12700"/>
        </p:spPr>
        <p:style>
          <a:lnRef idx="2">
            <a:schemeClr val="accent5"/>
          </a:lnRef>
          <a:fillRef idx="1">
            <a:schemeClr val="lt1"/>
          </a:fillRef>
          <a:effectRef idx="0">
            <a:schemeClr val="accent5"/>
          </a:effectRef>
          <a:fontRef idx="minor">
            <a:schemeClr val="dk1"/>
          </a:fontRef>
        </p:style>
        <p:txBody>
          <a:bodyPr wrap="square">
            <a:spAutoFit/>
          </a:bodyPr>
          <a:lstStyle/>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int is_prime(int n) </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  	int div; </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  		</a:t>
            </a: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	for(div= 2; div * div &lt;= n; div++)</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    	    if (n % div == 0) return 0; </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		</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  	return 1;</a:t>
            </a:r>
            <a:endParaRPr lang="zh-CN" altLang="zh-CN" sz="2400" b="1" kern="100">
              <a:solidFill>
                <a:srgbClr val="C00000"/>
              </a:solidFill>
            </a:endParaRPr>
          </a:p>
          <a:p>
            <a:pPr algn="just">
              <a:spcAft>
                <a:spcPts val="0"/>
              </a:spcAft>
            </a:pPr>
            <a:r>
              <a:rPr lang="en-US" altLang="zh-CN" sz="2400" b="1" kern="100">
                <a:solidFill>
                  <a:srgbClr val="C00000"/>
                </a:solidFill>
                <a:latin typeface="新宋体" panose="02010609030101010101" pitchFamily="49" charset="-122"/>
                <a:cs typeface="新宋体" panose="02010609030101010101" pitchFamily="49" charset="-122"/>
              </a:rPr>
              <a:t>}</a:t>
            </a:r>
            <a:endParaRPr lang="zh-CN" altLang="zh-CN" sz="2400" b="1" kern="100">
              <a:solidFill>
                <a:srgbClr val="C00000"/>
              </a:solidFill>
              <a:effectLst/>
            </a:endParaRPr>
          </a:p>
        </p:txBody>
      </p:sp>
    </p:spTree>
    <p:extLst>
      <p:ext uri="{BB962C8B-B14F-4D97-AF65-F5344CB8AC3E}">
        <p14:creationId xmlns:p14="http://schemas.microsoft.com/office/powerpoint/2010/main" val="3022031610"/>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a:t>古代加密方法（手工加密）</a:t>
            </a:r>
          </a:p>
          <a:p>
            <a:r>
              <a:rPr lang="zh-CN" altLang="en-US"/>
              <a:t>古典密码（机械阶段）</a:t>
            </a:r>
          </a:p>
          <a:p>
            <a:r>
              <a:rPr lang="zh-CN" altLang="en-US"/>
              <a:t>近代密码（计算阶段）</a:t>
            </a:r>
          </a:p>
          <a:p>
            <a:endParaRPr lang="zh-CN" altLang="en-US"/>
          </a:p>
        </p:txBody>
      </p:sp>
      <p:sp>
        <p:nvSpPr>
          <p:cNvPr id="7" name="标题 6"/>
          <p:cNvSpPr>
            <a:spLocks noGrp="1"/>
          </p:cNvSpPr>
          <p:nvPr>
            <p:ph type="title"/>
          </p:nvPr>
        </p:nvSpPr>
        <p:spPr/>
        <p:txBody>
          <a:bodyPr>
            <a:normAutofit/>
          </a:bodyPr>
          <a:lstStyle/>
          <a:p>
            <a:r>
              <a:rPr lang="zh-CN" altLang="en-US"/>
              <a:t>密码学的发展阶段</a:t>
            </a:r>
          </a:p>
        </p:txBody>
      </p:sp>
      <p:sp>
        <p:nvSpPr>
          <p:cNvPr id="4" name="灯片编号占位符 3"/>
          <p:cNvSpPr>
            <a:spLocks noGrp="1"/>
          </p:cNvSpPr>
          <p:nvPr>
            <p:ph type="sldNum" sz="quarter" idx="4"/>
          </p:nvPr>
        </p:nvSpPr>
        <p:spPr/>
        <p:txBody>
          <a:bodyPr/>
          <a:lstStyle/>
          <a:p>
            <a:pPr>
              <a:defRPr/>
            </a:pPr>
            <a:fld id="{2B6A7FAB-4B61-47A0-B8CD-EF8B814F243F}" type="slidenum">
              <a:rPr lang="zh-CN" altLang="en-US" smtClean="0"/>
              <a:pPr>
                <a:defRPr/>
              </a:pPr>
              <a:t>18</a:t>
            </a:fld>
            <a:endParaRPr lang="en-US" altLang="zh-CN" dirty="0"/>
          </a:p>
        </p:txBody>
      </p:sp>
    </p:spTree>
  </p:cSld>
  <p:clrMapOvr>
    <a:masterClrMapping/>
  </p:clrMapOvr>
  <p:transition spd="slow">
    <p:pull/>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a:t>对称</a:t>
            </a:r>
            <a:endParaRPr lang="en-US" altLang="zh-CN"/>
          </a:p>
          <a:p>
            <a:pPr lvl="1"/>
            <a:r>
              <a:rPr lang="zh-CN" altLang="en-US"/>
              <a:t>优点：</a:t>
            </a:r>
            <a:endParaRPr lang="en-US" altLang="zh-CN"/>
          </a:p>
          <a:p>
            <a:pPr lvl="2"/>
            <a:r>
              <a:rPr lang="zh-CN" altLang="en-US"/>
              <a:t>计算开销小，算法简单，密钥较短，加密速度快，目前用于信息加密的主要算法。</a:t>
            </a:r>
            <a:endParaRPr lang="en-US" altLang="zh-CN"/>
          </a:p>
          <a:p>
            <a:pPr lvl="1"/>
            <a:r>
              <a:rPr lang="zh-CN" altLang="en-US"/>
              <a:t>缺陷：</a:t>
            </a:r>
            <a:endParaRPr lang="en-US" altLang="zh-CN"/>
          </a:p>
          <a:p>
            <a:pPr lvl="2"/>
            <a:r>
              <a:rPr lang="zh-CN" altLang="en-US"/>
              <a:t>规模复杂</a:t>
            </a:r>
            <a:endParaRPr lang="en-US" altLang="zh-CN"/>
          </a:p>
          <a:p>
            <a:pPr lvl="2"/>
            <a:r>
              <a:rPr lang="zh-CN" altLang="en-US"/>
              <a:t>通信前安全密钥交换</a:t>
            </a:r>
            <a:endParaRPr lang="en-US" altLang="zh-CN"/>
          </a:p>
          <a:p>
            <a:pPr lvl="2"/>
            <a:r>
              <a:rPr lang="zh-CN" altLang="en-US"/>
              <a:t>没法鉴别，无法签名</a:t>
            </a:r>
            <a:endParaRPr lang="en-US" altLang="zh-CN"/>
          </a:p>
          <a:p>
            <a:r>
              <a:rPr lang="zh-CN" altLang="en-US"/>
              <a:t>非对称</a:t>
            </a:r>
            <a:endParaRPr lang="en-US" altLang="zh-CN"/>
          </a:p>
          <a:p>
            <a:pPr lvl="1"/>
            <a:r>
              <a:rPr lang="zh-CN" altLang="en-US"/>
              <a:t>优点：</a:t>
            </a:r>
            <a:endParaRPr lang="en-US" altLang="zh-CN"/>
          </a:p>
          <a:p>
            <a:pPr lvl="2"/>
            <a:r>
              <a:rPr lang="zh-CN" altLang="en-US"/>
              <a:t>密钥数量很小；密钥发布不成问题；数字签名。</a:t>
            </a:r>
            <a:endParaRPr lang="en-US" altLang="zh-CN"/>
          </a:p>
          <a:p>
            <a:pPr lvl="1"/>
            <a:r>
              <a:rPr lang="zh-CN" altLang="en-US"/>
              <a:t>缺点：</a:t>
            </a:r>
            <a:endParaRPr lang="en-US" altLang="zh-CN"/>
          </a:p>
          <a:p>
            <a:pPr lvl="2"/>
            <a:r>
              <a:rPr lang="zh-CN" altLang="en-US"/>
              <a:t>密钥尺寸大，加密／解密时的速度慢。</a:t>
            </a:r>
          </a:p>
        </p:txBody>
      </p:sp>
      <p:sp>
        <p:nvSpPr>
          <p:cNvPr id="3" name="标题 2"/>
          <p:cNvSpPr>
            <a:spLocks noGrp="1"/>
          </p:cNvSpPr>
          <p:nvPr>
            <p:ph type="title"/>
          </p:nvPr>
        </p:nvSpPr>
        <p:spPr/>
        <p:txBody>
          <a:bodyPr/>
          <a:lstStyle/>
          <a:p>
            <a:r>
              <a:rPr lang="zh-CN" altLang="en-US"/>
              <a:t>对称</a:t>
            </a:r>
            <a:r>
              <a:rPr lang="en-US" altLang="zh-CN"/>
              <a:t>-</a:t>
            </a:r>
            <a:r>
              <a:rPr lang="zh-CN" altLang="en-US"/>
              <a:t>非对称密码</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180</a:t>
            </a:fld>
            <a:endParaRPr lang="zh-CN" altLang="en-US"/>
          </a:p>
        </p:txBody>
      </p:sp>
      <p:sp>
        <p:nvSpPr>
          <p:cNvPr id="5" name="内容占位符 26"/>
          <p:cNvSpPr txBox="1">
            <a:spLocks/>
          </p:cNvSpPr>
          <p:nvPr/>
        </p:nvSpPr>
        <p:spPr>
          <a:xfrm>
            <a:off x="673224" y="5561856"/>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fontAlgn="auto"/>
            <a:r>
              <a:rPr lang="zh-CN" altLang="en-US"/>
              <a:t>公开密码：少量数据加密</a:t>
            </a:r>
            <a:endParaRPr lang="en-US" altLang="zh-CN"/>
          </a:p>
          <a:p>
            <a:pPr fontAlgn="auto"/>
            <a:r>
              <a:rPr lang="zh-CN" altLang="en-US"/>
              <a:t>对称密码：大量数据加密</a:t>
            </a:r>
          </a:p>
        </p:txBody>
      </p:sp>
    </p:spTree>
    <p:extLst>
      <p:ext uri="{BB962C8B-B14F-4D97-AF65-F5344CB8AC3E}">
        <p14:creationId xmlns:p14="http://schemas.microsoft.com/office/powerpoint/2010/main" val="1080501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p:txBody>
          <a:bodyPr/>
          <a:lstStyle/>
          <a:p>
            <a:r>
              <a:rPr lang="zh-CN" altLang="en-US"/>
              <a:t>两种基本方式：</a:t>
            </a:r>
          </a:p>
          <a:p>
            <a:pPr lvl="1"/>
            <a:r>
              <a:rPr lang="zh-CN" altLang="en-US"/>
              <a:t>链到链加密 </a:t>
            </a:r>
          </a:p>
          <a:p>
            <a:pPr lvl="1"/>
            <a:r>
              <a:rPr lang="zh-CN" altLang="en-US"/>
              <a:t>端到端加密 </a:t>
            </a:r>
          </a:p>
          <a:p>
            <a:endParaRPr lang="zh-CN" altLang="en-US"/>
          </a:p>
        </p:txBody>
      </p:sp>
      <p:sp>
        <p:nvSpPr>
          <p:cNvPr id="583682" name="Rectangle 2"/>
          <p:cNvSpPr>
            <a:spLocks noGrp="1" noChangeArrowheads="1"/>
          </p:cNvSpPr>
          <p:nvPr>
            <p:ph type="title"/>
          </p:nvPr>
        </p:nvSpPr>
        <p:spPr/>
        <p:txBody>
          <a:bodyPr/>
          <a:lstStyle/>
          <a:p>
            <a:r>
              <a:rPr lang="zh-CN" altLang="en-US"/>
              <a:t>加密功能的实施方式</a:t>
            </a:r>
          </a:p>
        </p:txBody>
      </p:sp>
      <p:sp>
        <p:nvSpPr>
          <p:cNvPr id="4" name="日期占位符 3"/>
          <p:cNvSpPr>
            <a:spLocks noGrp="1"/>
          </p:cNvSpPr>
          <p:nvPr>
            <p:ph type="dt" sz="half" idx="2"/>
          </p:nvPr>
        </p:nvSpPr>
        <p:spPr>
          <a:xfrm>
            <a:off x="5129336" y="6407944"/>
            <a:ext cx="1026840" cy="450056"/>
          </a:xfrm>
          <a:prstGeom prst="rect">
            <a:avLst/>
          </a:prstGeom>
        </p:spPr>
        <p:txBody>
          <a:bodyPr/>
          <a:lstStyle/>
          <a:p>
            <a:fld id="{440B9512-E5CD-438C-8CE1-8AE4921631EA}" type="datetime1">
              <a:rPr lang="zh-CN" altLang="en-US" smtClean="0"/>
              <a:pPr/>
              <a:t>2020/10/21</a:t>
            </a:fld>
            <a:endParaRPr lang="en-US" altLang="zh-CN"/>
          </a:p>
        </p:txBody>
      </p:sp>
    </p:spTree>
    <p:extLst>
      <p:ext uri="{BB962C8B-B14F-4D97-AF65-F5344CB8AC3E}">
        <p14:creationId xmlns:p14="http://schemas.microsoft.com/office/powerpoint/2010/main" val="270683119"/>
      </p:ext>
    </p:extLst>
  </p:cSld>
  <p:clrMapOvr>
    <a:masterClrMapping/>
  </p:clrMapOvr>
  <p:transition spd="slow">
    <p:pull/>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7778" name="Picture 2" descr="1t6"/>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0825" y="1870088"/>
            <a:ext cx="8226080" cy="1565550"/>
          </a:xfrm>
        </p:spPr>
      </p:pic>
      <p:sp>
        <p:nvSpPr>
          <p:cNvPr id="587779" name="Rectangle 3"/>
          <p:cNvSpPr>
            <a:spLocks noGrp="1" noChangeArrowheads="1"/>
          </p:cNvSpPr>
          <p:nvPr>
            <p:ph type="title"/>
          </p:nvPr>
        </p:nvSpPr>
        <p:spPr/>
        <p:txBody>
          <a:bodyPr/>
          <a:lstStyle/>
          <a:p>
            <a:r>
              <a:rPr lang="zh-CN" altLang="en-US"/>
              <a:t>端到端加密方式</a:t>
            </a:r>
          </a:p>
        </p:txBody>
      </p:sp>
      <p:sp>
        <p:nvSpPr>
          <p:cNvPr id="7" name="日期占位符 3"/>
          <p:cNvSpPr>
            <a:spLocks noGrp="1"/>
          </p:cNvSpPr>
          <p:nvPr>
            <p:ph type="dt" sz="half" idx="2"/>
          </p:nvPr>
        </p:nvSpPr>
        <p:spPr/>
        <p:txBody>
          <a:bodyPr/>
          <a:lstStyle/>
          <a:p>
            <a:fld id="{F259A182-B5FE-41AE-8B17-2146A3E9030B}" type="datetime1">
              <a:rPr lang="zh-CN" altLang="en-US" smtClean="0"/>
              <a:pPr/>
              <a:t>2020/10/21</a:t>
            </a:fld>
            <a:endParaRPr lang="en-US" altLang="zh-CN"/>
          </a:p>
        </p:txBody>
      </p:sp>
      <p:sp>
        <p:nvSpPr>
          <p:cNvPr id="587780" name="Rectangle 4"/>
          <p:cNvSpPr>
            <a:spLocks noChangeArrowheads="1"/>
          </p:cNvSpPr>
          <p:nvPr/>
        </p:nvSpPr>
        <p:spPr bwMode="auto">
          <a:xfrm>
            <a:off x="179388" y="1196975"/>
            <a:ext cx="84963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zh-CN" altLang="en-US" sz="2800" b="1">
                <a:solidFill>
                  <a:schemeClr val="tx1"/>
                </a:solidFill>
              </a:rPr>
              <a:t>在网络层及以上或者应用层实施加密机制</a:t>
            </a:r>
            <a:r>
              <a:rPr lang="zh-CN" altLang="en-US" sz="2600">
                <a:solidFill>
                  <a:schemeClr val="tx1"/>
                </a:solidFill>
              </a:rPr>
              <a:t> </a:t>
            </a:r>
          </a:p>
          <a:p>
            <a:pPr marL="342900" indent="-342900">
              <a:spcBef>
                <a:spcPct val="20000"/>
              </a:spcBef>
              <a:buClr>
                <a:schemeClr val="tx2"/>
              </a:buClr>
              <a:buSzPct val="70000"/>
              <a:buFont typeface="Wingdings" pitchFamily="2" charset="2"/>
              <a:buChar char="l"/>
            </a:pPr>
            <a:endParaRPr lang="zh-CN" altLang="en-US" sz="2600">
              <a:solidFill>
                <a:schemeClr val="tx1"/>
              </a:solidFill>
            </a:endParaRPr>
          </a:p>
        </p:txBody>
      </p:sp>
      <p:sp>
        <p:nvSpPr>
          <p:cNvPr id="587781" name="Text Box 5"/>
          <p:cNvSpPr txBox="1">
            <a:spLocks noChangeArrowheads="1"/>
          </p:cNvSpPr>
          <p:nvPr/>
        </p:nvSpPr>
        <p:spPr bwMode="auto">
          <a:xfrm>
            <a:off x="250825" y="3861048"/>
            <a:ext cx="47529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00000"/>
                </a:solidFill>
                <a:latin typeface="Tahoma" pitchFamily="34" charset="0"/>
              </a:rPr>
              <a:t>优点：</a:t>
            </a:r>
          </a:p>
          <a:p>
            <a:pPr marL="800100" lvl="1" indent="-342900">
              <a:buFont typeface="Arial" pitchFamily="34" charset="0"/>
              <a:buChar char="•"/>
            </a:pPr>
            <a:r>
              <a:rPr lang="zh-CN" altLang="en-US" sz="2000" b="1">
                <a:solidFill>
                  <a:srgbClr val="C00000"/>
                </a:solidFill>
                <a:latin typeface="Tahoma" pitchFamily="34" charset="0"/>
              </a:rPr>
              <a:t>在发送端和中间节点上数据都是加密的，安全性好 </a:t>
            </a:r>
          </a:p>
          <a:p>
            <a:pPr marL="800100" lvl="1" indent="-342900">
              <a:buFont typeface="Arial" pitchFamily="34" charset="0"/>
              <a:buChar char="•"/>
            </a:pPr>
            <a:r>
              <a:rPr lang="zh-CN" altLang="en-US" sz="2000" b="1">
                <a:solidFill>
                  <a:srgbClr val="C00000"/>
                </a:solidFill>
                <a:latin typeface="Tahoma" pitchFamily="34" charset="0"/>
              </a:rPr>
              <a:t>能提供用户</a:t>
            </a:r>
            <a:r>
              <a:rPr lang="zh-CN" altLang="en-US" sz="2000" b="1">
                <a:solidFill>
                  <a:srgbClr val="C00000"/>
                </a:solidFill>
              </a:rPr>
              <a:t>（主机、进程）</a:t>
            </a:r>
            <a:r>
              <a:rPr lang="zh-CN" altLang="en-US" sz="2000" b="1">
                <a:solidFill>
                  <a:srgbClr val="C00000"/>
                </a:solidFill>
                <a:latin typeface="Tahoma" pitchFamily="34" charset="0"/>
              </a:rPr>
              <a:t>鉴别</a:t>
            </a:r>
            <a:endParaRPr lang="en-US" altLang="zh-CN" sz="2000" b="1">
              <a:solidFill>
                <a:srgbClr val="C00000"/>
              </a:solidFill>
              <a:latin typeface="Tahoma" pitchFamily="34" charset="0"/>
            </a:endParaRPr>
          </a:p>
          <a:p>
            <a:pPr marL="800100" lvl="1" indent="-342900">
              <a:buFont typeface="Arial" pitchFamily="34" charset="0"/>
              <a:buChar char="•"/>
            </a:pPr>
            <a:r>
              <a:rPr lang="zh-CN" altLang="en-US" sz="2000" b="1">
                <a:solidFill>
                  <a:srgbClr val="C00000"/>
                </a:solidFill>
              </a:rPr>
              <a:t>低成本</a:t>
            </a:r>
            <a:endParaRPr lang="zh-CN" altLang="en-US" sz="2000" b="1">
              <a:solidFill>
                <a:srgbClr val="C00000"/>
              </a:solidFill>
              <a:latin typeface="Tahoma" pitchFamily="34" charset="0"/>
            </a:endParaRPr>
          </a:p>
        </p:txBody>
      </p:sp>
      <p:sp>
        <p:nvSpPr>
          <p:cNvPr id="587782" name="Text Box 6"/>
          <p:cNvSpPr txBox="1">
            <a:spLocks noChangeArrowheads="1"/>
          </p:cNvSpPr>
          <p:nvPr/>
        </p:nvSpPr>
        <p:spPr bwMode="auto">
          <a:xfrm>
            <a:off x="4953000" y="3937248"/>
            <a:ext cx="39608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00000"/>
                </a:solidFill>
                <a:latin typeface="Tahoma" pitchFamily="34" charset="0"/>
              </a:rPr>
              <a:t>缺点：</a:t>
            </a:r>
          </a:p>
          <a:p>
            <a:pPr marL="800100" lvl="1" indent="-342900">
              <a:buFont typeface="Arial" pitchFamily="34" charset="0"/>
              <a:buChar char="•"/>
            </a:pPr>
            <a:r>
              <a:rPr lang="zh-CN" altLang="en-US" sz="2000" b="1">
                <a:solidFill>
                  <a:srgbClr val="C00000"/>
                </a:solidFill>
                <a:latin typeface="Tahoma" pitchFamily="34" charset="0"/>
              </a:rPr>
              <a:t>不能提供流量保密性（信封不加密） </a:t>
            </a:r>
          </a:p>
          <a:p>
            <a:pPr marL="800100" lvl="1" indent="-342900">
              <a:buFont typeface="Arial" pitchFamily="34" charset="0"/>
              <a:buChar char="•"/>
            </a:pPr>
            <a:r>
              <a:rPr lang="zh-CN" altLang="en-US" sz="2000" b="1">
                <a:solidFill>
                  <a:srgbClr val="C00000"/>
                </a:solidFill>
                <a:latin typeface="Tahoma" pitchFamily="34" charset="0"/>
              </a:rPr>
              <a:t>密钥管理系统复杂 </a:t>
            </a:r>
          </a:p>
          <a:p>
            <a:pPr marL="800100" lvl="1" indent="-342900">
              <a:buFont typeface="Arial" pitchFamily="34" charset="0"/>
              <a:buChar char="•"/>
            </a:pPr>
            <a:r>
              <a:rPr lang="zh-CN" altLang="en-US" sz="2000" b="1">
                <a:solidFill>
                  <a:srgbClr val="C00000"/>
                </a:solidFill>
                <a:latin typeface="Tahoma" pitchFamily="34" charset="0"/>
              </a:rPr>
              <a:t>加密是离线的</a:t>
            </a:r>
          </a:p>
        </p:txBody>
      </p:sp>
      <p:sp>
        <p:nvSpPr>
          <p:cNvPr id="8" name="矩形 7"/>
          <p:cNvSpPr/>
          <p:nvPr/>
        </p:nvSpPr>
        <p:spPr>
          <a:xfrm>
            <a:off x="3286116" y="5715016"/>
            <a:ext cx="2366004" cy="6929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Eg.</a:t>
            </a:r>
            <a:r>
              <a:rPr lang="zh-CN" altLang="en-US">
                <a:solidFill>
                  <a:srgbClr val="FF0000"/>
                </a:solidFill>
              </a:rPr>
              <a:t>快递</a:t>
            </a:r>
          </a:p>
        </p:txBody>
      </p:sp>
    </p:spTree>
    <p:extLst>
      <p:ext uri="{BB962C8B-B14F-4D97-AF65-F5344CB8AC3E}">
        <p14:creationId xmlns:p14="http://schemas.microsoft.com/office/powerpoint/2010/main" val="3107740831"/>
      </p:ext>
    </p:extLst>
  </p:cSld>
  <p:clrMapOvr>
    <a:masterClrMapping/>
  </p:clrMapOvr>
  <p:transition spd="slow">
    <p:pull/>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5730" name="Picture 2" descr="1t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900745" y="2420888"/>
            <a:ext cx="7847719" cy="1493542"/>
          </a:xfrm>
        </p:spPr>
      </p:pic>
      <p:sp>
        <p:nvSpPr>
          <p:cNvPr id="585731" name="Rectangle 3"/>
          <p:cNvSpPr>
            <a:spLocks noGrp="1" noChangeArrowheads="1"/>
          </p:cNvSpPr>
          <p:nvPr>
            <p:ph type="title"/>
          </p:nvPr>
        </p:nvSpPr>
        <p:spPr/>
        <p:txBody>
          <a:bodyPr/>
          <a:lstStyle/>
          <a:p>
            <a:r>
              <a:rPr lang="zh-CN" altLang="en-US"/>
              <a:t>链到链加密方式</a:t>
            </a:r>
          </a:p>
        </p:txBody>
      </p:sp>
      <p:sp>
        <p:nvSpPr>
          <p:cNvPr id="7" name="日期占位符 4"/>
          <p:cNvSpPr>
            <a:spLocks noGrp="1"/>
          </p:cNvSpPr>
          <p:nvPr>
            <p:ph type="dt" sz="half" idx="2"/>
          </p:nvPr>
        </p:nvSpPr>
        <p:spPr>
          <a:xfrm>
            <a:off x="5129336" y="6407944"/>
            <a:ext cx="1026840" cy="450056"/>
          </a:xfrm>
          <a:prstGeom prst="rect">
            <a:avLst/>
          </a:prstGeom>
        </p:spPr>
        <p:txBody>
          <a:bodyPr/>
          <a:lstStyle/>
          <a:p>
            <a:fld id="{B0CB2EF3-611F-4D02-83C3-5054A9E71586}" type="datetime1">
              <a:rPr lang="zh-CN" altLang="en-US" smtClean="0"/>
              <a:pPr/>
              <a:t>2020/10/21</a:t>
            </a:fld>
            <a:endParaRPr lang="en-US" altLang="zh-CN"/>
          </a:p>
        </p:txBody>
      </p:sp>
      <p:sp>
        <p:nvSpPr>
          <p:cNvPr id="585732" name="Rectangle 4"/>
          <p:cNvSpPr>
            <a:spLocks noGrp="1" noChangeArrowheads="1"/>
          </p:cNvSpPr>
          <p:nvPr>
            <p:ph type="body" sz="half" idx="4294967295"/>
          </p:nvPr>
        </p:nvSpPr>
        <p:spPr>
          <a:xfrm>
            <a:off x="0" y="1557338"/>
            <a:ext cx="8820150" cy="1266825"/>
          </a:xfrm>
        </p:spPr>
        <p:txBody>
          <a:bodyPr/>
          <a:lstStyle/>
          <a:p>
            <a:r>
              <a:rPr lang="zh-CN" altLang="en-US"/>
              <a:t>在物理层或数据链路层实施加密机制 </a:t>
            </a:r>
          </a:p>
          <a:p>
            <a:endParaRPr lang="zh-CN" altLang="en-US"/>
          </a:p>
        </p:txBody>
      </p:sp>
      <p:sp>
        <p:nvSpPr>
          <p:cNvPr id="585733" name="Text Box 5"/>
          <p:cNvSpPr txBox="1">
            <a:spLocks noChangeArrowheads="1"/>
          </p:cNvSpPr>
          <p:nvPr/>
        </p:nvSpPr>
        <p:spPr bwMode="auto">
          <a:xfrm>
            <a:off x="467543" y="4005064"/>
            <a:ext cx="417609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C00000"/>
                </a:solidFill>
                <a:latin typeface="Tahoma" pitchFamily="34" charset="0"/>
              </a:rPr>
              <a:t>优点：</a:t>
            </a:r>
          </a:p>
          <a:p>
            <a:pPr marL="800100" lvl="1" indent="-342900">
              <a:buFont typeface="Arial" pitchFamily="34" charset="0"/>
              <a:buChar char="•"/>
            </a:pPr>
            <a:r>
              <a:rPr lang="zh-CN" altLang="en-US" sz="2000" b="1" dirty="0">
                <a:solidFill>
                  <a:srgbClr val="C00000"/>
                </a:solidFill>
                <a:latin typeface="Tahoma" pitchFamily="34" charset="0"/>
              </a:rPr>
              <a:t>通信节点维护加密设施</a:t>
            </a:r>
            <a:endParaRPr lang="en-US" altLang="zh-CN" sz="2000" b="1" dirty="0">
              <a:solidFill>
                <a:srgbClr val="C00000"/>
              </a:solidFill>
              <a:latin typeface="Tahoma" pitchFamily="34" charset="0"/>
            </a:endParaRPr>
          </a:p>
          <a:p>
            <a:pPr marL="800100" lvl="1" indent="-342900">
              <a:buFont typeface="Arial" pitchFamily="34" charset="0"/>
              <a:buChar char="•"/>
            </a:pPr>
            <a:r>
              <a:rPr lang="zh-CN" altLang="en-US" sz="2000" b="1" dirty="0">
                <a:solidFill>
                  <a:srgbClr val="C00000"/>
                </a:solidFill>
                <a:latin typeface="Tahoma" pitchFamily="34" charset="0"/>
              </a:rPr>
              <a:t>对用户透明</a:t>
            </a:r>
            <a:endParaRPr lang="en-US" altLang="zh-CN" sz="2000" b="1" dirty="0">
              <a:solidFill>
                <a:srgbClr val="C00000"/>
              </a:solidFill>
              <a:latin typeface="Tahoma" pitchFamily="34" charset="0"/>
            </a:endParaRPr>
          </a:p>
          <a:p>
            <a:pPr marL="800100" lvl="1" indent="-342900">
              <a:buFont typeface="Arial" pitchFamily="34" charset="0"/>
              <a:buChar char="•"/>
            </a:pPr>
            <a:r>
              <a:rPr lang="zh-CN" altLang="en-US" sz="2000" b="1" dirty="0">
                <a:solidFill>
                  <a:srgbClr val="C00000"/>
                </a:solidFill>
                <a:latin typeface="Tahoma" pitchFamily="34" charset="0"/>
              </a:rPr>
              <a:t>能提供流量保密性（加填充）</a:t>
            </a:r>
            <a:endParaRPr lang="en-US" altLang="zh-CN" sz="2000" b="1" dirty="0">
              <a:solidFill>
                <a:srgbClr val="C00000"/>
              </a:solidFill>
              <a:latin typeface="Tahoma" pitchFamily="34" charset="0"/>
            </a:endParaRPr>
          </a:p>
          <a:p>
            <a:pPr marL="800100" lvl="1" indent="-342900">
              <a:buFont typeface="Arial" pitchFamily="34" charset="0"/>
              <a:buChar char="•"/>
            </a:pPr>
            <a:r>
              <a:rPr lang="zh-CN" altLang="en-US" sz="2000" b="1" dirty="0">
                <a:solidFill>
                  <a:srgbClr val="C00000"/>
                </a:solidFill>
                <a:latin typeface="Tahoma" pitchFamily="34" charset="0"/>
              </a:rPr>
              <a:t>密钥管理简单</a:t>
            </a:r>
            <a:endParaRPr lang="en-US" altLang="zh-CN" sz="2000" b="1" dirty="0">
              <a:solidFill>
                <a:srgbClr val="C00000"/>
              </a:solidFill>
              <a:latin typeface="Tahoma" pitchFamily="34" charset="0"/>
            </a:endParaRPr>
          </a:p>
          <a:p>
            <a:pPr marL="800100" lvl="1" indent="-342900">
              <a:buFont typeface="Arial" pitchFamily="34" charset="0"/>
              <a:buChar char="•"/>
            </a:pPr>
            <a:r>
              <a:rPr lang="zh-CN" altLang="en-US" sz="2000" b="1" dirty="0">
                <a:solidFill>
                  <a:srgbClr val="C00000"/>
                </a:solidFill>
                <a:latin typeface="Tahoma" pitchFamily="34" charset="0"/>
              </a:rPr>
              <a:t>可提供主机鉴别 （解密鉴别）</a:t>
            </a:r>
            <a:endParaRPr lang="en-US" altLang="zh-CN" sz="2000" b="1" dirty="0">
              <a:solidFill>
                <a:srgbClr val="C00000"/>
              </a:solidFill>
              <a:latin typeface="Tahoma" pitchFamily="34" charset="0"/>
            </a:endParaRPr>
          </a:p>
          <a:p>
            <a:pPr marL="800100" lvl="1" indent="-342900">
              <a:buFont typeface="Arial" pitchFamily="34" charset="0"/>
              <a:buChar char="•"/>
            </a:pPr>
            <a:r>
              <a:rPr lang="zh-CN" altLang="en-US" sz="2000" b="1" dirty="0">
                <a:solidFill>
                  <a:srgbClr val="C00000"/>
                </a:solidFill>
                <a:latin typeface="Tahoma" pitchFamily="34" charset="0"/>
              </a:rPr>
              <a:t>加</a:t>
            </a:r>
            <a:r>
              <a:rPr lang="en-US" altLang="zh-CN" sz="2000" b="1" dirty="0">
                <a:solidFill>
                  <a:srgbClr val="C00000"/>
                </a:solidFill>
                <a:latin typeface="Tahoma" pitchFamily="34" charset="0"/>
              </a:rPr>
              <a:t>/</a:t>
            </a:r>
            <a:r>
              <a:rPr lang="zh-CN" altLang="en-US" sz="2000" b="1" dirty="0">
                <a:solidFill>
                  <a:srgbClr val="C00000"/>
                </a:solidFill>
                <a:latin typeface="Tahoma" pitchFamily="34" charset="0"/>
              </a:rPr>
              <a:t>解密是在线</a:t>
            </a:r>
          </a:p>
        </p:txBody>
      </p:sp>
      <p:sp>
        <p:nvSpPr>
          <p:cNvPr id="585734" name="Text Box 6"/>
          <p:cNvSpPr txBox="1">
            <a:spLocks noChangeArrowheads="1"/>
          </p:cNvSpPr>
          <p:nvPr/>
        </p:nvSpPr>
        <p:spPr bwMode="auto">
          <a:xfrm>
            <a:off x="4643635" y="4077072"/>
            <a:ext cx="39608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C00000"/>
                </a:solidFill>
                <a:latin typeface="Tahoma" pitchFamily="34" charset="0"/>
              </a:rPr>
              <a:t>缺点：</a:t>
            </a:r>
          </a:p>
          <a:p>
            <a:pPr marL="800100" lvl="1" indent="-342900">
              <a:buFont typeface="Arial" pitchFamily="34" charset="0"/>
              <a:buChar char="•"/>
            </a:pPr>
            <a:r>
              <a:rPr lang="zh-CN" altLang="en-US" sz="2000" b="1">
                <a:solidFill>
                  <a:srgbClr val="C00000"/>
                </a:solidFill>
                <a:latin typeface="Tahoma" pitchFamily="34" charset="0"/>
              </a:rPr>
              <a:t>数据仅在传输线路上是加密</a:t>
            </a:r>
            <a:endParaRPr lang="en-US" altLang="zh-CN" sz="2000" b="1">
              <a:solidFill>
                <a:srgbClr val="C00000"/>
              </a:solidFill>
              <a:latin typeface="Tahoma" pitchFamily="34" charset="0"/>
            </a:endParaRPr>
          </a:p>
          <a:p>
            <a:pPr marL="800100" lvl="1" indent="-342900">
              <a:buFont typeface="Arial" pitchFamily="34" charset="0"/>
              <a:buChar char="•"/>
            </a:pPr>
            <a:r>
              <a:rPr lang="zh-CN" altLang="en-US" sz="2000" b="1">
                <a:solidFill>
                  <a:srgbClr val="C00000"/>
                </a:solidFill>
                <a:latin typeface="Tahoma" pitchFamily="34" charset="0"/>
              </a:rPr>
              <a:t>每段链路使用不同的</a:t>
            </a:r>
            <a:r>
              <a:rPr lang="zh-CN" altLang="en-US" sz="2000" b="1">
                <a:solidFill>
                  <a:srgbClr val="C00000"/>
                </a:solidFill>
              </a:rPr>
              <a:t>密钥加解密，每个结点都需一套加解密设备，开销大</a:t>
            </a:r>
            <a:endParaRPr lang="zh-CN" altLang="en-US" sz="2000" b="1">
              <a:solidFill>
                <a:srgbClr val="C00000"/>
              </a:solidFill>
              <a:latin typeface="Tahoma" pitchFamily="34" charset="0"/>
            </a:endParaRPr>
          </a:p>
        </p:txBody>
      </p:sp>
    </p:spTree>
    <p:extLst>
      <p:ext uri="{BB962C8B-B14F-4D97-AF65-F5344CB8AC3E}">
        <p14:creationId xmlns:p14="http://schemas.microsoft.com/office/powerpoint/2010/main" val="1375616110"/>
      </p:ext>
    </p:extLst>
  </p:cSld>
  <p:clrMapOvr>
    <a:masterClrMapping/>
  </p:clrMapOvr>
  <p:transition spd="slow">
    <p:pull/>
  </p:transition>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457200" y="4509120"/>
            <a:ext cx="8229600" cy="1875854"/>
          </a:xfrm>
        </p:spPr>
        <p:txBody>
          <a:bodyPr>
            <a:normAutofit fontScale="92500" lnSpcReduction="20000"/>
          </a:bodyPr>
          <a:lstStyle/>
          <a:p>
            <a:r>
              <a:rPr lang="zh-CN" altLang="en-US" dirty="0"/>
              <a:t>理想的加密方式</a:t>
            </a:r>
            <a:endParaRPr lang="en-US" altLang="zh-CN" dirty="0"/>
          </a:p>
          <a:p>
            <a:pPr lvl="1"/>
            <a:r>
              <a:rPr lang="zh-CN" altLang="en-US" dirty="0"/>
              <a:t>端到端：</a:t>
            </a:r>
            <a:endParaRPr lang="en-US" altLang="zh-CN" dirty="0"/>
          </a:p>
          <a:p>
            <a:pPr lvl="2"/>
            <a:r>
              <a:rPr lang="zh-CN" altLang="en-US" dirty="0"/>
              <a:t>数据机密性，保证整个路径上的数据保密并提供认证</a:t>
            </a:r>
            <a:endParaRPr lang="en-US" altLang="zh-CN" dirty="0"/>
          </a:p>
          <a:p>
            <a:pPr lvl="1"/>
            <a:r>
              <a:rPr lang="zh-CN" altLang="en-US" dirty="0"/>
              <a:t>链到链：</a:t>
            </a:r>
            <a:endParaRPr lang="en-US" altLang="zh-CN" dirty="0"/>
          </a:p>
          <a:p>
            <a:pPr lvl="2"/>
            <a:r>
              <a:rPr lang="zh-CN" altLang="en-US" dirty="0"/>
              <a:t>业务流机密性，防止通信业务流被监听和分析</a:t>
            </a:r>
          </a:p>
        </p:txBody>
      </p:sp>
      <p:sp>
        <p:nvSpPr>
          <p:cNvPr id="589827" name="Rectangle 3"/>
          <p:cNvSpPr>
            <a:spLocks noGrp="1" noChangeArrowheads="1"/>
          </p:cNvSpPr>
          <p:nvPr>
            <p:ph type="title"/>
          </p:nvPr>
        </p:nvSpPr>
        <p:spPr/>
        <p:txBody>
          <a:bodyPr/>
          <a:lstStyle/>
          <a:p>
            <a:r>
              <a:rPr lang="zh-CN" altLang="en-US"/>
              <a:t>链到链加密与端到端加密的结合</a:t>
            </a:r>
          </a:p>
        </p:txBody>
      </p:sp>
      <p:sp>
        <p:nvSpPr>
          <p:cNvPr id="4" name="日期占位符 3"/>
          <p:cNvSpPr>
            <a:spLocks noGrp="1"/>
          </p:cNvSpPr>
          <p:nvPr>
            <p:ph type="dt" sz="half" idx="2"/>
          </p:nvPr>
        </p:nvSpPr>
        <p:spPr>
          <a:xfrm>
            <a:off x="5129336" y="6407944"/>
            <a:ext cx="1026840" cy="450056"/>
          </a:xfrm>
          <a:prstGeom prst="rect">
            <a:avLst/>
          </a:prstGeom>
        </p:spPr>
        <p:txBody>
          <a:bodyPr/>
          <a:lstStyle/>
          <a:p>
            <a:fld id="{83C7DA51-3211-4939-BEEF-28EE52A7C55F}" type="datetime1">
              <a:rPr lang="zh-CN" altLang="en-US" smtClean="0"/>
              <a:pPr/>
              <a:t>2020/10/21</a:t>
            </a:fld>
            <a:endParaRPr lang="en-US" altLang="zh-CN"/>
          </a:p>
        </p:txBody>
      </p:sp>
      <p:pic>
        <p:nvPicPr>
          <p:cNvPr id="9" name="Picture 2" descr="1t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3568" y="1071546"/>
            <a:ext cx="7448376"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043118"/>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古代密码</a:t>
            </a:r>
          </a:p>
        </p:txBody>
      </p:sp>
      <p:sp>
        <p:nvSpPr>
          <p:cNvPr id="2" name="文本占位符 1"/>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19</a:t>
            </a:fld>
            <a:endParaRPr lang="zh-CN" altLang="en-US"/>
          </a:p>
        </p:txBody>
      </p:sp>
    </p:spTree>
    <p:extLst>
      <p:ext uri="{BB962C8B-B14F-4D97-AF65-F5344CB8AC3E}">
        <p14:creationId xmlns:p14="http://schemas.microsoft.com/office/powerpoint/2010/main" val="1187894346"/>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p:txBody>
          <a:bodyPr/>
          <a:lstStyle/>
          <a:p>
            <a:r>
              <a:rPr lang="zh-CN" altLang="en-US"/>
              <a:t>密码学的基本概念</a:t>
            </a:r>
            <a:endParaRPr lang="en-US" altLang="zh-CN"/>
          </a:p>
          <a:p>
            <a:r>
              <a:rPr lang="zh-CN" altLang="en-US"/>
              <a:t>密码学的发展历史</a:t>
            </a:r>
            <a:endParaRPr lang="en-US" altLang="zh-CN"/>
          </a:p>
          <a:p>
            <a:r>
              <a:rPr lang="zh-CN" altLang="en-US"/>
              <a:t>密码学的重要算法</a:t>
            </a:r>
          </a:p>
        </p:txBody>
      </p:sp>
      <p:sp>
        <p:nvSpPr>
          <p:cNvPr id="3" name="标题 2"/>
          <p:cNvSpPr>
            <a:spLocks noGrp="1"/>
          </p:cNvSpPr>
          <p:nvPr>
            <p:ph type="title"/>
          </p:nvPr>
        </p:nvSpPr>
        <p:spPr/>
        <p:txBody>
          <a:bodyPr/>
          <a:lstStyle/>
          <a:p>
            <a:r>
              <a:rPr lang="zh-CN" altLang="en-US"/>
              <a:t>内容提要</a:t>
            </a:r>
          </a:p>
        </p:txBody>
      </p:sp>
      <p:sp>
        <p:nvSpPr>
          <p:cNvPr id="14340" name="灯片编号占位符 3"/>
          <p:cNvSpPr>
            <a:spLocks noGrp="1"/>
          </p:cNvSpPr>
          <p:nvPr>
            <p:ph type="sldNum" sz="quarter" idx="4"/>
          </p:nvPr>
        </p:nvSpPr>
        <p:spPr/>
        <p:txBody>
          <a:bodyPr/>
          <a:lstStyle/>
          <a:p>
            <a:fld id="{6A9B902B-70C3-4F8E-B3CF-57B1AD7DC069}" type="slidenum">
              <a:rPr lang="zh-CN" altLang="en-US" smtClean="0"/>
              <a:pPr/>
              <a:t>2</a:t>
            </a:fld>
            <a:endParaRPr lang="zh-CN" altLang="en-US"/>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r>
              <a:rPr lang="zh-CN" altLang="en-US"/>
              <a:t>应用需求是推动技术发明和进步的直接动力。</a:t>
            </a:r>
            <a:endParaRPr lang="en-US" altLang="zh-CN"/>
          </a:p>
          <a:p>
            <a:r>
              <a:rPr lang="zh-CN" altLang="en-US"/>
              <a:t>战争是科学技术进步的催化剂。</a:t>
            </a:r>
            <a:endParaRPr lang="en-US" altLang="zh-CN"/>
          </a:p>
          <a:p>
            <a:pPr lvl="1"/>
            <a:r>
              <a:rPr lang="zh-CN" altLang="en-US"/>
              <a:t>有战争，就面临着通信安全的需求，密码技术源远流长。</a:t>
            </a:r>
          </a:p>
          <a:p>
            <a:pPr lvl="1"/>
            <a:r>
              <a:rPr lang="zh-CN" altLang="en-US"/>
              <a:t>存于石刻或史书中的记载表明，许多古代文明，包括希腊人、埃及人、希伯来人、亚述人都在实践中逐步发明了密码系统。</a:t>
            </a:r>
          </a:p>
        </p:txBody>
      </p:sp>
      <p:sp>
        <p:nvSpPr>
          <p:cNvPr id="647170" name="Rectangle 2"/>
          <p:cNvSpPr>
            <a:spLocks noGrp="1" noChangeArrowheads="1"/>
          </p:cNvSpPr>
          <p:nvPr>
            <p:ph type="title"/>
          </p:nvPr>
        </p:nvSpPr>
        <p:spPr/>
        <p:txBody>
          <a:bodyPr/>
          <a:lstStyle/>
          <a:p>
            <a:r>
              <a:rPr lang="zh-CN" altLang="en-US"/>
              <a:t>古代加密方法</a:t>
            </a:r>
          </a:p>
        </p:txBody>
      </p:sp>
      <p:sp>
        <p:nvSpPr>
          <p:cNvPr id="1638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16387" name="灯片编号占位符 5"/>
          <p:cNvSpPr>
            <a:spLocks noGrp="1"/>
          </p:cNvSpPr>
          <p:nvPr>
            <p:ph type="sldNum" sz="quarter" idx="4"/>
          </p:nvPr>
        </p:nvSpPr>
        <p:spPr/>
        <p:txBody>
          <a:bodyPr/>
          <a:lstStyle/>
          <a:p>
            <a:fld id="{3847EEB7-98E4-4289-8AC5-D1C8E4EC9E3C}" type="slidenum">
              <a:rPr lang="en-US" altLang="zh-CN" smtClean="0"/>
              <a:pPr/>
              <a:t>20</a:t>
            </a:fld>
            <a:endParaRPr lang="en-US" altLang="zh-CN"/>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9" name="Rectangle 1027"/>
          <p:cNvSpPr>
            <a:spLocks noGrp="1" noChangeArrowheads="1"/>
          </p:cNvSpPr>
          <p:nvPr>
            <p:ph idx="1"/>
          </p:nvPr>
        </p:nvSpPr>
        <p:spPr/>
        <p:txBody>
          <a:bodyPr>
            <a:normAutofit/>
          </a:bodyPr>
          <a:lstStyle/>
          <a:p>
            <a:r>
              <a:rPr lang="zh-CN" altLang="en-US"/>
              <a:t>一种早期的 希腊变换密码</a:t>
            </a:r>
          </a:p>
          <a:p>
            <a:r>
              <a:rPr lang="zh-CN" altLang="en-US"/>
              <a:t>一张纸条环绕在一个圆柱上 </a:t>
            </a:r>
          </a:p>
          <a:p>
            <a:pPr lvl="1"/>
            <a:r>
              <a:rPr lang="zh-CN" altLang="en-US"/>
              <a:t>消息沿着圆柱横写</a:t>
            </a:r>
          </a:p>
          <a:p>
            <a:pPr lvl="1"/>
            <a:r>
              <a:rPr lang="zh-CN" altLang="en-US"/>
              <a:t>纸条上的字母看起来是一些随机字母</a:t>
            </a:r>
          </a:p>
          <a:p>
            <a:endParaRPr lang="zh-CN" altLang="en-US"/>
          </a:p>
          <a:p>
            <a:endParaRPr lang="zh-CN" altLang="en-US"/>
          </a:p>
          <a:p>
            <a:endParaRPr lang="zh-CN" altLang="en-US"/>
          </a:p>
          <a:p>
            <a:endParaRPr lang="zh-CN" altLang="en-US"/>
          </a:p>
          <a:p>
            <a:r>
              <a:rPr lang="zh-CN" altLang="en-US"/>
              <a:t>并不十分安全，密钥是纸条和圆柱的宽度</a:t>
            </a:r>
          </a:p>
        </p:txBody>
      </p:sp>
      <p:sp>
        <p:nvSpPr>
          <p:cNvPr id="4" name="标题 3"/>
          <p:cNvSpPr>
            <a:spLocks noGrp="1"/>
          </p:cNvSpPr>
          <p:nvPr>
            <p:ph type="title"/>
          </p:nvPr>
        </p:nvSpPr>
        <p:spPr/>
        <p:txBody>
          <a:bodyPr/>
          <a:lstStyle/>
          <a:p>
            <a:r>
              <a:rPr lang="en-US" altLang="zh-CN" sz="4400" b="0">
                <a:solidFill>
                  <a:schemeClr val="tx1"/>
                </a:solidFill>
              </a:rPr>
              <a:t>Scytale </a:t>
            </a:r>
            <a:r>
              <a:rPr lang="zh-CN" altLang="en-US" sz="4400" b="0">
                <a:solidFill>
                  <a:schemeClr val="tx1"/>
                </a:solidFill>
              </a:rPr>
              <a:t>密码</a:t>
            </a:r>
            <a:endParaRPr lang="zh-CN" altLang="en-US"/>
          </a:p>
        </p:txBody>
      </p:sp>
      <p:sp>
        <p:nvSpPr>
          <p:cNvPr id="11267" name="灯片编号占位符 4"/>
          <p:cNvSpPr>
            <a:spLocks noGrp="1"/>
          </p:cNvSpPr>
          <p:nvPr>
            <p:ph type="sldNum" sz="quarter" idx="4"/>
          </p:nvPr>
        </p:nvSpPr>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fld id="{2E6B3F24-6AE1-4878-82ED-253F0E5F36D0}" type="slidenum">
              <a:rPr lang="zh-CN" altLang="en-US" smtClean="0"/>
              <a:pPr/>
              <a:t>21</a:t>
            </a:fld>
            <a:endParaRPr lang="zh-CN" altLang="en-US"/>
          </a:p>
        </p:txBody>
      </p:sp>
      <p:pic>
        <p:nvPicPr>
          <p:cNvPr id="439300" name="Picture 10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3213100"/>
            <a:ext cx="82089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descr="http://s6.51cto.com/wyfs01/M00/01/1C/wKioJlC8GQXS87iNAABEVxEQOrc880.jpg"/>
          <p:cNvPicPr>
            <a:picLocks noChangeAspect="1" noChangeArrowheads="1"/>
          </p:cNvPicPr>
          <p:nvPr/>
        </p:nvPicPr>
        <p:blipFill>
          <a:blip r:embed="rId3" cstate="print"/>
          <a:srcRect/>
          <a:stretch>
            <a:fillRect/>
          </a:stretch>
        </p:blipFill>
        <p:spPr bwMode="auto">
          <a:xfrm>
            <a:off x="1571604" y="3143248"/>
            <a:ext cx="4762500" cy="2724151"/>
          </a:xfrm>
          <a:prstGeom prst="rect">
            <a:avLst/>
          </a:prstGeom>
          <a:noFill/>
        </p:spPr>
      </p:pic>
    </p:spTree>
    <p:extLst>
      <p:ext uri="{BB962C8B-B14F-4D97-AF65-F5344CB8AC3E}">
        <p14:creationId xmlns:p14="http://schemas.microsoft.com/office/powerpoint/2010/main" val="303812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9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92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392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nodeType="clickEffect">
                                  <p:stCondLst>
                                    <p:cond delay="0"/>
                                  </p:stCondLst>
                                  <p:childTnLst>
                                    <p:set>
                                      <p:cBhvr>
                                        <p:cTn id="18" dur="1" fill="hold">
                                          <p:stCondLst>
                                            <p:cond delay="0"/>
                                          </p:stCondLst>
                                        </p:cTn>
                                        <p:tgtEl>
                                          <p:spTgt spid="439300"/>
                                        </p:tgtEl>
                                        <p:attrNameLst>
                                          <p:attrName>style.visibility</p:attrName>
                                        </p:attrNameLst>
                                      </p:cBhvr>
                                      <p:to>
                                        <p:strVal val="visible"/>
                                      </p:to>
                                    </p:set>
                                    <p:animEffect transition="in" filter="barn(outVertical)">
                                      <p:cBhvr>
                                        <p:cTn id="19" dur="500"/>
                                        <p:tgtEl>
                                          <p:spTgt spid="43930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2530"/>
                                        </p:tgtEl>
                                        <p:attrNameLst>
                                          <p:attrName>style.visibility</p:attrName>
                                        </p:attrNameLst>
                                      </p:cBhvr>
                                      <p:to>
                                        <p:strVal val="visible"/>
                                      </p:to>
                                    </p:set>
                                    <p:anim calcmode="lin" valueType="num">
                                      <p:cBhvr additive="base">
                                        <p:cTn id="24" dur="500" fill="hold"/>
                                        <p:tgtEl>
                                          <p:spTgt spid="22530"/>
                                        </p:tgtEl>
                                        <p:attrNameLst>
                                          <p:attrName>ppt_x</p:attrName>
                                        </p:attrNameLst>
                                      </p:cBhvr>
                                      <p:tavLst>
                                        <p:tav tm="0">
                                          <p:val>
                                            <p:strVal val="#ppt_x"/>
                                          </p:val>
                                        </p:tav>
                                        <p:tav tm="100000">
                                          <p:val>
                                            <p:strVal val="#ppt_x"/>
                                          </p:val>
                                        </p:tav>
                                      </p:tavLst>
                                    </p:anim>
                                    <p:anim calcmode="lin" valueType="num">
                                      <p:cBhvr additive="base">
                                        <p:cTn id="25"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3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3" name="Rectangle 1027"/>
          <p:cNvSpPr>
            <a:spLocks noGrp="1" noChangeArrowheads="1"/>
          </p:cNvSpPr>
          <p:nvPr>
            <p:ph idx="1"/>
          </p:nvPr>
        </p:nvSpPr>
        <p:spPr>
          <a:xfrm>
            <a:off x="685800" y="1981200"/>
            <a:ext cx="7772400" cy="4114800"/>
          </a:xfrm>
          <a:solidFill>
            <a:srgbClr val="FFFFFF"/>
          </a:solidFill>
          <a:ln>
            <a:solidFill>
              <a:srgbClr val="000000"/>
            </a:solidFill>
          </a:ln>
        </p:spPr>
        <p:txBody>
          <a:bodyPr/>
          <a:lstStyle/>
          <a:p>
            <a:pPr eaLnBrk="1" hangingPunct="1"/>
            <a:r>
              <a:rPr lang="zh-CN" altLang="en-US" b="1">
                <a:ea typeface="隶书" pitchFamily="49" charset="-122"/>
              </a:rPr>
              <a:t>以一种形式写下消息，以另一种形式读取消息</a:t>
            </a:r>
            <a:r>
              <a:rPr lang="zh-CN" altLang="en-US" sz="2000"/>
              <a:t> </a:t>
            </a:r>
          </a:p>
          <a:p>
            <a:pPr eaLnBrk="1" hangingPunct="1"/>
            <a:endParaRPr lang="zh-CN" altLang="en-US"/>
          </a:p>
        </p:txBody>
      </p:sp>
      <p:sp>
        <p:nvSpPr>
          <p:cNvPr id="440322" name="Rectangle 1026"/>
          <p:cNvSpPr>
            <a:spLocks noGrp="1" noChangeArrowheads="1"/>
          </p:cNvSpPr>
          <p:nvPr>
            <p:ph type="title"/>
          </p:nvPr>
        </p:nvSpPr>
        <p:spPr/>
        <p:txBody>
          <a:bodyPr/>
          <a:lstStyle/>
          <a:p>
            <a:pPr eaLnBrk="1" fontAlgn="auto" hangingPunct="1">
              <a:spcAft>
                <a:spcPts val="0"/>
              </a:spcAft>
              <a:defRPr/>
            </a:pPr>
            <a:r>
              <a:rPr lang="zh-CN" altLang="en-US" b="0">
                <a:solidFill>
                  <a:schemeClr val="tx1"/>
                </a:solidFill>
              </a:rPr>
              <a:t>几何图形密码</a:t>
            </a:r>
          </a:p>
        </p:txBody>
      </p:sp>
      <p:sp>
        <p:nvSpPr>
          <p:cNvPr id="18435"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76E79174-86BF-4413-A486-2523016FBC52}" type="slidenum">
              <a:rPr lang="zh-CN" altLang="en-US" smtClean="0">
                <a:latin typeface="Times New Roman" pitchFamily="18" charset="0"/>
              </a:rPr>
              <a:pPr/>
              <a:t>22</a:t>
            </a:fld>
            <a:endParaRPr lang="zh-CN" altLang="en-US">
              <a:latin typeface="Times New Roman" pitchFamily="18" charset="0"/>
            </a:endParaRPr>
          </a:p>
        </p:txBody>
      </p:sp>
      <p:pic>
        <p:nvPicPr>
          <p:cNvPr id="440324" name="Picture 1028"/>
          <p:cNvPicPr>
            <a:picLocks noChangeAspect="1" noChangeArrowheads="1"/>
          </p:cNvPicPr>
          <p:nvPr/>
        </p:nvPicPr>
        <p:blipFill>
          <a:blip r:embed="rId2" cstate="print"/>
          <a:srcRect/>
          <a:stretch>
            <a:fillRect/>
          </a:stretch>
        </p:blipFill>
        <p:spPr bwMode="auto">
          <a:xfrm>
            <a:off x="684213" y="2205038"/>
            <a:ext cx="7920037" cy="3600450"/>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22"/>
                                        </p:tgtEl>
                                        <p:attrNameLst>
                                          <p:attrName>style.visibility</p:attrName>
                                        </p:attrNameLst>
                                      </p:cBhvr>
                                      <p:to>
                                        <p:strVal val="visible"/>
                                      </p:to>
                                    </p:set>
                                    <p:anim calcmode="lin" valueType="num">
                                      <p:cBhvr additive="base">
                                        <p:cTn id="7" dur="500" fill="hold"/>
                                        <p:tgtEl>
                                          <p:spTgt spid="440322"/>
                                        </p:tgtEl>
                                        <p:attrNameLst>
                                          <p:attrName>ppt_x</p:attrName>
                                        </p:attrNameLst>
                                      </p:cBhvr>
                                      <p:tavLst>
                                        <p:tav tm="0">
                                          <p:val>
                                            <p:strVal val="#ppt_x"/>
                                          </p:val>
                                        </p:tav>
                                        <p:tav tm="100000">
                                          <p:val>
                                            <p:strVal val="#ppt_x"/>
                                          </p:val>
                                        </p:tav>
                                      </p:tavLst>
                                    </p:anim>
                                    <p:anim calcmode="lin" valueType="num">
                                      <p:cBhvr additive="base">
                                        <p:cTn id="8" dur="500" fill="hold"/>
                                        <p:tgtEl>
                                          <p:spTgt spid="440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03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0324"/>
                                        </p:tgtEl>
                                        <p:attrNameLst>
                                          <p:attrName>style.visibility</p:attrName>
                                        </p:attrNameLst>
                                      </p:cBhvr>
                                      <p:to>
                                        <p:strVal val="visible"/>
                                      </p:to>
                                    </p:set>
                                    <p:animEffect transition="in" filter="dissolve">
                                      <p:cBhvr>
                                        <p:cTn id="17" dur="500"/>
                                        <p:tgtEl>
                                          <p:spTgt spid="44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en-US" altLang="zh-CN"/>
              <a:t>Polybius</a:t>
            </a:r>
            <a:r>
              <a:rPr lang="zh-CN" altLang="en-US"/>
              <a:t>校验表（棋牌密码）</a:t>
            </a:r>
          </a:p>
        </p:txBody>
      </p:sp>
      <p:sp>
        <p:nvSpPr>
          <p:cNvPr id="649219" name="Rectangle 3"/>
          <p:cNvSpPr>
            <a:spLocks noGrp="1" noChangeArrowheads="1"/>
          </p:cNvSpPr>
          <p:nvPr>
            <p:ph type="body" sz="half" idx="1"/>
          </p:nvPr>
        </p:nvSpPr>
        <p:spPr>
          <a:xfrm>
            <a:off x="179512" y="2017713"/>
            <a:ext cx="3810000" cy="4114800"/>
          </a:xfrm>
        </p:spPr>
        <p:txBody>
          <a:bodyPr>
            <a:normAutofit/>
          </a:bodyPr>
          <a:lstStyle/>
          <a:p>
            <a:r>
              <a:rPr lang="zh-CN" altLang="en-US" dirty="0"/>
              <a:t>公元前</a:t>
            </a:r>
            <a:r>
              <a:rPr lang="en-US" altLang="zh-CN" dirty="0"/>
              <a:t>2</a:t>
            </a:r>
            <a:r>
              <a:rPr lang="zh-CN" altLang="en-US"/>
              <a:t>世纪，希腊人</a:t>
            </a:r>
            <a:r>
              <a:rPr lang="en-US" altLang="zh-CN"/>
              <a:t>Polybius</a:t>
            </a:r>
            <a:r>
              <a:rPr lang="zh-CN" altLang="en-US"/>
              <a:t>设计</a:t>
            </a:r>
            <a:endParaRPr lang="en-US" altLang="zh-CN"/>
          </a:p>
          <a:p>
            <a:r>
              <a:rPr lang="zh-CN" altLang="en-US"/>
              <a:t>将</a:t>
            </a:r>
            <a:r>
              <a:rPr lang="zh-CN" altLang="en-US" dirty="0"/>
              <a:t>字母编码成</a:t>
            </a:r>
            <a:r>
              <a:rPr lang="zh-CN" altLang="en-US"/>
              <a:t>符号对</a:t>
            </a:r>
            <a:endParaRPr lang="en-US" altLang="zh-CN" dirty="0"/>
          </a:p>
        </p:txBody>
      </p:sp>
      <p:graphicFrame>
        <p:nvGraphicFramePr>
          <p:cNvPr id="649220" name="Group 4"/>
          <p:cNvGraphicFramePr>
            <a:graphicFrameLocks noGrp="1"/>
          </p:cNvGraphicFramePr>
          <p:nvPr>
            <p:ph sz="half" idx="2"/>
          </p:nvPr>
        </p:nvGraphicFramePr>
        <p:xfrm>
          <a:off x="4286248" y="1785926"/>
          <a:ext cx="4152900" cy="4538663"/>
        </p:xfrm>
        <a:graphic>
          <a:graphicData uri="http://schemas.openxmlformats.org/drawingml/2006/table">
            <a:tbl>
              <a:tblPr/>
              <a:tblGrid>
                <a:gridCol w="692150">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6921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728663">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00">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458" name="页脚占位符 5"/>
          <p:cNvSpPr>
            <a:spLocks noGrp="1"/>
          </p:cNvSpPr>
          <p:nvPr>
            <p:ph type="ftr" sz="quarter" idx="11"/>
          </p:nvPr>
        </p:nvSpPr>
        <p:spPr/>
        <p:txBody>
          <a:bodyPr/>
          <a:lstStyle/>
          <a:p>
            <a:r>
              <a:rPr lang="en-US" altLang="zh-CN"/>
              <a:t>Copyright©</a:t>
            </a:r>
            <a:r>
              <a:rPr lang="zh-CN" altLang="en-US"/>
              <a:t>电子科技大学计算机学院</a:t>
            </a:r>
          </a:p>
        </p:txBody>
      </p:sp>
      <p:sp>
        <p:nvSpPr>
          <p:cNvPr id="19459" name="灯片编号占位符 6"/>
          <p:cNvSpPr>
            <a:spLocks noGrp="1"/>
          </p:cNvSpPr>
          <p:nvPr>
            <p:ph type="sldNum" sz="quarter" idx="12"/>
          </p:nvPr>
        </p:nvSpPr>
        <p:spPr/>
        <p:txBody>
          <a:bodyPr/>
          <a:lstStyle/>
          <a:p>
            <a:fld id="{462D4C4A-B730-4D7B-AEE8-D585332EC390}" type="slidenum">
              <a:rPr lang="en-US" altLang="zh-CN" smtClean="0"/>
              <a:pPr/>
              <a:t>23</a:t>
            </a:fld>
            <a:endParaRPr lang="en-US" altLang="zh-CN"/>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古典密码</a:t>
            </a:r>
          </a:p>
        </p:txBody>
      </p:sp>
      <p:sp>
        <p:nvSpPr>
          <p:cNvPr id="2" name="文本占位符 1"/>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24</a:t>
            </a:fld>
            <a:endParaRPr lang="zh-CN" altLang="en-US"/>
          </a:p>
        </p:txBody>
      </p:sp>
    </p:spTree>
    <p:extLst>
      <p:ext uri="{BB962C8B-B14F-4D97-AF65-F5344CB8AC3E}">
        <p14:creationId xmlns:p14="http://schemas.microsoft.com/office/powerpoint/2010/main" val="3046436676"/>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dirty="0"/>
              <a:t>移形换位：代换与置换</a:t>
            </a:r>
            <a:endParaRPr lang="en-US" altLang="zh-CN" dirty="0"/>
          </a:p>
          <a:p>
            <a:r>
              <a:rPr lang="zh-CN" altLang="en-US" dirty="0"/>
              <a:t>代换（代替</a:t>
            </a:r>
            <a:r>
              <a:rPr lang="en-US" altLang="zh-CN" dirty="0"/>
              <a:t>Substitution</a:t>
            </a:r>
            <a:r>
              <a:rPr lang="zh-CN" altLang="en-US" dirty="0"/>
              <a:t>）</a:t>
            </a:r>
            <a:endParaRPr lang="en-US" altLang="zh-CN" dirty="0"/>
          </a:p>
          <a:p>
            <a:pPr lvl="1"/>
            <a:r>
              <a:rPr lang="zh-CN" altLang="en-US" dirty="0"/>
              <a:t>明文内容的表示形式改变，内容元素之间相对位置不变</a:t>
            </a:r>
            <a:endParaRPr lang="en-US" altLang="zh-CN" dirty="0"/>
          </a:p>
          <a:p>
            <a:pPr lvl="1"/>
            <a:r>
              <a:rPr lang="zh-CN" altLang="en-US" dirty="0"/>
              <a:t>明文字母用密文中对应字母代替</a:t>
            </a:r>
            <a:endParaRPr lang="en-US" altLang="zh-CN" dirty="0"/>
          </a:p>
          <a:p>
            <a:r>
              <a:rPr lang="zh-CN" altLang="en-US" dirty="0"/>
              <a:t>置换（换位</a:t>
            </a:r>
            <a:r>
              <a:rPr lang="en-US" altLang="zh-CN" dirty="0"/>
              <a:t>Transposition</a:t>
            </a:r>
            <a:r>
              <a:rPr lang="zh-CN" altLang="en-US" dirty="0"/>
              <a:t> </a:t>
            </a:r>
            <a:r>
              <a:rPr lang="en-US" altLang="zh-CN" dirty="0"/>
              <a:t>or Permutation</a:t>
            </a:r>
            <a:r>
              <a:rPr lang="zh-CN" altLang="en-US" dirty="0"/>
              <a:t>）</a:t>
            </a:r>
            <a:endParaRPr lang="en-US" altLang="zh-CN" dirty="0"/>
          </a:p>
          <a:p>
            <a:pPr lvl="1"/>
            <a:r>
              <a:rPr lang="zh-CN" altLang="en-US" dirty="0"/>
              <a:t>明文内容元素的相对位置改变，内容的表示形式不变</a:t>
            </a:r>
            <a:endParaRPr lang="en-US" altLang="zh-CN" dirty="0"/>
          </a:p>
          <a:p>
            <a:r>
              <a:rPr lang="zh-CN" altLang="en-US" dirty="0"/>
              <a:t>实现方式：手工或机械变换。</a:t>
            </a:r>
            <a:endParaRPr lang="en-US" altLang="zh-CN" dirty="0"/>
          </a:p>
        </p:txBody>
      </p:sp>
      <p:sp>
        <p:nvSpPr>
          <p:cNvPr id="27650" name="标题 1"/>
          <p:cNvSpPr>
            <a:spLocks noGrp="1"/>
          </p:cNvSpPr>
          <p:nvPr>
            <p:ph type="title"/>
          </p:nvPr>
        </p:nvSpPr>
        <p:spPr/>
        <p:txBody>
          <a:bodyPr/>
          <a:lstStyle/>
          <a:p>
            <a:r>
              <a:rPr lang="zh-CN" altLang="en-US" dirty="0"/>
              <a:t>典型加密技术</a:t>
            </a:r>
          </a:p>
        </p:txBody>
      </p:sp>
      <p:sp>
        <p:nvSpPr>
          <p:cNvPr id="26628" name="灯片编号占位符 4"/>
          <p:cNvSpPr>
            <a:spLocks noGrp="1"/>
          </p:cNvSpPr>
          <p:nvPr>
            <p:ph type="sldNum" sz="quarter" idx="4"/>
          </p:nvPr>
        </p:nvSpPr>
        <p:spPr/>
        <p:txBody>
          <a:bodyPr/>
          <a:lstStyle/>
          <a:p>
            <a:fld id="{073C6F8C-1E9E-463B-9DB1-30AA05972BE9}" type="slidenum">
              <a:rPr lang="zh-CN" altLang="en-US" smtClean="0"/>
              <a:pPr/>
              <a:t>25</a:t>
            </a:fld>
            <a:endParaRPr lang="en-US" altLang="zh-CN"/>
          </a:p>
        </p:txBody>
      </p:sp>
      <p:pic>
        <p:nvPicPr>
          <p:cNvPr id="5" name="Picture 67"/>
          <p:cNvPicPr>
            <a:picLocks noChangeAspect="1" noChangeArrowheads="1"/>
          </p:cNvPicPr>
          <p:nvPr/>
        </p:nvPicPr>
        <p:blipFill>
          <a:blip r:embed="rId2" cstate="print"/>
          <a:srcRect/>
          <a:stretch>
            <a:fillRect/>
          </a:stretch>
        </p:blipFill>
        <p:spPr bwMode="auto">
          <a:xfrm>
            <a:off x="335086" y="2215523"/>
            <a:ext cx="4452938" cy="4178300"/>
          </a:xfrm>
          <a:prstGeom prst="rect">
            <a:avLst/>
          </a:prstGeom>
          <a:noFill/>
          <a:ln w="9525">
            <a:noFill/>
            <a:miter lim="800000"/>
            <a:headEnd/>
            <a:tailEnd/>
          </a:ln>
        </p:spPr>
      </p:pic>
      <p:pic>
        <p:nvPicPr>
          <p:cNvPr id="6" name="Picture 68"/>
          <p:cNvPicPr>
            <a:picLocks noChangeAspect="1" noChangeArrowheads="1"/>
          </p:cNvPicPr>
          <p:nvPr/>
        </p:nvPicPr>
        <p:blipFill>
          <a:blip r:embed="rId3" cstate="print"/>
          <a:srcRect/>
          <a:stretch>
            <a:fillRect/>
          </a:stretch>
        </p:blipFill>
        <p:spPr bwMode="auto">
          <a:xfrm>
            <a:off x="4799638" y="1961713"/>
            <a:ext cx="4181475" cy="4495800"/>
          </a:xfrm>
          <a:prstGeom prst="rect">
            <a:avLst/>
          </a:prstGeom>
          <a:noFill/>
          <a:ln w="9525">
            <a:noFill/>
            <a:miter lim="800000"/>
            <a:headEnd/>
            <a:tailEnd/>
          </a:ln>
        </p:spPr>
      </p:pic>
    </p:spTree>
    <p:extLst>
      <p:ext uri="{BB962C8B-B14F-4D97-AF65-F5344CB8AC3E}">
        <p14:creationId xmlns:p14="http://schemas.microsoft.com/office/powerpoint/2010/main" val="10758534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凯撒</a:t>
            </a:r>
            <a:endParaRPr lang="en-US" altLang="zh-CN" dirty="0"/>
          </a:p>
          <a:p>
            <a:r>
              <a:rPr lang="zh-CN" altLang="en-US" dirty="0"/>
              <a:t>仿射</a:t>
            </a:r>
            <a:endParaRPr lang="en-US" altLang="zh-CN" dirty="0"/>
          </a:p>
          <a:p>
            <a:r>
              <a:rPr lang="zh-CN" altLang="en-US" dirty="0"/>
              <a:t>棋盘</a:t>
            </a:r>
            <a:endParaRPr lang="en-US" altLang="zh-CN" dirty="0"/>
          </a:p>
          <a:p>
            <a:r>
              <a:rPr lang="zh-CN" altLang="en-US" dirty="0"/>
              <a:t>单表</a:t>
            </a:r>
            <a:endParaRPr lang="en-US" altLang="zh-CN" dirty="0"/>
          </a:p>
          <a:p>
            <a:r>
              <a:rPr lang="zh-CN" altLang="en-US" dirty="0"/>
              <a:t>多表</a:t>
            </a:r>
          </a:p>
        </p:txBody>
      </p:sp>
      <p:sp>
        <p:nvSpPr>
          <p:cNvPr id="3" name="标题 2"/>
          <p:cNvSpPr>
            <a:spLocks noGrp="1"/>
          </p:cNvSpPr>
          <p:nvPr>
            <p:ph type="title"/>
          </p:nvPr>
        </p:nvSpPr>
        <p:spPr/>
        <p:txBody>
          <a:bodyPr/>
          <a:lstStyle/>
          <a:p>
            <a:r>
              <a:rPr lang="zh-CN" altLang="en-US"/>
              <a:t>代换技术</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26</a:t>
            </a:fld>
            <a:endParaRPr lang="zh-CN" altLang="en-US"/>
          </a:p>
        </p:txBody>
      </p:sp>
    </p:spTree>
    <p:extLst>
      <p:ext uri="{BB962C8B-B14F-4D97-AF65-F5344CB8AC3E}">
        <p14:creationId xmlns:p14="http://schemas.microsoft.com/office/powerpoint/2010/main" val="1872236162"/>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457200" y="980728"/>
            <a:ext cx="4543428" cy="5264341"/>
          </a:xfrm>
        </p:spPr>
        <p:txBody>
          <a:bodyPr>
            <a:normAutofit lnSpcReduction="10000"/>
          </a:bodyPr>
          <a:lstStyle/>
          <a:p>
            <a:r>
              <a:rPr lang="zh-CN" altLang="en-US" dirty="0"/>
              <a:t>循环移位密码</a:t>
            </a:r>
            <a:endParaRPr lang="en-US" altLang="zh-CN" dirty="0"/>
          </a:p>
          <a:p>
            <a:pPr lvl="1"/>
            <a:r>
              <a:rPr lang="zh-CN" altLang="en-US" dirty="0"/>
              <a:t>字母表收尾相连</a:t>
            </a:r>
            <a:endParaRPr lang="en-US" altLang="zh-CN" dirty="0"/>
          </a:p>
          <a:p>
            <a:pPr lvl="1"/>
            <a:r>
              <a:rPr lang="zh-CN" altLang="en-US" dirty="0"/>
              <a:t>将明文字母替代为右（后）边第</a:t>
            </a:r>
            <a:r>
              <a:rPr lang="en-US" altLang="zh-CN" dirty="0"/>
              <a:t>k</a:t>
            </a:r>
            <a:r>
              <a:rPr lang="zh-CN" altLang="en-US" dirty="0"/>
              <a:t>个字母</a:t>
            </a:r>
            <a:endParaRPr lang="en-US" altLang="zh-CN" dirty="0"/>
          </a:p>
          <a:p>
            <a:r>
              <a:rPr lang="zh-CN" altLang="en-US" dirty="0"/>
              <a:t>加密：</a:t>
            </a:r>
            <a:endParaRPr lang="en-US" altLang="zh-CN" dirty="0"/>
          </a:p>
          <a:p>
            <a:pPr lvl="1"/>
            <a:r>
              <a:rPr lang="en-US" altLang="zh-CN" dirty="0"/>
              <a:t>E(a)=(</a:t>
            </a:r>
            <a:r>
              <a:rPr lang="en-US" altLang="zh-CN" dirty="0" err="1"/>
              <a:t>a+k</a:t>
            </a:r>
            <a:r>
              <a:rPr lang="en-US" altLang="zh-CN" dirty="0"/>
              <a:t>) mod n</a:t>
            </a:r>
            <a:r>
              <a:rPr lang="zh-CN" altLang="en-US" dirty="0"/>
              <a:t>（</a:t>
            </a:r>
            <a:r>
              <a:rPr lang="en-US" altLang="zh-CN" dirty="0"/>
              <a:t>%n</a:t>
            </a:r>
            <a:r>
              <a:rPr lang="zh-CN" altLang="en-US" dirty="0"/>
              <a:t>）</a:t>
            </a:r>
            <a:endParaRPr lang="en-US" altLang="zh-CN" dirty="0"/>
          </a:p>
          <a:p>
            <a:pPr lvl="1"/>
            <a:r>
              <a:rPr lang="en-US" altLang="zh-CN" dirty="0"/>
              <a:t>a</a:t>
            </a:r>
            <a:r>
              <a:rPr lang="zh-CN" altLang="en-US" dirty="0"/>
              <a:t>：明文字母序号，</a:t>
            </a:r>
            <a:r>
              <a:rPr lang="en-US" altLang="zh-CN" dirty="0"/>
              <a:t>k</a:t>
            </a:r>
            <a:r>
              <a:rPr lang="zh-CN" altLang="en-US" dirty="0"/>
              <a:t>：密钥，</a:t>
            </a:r>
            <a:r>
              <a:rPr lang="en-US" altLang="zh-CN" dirty="0"/>
              <a:t>n</a:t>
            </a:r>
            <a:r>
              <a:rPr lang="zh-CN" altLang="en-US" dirty="0"/>
              <a:t>：字符集中字母个数</a:t>
            </a:r>
            <a:r>
              <a:rPr lang="en-US" altLang="zh-CN" dirty="0"/>
              <a:t>(26)</a:t>
            </a:r>
            <a:r>
              <a:rPr lang="zh-CN" altLang="en-US" dirty="0"/>
              <a:t>。</a:t>
            </a:r>
            <a:endParaRPr lang="en-US" altLang="zh-CN" dirty="0"/>
          </a:p>
          <a:p>
            <a:r>
              <a:rPr lang="zh-CN" altLang="en-US" dirty="0"/>
              <a:t>解密：</a:t>
            </a:r>
            <a:endParaRPr lang="en-US" altLang="zh-CN" dirty="0"/>
          </a:p>
          <a:p>
            <a:pPr lvl="1"/>
            <a:r>
              <a:rPr lang="en-US" altLang="zh-CN" dirty="0"/>
              <a:t>D(a)=(a-k)% n</a:t>
            </a:r>
            <a:endParaRPr lang="zh-CN" altLang="en-US" dirty="0"/>
          </a:p>
        </p:txBody>
      </p:sp>
      <p:sp>
        <p:nvSpPr>
          <p:cNvPr id="651266" name="Rectangle 2"/>
          <p:cNvSpPr>
            <a:spLocks noGrp="1" noChangeArrowheads="1"/>
          </p:cNvSpPr>
          <p:nvPr>
            <p:ph type="title"/>
          </p:nvPr>
        </p:nvSpPr>
        <p:spPr/>
        <p:txBody>
          <a:bodyPr/>
          <a:lstStyle/>
          <a:p>
            <a:r>
              <a:rPr lang="zh-CN" altLang="en-US" dirty="0"/>
              <a:t>凯撒</a:t>
            </a:r>
            <a:r>
              <a:rPr lang="en-US" altLang="zh-CN" dirty="0"/>
              <a:t>Caesar</a:t>
            </a:r>
            <a:r>
              <a:rPr lang="zh-CN" altLang="en-US" dirty="0"/>
              <a:t>密码</a:t>
            </a:r>
          </a:p>
        </p:txBody>
      </p:sp>
      <p:sp>
        <p:nvSpPr>
          <p:cNvPr id="2150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21507" name="灯片编号占位符 5"/>
          <p:cNvSpPr>
            <a:spLocks noGrp="1"/>
          </p:cNvSpPr>
          <p:nvPr>
            <p:ph type="sldNum" sz="quarter" idx="4"/>
          </p:nvPr>
        </p:nvSpPr>
        <p:spPr/>
        <p:txBody>
          <a:bodyPr/>
          <a:lstStyle/>
          <a:p>
            <a:fld id="{C4FA512F-5464-4106-9F0A-013D13C907B7}" type="slidenum">
              <a:rPr lang="en-US" altLang="zh-CN" smtClean="0"/>
              <a:pPr/>
              <a:t>27</a:t>
            </a:fld>
            <a:endParaRPr lang="en-US" altLang="zh-CN"/>
          </a:p>
        </p:txBody>
      </p:sp>
      <p:pic>
        <p:nvPicPr>
          <p:cNvPr id="13316" name="Picture 4" descr="http://photocdn.sohu.com/20110520/Img308115412.jpg"/>
          <p:cNvPicPr>
            <a:picLocks noChangeAspect="1" noChangeArrowheads="1"/>
          </p:cNvPicPr>
          <p:nvPr/>
        </p:nvPicPr>
        <p:blipFill>
          <a:blip r:embed="rId3" cstate="print"/>
          <a:srcRect/>
          <a:stretch>
            <a:fillRect/>
          </a:stretch>
        </p:blipFill>
        <p:spPr bwMode="auto">
          <a:xfrm>
            <a:off x="5143504" y="0"/>
            <a:ext cx="3653460" cy="2928934"/>
          </a:xfrm>
          <a:prstGeom prst="rect">
            <a:avLst/>
          </a:prstGeom>
          <a:noFill/>
        </p:spPr>
      </p:pic>
      <p:pic>
        <p:nvPicPr>
          <p:cNvPr id="13318" name="Picture 6" descr="http://www.2cto.com/uploadfile/2011/0928/20110928102006760.jpg"/>
          <p:cNvPicPr>
            <a:picLocks noChangeAspect="1" noChangeArrowheads="1"/>
          </p:cNvPicPr>
          <p:nvPr/>
        </p:nvPicPr>
        <p:blipFill>
          <a:blip r:embed="rId4" cstate="print"/>
          <a:srcRect/>
          <a:stretch>
            <a:fillRect/>
          </a:stretch>
        </p:blipFill>
        <p:spPr bwMode="auto">
          <a:xfrm>
            <a:off x="5079975" y="4000504"/>
            <a:ext cx="4064025" cy="1714512"/>
          </a:xfrm>
          <a:prstGeom prst="rect">
            <a:avLst/>
          </a:prstGeom>
          <a:noFill/>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fade">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fade">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fade">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316"/>
                                        </p:tgtEl>
                                        <p:attrNameLst>
                                          <p:attrName>style.visibility</p:attrName>
                                        </p:attrNameLst>
                                      </p:cBhvr>
                                      <p:to>
                                        <p:strVal val="visible"/>
                                      </p:to>
                                    </p:set>
                                    <p:anim calcmode="lin" valueType="num">
                                      <p:cBhvr additive="base">
                                        <p:cTn id="22" dur="500" fill="hold"/>
                                        <p:tgtEl>
                                          <p:spTgt spid="13316"/>
                                        </p:tgtEl>
                                        <p:attrNameLst>
                                          <p:attrName>ppt_x</p:attrName>
                                        </p:attrNameLst>
                                      </p:cBhvr>
                                      <p:tavLst>
                                        <p:tav tm="0">
                                          <p:val>
                                            <p:strVal val="#ppt_x"/>
                                          </p:val>
                                        </p:tav>
                                        <p:tav tm="100000">
                                          <p:val>
                                            <p:strVal val="#ppt_x"/>
                                          </p:val>
                                        </p:tav>
                                      </p:tavLst>
                                    </p:anim>
                                    <p:anim calcmode="lin" valueType="num">
                                      <p:cBhvr additive="base">
                                        <p:cTn id="23"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509">
                                            <p:txEl>
                                              <p:pRg st="3" end="3"/>
                                            </p:txEl>
                                          </p:spTgt>
                                        </p:tgtEl>
                                        <p:attrNameLst>
                                          <p:attrName>style.visibility</p:attrName>
                                        </p:attrNameLst>
                                      </p:cBhvr>
                                      <p:to>
                                        <p:strVal val="visible"/>
                                      </p:to>
                                    </p:set>
                                    <p:animEffect transition="in" filter="fade">
                                      <p:cBhvr>
                                        <p:cTn id="28" dur="500"/>
                                        <p:tgtEl>
                                          <p:spTgt spid="2150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509">
                                            <p:txEl>
                                              <p:pRg st="4" end="4"/>
                                            </p:txEl>
                                          </p:spTgt>
                                        </p:tgtEl>
                                        <p:attrNameLst>
                                          <p:attrName>style.visibility</p:attrName>
                                        </p:attrNameLst>
                                      </p:cBhvr>
                                      <p:to>
                                        <p:strVal val="visible"/>
                                      </p:to>
                                    </p:set>
                                    <p:animEffect transition="in" filter="fade">
                                      <p:cBhvr>
                                        <p:cTn id="33" dur="500"/>
                                        <p:tgtEl>
                                          <p:spTgt spid="2150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509">
                                            <p:txEl>
                                              <p:pRg st="5" end="5"/>
                                            </p:txEl>
                                          </p:spTgt>
                                        </p:tgtEl>
                                        <p:attrNameLst>
                                          <p:attrName>style.visibility</p:attrName>
                                        </p:attrNameLst>
                                      </p:cBhvr>
                                      <p:to>
                                        <p:strVal val="visible"/>
                                      </p:to>
                                    </p:set>
                                    <p:animEffect transition="in" filter="fade">
                                      <p:cBhvr>
                                        <p:cTn id="38" dur="500"/>
                                        <p:tgtEl>
                                          <p:spTgt spid="2150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8"/>
                                        </p:tgtEl>
                                        <p:attrNameLst>
                                          <p:attrName>style.visibility</p:attrName>
                                        </p:attrNameLst>
                                      </p:cBhvr>
                                      <p:to>
                                        <p:strVal val="visible"/>
                                      </p:to>
                                    </p:set>
                                    <p:anim calcmode="lin" valueType="num">
                                      <p:cBhvr additive="base">
                                        <p:cTn id="43" dur="500" fill="hold"/>
                                        <p:tgtEl>
                                          <p:spTgt spid="13318"/>
                                        </p:tgtEl>
                                        <p:attrNameLst>
                                          <p:attrName>ppt_x</p:attrName>
                                        </p:attrNameLst>
                                      </p:cBhvr>
                                      <p:tavLst>
                                        <p:tav tm="0">
                                          <p:val>
                                            <p:strVal val="#ppt_x"/>
                                          </p:val>
                                        </p:tav>
                                        <p:tav tm="100000">
                                          <p:val>
                                            <p:strVal val="#ppt_x"/>
                                          </p:val>
                                        </p:tav>
                                      </p:tavLst>
                                    </p:anim>
                                    <p:anim calcmode="lin" valueType="num">
                                      <p:cBhvr additive="base">
                                        <p:cTn id="4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509">
                                            <p:txEl>
                                              <p:pRg st="6" end="6"/>
                                            </p:txEl>
                                          </p:spTgt>
                                        </p:tgtEl>
                                        <p:attrNameLst>
                                          <p:attrName>style.visibility</p:attrName>
                                        </p:attrNameLst>
                                      </p:cBhvr>
                                      <p:to>
                                        <p:strVal val="visible"/>
                                      </p:to>
                                    </p:set>
                                    <p:animEffect transition="in" filter="fade">
                                      <p:cBhvr>
                                        <p:cTn id="49" dur="500"/>
                                        <p:tgtEl>
                                          <p:spTgt spid="21509">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509">
                                            <p:txEl>
                                              <p:pRg st="7" end="7"/>
                                            </p:txEl>
                                          </p:spTgt>
                                        </p:tgtEl>
                                        <p:attrNameLst>
                                          <p:attrName>style.visibility</p:attrName>
                                        </p:attrNameLst>
                                      </p:cBhvr>
                                      <p:to>
                                        <p:strVal val="visible"/>
                                      </p:to>
                                    </p:set>
                                    <p:animEffect transition="in" filter="fade">
                                      <p:cBhvr>
                                        <p:cTn id="54" dur="500"/>
                                        <p:tgtEl>
                                          <p:spTgt spid="215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r>
              <a:rPr lang="zh-CN" altLang="en-US"/>
              <a:t>设</a:t>
            </a:r>
            <a:r>
              <a:rPr lang="en-US" altLang="zh-CN"/>
              <a:t>k</a:t>
            </a:r>
            <a:r>
              <a:rPr lang="zh-CN" altLang="en-US"/>
              <a:t>＝</a:t>
            </a:r>
            <a:r>
              <a:rPr lang="en-US" altLang="zh-CN"/>
              <a:t>3</a:t>
            </a:r>
            <a:r>
              <a:rPr lang="zh-CN" altLang="en-US"/>
              <a:t>，明文</a:t>
            </a:r>
            <a:r>
              <a:rPr lang="en-US" altLang="zh-CN"/>
              <a:t>P</a:t>
            </a:r>
            <a:r>
              <a:rPr lang="zh-CN" altLang="en-US"/>
              <a:t>＝</a:t>
            </a:r>
            <a:r>
              <a:rPr lang="en-US" altLang="zh-CN"/>
              <a:t>COMPUTER SYSTEMS</a:t>
            </a:r>
            <a:r>
              <a:rPr lang="zh-CN" altLang="en-US"/>
              <a:t>，加密：</a:t>
            </a:r>
          </a:p>
          <a:p>
            <a:pPr lvl="1"/>
            <a:r>
              <a:rPr lang="en-US" altLang="zh-CN"/>
              <a:t>E(C)=(2+3)%26=5=F</a:t>
            </a:r>
          </a:p>
          <a:p>
            <a:pPr lvl="1"/>
            <a:r>
              <a:rPr lang="en-US" altLang="zh-CN"/>
              <a:t>E(O)=(14+3)%26=17=R</a:t>
            </a:r>
          </a:p>
          <a:p>
            <a:pPr lvl="1"/>
            <a:r>
              <a:rPr lang="en-US" altLang="zh-CN"/>
              <a:t>E(M)=(12+3)%26=15=P</a:t>
            </a:r>
          </a:p>
          <a:p>
            <a:pPr lvl="1"/>
            <a:r>
              <a:rPr lang="en-US" altLang="zh-CN"/>
              <a:t>……</a:t>
            </a:r>
          </a:p>
          <a:p>
            <a:pPr lvl="1"/>
            <a:r>
              <a:rPr lang="en-US" altLang="zh-CN"/>
              <a:t>E(S)=(18+3</a:t>
            </a:r>
            <a:r>
              <a:rPr lang="zh-CN" altLang="en-US"/>
              <a:t>） </a:t>
            </a:r>
            <a:r>
              <a:rPr lang="en-US" altLang="zh-CN"/>
              <a:t>% 26=21=V</a:t>
            </a:r>
          </a:p>
          <a:p>
            <a:r>
              <a:rPr lang="zh-CN" altLang="en-US"/>
              <a:t>密文</a:t>
            </a:r>
            <a:r>
              <a:rPr lang="en-US" altLang="zh-CN"/>
              <a:t>C= FRPSXWHU VBVWHPV</a:t>
            </a:r>
            <a:r>
              <a:rPr lang="zh-CN" altLang="en-US"/>
              <a:t>，解密：</a:t>
            </a:r>
            <a:endParaRPr lang="en-US" altLang="zh-CN"/>
          </a:p>
          <a:p>
            <a:pPr lvl="1"/>
            <a:r>
              <a:rPr lang="en-US" altLang="zh-CN"/>
              <a:t>D(F)=(5-3)%26=2=C</a:t>
            </a:r>
            <a:endParaRPr lang="zh-CN" altLang="en-US"/>
          </a:p>
        </p:txBody>
      </p:sp>
      <p:sp>
        <p:nvSpPr>
          <p:cNvPr id="652290" name="Rectangle 2"/>
          <p:cNvSpPr>
            <a:spLocks noGrp="1" noChangeArrowheads="1"/>
          </p:cNvSpPr>
          <p:nvPr>
            <p:ph type="title"/>
          </p:nvPr>
        </p:nvSpPr>
        <p:spPr/>
        <p:txBody>
          <a:bodyPr/>
          <a:lstStyle/>
          <a:p>
            <a:r>
              <a:rPr lang="en-US" altLang="zh-CN"/>
              <a:t>Caesar</a:t>
            </a:r>
            <a:r>
              <a:rPr lang="zh-CN" altLang="en-US"/>
              <a:t>密码实例</a:t>
            </a:r>
          </a:p>
        </p:txBody>
      </p:sp>
      <p:sp>
        <p:nvSpPr>
          <p:cNvPr id="22531" name="灯片编号占位符 5"/>
          <p:cNvSpPr>
            <a:spLocks noGrp="1"/>
          </p:cNvSpPr>
          <p:nvPr>
            <p:ph type="sldNum" sz="quarter" idx="4"/>
          </p:nvPr>
        </p:nvSpPr>
        <p:spPr/>
        <p:txBody>
          <a:bodyPr/>
          <a:lstStyle/>
          <a:p>
            <a:fld id="{F54967F6-9AF5-4545-A8E8-357A49397E9B}" type="slidenum">
              <a:rPr lang="en-US" altLang="zh-CN" smtClean="0"/>
              <a:pPr/>
              <a:t>28</a:t>
            </a:fld>
            <a:endParaRPr lang="en-US" altLang="zh-CN"/>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4" descr="凱撒大帝"/>
          <p:cNvPicPr>
            <a:picLocks noChangeAspect="1" noChangeArrowheads="1"/>
          </p:cNvPicPr>
          <p:nvPr/>
        </p:nvPicPr>
        <p:blipFill>
          <a:blip r:embed="rId3" cstate="print"/>
          <a:srcRect/>
          <a:stretch>
            <a:fillRect/>
          </a:stretch>
        </p:blipFill>
        <p:spPr bwMode="auto">
          <a:xfrm>
            <a:off x="5602288" y="1989138"/>
            <a:ext cx="2706687" cy="3340100"/>
          </a:xfrm>
          <a:prstGeom prst="rect">
            <a:avLst/>
          </a:prstGeom>
          <a:noFill/>
          <a:ln w="9525">
            <a:noFill/>
            <a:miter lim="800000"/>
            <a:headEnd/>
            <a:tailEnd/>
          </a:ln>
        </p:spPr>
      </p:pic>
      <p:pic>
        <p:nvPicPr>
          <p:cNvPr id="6147" name="Picture 63" descr="羅馬士兵"/>
          <p:cNvPicPr>
            <a:picLocks noChangeAspect="1" noChangeArrowheads="1"/>
          </p:cNvPicPr>
          <p:nvPr/>
        </p:nvPicPr>
        <p:blipFill>
          <a:blip r:embed="rId4" cstate="print"/>
          <a:srcRect/>
          <a:stretch>
            <a:fillRect/>
          </a:stretch>
        </p:blipFill>
        <p:spPr bwMode="auto">
          <a:xfrm>
            <a:off x="539750" y="1268413"/>
            <a:ext cx="2520950" cy="4083050"/>
          </a:xfrm>
          <a:prstGeom prst="rect">
            <a:avLst/>
          </a:prstGeom>
          <a:noFill/>
          <a:ln w="9525">
            <a:noFill/>
            <a:miter lim="800000"/>
            <a:headEnd/>
            <a:tailEnd/>
          </a:ln>
        </p:spPr>
      </p:pic>
      <p:sp>
        <p:nvSpPr>
          <p:cNvPr id="6148" name="Rectangle 4"/>
          <p:cNvSpPr>
            <a:spLocks noChangeArrowheads="1"/>
          </p:cNvSpPr>
          <p:nvPr/>
        </p:nvSpPr>
        <p:spPr bwMode="auto">
          <a:xfrm>
            <a:off x="755650" y="404813"/>
            <a:ext cx="8229600" cy="863600"/>
          </a:xfrm>
          <a:prstGeom prst="rect">
            <a:avLst/>
          </a:prstGeom>
          <a:noFill/>
          <a:ln w="9525">
            <a:noFill/>
            <a:miter lim="800000"/>
            <a:headEnd/>
            <a:tailEnd/>
          </a:ln>
        </p:spPr>
        <p:txBody>
          <a:bodyPr anchor="ctr"/>
          <a:lstStyle/>
          <a:p>
            <a:pPr algn="l" eaLnBrk="0" hangingPunct="0"/>
            <a:r>
              <a:rPr lang="zh-TW" altLang="en-US" sz="3600">
                <a:solidFill>
                  <a:schemeClr val="tx2"/>
                </a:solidFill>
                <a:latin typeface="Times New Roman" pitchFamily="18" charset="0"/>
                <a:ea typeface="標楷體" pitchFamily="65" charset="-120"/>
              </a:rPr>
              <a:t>凱撒加密法</a:t>
            </a:r>
            <a:r>
              <a:rPr lang="en-US" altLang="zh-TW" sz="3600">
                <a:solidFill>
                  <a:schemeClr val="tx2"/>
                </a:solidFill>
                <a:latin typeface="Times New Roman" pitchFamily="18" charset="0"/>
                <a:ea typeface="標楷體" pitchFamily="65" charset="-120"/>
              </a:rPr>
              <a:t>(</a:t>
            </a:r>
            <a:r>
              <a:rPr lang="en-AU" altLang="zh-TW" sz="3600">
                <a:solidFill>
                  <a:schemeClr val="tx2"/>
                </a:solidFill>
                <a:latin typeface="Times New Roman" pitchFamily="18" charset="0"/>
              </a:rPr>
              <a:t>Caesar Cipher)</a:t>
            </a:r>
            <a:r>
              <a:rPr lang="zh-TW" altLang="en-AU" sz="2800" b="0">
                <a:solidFill>
                  <a:schemeClr val="tx2"/>
                </a:solidFill>
              </a:rPr>
              <a:t> </a:t>
            </a:r>
            <a:endParaRPr lang="zh-TW" altLang="en-US" sz="2800" b="0">
              <a:solidFill>
                <a:schemeClr val="tx2"/>
              </a:solidFill>
            </a:endParaRPr>
          </a:p>
        </p:txBody>
      </p:sp>
      <p:sp>
        <p:nvSpPr>
          <p:cNvPr id="6149" name="AutoShape 5"/>
          <p:cNvSpPr>
            <a:spLocks noChangeArrowheads="1"/>
          </p:cNvSpPr>
          <p:nvPr/>
        </p:nvSpPr>
        <p:spPr bwMode="auto">
          <a:xfrm>
            <a:off x="7092950" y="3933825"/>
            <a:ext cx="1943100" cy="287338"/>
          </a:xfrm>
          <a:prstGeom prst="wave">
            <a:avLst>
              <a:gd name="adj1" fmla="val 13005"/>
              <a:gd name="adj2" fmla="val 0"/>
            </a:avLst>
          </a:prstGeom>
          <a:solidFill>
            <a:schemeClr val="tx1">
              <a:alpha val="0"/>
            </a:schemeClr>
          </a:solidFill>
          <a:ln w="38100" algn="ctr">
            <a:solidFill>
              <a:srgbClr val="FFCC00"/>
            </a:solidFill>
            <a:prstDash val="sysDot"/>
            <a:round/>
            <a:headEnd/>
            <a:tailEnd/>
          </a:ln>
        </p:spPr>
        <p:txBody>
          <a:bodyPr wrap="none" anchor="ctr"/>
          <a:lstStyle/>
          <a:p>
            <a:endParaRPr lang="zh-TW" altLang="en-US">
              <a:solidFill>
                <a:srgbClr val="FFFF00"/>
              </a:solidFill>
            </a:endParaRPr>
          </a:p>
        </p:txBody>
      </p:sp>
      <p:sp>
        <p:nvSpPr>
          <p:cNvPr id="6150" name="AutoShape 6"/>
          <p:cNvSpPr>
            <a:spLocks noChangeArrowheads="1"/>
          </p:cNvSpPr>
          <p:nvPr/>
        </p:nvSpPr>
        <p:spPr bwMode="auto">
          <a:xfrm>
            <a:off x="107950" y="3933825"/>
            <a:ext cx="1943100" cy="287338"/>
          </a:xfrm>
          <a:prstGeom prst="wave">
            <a:avLst>
              <a:gd name="adj1" fmla="val 13005"/>
              <a:gd name="adj2" fmla="val 0"/>
            </a:avLst>
          </a:prstGeom>
          <a:solidFill>
            <a:schemeClr val="tx1">
              <a:alpha val="0"/>
            </a:schemeClr>
          </a:solidFill>
          <a:ln w="38100" algn="ctr">
            <a:solidFill>
              <a:srgbClr val="FFCC00"/>
            </a:solidFill>
            <a:prstDash val="sysDot"/>
            <a:round/>
            <a:headEnd/>
            <a:tailEnd/>
          </a:ln>
        </p:spPr>
        <p:txBody>
          <a:bodyPr wrap="none" anchor="ctr"/>
          <a:lstStyle/>
          <a:p>
            <a:endParaRPr lang="zh-TW" altLang="en-US">
              <a:solidFill>
                <a:srgbClr val="FFFF00"/>
              </a:solidFill>
            </a:endParaRPr>
          </a:p>
        </p:txBody>
      </p:sp>
      <p:sp>
        <p:nvSpPr>
          <p:cNvPr id="6151" name="AutoShape 7"/>
          <p:cNvSpPr>
            <a:spLocks noChangeArrowheads="1"/>
          </p:cNvSpPr>
          <p:nvPr/>
        </p:nvSpPr>
        <p:spPr bwMode="auto">
          <a:xfrm>
            <a:off x="3492500" y="4510088"/>
            <a:ext cx="1943100" cy="287337"/>
          </a:xfrm>
          <a:prstGeom prst="wave">
            <a:avLst>
              <a:gd name="adj1" fmla="val 13005"/>
              <a:gd name="adj2" fmla="val 0"/>
            </a:avLst>
          </a:prstGeom>
          <a:solidFill>
            <a:schemeClr val="tx1">
              <a:alpha val="0"/>
            </a:schemeClr>
          </a:solidFill>
          <a:ln w="38100" algn="ctr">
            <a:solidFill>
              <a:srgbClr val="FFCC00"/>
            </a:solidFill>
            <a:prstDash val="sysDot"/>
            <a:round/>
            <a:headEnd/>
            <a:tailEnd/>
          </a:ln>
        </p:spPr>
        <p:txBody>
          <a:bodyPr wrap="none" anchor="ctr"/>
          <a:lstStyle/>
          <a:p>
            <a:endParaRPr lang="zh-TW" altLang="en-US">
              <a:solidFill>
                <a:srgbClr val="FFFF00"/>
              </a:solidFill>
            </a:endParaRPr>
          </a:p>
        </p:txBody>
      </p:sp>
      <p:grpSp>
        <p:nvGrpSpPr>
          <p:cNvPr id="2" name="Group 12"/>
          <p:cNvGrpSpPr>
            <a:grpSpLocks/>
          </p:cNvGrpSpPr>
          <p:nvPr/>
        </p:nvGrpSpPr>
        <p:grpSpPr bwMode="auto">
          <a:xfrm>
            <a:off x="5364163" y="3429000"/>
            <a:ext cx="1976437" cy="2305050"/>
            <a:chOff x="3379" y="2160"/>
            <a:chExt cx="1245" cy="1452"/>
          </a:xfrm>
        </p:grpSpPr>
        <p:pic>
          <p:nvPicPr>
            <p:cNvPr id="6237" name="Picture 13" descr="XP全套图标 - SnowE精细整套ICON图标240 - Optical Disk Aqua aqua.PNG"/>
            <p:cNvPicPr>
              <a:picLocks noChangeAspect="1" noChangeArrowheads="1"/>
            </p:cNvPicPr>
            <p:nvPr/>
          </p:nvPicPr>
          <p:blipFill>
            <a:blip r:embed="rId5" cstate="print"/>
            <a:srcRect/>
            <a:stretch>
              <a:fillRect/>
            </a:stretch>
          </p:blipFill>
          <p:spPr bwMode="auto">
            <a:xfrm>
              <a:off x="3379" y="2160"/>
              <a:ext cx="1245" cy="1452"/>
            </a:xfrm>
            <a:prstGeom prst="rect">
              <a:avLst/>
            </a:prstGeom>
            <a:noFill/>
            <a:ln w="9525">
              <a:noFill/>
              <a:miter lim="800000"/>
              <a:headEnd/>
              <a:tailEnd/>
            </a:ln>
          </p:spPr>
        </p:pic>
        <p:grpSp>
          <p:nvGrpSpPr>
            <p:cNvPr id="3" name="Group 14"/>
            <p:cNvGrpSpPr>
              <a:grpSpLocks/>
            </p:cNvGrpSpPr>
            <p:nvPr/>
          </p:nvGrpSpPr>
          <p:grpSpPr bwMode="auto">
            <a:xfrm>
              <a:off x="3424" y="2304"/>
              <a:ext cx="1122" cy="987"/>
              <a:chOff x="3635" y="2519"/>
              <a:chExt cx="713" cy="627"/>
            </a:xfrm>
          </p:grpSpPr>
          <p:sp>
            <p:nvSpPr>
              <p:cNvPr id="6239" name="Text Box 15"/>
              <p:cNvSpPr txBox="1">
                <a:spLocks noChangeArrowheads="1"/>
              </p:cNvSpPr>
              <p:nvPr/>
            </p:nvSpPr>
            <p:spPr bwMode="auto">
              <a:xfrm>
                <a:off x="3924" y="2519"/>
                <a:ext cx="134" cy="98"/>
              </a:xfrm>
              <a:prstGeom prst="rect">
                <a:avLst/>
              </a:prstGeom>
              <a:noFill/>
              <a:ln w="9525" algn="ctr">
                <a:noFill/>
                <a:miter lim="800000"/>
                <a:headEnd/>
                <a:tailEnd/>
              </a:ln>
            </p:spPr>
            <p:txBody>
              <a:bodyPr>
                <a:spAutoFit/>
              </a:bodyPr>
              <a:lstStyle/>
              <a:p>
                <a:r>
                  <a:rPr lang="en-US" altLang="zh-TW" sz="1000"/>
                  <a:t>a</a:t>
                </a:r>
              </a:p>
            </p:txBody>
          </p:sp>
          <p:sp>
            <p:nvSpPr>
              <p:cNvPr id="6240" name="Text Box 16"/>
              <p:cNvSpPr txBox="1">
                <a:spLocks noChangeArrowheads="1"/>
              </p:cNvSpPr>
              <p:nvPr/>
            </p:nvSpPr>
            <p:spPr bwMode="auto">
              <a:xfrm rot="1360952">
                <a:off x="4076" y="2549"/>
                <a:ext cx="105" cy="98"/>
              </a:xfrm>
              <a:prstGeom prst="rect">
                <a:avLst/>
              </a:prstGeom>
              <a:noFill/>
              <a:ln w="9525" algn="ctr">
                <a:noFill/>
                <a:miter lim="800000"/>
                <a:headEnd/>
                <a:tailEnd/>
              </a:ln>
            </p:spPr>
            <p:txBody>
              <a:bodyPr wrap="none">
                <a:spAutoFit/>
              </a:bodyPr>
              <a:lstStyle/>
              <a:p>
                <a:r>
                  <a:rPr lang="en-US" altLang="zh-TW" sz="1000"/>
                  <a:t>b</a:t>
                </a:r>
              </a:p>
            </p:txBody>
          </p:sp>
          <p:sp>
            <p:nvSpPr>
              <p:cNvPr id="6241" name="Text Box 17"/>
              <p:cNvSpPr txBox="1">
                <a:spLocks noChangeArrowheads="1"/>
              </p:cNvSpPr>
              <p:nvPr/>
            </p:nvSpPr>
            <p:spPr bwMode="auto">
              <a:xfrm rot="2354242">
                <a:off x="4183" y="2639"/>
                <a:ext cx="101" cy="98"/>
              </a:xfrm>
              <a:prstGeom prst="rect">
                <a:avLst/>
              </a:prstGeom>
              <a:noFill/>
              <a:ln w="9525" algn="ctr">
                <a:noFill/>
                <a:miter lim="800000"/>
                <a:headEnd/>
                <a:tailEnd/>
              </a:ln>
            </p:spPr>
            <p:txBody>
              <a:bodyPr wrap="none">
                <a:spAutoFit/>
              </a:bodyPr>
              <a:lstStyle/>
              <a:p>
                <a:r>
                  <a:rPr lang="en-US" altLang="zh-TW" sz="1000"/>
                  <a:t>c</a:t>
                </a:r>
              </a:p>
            </p:txBody>
          </p:sp>
          <p:sp>
            <p:nvSpPr>
              <p:cNvPr id="6242" name="Text Box 18"/>
              <p:cNvSpPr txBox="1">
                <a:spLocks noChangeArrowheads="1"/>
              </p:cNvSpPr>
              <p:nvPr/>
            </p:nvSpPr>
            <p:spPr bwMode="auto">
              <a:xfrm rot="4629689">
                <a:off x="4247" y="2776"/>
                <a:ext cx="104" cy="98"/>
              </a:xfrm>
              <a:prstGeom prst="rect">
                <a:avLst/>
              </a:prstGeom>
              <a:noFill/>
              <a:ln w="9525" algn="ctr">
                <a:noFill/>
                <a:miter lim="800000"/>
                <a:headEnd/>
                <a:tailEnd/>
              </a:ln>
            </p:spPr>
            <p:txBody>
              <a:bodyPr wrap="none">
                <a:spAutoFit/>
              </a:bodyPr>
              <a:lstStyle/>
              <a:p>
                <a:r>
                  <a:rPr lang="en-US" altLang="zh-TW" sz="1000"/>
                  <a:t>d</a:t>
                </a:r>
              </a:p>
            </p:txBody>
          </p:sp>
          <p:sp>
            <p:nvSpPr>
              <p:cNvPr id="6243" name="Text Box 19"/>
              <p:cNvSpPr txBox="1">
                <a:spLocks noChangeArrowheads="1"/>
              </p:cNvSpPr>
              <p:nvPr/>
            </p:nvSpPr>
            <p:spPr bwMode="auto">
              <a:xfrm rot="-1613774">
                <a:off x="3776" y="2549"/>
                <a:ext cx="143" cy="98"/>
              </a:xfrm>
              <a:prstGeom prst="rect">
                <a:avLst/>
              </a:prstGeom>
              <a:noFill/>
              <a:ln w="9525" algn="ctr">
                <a:noFill/>
                <a:miter lim="800000"/>
                <a:headEnd/>
                <a:tailEnd/>
              </a:ln>
            </p:spPr>
            <p:txBody>
              <a:bodyPr>
                <a:spAutoFit/>
              </a:bodyPr>
              <a:lstStyle/>
              <a:p>
                <a:r>
                  <a:rPr lang="en-US" altLang="zh-TW" sz="1000"/>
                  <a:t>z</a:t>
                </a:r>
              </a:p>
            </p:txBody>
          </p:sp>
          <p:sp>
            <p:nvSpPr>
              <p:cNvPr id="6244" name="Text Box 20"/>
              <p:cNvSpPr txBox="1">
                <a:spLocks noChangeArrowheads="1"/>
              </p:cNvSpPr>
              <p:nvPr/>
            </p:nvSpPr>
            <p:spPr bwMode="auto">
              <a:xfrm rot="-2976700">
                <a:off x="3684" y="2638"/>
                <a:ext cx="102" cy="98"/>
              </a:xfrm>
              <a:prstGeom prst="rect">
                <a:avLst/>
              </a:prstGeom>
              <a:noFill/>
              <a:ln w="9525" algn="ctr">
                <a:noFill/>
                <a:miter lim="800000"/>
                <a:headEnd/>
                <a:tailEnd/>
              </a:ln>
            </p:spPr>
            <p:txBody>
              <a:bodyPr wrap="none">
                <a:spAutoFit/>
              </a:bodyPr>
              <a:lstStyle/>
              <a:p>
                <a:r>
                  <a:rPr lang="en-US" altLang="zh-TW" sz="1000"/>
                  <a:t>y</a:t>
                </a:r>
              </a:p>
            </p:txBody>
          </p:sp>
          <p:sp>
            <p:nvSpPr>
              <p:cNvPr id="6245" name="Text Box 21"/>
              <p:cNvSpPr txBox="1">
                <a:spLocks noChangeArrowheads="1"/>
              </p:cNvSpPr>
              <p:nvPr/>
            </p:nvSpPr>
            <p:spPr bwMode="auto">
              <a:xfrm rot="-4912236">
                <a:off x="3633" y="2769"/>
                <a:ext cx="102" cy="98"/>
              </a:xfrm>
              <a:prstGeom prst="rect">
                <a:avLst/>
              </a:prstGeom>
              <a:noFill/>
              <a:ln w="9525" algn="ctr">
                <a:noFill/>
                <a:miter lim="800000"/>
                <a:headEnd/>
                <a:tailEnd/>
              </a:ln>
            </p:spPr>
            <p:txBody>
              <a:bodyPr wrap="none">
                <a:spAutoFit/>
              </a:bodyPr>
              <a:lstStyle/>
              <a:p>
                <a:r>
                  <a:rPr lang="en-US" altLang="zh-TW" sz="1000"/>
                  <a:t>x</a:t>
                </a:r>
              </a:p>
            </p:txBody>
          </p:sp>
          <p:sp>
            <p:nvSpPr>
              <p:cNvPr id="6246" name="Text Box 22"/>
              <p:cNvSpPr txBox="1">
                <a:spLocks noChangeArrowheads="1"/>
              </p:cNvSpPr>
              <p:nvPr/>
            </p:nvSpPr>
            <p:spPr bwMode="auto">
              <a:xfrm rot="6349436">
                <a:off x="4238" y="2916"/>
                <a:ext cx="102" cy="98"/>
              </a:xfrm>
              <a:prstGeom prst="rect">
                <a:avLst/>
              </a:prstGeom>
              <a:noFill/>
              <a:ln w="9525" algn="ctr">
                <a:noFill/>
                <a:miter lim="800000"/>
                <a:headEnd/>
                <a:tailEnd/>
              </a:ln>
            </p:spPr>
            <p:txBody>
              <a:bodyPr wrap="none">
                <a:spAutoFit/>
              </a:bodyPr>
              <a:lstStyle/>
              <a:p>
                <a:r>
                  <a:rPr lang="en-US" altLang="zh-TW" sz="1000"/>
                  <a:t>e</a:t>
                </a:r>
              </a:p>
            </p:txBody>
          </p:sp>
          <p:sp>
            <p:nvSpPr>
              <p:cNvPr id="6247" name="Text Box 23"/>
              <p:cNvSpPr txBox="1">
                <a:spLocks noChangeArrowheads="1"/>
              </p:cNvSpPr>
              <p:nvPr/>
            </p:nvSpPr>
            <p:spPr bwMode="auto">
              <a:xfrm rot="7929317">
                <a:off x="4172" y="3052"/>
                <a:ext cx="91" cy="98"/>
              </a:xfrm>
              <a:prstGeom prst="rect">
                <a:avLst/>
              </a:prstGeom>
              <a:noFill/>
              <a:ln w="9525" algn="ctr">
                <a:noFill/>
                <a:miter lim="800000"/>
                <a:headEnd/>
                <a:tailEnd/>
              </a:ln>
            </p:spPr>
            <p:txBody>
              <a:bodyPr wrap="none">
                <a:spAutoFit/>
              </a:bodyPr>
              <a:lstStyle/>
              <a:p>
                <a:r>
                  <a:rPr lang="en-US" altLang="zh-TW" sz="1000"/>
                  <a:t>f</a:t>
                </a:r>
              </a:p>
            </p:txBody>
          </p:sp>
        </p:grpSp>
      </p:grpSp>
      <p:grpSp>
        <p:nvGrpSpPr>
          <p:cNvPr id="4" name="Group 24"/>
          <p:cNvGrpSpPr>
            <a:grpSpLocks/>
          </p:cNvGrpSpPr>
          <p:nvPr/>
        </p:nvGrpSpPr>
        <p:grpSpPr bwMode="auto">
          <a:xfrm>
            <a:off x="5724525" y="3840163"/>
            <a:ext cx="1247775" cy="1457325"/>
            <a:chOff x="3608" y="2419"/>
            <a:chExt cx="786" cy="918"/>
          </a:xfrm>
        </p:grpSpPr>
        <p:pic>
          <p:nvPicPr>
            <p:cNvPr id="6226" name="Picture 25" descr="XP全套图标 - SnowE精细整套ICON图标241 - Optical Disk Aqua lime.PNG"/>
            <p:cNvPicPr>
              <a:picLocks noChangeAspect="1" noChangeArrowheads="1"/>
            </p:cNvPicPr>
            <p:nvPr/>
          </p:nvPicPr>
          <p:blipFill>
            <a:blip r:embed="rId6" cstate="print"/>
            <a:srcRect/>
            <a:stretch>
              <a:fillRect/>
            </a:stretch>
          </p:blipFill>
          <p:spPr bwMode="auto">
            <a:xfrm>
              <a:off x="3608" y="2419"/>
              <a:ext cx="786" cy="918"/>
            </a:xfrm>
            <a:prstGeom prst="rect">
              <a:avLst/>
            </a:prstGeom>
            <a:noFill/>
            <a:ln w="9525">
              <a:noFill/>
              <a:miter lim="800000"/>
              <a:headEnd/>
              <a:tailEnd/>
            </a:ln>
          </p:spPr>
        </p:pic>
        <p:grpSp>
          <p:nvGrpSpPr>
            <p:cNvPr id="5" name="Group 26"/>
            <p:cNvGrpSpPr>
              <a:grpSpLocks/>
            </p:cNvGrpSpPr>
            <p:nvPr/>
          </p:nvGrpSpPr>
          <p:grpSpPr bwMode="auto">
            <a:xfrm>
              <a:off x="3637" y="2511"/>
              <a:ext cx="716" cy="633"/>
              <a:chOff x="3633" y="2519"/>
              <a:chExt cx="716" cy="633"/>
            </a:xfrm>
          </p:grpSpPr>
          <p:sp>
            <p:nvSpPr>
              <p:cNvPr id="6228" name="Text Box 27"/>
              <p:cNvSpPr txBox="1">
                <a:spLocks noChangeArrowheads="1"/>
              </p:cNvSpPr>
              <p:nvPr/>
            </p:nvSpPr>
            <p:spPr bwMode="auto">
              <a:xfrm>
                <a:off x="3911" y="2519"/>
                <a:ext cx="160" cy="154"/>
              </a:xfrm>
              <a:prstGeom prst="rect">
                <a:avLst/>
              </a:prstGeom>
              <a:noFill/>
              <a:ln w="9525" algn="ctr">
                <a:noFill/>
                <a:miter lim="800000"/>
                <a:headEnd/>
                <a:tailEnd/>
              </a:ln>
            </p:spPr>
            <p:txBody>
              <a:bodyPr wrap="none">
                <a:spAutoFit/>
              </a:bodyPr>
              <a:lstStyle/>
              <a:p>
                <a:r>
                  <a:rPr lang="en-US" altLang="zh-TW" sz="1000"/>
                  <a:t>a</a:t>
                </a:r>
              </a:p>
            </p:txBody>
          </p:sp>
          <p:sp>
            <p:nvSpPr>
              <p:cNvPr id="6229" name="Text Box 28"/>
              <p:cNvSpPr txBox="1">
                <a:spLocks noChangeArrowheads="1"/>
              </p:cNvSpPr>
              <p:nvPr/>
            </p:nvSpPr>
            <p:spPr bwMode="auto">
              <a:xfrm rot="1360952">
                <a:off x="4037" y="2547"/>
                <a:ext cx="165" cy="154"/>
              </a:xfrm>
              <a:prstGeom prst="rect">
                <a:avLst/>
              </a:prstGeom>
              <a:noFill/>
              <a:ln w="9525" algn="ctr">
                <a:noFill/>
                <a:miter lim="800000"/>
                <a:headEnd/>
                <a:tailEnd/>
              </a:ln>
            </p:spPr>
            <p:txBody>
              <a:bodyPr wrap="none">
                <a:spAutoFit/>
              </a:bodyPr>
              <a:lstStyle/>
              <a:p>
                <a:r>
                  <a:rPr lang="en-US" altLang="zh-TW" sz="1000"/>
                  <a:t>b</a:t>
                </a:r>
              </a:p>
            </p:txBody>
          </p:sp>
          <p:sp>
            <p:nvSpPr>
              <p:cNvPr id="6230" name="Text Box 29"/>
              <p:cNvSpPr txBox="1">
                <a:spLocks noChangeArrowheads="1"/>
              </p:cNvSpPr>
              <p:nvPr/>
            </p:nvSpPr>
            <p:spPr bwMode="auto">
              <a:xfrm rot="2354242">
                <a:off x="4138" y="2635"/>
                <a:ext cx="160" cy="154"/>
              </a:xfrm>
              <a:prstGeom prst="rect">
                <a:avLst/>
              </a:prstGeom>
              <a:noFill/>
              <a:ln w="9525" algn="ctr">
                <a:noFill/>
                <a:miter lim="800000"/>
                <a:headEnd/>
                <a:tailEnd/>
              </a:ln>
            </p:spPr>
            <p:txBody>
              <a:bodyPr wrap="none">
                <a:spAutoFit/>
              </a:bodyPr>
              <a:lstStyle/>
              <a:p>
                <a:r>
                  <a:rPr lang="en-US" altLang="zh-TW" sz="1000"/>
                  <a:t>c</a:t>
                </a:r>
              </a:p>
            </p:txBody>
          </p:sp>
          <p:sp>
            <p:nvSpPr>
              <p:cNvPr id="6231" name="Text Box 30"/>
              <p:cNvSpPr txBox="1">
                <a:spLocks noChangeArrowheads="1"/>
              </p:cNvSpPr>
              <p:nvPr/>
            </p:nvSpPr>
            <p:spPr bwMode="auto">
              <a:xfrm rot="4629689">
                <a:off x="4189" y="2754"/>
                <a:ext cx="165" cy="154"/>
              </a:xfrm>
              <a:prstGeom prst="rect">
                <a:avLst/>
              </a:prstGeom>
              <a:noFill/>
              <a:ln w="9525" algn="ctr">
                <a:noFill/>
                <a:miter lim="800000"/>
                <a:headEnd/>
                <a:tailEnd/>
              </a:ln>
            </p:spPr>
            <p:txBody>
              <a:bodyPr wrap="none">
                <a:spAutoFit/>
              </a:bodyPr>
              <a:lstStyle/>
              <a:p>
                <a:r>
                  <a:rPr lang="en-US" altLang="zh-TW" sz="1000"/>
                  <a:t>d</a:t>
                </a:r>
              </a:p>
            </p:txBody>
          </p:sp>
          <p:sp>
            <p:nvSpPr>
              <p:cNvPr id="6232" name="Text Box 31"/>
              <p:cNvSpPr txBox="1">
                <a:spLocks noChangeArrowheads="1"/>
              </p:cNvSpPr>
              <p:nvPr/>
            </p:nvSpPr>
            <p:spPr bwMode="auto">
              <a:xfrm rot="-1613774">
                <a:off x="3782" y="2547"/>
                <a:ext cx="156" cy="154"/>
              </a:xfrm>
              <a:prstGeom prst="rect">
                <a:avLst/>
              </a:prstGeom>
              <a:noFill/>
              <a:ln w="9525" algn="ctr">
                <a:noFill/>
                <a:miter lim="800000"/>
                <a:headEnd/>
                <a:tailEnd/>
              </a:ln>
            </p:spPr>
            <p:txBody>
              <a:bodyPr wrap="none">
                <a:spAutoFit/>
              </a:bodyPr>
              <a:lstStyle/>
              <a:p>
                <a:r>
                  <a:rPr lang="en-US" altLang="zh-TW" sz="1000"/>
                  <a:t>z</a:t>
                </a:r>
              </a:p>
            </p:txBody>
          </p:sp>
          <p:sp>
            <p:nvSpPr>
              <p:cNvPr id="6233" name="Text Box 32"/>
              <p:cNvSpPr txBox="1">
                <a:spLocks noChangeArrowheads="1"/>
              </p:cNvSpPr>
              <p:nvPr/>
            </p:nvSpPr>
            <p:spPr bwMode="auto">
              <a:xfrm rot="-2976700">
                <a:off x="3677" y="2629"/>
                <a:ext cx="160" cy="154"/>
              </a:xfrm>
              <a:prstGeom prst="rect">
                <a:avLst/>
              </a:prstGeom>
              <a:noFill/>
              <a:ln w="9525" algn="ctr">
                <a:noFill/>
                <a:miter lim="800000"/>
                <a:headEnd/>
                <a:tailEnd/>
              </a:ln>
            </p:spPr>
            <p:txBody>
              <a:bodyPr wrap="none">
                <a:spAutoFit/>
              </a:bodyPr>
              <a:lstStyle/>
              <a:p>
                <a:r>
                  <a:rPr lang="en-US" altLang="zh-TW" sz="1000"/>
                  <a:t>y</a:t>
                </a:r>
              </a:p>
            </p:txBody>
          </p:sp>
          <p:sp>
            <p:nvSpPr>
              <p:cNvPr id="6234" name="Text Box 33"/>
              <p:cNvSpPr txBox="1">
                <a:spLocks noChangeArrowheads="1"/>
              </p:cNvSpPr>
              <p:nvPr/>
            </p:nvSpPr>
            <p:spPr bwMode="auto">
              <a:xfrm rot="-4912236">
                <a:off x="3630" y="2745"/>
                <a:ext cx="160" cy="154"/>
              </a:xfrm>
              <a:prstGeom prst="rect">
                <a:avLst/>
              </a:prstGeom>
              <a:noFill/>
              <a:ln w="9525" algn="ctr">
                <a:noFill/>
                <a:miter lim="800000"/>
                <a:headEnd/>
                <a:tailEnd/>
              </a:ln>
            </p:spPr>
            <p:txBody>
              <a:bodyPr wrap="none">
                <a:spAutoFit/>
              </a:bodyPr>
              <a:lstStyle/>
              <a:p>
                <a:r>
                  <a:rPr lang="en-US" altLang="zh-TW" sz="1000"/>
                  <a:t>x</a:t>
                </a:r>
              </a:p>
            </p:txBody>
          </p:sp>
          <p:sp>
            <p:nvSpPr>
              <p:cNvPr id="6235" name="Text Box 34"/>
              <p:cNvSpPr txBox="1">
                <a:spLocks noChangeArrowheads="1"/>
              </p:cNvSpPr>
              <p:nvPr/>
            </p:nvSpPr>
            <p:spPr bwMode="auto">
              <a:xfrm rot="6349436">
                <a:off x="4183" y="2882"/>
                <a:ext cx="160" cy="154"/>
              </a:xfrm>
              <a:prstGeom prst="rect">
                <a:avLst/>
              </a:prstGeom>
              <a:noFill/>
              <a:ln w="9525" algn="ctr">
                <a:noFill/>
                <a:miter lim="800000"/>
                <a:headEnd/>
                <a:tailEnd/>
              </a:ln>
            </p:spPr>
            <p:txBody>
              <a:bodyPr wrap="none">
                <a:spAutoFit/>
              </a:bodyPr>
              <a:lstStyle/>
              <a:p>
                <a:r>
                  <a:rPr lang="en-US" altLang="zh-TW" sz="1000"/>
                  <a:t>e</a:t>
                </a:r>
              </a:p>
            </p:txBody>
          </p:sp>
          <p:sp>
            <p:nvSpPr>
              <p:cNvPr id="6236" name="Text Box 35"/>
              <p:cNvSpPr txBox="1">
                <a:spLocks noChangeArrowheads="1"/>
              </p:cNvSpPr>
              <p:nvPr/>
            </p:nvSpPr>
            <p:spPr bwMode="auto">
              <a:xfrm rot="7929317">
                <a:off x="4127" y="3004"/>
                <a:ext cx="143" cy="154"/>
              </a:xfrm>
              <a:prstGeom prst="rect">
                <a:avLst/>
              </a:prstGeom>
              <a:noFill/>
              <a:ln w="9525" algn="ctr">
                <a:noFill/>
                <a:miter lim="800000"/>
                <a:headEnd/>
                <a:tailEnd/>
              </a:ln>
            </p:spPr>
            <p:txBody>
              <a:bodyPr wrap="none">
                <a:spAutoFit/>
              </a:bodyPr>
              <a:lstStyle/>
              <a:p>
                <a:r>
                  <a:rPr lang="en-US" altLang="zh-TW" sz="1000"/>
                  <a:t>f</a:t>
                </a:r>
              </a:p>
            </p:txBody>
          </p:sp>
        </p:grpSp>
      </p:grpSp>
      <p:grpSp>
        <p:nvGrpSpPr>
          <p:cNvPr id="6" name="Group 36"/>
          <p:cNvGrpSpPr>
            <a:grpSpLocks/>
          </p:cNvGrpSpPr>
          <p:nvPr/>
        </p:nvGrpSpPr>
        <p:grpSpPr bwMode="auto">
          <a:xfrm>
            <a:off x="1687513" y="3378200"/>
            <a:ext cx="1976437" cy="2305050"/>
            <a:chOff x="3379" y="2160"/>
            <a:chExt cx="1245" cy="1452"/>
          </a:xfrm>
        </p:grpSpPr>
        <p:pic>
          <p:nvPicPr>
            <p:cNvPr id="6215" name="Picture 37" descr="XP全套图标 - SnowE精细整套ICON图标240 - Optical Disk Aqua aqua.PNG"/>
            <p:cNvPicPr>
              <a:picLocks noChangeAspect="1" noChangeArrowheads="1"/>
            </p:cNvPicPr>
            <p:nvPr/>
          </p:nvPicPr>
          <p:blipFill>
            <a:blip r:embed="rId5" cstate="print"/>
            <a:srcRect/>
            <a:stretch>
              <a:fillRect/>
            </a:stretch>
          </p:blipFill>
          <p:spPr bwMode="auto">
            <a:xfrm>
              <a:off x="3379" y="2160"/>
              <a:ext cx="1245" cy="1452"/>
            </a:xfrm>
            <a:prstGeom prst="rect">
              <a:avLst/>
            </a:prstGeom>
            <a:noFill/>
            <a:ln w="9525">
              <a:noFill/>
              <a:miter lim="800000"/>
              <a:headEnd/>
              <a:tailEnd/>
            </a:ln>
          </p:spPr>
        </p:pic>
        <p:grpSp>
          <p:nvGrpSpPr>
            <p:cNvPr id="7" name="Group 38"/>
            <p:cNvGrpSpPr>
              <a:grpSpLocks/>
            </p:cNvGrpSpPr>
            <p:nvPr/>
          </p:nvGrpSpPr>
          <p:grpSpPr bwMode="auto">
            <a:xfrm>
              <a:off x="3422" y="2304"/>
              <a:ext cx="1124" cy="987"/>
              <a:chOff x="3634" y="2519"/>
              <a:chExt cx="714" cy="627"/>
            </a:xfrm>
          </p:grpSpPr>
          <p:sp>
            <p:nvSpPr>
              <p:cNvPr id="6217" name="Text Box 39"/>
              <p:cNvSpPr txBox="1">
                <a:spLocks noChangeArrowheads="1"/>
              </p:cNvSpPr>
              <p:nvPr/>
            </p:nvSpPr>
            <p:spPr bwMode="auto">
              <a:xfrm>
                <a:off x="3924" y="2519"/>
                <a:ext cx="134" cy="98"/>
              </a:xfrm>
              <a:prstGeom prst="rect">
                <a:avLst/>
              </a:prstGeom>
              <a:noFill/>
              <a:ln w="9525" algn="ctr">
                <a:noFill/>
                <a:miter lim="800000"/>
                <a:headEnd/>
                <a:tailEnd/>
              </a:ln>
            </p:spPr>
            <p:txBody>
              <a:bodyPr>
                <a:spAutoFit/>
              </a:bodyPr>
              <a:lstStyle/>
              <a:p>
                <a:r>
                  <a:rPr lang="en-US" altLang="zh-TW" sz="1000"/>
                  <a:t>a</a:t>
                </a:r>
              </a:p>
            </p:txBody>
          </p:sp>
          <p:sp>
            <p:nvSpPr>
              <p:cNvPr id="6218" name="Text Box 40"/>
              <p:cNvSpPr txBox="1">
                <a:spLocks noChangeArrowheads="1"/>
              </p:cNvSpPr>
              <p:nvPr/>
            </p:nvSpPr>
            <p:spPr bwMode="auto">
              <a:xfrm rot="1360952">
                <a:off x="4076" y="2549"/>
                <a:ext cx="105" cy="98"/>
              </a:xfrm>
              <a:prstGeom prst="rect">
                <a:avLst/>
              </a:prstGeom>
              <a:noFill/>
              <a:ln w="9525" algn="ctr">
                <a:noFill/>
                <a:miter lim="800000"/>
                <a:headEnd/>
                <a:tailEnd/>
              </a:ln>
            </p:spPr>
            <p:txBody>
              <a:bodyPr wrap="none">
                <a:spAutoFit/>
              </a:bodyPr>
              <a:lstStyle/>
              <a:p>
                <a:r>
                  <a:rPr lang="en-US" altLang="zh-TW" sz="1000"/>
                  <a:t>b</a:t>
                </a:r>
              </a:p>
            </p:txBody>
          </p:sp>
          <p:sp>
            <p:nvSpPr>
              <p:cNvPr id="6219" name="Text Box 41"/>
              <p:cNvSpPr txBox="1">
                <a:spLocks noChangeArrowheads="1"/>
              </p:cNvSpPr>
              <p:nvPr/>
            </p:nvSpPr>
            <p:spPr bwMode="auto">
              <a:xfrm rot="2354242">
                <a:off x="4183" y="2639"/>
                <a:ext cx="101" cy="98"/>
              </a:xfrm>
              <a:prstGeom prst="rect">
                <a:avLst/>
              </a:prstGeom>
              <a:noFill/>
              <a:ln w="9525" algn="ctr">
                <a:noFill/>
                <a:miter lim="800000"/>
                <a:headEnd/>
                <a:tailEnd/>
              </a:ln>
            </p:spPr>
            <p:txBody>
              <a:bodyPr wrap="none">
                <a:spAutoFit/>
              </a:bodyPr>
              <a:lstStyle/>
              <a:p>
                <a:r>
                  <a:rPr lang="en-US" altLang="zh-TW" sz="1000"/>
                  <a:t>c</a:t>
                </a:r>
              </a:p>
            </p:txBody>
          </p:sp>
          <p:sp>
            <p:nvSpPr>
              <p:cNvPr id="6220" name="Text Box 42"/>
              <p:cNvSpPr txBox="1">
                <a:spLocks noChangeArrowheads="1"/>
              </p:cNvSpPr>
              <p:nvPr/>
            </p:nvSpPr>
            <p:spPr bwMode="auto">
              <a:xfrm rot="4629689">
                <a:off x="4247" y="2776"/>
                <a:ext cx="104" cy="98"/>
              </a:xfrm>
              <a:prstGeom prst="rect">
                <a:avLst/>
              </a:prstGeom>
              <a:noFill/>
              <a:ln w="9525" algn="ctr">
                <a:noFill/>
                <a:miter lim="800000"/>
                <a:headEnd/>
                <a:tailEnd/>
              </a:ln>
            </p:spPr>
            <p:txBody>
              <a:bodyPr wrap="none">
                <a:spAutoFit/>
              </a:bodyPr>
              <a:lstStyle/>
              <a:p>
                <a:r>
                  <a:rPr lang="en-US" altLang="zh-TW" sz="1000"/>
                  <a:t>d</a:t>
                </a:r>
              </a:p>
            </p:txBody>
          </p:sp>
          <p:sp>
            <p:nvSpPr>
              <p:cNvPr id="6221" name="Text Box 43"/>
              <p:cNvSpPr txBox="1">
                <a:spLocks noChangeArrowheads="1"/>
              </p:cNvSpPr>
              <p:nvPr/>
            </p:nvSpPr>
            <p:spPr bwMode="auto">
              <a:xfrm rot="-1613774">
                <a:off x="3776" y="2549"/>
                <a:ext cx="143" cy="98"/>
              </a:xfrm>
              <a:prstGeom prst="rect">
                <a:avLst/>
              </a:prstGeom>
              <a:noFill/>
              <a:ln w="9525" algn="ctr">
                <a:noFill/>
                <a:miter lim="800000"/>
                <a:headEnd/>
                <a:tailEnd/>
              </a:ln>
            </p:spPr>
            <p:txBody>
              <a:bodyPr>
                <a:spAutoFit/>
              </a:bodyPr>
              <a:lstStyle/>
              <a:p>
                <a:r>
                  <a:rPr lang="en-US" altLang="zh-TW" sz="1000"/>
                  <a:t>z</a:t>
                </a:r>
              </a:p>
            </p:txBody>
          </p:sp>
          <p:sp>
            <p:nvSpPr>
              <p:cNvPr id="6222" name="Text Box 44"/>
              <p:cNvSpPr txBox="1">
                <a:spLocks noChangeArrowheads="1"/>
              </p:cNvSpPr>
              <p:nvPr/>
            </p:nvSpPr>
            <p:spPr bwMode="auto">
              <a:xfrm rot="-2976700">
                <a:off x="3684" y="2639"/>
                <a:ext cx="101" cy="98"/>
              </a:xfrm>
              <a:prstGeom prst="rect">
                <a:avLst/>
              </a:prstGeom>
              <a:noFill/>
              <a:ln w="9525" algn="ctr">
                <a:noFill/>
                <a:miter lim="800000"/>
                <a:headEnd/>
                <a:tailEnd/>
              </a:ln>
            </p:spPr>
            <p:txBody>
              <a:bodyPr wrap="none">
                <a:spAutoFit/>
              </a:bodyPr>
              <a:lstStyle/>
              <a:p>
                <a:r>
                  <a:rPr lang="en-US" altLang="zh-TW" sz="1000"/>
                  <a:t>y</a:t>
                </a:r>
              </a:p>
            </p:txBody>
          </p:sp>
          <p:sp>
            <p:nvSpPr>
              <p:cNvPr id="6223" name="Text Box 45"/>
              <p:cNvSpPr txBox="1">
                <a:spLocks noChangeArrowheads="1"/>
              </p:cNvSpPr>
              <p:nvPr/>
            </p:nvSpPr>
            <p:spPr bwMode="auto">
              <a:xfrm rot="-4912236">
                <a:off x="3632" y="2769"/>
                <a:ext cx="102" cy="98"/>
              </a:xfrm>
              <a:prstGeom prst="rect">
                <a:avLst/>
              </a:prstGeom>
              <a:noFill/>
              <a:ln w="9525" algn="ctr">
                <a:noFill/>
                <a:miter lim="800000"/>
                <a:headEnd/>
                <a:tailEnd/>
              </a:ln>
            </p:spPr>
            <p:txBody>
              <a:bodyPr wrap="none">
                <a:spAutoFit/>
              </a:bodyPr>
              <a:lstStyle/>
              <a:p>
                <a:r>
                  <a:rPr lang="en-US" altLang="zh-TW" sz="1000"/>
                  <a:t>x</a:t>
                </a:r>
              </a:p>
            </p:txBody>
          </p:sp>
          <p:sp>
            <p:nvSpPr>
              <p:cNvPr id="6224" name="Text Box 46"/>
              <p:cNvSpPr txBox="1">
                <a:spLocks noChangeArrowheads="1"/>
              </p:cNvSpPr>
              <p:nvPr/>
            </p:nvSpPr>
            <p:spPr bwMode="auto">
              <a:xfrm rot="6349436">
                <a:off x="4238" y="2916"/>
                <a:ext cx="102" cy="98"/>
              </a:xfrm>
              <a:prstGeom prst="rect">
                <a:avLst/>
              </a:prstGeom>
              <a:noFill/>
              <a:ln w="9525" algn="ctr">
                <a:noFill/>
                <a:miter lim="800000"/>
                <a:headEnd/>
                <a:tailEnd/>
              </a:ln>
            </p:spPr>
            <p:txBody>
              <a:bodyPr wrap="none">
                <a:spAutoFit/>
              </a:bodyPr>
              <a:lstStyle/>
              <a:p>
                <a:r>
                  <a:rPr lang="en-US" altLang="zh-TW" sz="1000"/>
                  <a:t>e</a:t>
                </a:r>
              </a:p>
            </p:txBody>
          </p:sp>
          <p:sp>
            <p:nvSpPr>
              <p:cNvPr id="6225" name="Text Box 47"/>
              <p:cNvSpPr txBox="1">
                <a:spLocks noChangeArrowheads="1"/>
              </p:cNvSpPr>
              <p:nvPr/>
            </p:nvSpPr>
            <p:spPr bwMode="auto">
              <a:xfrm rot="7929317">
                <a:off x="4172" y="3052"/>
                <a:ext cx="91" cy="98"/>
              </a:xfrm>
              <a:prstGeom prst="rect">
                <a:avLst/>
              </a:prstGeom>
              <a:noFill/>
              <a:ln w="9525" algn="ctr">
                <a:noFill/>
                <a:miter lim="800000"/>
                <a:headEnd/>
                <a:tailEnd/>
              </a:ln>
            </p:spPr>
            <p:txBody>
              <a:bodyPr wrap="none">
                <a:spAutoFit/>
              </a:bodyPr>
              <a:lstStyle/>
              <a:p>
                <a:r>
                  <a:rPr lang="en-US" altLang="zh-TW" sz="1000"/>
                  <a:t>f</a:t>
                </a:r>
              </a:p>
            </p:txBody>
          </p:sp>
        </p:grpSp>
      </p:grpSp>
      <p:grpSp>
        <p:nvGrpSpPr>
          <p:cNvPr id="8" name="Group 48"/>
          <p:cNvGrpSpPr>
            <a:grpSpLocks/>
          </p:cNvGrpSpPr>
          <p:nvPr/>
        </p:nvGrpSpPr>
        <p:grpSpPr bwMode="auto">
          <a:xfrm>
            <a:off x="2051050" y="3789363"/>
            <a:ext cx="1247775" cy="1457325"/>
            <a:chOff x="3608" y="2419"/>
            <a:chExt cx="786" cy="918"/>
          </a:xfrm>
        </p:grpSpPr>
        <p:pic>
          <p:nvPicPr>
            <p:cNvPr id="6204" name="Picture 49" descr="XP全套图标 - SnowE精细整套ICON图标241 - Optical Disk Aqua lime.PNG"/>
            <p:cNvPicPr>
              <a:picLocks noChangeAspect="1" noChangeArrowheads="1"/>
            </p:cNvPicPr>
            <p:nvPr/>
          </p:nvPicPr>
          <p:blipFill>
            <a:blip r:embed="rId6" cstate="print"/>
            <a:srcRect/>
            <a:stretch>
              <a:fillRect/>
            </a:stretch>
          </p:blipFill>
          <p:spPr bwMode="auto">
            <a:xfrm>
              <a:off x="3608" y="2419"/>
              <a:ext cx="786" cy="918"/>
            </a:xfrm>
            <a:prstGeom prst="rect">
              <a:avLst/>
            </a:prstGeom>
            <a:noFill/>
            <a:ln w="9525">
              <a:noFill/>
              <a:miter lim="800000"/>
              <a:headEnd/>
              <a:tailEnd/>
            </a:ln>
          </p:spPr>
        </p:pic>
        <p:grpSp>
          <p:nvGrpSpPr>
            <p:cNvPr id="9" name="Group 50"/>
            <p:cNvGrpSpPr>
              <a:grpSpLocks/>
            </p:cNvGrpSpPr>
            <p:nvPr/>
          </p:nvGrpSpPr>
          <p:grpSpPr bwMode="auto">
            <a:xfrm>
              <a:off x="3637" y="2511"/>
              <a:ext cx="716" cy="633"/>
              <a:chOff x="3633" y="2519"/>
              <a:chExt cx="716" cy="633"/>
            </a:xfrm>
          </p:grpSpPr>
          <p:sp>
            <p:nvSpPr>
              <p:cNvPr id="6206" name="Text Box 51"/>
              <p:cNvSpPr txBox="1">
                <a:spLocks noChangeArrowheads="1"/>
              </p:cNvSpPr>
              <p:nvPr/>
            </p:nvSpPr>
            <p:spPr bwMode="auto">
              <a:xfrm>
                <a:off x="3911" y="2519"/>
                <a:ext cx="160" cy="154"/>
              </a:xfrm>
              <a:prstGeom prst="rect">
                <a:avLst/>
              </a:prstGeom>
              <a:noFill/>
              <a:ln w="9525" algn="ctr">
                <a:noFill/>
                <a:miter lim="800000"/>
                <a:headEnd/>
                <a:tailEnd/>
              </a:ln>
            </p:spPr>
            <p:txBody>
              <a:bodyPr wrap="none">
                <a:spAutoFit/>
              </a:bodyPr>
              <a:lstStyle/>
              <a:p>
                <a:r>
                  <a:rPr lang="en-US" altLang="zh-TW" sz="1000"/>
                  <a:t>a</a:t>
                </a:r>
              </a:p>
            </p:txBody>
          </p:sp>
          <p:sp>
            <p:nvSpPr>
              <p:cNvPr id="6207" name="Text Box 52"/>
              <p:cNvSpPr txBox="1">
                <a:spLocks noChangeArrowheads="1"/>
              </p:cNvSpPr>
              <p:nvPr/>
            </p:nvSpPr>
            <p:spPr bwMode="auto">
              <a:xfrm rot="1360952">
                <a:off x="4037" y="2547"/>
                <a:ext cx="165" cy="154"/>
              </a:xfrm>
              <a:prstGeom prst="rect">
                <a:avLst/>
              </a:prstGeom>
              <a:noFill/>
              <a:ln w="9525" algn="ctr">
                <a:noFill/>
                <a:miter lim="800000"/>
                <a:headEnd/>
                <a:tailEnd/>
              </a:ln>
            </p:spPr>
            <p:txBody>
              <a:bodyPr wrap="none">
                <a:spAutoFit/>
              </a:bodyPr>
              <a:lstStyle/>
              <a:p>
                <a:r>
                  <a:rPr lang="en-US" altLang="zh-TW" sz="1000"/>
                  <a:t>b</a:t>
                </a:r>
              </a:p>
            </p:txBody>
          </p:sp>
          <p:sp>
            <p:nvSpPr>
              <p:cNvPr id="6208" name="Text Box 53"/>
              <p:cNvSpPr txBox="1">
                <a:spLocks noChangeArrowheads="1"/>
              </p:cNvSpPr>
              <p:nvPr/>
            </p:nvSpPr>
            <p:spPr bwMode="auto">
              <a:xfrm rot="2354242">
                <a:off x="4138" y="2635"/>
                <a:ext cx="160" cy="154"/>
              </a:xfrm>
              <a:prstGeom prst="rect">
                <a:avLst/>
              </a:prstGeom>
              <a:noFill/>
              <a:ln w="9525" algn="ctr">
                <a:noFill/>
                <a:miter lim="800000"/>
                <a:headEnd/>
                <a:tailEnd/>
              </a:ln>
            </p:spPr>
            <p:txBody>
              <a:bodyPr wrap="none">
                <a:spAutoFit/>
              </a:bodyPr>
              <a:lstStyle/>
              <a:p>
                <a:r>
                  <a:rPr lang="en-US" altLang="zh-TW" sz="1000"/>
                  <a:t>c</a:t>
                </a:r>
              </a:p>
            </p:txBody>
          </p:sp>
          <p:sp>
            <p:nvSpPr>
              <p:cNvPr id="6209" name="Text Box 54"/>
              <p:cNvSpPr txBox="1">
                <a:spLocks noChangeArrowheads="1"/>
              </p:cNvSpPr>
              <p:nvPr/>
            </p:nvSpPr>
            <p:spPr bwMode="auto">
              <a:xfrm rot="4629689">
                <a:off x="4189" y="2754"/>
                <a:ext cx="165" cy="154"/>
              </a:xfrm>
              <a:prstGeom prst="rect">
                <a:avLst/>
              </a:prstGeom>
              <a:noFill/>
              <a:ln w="9525" algn="ctr">
                <a:noFill/>
                <a:miter lim="800000"/>
                <a:headEnd/>
                <a:tailEnd/>
              </a:ln>
            </p:spPr>
            <p:txBody>
              <a:bodyPr wrap="none">
                <a:spAutoFit/>
              </a:bodyPr>
              <a:lstStyle/>
              <a:p>
                <a:r>
                  <a:rPr lang="en-US" altLang="zh-TW" sz="1000"/>
                  <a:t>d</a:t>
                </a:r>
              </a:p>
            </p:txBody>
          </p:sp>
          <p:sp>
            <p:nvSpPr>
              <p:cNvPr id="6210" name="Text Box 55"/>
              <p:cNvSpPr txBox="1">
                <a:spLocks noChangeArrowheads="1"/>
              </p:cNvSpPr>
              <p:nvPr/>
            </p:nvSpPr>
            <p:spPr bwMode="auto">
              <a:xfrm rot="-1613774">
                <a:off x="3782" y="2547"/>
                <a:ext cx="156" cy="154"/>
              </a:xfrm>
              <a:prstGeom prst="rect">
                <a:avLst/>
              </a:prstGeom>
              <a:noFill/>
              <a:ln w="9525" algn="ctr">
                <a:noFill/>
                <a:miter lim="800000"/>
                <a:headEnd/>
                <a:tailEnd/>
              </a:ln>
            </p:spPr>
            <p:txBody>
              <a:bodyPr wrap="none">
                <a:spAutoFit/>
              </a:bodyPr>
              <a:lstStyle/>
              <a:p>
                <a:r>
                  <a:rPr lang="en-US" altLang="zh-TW" sz="1000"/>
                  <a:t>z</a:t>
                </a:r>
              </a:p>
            </p:txBody>
          </p:sp>
          <p:sp>
            <p:nvSpPr>
              <p:cNvPr id="6211" name="Text Box 56"/>
              <p:cNvSpPr txBox="1">
                <a:spLocks noChangeArrowheads="1"/>
              </p:cNvSpPr>
              <p:nvPr/>
            </p:nvSpPr>
            <p:spPr bwMode="auto">
              <a:xfrm rot="-2976700">
                <a:off x="3677" y="2629"/>
                <a:ext cx="160" cy="154"/>
              </a:xfrm>
              <a:prstGeom prst="rect">
                <a:avLst/>
              </a:prstGeom>
              <a:noFill/>
              <a:ln w="9525" algn="ctr">
                <a:noFill/>
                <a:miter lim="800000"/>
                <a:headEnd/>
                <a:tailEnd/>
              </a:ln>
            </p:spPr>
            <p:txBody>
              <a:bodyPr wrap="none">
                <a:spAutoFit/>
              </a:bodyPr>
              <a:lstStyle/>
              <a:p>
                <a:r>
                  <a:rPr lang="en-US" altLang="zh-TW" sz="1000"/>
                  <a:t>y</a:t>
                </a:r>
              </a:p>
            </p:txBody>
          </p:sp>
          <p:sp>
            <p:nvSpPr>
              <p:cNvPr id="6212" name="Text Box 57"/>
              <p:cNvSpPr txBox="1">
                <a:spLocks noChangeArrowheads="1"/>
              </p:cNvSpPr>
              <p:nvPr/>
            </p:nvSpPr>
            <p:spPr bwMode="auto">
              <a:xfrm rot="-4912236">
                <a:off x="3630" y="2745"/>
                <a:ext cx="160" cy="154"/>
              </a:xfrm>
              <a:prstGeom prst="rect">
                <a:avLst/>
              </a:prstGeom>
              <a:noFill/>
              <a:ln w="9525" algn="ctr">
                <a:noFill/>
                <a:miter lim="800000"/>
                <a:headEnd/>
                <a:tailEnd/>
              </a:ln>
            </p:spPr>
            <p:txBody>
              <a:bodyPr wrap="none">
                <a:spAutoFit/>
              </a:bodyPr>
              <a:lstStyle/>
              <a:p>
                <a:r>
                  <a:rPr lang="en-US" altLang="zh-TW" sz="1000"/>
                  <a:t>x</a:t>
                </a:r>
              </a:p>
            </p:txBody>
          </p:sp>
          <p:sp>
            <p:nvSpPr>
              <p:cNvPr id="6213" name="Text Box 58"/>
              <p:cNvSpPr txBox="1">
                <a:spLocks noChangeArrowheads="1"/>
              </p:cNvSpPr>
              <p:nvPr/>
            </p:nvSpPr>
            <p:spPr bwMode="auto">
              <a:xfrm rot="6349436">
                <a:off x="4183" y="2882"/>
                <a:ext cx="160" cy="154"/>
              </a:xfrm>
              <a:prstGeom prst="rect">
                <a:avLst/>
              </a:prstGeom>
              <a:noFill/>
              <a:ln w="9525" algn="ctr">
                <a:noFill/>
                <a:miter lim="800000"/>
                <a:headEnd/>
                <a:tailEnd/>
              </a:ln>
            </p:spPr>
            <p:txBody>
              <a:bodyPr wrap="none">
                <a:spAutoFit/>
              </a:bodyPr>
              <a:lstStyle/>
              <a:p>
                <a:r>
                  <a:rPr lang="en-US" altLang="zh-TW" sz="1000"/>
                  <a:t>e</a:t>
                </a:r>
              </a:p>
            </p:txBody>
          </p:sp>
          <p:sp>
            <p:nvSpPr>
              <p:cNvPr id="6214" name="Text Box 59"/>
              <p:cNvSpPr txBox="1">
                <a:spLocks noChangeArrowheads="1"/>
              </p:cNvSpPr>
              <p:nvPr/>
            </p:nvSpPr>
            <p:spPr bwMode="auto">
              <a:xfrm rot="7929317">
                <a:off x="4127" y="3004"/>
                <a:ext cx="143" cy="154"/>
              </a:xfrm>
              <a:prstGeom prst="rect">
                <a:avLst/>
              </a:prstGeom>
              <a:noFill/>
              <a:ln w="9525" algn="ctr">
                <a:noFill/>
                <a:miter lim="800000"/>
                <a:headEnd/>
                <a:tailEnd/>
              </a:ln>
            </p:spPr>
            <p:txBody>
              <a:bodyPr wrap="none">
                <a:spAutoFit/>
              </a:bodyPr>
              <a:lstStyle/>
              <a:p>
                <a:r>
                  <a:rPr lang="en-US" altLang="zh-TW" sz="1000"/>
                  <a:t>f</a:t>
                </a:r>
              </a:p>
            </p:txBody>
          </p:sp>
        </p:grpSp>
      </p:grpSp>
      <p:pic>
        <p:nvPicPr>
          <p:cNvPr id="38972" name="Picture 60" descr="板手"/>
          <p:cNvPicPr>
            <a:picLocks noChangeAspect="1" noChangeArrowheads="1"/>
          </p:cNvPicPr>
          <p:nvPr/>
        </p:nvPicPr>
        <p:blipFill>
          <a:blip r:embed="rId7" cstate="print"/>
          <a:srcRect/>
          <a:stretch>
            <a:fillRect/>
          </a:stretch>
        </p:blipFill>
        <p:spPr bwMode="auto">
          <a:xfrm rot="-8534022">
            <a:off x="2176463" y="3087688"/>
            <a:ext cx="652462" cy="557212"/>
          </a:xfrm>
          <a:prstGeom prst="rect">
            <a:avLst/>
          </a:prstGeom>
          <a:noFill/>
          <a:ln w="9525">
            <a:noFill/>
            <a:miter lim="800000"/>
            <a:headEnd/>
            <a:tailEnd/>
          </a:ln>
        </p:spPr>
      </p:pic>
      <p:pic>
        <p:nvPicPr>
          <p:cNvPr id="38973" name="Picture 61" descr="板手"/>
          <p:cNvPicPr>
            <a:picLocks noChangeAspect="1" noChangeArrowheads="1"/>
          </p:cNvPicPr>
          <p:nvPr/>
        </p:nvPicPr>
        <p:blipFill>
          <a:blip r:embed="rId7" cstate="print"/>
          <a:srcRect/>
          <a:stretch>
            <a:fillRect/>
          </a:stretch>
        </p:blipFill>
        <p:spPr bwMode="auto">
          <a:xfrm rot="-6792070">
            <a:off x="6252369" y="3117057"/>
            <a:ext cx="663575" cy="566737"/>
          </a:xfrm>
          <a:prstGeom prst="rect">
            <a:avLst/>
          </a:prstGeom>
          <a:noFill/>
          <a:ln w="9525">
            <a:noFill/>
            <a:miter lim="800000"/>
            <a:headEnd/>
            <a:tailEnd/>
          </a:ln>
        </p:spPr>
      </p:pic>
      <p:sp>
        <p:nvSpPr>
          <p:cNvPr id="6158" name="Text Box 68"/>
          <p:cNvSpPr txBox="1">
            <a:spLocks noChangeArrowheads="1"/>
          </p:cNvSpPr>
          <p:nvPr/>
        </p:nvSpPr>
        <p:spPr bwMode="auto">
          <a:xfrm>
            <a:off x="7092950" y="5229225"/>
            <a:ext cx="863600" cy="274638"/>
          </a:xfrm>
          <a:prstGeom prst="rect">
            <a:avLst/>
          </a:prstGeom>
          <a:noFill/>
          <a:ln w="9525" algn="ctr">
            <a:noFill/>
            <a:miter lim="800000"/>
            <a:headEnd/>
            <a:tailEnd/>
          </a:ln>
        </p:spPr>
        <p:txBody>
          <a:bodyPr>
            <a:spAutoFit/>
          </a:bodyPr>
          <a:lstStyle/>
          <a:p>
            <a:pPr>
              <a:spcBef>
                <a:spcPct val="50000"/>
              </a:spcBef>
            </a:pPr>
            <a:r>
              <a:rPr lang="zh-TW" altLang="en-US" sz="1200">
                <a:solidFill>
                  <a:srgbClr val="000066"/>
                </a:solidFill>
                <a:ea typeface="標楷體" pitchFamily="65" charset="-120"/>
              </a:rPr>
              <a:t>凱撒大帝</a:t>
            </a:r>
            <a:endParaRPr lang="en-US" altLang="zh-TW" sz="1200">
              <a:solidFill>
                <a:srgbClr val="000066"/>
              </a:solidFill>
            </a:endParaRPr>
          </a:p>
        </p:txBody>
      </p:sp>
      <p:sp>
        <p:nvSpPr>
          <p:cNvPr id="6159" name="Text Box 69"/>
          <p:cNvSpPr txBox="1">
            <a:spLocks noChangeArrowheads="1"/>
          </p:cNvSpPr>
          <p:nvPr/>
        </p:nvSpPr>
        <p:spPr bwMode="auto">
          <a:xfrm>
            <a:off x="1116013" y="5300663"/>
            <a:ext cx="863600" cy="274637"/>
          </a:xfrm>
          <a:prstGeom prst="rect">
            <a:avLst/>
          </a:prstGeom>
          <a:noFill/>
          <a:ln w="9525" algn="ctr">
            <a:noFill/>
            <a:miter lim="800000"/>
            <a:headEnd/>
            <a:tailEnd/>
          </a:ln>
        </p:spPr>
        <p:txBody>
          <a:bodyPr>
            <a:spAutoFit/>
          </a:bodyPr>
          <a:lstStyle/>
          <a:p>
            <a:pPr>
              <a:spcBef>
                <a:spcPct val="50000"/>
              </a:spcBef>
            </a:pPr>
            <a:r>
              <a:rPr lang="zh-TW" altLang="en-US" sz="1200">
                <a:solidFill>
                  <a:srgbClr val="000066"/>
                </a:solidFill>
                <a:ea typeface="標楷體" pitchFamily="65" charset="-120"/>
              </a:rPr>
              <a:t>前方軍士</a:t>
            </a:r>
            <a:endParaRPr lang="en-US" altLang="zh-TW" sz="1200">
              <a:solidFill>
                <a:srgbClr val="000066"/>
              </a:solidFill>
            </a:endParaRPr>
          </a:p>
        </p:txBody>
      </p:sp>
      <p:sp>
        <p:nvSpPr>
          <p:cNvPr id="38983" name="Text Box 71"/>
          <p:cNvSpPr txBox="1">
            <a:spLocks noChangeArrowheads="1"/>
          </p:cNvSpPr>
          <p:nvPr/>
        </p:nvSpPr>
        <p:spPr bwMode="auto">
          <a:xfrm>
            <a:off x="7235825" y="3692525"/>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m</a:t>
            </a:r>
            <a:endParaRPr lang="en-US" altLang="zh-TW" sz="2400">
              <a:solidFill>
                <a:schemeClr val="hlink"/>
              </a:solidFill>
              <a:latin typeface="Times New Roman" pitchFamily="18" charset="0"/>
            </a:endParaRPr>
          </a:p>
        </p:txBody>
      </p:sp>
      <p:sp>
        <p:nvSpPr>
          <p:cNvPr id="38984" name="Text Box 72"/>
          <p:cNvSpPr txBox="1">
            <a:spLocks noChangeArrowheads="1"/>
          </p:cNvSpPr>
          <p:nvPr/>
        </p:nvSpPr>
        <p:spPr bwMode="auto">
          <a:xfrm>
            <a:off x="7596188" y="371633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e</a:t>
            </a:r>
            <a:endParaRPr lang="en-US" altLang="zh-TW" sz="2400">
              <a:solidFill>
                <a:schemeClr val="hlink"/>
              </a:solidFill>
              <a:latin typeface="Times New Roman" pitchFamily="18" charset="0"/>
            </a:endParaRPr>
          </a:p>
        </p:txBody>
      </p:sp>
      <p:sp>
        <p:nvSpPr>
          <p:cNvPr id="38985" name="Text Box 73"/>
          <p:cNvSpPr txBox="1">
            <a:spLocks noChangeArrowheads="1"/>
          </p:cNvSpPr>
          <p:nvPr/>
        </p:nvSpPr>
        <p:spPr bwMode="auto">
          <a:xfrm>
            <a:off x="7951788" y="373538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e</a:t>
            </a:r>
            <a:endParaRPr lang="en-US" altLang="zh-TW" sz="2400">
              <a:solidFill>
                <a:schemeClr val="hlink"/>
              </a:solidFill>
              <a:latin typeface="Times New Roman" pitchFamily="18" charset="0"/>
            </a:endParaRPr>
          </a:p>
        </p:txBody>
      </p:sp>
      <p:sp>
        <p:nvSpPr>
          <p:cNvPr id="38986" name="Text Box 74"/>
          <p:cNvSpPr txBox="1">
            <a:spLocks noChangeArrowheads="1"/>
          </p:cNvSpPr>
          <p:nvPr/>
        </p:nvSpPr>
        <p:spPr bwMode="auto">
          <a:xfrm>
            <a:off x="8286750" y="3763963"/>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t</a:t>
            </a:r>
            <a:endParaRPr lang="en-US" altLang="zh-TW" sz="2400">
              <a:solidFill>
                <a:schemeClr val="hlink"/>
              </a:solidFill>
              <a:latin typeface="Times New Roman" pitchFamily="18" charset="0"/>
            </a:endParaRPr>
          </a:p>
        </p:txBody>
      </p:sp>
      <p:sp>
        <p:nvSpPr>
          <p:cNvPr id="6164" name="Text Box 75"/>
          <p:cNvSpPr txBox="1">
            <a:spLocks noChangeArrowheads="1"/>
          </p:cNvSpPr>
          <p:nvPr/>
        </p:nvSpPr>
        <p:spPr bwMode="auto">
          <a:xfrm>
            <a:off x="8639175" y="375443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a:t>
            </a:r>
            <a:endParaRPr lang="en-US" altLang="zh-TW" sz="2400">
              <a:solidFill>
                <a:schemeClr val="hlink"/>
              </a:solidFill>
              <a:latin typeface="Times New Roman" pitchFamily="18" charset="0"/>
            </a:endParaRPr>
          </a:p>
        </p:txBody>
      </p:sp>
      <p:pic>
        <p:nvPicPr>
          <p:cNvPr id="38988" name="Picture 76" descr="板手"/>
          <p:cNvPicPr>
            <a:picLocks noChangeAspect="1" noChangeArrowheads="1"/>
          </p:cNvPicPr>
          <p:nvPr/>
        </p:nvPicPr>
        <p:blipFill>
          <a:blip r:embed="rId7" cstate="print"/>
          <a:srcRect/>
          <a:stretch>
            <a:fillRect/>
          </a:stretch>
        </p:blipFill>
        <p:spPr bwMode="auto">
          <a:xfrm rot="-7329503">
            <a:off x="2095500" y="3098800"/>
            <a:ext cx="652463" cy="557213"/>
          </a:xfrm>
          <a:prstGeom prst="rect">
            <a:avLst/>
          </a:prstGeom>
          <a:noFill/>
          <a:ln w="9525">
            <a:noFill/>
            <a:miter lim="800000"/>
            <a:headEnd/>
            <a:tailEnd/>
          </a:ln>
        </p:spPr>
      </p:pic>
      <p:pic>
        <p:nvPicPr>
          <p:cNvPr id="38989" name="Picture 77" descr="板手"/>
          <p:cNvPicPr>
            <a:picLocks noChangeAspect="1" noChangeArrowheads="1"/>
          </p:cNvPicPr>
          <p:nvPr/>
        </p:nvPicPr>
        <p:blipFill>
          <a:blip r:embed="rId7" cstate="print"/>
          <a:srcRect/>
          <a:stretch>
            <a:fillRect/>
          </a:stretch>
        </p:blipFill>
        <p:spPr bwMode="auto">
          <a:xfrm rot="-7618788">
            <a:off x="6323806" y="3117057"/>
            <a:ext cx="663575" cy="566738"/>
          </a:xfrm>
          <a:prstGeom prst="rect">
            <a:avLst/>
          </a:prstGeom>
          <a:noFill/>
          <a:ln w="9525">
            <a:noFill/>
            <a:miter lim="800000"/>
            <a:headEnd/>
            <a:tailEnd/>
          </a:ln>
        </p:spPr>
      </p:pic>
      <p:sp>
        <p:nvSpPr>
          <p:cNvPr id="38991" name="Text Box 79"/>
          <p:cNvSpPr txBox="1">
            <a:spLocks noChangeArrowheads="1"/>
          </p:cNvSpPr>
          <p:nvPr/>
        </p:nvSpPr>
        <p:spPr bwMode="auto">
          <a:xfrm>
            <a:off x="3563938" y="426878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rgbClr val="008000"/>
                </a:solidFill>
                <a:latin typeface="Times New Roman" pitchFamily="18" charset="0"/>
              </a:rPr>
              <a:t>p</a:t>
            </a:r>
            <a:endParaRPr lang="en-US" altLang="zh-TW" sz="2400">
              <a:solidFill>
                <a:srgbClr val="008000"/>
              </a:solidFill>
              <a:latin typeface="Times New Roman" pitchFamily="18" charset="0"/>
            </a:endParaRPr>
          </a:p>
        </p:txBody>
      </p:sp>
      <p:sp>
        <p:nvSpPr>
          <p:cNvPr id="38992" name="Text Box 80"/>
          <p:cNvSpPr txBox="1">
            <a:spLocks noChangeArrowheads="1"/>
          </p:cNvSpPr>
          <p:nvPr/>
        </p:nvSpPr>
        <p:spPr bwMode="auto">
          <a:xfrm>
            <a:off x="3924300" y="4292600"/>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rgbClr val="008000"/>
                </a:solidFill>
                <a:latin typeface="Times New Roman" pitchFamily="18" charset="0"/>
              </a:rPr>
              <a:t>h</a:t>
            </a:r>
            <a:endParaRPr lang="en-US" altLang="zh-TW" sz="2400">
              <a:solidFill>
                <a:srgbClr val="008000"/>
              </a:solidFill>
              <a:latin typeface="Times New Roman" pitchFamily="18" charset="0"/>
            </a:endParaRPr>
          </a:p>
        </p:txBody>
      </p:sp>
      <p:sp>
        <p:nvSpPr>
          <p:cNvPr id="38993" name="Text Box 81"/>
          <p:cNvSpPr txBox="1">
            <a:spLocks noChangeArrowheads="1"/>
          </p:cNvSpPr>
          <p:nvPr/>
        </p:nvSpPr>
        <p:spPr bwMode="auto">
          <a:xfrm>
            <a:off x="4279900" y="4311650"/>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rgbClr val="008000"/>
                </a:solidFill>
                <a:latin typeface="Times New Roman" pitchFamily="18" charset="0"/>
              </a:rPr>
              <a:t>h</a:t>
            </a:r>
            <a:endParaRPr lang="en-US" altLang="zh-TW" sz="2400">
              <a:solidFill>
                <a:srgbClr val="008000"/>
              </a:solidFill>
              <a:latin typeface="Times New Roman" pitchFamily="18" charset="0"/>
            </a:endParaRPr>
          </a:p>
        </p:txBody>
      </p:sp>
      <p:sp>
        <p:nvSpPr>
          <p:cNvPr id="38994" name="Text Box 82"/>
          <p:cNvSpPr txBox="1">
            <a:spLocks noChangeArrowheads="1"/>
          </p:cNvSpPr>
          <p:nvPr/>
        </p:nvSpPr>
        <p:spPr bwMode="auto">
          <a:xfrm>
            <a:off x="4614863" y="4340225"/>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rgbClr val="008000"/>
                </a:solidFill>
                <a:latin typeface="Times New Roman" pitchFamily="18" charset="0"/>
              </a:rPr>
              <a:t>w</a:t>
            </a:r>
            <a:endParaRPr lang="en-US" altLang="zh-TW" sz="2400">
              <a:solidFill>
                <a:srgbClr val="008000"/>
              </a:solidFill>
              <a:latin typeface="Times New Roman" pitchFamily="18" charset="0"/>
            </a:endParaRPr>
          </a:p>
        </p:txBody>
      </p:sp>
      <p:sp>
        <p:nvSpPr>
          <p:cNvPr id="38995" name="Text Box 83"/>
          <p:cNvSpPr txBox="1">
            <a:spLocks noChangeArrowheads="1"/>
          </p:cNvSpPr>
          <p:nvPr/>
        </p:nvSpPr>
        <p:spPr bwMode="auto">
          <a:xfrm>
            <a:off x="4967288" y="4330700"/>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rgbClr val="008000"/>
                </a:solidFill>
                <a:latin typeface="Times New Roman" pitchFamily="18" charset="0"/>
              </a:rPr>
              <a:t>…</a:t>
            </a:r>
            <a:endParaRPr lang="en-US" altLang="zh-TW" sz="2400">
              <a:solidFill>
                <a:srgbClr val="008000"/>
              </a:solidFill>
              <a:latin typeface="Times New Roman" pitchFamily="18" charset="0"/>
            </a:endParaRPr>
          </a:p>
        </p:txBody>
      </p:sp>
      <p:grpSp>
        <p:nvGrpSpPr>
          <p:cNvPr id="10" name="Group 88"/>
          <p:cNvGrpSpPr>
            <a:grpSpLocks/>
          </p:cNvGrpSpPr>
          <p:nvPr/>
        </p:nvGrpSpPr>
        <p:grpSpPr bwMode="auto">
          <a:xfrm rot="3738532">
            <a:off x="5645944" y="4580731"/>
            <a:ext cx="292100" cy="585788"/>
            <a:chOff x="3895" y="3091"/>
            <a:chExt cx="184" cy="369"/>
          </a:xfrm>
        </p:grpSpPr>
        <p:sp>
          <p:nvSpPr>
            <p:cNvPr id="6202" name="Text Box 84"/>
            <p:cNvSpPr txBox="1">
              <a:spLocks noChangeArrowheads="1"/>
            </p:cNvSpPr>
            <p:nvPr/>
          </p:nvSpPr>
          <p:spPr bwMode="auto">
            <a:xfrm rot="10800000">
              <a:off x="3898" y="3091"/>
              <a:ext cx="181" cy="154"/>
            </a:xfrm>
            <a:prstGeom prst="rect">
              <a:avLst/>
            </a:prstGeom>
            <a:noFill/>
            <a:ln w="9525" algn="ctr">
              <a:noFill/>
              <a:miter lim="800000"/>
              <a:headEnd/>
              <a:tailEnd/>
            </a:ln>
          </p:spPr>
          <p:txBody>
            <a:bodyPr>
              <a:spAutoFit/>
            </a:bodyPr>
            <a:lstStyle/>
            <a:p>
              <a:pPr>
                <a:spcBef>
                  <a:spcPct val="50000"/>
                </a:spcBef>
              </a:pPr>
              <a:r>
                <a:rPr lang="en-US" altLang="zh-TW" sz="1000"/>
                <a:t>p</a:t>
              </a:r>
              <a:endParaRPr lang="zh-TW" altLang="en-US" sz="1000"/>
            </a:p>
          </p:txBody>
        </p:sp>
        <p:sp>
          <p:nvSpPr>
            <p:cNvPr id="6203" name="Text Box 85"/>
            <p:cNvSpPr txBox="1">
              <a:spLocks noChangeArrowheads="1"/>
            </p:cNvSpPr>
            <p:nvPr/>
          </p:nvSpPr>
          <p:spPr bwMode="auto">
            <a:xfrm rot="10800000">
              <a:off x="3895" y="3306"/>
              <a:ext cx="181" cy="154"/>
            </a:xfrm>
            <a:prstGeom prst="rect">
              <a:avLst/>
            </a:prstGeom>
            <a:noFill/>
            <a:ln w="9525" algn="ctr">
              <a:noFill/>
              <a:miter lim="800000"/>
              <a:headEnd/>
              <a:tailEnd/>
            </a:ln>
          </p:spPr>
          <p:txBody>
            <a:bodyPr>
              <a:spAutoFit/>
            </a:bodyPr>
            <a:lstStyle/>
            <a:p>
              <a:pPr>
                <a:spcBef>
                  <a:spcPct val="50000"/>
                </a:spcBef>
              </a:pPr>
              <a:r>
                <a:rPr lang="en-US" altLang="zh-TW" sz="1000"/>
                <a:t>m</a:t>
              </a:r>
              <a:endParaRPr lang="zh-TW" altLang="en-US" sz="1000"/>
            </a:p>
          </p:txBody>
        </p:sp>
      </p:grpSp>
      <p:sp>
        <p:nvSpPr>
          <p:cNvPr id="38999" name="Rectangle 87"/>
          <p:cNvSpPr>
            <a:spLocks noChangeArrowheads="1"/>
          </p:cNvSpPr>
          <p:nvPr/>
        </p:nvSpPr>
        <p:spPr bwMode="auto">
          <a:xfrm rot="3924015">
            <a:off x="5720557" y="4609306"/>
            <a:ext cx="150812" cy="498475"/>
          </a:xfrm>
          <a:prstGeom prst="rect">
            <a:avLst/>
          </a:prstGeom>
          <a:noFill/>
          <a:ln w="19050" algn="ctr">
            <a:solidFill>
              <a:srgbClr val="FFFF00"/>
            </a:solidFill>
            <a:miter lim="800000"/>
            <a:headEnd/>
            <a:tailEnd/>
          </a:ln>
        </p:spPr>
        <p:txBody>
          <a:bodyPr wrap="none" anchor="ctr"/>
          <a:lstStyle/>
          <a:p>
            <a:endParaRPr lang="zh-TW" altLang="en-US"/>
          </a:p>
        </p:txBody>
      </p:sp>
      <p:sp>
        <p:nvSpPr>
          <p:cNvPr id="39001" name="Rectangle 89"/>
          <p:cNvSpPr>
            <a:spLocks noChangeArrowheads="1"/>
          </p:cNvSpPr>
          <p:nvPr/>
        </p:nvSpPr>
        <p:spPr bwMode="auto">
          <a:xfrm rot="10800000">
            <a:off x="6253163" y="4902200"/>
            <a:ext cx="150812" cy="498475"/>
          </a:xfrm>
          <a:prstGeom prst="rect">
            <a:avLst/>
          </a:prstGeom>
          <a:noFill/>
          <a:ln w="19050" algn="ctr">
            <a:solidFill>
              <a:srgbClr val="FFFF00"/>
            </a:solidFill>
            <a:miter lim="800000"/>
            <a:headEnd/>
            <a:tailEnd/>
          </a:ln>
        </p:spPr>
        <p:txBody>
          <a:bodyPr wrap="none" anchor="ctr"/>
          <a:lstStyle/>
          <a:p>
            <a:endParaRPr lang="zh-TW" altLang="en-US"/>
          </a:p>
        </p:txBody>
      </p:sp>
      <p:grpSp>
        <p:nvGrpSpPr>
          <p:cNvPr id="11" name="Group 91"/>
          <p:cNvGrpSpPr>
            <a:grpSpLocks/>
          </p:cNvGrpSpPr>
          <p:nvPr/>
        </p:nvGrpSpPr>
        <p:grpSpPr bwMode="auto">
          <a:xfrm rot="5079305">
            <a:off x="5566569" y="4385469"/>
            <a:ext cx="292100" cy="585788"/>
            <a:chOff x="3895" y="3091"/>
            <a:chExt cx="184" cy="369"/>
          </a:xfrm>
        </p:grpSpPr>
        <p:sp>
          <p:nvSpPr>
            <p:cNvPr id="6200" name="Text Box 92"/>
            <p:cNvSpPr txBox="1">
              <a:spLocks noChangeArrowheads="1"/>
            </p:cNvSpPr>
            <p:nvPr/>
          </p:nvSpPr>
          <p:spPr bwMode="auto">
            <a:xfrm rot="10800000">
              <a:off x="3898" y="3091"/>
              <a:ext cx="181" cy="154"/>
            </a:xfrm>
            <a:prstGeom prst="rect">
              <a:avLst/>
            </a:prstGeom>
            <a:noFill/>
            <a:ln w="9525" algn="ctr">
              <a:noFill/>
              <a:miter lim="800000"/>
              <a:headEnd/>
              <a:tailEnd/>
            </a:ln>
          </p:spPr>
          <p:txBody>
            <a:bodyPr>
              <a:spAutoFit/>
            </a:bodyPr>
            <a:lstStyle/>
            <a:p>
              <a:pPr>
                <a:spcBef>
                  <a:spcPct val="50000"/>
                </a:spcBef>
              </a:pPr>
              <a:r>
                <a:rPr lang="en-US" altLang="zh-TW" sz="1000"/>
                <a:t>w</a:t>
              </a:r>
              <a:endParaRPr lang="zh-TW" altLang="en-US" sz="1000"/>
            </a:p>
          </p:txBody>
        </p:sp>
        <p:sp>
          <p:nvSpPr>
            <p:cNvPr id="6201" name="Text Box 93"/>
            <p:cNvSpPr txBox="1">
              <a:spLocks noChangeArrowheads="1"/>
            </p:cNvSpPr>
            <p:nvPr/>
          </p:nvSpPr>
          <p:spPr bwMode="auto">
            <a:xfrm rot="10800000">
              <a:off x="3895" y="3306"/>
              <a:ext cx="181" cy="154"/>
            </a:xfrm>
            <a:prstGeom prst="rect">
              <a:avLst/>
            </a:prstGeom>
            <a:noFill/>
            <a:ln w="9525" algn="ctr">
              <a:noFill/>
              <a:miter lim="800000"/>
              <a:headEnd/>
              <a:tailEnd/>
            </a:ln>
          </p:spPr>
          <p:txBody>
            <a:bodyPr>
              <a:spAutoFit/>
            </a:bodyPr>
            <a:lstStyle/>
            <a:p>
              <a:pPr>
                <a:spcBef>
                  <a:spcPct val="50000"/>
                </a:spcBef>
              </a:pPr>
              <a:r>
                <a:rPr lang="en-US" altLang="zh-TW" sz="1000"/>
                <a:t>t</a:t>
              </a:r>
              <a:endParaRPr lang="zh-TW" altLang="en-US" sz="1000"/>
            </a:p>
          </p:txBody>
        </p:sp>
      </p:grpSp>
      <p:sp>
        <p:nvSpPr>
          <p:cNvPr id="39006" name="Rectangle 94"/>
          <p:cNvSpPr>
            <a:spLocks noChangeArrowheads="1"/>
          </p:cNvSpPr>
          <p:nvPr/>
        </p:nvSpPr>
        <p:spPr bwMode="auto">
          <a:xfrm rot="5170235">
            <a:off x="5638007" y="4402931"/>
            <a:ext cx="150812" cy="498475"/>
          </a:xfrm>
          <a:prstGeom prst="rect">
            <a:avLst/>
          </a:prstGeom>
          <a:noFill/>
          <a:ln w="19050" algn="ctr">
            <a:solidFill>
              <a:srgbClr val="FFFF00"/>
            </a:solidFill>
            <a:miter lim="800000"/>
            <a:headEnd/>
            <a:tailEnd/>
          </a:ln>
        </p:spPr>
        <p:txBody>
          <a:bodyPr wrap="none" anchor="ctr"/>
          <a:lstStyle/>
          <a:p>
            <a:endParaRPr lang="zh-TW" altLang="en-US"/>
          </a:p>
        </p:txBody>
      </p:sp>
      <p:sp>
        <p:nvSpPr>
          <p:cNvPr id="39007" name="Text Box 95"/>
          <p:cNvSpPr txBox="1">
            <a:spLocks noChangeArrowheads="1"/>
          </p:cNvSpPr>
          <p:nvPr/>
        </p:nvSpPr>
        <p:spPr bwMode="auto">
          <a:xfrm>
            <a:off x="34925" y="3692525"/>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m</a:t>
            </a:r>
            <a:endParaRPr lang="en-US" altLang="zh-TW" sz="2400">
              <a:solidFill>
                <a:schemeClr val="hlink"/>
              </a:solidFill>
              <a:latin typeface="Times New Roman" pitchFamily="18" charset="0"/>
            </a:endParaRPr>
          </a:p>
        </p:txBody>
      </p:sp>
      <p:sp>
        <p:nvSpPr>
          <p:cNvPr id="39008" name="Text Box 96"/>
          <p:cNvSpPr txBox="1">
            <a:spLocks noChangeArrowheads="1"/>
          </p:cNvSpPr>
          <p:nvPr/>
        </p:nvSpPr>
        <p:spPr bwMode="auto">
          <a:xfrm>
            <a:off x="395288" y="371633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e</a:t>
            </a:r>
            <a:endParaRPr lang="en-US" altLang="zh-TW" sz="2400">
              <a:solidFill>
                <a:schemeClr val="hlink"/>
              </a:solidFill>
              <a:latin typeface="Times New Roman" pitchFamily="18" charset="0"/>
            </a:endParaRPr>
          </a:p>
        </p:txBody>
      </p:sp>
      <p:sp>
        <p:nvSpPr>
          <p:cNvPr id="39009" name="Text Box 97"/>
          <p:cNvSpPr txBox="1">
            <a:spLocks noChangeArrowheads="1"/>
          </p:cNvSpPr>
          <p:nvPr/>
        </p:nvSpPr>
        <p:spPr bwMode="auto">
          <a:xfrm>
            <a:off x="750888" y="373538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e</a:t>
            </a:r>
            <a:endParaRPr lang="en-US" altLang="zh-TW" sz="2400">
              <a:solidFill>
                <a:schemeClr val="hlink"/>
              </a:solidFill>
              <a:latin typeface="Times New Roman" pitchFamily="18" charset="0"/>
            </a:endParaRPr>
          </a:p>
        </p:txBody>
      </p:sp>
      <p:sp>
        <p:nvSpPr>
          <p:cNvPr id="39010" name="Text Box 98"/>
          <p:cNvSpPr txBox="1">
            <a:spLocks noChangeArrowheads="1"/>
          </p:cNvSpPr>
          <p:nvPr/>
        </p:nvSpPr>
        <p:spPr bwMode="auto">
          <a:xfrm>
            <a:off x="1085850" y="3763963"/>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t</a:t>
            </a:r>
            <a:endParaRPr lang="en-US" altLang="zh-TW" sz="2400">
              <a:solidFill>
                <a:schemeClr val="hlink"/>
              </a:solidFill>
              <a:latin typeface="Times New Roman" pitchFamily="18" charset="0"/>
            </a:endParaRPr>
          </a:p>
        </p:txBody>
      </p:sp>
      <p:sp>
        <p:nvSpPr>
          <p:cNvPr id="39011" name="Text Box 99"/>
          <p:cNvSpPr txBox="1">
            <a:spLocks noChangeArrowheads="1"/>
          </p:cNvSpPr>
          <p:nvPr/>
        </p:nvSpPr>
        <p:spPr bwMode="auto">
          <a:xfrm>
            <a:off x="1438275" y="3754438"/>
            <a:ext cx="504825" cy="457200"/>
          </a:xfrm>
          <a:prstGeom prst="rect">
            <a:avLst/>
          </a:prstGeom>
          <a:noFill/>
          <a:ln w="9525" algn="ctr">
            <a:noFill/>
            <a:miter lim="800000"/>
            <a:headEnd/>
            <a:tailEnd/>
          </a:ln>
        </p:spPr>
        <p:txBody>
          <a:bodyPr>
            <a:spAutoFit/>
          </a:bodyPr>
          <a:lstStyle/>
          <a:p>
            <a:pPr>
              <a:spcBef>
                <a:spcPct val="50000"/>
              </a:spcBef>
            </a:pPr>
            <a:r>
              <a:rPr lang="en-AU" altLang="zh-TW" sz="2400">
                <a:solidFill>
                  <a:schemeClr val="hlink"/>
                </a:solidFill>
                <a:latin typeface="Times New Roman" pitchFamily="18" charset="0"/>
              </a:rPr>
              <a:t>…</a:t>
            </a:r>
            <a:endParaRPr lang="en-US" altLang="zh-TW" sz="2400">
              <a:solidFill>
                <a:schemeClr val="hlink"/>
              </a:solidFill>
              <a:latin typeface="Times New Roman" pitchFamily="18" charset="0"/>
            </a:endParaRPr>
          </a:p>
        </p:txBody>
      </p:sp>
      <p:grpSp>
        <p:nvGrpSpPr>
          <p:cNvPr id="12" name="Group 102"/>
          <p:cNvGrpSpPr>
            <a:grpSpLocks/>
          </p:cNvGrpSpPr>
          <p:nvPr/>
        </p:nvGrpSpPr>
        <p:grpSpPr bwMode="auto">
          <a:xfrm>
            <a:off x="2411413" y="5637221"/>
            <a:ext cx="6227762" cy="663576"/>
            <a:chOff x="1746" y="3521"/>
            <a:chExt cx="2858" cy="418"/>
          </a:xfrm>
        </p:grpSpPr>
        <p:sp>
          <p:nvSpPr>
            <p:cNvPr id="6198" name="Text Box 100"/>
            <p:cNvSpPr txBox="1">
              <a:spLocks noChangeArrowheads="1"/>
            </p:cNvSpPr>
            <p:nvPr/>
          </p:nvSpPr>
          <p:spPr bwMode="auto">
            <a:xfrm>
              <a:off x="1746" y="3521"/>
              <a:ext cx="2722" cy="252"/>
            </a:xfrm>
            <a:prstGeom prst="rect">
              <a:avLst/>
            </a:prstGeom>
            <a:noFill/>
            <a:ln w="9525" algn="ctr">
              <a:noFill/>
              <a:miter lim="800000"/>
              <a:headEnd/>
              <a:tailEnd/>
            </a:ln>
          </p:spPr>
          <p:txBody>
            <a:bodyPr>
              <a:spAutoFit/>
            </a:bodyPr>
            <a:lstStyle/>
            <a:p>
              <a:pPr algn="l">
                <a:spcBef>
                  <a:spcPct val="50000"/>
                </a:spcBef>
              </a:pPr>
              <a:r>
                <a:rPr lang="zh-TW" altLang="en-US" sz="2000" b="1">
                  <a:solidFill>
                    <a:srgbClr val="C00000"/>
                  </a:solidFill>
                  <a:ea typeface="標楷體" pitchFamily="65" charset="-120"/>
                </a:rPr>
                <a:t>明文：</a:t>
              </a:r>
              <a:r>
                <a:rPr lang="en-US" altLang="zh-TW" sz="2000" b="1">
                  <a:solidFill>
                    <a:srgbClr val="C00000"/>
                  </a:solidFill>
                  <a:latin typeface="Courier New" pitchFamily="49" charset="0"/>
                </a:rPr>
                <a:t>meet me after the toga party</a:t>
              </a:r>
              <a:endParaRPr lang="zh-TW" altLang="en-US" sz="2000" b="1">
                <a:solidFill>
                  <a:srgbClr val="C00000"/>
                </a:solidFill>
                <a:latin typeface="Courier New" pitchFamily="49" charset="0"/>
              </a:endParaRPr>
            </a:p>
          </p:txBody>
        </p:sp>
        <p:sp>
          <p:nvSpPr>
            <p:cNvPr id="6199" name="Text Box 101"/>
            <p:cNvSpPr txBox="1">
              <a:spLocks noChangeArrowheads="1"/>
            </p:cNvSpPr>
            <p:nvPr/>
          </p:nvSpPr>
          <p:spPr bwMode="auto">
            <a:xfrm>
              <a:off x="1746" y="3687"/>
              <a:ext cx="2858" cy="252"/>
            </a:xfrm>
            <a:prstGeom prst="rect">
              <a:avLst/>
            </a:prstGeom>
            <a:noFill/>
            <a:ln w="9525" algn="ctr">
              <a:noFill/>
              <a:miter lim="800000"/>
              <a:headEnd/>
              <a:tailEnd/>
            </a:ln>
          </p:spPr>
          <p:txBody>
            <a:bodyPr>
              <a:spAutoFit/>
            </a:bodyPr>
            <a:lstStyle/>
            <a:p>
              <a:pPr algn="l">
                <a:spcBef>
                  <a:spcPct val="50000"/>
                </a:spcBef>
              </a:pPr>
              <a:r>
                <a:rPr lang="zh-TW" altLang="en-US" sz="2000" b="1">
                  <a:solidFill>
                    <a:srgbClr val="002060"/>
                  </a:solidFill>
                  <a:ea typeface="標楷體" pitchFamily="65" charset="-120"/>
                </a:rPr>
                <a:t>密文：</a:t>
              </a:r>
              <a:r>
                <a:rPr lang="en-US" altLang="zh-TW" sz="2000" b="1">
                  <a:solidFill>
                    <a:srgbClr val="002060"/>
                  </a:solidFill>
                  <a:latin typeface="Courier New" pitchFamily="49" charset="0"/>
                </a:rPr>
                <a:t>phhw ph diwhu wkh wrjd sduwb</a:t>
              </a:r>
              <a:endParaRPr lang="zh-TW" altLang="en-US" sz="2000" b="1">
                <a:solidFill>
                  <a:srgbClr val="002060"/>
                </a:solidFill>
                <a:latin typeface="Courier New" pitchFamily="49" charset="0"/>
              </a:endParaRPr>
            </a:p>
          </p:txBody>
        </p:sp>
      </p:grpSp>
      <p:sp>
        <p:nvSpPr>
          <p:cNvPr id="39015" name="Freeform 103"/>
          <p:cNvSpPr>
            <a:spLocks/>
          </p:cNvSpPr>
          <p:nvPr/>
        </p:nvSpPr>
        <p:spPr bwMode="auto">
          <a:xfrm>
            <a:off x="2393950" y="5797550"/>
            <a:ext cx="107950" cy="298450"/>
          </a:xfrm>
          <a:custGeom>
            <a:avLst/>
            <a:gdLst>
              <a:gd name="T0" fmla="*/ 56 w 68"/>
              <a:gd name="T1" fmla="*/ 0 h 188"/>
              <a:gd name="T2" fmla="*/ 0 w 68"/>
              <a:gd name="T3" fmla="*/ 92 h 188"/>
              <a:gd name="T4" fmla="*/ 68 w 68"/>
              <a:gd name="T5" fmla="*/ 188 h 188"/>
              <a:gd name="T6" fmla="*/ 0 60000 65536"/>
              <a:gd name="T7" fmla="*/ 0 60000 65536"/>
              <a:gd name="T8" fmla="*/ 0 60000 65536"/>
              <a:gd name="T9" fmla="*/ 0 w 68"/>
              <a:gd name="T10" fmla="*/ 0 h 188"/>
              <a:gd name="T11" fmla="*/ 68 w 68"/>
              <a:gd name="T12" fmla="*/ 188 h 188"/>
            </a:gdLst>
            <a:ahLst/>
            <a:cxnLst>
              <a:cxn ang="T6">
                <a:pos x="T0" y="T1"/>
              </a:cxn>
              <a:cxn ang="T7">
                <a:pos x="T2" y="T3"/>
              </a:cxn>
              <a:cxn ang="T8">
                <a:pos x="T4" y="T5"/>
              </a:cxn>
            </a:cxnLst>
            <a:rect l="T9" t="T10" r="T11" b="T12"/>
            <a:pathLst>
              <a:path w="68" h="188">
                <a:moveTo>
                  <a:pt x="56" y="0"/>
                </a:moveTo>
                <a:cubicBezTo>
                  <a:pt x="47" y="15"/>
                  <a:pt x="0" y="24"/>
                  <a:pt x="0" y="92"/>
                </a:cubicBezTo>
                <a:cubicBezTo>
                  <a:pt x="0" y="160"/>
                  <a:pt x="54" y="168"/>
                  <a:pt x="68" y="188"/>
                </a:cubicBezTo>
              </a:path>
            </a:pathLst>
          </a:custGeom>
          <a:noFill/>
          <a:ln w="28575">
            <a:solidFill>
              <a:srgbClr val="800080"/>
            </a:solidFill>
            <a:round/>
            <a:headEnd/>
            <a:tailEnd type="triangle" w="med" len="med"/>
          </a:ln>
        </p:spPr>
        <p:txBody>
          <a:bodyPr wrap="none" anchor="ctr"/>
          <a:lstStyle/>
          <a:p>
            <a:endParaRPr lang="zh-TW" altLang="en-US"/>
          </a:p>
        </p:txBody>
      </p:sp>
      <p:sp>
        <p:nvSpPr>
          <p:cNvPr id="39016" name="Freeform 104"/>
          <p:cNvSpPr>
            <a:spLocks/>
          </p:cNvSpPr>
          <p:nvPr/>
        </p:nvSpPr>
        <p:spPr bwMode="auto">
          <a:xfrm>
            <a:off x="2339975" y="5805488"/>
            <a:ext cx="107950" cy="298450"/>
          </a:xfrm>
          <a:custGeom>
            <a:avLst/>
            <a:gdLst>
              <a:gd name="T0" fmla="*/ 56 w 68"/>
              <a:gd name="T1" fmla="*/ 0 h 188"/>
              <a:gd name="T2" fmla="*/ 0 w 68"/>
              <a:gd name="T3" fmla="*/ 92 h 188"/>
              <a:gd name="T4" fmla="*/ 68 w 68"/>
              <a:gd name="T5" fmla="*/ 188 h 188"/>
              <a:gd name="T6" fmla="*/ 0 60000 65536"/>
              <a:gd name="T7" fmla="*/ 0 60000 65536"/>
              <a:gd name="T8" fmla="*/ 0 60000 65536"/>
              <a:gd name="T9" fmla="*/ 0 w 68"/>
              <a:gd name="T10" fmla="*/ 0 h 188"/>
              <a:gd name="T11" fmla="*/ 68 w 68"/>
              <a:gd name="T12" fmla="*/ 188 h 188"/>
            </a:gdLst>
            <a:ahLst/>
            <a:cxnLst>
              <a:cxn ang="T6">
                <a:pos x="T0" y="T1"/>
              </a:cxn>
              <a:cxn ang="T7">
                <a:pos x="T2" y="T3"/>
              </a:cxn>
              <a:cxn ang="T8">
                <a:pos x="T4" y="T5"/>
              </a:cxn>
            </a:cxnLst>
            <a:rect l="T9" t="T10" r="T11" b="T12"/>
            <a:pathLst>
              <a:path w="68" h="188">
                <a:moveTo>
                  <a:pt x="56" y="0"/>
                </a:moveTo>
                <a:cubicBezTo>
                  <a:pt x="47" y="15"/>
                  <a:pt x="0" y="24"/>
                  <a:pt x="0" y="92"/>
                </a:cubicBezTo>
                <a:cubicBezTo>
                  <a:pt x="0" y="160"/>
                  <a:pt x="54" y="168"/>
                  <a:pt x="68" y="188"/>
                </a:cubicBezTo>
              </a:path>
            </a:pathLst>
          </a:custGeom>
          <a:noFill/>
          <a:ln w="28575">
            <a:solidFill>
              <a:srgbClr val="800080"/>
            </a:solidFill>
            <a:round/>
            <a:headEnd type="triangle" w="med" len="med"/>
            <a:tailEnd/>
          </a:ln>
        </p:spPr>
        <p:txBody>
          <a:bodyPr wrap="none" anchor="ctr"/>
          <a:lstStyle/>
          <a:p>
            <a:endParaRPr lang="zh-TW" altLang="en-US"/>
          </a:p>
        </p:txBody>
      </p:sp>
      <p:grpSp>
        <p:nvGrpSpPr>
          <p:cNvPr id="13" name="Group 105"/>
          <p:cNvGrpSpPr>
            <a:grpSpLocks/>
          </p:cNvGrpSpPr>
          <p:nvPr/>
        </p:nvGrpSpPr>
        <p:grpSpPr bwMode="auto">
          <a:xfrm rot="3771440">
            <a:off x="1945482" y="4506119"/>
            <a:ext cx="292100" cy="585787"/>
            <a:chOff x="3895" y="3091"/>
            <a:chExt cx="184" cy="369"/>
          </a:xfrm>
        </p:grpSpPr>
        <p:sp>
          <p:nvSpPr>
            <p:cNvPr id="6196" name="Text Box 106"/>
            <p:cNvSpPr txBox="1">
              <a:spLocks noChangeArrowheads="1"/>
            </p:cNvSpPr>
            <p:nvPr/>
          </p:nvSpPr>
          <p:spPr bwMode="auto">
            <a:xfrm rot="10800000">
              <a:off x="3898" y="3091"/>
              <a:ext cx="181" cy="154"/>
            </a:xfrm>
            <a:prstGeom prst="rect">
              <a:avLst/>
            </a:prstGeom>
            <a:noFill/>
            <a:ln w="9525" algn="ctr">
              <a:noFill/>
              <a:miter lim="800000"/>
              <a:headEnd/>
              <a:tailEnd/>
            </a:ln>
          </p:spPr>
          <p:txBody>
            <a:bodyPr>
              <a:spAutoFit/>
            </a:bodyPr>
            <a:lstStyle/>
            <a:p>
              <a:pPr>
                <a:spcBef>
                  <a:spcPct val="50000"/>
                </a:spcBef>
              </a:pPr>
              <a:r>
                <a:rPr lang="en-US" altLang="zh-TW" sz="1000"/>
                <a:t>p</a:t>
              </a:r>
            </a:p>
          </p:txBody>
        </p:sp>
        <p:sp>
          <p:nvSpPr>
            <p:cNvPr id="6197" name="Text Box 107"/>
            <p:cNvSpPr txBox="1">
              <a:spLocks noChangeArrowheads="1"/>
            </p:cNvSpPr>
            <p:nvPr/>
          </p:nvSpPr>
          <p:spPr bwMode="auto">
            <a:xfrm rot="10800000">
              <a:off x="3895" y="3306"/>
              <a:ext cx="181" cy="154"/>
            </a:xfrm>
            <a:prstGeom prst="rect">
              <a:avLst/>
            </a:prstGeom>
            <a:noFill/>
            <a:ln w="9525" algn="ctr">
              <a:noFill/>
              <a:miter lim="800000"/>
              <a:headEnd/>
              <a:tailEnd/>
            </a:ln>
          </p:spPr>
          <p:txBody>
            <a:bodyPr>
              <a:spAutoFit/>
            </a:bodyPr>
            <a:lstStyle/>
            <a:p>
              <a:pPr>
                <a:spcBef>
                  <a:spcPct val="50000"/>
                </a:spcBef>
              </a:pPr>
              <a:r>
                <a:rPr lang="en-US" altLang="zh-TW" sz="1000"/>
                <a:t>m</a:t>
              </a:r>
              <a:endParaRPr lang="zh-TW" altLang="en-US" sz="1000"/>
            </a:p>
          </p:txBody>
        </p:sp>
      </p:grpSp>
      <p:sp>
        <p:nvSpPr>
          <p:cNvPr id="39020" name="Rectangle 108"/>
          <p:cNvSpPr>
            <a:spLocks noChangeArrowheads="1"/>
          </p:cNvSpPr>
          <p:nvPr/>
        </p:nvSpPr>
        <p:spPr bwMode="auto">
          <a:xfrm rot="3773481">
            <a:off x="2028826" y="4540250"/>
            <a:ext cx="158750" cy="498475"/>
          </a:xfrm>
          <a:prstGeom prst="rect">
            <a:avLst/>
          </a:prstGeom>
          <a:noFill/>
          <a:ln w="19050" algn="ctr">
            <a:solidFill>
              <a:srgbClr val="FFFF00"/>
            </a:solidFill>
            <a:miter lim="800000"/>
            <a:headEnd/>
            <a:tailEnd/>
          </a:ln>
        </p:spPr>
        <p:txBody>
          <a:bodyPr wrap="none" anchor="ctr"/>
          <a:lstStyle/>
          <a:p>
            <a:endParaRPr lang="zh-TW" altLang="en-US"/>
          </a:p>
        </p:txBody>
      </p:sp>
      <p:sp>
        <p:nvSpPr>
          <p:cNvPr id="39035" name="Rectangle 123"/>
          <p:cNvSpPr>
            <a:spLocks noChangeArrowheads="1"/>
          </p:cNvSpPr>
          <p:nvPr/>
        </p:nvSpPr>
        <p:spPr bwMode="auto">
          <a:xfrm>
            <a:off x="2555875" y="4884738"/>
            <a:ext cx="150813" cy="498475"/>
          </a:xfrm>
          <a:prstGeom prst="rect">
            <a:avLst/>
          </a:prstGeom>
          <a:noFill/>
          <a:ln w="19050" algn="ctr">
            <a:solidFill>
              <a:srgbClr val="FFFF00"/>
            </a:solidFill>
            <a:miter lim="800000"/>
            <a:headEnd/>
            <a:tailEnd/>
          </a:ln>
        </p:spPr>
        <p:txBody>
          <a:bodyPr wrap="none" anchor="ctr"/>
          <a:lstStyle/>
          <a:p>
            <a:endParaRPr lang="zh-TW" altLang="en-US"/>
          </a:p>
        </p:txBody>
      </p:sp>
      <p:grpSp>
        <p:nvGrpSpPr>
          <p:cNvPr id="14" name="Group 124"/>
          <p:cNvGrpSpPr>
            <a:grpSpLocks/>
          </p:cNvGrpSpPr>
          <p:nvPr/>
        </p:nvGrpSpPr>
        <p:grpSpPr bwMode="auto">
          <a:xfrm rot="5156761">
            <a:off x="1898650" y="4316413"/>
            <a:ext cx="287337" cy="585788"/>
            <a:chOff x="3895" y="3091"/>
            <a:chExt cx="181" cy="369"/>
          </a:xfrm>
        </p:grpSpPr>
        <p:sp>
          <p:nvSpPr>
            <p:cNvPr id="6194" name="Text Box 125"/>
            <p:cNvSpPr txBox="1">
              <a:spLocks noChangeArrowheads="1"/>
            </p:cNvSpPr>
            <p:nvPr/>
          </p:nvSpPr>
          <p:spPr bwMode="auto">
            <a:xfrm rot="10800000">
              <a:off x="3895" y="3091"/>
              <a:ext cx="181" cy="154"/>
            </a:xfrm>
            <a:prstGeom prst="rect">
              <a:avLst/>
            </a:prstGeom>
            <a:noFill/>
            <a:ln w="9525" algn="ctr">
              <a:noFill/>
              <a:miter lim="800000"/>
              <a:headEnd/>
              <a:tailEnd/>
            </a:ln>
          </p:spPr>
          <p:txBody>
            <a:bodyPr>
              <a:spAutoFit/>
            </a:bodyPr>
            <a:lstStyle/>
            <a:p>
              <a:pPr>
                <a:spcBef>
                  <a:spcPct val="50000"/>
                </a:spcBef>
              </a:pPr>
              <a:r>
                <a:rPr lang="en-US" altLang="zh-TW" sz="1000"/>
                <a:t>w</a:t>
              </a:r>
            </a:p>
          </p:txBody>
        </p:sp>
        <p:sp>
          <p:nvSpPr>
            <p:cNvPr id="6195" name="Text Box 126"/>
            <p:cNvSpPr txBox="1">
              <a:spLocks noChangeArrowheads="1"/>
            </p:cNvSpPr>
            <p:nvPr/>
          </p:nvSpPr>
          <p:spPr bwMode="auto">
            <a:xfrm rot="10800000">
              <a:off x="3895" y="3306"/>
              <a:ext cx="181" cy="154"/>
            </a:xfrm>
            <a:prstGeom prst="rect">
              <a:avLst/>
            </a:prstGeom>
            <a:noFill/>
            <a:ln w="9525" algn="ctr">
              <a:noFill/>
              <a:miter lim="800000"/>
              <a:headEnd/>
              <a:tailEnd/>
            </a:ln>
          </p:spPr>
          <p:txBody>
            <a:bodyPr>
              <a:spAutoFit/>
            </a:bodyPr>
            <a:lstStyle/>
            <a:p>
              <a:pPr>
                <a:spcBef>
                  <a:spcPct val="50000"/>
                </a:spcBef>
              </a:pPr>
              <a:r>
                <a:rPr lang="en-US" altLang="zh-TW" sz="1000"/>
                <a:t>t</a:t>
              </a:r>
              <a:endParaRPr lang="zh-TW" altLang="en-US" sz="1000"/>
            </a:p>
          </p:txBody>
        </p:sp>
      </p:grpSp>
      <p:sp>
        <p:nvSpPr>
          <p:cNvPr id="39039" name="Rectangle 127"/>
          <p:cNvSpPr>
            <a:spLocks noChangeArrowheads="1"/>
          </p:cNvSpPr>
          <p:nvPr/>
        </p:nvSpPr>
        <p:spPr bwMode="auto">
          <a:xfrm rot="5085753">
            <a:off x="1970881" y="4350544"/>
            <a:ext cx="150813" cy="498475"/>
          </a:xfrm>
          <a:prstGeom prst="rect">
            <a:avLst/>
          </a:prstGeom>
          <a:noFill/>
          <a:ln w="19050" algn="ctr">
            <a:solidFill>
              <a:srgbClr val="FFFF00"/>
            </a:solidFill>
            <a:miter lim="800000"/>
            <a:headEnd/>
            <a:tailEnd/>
          </a:ln>
        </p:spPr>
        <p:txBody>
          <a:bodyPr wrap="none" anchor="ctr"/>
          <a:lstStyle/>
          <a:p>
            <a:endParaRPr lang="zh-TW" altLang="en-US"/>
          </a:p>
        </p:txBody>
      </p:sp>
      <p:sp>
        <p:nvSpPr>
          <p:cNvPr id="39040" name="Text Box 128"/>
          <p:cNvSpPr txBox="1">
            <a:spLocks noChangeArrowheads="1"/>
          </p:cNvSpPr>
          <p:nvPr/>
        </p:nvSpPr>
        <p:spPr bwMode="auto">
          <a:xfrm rot="10800000">
            <a:off x="2555875" y="4868863"/>
            <a:ext cx="215900" cy="244475"/>
          </a:xfrm>
          <a:prstGeom prst="rect">
            <a:avLst/>
          </a:prstGeom>
          <a:noFill/>
          <a:ln w="9525" algn="ctr">
            <a:noFill/>
            <a:miter lim="800000"/>
            <a:headEnd/>
            <a:tailEnd/>
          </a:ln>
        </p:spPr>
        <p:txBody>
          <a:bodyPr>
            <a:spAutoFit/>
          </a:bodyPr>
          <a:lstStyle/>
          <a:p>
            <a:pPr>
              <a:spcBef>
                <a:spcPct val="50000"/>
              </a:spcBef>
            </a:pPr>
            <a:r>
              <a:rPr lang="en-US" altLang="zh-TW" sz="1000"/>
              <a:t>h</a:t>
            </a:r>
            <a:endParaRPr lang="zh-TW" altLang="en-US" sz="1000"/>
          </a:p>
        </p:txBody>
      </p:sp>
      <p:sp>
        <p:nvSpPr>
          <p:cNvPr id="39042" name="Text Box 130"/>
          <p:cNvSpPr txBox="1">
            <a:spLocks noChangeArrowheads="1"/>
          </p:cNvSpPr>
          <p:nvPr/>
        </p:nvSpPr>
        <p:spPr bwMode="auto">
          <a:xfrm rot="10800000">
            <a:off x="6238875" y="4894263"/>
            <a:ext cx="215900" cy="244475"/>
          </a:xfrm>
          <a:prstGeom prst="rect">
            <a:avLst/>
          </a:prstGeom>
          <a:noFill/>
          <a:ln w="9525" algn="ctr">
            <a:noFill/>
            <a:miter lim="800000"/>
            <a:headEnd/>
            <a:tailEnd/>
          </a:ln>
        </p:spPr>
        <p:txBody>
          <a:bodyPr>
            <a:spAutoFit/>
          </a:bodyPr>
          <a:lstStyle/>
          <a:p>
            <a:pPr>
              <a:spcBef>
                <a:spcPct val="50000"/>
              </a:spcBef>
            </a:pPr>
            <a:r>
              <a:rPr lang="en-US" altLang="zh-TW" sz="1000"/>
              <a:t>h</a:t>
            </a:r>
            <a:endParaRPr lang="zh-TW" altLang="en-US" sz="1000"/>
          </a:p>
        </p:txBody>
      </p:sp>
      <p:sp>
        <p:nvSpPr>
          <p:cNvPr id="6192" name="日期版面配置區 101"/>
          <p:cNvSpPr>
            <a:spLocks noGrp="1"/>
          </p:cNvSpPr>
          <p:nvPr>
            <p:ph type="dt" sz="half" idx="10"/>
          </p:nvPr>
        </p:nvSpPr>
        <p:spPr>
          <a:noFill/>
        </p:spPr>
        <p:txBody>
          <a:bodyPr/>
          <a:lstStyle/>
          <a:p>
            <a:fld id="{B50E0C01-A50E-45E1-87A9-6010C07DB9D9}" type="datetime1">
              <a:rPr lang="zh-TW" altLang="en-US">
                <a:latin typeface="Arial" charset="0"/>
              </a:rPr>
              <a:pPr/>
              <a:t>2020/10/21</a:t>
            </a:fld>
            <a:endParaRPr lang="en-US" altLang="zh-TW">
              <a:latin typeface="Arial" charset="0"/>
            </a:endParaRPr>
          </a:p>
        </p:txBody>
      </p:sp>
      <p:sp>
        <p:nvSpPr>
          <p:cNvPr id="6193" name="投影片編號版面配置區 102"/>
          <p:cNvSpPr>
            <a:spLocks noGrp="1"/>
          </p:cNvSpPr>
          <p:nvPr>
            <p:ph type="sldNum" sz="quarter" idx="4"/>
          </p:nvPr>
        </p:nvSpPr>
        <p:spPr>
          <a:noFill/>
        </p:spPr>
        <p:txBody>
          <a:bodyPr/>
          <a:lstStyle/>
          <a:p>
            <a:fld id="{4D442294-82B1-47B9-B56F-E78FF34FA13A}" type="slidenum">
              <a:rPr lang="en-US" altLang="zh-TW" smtClean="0">
                <a:latin typeface="Arial" charset="0"/>
              </a:rPr>
              <a:pPr/>
              <a:t>29</a:t>
            </a:fld>
            <a:endParaRPr lang="en-US" altLang="zh-TW">
              <a:latin typeface="Arial"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8" name="Rectangle 4"/>
          <p:cNvSpPr>
            <a:spLocks noGrp="1" noChangeArrowheads="1"/>
          </p:cNvSpPr>
          <p:nvPr>
            <p:ph type="title"/>
          </p:nvPr>
        </p:nvSpPr>
        <p:spPr/>
        <p:txBody>
          <a:bodyPr/>
          <a:lstStyle/>
          <a:p>
            <a:r>
              <a:rPr lang="en-US" altLang="zh-CN"/>
              <a:t>3.1 </a:t>
            </a:r>
            <a:r>
              <a:rPr lang="zh-CN" altLang="en-US"/>
              <a:t>密码学中的基本概念</a:t>
            </a:r>
          </a:p>
        </p:txBody>
      </p:sp>
      <p:sp>
        <p:nvSpPr>
          <p:cNvPr id="5" name="文本占位符 4">
            <a:extLst>
              <a:ext uri="{FF2B5EF4-FFF2-40B4-BE49-F238E27FC236}">
                <a16:creationId xmlns:a16="http://schemas.microsoft.com/office/drawing/2014/main" id="{50B1C651-5C9B-4D7A-8B1F-501200569843}"/>
              </a:ext>
            </a:extLst>
          </p:cNvPr>
          <p:cNvSpPr>
            <a:spLocks noGrp="1"/>
          </p:cNvSpPr>
          <p:nvPr>
            <p:ph type="body" idx="1"/>
          </p:nvPr>
        </p:nvSpPr>
        <p:spPr/>
        <p:txBody>
          <a:bodyPr/>
          <a:lstStyle/>
          <a:p>
            <a:endParaRPr lang="zh-CN" altLang="en-US"/>
          </a:p>
        </p:txBody>
      </p:sp>
      <p:sp>
        <p:nvSpPr>
          <p:cNvPr id="39939" name="Rectangle 8"/>
          <p:cNvSpPr>
            <a:spLocks noGrp="1" noChangeArrowheads="1"/>
          </p:cNvSpPr>
          <p:nvPr>
            <p:ph type="sldNum" sz="quarter" idx="4"/>
          </p:nvPr>
        </p:nvSpPr>
        <p:spPr/>
        <p:txBody>
          <a:bodyPr/>
          <a:lstStyle/>
          <a:p>
            <a:fld id="{2E56C45B-68AD-4C7B-A40E-CB2B493073A8}" type="slidenum">
              <a:rPr lang="en-US" altLang="zh-CN" smtClean="0"/>
              <a:pPr/>
              <a:t>3</a:t>
            </a:fld>
            <a:endParaRPr lang="en-US" altLang="zh-CN"/>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flipH="1">
            <a:off x="4067175" y="980728"/>
            <a:ext cx="1201738" cy="2224087"/>
            <a:chOff x="2426" y="1435"/>
            <a:chExt cx="786" cy="1401"/>
          </a:xfrm>
        </p:grpSpPr>
        <p:pic>
          <p:nvPicPr>
            <p:cNvPr id="10343" name="Picture 26" descr="person"/>
            <p:cNvPicPr>
              <a:picLocks noChangeAspect="1" noChangeArrowheads="1"/>
            </p:cNvPicPr>
            <p:nvPr/>
          </p:nvPicPr>
          <p:blipFill>
            <a:blip r:embed="rId2" cstate="print"/>
            <a:srcRect/>
            <a:stretch>
              <a:fillRect/>
            </a:stretch>
          </p:blipFill>
          <p:spPr bwMode="auto">
            <a:xfrm>
              <a:off x="2426" y="1665"/>
              <a:ext cx="786" cy="1171"/>
            </a:xfrm>
            <a:prstGeom prst="rect">
              <a:avLst/>
            </a:prstGeom>
            <a:noFill/>
            <a:ln w="9525">
              <a:noFill/>
              <a:miter lim="800000"/>
              <a:headEnd/>
              <a:tailEnd/>
            </a:ln>
          </p:spPr>
        </p:pic>
        <p:pic>
          <p:nvPicPr>
            <p:cNvPr id="10344" name="Picture 27" descr="XP全套图标 - 常用软件游戏ICON图标46 - Gamespy1.PNG"/>
            <p:cNvPicPr>
              <a:picLocks noChangeAspect="1" noChangeArrowheads="1"/>
            </p:cNvPicPr>
            <p:nvPr/>
          </p:nvPicPr>
          <p:blipFill>
            <a:blip r:embed="rId3" cstate="print"/>
            <a:srcRect/>
            <a:stretch>
              <a:fillRect/>
            </a:stretch>
          </p:blipFill>
          <p:spPr bwMode="auto">
            <a:xfrm>
              <a:off x="2439" y="1435"/>
              <a:ext cx="758" cy="758"/>
            </a:xfrm>
            <a:prstGeom prst="rect">
              <a:avLst/>
            </a:prstGeom>
            <a:noFill/>
            <a:ln w="9525">
              <a:noFill/>
              <a:miter lim="800000"/>
              <a:headEnd/>
              <a:tailEnd/>
            </a:ln>
          </p:spPr>
        </p:pic>
      </p:grpSp>
      <p:sp>
        <p:nvSpPr>
          <p:cNvPr id="10243" name="Rectangle 4"/>
          <p:cNvSpPr>
            <a:spLocks noChangeArrowheads="1"/>
          </p:cNvSpPr>
          <p:nvPr/>
        </p:nvSpPr>
        <p:spPr bwMode="auto">
          <a:xfrm>
            <a:off x="755650" y="404813"/>
            <a:ext cx="8229600" cy="863600"/>
          </a:xfrm>
          <a:prstGeom prst="rect">
            <a:avLst/>
          </a:prstGeom>
          <a:noFill/>
          <a:ln w="9525">
            <a:noFill/>
            <a:miter lim="800000"/>
            <a:headEnd/>
            <a:tailEnd/>
          </a:ln>
        </p:spPr>
        <p:txBody>
          <a:bodyPr anchor="ctr"/>
          <a:lstStyle/>
          <a:p>
            <a:pPr algn="l" eaLnBrk="0" hangingPunct="0"/>
            <a:r>
              <a:rPr lang="zh-TW" altLang="en-US" sz="3600">
                <a:solidFill>
                  <a:schemeClr val="tx2"/>
                </a:solidFill>
                <a:latin typeface="Times New Roman" pitchFamily="18" charset="0"/>
                <a:ea typeface="標楷體" pitchFamily="65" charset="-120"/>
              </a:rPr>
              <a:t>凱撒加密的破解 </a:t>
            </a:r>
            <a:r>
              <a:rPr lang="en-US" altLang="zh-TW" sz="3600">
                <a:solidFill>
                  <a:schemeClr val="tx2"/>
                </a:solidFill>
                <a:latin typeface="Times New Roman" pitchFamily="18" charset="0"/>
                <a:ea typeface="標楷體" pitchFamily="65" charset="-120"/>
              </a:rPr>
              <a:t>– </a:t>
            </a:r>
            <a:r>
              <a:rPr lang="zh-TW" altLang="en-US" sz="3600">
                <a:solidFill>
                  <a:schemeClr val="tx2"/>
                </a:solidFill>
                <a:latin typeface="Times New Roman" pitchFamily="18" charset="0"/>
                <a:ea typeface="標楷體" pitchFamily="65" charset="-120"/>
              </a:rPr>
              <a:t>暴力破解法</a:t>
            </a:r>
          </a:p>
        </p:txBody>
      </p:sp>
      <p:pic>
        <p:nvPicPr>
          <p:cNvPr id="40989" name="Picture 29" descr="XP全套图标 - Woaf文件夹ICON图标7 - 151.PNG"/>
          <p:cNvPicPr>
            <a:picLocks noChangeAspect="1" noChangeArrowheads="1"/>
          </p:cNvPicPr>
          <p:nvPr/>
        </p:nvPicPr>
        <p:blipFill>
          <a:blip r:embed="rId4" cstate="print"/>
          <a:srcRect/>
          <a:stretch>
            <a:fillRect/>
          </a:stretch>
        </p:blipFill>
        <p:spPr bwMode="auto">
          <a:xfrm>
            <a:off x="4067175" y="4005263"/>
            <a:ext cx="858838" cy="858837"/>
          </a:xfrm>
          <a:prstGeom prst="rect">
            <a:avLst/>
          </a:prstGeom>
          <a:noFill/>
          <a:ln w="9525">
            <a:noFill/>
            <a:miter lim="800000"/>
            <a:headEnd/>
            <a:tailEnd/>
          </a:ln>
        </p:spPr>
      </p:pic>
      <p:pic>
        <p:nvPicPr>
          <p:cNvPr id="40993" name="Picture 33" descr="detection tool magnifier"/>
          <p:cNvPicPr>
            <a:picLocks noChangeAspect="1" noChangeArrowheads="1"/>
          </p:cNvPicPr>
          <p:nvPr/>
        </p:nvPicPr>
        <p:blipFill>
          <a:blip r:embed="rId5" cstate="print"/>
          <a:srcRect/>
          <a:stretch>
            <a:fillRect/>
          </a:stretch>
        </p:blipFill>
        <p:spPr bwMode="auto">
          <a:xfrm rot="4278837">
            <a:off x="727869" y="2551907"/>
            <a:ext cx="622300" cy="817562"/>
          </a:xfrm>
          <a:prstGeom prst="rect">
            <a:avLst/>
          </a:prstGeom>
          <a:noFill/>
          <a:ln w="12700" algn="ctr">
            <a:noFill/>
            <a:miter lim="800000"/>
            <a:headEnd/>
            <a:tailEnd/>
          </a:ln>
        </p:spPr>
      </p:pic>
      <p:sp>
        <p:nvSpPr>
          <p:cNvPr id="40994" name="Text Box 34"/>
          <p:cNvSpPr txBox="1">
            <a:spLocks noChangeArrowheads="1"/>
          </p:cNvSpPr>
          <p:nvPr/>
        </p:nvSpPr>
        <p:spPr bwMode="auto">
          <a:xfrm>
            <a:off x="2268538" y="2549847"/>
            <a:ext cx="6264275" cy="519113"/>
          </a:xfrm>
          <a:prstGeom prst="rect">
            <a:avLst/>
          </a:prstGeom>
          <a:noFill/>
          <a:ln w="9525" algn="ctr">
            <a:noFill/>
            <a:miter lim="800000"/>
            <a:headEnd/>
            <a:tailEnd/>
          </a:ln>
        </p:spPr>
        <p:txBody>
          <a:bodyPr>
            <a:spAutoFit/>
          </a:bodyPr>
          <a:lstStyle/>
          <a:p>
            <a:pPr algn="l">
              <a:spcBef>
                <a:spcPct val="50000"/>
              </a:spcBef>
            </a:pPr>
            <a:r>
              <a:rPr lang="en-US" altLang="zh-TW" sz="2800" b="1">
                <a:solidFill>
                  <a:srgbClr val="002060"/>
                </a:solidFill>
                <a:latin typeface="Courier New" pitchFamily="49" charset="0"/>
              </a:rPr>
              <a:t>phhw ph diwhu wkh wrjd sduwb</a:t>
            </a:r>
          </a:p>
        </p:txBody>
      </p:sp>
      <p:grpSp>
        <p:nvGrpSpPr>
          <p:cNvPr id="3" name="Group 89"/>
          <p:cNvGrpSpPr>
            <a:grpSpLocks/>
          </p:cNvGrpSpPr>
          <p:nvPr/>
        </p:nvGrpSpPr>
        <p:grpSpPr bwMode="auto">
          <a:xfrm>
            <a:off x="0" y="2924175"/>
            <a:ext cx="9015413" cy="1171575"/>
            <a:chOff x="0" y="1842"/>
            <a:chExt cx="5679" cy="738"/>
          </a:xfrm>
        </p:grpSpPr>
        <p:pic>
          <p:nvPicPr>
            <p:cNvPr id="10314" name="Picture 90" descr="silver edge - clear sm rectangle"/>
            <p:cNvPicPr>
              <a:picLocks noChangeAspect="1" noChangeArrowheads="1"/>
            </p:cNvPicPr>
            <p:nvPr/>
          </p:nvPicPr>
          <p:blipFill>
            <a:blip r:embed="rId6" cstate="print"/>
            <a:srcRect/>
            <a:stretch>
              <a:fillRect/>
            </a:stretch>
          </p:blipFill>
          <p:spPr bwMode="auto">
            <a:xfrm>
              <a:off x="0" y="1842"/>
              <a:ext cx="1348" cy="738"/>
            </a:xfrm>
            <a:prstGeom prst="rect">
              <a:avLst/>
            </a:prstGeom>
            <a:noFill/>
            <a:ln w="9525">
              <a:noFill/>
              <a:miter lim="800000"/>
              <a:headEnd/>
              <a:tailEnd/>
            </a:ln>
          </p:spPr>
        </p:pic>
        <p:pic>
          <p:nvPicPr>
            <p:cNvPr id="10315" name="Picture 91" descr="silver edge - gray soft-edge bar"/>
            <p:cNvPicPr>
              <a:picLocks noChangeAspect="1" noChangeArrowheads="1"/>
            </p:cNvPicPr>
            <p:nvPr/>
          </p:nvPicPr>
          <p:blipFill>
            <a:blip r:embed="rId7" cstate="print"/>
            <a:srcRect/>
            <a:stretch>
              <a:fillRect/>
            </a:stretch>
          </p:blipFill>
          <p:spPr bwMode="blackWhite">
            <a:xfrm>
              <a:off x="1160" y="1912"/>
              <a:ext cx="4519" cy="598"/>
            </a:xfrm>
            <a:prstGeom prst="rect">
              <a:avLst/>
            </a:prstGeom>
            <a:noFill/>
            <a:ln w="9525">
              <a:noFill/>
              <a:miter lim="800000"/>
              <a:headEnd/>
              <a:tailEnd/>
            </a:ln>
          </p:spPr>
        </p:pic>
        <p:sp>
          <p:nvSpPr>
            <p:cNvPr id="10316" name="Text Box 92"/>
            <p:cNvSpPr txBox="1">
              <a:spLocks noChangeArrowheads="1"/>
            </p:cNvSpPr>
            <p:nvPr/>
          </p:nvSpPr>
          <p:spPr bwMode="blackWhite">
            <a:xfrm>
              <a:off x="1461" y="2062"/>
              <a:ext cx="3868" cy="300"/>
            </a:xfrm>
            <a:prstGeom prst="rect">
              <a:avLst/>
            </a:prstGeom>
            <a:noFill/>
            <a:ln w="9525">
              <a:noFill/>
              <a:miter lim="800000"/>
              <a:headEnd/>
              <a:tailEnd/>
            </a:ln>
          </p:spPr>
          <p:txBody>
            <a:bodyPr wrap="none" anchor="ctr">
              <a:spAutoFit/>
            </a:bodyPr>
            <a:lstStyle/>
            <a:p>
              <a:pPr algn="l">
                <a:lnSpc>
                  <a:spcPct val="90000"/>
                </a:lnSpc>
                <a:spcBef>
                  <a:spcPct val="30000"/>
                </a:spcBef>
                <a:buClr>
                  <a:schemeClr val="tx2"/>
                </a:buClr>
                <a:buFont typeface="Wingdings 2" pitchFamily="18" charset="2"/>
                <a:buNone/>
              </a:pPr>
              <a:r>
                <a:rPr kumimoji="0" lang="en-US" altLang="zh-TW" sz="2800">
                  <a:solidFill>
                    <a:srgbClr val="CCECFF"/>
                  </a:solidFill>
                  <a:latin typeface="Courier New" pitchFamily="49" charset="0"/>
                </a:rPr>
                <a:t>oggu og chvgt vjg vqic rctva</a:t>
              </a:r>
            </a:p>
          </p:txBody>
        </p:sp>
        <p:sp>
          <p:nvSpPr>
            <p:cNvPr id="10317" name="Text Box 93"/>
            <p:cNvSpPr txBox="1">
              <a:spLocks noChangeArrowheads="1"/>
            </p:cNvSpPr>
            <p:nvPr/>
          </p:nvSpPr>
          <p:spPr bwMode="auto">
            <a:xfrm>
              <a:off x="884" y="2115"/>
              <a:ext cx="266" cy="212"/>
            </a:xfrm>
            <a:prstGeom prst="rect">
              <a:avLst/>
            </a:prstGeom>
            <a:noFill/>
            <a:ln w="12700">
              <a:noFill/>
              <a:miter lim="800000"/>
              <a:headEnd/>
              <a:tailEnd/>
            </a:ln>
          </p:spPr>
          <p:txBody>
            <a:bodyPr wrap="none">
              <a:spAutoFit/>
            </a:bodyPr>
            <a:lstStyle/>
            <a:p>
              <a:pPr algn="l"/>
              <a:r>
                <a:rPr kumimoji="0" lang="en-US" altLang="zh-TW" sz="1600">
                  <a:solidFill>
                    <a:schemeClr val="tx2"/>
                  </a:solidFill>
                </a:rPr>
                <a:t>- 1</a:t>
              </a:r>
            </a:p>
          </p:txBody>
        </p:sp>
        <p:grpSp>
          <p:nvGrpSpPr>
            <p:cNvPr id="4" name="Group 94"/>
            <p:cNvGrpSpPr>
              <a:grpSpLocks/>
            </p:cNvGrpSpPr>
            <p:nvPr/>
          </p:nvGrpSpPr>
          <p:grpSpPr bwMode="auto">
            <a:xfrm>
              <a:off x="219" y="1888"/>
              <a:ext cx="574" cy="669"/>
              <a:chOff x="219" y="1894"/>
              <a:chExt cx="574" cy="669"/>
            </a:xfrm>
          </p:grpSpPr>
          <p:grpSp>
            <p:nvGrpSpPr>
              <p:cNvPr id="5" name="Group 95"/>
              <p:cNvGrpSpPr>
                <a:grpSpLocks/>
              </p:cNvGrpSpPr>
              <p:nvPr/>
            </p:nvGrpSpPr>
            <p:grpSpPr bwMode="auto">
              <a:xfrm rot="1713817">
                <a:off x="219" y="1894"/>
                <a:ext cx="574" cy="669"/>
                <a:chOff x="585" y="1894"/>
                <a:chExt cx="574" cy="669"/>
              </a:xfrm>
            </p:grpSpPr>
            <p:pic>
              <p:nvPicPr>
                <p:cNvPr id="10332" name="Picture 96" descr="XP全套图标 - SnowE精细整套ICON图标240 - Optical Disk Aqua aqua.PNG"/>
                <p:cNvPicPr>
                  <a:picLocks noChangeAspect="1" noChangeArrowheads="1"/>
                </p:cNvPicPr>
                <p:nvPr/>
              </p:nvPicPr>
              <p:blipFill>
                <a:blip r:embed="rId8" cstate="print"/>
                <a:srcRect/>
                <a:stretch>
                  <a:fillRect/>
                </a:stretch>
              </p:blipFill>
              <p:spPr bwMode="auto">
                <a:xfrm>
                  <a:off x="585" y="1894"/>
                  <a:ext cx="574" cy="669"/>
                </a:xfrm>
                <a:prstGeom prst="rect">
                  <a:avLst/>
                </a:prstGeom>
                <a:noFill/>
                <a:ln w="9525">
                  <a:noFill/>
                  <a:miter lim="800000"/>
                  <a:headEnd/>
                  <a:tailEnd/>
                </a:ln>
              </p:spPr>
            </p:pic>
            <p:grpSp>
              <p:nvGrpSpPr>
                <p:cNvPr id="6" name="Group 97"/>
                <p:cNvGrpSpPr>
                  <a:grpSpLocks/>
                </p:cNvGrpSpPr>
                <p:nvPr/>
              </p:nvGrpSpPr>
              <p:grpSpPr bwMode="auto">
                <a:xfrm>
                  <a:off x="587" y="1931"/>
                  <a:ext cx="563" cy="501"/>
                  <a:chOff x="3423" y="2310"/>
                  <a:chExt cx="1126" cy="1000"/>
                </a:xfrm>
              </p:grpSpPr>
              <p:sp>
                <p:nvSpPr>
                  <p:cNvPr id="10334" name="Text Box 98"/>
                  <p:cNvSpPr txBox="1">
                    <a:spLocks noChangeArrowheads="1"/>
                  </p:cNvSpPr>
                  <p:nvPr/>
                </p:nvSpPr>
                <p:spPr bwMode="auto">
                  <a:xfrm>
                    <a:off x="3835" y="2310"/>
                    <a:ext cx="304" cy="269"/>
                  </a:xfrm>
                  <a:prstGeom prst="rect">
                    <a:avLst/>
                  </a:prstGeom>
                  <a:noFill/>
                  <a:ln w="9525" algn="ctr">
                    <a:noFill/>
                    <a:miter lim="800000"/>
                    <a:headEnd/>
                    <a:tailEnd/>
                  </a:ln>
                </p:spPr>
                <p:txBody>
                  <a:bodyPr wrap="none">
                    <a:spAutoFit/>
                  </a:bodyPr>
                  <a:lstStyle/>
                  <a:p>
                    <a:r>
                      <a:rPr lang="en-US" altLang="zh-TW" sz="800"/>
                      <a:t>a</a:t>
                    </a:r>
                  </a:p>
                </p:txBody>
              </p:sp>
              <p:sp>
                <p:nvSpPr>
                  <p:cNvPr id="10335" name="Text Box 99"/>
                  <p:cNvSpPr txBox="1">
                    <a:spLocks noChangeArrowheads="1"/>
                  </p:cNvSpPr>
                  <p:nvPr/>
                </p:nvSpPr>
                <p:spPr bwMode="auto">
                  <a:xfrm rot="1360952">
                    <a:off x="3997" y="2340"/>
                    <a:ext cx="336" cy="269"/>
                  </a:xfrm>
                  <a:prstGeom prst="rect">
                    <a:avLst/>
                  </a:prstGeom>
                  <a:noFill/>
                  <a:ln w="9525" algn="ctr">
                    <a:noFill/>
                    <a:miter lim="800000"/>
                    <a:headEnd/>
                    <a:tailEnd/>
                  </a:ln>
                </p:spPr>
                <p:txBody>
                  <a:bodyPr>
                    <a:spAutoFit/>
                  </a:bodyPr>
                  <a:lstStyle/>
                  <a:p>
                    <a:r>
                      <a:rPr lang="en-US" altLang="zh-TW" sz="800"/>
                      <a:t>b</a:t>
                    </a:r>
                  </a:p>
                </p:txBody>
              </p:sp>
              <p:sp>
                <p:nvSpPr>
                  <p:cNvPr id="10336" name="Text Box 100"/>
                  <p:cNvSpPr txBox="1">
                    <a:spLocks noChangeArrowheads="1"/>
                  </p:cNvSpPr>
                  <p:nvPr/>
                </p:nvSpPr>
                <p:spPr bwMode="auto">
                  <a:xfrm rot="2354242">
                    <a:off x="4139" y="2456"/>
                    <a:ext cx="338" cy="269"/>
                  </a:xfrm>
                  <a:prstGeom prst="rect">
                    <a:avLst/>
                  </a:prstGeom>
                  <a:noFill/>
                  <a:ln w="9525" algn="ctr">
                    <a:noFill/>
                    <a:miter lim="800000"/>
                    <a:headEnd/>
                    <a:tailEnd/>
                  </a:ln>
                </p:spPr>
                <p:txBody>
                  <a:bodyPr>
                    <a:spAutoFit/>
                  </a:bodyPr>
                  <a:lstStyle/>
                  <a:p>
                    <a:r>
                      <a:rPr lang="en-US" altLang="zh-TW" sz="800"/>
                      <a:t>c</a:t>
                    </a:r>
                  </a:p>
                </p:txBody>
              </p:sp>
              <p:sp>
                <p:nvSpPr>
                  <p:cNvPr id="10337" name="Text Box 101"/>
                  <p:cNvSpPr txBox="1">
                    <a:spLocks noChangeArrowheads="1"/>
                  </p:cNvSpPr>
                  <p:nvPr/>
                </p:nvSpPr>
                <p:spPr bwMode="auto">
                  <a:xfrm rot="4629689">
                    <a:off x="4259" y="2645"/>
                    <a:ext cx="310" cy="270"/>
                  </a:xfrm>
                  <a:prstGeom prst="rect">
                    <a:avLst/>
                  </a:prstGeom>
                  <a:noFill/>
                  <a:ln w="9525" algn="ctr">
                    <a:noFill/>
                    <a:miter lim="800000"/>
                    <a:headEnd/>
                    <a:tailEnd/>
                  </a:ln>
                </p:spPr>
                <p:txBody>
                  <a:bodyPr wrap="none">
                    <a:spAutoFit/>
                  </a:bodyPr>
                  <a:lstStyle/>
                  <a:p>
                    <a:r>
                      <a:rPr lang="en-US" altLang="zh-TW" sz="800"/>
                      <a:t>d</a:t>
                    </a:r>
                  </a:p>
                </p:txBody>
              </p:sp>
              <p:sp>
                <p:nvSpPr>
                  <p:cNvPr id="10338" name="Text Box 102"/>
                  <p:cNvSpPr txBox="1">
                    <a:spLocks noChangeArrowheads="1"/>
                  </p:cNvSpPr>
                  <p:nvPr/>
                </p:nvSpPr>
                <p:spPr bwMode="auto">
                  <a:xfrm rot="-1613774">
                    <a:off x="3633" y="2350"/>
                    <a:ext cx="296" cy="269"/>
                  </a:xfrm>
                  <a:prstGeom prst="rect">
                    <a:avLst/>
                  </a:prstGeom>
                  <a:noFill/>
                  <a:ln w="9525" algn="ctr">
                    <a:noFill/>
                    <a:miter lim="800000"/>
                    <a:headEnd/>
                    <a:tailEnd/>
                  </a:ln>
                </p:spPr>
                <p:txBody>
                  <a:bodyPr wrap="none">
                    <a:spAutoFit/>
                  </a:bodyPr>
                  <a:lstStyle/>
                  <a:p>
                    <a:r>
                      <a:rPr lang="en-US" altLang="zh-TW" sz="800"/>
                      <a:t>z</a:t>
                    </a:r>
                  </a:p>
                </p:txBody>
              </p:sp>
              <p:sp>
                <p:nvSpPr>
                  <p:cNvPr id="10339" name="Text Box 103"/>
                  <p:cNvSpPr txBox="1">
                    <a:spLocks noChangeArrowheads="1"/>
                  </p:cNvSpPr>
                  <p:nvPr/>
                </p:nvSpPr>
                <p:spPr bwMode="auto">
                  <a:xfrm rot="-2976700">
                    <a:off x="3482" y="2471"/>
                    <a:ext cx="303" cy="270"/>
                  </a:xfrm>
                  <a:prstGeom prst="rect">
                    <a:avLst/>
                  </a:prstGeom>
                  <a:noFill/>
                  <a:ln w="9525" algn="ctr">
                    <a:noFill/>
                    <a:miter lim="800000"/>
                    <a:headEnd/>
                    <a:tailEnd/>
                  </a:ln>
                </p:spPr>
                <p:txBody>
                  <a:bodyPr wrap="none">
                    <a:spAutoFit/>
                  </a:bodyPr>
                  <a:lstStyle/>
                  <a:p>
                    <a:r>
                      <a:rPr lang="en-US" altLang="zh-TW" sz="800"/>
                      <a:t>y</a:t>
                    </a:r>
                  </a:p>
                </p:txBody>
              </p:sp>
              <p:sp>
                <p:nvSpPr>
                  <p:cNvPr id="10340" name="Text Box 104"/>
                  <p:cNvSpPr txBox="1">
                    <a:spLocks noChangeArrowheads="1"/>
                  </p:cNvSpPr>
                  <p:nvPr/>
                </p:nvSpPr>
                <p:spPr bwMode="auto">
                  <a:xfrm rot="-4912236">
                    <a:off x="3258" y="2655"/>
                    <a:ext cx="600" cy="270"/>
                  </a:xfrm>
                  <a:prstGeom prst="rect">
                    <a:avLst/>
                  </a:prstGeom>
                  <a:noFill/>
                  <a:ln w="9525" algn="ctr">
                    <a:noFill/>
                    <a:miter lim="800000"/>
                    <a:headEnd/>
                    <a:tailEnd/>
                  </a:ln>
                </p:spPr>
                <p:txBody>
                  <a:bodyPr>
                    <a:spAutoFit/>
                  </a:bodyPr>
                  <a:lstStyle/>
                  <a:p>
                    <a:r>
                      <a:rPr lang="en-US" altLang="zh-TW" sz="800"/>
                      <a:t>x</a:t>
                    </a:r>
                  </a:p>
                </p:txBody>
              </p:sp>
              <p:sp>
                <p:nvSpPr>
                  <p:cNvPr id="10341" name="Text Box 105"/>
                  <p:cNvSpPr txBox="1">
                    <a:spLocks noChangeArrowheads="1"/>
                  </p:cNvSpPr>
                  <p:nvPr/>
                </p:nvSpPr>
                <p:spPr bwMode="auto">
                  <a:xfrm rot="6349436">
                    <a:off x="4244" y="2860"/>
                    <a:ext cx="303" cy="270"/>
                  </a:xfrm>
                  <a:prstGeom prst="rect">
                    <a:avLst/>
                  </a:prstGeom>
                  <a:noFill/>
                  <a:ln w="9525" algn="ctr">
                    <a:noFill/>
                    <a:miter lim="800000"/>
                    <a:headEnd/>
                    <a:tailEnd/>
                  </a:ln>
                </p:spPr>
                <p:txBody>
                  <a:bodyPr wrap="none">
                    <a:spAutoFit/>
                  </a:bodyPr>
                  <a:lstStyle/>
                  <a:p>
                    <a:r>
                      <a:rPr lang="en-US" altLang="zh-TW" sz="800"/>
                      <a:t>e</a:t>
                    </a:r>
                  </a:p>
                </p:txBody>
              </p:sp>
              <p:sp>
                <p:nvSpPr>
                  <p:cNvPr id="10342" name="Text Box 106"/>
                  <p:cNvSpPr txBox="1">
                    <a:spLocks noChangeArrowheads="1"/>
                  </p:cNvSpPr>
                  <p:nvPr/>
                </p:nvSpPr>
                <p:spPr bwMode="auto">
                  <a:xfrm rot="7929317">
                    <a:off x="4161" y="3039"/>
                    <a:ext cx="273" cy="270"/>
                  </a:xfrm>
                  <a:prstGeom prst="rect">
                    <a:avLst/>
                  </a:prstGeom>
                  <a:noFill/>
                  <a:ln w="9525" algn="ctr">
                    <a:noFill/>
                    <a:miter lim="800000"/>
                    <a:headEnd/>
                    <a:tailEnd/>
                  </a:ln>
                </p:spPr>
                <p:txBody>
                  <a:bodyPr wrap="none">
                    <a:spAutoFit/>
                  </a:bodyPr>
                  <a:lstStyle/>
                  <a:p>
                    <a:r>
                      <a:rPr lang="en-US" altLang="zh-TW" sz="800"/>
                      <a:t>f</a:t>
                    </a:r>
                  </a:p>
                </p:txBody>
              </p:sp>
            </p:grpSp>
          </p:grpSp>
          <p:grpSp>
            <p:nvGrpSpPr>
              <p:cNvPr id="7" name="Group 107"/>
              <p:cNvGrpSpPr>
                <a:grpSpLocks/>
              </p:cNvGrpSpPr>
              <p:nvPr/>
            </p:nvGrpSpPr>
            <p:grpSpPr bwMode="auto">
              <a:xfrm>
                <a:off x="316" y="2013"/>
                <a:ext cx="384" cy="424"/>
                <a:chOff x="682" y="2013"/>
                <a:chExt cx="384" cy="424"/>
              </a:xfrm>
            </p:grpSpPr>
            <p:pic>
              <p:nvPicPr>
                <p:cNvPr id="10321" name="Picture 108" descr="XP全套图标 - SnowE精细整套ICON图标241 - Optical Disk Aqua lime.PNG"/>
                <p:cNvPicPr>
                  <a:picLocks noChangeAspect="1" noChangeArrowheads="1"/>
                </p:cNvPicPr>
                <p:nvPr/>
              </p:nvPicPr>
              <p:blipFill>
                <a:blip r:embed="rId9" cstate="print"/>
                <a:srcRect/>
                <a:stretch>
                  <a:fillRect/>
                </a:stretch>
              </p:blipFill>
              <p:spPr bwMode="auto">
                <a:xfrm>
                  <a:off x="700" y="2013"/>
                  <a:ext cx="363" cy="424"/>
                </a:xfrm>
                <a:prstGeom prst="rect">
                  <a:avLst/>
                </a:prstGeom>
                <a:noFill/>
                <a:ln w="9525">
                  <a:noFill/>
                  <a:miter lim="800000"/>
                  <a:headEnd/>
                  <a:tailEnd/>
                </a:ln>
              </p:spPr>
            </p:pic>
            <p:grpSp>
              <p:nvGrpSpPr>
                <p:cNvPr id="8" name="Group 109"/>
                <p:cNvGrpSpPr>
                  <a:grpSpLocks/>
                </p:cNvGrpSpPr>
                <p:nvPr/>
              </p:nvGrpSpPr>
              <p:grpSpPr bwMode="auto">
                <a:xfrm>
                  <a:off x="682" y="2024"/>
                  <a:ext cx="384" cy="348"/>
                  <a:chOff x="3421" y="2310"/>
                  <a:chExt cx="1130" cy="1021"/>
                </a:xfrm>
              </p:grpSpPr>
              <p:sp>
                <p:nvSpPr>
                  <p:cNvPr id="10323" name="Text Box 110"/>
                  <p:cNvSpPr txBox="1">
                    <a:spLocks noChangeArrowheads="1"/>
                  </p:cNvSpPr>
                  <p:nvPr/>
                </p:nvSpPr>
                <p:spPr bwMode="auto">
                  <a:xfrm>
                    <a:off x="3765" y="2310"/>
                    <a:ext cx="448" cy="396"/>
                  </a:xfrm>
                  <a:prstGeom prst="rect">
                    <a:avLst/>
                  </a:prstGeom>
                  <a:noFill/>
                  <a:ln w="9525" algn="ctr">
                    <a:noFill/>
                    <a:miter lim="800000"/>
                    <a:headEnd/>
                    <a:tailEnd/>
                  </a:ln>
                </p:spPr>
                <p:txBody>
                  <a:bodyPr wrap="none">
                    <a:spAutoFit/>
                  </a:bodyPr>
                  <a:lstStyle/>
                  <a:p>
                    <a:r>
                      <a:rPr lang="en-US" altLang="zh-TW" sz="800"/>
                      <a:t>a</a:t>
                    </a:r>
                  </a:p>
                </p:txBody>
              </p:sp>
              <p:sp>
                <p:nvSpPr>
                  <p:cNvPr id="10324" name="Text Box 111"/>
                  <p:cNvSpPr txBox="1">
                    <a:spLocks noChangeArrowheads="1"/>
                  </p:cNvSpPr>
                  <p:nvPr/>
                </p:nvSpPr>
                <p:spPr bwMode="auto">
                  <a:xfrm rot="1360952">
                    <a:off x="3915" y="2339"/>
                    <a:ext cx="456" cy="396"/>
                  </a:xfrm>
                  <a:prstGeom prst="rect">
                    <a:avLst/>
                  </a:prstGeom>
                  <a:noFill/>
                  <a:ln w="9525" algn="ctr">
                    <a:noFill/>
                    <a:miter lim="800000"/>
                    <a:headEnd/>
                    <a:tailEnd/>
                  </a:ln>
                </p:spPr>
                <p:txBody>
                  <a:bodyPr wrap="none">
                    <a:spAutoFit/>
                  </a:bodyPr>
                  <a:lstStyle/>
                  <a:p>
                    <a:r>
                      <a:rPr lang="en-US" altLang="zh-TW" sz="800"/>
                      <a:t>b</a:t>
                    </a:r>
                  </a:p>
                </p:txBody>
              </p:sp>
              <p:sp>
                <p:nvSpPr>
                  <p:cNvPr id="10325" name="Text Box 112"/>
                  <p:cNvSpPr txBox="1">
                    <a:spLocks noChangeArrowheads="1"/>
                  </p:cNvSpPr>
                  <p:nvPr/>
                </p:nvSpPr>
                <p:spPr bwMode="auto">
                  <a:xfrm rot="2354242">
                    <a:off x="4098" y="2442"/>
                    <a:ext cx="341" cy="396"/>
                  </a:xfrm>
                  <a:prstGeom prst="rect">
                    <a:avLst/>
                  </a:prstGeom>
                  <a:noFill/>
                  <a:ln w="9525" algn="ctr">
                    <a:noFill/>
                    <a:miter lim="800000"/>
                    <a:headEnd/>
                    <a:tailEnd/>
                  </a:ln>
                </p:spPr>
                <p:txBody>
                  <a:bodyPr>
                    <a:spAutoFit/>
                  </a:bodyPr>
                  <a:lstStyle/>
                  <a:p>
                    <a:r>
                      <a:rPr lang="en-US" altLang="zh-TW" sz="800"/>
                      <a:t>c</a:t>
                    </a:r>
                  </a:p>
                </p:txBody>
              </p:sp>
              <p:sp>
                <p:nvSpPr>
                  <p:cNvPr id="10326" name="Text Box 113"/>
                  <p:cNvSpPr txBox="1">
                    <a:spLocks noChangeArrowheads="1"/>
                  </p:cNvSpPr>
                  <p:nvPr/>
                </p:nvSpPr>
                <p:spPr bwMode="auto">
                  <a:xfrm rot="4629689">
                    <a:off x="4125" y="2597"/>
                    <a:ext cx="455" cy="397"/>
                  </a:xfrm>
                  <a:prstGeom prst="rect">
                    <a:avLst/>
                  </a:prstGeom>
                  <a:noFill/>
                  <a:ln w="9525" algn="ctr">
                    <a:noFill/>
                    <a:miter lim="800000"/>
                    <a:headEnd/>
                    <a:tailEnd/>
                  </a:ln>
                </p:spPr>
                <p:txBody>
                  <a:bodyPr wrap="none">
                    <a:spAutoFit/>
                  </a:bodyPr>
                  <a:lstStyle/>
                  <a:p>
                    <a:r>
                      <a:rPr lang="en-US" altLang="zh-TW" sz="800"/>
                      <a:t>d</a:t>
                    </a:r>
                  </a:p>
                </p:txBody>
              </p:sp>
              <p:sp>
                <p:nvSpPr>
                  <p:cNvPr id="10327" name="Text Box 114"/>
                  <p:cNvSpPr txBox="1">
                    <a:spLocks noChangeArrowheads="1"/>
                  </p:cNvSpPr>
                  <p:nvPr/>
                </p:nvSpPr>
                <p:spPr bwMode="auto">
                  <a:xfrm rot="-1613774">
                    <a:off x="3595" y="2345"/>
                    <a:ext cx="435" cy="396"/>
                  </a:xfrm>
                  <a:prstGeom prst="rect">
                    <a:avLst/>
                  </a:prstGeom>
                  <a:noFill/>
                  <a:ln w="9525" algn="ctr">
                    <a:noFill/>
                    <a:miter lim="800000"/>
                    <a:headEnd/>
                    <a:tailEnd/>
                  </a:ln>
                </p:spPr>
                <p:txBody>
                  <a:bodyPr wrap="none">
                    <a:spAutoFit/>
                  </a:bodyPr>
                  <a:lstStyle/>
                  <a:p>
                    <a:r>
                      <a:rPr lang="en-US" altLang="zh-TW" sz="800"/>
                      <a:t>z</a:t>
                    </a:r>
                  </a:p>
                </p:txBody>
              </p:sp>
              <p:sp>
                <p:nvSpPr>
                  <p:cNvPr id="10328" name="Text Box 115"/>
                  <p:cNvSpPr txBox="1">
                    <a:spLocks noChangeArrowheads="1"/>
                  </p:cNvSpPr>
                  <p:nvPr/>
                </p:nvSpPr>
                <p:spPr bwMode="auto">
                  <a:xfrm rot="-2976700">
                    <a:off x="3462" y="2448"/>
                    <a:ext cx="446" cy="397"/>
                  </a:xfrm>
                  <a:prstGeom prst="rect">
                    <a:avLst/>
                  </a:prstGeom>
                  <a:noFill/>
                  <a:ln w="9525" algn="ctr">
                    <a:noFill/>
                    <a:miter lim="800000"/>
                    <a:headEnd/>
                    <a:tailEnd/>
                  </a:ln>
                </p:spPr>
                <p:txBody>
                  <a:bodyPr wrap="none">
                    <a:spAutoFit/>
                  </a:bodyPr>
                  <a:lstStyle/>
                  <a:p>
                    <a:r>
                      <a:rPr lang="en-US" altLang="zh-TW" sz="800"/>
                      <a:t>y</a:t>
                    </a:r>
                  </a:p>
                </p:txBody>
              </p:sp>
              <p:sp>
                <p:nvSpPr>
                  <p:cNvPr id="10329" name="Text Box 116"/>
                  <p:cNvSpPr txBox="1">
                    <a:spLocks noChangeArrowheads="1"/>
                  </p:cNvSpPr>
                  <p:nvPr/>
                </p:nvSpPr>
                <p:spPr bwMode="auto">
                  <a:xfrm rot="-4912236">
                    <a:off x="3319" y="2600"/>
                    <a:ext cx="601" cy="397"/>
                  </a:xfrm>
                  <a:prstGeom prst="rect">
                    <a:avLst/>
                  </a:prstGeom>
                  <a:noFill/>
                  <a:ln w="9525" algn="ctr">
                    <a:noFill/>
                    <a:miter lim="800000"/>
                    <a:headEnd/>
                    <a:tailEnd/>
                  </a:ln>
                </p:spPr>
                <p:txBody>
                  <a:bodyPr>
                    <a:spAutoFit/>
                  </a:bodyPr>
                  <a:lstStyle/>
                  <a:p>
                    <a:r>
                      <a:rPr lang="en-US" altLang="zh-TW" sz="800"/>
                      <a:t>x</a:t>
                    </a:r>
                  </a:p>
                </p:txBody>
              </p:sp>
              <p:sp>
                <p:nvSpPr>
                  <p:cNvPr id="10330" name="Text Box 117"/>
                  <p:cNvSpPr txBox="1">
                    <a:spLocks noChangeArrowheads="1"/>
                  </p:cNvSpPr>
                  <p:nvPr/>
                </p:nvSpPr>
                <p:spPr bwMode="auto">
                  <a:xfrm rot="6349436">
                    <a:off x="4115" y="2780"/>
                    <a:ext cx="446" cy="397"/>
                  </a:xfrm>
                  <a:prstGeom prst="rect">
                    <a:avLst/>
                  </a:prstGeom>
                  <a:noFill/>
                  <a:ln w="9525" algn="ctr">
                    <a:noFill/>
                    <a:miter lim="800000"/>
                    <a:headEnd/>
                    <a:tailEnd/>
                  </a:ln>
                </p:spPr>
                <p:txBody>
                  <a:bodyPr wrap="none">
                    <a:spAutoFit/>
                  </a:bodyPr>
                  <a:lstStyle/>
                  <a:p>
                    <a:r>
                      <a:rPr lang="en-US" altLang="zh-TW" sz="800"/>
                      <a:t>e</a:t>
                    </a:r>
                  </a:p>
                </p:txBody>
              </p:sp>
              <p:sp>
                <p:nvSpPr>
                  <p:cNvPr id="10331" name="Text Box 118"/>
                  <p:cNvSpPr txBox="1">
                    <a:spLocks noChangeArrowheads="1"/>
                  </p:cNvSpPr>
                  <p:nvPr/>
                </p:nvSpPr>
                <p:spPr bwMode="auto">
                  <a:xfrm rot="7929317">
                    <a:off x="4055" y="2931"/>
                    <a:ext cx="402" cy="397"/>
                  </a:xfrm>
                  <a:prstGeom prst="rect">
                    <a:avLst/>
                  </a:prstGeom>
                  <a:noFill/>
                  <a:ln w="9525" algn="ctr">
                    <a:noFill/>
                    <a:miter lim="800000"/>
                    <a:headEnd/>
                    <a:tailEnd/>
                  </a:ln>
                </p:spPr>
                <p:txBody>
                  <a:bodyPr wrap="none">
                    <a:spAutoFit/>
                  </a:bodyPr>
                  <a:lstStyle/>
                  <a:p>
                    <a:r>
                      <a:rPr lang="en-US" altLang="zh-TW" sz="800"/>
                      <a:t>f</a:t>
                    </a:r>
                  </a:p>
                </p:txBody>
              </p:sp>
            </p:grpSp>
          </p:grpSp>
        </p:grpSp>
      </p:grpSp>
      <p:grpSp>
        <p:nvGrpSpPr>
          <p:cNvPr id="9" name="Group 119"/>
          <p:cNvGrpSpPr>
            <a:grpSpLocks/>
          </p:cNvGrpSpPr>
          <p:nvPr/>
        </p:nvGrpSpPr>
        <p:grpSpPr bwMode="auto">
          <a:xfrm>
            <a:off x="0" y="3910013"/>
            <a:ext cx="9015413" cy="1171575"/>
            <a:chOff x="0" y="2463"/>
            <a:chExt cx="5679" cy="738"/>
          </a:xfrm>
        </p:grpSpPr>
        <p:pic>
          <p:nvPicPr>
            <p:cNvPr id="10284" name="Picture 120" descr="XP全套图标 - Woaf文件夹ICON图标7 - 151.PNG"/>
            <p:cNvPicPr>
              <a:picLocks noChangeAspect="1" noChangeArrowheads="1"/>
            </p:cNvPicPr>
            <p:nvPr/>
          </p:nvPicPr>
          <p:blipFill>
            <a:blip r:embed="rId4" cstate="print"/>
            <a:srcRect/>
            <a:stretch>
              <a:fillRect/>
            </a:stretch>
          </p:blipFill>
          <p:spPr bwMode="auto">
            <a:xfrm>
              <a:off x="2562" y="2523"/>
              <a:ext cx="541" cy="541"/>
            </a:xfrm>
            <a:prstGeom prst="rect">
              <a:avLst/>
            </a:prstGeom>
            <a:noFill/>
            <a:ln w="9525">
              <a:noFill/>
              <a:miter lim="800000"/>
              <a:headEnd/>
              <a:tailEnd/>
            </a:ln>
          </p:spPr>
        </p:pic>
        <p:pic>
          <p:nvPicPr>
            <p:cNvPr id="10285" name="Picture 121" descr="silver edge - gray soft-edge bar"/>
            <p:cNvPicPr>
              <a:picLocks noChangeAspect="1" noChangeArrowheads="1"/>
            </p:cNvPicPr>
            <p:nvPr/>
          </p:nvPicPr>
          <p:blipFill>
            <a:blip r:embed="rId7" cstate="print"/>
            <a:srcRect/>
            <a:stretch>
              <a:fillRect/>
            </a:stretch>
          </p:blipFill>
          <p:spPr bwMode="blackWhite">
            <a:xfrm>
              <a:off x="1160" y="2533"/>
              <a:ext cx="4519" cy="598"/>
            </a:xfrm>
            <a:prstGeom prst="rect">
              <a:avLst/>
            </a:prstGeom>
            <a:noFill/>
            <a:ln w="9525" algn="ctr">
              <a:noFill/>
              <a:miter lim="800000"/>
              <a:headEnd/>
              <a:tailEnd/>
            </a:ln>
          </p:spPr>
        </p:pic>
        <p:sp>
          <p:nvSpPr>
            <p:cNvPr id="10286" name="Text Box 122"/>
            <p:cNvSpPr txBox="1">
              <a:spLocks noChangeArrowheads="1"/>
            </p:cNvSpPr>
            <p:nvPr/>
          </p:nvSpPr>
          <p:spPr bwMode="blackWhite">
            <a:xfrm>
              <a:off x="1474" y="2668"/>
              <a:ext cx="3868" cy="327"/>
            </a:xfrm>
            <a:prstGeom prst="rect">
              <a:avLst/>
            </a:prstGeom>
            <a:noFill/>
            <a:ln w="9525" algn="ctr">
              <a:noFill/>
              <a:miter lim="800000"/>
              <a:headEnd/>
              <a:tailEnd/>
            </a:ln>
          </p:spPr>
          <p:txBody>
            <a:bodyPr wrap="none" anchor="ctr">
              <a:spAutoFit/>
            </a:bodyPr>
            <a:lstStyle/>
            <a:p>
              <a:pPr algn="l">
                <a:spcBef>
                  <a:spcPct val="50000"/>
                </a:spcBef>
              </a:pPr>
              <a:r>
                <a:rPr kumimoji="0" lang="en-US" altLang="zh-TW" sz="2800">
                  <a:solidFill>
                    <a:srgbClr val="CCECFF"/>
                  </a:solidFill>
                  <a:latin typeface="Courier New" pitchFamily="49" charset="0"/>
                </a:rPr>
                <a:t>nffu nf bgufs uif uphb qbsuz</a:t>
              </a:r>
            </a:p>
          </p:txBody>
        </p:sp>
        <p:pic>
          <p:nvPicPr>
            <p:cNvPr id="10287" name="Picture 123" descr="silver edge - clear sm rectangle"/>
            <p:cNvPicPr>
              <a:picLocks noChangeAspect="1" noChangeArrowheads="1"/>
            </p:cNvPicPr>
            <p:nvPr/>
          </p:nvPicPr>
          <p:blipFill>
            <a:blip r:embed="rId6" cstate="print"/>
            <a:srcRect/>
            <a:stretch>
              <a:fillRect/>
            </a:stretch>
          </p:blipFill>
          <p:spPr bwMode="auto">
            <a:xfrm>
              <a:off x="0" y="2463"/>
              <a:ext cx="1348" cy="738"/>
            </a:xfrm>
            <a:prstGeom prst="rect">
              <a:avLst/>
            </a:prstGeom>
            <a:noFill/>
            <a:ln w="9525">
              <a:noFill/>
              <a:miter lim="800000"/>
              <a:headEnd/>
              <a:tailEnd/>
            </a:ln>
          </p:spPr>
        </p:pic>
        <p:grpSp>
          <p:nvGrpSpPr>
            <p:cNvPr id="10" name="Group 124"/>
            <p:cNvGrpSpPr>
              <a:grpSpLocks/>
            </p:cNvGrpSpPr>
            <p:nvPr/>
          </p:nvGrpSpPr>
          <p:grpSpPr bwMode="auto">
            <a:xfrm>
              <a:off x="191" y="2560"/>
              <a:ext cx="669" cy="574"/>
              <a:chOff x="158" y="2559"/>
              <a:chExt cx="669" cy="574"/>
            </a:xfrm>
          </p:grpSpPr>
          <p:grpSp>
            <p:nvGrpSpPr>
              <p:cNvPr id="11" name="Group 125"/>
              <p:cNvGrpSpPr>
                <a:grpSpLocks/>
              </p:cNvGrpSpPr>
              <p:nvPr/>
            </p:nvGrpSpPr>
            <p:grpSpPr bwMode="auto">
              <a:xfrm rot="3192806">
                <a:off x="206" y="2511"/>
                <a:ext cx="574" cy="669"/>
                <a:chOff x="585" y="1894"/>
                <a:chExt cx="574" cy="669"/>
              </a:xfrm>
            </p:grpSpPr>
            <p:pic>
              <p:nvPicPr>
                <p:cNvPr id="10303" name="Picture 126" descr="XP全套图标 - SnowE精细整套ICON图标240 - Optical Disk Aqua aqua.PNG"/>
                <p:cNvPicPr>
                  <a:picLocks noChangeAspect="1" noChangeArrowheads="1"/>
                </p:cNvPicPr>
                <p:nvPr/>
              </p:nvPicPr>
              <p:blipFill>
                <a:blip r:embed="rId8" cstate="print"/>
                <a:srcRect/>
                <a:stretch>
                  <a:fillRect/>
                </a:stretch>
              </p:blipFill>
              <p:spPr bwMode="auto">
                <a:xfrm>
                  <a:off x="585" y="1894"/>
                  <a:ext cx="574" cy="669"/>
                </a:xfrm>
                <a:prstGeom prst="rect">
                  <a:avLst/>
                </a:prstGeom>
                <a:noFill/>
                <a:ln w="9525">
                  <a:noFill/>
                  <a:miter lim="800000"/>
                  <a:headEnd/>
                  <a:tailEnd/>
                </a:ln>
              </p:spPr>
            </p:pic>
            <p:grpSp>
              <p:nvGrpSpPr>
                <p:cNvPr id="12" name="Group 127"/>
                <p:cNvGrpSpPr>
                  <a:grpSpLocks/>
                </p:cNvGrpSpPr>
                <p:nvPr/>
              </p:nvGrpSpPr>
              <p:grpSpPr bwMode="auto">
                <a:xfrm>
                  <a:off x="587" y="1931"/>
                  <a:ext cx="563" cy="501"/>
                  <a:chOff x="3423" y="2310"/>
                  <a:chExt cx="1126" cy="1000"/>
                </a:xfrm>
              </p:grpSpPr>
              <p:sp>
                <p:nvSpPr>
                  <p:cNvPr id="10305" name="Text Box 128"/>
                  <p:cNvSpPr txBox="1">
                    <a:spLocks noChangeArrowheads="1"/>
                  </p:cNvSpPr>
                  <p:nvPr/>
                </p:nvSpPr>
                <p:spPr bwMode="auto">
                  <a:xfrm>
                    <a:off x="3835" y="2310"/>
                    <a:ext cx="304" cy="269"/>
                  </a:xfrm>
                  <a:prstGeom prst="rect">
                    <a:avLst/>
                  </a:prstGeom>
                  <a:noFill/>
                  <a:ln w="9525" algn="ctr">
                    <a:noFill/>
                    <a:miter lim="800000"/>
                    <a:headEnd/>
                    <a:tailEnd/>
                  </a:ln>
                </p:spPr>
                <p:txBody>
                  <a:bodyPr wrap="none">
                    <a:spAutoFit/>
                  </a:bodyPr>
                  <a:lstStyle/>
                  <a:p>
                    <a:r>
                      <a:rPr lang="en-US" altLang="zh-TW" sz="800"/>
                      <a:t>a</a:t>
                    </a:r>
                  </a:p>
                </p:txBody>
              </p:sp>
              <p:sp>
                <p:nvSpPr>
                  <p:cNvPr id="10306" name="Text Box 129"/>
                  <p:cNvSpPr txBox="1">
                    <a:spLocks noChangeArrowheads="1"/>
                  </p:cNvSpPr>
                  <p:nvPr/>
                </p:nvSpPr>
                <p:spPr bwMode="auto">
                  <a:xfrm rot="1360952">
                    <a:off x="3997" y="2340"/>
                    <a:ext cx="336" cy="269"/>
                  </a:xfrm>
                  <a:prstGeom prst="rect">
                    <a:avLst/>
                  </a:prstGeom>
                  <a:noFill/>
                  <a:ln w="9525" algn="ctr">
                    <a:noFill/>
                    <a:miter lim="800000"/>
                    <a:headEnd/>
                    <a:tailEnd/>
                  </a:ln>
                </p:spPr>
                <p:txBody>
                  <a:bodyPr>
                    <a:spAutoFit/>
                  </a:bodyPr>
                  <a:lstStyle/>
                  <a:p>
                    <a:r>
                      <a:rPr lang="en-US" altLang="zh-TW" sz="800"/>
                      <a:t>b</a:t>
                    </a:r>
                  </a:p>
                </p:txBody>
              </p:sp>
              <p:sp>
                <p:nvSpPr>
                  <p:cNvPr id="10307" name="Text Box 130"/>
                  <p:cNvSpPr txBox="1">
                    <a:spLocks noChangeArrowheads="1"/>
                  </p:cNvSpPr>
                  <p:nvPr/>
                </p:nvSpPr>
                <p:spPr bwMode="auto">
                  <a:xfrm rot="2354242">
                    <a:off x="4139" y="2456"/>
                    <a:ext cx="338" cy="269"/>
                  </a:xfrm>
                  <a:prstGeom prst="rect">
                    <a:avLst/>
                  </a:prstGeom>
                  <a:noFill/>
                  <a:ln w="9525" algn="ctr">
                    <a:noFill/>
                    <a:miter lim="800000"/>
                    <a:headEnd/>
                    <a:tailEnd/>
                  </a:ln>
                </p:spPr>
                <p:txBody>
                  <a:bodyPr>
                    <a:spAutoFit/>
                  </a:bodyPr>
                  <a:lstStyle/>
                  <a:p>
                    <a:r>
                      <a:rPr lang="en-US" altLang="zh-TW" sz="800"/>
                      <a:t>c</a:t>
                    </a:r>
                  </a:p>
                </p:txBody>
              </p:sp>
              <p:sp>
                <p:nvSpPr>
                  <p:cNvPr id="10308" name="Text Box 131"/>
                  <p:cNvSpPr txBox="1">
                    <a:spLocks noChangeArrowheads="1"/>
                  </p:cNvSpPr>
                  <p:nvPr/>
                </p:nvSpPr>
                <p:spPr bwMode="auto">
                  <a:xfrm rot="4629689">
                    <a:off x="4259" y="2645"/>
                    <a:ext cx="310" cy="270"/>
                  </a:xfrm>
                  <a:prstGeom prst="rect">
                    <a:avLst/>
                  </a:prstGeom>
                  <a:noFill/>
                  <a:ln w="9525" algn="ctr">
                    <a:noFill/>
                    <a:miter lim="800000"/>
                    <a:headEnd/>
                    <a:tailEnd/>
                  </a:ln>
                </p:spPr>
                <p:txBody>
                  <a:bodyPr wrap="none">
                    <a:spAutoFit/>
                  </a:bodyPr>
                  <a:lstStyle/>
                  <a:p>
                    <a:r>
                      <a:rPr lang="en-US" altLang="zh-TW" sz="800"/>
                      <a:t>d</a:t>
                    </a:r>
                  </a:p>
                </p:txBody>
              </p:sp>
              <p:sp>
                <p:nvSpPr>
                  <p:cNvPr id="10309" name="Text Box 132"/>
                  <p:cNvSpPr txBox="1">
                    <a:spLocks noChangeArrowheads="1"/>
                  </p:cNvSpPr>
                  <p:nvPr/>
                </p:nvSpPr>
                <p:spPr bwMode="auto">
                  <a:xfrm rot="-1613774">
                    <a:off x="3633" y="2350"/>
                    <a:ext cx="296" cy="269"/>
                  </a:xfrm>
                  <a:prstGeom prst="rect">
                    <a:avLst/>
                  </a:prstGeom>
                  <a:noFill/>
                  <a:ln w="9525" algn="ctr">
                    <a:noFill/>
                    <a:miter lim="800000"/>
                    <a:headEnd/>
                    <a:tailEnd/>
                  </a:ln>
                </p:spPr>
                <p:txBody>
                  <a:bodyPr wrap="none">
                    <a:spAutoFit/>
                  </a:bodyPr>
                  <a:lstStyle/>
                  <a:p>
                    <a:r>
                      <a:rPr lang="en-US" altLang="zh-TW" sz="800"/>
                      <a:t>z</a:t>
                    </a:r>
                  </a:p>
                </p:txBody>
              </p:sp>
              <p:sp>
                <p:nvSpPr>
                  <p:cNvPr id="10310" name="Text Box 133"/>
                  <p:cNvSpPr txBox="1">
                    <a:spLocks noChangeArrowheads="1"/>
                  </p:cNvSpPr>
                  <p:nvPr/>
                </p:nvSpPr>
                <p:spPr bwMode="auto">
                  <a:xfrm rot="-2976700">
                    <a:off x="3482" y="2471"/>
                    <a:ext cx="303" cy="270"/>
                  </a:xfrm>
                  <a:prstGeom prst="rect">
                    <a:avLst/>
                  </a:prstGeom>
                  <a:noFill/>
                  <a:ln w="9525" algn="ctr">
                    <a:noFill/>
                    <a:miter lim="800000"/>
                    <a:headEnd/>
                    <a:tailEnd/>
                  </a:ln>
                </p:spPr>
                <p:txBody>
                  <a:bodyPr wrap="none">
                    <a:spAutoFit/>
                  </a:bodyPr>
                  <a:lstStyle/>
                  <a:p>
                    <a:r>
                      <a:rPr lang="en-US" altLang="zh-TW" sz="800"/>
                      <a:t>y</a:t>
                    </a:r>
                  </a:p>
                </p:txBody>
              </p:sp>
              <p:sp>
                <p:nvSpPr>
                  <p:cNvPr id="10311" name="Text Box 134"/>
                  <p:cNvSpPr txBox="1">
                    <a:spLocks noChangeArrowheads="1"/>
                  </p:cNvSpPr>
                  <p:nvPr/>
                </p:nvSpPr>
                <p:spPr bwMode="auto">
                  <a:xfrm rot="-4912236">
                    <a:off x="3258" y="2655"/>
                    <a:ext cx="600" cy="270"/>
                  </a:xfrm>
                  <a:prstGeom prst="rect">
                    <a:avLst/>
                  </a:prstGeom>
                  <a:noFill/>
                  <a:ln w="9525" algn="ctr">
                    <a:noFill/>
                    <a:miter lim="800000"/>
                    <a:headEnd/>
                    <a:tailEnd/>
                  </a:ln>
                </p:spPr>
                <p:txBody>
                  <a:bodyPr>
                    <a:spAutoFit/>
                  </a:bodyPr>
                  <a:lstStyle/>
                  <a:p>
                    <a:r>
                      <a:rPr lang="en-US" altLang="zh-TW" sz="800"/>
                      <a:t>x</a:t>
                    </a:r>
                  </a:p>
                </p:txBody>
              </p:sp>
              <p:sp>
                <p:nvSpPr>
                  <p:cNvPr id="10312" name="Text Box 135"/>
                  <p:cNvSpPr txBox="1">
                    <a:spLocks noChangeArrowheads="1"/>
                  </p:cNvSpPr>
                  <p:nvPr/>
                </p:nvSpPr>
                <p:spPr bwMode="auto">
                  <a:xfrm rot="6349436">
                    <a:off x="4244" y="2860"/>
                    <a:ext cx="303" cy="270"/>
                  </a:xfrm>
                  <a:prstGeom prst="rect">
                    <a:avLst/>
                  </a:prstGeom>
                  <a:noFill/>
                  <a:ln w="9525" algn="ctr">
                    <a:noFill/>
                    <a:miter lim="800000"/>
                    <a:headEnd/>
                    <a:tailEnd/>
                  </a:ln>
                </p:spPr>
                <p:txBody>
                  <a:bodyPr wrap="none">
                    <a:spAutoFit/>
                  </a:bodyPr>
                  <a:lstStyle/>
                  <a:p>
                    <a:r>
                      <a:rPr lang="en-US" altLang="zh-TW" sz="800"/>
                      <a:t>e</a:t>
                    </a:r>
                  </a:p>
                </p:txBody>
              </p:sp>
              <p:sp>
                <p:nvSpPr>
                  <p:cNvPr id="10313" name="Text Box 136"/>
                  <p:cNvSpPr txBox="1">
                    <a:spLocks noChangeArrowheads="1"/>
                  </p:cNvSpPr>
                  <p:nvPr/>
                </p:nvSpPr>
                <p:spPr bwMode="auto">
                  <a:xfrm rot="7929317">
                    <a:off x="4161" y="3039"/>
                    <a:ext cx="273" cy="270"/>
                  </a:xfrm>
                  <a:prstGeom prst="rect">
                    <a:avLst/>
                  </a:prstGeom>
                  <a:noFill/>
                  <a:ln w="9525" algn="ctr">
                    <a:noFill/>
                    <a:miter lim="800000"/>
                    <a:headEnd/>
                    <a:tailEnd/>
                  </a:ln>
                </p:spPr>
                <p:txBody>
                  <a:bodyPr wrap="none">
                    <a:spAutoFit/>
                  </a:bodyPr>
                  <a:lstStyle/>
                  <a:p>
                    <a:r>
                      <a:rPr lang="en-US" altLang="zh-TW" sz="800"/>
                      <a:t>f</a:t>
                    </a:r>
                  </a:p>
                </p:txBody>
              </p:sp>
            </p:grpSp>
          </p:grpSp>
          <p:grpSp>
            <p:nvGrpSpPr>
              <p:cNvPr id="13" name="Group 137"/>
              <p:cNvGrpSpPr>
                <a:grpSpLocks/>
              </p:cNvGrpSpPr>
              <p:nvPr/>
            </p:nvGrpSpPr>
            <p:grpSpPr bwMode="auto">
              <a:xfrm>
                <a:off x="301" y="2630"/>
                <a:ext cx="384" cy="424"/>
                <a:chOff x="682" y="2013"/>
                <a:chExt cx="384" cy="424"/>
              </a:xfrm>
            </p:grpSpPr>
            <p:pic>
              <p:nvPicPr>
                <p:cNvPr id="10292" name="Picture 138" descr="XP全套图标 - SnowE精细整套ICON图标241 - Optical Disk Aqua lime.PNG"/>
                <p:cNvPicPr>
                  <a:picLocks noChangeAspect="1" noChangeArrowheads="1"/>
                </p:cNvPicPr>
                <p:nvPr/>
              </p:nvPicPr>
              <p:blipFill>
                <a:blip r:embed="rId9" cstate="print"/>
                <a:srcRect/>
                <a:stretch>
                  <a:fillRect/>
                </a:stretch>
              </p:blipFill>
              <p:spPr bwMode="auto">
                <a:xfrm>
                  <a:off x="700" y="2013"/>
                  <a:ext cx="363" cy="424"/>
                </a:xfrm>
                <a:prstGeom prst="rect">
                  <a:avLst/>
                </a:prstGeom>
                <a:noFill/>
                <a:ln w="9525">
                  <a:noFill/>
                  <a:miter lim="800000"/>
                  <a:headEnd/>
                  <a:tailEnd/>
                </a:ln>
              </p:spPr>
            </p:pic>
            <p:grpSp>
              <p:nvGrpSpPr>
                <p:cNvPr id="14" name="Group 139"/>
                <p:cNvGrpSpPr>
                  <a:grpSpLocks/>
                </p:cNvGrpSpPr>
                <p:nvPr/>
              </p:nvGrpSpPr>
              <p:grpSpPr bwMode="auto">
                <a:xfrm>
                  <a:off x="682" y="2024"/>
                  <a:ext cx="384" cy="348"/>
                  <a:chOff x="3421" y="2310"/>
                  <a:chExt cx="1130" cy="1021"/>
                </a:xfrm>
              </p:grpSpPr>
              <p:sp>
                <p:nvSpPr>
                  <p:cNvPr id="10294" name="Text Box 140"/>
                  <p:cNvSpPr txBox="1">
                    <a:spLocks noChangeArrowheads="1"/>
                  </p:cNvSpPr>
                  <p:nvPr/>
                </p:nvSpPr>
                <p:spPr bwMode="auto">
                  <a:xfrm>
                    <a:off x="3765" y="2310"/>
                    <a:ext cx="448" cy="396"/>
                  </a:xfrm>
                  <a:prstGeom prst="rect">
                    <a:avLst/>
                  </a:prstGeom>
                  <a:noFill/>
                  <a:ln w="9525" algn="ctr">
                    <a:noFill/>
                    <a:miter lim="800000"/>
                    <a:headEnd/>
                    <a:tailEnd/>
                  </a:ln>
                </p:spPr>
                <p:txBody>
                  <a:bodyPr wrap="none">
                    <a:spAutoFit/>
                  </a:bodyPr>
                  <a:lstStyle/>
                  <a:p>
                    <a:r>
                      <a:rPr lang="en-US" altLang="zh-TW" sz="800"/>
                      <a:t>a</a:t>
                    </a:r>
                  </a:p>
                </p:txBody>
              </p:sp>
              <p:sp>
                <p:nvSpPr>
                  <p:cNvPr id="10295" name="Text Box 141"/>
                  <p:cNvSpPr txBox="1">
                    <a:spLocks noChangeArrowheads="1"/>
                  </p:cNvSpPr>
                  <p:nvPr/>
                </p:nvSpPr>
                <p:spPr bwMode="auto">
                  <a:xfrm rot="1360952">
                    <a:off x="3915" y="2339"/>
                    <a:ext cx="456" cy="396"/>
                  </a:xfrm>
                  <a:prstGeom prst="rect">
                    <a:avLst/>
                  </a:prstGeom>
                  <a:noFill/>
                  <a:ln w="9525" algn="ctr">
                    <a:noFill/>
                    <a:miter lim="800000"/>
                    <a:headEnd/>
                    <a:tailEnd/>
                  </a:ln>
                </p:spPr>
                <p:txBody>
                  <a:bodyPr wrap="none">
                    <a:spAutoFit/>
                  </a:bodyPr>
                  <a:lstStyle/>
                  <a:p>
                    <a:r>
                      <a:rPr lang="en-US" altLang="zh-TW" sz="800"/>
                      <a:t>b</a:t>
                    </a:r>
                  </a:p>
                </p:txBody>
              </p:sp>
              <p:sp>
                <p:nvSpPr>
                  <p:cNvPr id="10296" name="Text Box 142"/>
                  <p:cNvSpPr txBox="1">
                    <a:spLocks noChangeArrowheads="1"/>
                  </p:cNvSpPr>
                  <p:nvPr/>
                </p:nvSpPr>
                <p:spPr bwMode="auto">
                  <a:xfrm rot="2354242">
                    <a:off x="4098" y="2442"/>
                    <a:ext cx="341" cy="396"/>
                  </a:xfrm>
                  <a:prstGeom prst="rect">
                    <a:avLst/>
                  </a:prstGeom>
                  <a:noFill/>
                  <a:ln w="9525" algn="ctr">
                    <a:noFill/>
                    <a:miter lim="800000"/>
                    <a:headEnd/>
                    <a:tailEnd/>
                  </a:ln>
                </p:spPr>
                <p:txBody>
                  <a:bodyPr>
                    <a:spAutoFit/>
                  </a:bodyPr>
                  <a:lstStyle/>
                  <a:p>
                    <a:r>
                      <a:rPr lang="en-US" altLang="zh-TW" sz="800"/>
                      <a:t>c</a:t>
                    </a:r>
                  </a:p>
                </p:txBody>
              </p:sp>
              <p:sp>
                <p:nvSpPr>
                  <p:cNvPr id="10297" name="Text Box 143"/>
                  <p:cNvSpPr txBox="1">
                    <a:spLocks noChangeArrowheads="1"/>
                  </p:cNvSpPr>
                  <p:nvPr/>
                </p:nvSpPr>
                <p:spPr bwMode="auto">
                  <a:xfrm rot="4629689">
                    <a:off x="4125" y="2597"/>
                    <a:ext cx="455" cy="397"/>
                  </a:xfrm>
                  <a:prstGeom prst="rect">
                    <a:avLst/>
                  </a:prstGeom>
                  <a:noFill/>
                  <a:ln w="9525" algn="ctr">
                    <a:noFill/>
                    <a:miter lim="800000"/>
                    <a:headEnd/>
                    <a:tailEnd/>
                  </a:ln>
                </p:spPr>
                <p:txBody>
                  <a:bodyPr wrap="none">
                    <a:spAutoFit/>
                  </a:bodyPr>
                  <a:lstStyle/>
                  <a:p>
                    <a:r>
                      <a:rPr lang="en-US" altLang="zh-TW" sz="800"/>
                      <a:t>d</a:t>
                    </a:r>
                  </a:p>
                </p:txBody>
              </p:sp>
              <p:sp>
                <p:nvSpPr>
                  <p:cNvPr id="10298" name="Text Box 144"/>
                  <p:cNvSpPr txBox="1">
                    <a:spLocks noChangeArrowheads="1"/>
                  </p:cNvSpPr>
                  <p:nvPr/>
                </p:nvSpPr>
                <p:spPr bwMode="auto">
                  <a:xfrm rot="-1613774">
                    <a:off x="3595" y="2345"/>
                    <a:ext cx="435" cy="396"/>
                  </a:xfrm>
                  <a:prstGeom prst="rect">
                    <a:avLst/>
                  </a:prstGeom>
                  <a:noFill/>
                  <a:ln w="9525" algn="ctr">
                    <a:noFill/>
                    <a:miter lim="800000"/>
                    <a:headEnd/>
                    <a:tailEnd/>
                  </a:ln>
                </p:spPr>
                <p:txBody>
                  <a:bodyPr wrap="none">
                    <a:spAutoFit/>
                  </a:bodyPr>
                  <a:lstStyle/>
                  <a:p>
                    <a:r>
                      <a:rPr lang="en-US" altLang="zh-TW" sz="800"/>
                      <a:t>z</a:t>
                    </a:r>
                  </a:p>
                </p:txBody>
              </p:sp>
              <p:sp>
                <p:nvSpPr>
                  <p:cNvPr id="10299" name="Text Box 145"/>
                  <p:cNvSpPr txBox="1">
                    <a:spLocks noChangeArrowheads="1"/>
                  </p:cNvSpPr>
                  <p:nvPr/>
                </p:nvSpPr>
                <p:spPr bwMode="auto">
                  <a:xfrm rot="-2976700">
                    <a:off x="3462" y="2448"/>
                    <a:ext cx="446" cy="397"/>
                  </a:xfrm>
                  <a:prstGeom prst="rect">
                    <a:avLst/>
                  </a:prstGeom>
                  <a:noFill/>
                  <a:ln w="9525" algn="ctr">
                    <a:noFill/>
                    <a:miter lim="800000"/>
                    <a:headEnd/>
                    <a:tailEnd/>
                  </a:ln>
                </p:spPr>
                <p:txBody>
                  <a:bodyPr wrap="none">
                    <a:spAutoFit/>
                  </a:bodyPr>
                  <a:lstStyle/>
                  <a:p>
                    <a:r>
                      <a:rPr lang="en-US" altLang="zh-TW" sz="800"/>
                      <a:t>y</a:t>
                    </a:r>
                  </a:p>
                </p:txBody>
              </p:sp>
              <p:sp>
                <p:nvSpPr>
                  <p:cNvPr id="10300" name="Text Box 146"/>
                  <p:cNvSpPr txBox="1">
                    <a:spLocks noChangeArrowheads="1"/>
                  </p:cNvSpPr>
                  <p:nvPr/>
                </p:nvSpPr>
                <p:spPr bwMode="auto">
                  <a:xfrm rot="-4912236">
                    <a:off x="3319" y="2600"/>
                    <a:ext cx="601" cy="397"/>
                  </a:xfrm>
                  <a:prstGeom prst="rect">
                    <a:avLst/>
                  </a:prstGeom>
                  <a:noFill/>
                  <a:ln w="9525" algn="ctr">
                    <a:noFill/>
                    <a:miter lim="800000"/>
                    <a:headEnd/>
                    <a:tailEnd/>
                  </a:ln>
                </p:spPr>
                <p:txBody>
                  <a:bodyPr>
                    <a:spAutoFit/>
                  </a:bodyPr>
                  <a:lstStyle/>
                  <a:p>
                    <a:r>
                      <a:rPr lang="en-US" altLang="zh-TW" sz="800"/>
                      <a:t>x</a:t>
                    </a:r>
                  </a:p>
                </p:txBody>
              </p:sp>
              <p:sp>
                <p:nvSpPr>
                  <p:cNvPr id="10301" name="Text Box 147"/>
                  <p:cNvSpPr txBox="1">
                    <a:spLocks noChangeArrowheads="1"/>
                  </p:cNvSpPr>
                  <p:nvPr/>
                </p:nvSpPr>
                <p:spPr bwMode="auto">
                  <a:xfrm rot="6349436">
                    <a:off x="4115" y="2780"/>
                    <a:ext cx="446" cy="397"/>
                  </a:xfrm>
                  <a:prstGeom prst="rect">
                    <a:avLst/>
                  </a:prstGeom>
                  <a:noFill/>
                  <a:ln w="9525" algn="ctr">
                    <a:noFill/>
                    <a:miter lim="800000"/>
                    <a:headEnd/>
                    <a:tailEnd/>
                  </a:ln>
                </p:spPr>
                <p:txBody>
                  <a:bodyPr wrap="none">
                    <a:spAutoFit/>
                  </a:bodyPr>
                  <a:lstStyle/>
                  <a:p>
                    <a:r>
                      <a:rPr lang="en-US" altLang="zh-TW" sz="800"/>
                      <a:t>e</a:t>
                    </a:r>
                  </a:p>
                </p:txBody>
              </p:sp>
              <p:sp>
                <p:nvSpPr>
                  <p:cNvPr id="10302" name="Text Box 148"/>
                  <p:cNvSpPr txBox="1">
                    <a:spLocks noChangeArrowheads="1"/>
                  </p:cNvSpPr>
                  <p:nvPr/>
                </p:nvSpPr>
                <p:spPr bwMode="auto">
                  <a:xfrm rot="7929317">
                    <a:off x="4055" y="2931"/>
                    <a:ext cx="402" cy="397"/>
                  </a:xfrm>
                  <a:prstGeom prst="rect">
                    <a:avLst/>
                  </a:prstGeom>
                  <a:noFill/>
                  <a:ln w="9525" algn="ctr">
                    <a:noFill/>
                    <a:miter lim="800000"/>
                    <a:headEnd/>
                    <a:tailEnd/>
                  </a:ln>
                </p:spPr>
                <p:txBody>
                  <a:bodyPr wrap="none">
                    <a:spAutoFit/>
                  </a:bodyPr>
                  <a:lstStyle/>
                  <a:p>
                    <a:r>
                      <a:rPr lang="en-US" altLang="zh-TW" sz="800"/>
                      <a:t>f</a:t>
                    </a:r>
                  </a:p>
                </p:txBody>
              </p:sp>
            </p:grpSp>
          </p:grpSp>
        </p:grpSp>
        <p:sp>
          <p:nvSpPr>
            <p:cNvPr id="10289" name="Text Box 149"/>
            <p:cNvSpPr txBox="1">
              <a:spLocks noChangeArrowheads="1"/>
            </p:cNvSpPr>
            <p:nvPr/>
          </p:nvSpPr>
          <p:spPr bwMode="auto">
            <a:xfrm>
              <a:off x="884" y="2750"/>
              <a:ext cx="266" cy="212"/>
            </a:xfrm>
            <a:prstGeom prst="rect">
              <a:avLst/>
            </a:prstGeom>
            <a:noFill/>
            <a:ln w="12700">
              <a:noFill/>
              <a:miter lim="800000"/>
              <a:headEnd/>
              <a:tailEnd/>
            </a:ln>
          </p:spPr>
          <p:txBody>
            <a:bodyPr wrap="none">
              <a:spAutoFit/>
            </a:bodyPr>
            <a:lstStyle/>
            <a:p>
              <a:pPr algn="l"/>
              <a:r>
                <a:rPr kumimoji="0" lang="en-US" altLang="zh-TW" sz="1600">
                  <a:solidFill>
                    <a:schemeClr val="tx2"/>
                  </a:solidFill>
                </a:rPr>
                <a:t>- 2</a:t>
              </a:r>
            </a:p>
          </p:txBody>
        </p:sp>
      </p:grpSp>
      <p:grpSp>
        <p:nvGrpSpPr>
          <p:cNvPr id="15" name="Group 150"/>
          <p:cNvGrpSpPr>
            <a:grpSpLocks/>
          </p:cNvGrpSpPr>
          <p:nvPr/>
        </p:nvGrpSpPr>
        <p:grpSpPr bwMode="auto">
          <a:xfrm>
            <a:off x="-3175" y="4914900"/>
            <a:ext cx="9015413" cy="1171575"/>
            <a:chOff x="-2" y="3096"/>
            <a:chExt cx="5679" cy="738"/>
          </a:xfrm>
        </p:grpSpPr>
        <p:pic>
          <p:nvPicPr>
            <p:cNvPr id="10255" name="Picture 151" descr="silver edge - gray soft-edge bar"/>
            <p:cNvPicPr>
              <a:picLocks noChangeAspect="1" noChangeArrowheads="1"/>
            </p:cNvPicPr>
            <p:nvPr/>
          </p:nvPicPr>
          <p:blipFill>
            <a:blip r:embed="rId7" cstate="print"/>
            <a:srcRect/>
            <a:stretch>
              <a:fillRect/>
            </a:stretch>
          </p:blipFill>
          <p:spPr bwMode="blackWhite">
            <a:xfrm>
              <a:off x="1158" y="3166"/>
              <a:ext cx="4519" cy="598"/>
            </a:xfrm>
            <a:prstGeom prst="rect">
              <a:avLst/>
            </a:prstGeom>
            <a:noFill/>
            <a:ln w="9525" algn="ctr">
              <a:noFill/>
              <a:miter lim="800000"/>
              <a:headEnd/>
              <a:tailEnd/>
            </a:ln>
          </p:spPr>
        </p:pic>
        <p:sp>
          <p:nvSpPr>
            <p:cNvPr id="10256" name="Text Box 152"/>
            <p:cNvSpPr txBox="1">
              <a:spLocks noChangeArrowheads="1"/>
            </p:cNvSpPr>
            <p:nvPr/>
          </p:nvSpPr>
          <p:spPr bwMode="blackWhite">
            <a:xfrm>
              <a:off x="1474" y="3301"/>
              <a:ext cx="3868" cy="327"/>
            </a:xfrm>
            <a:prstGeom prst="rect">
              <a:avLst/>
            </a:prstGeom>
            <a:noFill/>
            <a:ln w="9525" algn="ctr">
              <a:noFill/>
              <a:miter lim="800000"/>
              <a:headEnd/>
              <a:tailEnd/>
            </a:ln>
          </p:spPr>
          <p:txBody>
            <a:bodyPr wrap="none" anchor="ctr">
              <a:spAutoFit/>
            </a:bodyPr>
            <a:lstStyle/>
            <a:p>
              <a:pPr algn="l">
                <a:spcBef>
                  <a:spcPct val="50000"/>
                </a:spcBef>
              </a:pPr>
              <a:r>
                <a:rPr kumimoji="0" lang="en-US" altLang="zh-TW" sz="2800">
                  <a:solidFill>
                    <a:srgbClr val="CCECFF"/>
                  </a:solidFill>
                  <a:latin typeface="Courier New" pitchFamily="49" charset="0"/>
                </a:rPr>
                <a:t>meet me after the toga party</a:t>
              </a:r>
            </a:p>
          </p:txBody>
        </p:sp>
        <p:pic>
          <p:nvPicPr>
            <p:cNvPr id="10257" name="Picture 153" descr="silver edge - clear sm rectangle"/>
            <p:cNvPicPr>
              <a:picLocks noChangeAspect="1" noChangeArrowheads="1"/>
            </p:cNvPicPr>
            <p:nvPr/>
          </p:nvPicPr>
          <p:blipFill>
            <a:blip r:embed="rId6" cstate="print"/>
            <a:srcRect/>
            <a:stretch>
              <a:fillRect/>
            </a:stretch>
          </p:blipFill>
          <p:spPr bwMode="auto">
            <a:xfrm>
              <a:off x="-2" y="3096"/>
              <a:ext cx="1348" cy="738"/>
            </a:xfrm>
            <a:prstGeom prst="rect">
              <a:avLst/>
            </a:prstGeom>
            <a:noFill/>
            <a:ln w="9525">
              <a:noFill/>
              <a:miter lim="800000"/>
              <a:headEnd/>
              <a:tailEnd/>
            </a:ln>
          </p:spPr>
        </p:pic>
        <p:grpSp>
          <p:nvGrpSpPr>
            <p:cNvPr id="16" name="Group 154"/>
            <p:cNvGrpSpPr>
              <a:grpSpLocks/>
            </p:cNvGrpSpPr>
            <p:nvPr/>
          </p:nvGrpSpPr>
          <p:grpSpPr bwMode="auto">
            <a:xfrm>
              <a:off x="203" y="3185"/>
              <a:ext cx="669" cy="574"/>
              <a:chOff x="219" y="3185"/>
              <a:chExt cx="669" cy="574"/>
            </a:xfrm>
          </p:grpSpPr>
          <p:grpSp>
            <p:nvGrpSpPr>
              <p:cNvPr id="17" name="Group 155"/>
              <p:cNvGrpSpPr>
                <a:grpSpLocks/>
              </p:cNvGrpSpPr>
              <p:nvPr/>
            </p:nvGrpSpPr>
            <p:grpSpPr bwMode="auto">
              <a:xfrm rot="4549927">
                <a:off x="267" y="3137"/>
                <a:ext cx="574" cy="669"/>
                <a:chOff x="585" y="1894"/>
                <a:chExt cx="574" cy="669"/>
              </a:xfrm>
            </p:grpSpPr>
            <p:pic>
              <p:nvPicPr>
                <p:cNvPr id="10273" name="Picture 156" descr="XP全套图标 - SnowE精细整套ICON图标240 - Optical Disk Aqua aqua.PNG"/>
                <p:cNvPicPr>
                  <a:picLocks noChangeAspect="1" noChangeArrowheads="1"/>
                </p:cNvPicPr>
                <p:nvPr/>
              </p:nvPicPr>
              <p:blipFill>
                <a:blip r:embed="rId8" cstate="print"/>
                <a:srcRect/>
                <a:stretch>
                  <a:fillRect/>
                </a:stretch>
              </p:blipFill>
              <p:spPr bwMode="auto">
                <a:xfrm>
                  <a:off x="585" y="1894"/>
                  <a:ext cx="574" cy="669"/>
                </a:xfrm>
                <a:prstGeom prst="rect">
                  <a:avLst/>
                </a:prstGeom>
                <a:noFill/>
                <a:ln w="9525">
                  <a:noFill/>
                  <a:miter lim="800000"/>
                  <a:headEnd/>
                  <a:tailEnd/>
                </a:ln>
              </p:spPr>
            </p:pic>
            <p:grpSp>
              <p:nvGrpSpPr>
                <p:cNvPr id="18" name="Group 157"/>
                <p:cNvGrpSpPr>
                  <a:grpSpLocks/>
                </p:cNvGrpSpPr>
                <p:nvPr/>
              </p:nvGrpSpPr>
              <p:grpSpPr bwMode="auto">
                <a:xfrm>
                  <a:off x="587" y="1931"/>
                  <a:ext cx="563" cy="501"/>
                  <a:chOff x="3423" y="2310"/>
                  <a:chExt cx="1126" cy="1000"/>
                </a:xfrm>
              </p:grpSpPr>
              <p:sp>
                <p:nvSpPr>
                  <p:cNvPr id="10275" name="Text Box 158"/>
                  <p:cNvSpPr txBox="1">
                    <a:spLocks noChangeArrowheads="1"/>
                  </p:cNvSpPr>
                  <p:nvPr/>
                </p:nvSpPr>
                <p:spPr bwMode="auto">
                  <a:xfrm>
                    <a:off x="3835" y="2310"/>
                    <a:ext cx="304" cy="269"/>
                  </a:xfrm>
                  <a:prstGeom prst="rect">
                    <a:avLst/>
                  </a:prstGeom>
                  <a:noFill/>
                  <a:ln w="9525" algn="ctr">
                    <a:noFill/>
                    <a:miter lim="800000"/>
                    <a:headEnd/>
                    <a:tailEnd/>
                  </a:ln>
                </p:spPr>
                <p:txBody>
                  <a:bodyPr wrap="none">
                    <a:spAutoFit/>
                  </a:bodyPr>
                  <a:lstStyle/>
                  <a:p>
                    <a:r>
                      <a:rPr lang="en-US" altLang="zh-TW" sz="800"/>
                      <a:t>a</a:t>
                    </a:r>
                  </a:p>
                </p:txBody>
              </p:sp>
              <p:sp>
                <p:nvSpPr>
                  <p:cNvPr id="10276" name="Text Box 159"/>
                  <p:cNvSpPr txBox="1">
                    <a:spLocks noChangeArrowheads="1"/>
                  </p:cNvSpPr>
                  <p:nvPr/>
                </p:nvSpPr>
                <p:spPr bwMode="auto">
                  <a:xfrm rot="1360952">
                    <a:off x="3997" y="2340"/>
                    <a:ext cx="336" cy="269"/>
                  </a:xfrm>
                  <a:prstGeom prst="rect">
                    <a:avLst/>
                  </a:prstGeom>
                  <a:noFill/>
                  <a:ln w="9525" algn="ctr">
                    <a:noFill/>
                    <a:miter lim="800000"/>
                    <a:headEnd/>
                    <a:tailEnd/>
                  </a:ln>
                </p:spPr>
                <p:txBody>
                  <a:bodyPr>
                    <a:spAutoFit/>
                  </a:bodyPr>
                  <a:lstStyle/>
                  <a:p>
                    <a:r>
                      <a:rPr lang="en-US" altLang="zh-TW" sz="800"/>
                      <a:t>b</a:t>
                    </a:r>
                  </a:p>
                </p:txBody>
              </p:sp>
              <p:sp>
                <p:nvSpPr>
                  <p:cNvPr id="10277" name="Text Box 160"/>
                  <p:cNvSpPr txBox="1">
                    <a:spLocks noChangeArrowheads="1"/>
                  </p:cNvSpPr>
                  <p:nvPr/>
                </p:nvSpPr>
                <p:spPr bwMode="auto">
                  <a:xfrm rot="2354242">
                    <a:off x="4139" y="2456"/>
                    <a:ext cx="338" cy="269"/>
                  </a:xfrm>
                  <a:prstGeom prst="rect">
                    <a:avLst/>
                  </a:prstGeom>
                  <a:noFill/>
                  <a:ln w="9525" algn="ctr">
                    <a:noFill/>
                    <a:miter lim="800000"/>
                    <a:headEnd/>
                    <a:tailEnd/>
                  </a:ln>
                </p:spPr>
                <p:txBody>
                  <a:bodyPr>
                    <a:spAutoFit/>
                  </a:bodyPr>
                  <a:lstStyle/>
                  <a:p>
                    <a:r>
                      <a:rPr lang="en-US" altLang="zh-TW" sz="800"/>
                      <a:t>c</a:t>
                    </a:r>
                  </a:p>
                </p:txBody>
              </p:sp>
              <p:sp>
                <p:nvSpPr>
                  <p:cNvPr id="10278" name="Text Box 161"/>
                  <p:cNvSpPr txBox="1">
                    <a:spLocks noChangeArrowheads="1"/>
                  </p:cNvSpPr>
                  <p:nvPr/>
                </p:nvSpPr>
                <p:spPr bwMode="auto">
                  <a:xfrm rot="4629689">
                    <a:off x="4259" y="2645"/>
                    <a:ext cx="310" cy="270"/>
                  </a:xfrm>
                  <a:prstGeom prst="rect">
                    <a:avLst/>
                  </a:prstGeom>
                  <a:noFill/>
                  <a:ln w="9525" algn="ctr">
                    <a:noFill/>
                    <a:miter lim="800000"/>
                    <a:headEnd/>
                    <a:tailEnd/>
                  </a:ln>
                </p:spPr>
                <p:txBody>
                  <a:bodyPr wrap="none">
                    <a:spAutoFit/>
                  </a:bodyPr>
                  <a:lstStyle/>
                  <a:p>
                    <a:r>
                      <a:rPr lang="en-US" altLang="zh-TW" sz="800"/>
                      <a:t>d</a:t>
                    </a:r>
                  </a:p>
                </p:txBody>
              </p:sp>
              <p:sp>
                <p:nvSpPr>
                  <p:cNvPr id="10279" name="Text Box 162"/>
                  <p:cNvSpPr txBox="1">
                    <a:spLocks noChangeArrowheads="1"/>
                  </p:cNvSpPr>
                  <p:nvPr/>
                </p:nvSpPr>
                <p:spPr bwMode="auto">
                  <a:xfrm rot="-1613774">
                    <a:off x="3633" y="2350"/>
                    <a:ext cx="296" cy="269"/>
                  </a:xfrm>
                  <a:prstGeom prst="rect">
                    <a:avLst/>
                  </a:prstGeom>
                  <a:noFill/>
                  <a:ln w="9525" algn="ctr">
                    <a:noFill/>
                    <a:miter lim="800000"/>
                    <a:headEnd/>
                    <a:tailEnd/>
                  </a:ln>
                </p:spPr>
                <p:txBody>
                  <a:bodyPr wrap="none">
                    <a:spAutoFit/>
                  </a:bodyPr>
                  <a:lstStyle/>
                  <a:p>
                    <a:r>
                      <a:rPr lang="en-US" altLang="zh-TW" sz="800"/>
                      <a:t>z</a:t>
                    </a:r>
                  </a:p>
                </p:txBody>
              </p:sp>
              <p:sp>
                <p:nvSpPr>
                  <p:cNvPr id="10280" name="Text Box 163"/>
                  <p:cNvSpPr txBox="1">
                    <a:spLocks noChangeArrowheads="1"/>
                  </p:cNvSpPr>
                  <p:nvPr/>
                </p:nvSpPr>
                <p:spPr bwMode="auto">
                  <a:xfrm rot="-2976700">
                    <a:off x="3482" y="2471"/>
                    <a:ext cx="303" cy="270"/>
                  </a:xfrm>
                  <a:prstGeom prst="rect">
                    <a:avLst/>
                  </a:prstGeom>
                  <a:noFill/>
                  <a:ln w="9525" algn="ctr">
                    <a:noFill/>
                    <a:miter lim="800000"/>
                    <a:headEnd/>
                    <a:tailEnd/>
                  </a:ln>
                </p:spPr>
                <p:txBody>
                  <a:bodyPr wrap="none">
                    <a:spAutoFit/>
                  </a:bodyPr>
                  <a:lstStyle/>
                  <a:p>
                    <a:r>
                      <a:rPr lang="en-US" altLang="zh-TW" sz="800"/>
                      <a:t>y</a:t>
                    </a:r>
                  </a:p>
                </p:txBody>
              </p:sp>
              <p:sp>
                <p:nvSpPr>
                  <p:cNvPr id="10281" name="Text Box 164"/>
                  <p:cNvSpPr txBox="1">
                    <a:spLocks noChangeArrowheads="1"/>
                  </p:cNvSpPr>
                  <p:nvPr/>
                </p:nvSpPr>
                <p:spPr bwMode="auto">
                  <a:xfrm rot="-4912236">
                    <a:off x="3258" y="2655"/>
                    <a:ext cx="600" cy="270"/>
                  </a:xfrm>
                  <a:prstGeom prst="rect">
                    <a:avLst/>
                  </a:prstGeom>
                  <a:noFill/>
                  <a:ln w="9525" algn="ctr">
                    <a:noFill/>
                    <a:miter lim="800000"/>
                    <a:headEnd/>
                    <a:tailEnd/>
                  </a:ln>
                </p:spPr>
                <p:txBody>
                  <a:bodyPr>
                    <a:spAutoFit/>
                  </a:bodyPr>
                  <a:lstStyle/>
                  <a:p>
                    <a:r>
                      <a:rPr lang="en-US" altLang="zh-TW" sz="800"/>
                      <a:t>x</a:t>
                    </a:r>
                  </a:p>
                </p:txBody>
              </p:sp>
              <p:sp>
                <p:nvSpPr>
                  <p:cNvPr id="10282" name="Text Box 165"/>
                  <p:cNvSpPr txBox="1">
                    <a:spLocks noChangeArrowheads="1"/>
                  </p:cNvSpPr>
                  <p:nvPr/>
                </p:nvSpPr>
                <p:spPr bwMode="auto">
                  <a:xfrm rot="6349436">
                    <a:off x="4244" y="2860"/>
                    <a:ext cx="303" cy="270"/>
                  </a:xfrm>
                  <a:prstGeom prst="rect">
                    <a:avLst/>
                  </a:prstGeom>
                  <a:noFill/>
                  <a:ln w="9525" algn="ctr">
                    <a:noFill/>
                    <a:miter lim="800000"/>
                    <a:headEnd/>
                    <a:tailEnd/>
                  </a:ln>
                </p:spPr>
                <p:txBody>
                  <a:bodyPr wrap="none">
                    <a:spAutoFit/>
                  </a:bodyPr>
                  <a:lstStyle/>
                  <a:p>
                    <a:r>
                      <a:rPr lang="en-US" altLang="zh-TW" sz="800"/>
                      <a:t>e</a:t>
                    </a:r>
                  </a:p>
                </p:txBody>
              </p:sp>
              <p:sp>
                <p:nvSpPr>
                  <p:cNvPr id="10283" name="Text Box 166"/>
                  <p:cNvSpPr txBox="1">
                    <a:spLocks noChangeArrowheads="1"/>
                  </p:cNvSpPr>
                  <p:nvPr/>
                </p:nvSpPr>
                <p:spPr bwMode="auto">
                  <a:xfrm rot="7929317">
                    <a:off x="4161" y="3039"/>
                    <a:ext cx="273" cy="270"/>
                  </a:xfrm>
                  <a:prstGeom prst="rect">
                    <a:avLst/>
                  </a:prstGeom>
                  <a:noFill/>
                  <a:ln w="9525" algn="ctr">
                    <a:noFill/>
                    <a:miter lim="800000"/>
                    <a:headEnd/>
                    <a:tailEnd/>
                  </a:ln>
                </p:spPr>
                <p:txBody>
                  <a:bodyPr wrap="none">
                    <a:spAutoFit/>
                  </a:bodyPr>
                  <a:lstStyle/>
                  <a:p>
                    <a:r>
                      <a:rPr lang="en-US" altLang="zh-TW" sz="800"/>
                      <a:t>f</a:t>
                    </a:r>
                  </a:p>
                </p:txBody>
              </p:sp>
            </p:grpSp>
          </p:grpSp>
          <p:grpSp>
            <p:nvGrpSpPr>
              <p:cNvPr id="19" name="Group 167"/>
              <p:cNvGrpSpPr>
                <a:grpSpLocks/>
              </p:cNvGrpSpPr>
              <p:nvPr/>
            </p:nvGrpSpPr>
            <p:grpSpPr bwMode="auto">
              <a:xfrm>
                <a:off x="364" y="3256"/>
                <a:ext cx="384" cy="424"/>
                <a:chOff x="682" y="2013"/>
                <a:chExt cx="384" cy="424"/>
              </a:xfrm>
            </p:grpSpPr>
            <p:pic>
              <p:nvPicPr>
                <p:cNvPr id="10262" name="Picture 168" descr="XP全套图标 - SnowE精细整套ICON图标241 - Optical Disk Aqua lime.PNG"/>
                <p:cNvPicPr>
                  <a:picLocks noChangeAspect="1" noChangeArrowheads="1"/>
                </p:cNvPicPr>
                <p:nvPr/>
              </p:nvPicPr>
              <p:blipFill>
                <a:blip r:embed="rId9" cstate="print"/>
                <a:srcRect/>
                <a:stretch>
                  <a:fillRect/>
                </a:stretch>
              </p:blipFill>
              <p:spPr bwMode="auto">
                <a:xfrm>
                  <a:off x="700" y="2013"/>
                  <a:ext cx="363" cy="424"/>
                </a:xfrm>
                <a:prstGeom prst="rect">
                  <a:avLst/>
                </a:prstGeom>
                <a:noFill/>
                <a:ln w="9525">
                  <a:noFill/>
                  <a:miter lim="800000"/>
                  <a:headEnd/>
                  <a:tailEnd/>
                </a:ln>
              </p:spPr>
            </p:pic>
            <p:grpSp>
              <p:nvGrpSpPr>
                <p:cNvPr id="20" name="Group 169"/>
                <p:cNvGrpSpPr>
                  <a:grpSpLocks/>
                </p:cNvGrpSpPr>
                <p:nvPr/>
              </p:nvGrpSpPr>
              <p:grpSpPr bwMode="auto">
                <a:xfrm>
                  <a:off x="682" y="2024"/>
                  <a:ext cx="384" cy="348"/>
                  <a:chOff x="3421" y="2310"/>
                  <a:chExt cx="1130" cy="1021"/>
                </a:xfrm>
              </p:grpSpPr>
              <p:sp>
                <p:nvSpPr>
                  <p:cNvPr id="10264" name="Text Box 170"/>
                  <p:cNvSpPr txBox="1">
                    <a:spLocks noChangeArrowheads="1"/>
                  </p:cNvSpPr>
                  <p:nvPr/>
                </p:nvSpPr>
                <p:spPr bwMode="auto">
                  <a:xfrm>
                    <a:off x="3765" y="2310"/>
                    <a:ext cx="448" cy="396"/>
                  </a:xfrm>
                  <a:prstGeom prst="rect">
                    <a:avLst/>
                  </a:prstGeom>
                  <a:noFill/>
                  <a:ln w="9525" algn="ctr">
                    <a:noFill/>
                    <a:miter lim="800000"/>
                    <a:headEnd/>
                    <a:tailEnd/>
                  </a:ln>
                </p:spPr>
                <p:txBody>
                  <a:bodyPr wrap="none">
                    <a:spAutoFit/>
                  </a:bodyPr>
                  <a:lstStyle/>
                  <a:p>
                    <a:r>
                      <a:rPr lang="en-US" altLang="zh-TW" sz="800"/>
                      <a:t>a</a:t>
                    </a:r>
                  </a:p>
                </p:txBody>
              </p:sp>
              <p:sp>
                <p:nvSpPr>
                  <p:cNvPr id="10265" name="Text Box 171"/>
                  <p:cNvSpPr txBox="1">
                    <a:spLocks noChangeArrowheads="1"/>
                  </p:cNvSpPr>
                  <p:nvPr/>
                </p:nvSpPr>
                <p:spPr bwMode="auto">
                  <a:xfrm rot="1360952">
                    <a:off x="3915" y="2339"/>
                    <a:ext cx="456" cy="396"/>
                  </a:xfrm>
                  <a:prstGeom prst="rect">
                    <a:avLst/>
                  </a:prstGeom>
                  <a:noFill/>
                  <a:ln w="9525" algn="ctr">
                    <a:noFill/>
                    <a:miter lim="800000"/>
                    <a:headEnd/>
                    <a:tailEnd/>
                  </a:ln>
                </p:spPr>
                <p:txBody>
                  <a:bodyPr wrap="none">
                    <a:spAutoFit/>
                  </a:bodyPr>
                  <a:lstStyle/>
                  <a:p>
                    <a:r>
                      <a:rPr lang="en-US" altLang="zh-TW" sz="800"/>
                      <a:t>b</a:t>
                    </a:r>
                  </a:p>
                </p:txBody>
              </p:sp>
              <p:sp>
                <p:nvSpPr>
                  <p:cNvPr id="10266" name="Text Box 172"/>
                  <p:cNvSpPr txBox="1">
                    <a:spLocks noChangeArrowheads="1"/>
                  </p:cNvSpPr>
                  <p:nvPr/>
                </p:nvSpPr>
                <p:spPr bwMode="auto">
                  <a:xfrm rot="2354242">
                    <a:off x="4098" y="2442"/>
                    <a:ext cx="341" cy="396"/>
                  </a:xfrm>
                  <a:prstGeom prst="rect">
                    <a:avLst/>
                  </a:prstGeom>
                  <a:noFill/>
                  <a:ln w="9525" algn="ctr">
                    <a:noFill/>
                    <a:miter lim="800000"/>
                    <a:headEnd/>
                    <a:tailEnd/>
                  </a:ln>
                </p:spPr>
                <p:txBody>
                  <a:bodyPr>
                    <a:spAutoFit/>
                  </a:bodyPr>
                  <a:lstStyle/>
                  <a:p>
                    <a:r>
                      <a:rPr lang="en-US" altLang="zh-TW" sz="800"/>
                      <a:t>c</a:t>
                    </a:r>
                  </a:p>
                </p:txBody>
              </p:sp>
              <p:sp>
                <p:nvSpPr>
                  <p:cNvPr id="10267" name="Text Box 173"/>
                  <p:cNvSpPr txBox="1">
                    <a:spLocks noChangeArrowheads="1"/>
                  </p:cNvSpPr>
                  <p:nvPr/>
                </p:nvSpPr>
                <p:spPr bwMode="auto">
                  <a:xfrm rot="4629689">
                    <a:off x="4125" y="2597"/>
                    <a:ext cx="455" cy="397"/>
                  </a:xfrm>
                  <a:prstGeom prst="rect">
                    <a:avLst/>
                  </a:prstGeom>
                  <a:noFill/>
                  <a:ln w="9525" algn="ctr">
                    <a:noFill/>
                    <a:miter lim="800000"/>
                    <a:headEnd/>
                    <a:tailEnd/>
                  </a:ln>
                </p:spPr>
                <p:txBody>
                  <a:bodyPr wrap="none">
                    <a:spAutoFit/>
                  </a:bodyPr>
                  <a:lstStyle/>
                  <a:p>
                    <a:r>
                      <a:rPr lang="en-US" altLang="zh-TW" sz="800"/>
                      <a:t>d</a:t>
                    </a:r>
                  </a:p>
                </p:txBody>
              </p:sp>
              <p:sp>
                <p:nvSpPr>
                  <p:cNvPr id="10268" name="Text Box 174"/>
                  <p:cNvSpPr txBox="1">
                    <a:spLocks noChangeArrowheads="1"/>
                  </p:cNvSpPr>
                  <p:nvPr/>
                </p:nvSpPr>
                <p:spPr bwMode="auto">
                  <a:xfrm rot="-1613774">
                    <a:off x="3595" y="2345"/>
                    <a:ext cx="435" cy="396"/>
                  </a:xfrm>
                  <a:prstGeom prst="rect">
                    <a:avLst/>
                  </a:prstGeom>
                  <a:noFill/>
                  <a:ln w="9525" algn="ctr">
                    <a:noFill/>
                    <a:miter lim="800000"/>
                    <a:headEnd/>
                    <a:tailEnd/>
                  </a:ln>
                </p:spPr>
                <p:txBody>
                  <a:bodyPr wrap="none">
                    <a:spAutoFit/>
                  </a:bodyPr>
                  <a:lstStyle/>
                  <a:p>
                    <a:r>
                      <a:rPr lang="en-US" altLang="zh-TW" sz="800"/>
                      <a:t>z</a:t>
                    </a:r>
                  </a:p>
                </p:txBody>
              </p:sp>
              <p:sp>
                <p:nvSpPr>
                  <p:cNvPr id="10269" name="Text Box 175"/>
                  <p:cNvSpPr txBox="1">
                    <a:spLocks noChangeArrowheads="1"/>
                  </p:cNvSpPr>
                  <p:nvPr/>
                </p:nvSpPr>
                <p:spPr bwMode="auto">
                  <a:xfrm rot="-2976700">
                    <a:off x="3462" y="2448"/>
                    <a:ext cx="446" cy="397"/>
                  </a:xfrm>
                  <a:prstGeom prst="rect">
                    <a:avLst/>
                  </a:prstGeom>
                  <a:noFill/>
                  <a:ln w="9525" algn="ctr">
                    <a:noFill/>
                    <a:miter lim="800000"/>
                    <a:headEnd/>
                    <a:tailEnd/>
                  </a:ln>
                </p:spPr>
                <p:txBody>
                  <a:bodyPr wrap="none">
                    <a:spAutoFit/>
                  </a:bodyPr>
                  <a:lstStyle/>
                  <a:p>
                    <a:r>
                      <a:rPr lang="en-US" altLang="zh-TW" sz="800"/>
                      <a:t>y</a:t>
                    </a:r>
                  </a:p>
                </p:txBody>
              </p:sp>
              <p:sp>
                <p:nvSpPr>
                  <p:cNvPr id="10270" name="Text Box 176"/>
                  <p:cNvSpPr txBox="1">
                    <a:spLocks noChangeArrowheads="1"/>
                  </p:cNvSpPr>
                  <p:nvPr/>
                </p:nvSpPr>
                <p:spPr bwMode="auto">
                  <a:xfrm rot="-4912236">
                    <a:off x="3319" y="2600"/>
                    <a:ext cx="601" cy="397"/>
                  </a:xfrm>
                  <a:prstGeom prst="rect">
                    <a:avLst/>
                  </a:prstGeom>
                  <a:noFill/>
                  <a:ln w="9525" algn="ctr">
                    <a:noFill/>
                    <a:miter lim="800000"/>
                    <a:headEnd/>
                    <a:tailEnd/>
                  </a:ln>
                </p:spPr>
                <p:txBody>
                  <a:bodyPr>
                    <a:spAutoFit/>
                  </a:bodyPr>
                  <a:lstStyle/>
                  <a:p>
                    <a:r>
                      <a:rPr lang="en-US" altLang="zh-TW" sz="800"/>
                      <a:t>x</a:t>
                    </a:r>
                  </a:p>
                </p:txBody>
              </p:sp>
              <p:sp>
                <p:nvSpPr>
                  <p:cNvPr id="10271" name="Text Box 177"/>
                  <p:cNvSpPr txBox="1">
                    <a:spLocks noChangeArrowheads="1"/>
                  </p:cNvSpPr>
                  <p:nvPr/>
                </p:nvSpPr>
                <p:spPr bwMode="auto">
                  <a:xfrm rot="6349436">
                    <a:off x="4115" y="2780"/>
                    <a:ext cx="446" cy="397"/>
                  </a:xfrm>
                  <a:prstGeom prst="rect">
                    <a:avLst/>
                  </a:prstGeom>
                  <a:noFill/>
                  <a:ln w="9525" algn="ctr">
                    <a:noFill/>
                    <a:miter lim="800000"/>
                    <a:headEnd/>
                    <a:tailEnd/>
                  </a:ln>
                </p:spPr>
                <p:txBody>
                  <a:bodyPr wrap="none">
                    <a:spAutoFit/>
                  </a:bodyPr>
                  <a:lstStyle/>
                  <a:p>
                    <a:r>
                      <a:rPr lang="en-US" altLang="zh-TW" sz="800"/>
                      <a:t>e</a:t>
                    </a:r>
                  </a:p>
                </p:txBody>
              </p:sp>
              <p:sp>
                <p:nvSpPr>
                  <p:cNvPr id="10272" name="Text Box 178"/>
                  <p:cNvSpPr txBox="1">
                    <a:spLocks noChangeArrowheads="1"/>
                  </p:cNvSpPr>
                  <p:nvPr/>
                </p:nvSpPr>
                <p:spPr bwMode="auto">
                  <a:xfrm rot="7929317">
                    <a:off x="4055" y="2931"/>
                    <a:ext cx="402" cy="397"/>
                  </a:xfrm>
                  <a:prstGeom prst="rect">
                    <a:avLst/>
                  </a:prstGeom>
                  <a:noFill/>
                  <a:ln w="9525" algn="ctr">
                    <a:noFill/>
                    <a:miter lim="800000"/>
                    <a:headEnd/>
                    <a:tailEnd/>
                  </a:ln>
                </p:spPr>
                <p:txBody>
                  <a:bodyPr wrap="none">
                    <a:spAutoFit/>
                  </a:bodyPr>
                  <a:lstStyle/>
                  <a:p>
                    <a:r>
                      <a:rPr lang="en-US" altLang="zh-TW" sz="800"/>
                      <a:t>f</a:t>
                    </a:r>
                  </a:p>
                </p:txBody>
              </p:sp>
            </p:grpSp>
          </p:grpSp>
        </p:grpSp>
        <p:sp>
          <p:nvSpPr>
            <p:cNvPr id="10259" name="Text Box 179"/>
            <p:cNvSpPr txBox="1">
              <a:spLocks noChangeArrowheads="1"/>
            </p:cNvSpPr>
            <p:nvPr/>
          </p:nvSpPr>
          <p:spPr bwMode="auto">
            <a:xfrm>
              <a:off x="884" y="3385"/>
              <a:ext cx="266" cy="212"/>
            </a:xfrm>
            <a:prstGeom prst="rect">
              <a:avLst/>
            </a:prstGeom>
            <a:noFill/>
            <a:ln w="12700">
              <a:noFill/>
              <a:miter lim="800000"/>
              <a:headEnd/>
              <a:tailEnd/>
            </a:ln>
          </p:spPr>
          <p:txBody>
            <a:bodyPr wrap="none">
              <a:spAutoFit/>
            </a:bodyPr>
            <a:lstStyle/>
            <a:p>
              <a:pPr algn="l"/>
              <a:r>
                <a:rPr kumimoji="0" lang="en-US" altLang="zh-TW" sz="1600">
                  <a:solidFill>
                    <a:schemeClr val="tx2"/>
                  </a:solidFill>
                </a:rPr>
                <a:t>- 3</a:t>
              </a:r>
            </a:p>
          </p:txBody>
        </p:sp>
      </p:grpSp>
      <p:grpSp>
        <p:nvGrpSpPr>
          <p:cNvPr id="21" name="Group 183"/>
          <p:cNvGrpSpPr>
            <a:grpSpLocks/>
          </p:cNvGrpSpPr>
          <p:nvPr/>
        </p:nvGrpSpPr>
        <p:grpSpPr bwMode="auto">
          <a:xfrm>
            <a:off x="7092950" y="5516563"/>
            <a:ext cx="2051050" cy="720725"/>
            <a:chOff x="4468" y="3475"/>
            <a:chExt cx="1292" cy="454"/>
          </a:xfrm>
        </p:grpSpPr>
        <p:sp>
          <p:nvSpPr>
            <p:cNvPr id="10253" name="AutoShape 180"/>
            <p:cNvSpPr>
              <a:spLocks noChangeArrowheads="1"/>
            </p:cNvSpPr>
            <p:nvPr/>
          </p:nvSpPr>
          <p:spPr bwMode="auto">
            <a:xfrm>
              <a:off x="4468" y="3475"/>
              <a:ext cx="1292" cy="454"/>
            </a:xfrm>
            <a:prstGeom prst="irregularSeal2">
              <a:avLst/>
            </a:prstGeom>
            <a:solidFill>
              <a:srgbClr val="FFFF00">
                <a:alpha val="50195"/>
              </a:srgbClr>
            </a:solidFill>
            <a:ln w="9525" algn="ctr">
              <a:noFill/>
              <a:miter lim="800000"/>
              <a:headEnd/>
              <a:tailEnd/>
            </a:ln>
          </p:spPr>
          <p:txBody>
            <a:bodyPr wrap="none" anchor="ctr"/>
            <a:lstStyle/>
            <a:p>
              <a:endParaRPr lang="zh-TW" altLang="en-US"/>
            </a:p>
          </p:txBody>
        </p:sp>
        <p:sp>
          <p:nvSpPr>
            <p:cNvPr id="10254" name="Text Box 181"/>
            <p:cNvSpPr txBox="1">
              <a:spLocks noChangeArrowheads="1"/>
            </p:cNvSpPr>
            <p:nvPr/>
          </p:nvSpPr>
          <p:spPr bwMode="auto">
            <a:xfrm rot="-383664">
              <a:off x="4694" y="3612"/>
              <a:ext cx="816" cy="231"/>
            </a:xfrm>
            <a:prstGeom prst="rect">
              <a:avLst/>
            </a:prstGeom>
            <a:noFill/>
            <a:ln w="9525" algn="ctr">
              <a:noFill/>
              <a:miter lim="800000"/>
              <a:headEnd/>
              <a:tailEnd/>
            </a:ln>
          </p:spPr>
          <p:txBody>
            <a:bodyPr>
              <a:spAutoFit/>
            </a:bodyPr>
            <a:lstStyle/>
            <a:p>
              <a:pPr>
                <a:spcBef>
                  <a:spcPct val="50000"/>
                </a:spcBef>
              </a:pPr>
              <a:r>
                <a:rPr lang="en-US" altLang="zh-TW">
                  <a:solidFill>
                    <a:srgbClr val="FF3300"/>
                  </a:solidFill>
                </a:rPr>
                <a:t>Bingo!</a:t>
              </a:r>
            </a:p>
          </p:txBody>
        </p:sp>
      </p:grpSp>
      <p:sp>
        <p:nvSpPr>
          <p:cNvPr id="10251" name="日期版面配置區 102"/>
          <p:cNvSpPr>
            <a:spLocks noGrp="1"/>
          </p:cNvSpPr>
          <p:nvPr>
            <p:ph type="dt" sz="half" idx="10"/>
          </p:nvPr>
        </p:nvSpPr>
        <p:spPr>
          <a:noFill/>
        </p:spPr>
        <p:txBody>
          <a:bodyPr/>
          <a:lstStyle/>
          <a:p>
            <a:fld id="{C07210E7-0D4C-427A-814A-2BAFC990577D}" type="datetime1">
              <a:rPr lang="zh-TW" altLang="en-US">
                <a:latin typeface="Arial" charset="0"/>
              </a:rPr>
              <a:pPr/>
              <a:t>2020/10/21</a:t>
            </a:fld>
            <a:endParaRPr lang="en-US" altLang="zh-TW">
              <a:latin typeface="Arial" charset="0"/>
            </a:endParaRPr>
          </a:p>
        </p:txBody>
      </p:sp>
      <p:sp>
        <p:nvSpPr>
          <p:cNvPr id="10252" name="投影片編號版面配置區 103"/>
          <p:cNvSpPr>
            <a:spLocks noGrp="1"/>
          </p:cNvSpPr>
          <p:nvPr>
            <p:ph type="sldNum" sz="quarter" idx="4"/>
          </p:nvPr>
        </p:nvSpPr>
        <p:spPr>
          <a:noFill/>
        </p:spPr>
        <p:txBody>
          <a:bodyPr/>
          <a:lstStyle/>
          <a:p>
            <a:fld id="{61142EB8-DBD7-4434-8EB4-A786D222A31E}" type="slidenum">
              <a:rPr lang="en-US" altLang="zh-TW" smtClean="0">
                <a:latin typeface="Arial" charset="0"/>
              </a:rPr>
              <a:pPr/>
              <a:t>30</a:t>
            </a:fld>
            <a:endParaRPr lang="en-US" altLang="zh-TW">
              <a:latin typeface="Arial"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nodeType="withEffect">
                                  <p:stCondLst>
                                    <p:cond delay="0"/>
                                  </p:stCondLst>
                                  <p:childTnLst>
                                    <p:animMotion origin="layout" path="M 3.33333E-6 -4.81481E-6 L -0.44358 -0.08101 " pathEditMode="relative" rAng="0" ptsTypes="AA">
                                      <p:cBhvr>
                                        <p:cTn id="6" dur="500" fill="hold"/>
                                        <p:tgtEl>
                                          <p:spTgt spid="2"/>
                                        </p:tgtEl>
                                        <p:attrNameLst>
                                          <p:attrName>ppt_x</p:attrName>
                                          <p:attrName>ppt_y</p:attrName>
                                        </p:attrNameLst>
                                      </p:cBhvr>
                                      <p:rCtr x="-22200" y="-4100"/>
                                    </p:animMotion>
                                  </p:childTnLst>
                                </p:cTn>
                              </p:par>
                              <p:par>
                                <p:cTn id="7" presetID="49" presetClass="path" presetSubtype="0" accel="50000" decel="50000" fill="hold" nodeType="withEffect">
                                  <p:stCondLst>
                                    <p:cond delay="0"/>
                                  </p:stCondLst>
                                  <p:childTnLst>
                                    <p:animMotion origin="layout" path="M 3.33333E-6 2.22222E-6 L -0.33021 -0.25162 " pathEditMode="relative" rAng="0" ptsTypes="AA">
                                      <p:cBhvr>
                                        <p:cTn id="8" dur="500" fill="hold"/>
                                        <p:tgtEl>
                                          <p:spTgt spid="40989"/>
                                        </p:tgtEl>
                                        <p:attrNameLst>
                                          <p:attrName>ppt_x</p:attrName>
                                          <p:attrName>ppt_y</p:attrName>
                                        </p:attrNameLst>
                                      </p:cBhvr>
                                      <p:rCtr x="-16500" y="-12600"/>
                                    </p:animMotion>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0993"/>
                                        </p:tgtEl>
                                        <p:attrNameLst>
                                          <p:attrName>style.visibility</p:attrName>
                                        </p:attrNameLst>
                                      </p:cBhvr>
                                      <p:to>
                                        <p:strVal val="visible"/>
                                      </p:to>
                                    </p:set>
                                    <p:animEffect transition="in" filter="fade">
                                      <p:cBhvr>
                                        <p:cTn id="12" dur="500"/>
                                        <p:tgtEl>
                                          <p:spTgt spid="40993"/>
                                        </p:tgtEl>
                                      </p:cBhvr>
                                    </p:animEffect>
                                  </p:childTnLst>
                                </p:cTn>
                              </p:par>
                            </p:childTnLst>
                          </p:cTn>
                        </p:par>
                        <p:par>
                          <p:cTn id="13" fill="hold">
                            <p:stCondLst>
                              <p:cond delay="1000"/>
                            </p:stCondLst>
                            <p:childTnLst>
                              <p:par>
                                <p:cTn id="14" presetID="0" presetClass="path" presetSubtype="0" accel="50000" decel="50000" fill="hold" nodeType="afterEffect">
                                  <p:stCondLst>
                                    <p:cond delay="0"/>
                                  </p:stCondLst>
                                  <p:childTnLst>
                                    <p:animMotion origin="layout" path="M 0.00885 -0.01018 C 0.0092 -0.01366 0.00729 -0.02477 0.01146 -0.03102 C 0.01562 -0.03727 0.02205 -0.04792 0.02812 -0.03449 C 0.0342 -0.02106 0.03177 -0.00116 0.02083 0.00301 C 0.00989 0.00718 0.00035 -0.00278 -0.00261 -0.01088 C -0.00469 -0.01829 -0.00261 -0.03796 0.00833 -0.04143 C 0.01927 -0.04491 0.01857 -0.02176 0.02135 -0.01643 " pathEditMode="relative" rAng="0" ptsTypes="asssasa">
                                      <p:cBhvr>
                                        <p:cTn id="15" dur="2000" fill="hold"/>
                                        <p:tgtEl>
                                          <p:spTgt spid="40993"/>
                                        </p:tgtEl>
                                        <p:attrNameLst>
                                          <p:attrName>ppt_x</p:attrName>
                                          <p:attrName>ppt_y</p:attrName>
                                        </p:attrNameLst>
                                      </p:cBhvr>
                                      <p:rCtr x="600" y="-1000"/>
                                    </p:animMotion>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0994"/>
                                        </p:tgtEl>
                                        <p:attrNameLst>
                                          <p:attrName>style.visibility</p:attrName>
                                        </p:attrNameLst>
                                      </p:cBhvr>
                                      <p:to>
                                        <p:strVal val="visible"/>
                                      </p:to>
                                    </p:set>
                                    <p:animEffect transition="in" filter="wipe(left)">
                                      <p:cBhvr>
                                        <p:cTn id="19" dur="500"/>
                                        <p:tgtEl>
                                          <p:spTgt spid="40994"/>
                                        </p:tgtEl>
                                      </p:cBhvr>
                                    </p:animEffect>
                                  </p:childTnLst>
                                </p:cTn>
                              </p:par>
                            </p:childTnLst>
                          </p:cTn>
                        </p:par>
                        <p:par>
                          <p:cTn id="20" fill="hold">
                            <p:stCondLst>
                              <p:cond delay="3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53"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childTnLst>
                          </p:cTn>
                        </p:par>
                        <p:par>
                          <p:cTn id="44" fill="hold">
                            <p:stCondLst>
                              <p:cond delay="5500"/>
                            </p:stCondLst>
                            <p:childTnLst>
                              <p:par>
                                <p:cTn id="45" presetID="26" presetClass="emph" presetSubtype="0" repeatCount="indefinite" fill="hold" nodeType="afterEffect">
                                  <p:stCondLst>
                                    <p:cond delay="0"/>
                                  </p:stCondLst>
                                  <p:endCondLst>
                                    <p:cond evt="onNext" delay="0">
                                      <p:tgtEl>
                                        <p:sldTgt/>
                                      </p:tgtEl>
                                    </p:cond>
                                  </p:endCondLst>
                                  <p:childTnLst>
                                    <p:animEffect transition="out" filter="fade">
                                      <p:cBhvr>
                                        <p:cTn id="46" dur="1000" tmFilter="0, 0; .2, .5; .8, .5; 1, 0"/>
                                        <p:tgtEl>
                                          <p:spTgt spid="21"/>
                                        </p:tgtEl>
                                      </p:cBhvr>
                                    </p:animEffect>
                                    <p:animScale>
                                      <p:cBhvr>
                                        <p:cTn id="47" dur="50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755650" y="404813"/>
            <a:ext cx="8229600" cy="863600"/>
          </a:xfrm>
          <a:prstGeom prst="rect">
            <a:avLst/>
          </a:prstGeom>
          <a:noFill/>
          <a:ln w="9525">
            <a:noFill/>
            <a:miter lim="800000"/>
            <a:headEnd/>
            <a:tailEnd/>
          </a:ln>
        </p:spPr>
        <p:txBody>
          <a:bodyPr anchor="ctr"/>
          <a:lstStyle/>
          <a:p>
            <a:pPr algn="l" eaLnBrk="0" hangingPunct="0"/>
            <a:r>
              <a:rPr lang="zh-TW" altLang="en-US" sz="3600">
                <a:solidFill>
                  <a:schemeClr val="tx2"/>
                </a:solidFill>
                <a:latin typeface="Times New Roman" pitchFamily="18" charset="0"/>
                <a:ea typeface="標楷體" pitchFamily="65" charset="-120"/>
              </a:rPr>
              <a:t>凱撒加密的破解 </a:t>
            </a:r>
            <a:r>
              <a:rPr lang="en-US" altLang="zh-TW" sz="3600">
                <a:solidFill>
                  <a:schemeClr val="tx2"/>
                </a:solidFill>
                <a:latin typeface="Times New Roman" pitchFamily="18" charset="0"/>
                <a:ea typeface="標楷體" pitchFamily="65" charset="-120"/>
              </a:rPr>
              <a:t>– </a:t>
            </a:r>
            <a:r>
              <a:rPr lang="zh-TW" altLang="en-US" sz="3600">
                <a:solidFill>
                  <a:schemeClr val="tx2"/>
                </a:solidFill>
                <a:latin typeface="Times New Roman" pitchFamily="18" charset="0"/>
                <a:ea typeface="標楷體" pitchFamily="65" charset="-120"/>
              </a:rPr>
              <a:t>暴力破解法</a:t>
            </a:r>
          </a:p>
        </p:txBody>
      </p:sp>
      <p:grpSp>
        <p:nvGrpSpPr>
          <p:cNvPr id="2" name="Group 103"/>
          <p:cNvGrpSpPr>
            <a:grpSpLocks/>
          </p:cNvGrpSpPr>
          <p:nvPr/>
        </p:nvGrpSpPr>
        <p:grpSpPr bwMode="auto">
          <a:xfrm>
            <a:off x="3419475" y="1676400"/>
            <a:ext cx="5610225" cy="3238500"/>
            <a:chOff x="2226" y="1056"/>
            <a:chExt cx="3534" cy="2040"/>
          </a:xfrm>
        </p:grpSpPr>
        <p:pic>
          <p:nvPicPr>
            <p:cNvPr id="11272" name="Picture 104" descr="box"/>
            <p:cNvPicPr>
              <a:picLocks noChangeAspect="1" noChangeArrowheads="1"/>
            </p:cNvPicPr>
            <p:nvPr/>
          </p:nvPicPr>
          <p:blipFill>
            <a:blip r:embed="rId2" cstate="print"/>
            <a:srcRect/>
            <a:stretch>
              <a:fillRect/>
            </a:stretch>
          </p:blipFill>
          <p:spPr bwMode="auto">
            <a:xfrm>
              <a:off x="2226" y="1056"/>
              <a:ext cx="3534" cy="2040"/>
            </a:xfrm>
            <a:prstGeom prst="rect">
              <a:avLst/>
            </a:prstGeom>
            <a:noFill/>
            <a:ln w="9525">
              <a:noFill/>
              <a:miter lim="800000"/>
              <a:headEnd/>
              <a:tailEnd/>
            </a:ln>
          </p:spPr>
        </p:pic>
        <p:sp>
          <p:nvSpPr>
            <p:cNvPr id="11273" name="Text Box 105"/>
            <p:cNvSpPr txBox="1">
              <a:spLocks noChangeArrowheads="1"/>
            </p:cNvSpPr>
            <p:nvPr/>
          </p:nvSpPr>
          <p:spPr bwMode="auto">
            <a:xfrm>
              <a:off x="2408" y="1389"/>
              <a:ext cx="3129" cy="1442"/>
            </a:xfrm>
            <a:prstGeom prst="rect">
              <a:avLst/>
            </a:prstGeom>
            <a:noFill/>
            <a:ln w="9525">
              <a:noFill/>
              <a:miter lim="800000"/>
              <a:headEnd/>
              <a:tailEnd/>
            </a:ln>
          </p:spPr>
          <p:txBody>
            <a:bodyPr wrap="square">
              <a:spAutoFit/>
            </a:bodyPr>
            <a:lstStyle/>
            <a:p>
              <a:pPr marL="401638" indent="-401638" algn="l">
                <a:lnSpc>
                  <a:spcPct val="85000"/>
                </a:lnSpc>
                <a:spcBef>
                  <a:spcPct val="85000"/>
                </a:spcBef>
                <a:buFontTx/>
                <a:buBlip>
                  <a:blip r:embed="rId3"/>
                </a:buBlip>
              </a:pPr>
              <a:r>
                <a:rPr kumimoji="0" lang="zh-TW" altLang="en-US" sz="2800" b="1" dirty="0">
                  <a:solidFill>
                    <a:srgbClr val="000000"/>
                  </a:solidFill>
                  <a:latin typeface="Times New Roman" pitchFamily="18" charset="0"/>
                  <a:ea typeface="標楷體" pitchFamily="65" charset="-120"/>
                </a:rPr>
                <a:t>對凱撒加密做暴力破解法</a:t>
              </a:r>
              <a:br>
                <a:rPr kumimoji="0" lang="zh-TW" altLang="en-US" sz="2800" b="1" dirty="0">
                  <a:solidFill>
                    <a:srgbClr val="000000"/>
                  </a:solidFill>
                  <a:latin typeface="Times New Roman" pitchFamily="18" charset="0"/>
                  <a:ea typeface="標楷體" pitchFamily="65" charset="-120"/>
                </a:rPr>
              </a:br>
              <a:r>
                <a:rPr kumimoji="0" lang="en-US" altLang="zh-TW" sz="2800" b="1" dirty="0">
                  <a:solidFill>
                    <a:srgbClr val="000000"/>
                  </a:solidFill>
                  <a:latin typeface="Times New Roman" pitchFamily="18" charset="0"/>
                  <a:ea typeface="標楷體" pitchFamily="65" charset="-120"/>
                </a:rPr>
                <a:t>(Brute-force Cryptanalysis)</a:t>
              </a:r>
            </a:p>
            <a:p>
              <a:pPr marL="401638" indent="-401638" algn="l">
                <a:lnSpc>
                  <a:spcPct val="85000"/>
                </a:lnSpc>
                <a:spcBef>
                  <a:spcPct val="85000"/>
                </a:spcBef>
                <a:buFontTx/>
                <a:buBlip>
                  <a:blip r:embed="rId3"/>
                </a:buBlip>
              </a:pPr>
              <a:r>
                <a:rPr kumimoji="0" lang="en-US" altLang="zh-TW" sz="2800" b="1" dirty="0">
                  <a:solidFill>
                    <a:srgbClr val="000000"/>
                  </a:solidFill>
                  <a:latin typeface="Times New Roman" pitchFamily="18" charset="0"/>
                  <a:ea typeface="標楷體" pitchFamily="65" charset="-120"/>
                </a:rPr>
                <a:t>25</a:t>
              </a:r>
              <a:r>
                <a:rPr kumimoji="0" lang="zh-TW" altLang="en-US" sz="2800" b="1" dirty="0">
                  <a:solidFill>
                    <a:srgbClr val="000000"/>
                  </a:solidFill>
                  <a:latin typeface="Times New Roman" pitchFamily="18" charset="0"/>
                  <a:ea typeface="標楷體" pitchFamily="65" charset="-120"/>
                </a:rPr>
                <a:t>種的可能，逐一測試</a:t>
              </a:r>
            </a:p>
            <a:p>
              <a:pPr marL="401638" indent="-401638" algn="l">
                <a:lnSpc>
                  <a:spcPct val="85000"/>
                </a:lnSpc>
                <a:spcBef>
                  <a:spcPct val="85000"/>
                </a:spcBef>
                <a:buFontTx/>
                <a:buBlip>
                  <a:blip r:embed="rId3"/>
                </a:buBlip>
              </a:pPr>
              <a:r>
                <a:rPr kumimoji="0" lang="zh-TW" altLang="en-US" sz="2800" b="1" dirty="0">
                  <a:solidFill>
                    <a:srgbClr val="000000"/>
                  </a:solidFill>
                  <a:latin typeface="Times New Roman" pitchFamily="18" charset="0"/>
                  <a:ea typeface="標楷體" pitchFamily="65" charset="-120"/>
                </a:rPr>
                <a:t>測試出來是明文，一看便知</a:t>
              </a:r>
            </a:p>
          </p:txBody>
        </p:sp>
      </p:grpSp>
      <p:pic>
        <p:nvPicPr>
          <p:cNvPr id="11268" name="Picture 106"/>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colorTemperature colorTemp="11200"/>
                    </a14:imgEffect>
                  </a14:imgLayer>
                </a14:imgProps>
              </a:ext>
            </a:extLst>
          </a:blip>
          <a:srcRect/>
          <a:stretch>
            <a:fillRect/>
          </a:stretch>
        </p:blipFill>
        <p:spPr bwMode="auto">
          <a:xfrm>
            <a:off x="250824" y="1341438"/>
            <a:ext cx="3457575" cy="5621536"/>
          </a:xfrm>
          <a:prstGeom prst="rect">
            <a:avLst/>
          </a:prstGeom>
          <a:noFill/>
          <a:ln w="12700" cap="sq">
            <a:noFill/>
            <a:miter lim="800000"/>
            <a:headEnd type="none" w="sm" len="sm"/>
            <a:tailEnd type="none" w="sm" len="sm"/>
          </a:ln>
        </p:spPr>
      </p:pic>
      <p:sp>
        <p:nvSpPr>
          <p:cNvPr id="11270" name="日期版面配置區 7"/>
          <p:cNvSpPr>
            <a:spLocks noGrp="1"/>
          </p:cNvSpPr>
          <p:nvPr>
            <p:ph type="dt" sz="half" idx="10"/>
          </p:nvPr>
        </p:nvSpPr>
        <p:spPr>
          <a:noFill/>
        </p:spPr>
        <p:txBody>
          <a:bodyPr/>
          <a:lstStyle/>
          <a:p>
            <a:fld id="{4C11FF76-9F0F-4F73-844B-15E4AAB1FCEF}" type="datetime1">
              <a:rPr lang="zh-TW" altLang="en-US">
                <a:latin typeface="Arial" charset="0"/>
              </a:rPr>
              <a:pPr/>
              <a:t>2020/10/21</a:t>
            </a:fld>
            <a:endParaRPr lang="en-US" altLang="zh-TW">
              <a:latin typeface="Arial" charset="0"/>
            </a:endParaRPr>
          </a:p>
        </p:txBody>
      </p:sp>
      <p:sp>
        <p:nvSpPr>
          <p:cNvPr id="11271" name="投影片編號版面配置區 8"/>
          <p:cNvSpPr>
            <a:spLocks noGrp="1"/>
          </p:cNvSpPr>
          <p:nvPr>
            <p:ph type="sldNum" sz="quarter" idx="4"/>
          </p:nvPr>
        </p:nvSpPr>
        <p:spPr>
          <a:noFill/>
        </p:spPr>
        <p:txBody>
          <a:bodyPr/>
          <a:lstStyle/>
          <a:p>
            <a:fld id="{928135FD-E0A8-489C-9DD1-C755E2B9C1F2}" type="slidenum">
              <a:rPr lang="en-US" altLang="zh-TW" smtClean="0">
                <a:latin typeface="Arial" charset="0"/>
              </a:rPr>
              <a:pPr/>
              <a:t>31</a:t>
            </a:fld>
            <a:endParaRPr lang="en-US" altLang="zh-TW">
              <a:latin typeface="Arial"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ormAutofit/>
          </a:bodyPr>
          <a:lstStyle/>
          <a:p>
            <a:r>
              <a:rPr lang="zh-CN" altLang="en-US" dirty="0"/>
              <a:t>选取参数</a:t>
            </a:r>
            <a:r>
              <a:rPr lang="en-US" altLang="zh-CN" dirty="0"/>
              <a:t>k1</a:t>
            </a:r>
            <a:r>
              <a:rPr lang="zh-CN" altLang="en-US" dirty="0"/>
              <a:t>，</a:t>
            </a:r>
            <a:r>
              <a:rPr lang="en-US" altLang="zh-CN" dirty="0"/>
              <a:t>k2</a:t>
            </a:r>
            <a:r>
              <a:rPr lang="zh-CN" altLang="en-US" dirty="0"/>
              <a:t>，</a:t>
            </a:r>
            <a:r>
              <a:rPr lang="en-US" altLang="zh-CN" dirty="0"/>
              <a:t>k1</a:t>
            </a:r>
            <a:r>
              <a:rPr lang="zh-CN" altLang="en-US" dirty="0"/>
              <a:t>与</a:t>
            </a:r>
            <a:r>
              <a:rPr lang="en-US" altLang="zh-CN" dirty="0"/>
              <a:t>26</a:t>
            </a:r>
            <a:r>
              <a:rPr lang="zh-CN" altLang="en-US" dirty="0"/>
              <a:t>互素</a:t>
            </a:r>
            <a:endParaRPr lang="en-US" altLang="zh-CN" dirty="0"/>
          </a:p>
          <a:p>
            <a:pPr lvl="1"/>
            <a:r>
              <a:rPr lang="zh-CN" altLang="en-US" dirty="0"/>
              <a:t>加密：</a:t>
            </a:r>
            <a:r>
              <a:rPr lang="en-US" altLang="zh-CN" b="1" dirty="0"/>
              <a:t>c=</a:t>
            </a:r>
            <a:r>
              <a:rPr lang="en-US" altLang="zh-CN" b="1" dirty="0" err="1"/>
              <a:t>Ek</a:t>
            </a:r>
            <a:r>
              <a:rPr lang="en-US" altLang="zh-CN" b="1" dirty="0"/>
              <a:t>(m)=(k1m + k2)%26</a:t>
            </a:r>
          </a:p>
          <a:p>
            <a:pPr lvl="1"/>
            <a:r>
              <a:rPr lang="zh-CN" altLang="en-US" dirty="0"/>
              <a:t>解密：</a:t>
            </a:r>
            <a:r>
              <a:rPr lang="en-US" altLang="zh-CN" b="1" dirty="0"/>
              <a:t>m=</a:t>
            </a:r>
            <a:r>
              <a:rPr lang="en-US" altLang="zh-CN" b="1" dirty="0" err="1"/>
              <a:t>Dk</a:t>
            </a:r>
            <a:r>
              <a:rPr lang="en-US" altLang="zh-CN" b="1" dirty="0"/>
              <a:t>(c)=k3(c- k2) %26</a:t>
            </a:r>
            <a:r>
              <a:rPr lang="zh-CN" altLang="en-US" dirty="0"/>
              <a:t>，（</a:t>
            </a:r>
            <a:r>
              <a:rPr lang="en-US" altLang="zh-CN" dirty="0"/>
              <a:t>k3×k1</a:t>
            </a:r>
            <a:r>
              <a:rPr lang="zh-CN" altLang="en-US" dirty="0"/>
              <a:t>）</a:t>
            </a:r>
            <a:r>
              <a:rPr lang="en-US" altLang="zh-CN" dirty="0"/>
              <a:t>%26 = 1</a:t>
            </a:r>
          </a:p>
          <a:p>
            <a:pPr lvl="2"/>
            <a:r>
              <a:rPr lang="en-US" altLang="zh-CN" dirty="0" err="1"/>
              <a:t>eg</a:t>
            </a:r>
            <a:r>
              <a:rPr lang="en-US" altLang="zh-CN" dirty="0"/>
              <a:t>, k1=3, k3=9</a:t>
            </a:r>
          </a:p>
          <a:p>
            <a:r>
              <a:rPr lang="en-US" altLang="zh-CN" dirty="0" err="1"/>
              <a:t>gcd</a:t>
            </a:r>
            <a:r>
              <a:rPr lang="en-US" altLang="zh-CN" dirty="0"/>
              <a:t>(k1, 26)=1</a:t>
            </a:r>
            <a:r>
              <a:rPr lang="en-US" altLang="zh-CN" dirty="0">
                <a:sym typeface="Wingdings" panose="05000000000000000000" pitchFamily="2" charset="2"/>
              </a:rPr>
              <a:t></a:t>
            </a:r>
            <a:r>
              <a:rPr lang="zh-CN" altLang="en-US" dirty="0">
                <a:sym typeface="Wingdings" panose="05000000000000000000" pitchFamily="2" charset="2"/>
              </a:rPr>
              <a:t>加解密</a:t>
            </a:r>
            <a:r>
              <a:rPr lang="zh-CN" altLang="en-US" dirty="0"/>
              <a:t>可逆性条件</a:t>
            </a:r>
            <a:endParaRPr lang="en-US" altLang="zh-CN" dirty="0"/>
          </a:p>
          <a:p>
            <a:pPr lvl="1"/>
            <a:r>
              <a:rPr lang="zh-CN" altLang="en-US" dirty="0"/>
              <a:t>加解密必要条件：满的单射</a:t>
            </a:r>
            <a:endParaRPr lang="en-US" altLang="zh-CN" dirty="0"/>
          </a:p>
          <a:p>
            <a:pPr lvl="1"/>
            <a:r>
              <a:rPr lang="zh-CN" altLang="en-US" dirty="0"/>
              <a:t>反例：</a:t>
            </a:r>
            <a:r>
              <a:rPr lang="en-US" altLang="zh-CN" dirty="0"/>
              <a:t>k1=2, </a:t>
            </a:r>
            <a:r>
              <a:rPr lang="zh-CN" altLang="en-US" dirty="0"/>
              <a:t>加密</a:t>
            </a:r>
            <a:r>
              <a:rPr lang="en-US" altLang="zh-CN" dirty="0"/>
              <a:t>m1=1</a:t>
            </a:r>
            <a:r>
              <a:rPr lang="zh-CN" altLang="en-US" dirty="0"/>
              <a:t>（</a:t>
            </a:r>
            <a:r>
              <a:rPr lang="en-US" altLang="zh-CN" dirty="0"/>
              <a:t>b</a:t>
            </a:r>
            <a:r>
              <a:rPr lang="zh-CN" altLang="en-US" dirty="0"/>
              <a:t>），</a:t>
            </a:r>
            <a:r>
              <a:rPr lang="en-US" altLang="zh-CN" dirty="0"/>
              <a:t>m2=14</a:t>
            </a:r>
            <a:r>
              <a:rPr lang="zh-CN" altLang="en-US" dirty="0"/>
              <a:t>（</a:t>
            </a:r>
            <a:r>
              <a:rPr lang="en-US" altLang="zh-CN" dirty="0"/>
              <a:t>o</a:t>
            </a:r>
            <a:r>
              <a:rPr lang="zh-CN" altLang="en-US" dirty="0"/>
              <a:t>）</a:t>
            </a:r>
            <a:endParaRPr lang="en-US" altLang="zh-CN" dirty="0"/>
          </a:p>
          <a:p>
            <a:pPr lvl="1"/>
            <a:r>
              <a:rPr lang="en-US" altLang="zh-CN" dirty="0"/>
              <a:t>c1=(2+k2)%26=(28+k2)%26=c2</a:t>
            </a:r>
          </a:p>
        </p:txBody>
      </p:sp>
      <p:sp>
        <p:nvSpPr>
          <p:cNvPr id="232450" name="Rectangle 2"/>
          <p:cNvSpPr>
            <a:spLocks noGrp="1" noChangeArrowheads="1"/>
          </p:cNvSpPr>
          <p:nvPr>
            <p:ph type="title"/>
          </p:nvPr>
        </p:nvSpPr>
        <p:spPr/>
        <p:txBody>
          <a:bodyPr>
            <a:normAutofit/>
          </a:bodyPr>
          <a:lstStyle/>
          <a:p>
            <a:r>
              <a:rPr lang="zh-CN" altLang="en-US"/>
              <a:t>仿射密码</a:t>
            </a:r>
          </a:p>
        </p:txBody>
      </p:sp>
      <p:sp>
        <p:nvSpPr>
          <p:cNvPr id="23554" name="灯片编号占位符 4"/>
          <p:cNvSpPr>
            <a:spLocks noGrp="1"/>
          </p:cNvSpPr>
          <p:nvPr>
            <p:ph type="sldNum" sz="quarter" idx="4"/>
          </p:nvPr>
        </p:nvSpPr>
        <p:spPr/>
        <p:txBody>
          <a:bodyPr/>
          <a:lstStyle/>
          <a:p>
            <a:fld id="{862C13BD-4B3B-4577-B3B4-BA48537B384A}" type="slidenum">
              <a:rPr lang="zh-CN" altLang="en-US" smtClean="0"/>
              <a:pPr/>
              <a:t>32</a:t>
            </a:fld>
            <a:endParaRPr lang="zh-CN" altLang="en-US"/>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457200" y="1207292"/>
            <a:ext cx="8229600" cy="5390059"/>
          </a:xfrm>
        </p:spPr>
        <p:txBody>
          <a:bodyPr>
            <a:normAutofit fontScale="92500" lnSpcReduction="10000"/>
          </a:bodyPr>
          <a:lstStyle/>
          <a:p>
            <a:pPr lvl="0"/>
            <a:r>
              <a:rPr lang="zh-CN" altLang="en-US" dirty="0"/>
              <a:t>加法和乘法密码结合</a:t>
            </a:r>
            <a:endParaRPr lang="en-US" altLang="zh-CN" dirty="0"/>
          </a:p>
          <a:p>
            <a:pPr lvl="1"/>
            <a:r>
              <a:rPr lang="en-US" altLang="zh-CN" dirty="0"/>
              <a:t>k1=1</a:t>
            </a:r>
            <a:r>
              <a:rPr lang="zh-CN" altLang="en-US" dirty="0"/>
              <a:t>，</a:t>
            </a:r>
            <a:r>
              <a:rPr lang="en-US" altLang="zh-CN" dirty="0"/>
              <a:t>c=(m+k2)%26</a:t>
            </a:r>
          </a:p>
          <a:p>
            <a:pPr lvl="1"/>
            <a:r>
              <a:rPr lang="en-US" altLang="zh-CN" dirty="0"/>
              <a:t>k2=0</a:t>
            </a:r>
            <a:r>
              <a:rPr lang="zh-CN" altLang="en-US" dirty="0"/>
              <a:t>，</a:t>
            </a:r>
            <a:r>
              <a:rPr lang="en-US" altLang="zh-CN" dirty="0"/>
              <a:t>c=k1m %26</a:t>
            </a:r>
            <a:endParaRPr lang="zh-CN" altLang="en-US" dirty="0"/>
          </a:p>
          <a:p>
            <a:pPr lvl="1"/>
            <a:r>
              <a:rPr lang="zh-CN" altLang="en-US" dirty="0"/>
              <a:t>模运算性质：结合律</a:t>
            </a:r>
            <a:endParaRPr lang="en-US" altLang="zh-CN" dirty="0"/>
          </a:p>
          <a:p>
            <a:pPr lvl="2"/>
            <a:r>
              <a:rPr lang="en-US" altLang="zh-CN" dirty="0"/>
              <a:t>(a + b) % p = (a % p + b % p) % p</a:t>
            </a:r>
          </a:p>
          <a:p>
            <a:pPr lvl="2"/>
            <a:r>
              <a:rPr lang="en-US" altLang="zh-CN" dirty="0"/>
              <a:t>(a * b) % p = (a % p * b % p) % p </a:t>
            </a:r>
          </a:p>
          <a:p>
            <a:pPr lvl="1"/>
            <a:r>
              <a:rPr lang="en-US" altLang="zh-CN" dirty="0"/>
              <a:t>c=</a:t>
            </a:r>
            <a:r>
              <a:rPr lang="en-US" altLang="zh-CN" dirty="0" err="1"/>
              <a:t>Ek</a:t>
            </a:r>
            <a:r>
              <a:rPr lang="en-US" altLang="zh-CN" dirty="0"/>
              <a:t>(m)=(k1</a:t>
            </a:r>
            <a:r>
              <a:rPr lang="zh-CN" altLang="en-US" dirty="0"/>
              <a:t>*</a:t>
            </a:r>
            <a:r>
              <a:rPr lang="en-US" altLang="zh-CN" dirty="0"/>
              <a:t>m + k2)%26=(k1</a:t>
            </a:r>
            <a:r>
              <a:rPr lang="zh-CN" altLang="en-US" dirty="0"/>
              <a:t>*</a:t>
            </a:r>
            <a:r>
              <a:rPr lang="en-US" altLang="zh-CN" dirty="0"/>
              <a:t>m%26 + k2%26)%26</a:t>
            </a:r>
          </a:p>
          <a:p>
            <a:r>
              <a:rPr lang="zh-CN" altLang="en-US" dirty="0"/>
              <a:t>密钥空间大小：</a:t>
            </a:r>
            <a:r>
              <a:rPr lang="en-US" altLang="zh-CN" dirty="0"/>
              <a:t>k1×k2</a:t>
            </a:r>
          </a:p>
          <a:p>
            <a:pPr lvl="1"/>
            <a:r>
              <a:rPr lang="en-US" altLang="zh-CN" dirty="0"/>
              <a:t>k1</a:t>
            </a:r>
            <a:r>
              <a:rPr lang="zh-CN" altLang="en-US" dirty="0"/>
              <a:t>：</a:t>
            </a:r>
            <a:r>
              <a:rPr lang="en-US" altLang="zh-CN" dirty="0"/>
              <a:t>φ(n)</a:t>
            </a:r>
            <a:r>
              <a:rPr lang="zh-CN" altLang="en-US" dirty="0"/>
              <a:t>，序列</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n</a:t>
            </a:r>
            <a:r>
              <a:rPr lang="zh-CN" altLang="en-US" dirty="0"/>
              <a:t>－</a:t>
            </a:r>
            <a:r>
              <a:rPr lang="en-US" altLang="zh-CN" dirty="0"/>
              <a:t>1</a:t>
            </a:r>
            <a:r>
              <a:rPr lang="zh-CN" altLang="en-US" dirty="0"/>
              <a:t>中与</a:t>
            </a:r>
            <a:r>
              <a:rPr lang="en-US" altLang="zh-CN" dirty="0"/>
              <a:t>n</a:t>
            </a:r>
            <a:r>
              <a:rPr lang="zh-CN" altLang="en-US" dirty="0"/>
              <a:t>互素的数的个数，</a:t>
            </a:r>
            <a:r>
              <a:rPr lang="en-US" altLang="zh-CN" dirty="0"/>
              <a:t>φ(26)=12</a:t>
            </a:r>
          </a:p>
          <a:p>
            <a:pPr lvl="1"/>
            <a:r>
              <a:rPr lang="en-US" altLang="zh-CN" dirty="0"/>
              <a:t>k2</a:t>
            </a:r>
            <a:r>
              <a:rPr lang="zh-CN" altLang="en-US" dirty="0"/>
              <a:t>：</a:t>
            </a:r>
            <a:r>
              <a:rPr lang="en-US" altLang="zh-CN" dirty="0"/>
              <a:t>26</a:t>
            </a:r>
          </a:p>
          <a:p>
            <a:r>
              <a:rPr lang="zh-CN" altLang="en-US" dirty="0"/>
              <a:t>密钥空间：</a:t>
            </a:r>
            <a:r>
              <a:rPr lang="en-US" altLang="zh-CN" dirty="0"/>
              <a:t> 12×26 = 312</a:t>
            </a:r>
          </a:p>
        </p:txBody>
      </p:sp>
      <p:sp>
        <p:nvSpPr>
          <p:cNvPr id="232450" name="Rectangle 2"/>
          <p:cNvSpPr>
            <a:spLocks noGrp="1" noChangeArrowheads="1"/>
          </p:cNvSpPr>
          <p:nvPr>
            <p:ph type="title"/>
          </p:nvPr>
        </p:nvSpPr>
        <p:spPr/>
        <p:txBody>
          <a:bodyPr/>
          <a:lstStyle/>
          <a:p>
            <a:r>
              <a:rPr lang="zh-CN" altLang="en-US"/>
              <a:t>仿射密码</a:t>
            </a:r>
          </a:p>
        </p:txBody>
      </p:sp>
      <p:sp>
        <p:nvSpPr>
          <p:cNvPr id="23554" name="灯片编号占位符 4"/>
          <p:cNvSpPr>
            <a:spLocks noGrp="1"/>
          </p:cNvSpPr>
          <p:nvPr>
            <p:ph type="sldNum" sz="quarter" idx="4"/>
          </p:nvPr>
        </p:nvSpPr>
        <p:spPr/>
        <p:txBody>
          <a:bodyPr/>
          <a:lstStyle/>
          <a:p>
            <a:fld id="{862C13BD-4B3B-4577-B3B4-BA48537B384A}" type="slidenum">
              <a:rPr lang="zh-CN" altLang="en-US" smtClean="0"/>
              <a:pPr/>
              <a:t>33</a:t>
            </a:fld>
            <a:endParaRPr lang="zh-CN" altLang="en-US"/>
          </a:p>
        </p:txBody>
      </p:sp>
    </p:spTree>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密码猜测</a:t>
            </a:r>
            <a:endParaRPr lang="en-US" altLang="zh-CN"/>
          </a:p>
          <a:p>
            <a:pPr lvl="1"/>
            <a:r>
              <a:rPr lang="en-US" altLang="zh-CN"/>
              <a:t>caesar</a:t>
            </a:r>
            <a:r>
              <a:rPr lang="zh-CN" altLang="en-US"/>
              <a:t>，</a:t>
            </a:r>
            <a:r>
              <a:rPr lang="en-US" altLang="zh-CN"/>
              <a:t>k=1</a:t>
            </a:r>
            <a:r>
              <a:rPr lang="zh-CN" altLang="en-US"/>
              <a:t>，</a:t>
            </a:r>
            <a:r>
              <a:rPr lang="en-US" altLang="zh-CN"/>
              <a:t>2……25</a:t>
            </a:r>
          </a:p>
          <a:p>
            <a:pPr lvl="1"/>
            <a:r>
              <a:rPr lang="zh-CN" altLang="en-US"/>
              <a:t>仿射，</a:t>
            </a:r>
            <a:r>
              <a:rPr lang="en-US" altLang="zh-CN"/>
              <a:t>k1</a:t>
            </a:r>
            <a:r>
              <a:rPr lang="zh-CN" altLang="en-US"/>
              <a:t>，</a:t>
            </a:r>
            <a:r>
              <a:rPr lang="en-US" altLang="zh-CN"/>
              <a:t>k2</a:t>
            </a:r>
            <a:r>
              <a:rPr lang="zh-CN" altLang="en-US"/>
              <a:t>（</a:t>
            </a:r>
            <a:r>
              <a:rPr lang="en-US" altLang="zh-CN"/>
              <a:t>312</a:t>
            </a:r>
            <a:r>
              <a:rPr lang="zh-CN" altLang="en-US"/>
              <a:t>）</a:t>
            </a:r>
            <a:endParaRPr lang="en-US" altLang="zh-CN"/>
          </a:p>
        </p:txBody>
      </p:sp>
      <p:sp>
        <p:nvSpPr>
          <p:cNvPr id="3" name="标题 2"/>
          <p:cNvSpPr>
            <a:spLocks noGrp="1"/>
          </p:cNvSpPr>
          <p:nvPr>
            <p:ph type="title"/>
          </p:nvPr>
        </p:nvSpPr>
        <p:spPr/>
        <p:txBody>
          <a:bodyPr>
            <a:normAutofit/>
          </a:bodyPr>
          <a:lstStyle/>
          <a:p>
            <a:r>
              <a:rPr lang="zh-CN" altLang="en-US"/>
              <a:t>加法和乘法结合密码破译</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34</a:t>
            </a:fld>
            <a:endParaRPr lang="zh-CN" altLang="en-US"/>
          </a:p>
        </p:txBody>
      </p:sp>
    </p:spTree>
    <p:extLst>
      <p:ext uri="{BB962C8B-B14F-4D97-AF65-F5344CB8AC3E}">
        <p14:creationId xmlns:p14="http://schemas.microsoft.com/office/powerpoint/2010/main" val="772192145"/>
      </p:ext>
    </p:extLst>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r>
                  <a:rPr lang="zh-CN" altLang="en-US">
                    <a:sym typeface="Wingdings" pitchFamily="2" charset="2"/>
                  </a:rPr>
                  <a:t>一个五元组（</a:t>
                </a:r>
                <a:r>
                  <a:rPr lang="en-US" altLang="zh-CN">
                    <a:sym typeface="Wingdings" pitchFamily="2" charset="2"/>
                  </a:rPr>
                  <a:t>P,C,K,E,D)</a:t>
                </a:r>
                <a:r>
                  <a:rPr lang="zh-CN" altLang="en-US">
                    <a:sym typeface="Wingdings" pitchFamily="2" charset="2"/>
                  </a:rPr>
                  <a:t>：</a:t>
                </a:r>
              </a:p>
              <a:p>
                <a:pPr lvl="1"/>
                <a:r>
                  <a:rPr lang="en-US" altLang="zh-CN"/>
                  <a:t>P</a:t>
                </a:r>
                <a:r>
                  <a:rPr lang="zh-CN" altLang="en-US"/>
                  <a:t>：可能明文的有限集（明文空间）</a:t>
                </a:r>
              </a:p>
              <a:p>
                <a:pPr lvl="1"/>
                <a:r>
                  <a:rPr lang="en-US" altLang="zh-CN"/>
                  <a:t>C</a:t>
                </a:r>
                <a:r>
                  <a:rPr lang="zh-CN" altLang="en-US"/>
                  <a:t>：可能密文的有限集（密文空间）</a:t>
                </a:r>
              </a:p>
              <a:p>
                <a:pPr lvl="1"/>
                <a:r>
                  <a:rPr lang="en-US" altLang="zh-CN"/>
                  <a:t>K</a:t>
                </a:r>
                <a:r>
                  <a:rPr lang="zh-CN" altLang="en-US"/>
                  <a:t>：可能密钥构成的有限集（密钥空间）</a:t>
                </a:r>
              </a:p>
              <a:p>
                <a:pPr lvl="1"/>
                <a:r>
                  <a:rPr lang="zh-CN" altLang="en-US"/>
                  <a:t>任意</a:t>
                </a:r>
                <a:r>
                  <a:rPr lang="en-US" altLang="zh-CN"/>
                  <a:t>k∈ K,</a:t>
                </a:r>
                <a:r>
                  <a:rPr lang="zh-CN" altLang="en-US"/>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a:t>，使得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a:t>, </a:t>
                </a:r>
                <a:r>
                  <a:rPr lang="zh-CN" altLang="en-US"/>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a:t>。</a:t>
                </a:r>
                <a:endParaRPr lang="en-US" altLang="zh-CN"/>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rotWithShape="0">
                <a:blip r:embed="rId3" cstate="print"/>
                <a:stretch>
                  <a:fillRect t="-2965" r="-5778"/>
                </a:stretch>
              </a:blipFill>
            </p:spPr>
            <p:txBody>
              <a:bodyPr/>
              <a:lstStyle/>
              <a:p>
                <a:r>
                  <a:rPr lang="zh-CN" altLang="en-US">
                    <a:noFill/>
                  </a:rPr>
                  <a:t> </a:t>
                </a:r>
              </a:p>
            </p:txBody>
          </p:sp>
        </mc:Fallback>
      </mc:AlternateContent>
      <p:sp>
        <p:nvSpPr>
          <p:cNvPr id="21506" name="Rectangle 2"/>
          <p:cNvSpPr>
            <a:spLocks noGrp="1" noChangeArrowheads="1"/>
          </p:cNvSpPr>
          <p:nvPr>
            <p:ph type="title"/>
          </p:nvPr>
        </p:nvSpPr>
        <p:spPr/>
        <p:txBody>
          <a:bodyPr/>
          <a:lstStyle/>
          <a:p>
            <a:r>
              <a:rPr lang="zh-CN" altLang="en-US"/>
              <a:t>温故而知新</a:t>
            </a:r>
            <a:r>
              <a:rPr lang="en-US" altLang="zh-CN"/>
              <a:t>——</a:t>
            </a:r>
            <a:r>
              <a:rPr lang="zh-CN" altLang="en-US"/>
              <a:t>密码体制</a:t>
            </a:r>
          </a:p>
        </p:txBody>
      </p:sp>
      <p:sp>
        <p:nvSpPr>
          <p:cNvPr id="205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2055" name="灯片编号占位符 5"/>
          <p:cNvSpPr>
            <a:spLocks noGrp="1"/>
          </p:cNvSpPr>
          <p:nvPr>
            <p:ph type="sldNum" sz="quarter" idx="4"/>
          </p:nvPr>
        </p:nvSpPr>
        <p:spPr/>
        <p:txBody>
          <a:bodyPr/>
          <a:lstStyle/>
          <a:p>
            <a:fld id="{EF22D1F9-DB32-4457-9C8F-5BEA07828F5D}" type="slidenum">
              <a:rPr lang="en-US" altLang="zh-CN" smtClean="0"/>
              <a:pPr/>
              <a:t>35</a:t>
            </a:fld>
            <a:endParaRPr lang="en-US" altLang="zh-CN"/>
          </a:p>
        </p:txBody>
      </p:sp>
    </p:spTree>
    <p:extLst>
      <p:ext uri="{BB962C8B-B14F-4D97-AF65-F5344CB8AC3E}">
        <p14:creationId xmlns:p14="http://schemas.microsoft.com/office/powerpoint/2010/main" val="316326444"/>
      </p:ext>
    </p:extLst>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half" idx="10"/>
          </p:nvPr>
        </p:nvSpPr>
        <p:spPr/>
        <p:txBody>
          <a:bodyPr/>
          <a:lstStyle/>
          <a:p>
            <a:fld id="{AC047275-C925-4E42-ADD7-E1962C104924}" type="datetime1">
              <a:rPr lang="zh-CN" altLang="en-US" smtClean="0"/>
              <a:pPr/>
              <a:t>2020/10/21</a:t>
            </a:fld>
            <a:endParaRPr lang="en-US" altLang="zh-CN"/>
          </a:p>
        </p:txBody>
      </p:sp>
      <p:sp>
        <p:nvSpPr>
          <p:cNvPr id="461850" name="Rectangle 26"/>
          <p:cNvSpPr>
            <a:spLocks noGrp="1" noChangeArrowheads="1"/>
          </p:cNvSpPr>
          <p:nvPr>
            <p:ph type="title"/>
          </p:nvPr>
        </p:nvSpPr>
        <p:spPr/>
        <p:txBody>
          <a:bodyPr/>
          <a:lstStyle/>
          <a:p>
            <a:r>
              <a:rPr lang="zh-CN" altLang="en-US"/>
              <a:t>温故而知新</a:t>
            </a:r>
            <a:r>
              <a:rPr lang="en-US" altLang="zh-CN"/>
              <a:t>——</a:t>
            </a:r>
            <a:r>
              <a:rPr lang="zh-CN" altLang="en-US"/>
              <a:t>密码算法分类</a:t>
            </a:r>
          </a:p>
        </p:txBody>
      </p:sp>
      <p:grpSp>
        <p:nvGrpSpPr>
          <p:cNvPr id="2" name="组合 27"/>
          <p:cNvGrpSpPr>
            <a:grpSpLocks/>
          </p:cNvGrpSpPr>
          <p:nvPr/>
        </p:nvGrpSpPr>
        <p:grpSpPr bwMode="auto">
          <a:xfrm>
            <a:off x="323528" y="1700808"/>
            <a:ext cx="8533159" cy="3096617"/>
            <a:chOff x="1037903" y="1700808"/>
            <a:chExt cx="8533159" cy="3096617"/>
          </a:xfrm>
        </p:grpSpPr>
        <p:sp>
          <p:nvSpPr>
            <p:cNvPr id="48135" name="Rectangle 3"/>
            <p:cNvSpPr>
              <a:spLocks noChangeArrowheads="1"/>
            </p:cNvSpPr>
            <p:nvPr/>
          </p:nvSpPr>
          <p:spPr bwMode="auto">
            <a:xfrm>
              <a:off x="3270151" y="1700808"/>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密码算法</a:t>
              </a:r>
            </a:p>
          </p:txBody>
        </p:sp>
        <p:sp>
          <p:nvSpPr>
            <p:cNvPr id="48136" name="Rectangle 4"/>
            <p:cNvSpPr>
              <a:spLocks noChangeArrowheads="1"/>
            </p:cNvSpPr>
            <p:nvPr/>
          </p:nvSpPr>
          <p:spPr bwMode="auto">
            <a:xfrm>
              <a:off x="2118023" y="3213100"/>
              <a:ext cx="172784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基于密钥保密性</a:t>
              </a:r>
            </a:p>
          </p:txBody>
        </p:sp>
        <p:sp>
          <p:nvSpPr>
            <p:cNvPr id="48137" name="Rectangle 5"/>
            <p:cNvSpPr>
              <a:spLocks noChangeArrowheads="1"/>
            </p:cNvSpPr>
            <p:nvPr/>
          </p:nvSpPr>
          <p:spPr bwMode="auto">
            <a:xfrm>
              <a:off x="4282139" y="3213100"/>
              <a:ext cx="1724316"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基于算法保密性</a:t>
              </a:r>
            </a:p>
          </p:txBody>
        </p:sp>
        <p:grpSp>
          <p:nvGrpSpPr>
            <p:cNvPr id="3" name="Group 6"/>
            <p:cNvGrpSpPr>
              <a:grpSpLocks/>
            </p:cNvGrpSpPr>
            <p:nvPr/>
          </p:nvGrpSpPr>
          <p:grpSpPr bwMode="auto">
            <a:xfrm>
              <a:off x="2909892" y="2132013"/>
              <a:ext cx="2157413" cy="1081088"/>
              <a:chOff x="1833" y="1343"/>
              <a:chExt cx="1359" cy="681"/>
            </a:xfrm>
          </p:grpSpPr>
          <p:sp>
            <p:nvSpPr>
              <p:cNvPr id="48152" name="Line 7"/>
              <p:cNvSpPr>
                <a:spLocks noChangeShapeType="1"/>
              </p:cNvSpPr>
              <p:nvPr/>
            </p:nvSpPr>
            <p:spPr bwMode="auto">
              <a:xfrm>
                <a:off x="1833"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3" name="Line 8"/>
              <p:cNvSpPr>
                <a:spLocks noChangeShapeType="1"/>
              </p:cNvSpPr>
              <p:nvPr/>
            </p:nvSpPr>
            <p:spPr bwMode="auto">
              <a:xfrm>
                <a:off x="319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4" name="Line 9"/>
              <p:cNvSpPr>
                <a:spLocks noChangeShapeType="1"/>
              </p:cNvSpPr>
              <p:nvPr/>
            </p:nvSpPr>
            <p:spPr bwMode="auto">
              <a:xfrm>
                <a:off x="1833" y="1888"/>
                <a:ext cx="1359"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5" name="Line 10"/>
              <p:cNvSpPr>
                <a:spLocks noChangeShapeType="1"/>
              </p:cNvSpPr>
              <p:nvPr/>
            </p:nvSpPr>
            <p:spPr bwMode="auto">
              <a:xfrm>
                <a:off x="2517" y="1343"/>
                <a:ext cx="0" cy="54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6" name="Text Box 11"/>
              <p:cNvSpPr txBox="1">
                <a:spLocks noChangeArrowheads="1"/>
              </p:cNvSpPr>
              <p:nvPr/>
            </p:nvSpPr>
            <p:spPr bwMode="auto">
              <a:xfrm>
                <a:off x="1934" y="1480"/>
                <a:ext cx="1159" cy="23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zh-CN" altLang="en-US" sz="1800" b="1" dirty="0">
                    <a:solidFill>
                      <a:srgbClr val="000000"/>
                    </a:solidFill>
                    <a:ea typeface="黑体" pitchFamily="49" charset="-122"/>
                  </a:rPr>
                  <a:t>基于保密的内容</a:t>
                </a:r>
              </a:p>
            </p:txBody>
          </p:sp>
        </p:grpSp>
        <p:sp>
          <p:nvSpPr>
            <p:cNvPr id="461836" name="Rectangle 12"/>
            <p:cNvSpPr>
              <a:spLocks noChangeArrowheads="1"/>
            </p:cNvSpPr>
            <p:nvPr/>
          </p:nvSpPr>
          <p:spPr bwMode="auto">
            <a:xfrm>
              <a:off x="1037903" y="4365625"/>
              <a:ext cx="1583849"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1800" b="1">
                  <a:solidFill>
                    <a:srgbClr val="000000"/>
                  </a:solidFill>
                  <a:ea typeface="黑体" pitchFamily="49" charset="-122"/>
                </a:rPr>
                <a:t>对称密码算法</a:t>
              </a: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sz="1800" b="1">
                  <a:solidFill>
                    <a:srgbClr val="000000"/>
                  </a:solidFill>
                  <a:ea typeface="黑体" pitchFamily="49" charset="-122"/>
                </a:rPr>
                <a:t>非对称密码算法</a:t>
              </a: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5" name="Rectangle 18"/>
            <p:cNvSpPr>
              <a:spLocks noChangeArrowheads="1"/>
            </p:cNvSpPr>
            <p:nvPr/>
          </p:nvSpPr>
          <p:spPr bwMode="auto">
            <a:xfrm>
              <a:off x="6149752"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分组密码算法</a:t>
              </a:r>
            </a:p>
          </p:txBody>
        </p:sp>
        <p:sp>
          <p:nvSpPr>
            <p:cNvPr id="48146" name="Rectangle 19"/>
            <p:cNvSpPr>
              <a:spLocks noChangeArrowheads="1"/>
            </p:cNvSpPr>
            <p:nvPr/>
          </p:nvSpPr>
          <p:spPr bwMode="auto">
            <a:xfrm>
              <a:off x="8094687"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800" b="1">
                  <a:solidFill>
                    <a:srgbClr val="000000"/>
                  </a:solidFill>
                  <a:ea typeface="黑体" pitchFamily="49" charset="-122"/>
                </a:rPr>
                <a:t>流密码算法</a:t>
              </a: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0" name="Line 23"/>
            <p:cNvSpPr>
              <a:spLocks noChangeShapeType="1"/>
            </p:cNvSpPr>
            <p:nvPr/>
          </p:nvSpPr>
          <p:spPr bwMode="auto">
            <a:xfrm>
              <a:off x="7878663" y="2132013"/>
              <a:ext cx="0" cy="865187"/>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sz="1800"/>
            </a:p>
          </p:txBody>
        </p:sp>
        <p:sp>
          <p:nvSpPr>
            <p:cNvPr id="48151" name="Text Box 24"/>
            <p:cNvSpPr txBox="1">
              <a:spLocks noChangeArrowheads="1"/>
            </p:cNvSpPr>
            <p:nvPr/>
          </p:nvSpPr>
          <p:spPr bwMode="auto">
            <a:xfrm>
              <a:off x="7086575" y="2348880"/>
              <a:ext cx="1728788" cy="36933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zh-CN" altLang="en-US" sz="1800" b="1">
                  <a:solidFill>
                    <a:srgbClr val="000000"/>
                  </a:solidFill>
                  <a:ea typeface="黑体" pitchFamily="49" charset="-122"/>
                </a:rPr>
                <a:t>明文处理方法</a:t>
              </a:r>
            </a:p>
          </p:txBody>
        </p:sp>
      </p:grpSp>
    </p:spTree>
    <p:extLst>
      <p:ext uri="{BB962C8B-B14F-4D97-AF65-F5344CB8AC3E}">
        <p14:creationId xmlns:p14="http://schemas.microsoft.com/office/powerpoint/2010/main" val="38959938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dirty="0"/>
              <a:t>移形换位：代换与置换</a:t>
            </a:r>
            <a:endParaRPr lang="en-US" altLang="zh-CN" dirty="0"/>
          </a:p>
          <a:p>
            <a:r>
              <a:rPr lang="zh-CN" altLang="en-US" dirty="0"/>
              <a:t>代换（代替</a:t>
            </a:r>
            <a:r>
              <a:rPr lang="en-US" altLang="zh-CN" dirty="0"/>
              <a:t>Substitution</a:t>
            </a:r>
            <a:r>
              <a:rPr lang="zh-CN" altLang="en-US" dirty="0"/>
              <a:t>）</a:t>
            </a:r>
            <a:endParaRPr lang="en-US" altLang="zh-CN" dirty="0"/>
          </a:p>
          <a:p>
            <a:pPr lvl="1"/>
            <a:r>
              <a:rPr lang="zh-CN" altLang="en-US" dirty="0"/>
              <a:t>明文内容的表示形式改变，内容元素之间相对位置不变</a:t>
            </a:r>
            <a:endParaRPr lang="en-US" altLang="zh-CN" dirty="0"/>
          </a:p>
          <a:p>
            <a:pPr lvl="1"/>
            <a:r>
              <a:rPr lang="zh-CN" altLang="en-US" dirty="0"/>
              <a:t>明文字母用密文中对应字母代替</a:t>
            </a:r>
            <a:endParaRPr lang="en-US" altLang="zh-CN" dirty="0"/>
          </a:p>
          <a:p>
            <a:r>
              <a:rPr lang="zh-CN" altLang="en-US" dirty="0"/>
              <a:t>置换（换位</a:t>
            </a:r>
            <a:r>
              <a:rPr lang="en-US" altLang="zh-CN" dirty="0"/>
              <a:t>Transposition</a:t>
            </a:r>
            <a:r>
              <a:rPr lang="zh-CN" altLang="en-US" dirty="0"/>
              <a:t> </a:t>
            </a:r>
            <a:r>
              <a:rPr lang="en-US" altLang="zh-CN" dirty="0"/>
              <a:t>or Permutation</a:t>
            </a:r>
            <a:r>
              <a:rPr lang="zh-CN" altLang="en-US" dirty="0"/>
              <a:t>）</a:t>
            </a:r>
            <a:endParaRPr lang="en-US" altLang="zh-CN" dirty="0"/>
          </a:p>
          <a:p>
            <a:pPr lvl="1"/>
            <a:r>
              <a:rPr lang="zh-CN" altLang="en-US" dirty="0"/>
              <a:t>明文内容元素的相对位置改变，内容的表示形式不变</a:t>
            </a:r>
            <a:endParaRPr lang="en-US" altLang="zh-CN" dirty="0"/>
          </a:p>
          <a:p>
            <a:r>
              <a:rPr lang="zh-CN" altLang="en-US" dirty="0"/>
              <a:t>实现方式：手工或机械变换。</a:t>
            </a:r>
            <a:endParaRPr lang="en-US" altLang="zh-CN" dirty="0"/>
          </a:p>
        </p:txBody>
      </p:sp>
      <p:sp>
        <p:nvSpPr>
          <p:cNvPr id="27650" name="标题 1"/>
          <p:cNvSpPr>
            <a:spLocks noGrp="1"/>
          </p:cNvSpPr>
          <p:nvPr>
            <p:ph type="title"/>
          </p:nvPr>
        </p:nvSpPr>
        <p:spPr/>
        <p:txBody>
          <a:bodyPr/>
          <a:lstStyle/>
          <a:p>
            <a:r>
              <a:rPr lang="zh-CN" altLang="en-US" sz="4400" dirty="0"/>
              <a:t>温故而知新</a:t>
            </a:r>
            <a:r>
              <a:rPr lang="en-US" altLang="zh-CN" sz="4400" dirty="0"/>
              <a:t>——</a:t>
            </a:r>
            <a:r>
              <a:rPr lang="zh-CN" altLang="en-US" dirty="0"/>
              <a:t>典型加密技术</a:t>
            </a:r>
          </a:p>
        </p:txBody>
      </p:sp>
      <p:sp>
        <p:nvSpPr>
          <p:cNvPr id="26628" name="灯片编号占位符 4"/>
          <p:cNvSpPr>
            <a:spLocks noGrp="1"/>
          </p:cNvSpPr>
          <p:nvPr>
            <p:ph type="sldNum" sz="quarter" idx="4"/>
          </p:nvPr>
        </p:nvSpPr>
        <p:spPr/>
        <p:txBody>
          <a:bodyPr/>
          <a:lstStyle/>
          <a:p>
            <a:fld id="{073C6F8C-1E9E-463B-9DB1-30AA05972BE9}" type="slidenum">
              <a:rPr lang="zh-CN" altLang="en-US" smtClean="0"/>
              <a:pPr/>
              <a:t>37</a:t>
            </a:fld>
            <a:endParaRPr lang="en-US" altLang="zh-CN"/>
          </a:p>
        </p:txBody>
      </p:sp>
      <p:pic>
        <p:nvPicPr>
          <p:cNvPr id="5" name="Picture 67"/>
          <p:cNvPicPr>
            <a:picLocks noChangeAspect="1" noChangeArrowheads="1"/>
          </p:cNvPicPr>
          <p:nvPr/>
        </p:nvPicPr>
        <p:blipFill>
          <a:blip r:embed="rId2" cstate="print"/>
          <a:srcRect/>
          <a:stretch>
            <a:fillRect/>
          </a:stretch>
        </p:blipFill>
        <p:spPr bwMode="auto">
          <a:xfrm>
            <a:off x="335086" y="2215523"/>
            <a:ext cx="4452938" cy="4178300"/>
          </a:xfrm>
          <a:prstGeom prst="rect">
            <a:avLst/>
          </a:prstGeom>
          <a:noFill/>
          <a:ln w="9525">
            <a:noFill/>
            <a:miter lim="800000"/>
            <a:headEnd/>
            <a:tailEnd/>
          </a:ln>
        </p:spPr>
      </p:pic>
      <p:pic>
        <p:nvPicPr>
          <p:cNvPr id="6" name="Picture 68"/>
          <p:cNvPicPr>
            <a:picLocks noChangeAspect="1" noChangeArrowheads="1"/>
          </p:cNvPicPr>
          <p:nvPr/>
        </p:nvPicPr>
        <p:blipFill>
          <a:blip r:embed="rId3" cstate="print"/>
          <a:srcRect/>
          <a:stretch>
            <a:fillRect/>
          </a:stretch>
        </p:blipFill>
        <p:spPr bwMode="auto">
          <a:xfrm>
            <a:off x="4799638" y="1961713"/>
            <a:ext cx="4181475" cy="4495800"/>
          </a:xfrm>
          <a:prstGeom prst="rect">
            <a:avLst/>
          </a:prstGeom>
          <a:noFill/>
          <a:ln w="9525">
            <a:noFill/>
            <a:miter lim="800000"/>
            <a:headEnd/>
            <a:tailEnd/>
          </a:ln>
        </p:spPr>
      </p:pic>
    </p:spTree>
    <p:extLst>
      <p:ext uri="{BB962C8B-B14F-4D97-AF65-F5344CB8AC3E}">
        <p14:creationId xmlns:p14="http://schemas.microsoft.com/office/powerpoint/2010/main" val="18518820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在算法中维护着一个置换表，这个置换表记录了明文和密文的对照关系。</a:t>
            </a:r>
            <a:endParaRPr lang="en-US" altLang="zh-CN" dirty="0"/>
          </a:p>
          <a:p>
            <a:r>
              <a:rPr lang="zh-CN" altLang="en-US" dirty="0"/>
              <a:t>密钥词组：</a:t>
            </a:r>
            <a:r>
              <a:rPr lang="en-US" dirty="0"/>
              <a:t>I LOVE MY COUNTRY</a:t>
            </a:r>
            <a:r>
              <a:rPr lang="zh-CN" altLang="en-US" dirty="0"/>
              <a:t>（去除重复</a:t>
            </a:r>
            <a:r>
              <a:rPr lang="en-US" altLang="zh-CN" dirty="0"/>
              <a:t>Y</a:t>
            </a:r>
            <a:r>
              <a:rPr lang="zh-CN" altLang="en-US" dirty="0"/>
              <a:t>）</a:t>
            </a:r>
          </a:p>
        </p:txBody>
      </p:sp>
      <p:sp>
        <p:nvSpPr>
          <p:cNvPr id="4" name="标题 3"/>
          <p:cNvSpPr>
            <a:spLocks noGrp="1"/>
          </p:cNvSpPr>
          <p:nvPr>
            <p:ph type="title"/>
          </p:nvPr>
        </p:nvSpPr>
        <p:spPr/>
        <p:txBody>
          <a:bodyPr/>
          <a:lstStyle/>
          <a:p>
            <a:r>
              <a:rPr lang="zh-CN" altLang="en-US"/>
              <a:t>单表置换</a:t>
            </a:r>
          </a:p>
        </p:txBody>
      </p:sp>
      <p:pic>
        <p:nvPicPr>
          <p:cNvPr id="242690" name="Picture 2" descr="d:\users\zeze\appdata\local\360CHR~1\Chrome\USERDA~1\Temp\0_1324~1.GIF"/>
          <p:cNvPicPr>
            <a:picLocks noChangeAspect="1" noChangeArrowheads="1"/>
          </p:cNvPicPr>
          <p:nvPr/>
        </p:nvPicPr>
        <p:blipFill>
          <a:blip r:embed="rId3" cstate="print"/>
          <a:srcRect/>
          <a:stretch>
            <a:fillRect/>
          </a:stretch>
        </p:blipFill>
        <p:spPr bwMode="auto">
          <a:xfrm>
            <a:off x="642910" y="3212976"/>
            <a:ext cx="7948571" cy="2071702"/>
          </a:xfrm>
          <a:prstGeom prst="rect">
            <a:avLst/>
          </a:prstGeom>
          <a:noFill/>
        </p:spPr>
      </p:pic>
      <p:sp>
        <p:nvSpPr>
          <p:cNvPr id="7" name="矩形 6"/>
          <p:cNvSpPr/>
          <p:nvPr/>
        </p:nvSpPr>
        <p:spPr>
          <a:xfrm>
            <a:off x="539552" y="5500702"/>
            <a:ext cx="8034116"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9728" lvl="0" algn="ctr" fontAlgn="auto">
              <a:spcBef>
                <a:spcPts val="400"/>
              </a:spcBef>
              <a:spcAft>
                <a:spcPts val="0"/>
              </a:spcAft>
              <a:buClr>
                <a:srgbClr val="2DA2BF"/>
              </a:buClr>
              <a:buSzPct val="68000"/>
            </a:pPr>
            <a:r>
              <a:rPr lang="zh-CN" altLang="en-US" sz="3200" dirty="0">
                <a:solidFill>
                  <a:prstClr val="black"/>
                </a:solidFill>
                <a:latin typeface="Lucida Sans Unicode"/>
                <a:ea typeface="黑体"/>
              </a:rPr>
              <a:t>思考：秘钥空间？与</a:t>
            </a:r>
            <a:r>
              <a:rPr lang="en-US" altLang="zh-CN" sz="3200" dirty="0">
                <a:solidFill>
                  <a:prstClr val="black"/>
                </a:solidFill>
                <a:latin typeface="Lucida Sans Unicode"/>
                <a:ea typeface="黑体"/>
              </a:rPr>
              <a:t>Caesar</a:t>
            </a:r>
            <a:r>
              <a:rPr lang="zh-CN" altLang="en-US" sz="3200" dirty="0">
                <a:solidFill>
                  <a:prstClr val="black"/>
                </a:solidFill>
                <a:latin typeface="Lucida Sans Unicode"/>
                <a:ea typeface="黑体"/>
              </a:rPr>
              <a:t>、仿射的区别？</a:t>
            </a:r>
          </a:p>
        </p:txBody>
      </p:sp>
      <p:sp>
        <p:nvSpPr>
          <p:cNvPr id="8" name="矩形 7"/>
          <p:cNvSpPr/>
          <p:nvPr/>
        </p:nvSpPr>
        <p:spPr>
          <a:xfrm>
            <a:off x="539552" y="6146793"/>
            <a:ext cx="8034116" cy="646331"/>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a:spAutoFit/>
          </a:bodyPr>
          <a:lstStyle/>
          <a:p>
            <a:pPr marL="109728" lvl="0" algn="ctr" fontAlgn="auto">
              <a:spcBef>
                <a:spcPts val="400"/>
              </a:spcBef>
              <a:spcAft>
                <a:spcPts val="0"/>
              </a:spcAft>
              <a:buClr>
                <a:srgbClr val="2DA2BF"/>
              </a:buClr>
              <a:buSzPct val="68000"/>
            </a:pPr>
            <a:r>
              <a:rPr lang="zh-CN" altLang="en-US" sz="3600">
                <a:solidFill>
                  <a:srgbClr val="C00000"/>
                </a:solidFill>
                <a:latin typeface="Lucida Sans Unicode"/>
                <a:ea typeface="黑体"/>
              </a:rPr>
              <a:t>无简单加密函数</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ppt_x"/>
                                          </p:val>
                                        </p:tav>
                                        <p:tav tm="100000">
                                          <p:val>
                                            <p:strVal val="#ppt_x"/>
                                          </p:val>
                                        </p:tav>
                                      </p:tavLst>
                                    </p:anim>
                                    <p:anim calcmode="lin" valueType="num">
                                      <p:cBhvr additive="base">
                                        <p:cTn id="8" dur="500" fill="hold"/>
                                        <p:tgtEl>
                                          <p:spTgt spid="2426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自然语言存在高冗余，字母出现频率不同</a:t>
            </a:r>
          </a:p>
          <a:p>
            <a:endParaRPr lang="zh-CN" altLang="en-US"/>
          </a:p>
        </p:txBody>
      </p:sp>
      <p:sp>
        <p:nvSpPr>
          <p:cNvPr id="3" name="标题 2"/>
          <p:cNvSpPr>
            <a:spLocks noGrp="1"/>
          </p:cNvSpPr>
          <p:nvPr>
            <p:ph type="title"/>
          </p:nvPr>
        </p:nvSpPr>
        <p:spPr/>
        <p:txBody>
          <a:bodyPr>
            <a:normAutofit/>
          </a:bodyPr>
          <a:lstStyle/>
          <a:p>
            <a:r>
              <a:rPr lang="zh-CN" altLang="en-US"/>
              <a:t>无加密函数，怎么破？</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39</a:t>
            </a:fld>
            <a:endParaRPr lang="zh-CN" altLang="en-US"/>
          </a:p>
        </p:txBody>
      </p:sp>
    </p:spTree>
    <p:extLst>
      <p:ext uri="{BB962C8B-B14F-4D97-AF65-F5344CB8AC3E}">
        <p14:creationId xmlns:p14="http://schemas.microsoft.com/office/powerpoint/2010/main" val="1733557086"/>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idx="1"/>
          </p:nvPr>
        </p:nvSpPr>
        <p:spPr/>
        <p:txBody>
          <a:bodyPr/>
          <a:lstStyle/>
          <a:p>
            <a:r>
              <a:rPr lang="en-US" altLang="zh-CN"/>
              <a:t>Kryptos</a:t>
            </a:r>
            <a:r>
              <a:rPr lang="zh-CN" altLang="en-US"/>
              <a:t>（希腊文隐藏）</a:t>
            </a:r>
          </a:p>
          <a:p>
            <a:r>
              <a:rPr lang="en-US" altLang="zh-CN"/>
              <a:t>Logos    </a:t>
            </a:r>
            <a:r>
              <a:rPr lang="zh-CN" altLang="en-US"/>
              <a:t>（希腊文信息）</a:t>
            </a:r>
            <a:endParaRPr lang="zh-CN" altLang="en-US" dirty="0"/>
          </a:p>
        </p:txBody>
      </p:sp>
      <p:sp>
        <p:nvSpPr>
          <p:cNvPr id="632834" name="Rectangle 2"/>
          <p:cNvSpPr>
            <a:spLocks noGrp="1" noChangeArrowheads="1"/>
          </p:cNvSpPr>
          <p:nvPr>
            <p:ph type="title"/>
          </p:nvPr>
        </p:nvSpPr>
        <p:spPr/>
        <p:txBody>
          <a:bodyPr/>
          <a:lstStyle/>
          <a:p>
            <a:r>
              <a:rPr lang="zh-CN" altLang="en-US"/>
              <a:t>什么是密码学？</a:t>
            </a:r>
          </a:p>
        </p:txBody>
      </p:sp>
      <p:sp>
        <p:nvSpPr>
          <p:cNvPr id="40963" name="灯片编号占位符 5"/>
          <p:cNvSpPr>
            <a:spLocks noGrp="1"/>
          </p:cNvSpPr>
          <p:nvPr>
            <p:ph type="sldNum" sz="quarter" idx="4"/>
          </p:nvPr>
        </p:nvSpPr>
        <p:spPr/>
        <p:txBody>
          <a:bodyPr/>
          <a:lstStyle/>
          <a:p>
            <a:fld id="{942F6ACA-6A65-40DF-BE3F-96AA050D6540}" type="slidenum">
              <a:rPr lang="en-US" altLang="zh-CN" smtClean="0"/>
              <a:pPr/>
              <a:t>4</a:t>
            </a:fld>
            <a:endParaRPr lang="en-US" altLang="zh-CN"/>
          </a:p>
        </p:txBody>
      </p:sp>
      <p:sp>
        <p:nvSpPr>
          <p:cNvPr id="632836" name="Text Box 4"/>
          <p:cNvSpPr txBox="1">
            <a:spLocks noChangeArrowheads="1"/>
          </p:cNvSpPr>
          <p:nvPr/>
        </p:nvSpPr>
        <p:spPr bwMode="auto">
          <a:xfrm>
            <a:off x="179512" y="3216275"/>
            <a:ext cx="1606550" cy="579438"/>
          </a:xfrm>
          <a:prstGeom prst="rect">
            <a:avLst/>
          </a:prstGeom>
          <a:noFill/>
          <a:ln w="9525">
            <a:noFill/>
            <a:miter lim="800000"/>
            <a:headEnd/>
            <a:tailEnd/>
          </a:ln>
        </p:spPr>
        <p:txBody>
          <a:bodyPr wrap="none">
            <a:spAutoFit/>
          </a:bodyPr>
          <a:lstStyle/>
          <a:p>
            <a:r>
              <a:rPr kumimoji="1" lang="en-US" altLang="zh-CN" sz="3200" b="1" dirty="0" err="1">
                <a:solidFill>
                  <a:srgbClr val="1D308D"/>
                </a:solidFill>
              </a:rPr>
              <a:t>Kryptos</a:t>
            </a:r>
            <a:endParaRPr kumimoji="1" lang="en-US" altLang="zh-CN" sz="3200" b="1" dirty="0">
              <a:solidFill>
                <a:srgbClr val="1D308D"/>
              </a:solidFill>
            </a:endParaRPr>
          </a:p>
        </p:txBody>
      </p:sp>
      <p:sp>
        <p:nvSpPr>
          <p:cNvPr id="632837" name="Text Box 5"/>
          <p:cNvSpPr txBox="1">
            <a:spLocks noChangeArrowheads="1"/>
          </p:cNvSpPr>
          <p:nvPr/>
        </p:nvSpPr>
        <p:spPr bwMode="auto">
          <a:xfrm>
            <a:off x="683568" y="4800600"/>
            <a:ext cx="1065212" cy="579438"/>
          </a:xfrm>
          <a:prstGeom prst="rect">
            <a:avLst/>
          </a:prstGeom>
          <a:noFill/>
          <a:ln w="9525">
            <a:noFill/>
            <a:miter lim="800000"/>
            <a:headEnd/>
            <a:tailEnd/>
          </a:ln>
        </p:spPr>
        <p:txBody>
          <a:bodyPr wrap="none">
            <a:spAutoFit/>
          </a:bodyPr>
          <a:lstStyle/>
          <a:p>
            <a:r>
              <a:rPr kumimoji="1" lang="en-US" altLang="zh-CN" sz="3200" b="1" dirty="0">
                <a:solidFill>
                  <a:srgbClr val="1D308D"/>
                </a:solidFill>
              </a:rPr>
              <a:t>logos</a:t>
            </a:r>
          </a:p>
        </p:txBody>
      </p:sp>
      <p:sp>
        <p:nvSpPr>
          <p:cNvPr id="632838" name="Text Box 6"/>
          <p:cNvSpPr txBox="1">
            <a:spLocks noChangeArrowheads="1"/>
          </p:cNvSpPr>
          <p:nvPr/>
        </p:nvSpPr>
        <p:spPr bwMode="auto">
          <a:xfrm>
            <a:off x="2856161" y="3937000"/>
            <a:ext cx="2147887" cy="579438"/>
          </a:xfrm>
          <a:prstGeom prst="rect">
            <a:avLst/>
          </a:prstGeom>
          <a:noFill/>
          <a:ln w="9525">
            <a:noFill/>
            <a:miter lim="800000"/>
            <a:headEnd/>
            <a:tailEnd/>
          </a:ln>
        </p:spPr>
        <p:txBody>
          <a:bodyPr wrap="none">
            <a:spAutoFit/>
          </a:bodyPr>
          <a:lstStyle/>
          <a:p>
            <a:r>
              <a:rPr kumimoji="1" lang="en-US" altLang="zh-CN" sz="3200" b="1" dirty="0">
                <a:solidFill>
                  <a:srgbClr val="1D308D"/>
                </a:solidFill>
              </a:rPr>
              <a:t>Cryptology</a:t>
            </a:r>
          </a:p>
        </p:txBody>
      </p:sp>
      <p:sp>
        <p:nvSpPr>
          <p:cNvPr id="40974" name="Text Box 8"/>
          <p:cNvSpPr txBox="1">
            <a:spLocks noChangeArrowheads="1"/>
          </p:cNvSpPr>
          <p:nvPr/>
        </p:nvSpPr>
        <p:spPr bwMode="auto">
          <a:xfrm>
            <a:off x="955229" y="4008438"/>
            <a:ext cx="592137" cy="579437"/>
          </a:xfrm>
          <a:prstGeom prst="rect">
            <a:avLst/>
          </a:prstGeom>
          <a:noFill/>
          <a:ln w="9525">
            <a:noFill/>
            <a:miter lim="800000"/>
            <a:headEnd/>
            <a:tailEnd/>
          </a:ln>
        </p:spPr>
        <p:txBody>
          <a:bodyPr wrap="none">
            <a:spAutoFit/>
          </a:bodyPr>
          <a:lstStyle/>
          <a:p>
            <a:r>
              <a:rPr kumimoji="1" lang="zh-CN" altLang="en-US" sz="3200" b="1">
                <a:solidFill>
                  <a:srgbClr val="002060"/>
                </a:solidFill>
                <a:ea typeface="黑体" pitchFamily="49" charset="-122"/>
              </a:rPr>
              <a:t>＋</a:t>
            </a:r>
          </a:p>
        </p:txBody>
      </p:sp>
      <p:sp>
        <p:nvSpPr>
          <p:cNvPr id="40975" name="Line 9"/>
          <p:cNvSpPr>
            <a:spLocks noChangeShapeType="1"/>
          </p:cNvSpPr>
          <p:nvPr/>
        </p:nvSpPr>
        <p:spPr bwMode="auto">
          <a:xfrm flipV="1">
            <a:off x="1897063" y="4293022"/>
            <a:ext cx="1017836" cy="79216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40976" name="Line 10"/>
          <p:cNvSpPr>
            <a:spLocks noChangeShapeType="1"/>
          </p:cNvSpPr>
          <p:nvPr/>
        </p:nvSpPr>
        <p:spPr bwMode="auto">
          <a:xfrm>
            <a:off x="1897063" y="3569270"/>
            <a:ext cx="1017836" cy="579438"/>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632843" name="Text Box 11"/>
          <p:cNvSpPr txBox="1">
            <a:spLocks noChangeArrowheads="1"/>
          </p:cNvSpPr>
          <p:nvPr/>
        </p:nvSpPr>
        <p:spPr bwMode="auto">
          <a:xfrm>
            <a:off x="6225480" y="3141663"/>
            <a:ext cx="2667000" cy="579437"/>
          </a:xfrm>
          <a:prstGeom prst="rect">
            <a:avLst/>
          </a:prstGeom>
          <a:noFill/>
          <a:ln w="9525">
            <a:noFill/>
            <a:miter lim="800000"/>
            <a:headEnd/>
            <a:tailEnd/>
          </a:ln>
        </p:spPr>
        <p:txBody>
          <a:bodyPr wrap="none">
            <a:spAutoFit/>
          </a:bodyPr>
          <a:lstStyle/>
          <a:p>
            <a:r>
              <a:rPr kumimoji="1" lang="en-US" altLang="zh-TW" sz="3200" b="1" dirty="0">
                <a:solidFill>
                  <a:srgbClr val="1D308D"/>
                </a:solidFill>
              </a:rPr>
              <a:t>Cryptography</a:t>
            </a:r>
            <a:endParaRPr kumimoji="1" lang="en-US" altLang="zh-CN" sz="3200" b="1" dirty="0">
              <a:solidFill>
                <a:srgbClr val="1D308D"/>
              </a:solidFill>
            </a:endParaRPr>
          </a:p>
        </p:txBody>
      </p:sp>
      <p:sp>
        <p:nvSpPr>
          <p:cNvPr id="632844" name="Text Box 12"/>
          <p:cNvSpPr txBox="1">
            <a:spLocks noChangeArrowheads="1"/>
          </p:cNvSpPr>
          <p:nvPr/>
        </p:nvSpPr>
        <p:spPr bwMode="auto">
          <a:xfrm>
            <a:off x="6225480" y="4729163"/>
            <a:ext cx="3024757" cy="579437"/>
          </a:xfrm>
          <a:prstGeom prst="rect">
            <a:avLst/>
          </a:prstGeom>
          <a:noFill/>
          <a:ln w="9525">
            <a:noFill/>
            <a:miter lim="800000"/>
            <a:headEnd/>
            <a:tailEnd/>
          </a:ln>
        </p:spPr>
        <p:txBody>
          <a:bodyPr wrap="square">
            <a:spAutoFit/>
          </a:bodyPr>
          <a:lstStyle/>
          <a:p>
            <a:r>
              <a:rPr kumimoji="1" lang="en-US" altLang="zh-TW" sz="3200" b="1" dirty="0">
                <a:solidFill>
                  <a:srgbClr val="1D308D"/>
                </a:solidFill>
              </a:rPr>
              <a:t>Cryptanalysis</a:t>
            </a:r>
            <a:endParaRPr kumimoji="1" lang="en-US" altLang="zh-CN" sz="3200" dirty="0">
              <a:solidFill>
                <a:srgbClr val="1D308D"/>
              </a:solidFill>
            </a:endParaRPr>
          </a:p>
        </p:txBody>
      </p:sp>
      <p:sp>
        <p:nvSpPr>
          <p:cNvPr id="632845" name="Line 13"/>
          <p:cNvSpPr>
            <a:spLocks noChangeShapeType="1"/>
          </p:cNvSpPr>
          <p:nvPr/>
        </p:nvSpPr>
        <p:spPr bwMode="auto">
          <a:xfrm flipV="1">
            <a:off x="5219700" y="3432175"/>
            <a:ext cx="1008063" cy="7207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632846" name="Line 14"/>
          <p:cNvSpPr>
            <a:spLocks noChangeShapeType="1"/>
          </p:cNvSpPr>
          <p:nvPr/>
        </p:nvSpPr>
        <p:spPr bwMode="auto">
          <a:xfrm>
            <a:off x="5219700" y="4368800"/>
            <a:ext cx="1017836" cy="579437"/>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283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32838"/>
                                        </p:tgtEl>
                                        <p:attrNameLst>
                                          <p:attrName>style.visibility</p:attrName>
                                        </p:attrNameLst>
                                      </p:cBhvr>
                                      <p:to>
                                        <p:strVal val="visible"/>
                                      </p:to>
                                    </p:se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632845"/>
                                        </p:tgtEl>
                                        <p:attrNameLst>
                                          <p:attrName>style.visibility</p:attrName>
                                        </p:attrNameLst>
                                      </p:cBhvr>
                                      <p:to>
                                        <p:strVal val="visible"/>
                                      </p:to>
                                    </p:set>
                                    <p:anim calcmode="lin" valueType="num">
                                      <p:cBhvr>
                                        <p:cTn id="15" dur="1000" fill="hold"/>
                                        <p:tgtEl>
                                          <p:spTgt spid="632845"/>
                                        </p:tgtEl>
                                        <p:attrNameLst>
                                          <p:attrName>ppt_w</p:attrName>
                                        </p:attrNameLst>
                                      </p:cBhvr>
                                      <p:tavLst>
                                        <p:tav tm="0">
                                          <p:val>
                                            <p:strVal val="#ppt_w*0.70"/>
                                          </p:val>
                                        </p:tav>
                                        <p:tav tm="100000">
                                          <p:val>
                                            <p:strVal val="#ppt_w"/>
                                          </p:val>
                                        </p:tav>
                                      </p:tavLst>
                                    </p:anim>
                                    <p:anim calcmode="lin" valueType="num">
                                      <p:cBhvr>
                                        <p:cTn id="16" dur="1000" fill="hold"/>
                                        <p:tgtEl>
                                          <p:spTgt spid="632845"/>
                                        </p:tgtEl>
                                        <p:attrNameLst>
                                          <p:attrName>ppt_h</p:attrName>
                                        </p:attrNameLst>
                                      </p:cBhvr>
                                      <p:tavLst>
                                        <p:tav tm="0">
                                          <p:val>
                                            <p:strVal val="#ppt_h"/>
                                          </p:val>
                                        </p:tav>
                                        <p:tav tm="100000">
                                          <p:val>
                                            <p:strVal val="#ppt_h"/>
                                          </p:val>
                                        </p:tav>
                                      </p:tavLst>
                                    </p:anim>
                                    <p:animEffect transition="in" filter="fade">
                                      <p:cBhvr>
                                        <p:cTn id="17" dur="1000"/>
                                        <p:tgtEl>
                                          <p:spTgt spid="63284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32843"/>
                                        </p:tgtEl>
                                        <p:attrNameLst>
                                          <p:attrName>style.visibility</p:attrName>
                                        </p:attrNameLst>
                                      </p:cBhvr>
                                      <p:to>
                                        <p:strVal val="visible"/>
                                      </p:to>
                                    </p:set>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632846"/>
                                        </p:tgtEl>
                                        <p:attrNameLst>
                                          <p:attrName>style.visibility</p:attrName>
                                        </p:attrNameLst>
                                      </p:cBhvr>
                                      <p:to>
                                        <p:strVal val="visible"/>
                                      </p:to>
                                    </p:set>
                                    <p:anim calcmode="lin" valueType="num">
                                      <p:cBhvr>
                                        <p:cTn id="24" dur="1000" fill="hold"/>
                                        <p:tgtEl>
                                          <p:spTgt spid="632846"/>
                                        </p:tgtEl>
                                        <p:attrNameLst>
                                          <p:attrName>ppt_w</p:attrName>
                                        </p:attrNameLst>
                                      </p:cBhvr>
                                      <p:tavLst>
                                        <p:tav tm="0">
                                          <p:val>
                                            <p:strVal val="#ppt_w*0.70"/>
                                          </p:val>
                                        </p:tav>
                                        <p:tav tm="100000">
                                          <p:val>
                                            <p:strVal val="#ppt_w"/>
                                          </p:val>
                                        </p:tav>
                                      </p:tavLst>
                                    </p:anim>
                                    <p:anim calcmode="lin" valueType="num">
                                      <p:cBhvr>
                                        <p:cTn id="25" dur="1000" fill="hold"/>
                                        <p:tgtEl>
                                          <p:spTgt spid="632846"/>
                                        </p:tgtEl>
                                        <p:attrNameLst>
                                          <p:attrName>ppt_h</p:attrName>
                                        </p:attrNameLst>
                                      </p:cBhvr>
                                      <p:tavLst>
                                        <p:tav tm="0">
                                          <p:val>
                                            <p:strVal val="#ppt_h"/>
                                          </p:val>
                                        </p:tav>
                                        <p:tav tm="100000">
                                          <p:val>
                                            <p:strVal val="#ppt_h"/>
                                          </p:val>
                                        </p:tav>
                                      </p:tavLst>
                                    </p:anim>
                                    <p:animEffect transition="in" filter="fade">
                                      <p:cBhvr>
                                        <p:cTn id="26" dur="1000"/>
                                        <p:tgtEl>
                                          <p:spTgt spid="632846"/>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632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P spid="632837" grpId="0"/>
      <p:bldP spid="632838" grpId="0"/>
      <p:bldP spid="632843" grpId="0"/>
      <p:bldP spid="632844" grpId="0"/>
      <p:bldP spid="632845" grpId="0" animBg="1"/>
      <p:bldP spid="6328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a:t>频率特征</a:t>
            </a:r>
            <a:endParaRPr lang="en-US" altLang="zh-CN" dirty="0"/>
          </a:p>
          <a:p>
            <a:pPr lvl="1"/>
            <a:r>
              <a:rPr lang="zh-CN" altLang="en-US" dirty="0"/>
              <a:t>各种语言中，各个字母的使用频次不一样</a:t>
            </a:r>
            <a:endParaRPr lang="en-US" altLang="zh-CN" dirty="0"/>
          </a:p>
          <a:p>
            <a:r>
              <a:rPr lang="zh-CN" altLang="en-US" dirty="0"/>
              <a:t>连接特征</a:t>
            </a:r>
            <a:endParaRPr lang="en-US" altLang="zh-CN" dirty="0"/>
          </a:p>
          <a:p>
            <a:pPr lvl="1"/>
            <a:r>
              <a:rPr lang="zh-CN" altLang="en-US" dirty="0"/>
              <a:t>前后字母存在一定关联性</a:t>
            </a:r>
            <a:endParaRPr lang="en-US" altLang="zh-CN" dirty="0"/>
          </a:p>
          <a:p>
            <a:pPr lvl="1"/>
            <a:r>
              <a:rPr lang="zh-CN" altLang="en-US" dirty="0"/>
              <a:t>英语中</a:t>
            </a:r>
            <a:endParaRPr lang="en-US" altLang="zh-CN" dirty="0"/>
          </a:p>
          <a:p>
            <a:pPr lvl="2"/>
            <a:r>
              <a:rPr lang="en-US" altLang="zh-CN" dirty="0"/>
              <a:t>q</a:t>
            </a:r>
            <a:r>
              <a:rPr lang="zh-CN" altLang="en-US" dirty="0"/>
              <a:t>后几乎百分之百连接着</a:t>
            </a:r>
            <a:r>
              <a:rPr lang="en-US" altLang="zh-CN" dirty="0"/>
              <a:t>u</a:t>
            </a:r>
          </a:p>
          <a:p>
            <a:pPr lvl="2"/>
            <a:r>
              <a:rPr lang="en-US" altLang="zh-CN" dirty="0"/>
              <a:t>x</a:t>
            </a:r>
            <a:r>
              <a:rPr lang="zh-CN" altLang="en-US" dirty="0"/>
              <a:t>前几乎总是</a:t>
            </a:r>
            <a:r>
              <a:rPr lang="en-US" altLang="zh-CN" dirty="0" err="1"/>
              <a:t>i</a:t>
            </a:r>
            <a:r>
              <a:rPr lang="zh-CN" altLang="en-US" dirty="0"/>
              <a:t>和</a:t>
            </a:r>
            <a:r>
              <a:rPr lang="en-US" altLang="zh-CN" dirty="0"/>
              <a:t>e</a:t>
            </a:r>
            <a:r>
              <a:rPr lang="zh-CN" altLang="en-US" dirty="0"/>
              <a:t>，只在极个别情况下是</a:t>
            </a:r>
            <a:r>
              <a:rPr lang="en-US" altLang="zh-CN" dirty="0"/>
              <a:t>o</a:t>
            </a:r>
            <a:r>
              <a:rPr lang="zh-CN" altLang="en-US" dirty="0"/>
              <a:t>和</a:t>
            </a:r>
            <a:r>
              <a:rPr lang="en-US" altLang="zh-CN" dirty="0"/>
              <a:t>a</a:t>
            </a:r>
          </a:p>
          <a:p>
            <a:pPr lvl="2"/>
            <a:r>
              <a:rPr lang="en-US" altLang="zh-CN" dirty="0"/>
              <a:t>e</a:t>
            </a:r>
            <a:r>
              <a:rPr lang="zh-CN" altLang="en-US" dirty="0"/>
              <a:t>和</a:t>
            </a:r>
            <a:r>
              <a:rPr lang="en-US" altLang="zh-CN" dirty="0"/>
              <a:t>e</a:t>
            </a:r>
            <a:r>
              <a:rPr lang="zh-CN" altLang="en-US" dirty="0"/>
              <a:t>之间，</a:t>
            </a:r>
            <a:r>
              <a:rPr lang="en-US" altLang="zh-CN" dirty="0"/>
              <a:t>r</a:t>
            </a:r>
            <a:r>
              <a:rPr lang="zh-CN" altLang="en-US" dirty="0"/>
              <a:t>的出现频率很高</a:t>
            </a:r>
            <a:endParaRPr lang="en-US" altLang="zh-CN" dirty="0"/>
          </a:p>
          <a:p>
            <a:r>
              <a:rPr lang="zh-CN" altLang="en-US" dirty="0"/>
              <a:t>重复特征</a:t>
            </a:r>
            <a:endParaRPr lang="en-US" altLang="zh-CN" dirty="0"/>
          </a:p>
          <a:p>
            <a:pPr lvl="1"/>
            <a:r>
              <a:rPr lang="zh-CN" altLang="en-US" dirty="0"/>
              <a:t>两个字符以上的字符串重复出现的现象</a:t>
            </a:r>
            <a:endParaRPr lang="en-US" altLang="zh-CN" dirty="0"/>
          </a:p>
          <a:p>
            <a:pPr lvl="1"/>
            <a:r>
              <a:rPr lang="zh-CN" altLang="en-US" dirty="0"/>
              <a:t>英语中</a:t>
            </a:r>
            <a:r>
              <a:rPr lang="en-US" altLang="zh-CN" dirty="0" err="1"/>
              <a:t>th,the,tion,tious</a:t>
            </a:r>
            <a:r>
              <a:rPr lang="zh-CN" altLang="en-US" dirty="0"/>
              <a:t>等经常出现</a:t>
            </a:r>
          </a:p>
        </p:txBody>
      </p:sp>
      <p:sp>
        <p:nvSpPr>
          <p:cNvPr id="38914" name="标题 1"/>
          <p:cNvSpPr>
            <a:spLocks noGrp="1"/>
          </p:cNvSpPr>
          <p:nvPr>
            <p:ph type="title"/>
          </p:nvPr>
        </p:nvSpPr>
        <p:spPr/>
        <p:txBody>
          <a:bodyPr/>
          <a:lstStyle/>
          <a:p>
            <a:r>
              <a:rPr lang="zh-CN" altLang="en-US"/>
              <a:t>代换密码破译的三大要素</a:t>
            </a:r>
          </a:p>
        </p:txBody>
      </p:sp>
      <p:sp>
        <p:nvSpPr>
          <p:cNvPr id="38916" name="灯片编号占位符 4"/>
          <p:cNvSpPr>
            <a:spLocks noGrp="1"/>
          </p:cNvSpPr>
          <p:nvPr>
            <p:ph type="sldNum" sz="quarter" idx="4"/>
          </p:nvPr>
        </p:nvSpPr>
        <p:spPr/>
        <p:txBody>
          <a:bodyPr/>
          <a:lstStyle/>
          <a:p>
            <a:fld id="{CBAF7EBA-8B3F-4622-A353-6D12927E20A8}" type="slidenum">
              <a:rPr lang="zh-CN" altLang="en-US" smtClean="0"/>
              <a:pPr/>
              <a:t>40</a:t>
            </a:fld>
            <a:endParaRPr lang="en-US" altLang="zh-CN"/>
          </a:p>
        </p:txBody>
      </p:sp>
    </p:spTree>
    <p:extLst>
      <p:ext uri="{BB962C8B-B14F-4D97-AF65-F5344CB8AC3E}">
        <p14:creationId xmlns:p14="http://schemas.microsoft.com/office/powerpoint/2010/main" val="1440343907"/>
      </p:ext>
    </p:extLst>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2161986"/>
          </a:xfrm>
        </p:spPr>
        <p:txBody>
          <a:bodyPr>
            <a:normAutofit/>
          </a:bodyPr>
          <a:lstStyle/>
          <a:p>
            <a:r>
              <a:rPr lang="en-US" altLang="zh-CN" dirty="0"/>
              <a:t>e</a:t>
            </a:r>
            <a:r>
              <a:rPr lang="zh-CN" altLang="en-US" dirty="0"/>
              <a:t>的频率最高</a:t>
            </a:r>
            <a:endParaRPr lang="en-US" altLang="zh-CN" dirty="0"/>
          </a:p>
          <a:p>
            <a:r>
              <a:rPr lang="zh-CN" altLang="en-US" dirty="0"/>
              <a:t>其次是</a:t>
            </a:r>
            <a:r>
              <a:rPr lang="en-AU" altLang="zh-CN" dirty="0" err="1"/>
              <a:t>t,a,o,I,n,s,h,r</a:t>
            </a:r>
            <a:endParaRPr lang="en-AU" altLang="zh-CN" dirty="0"/>
          </a:p>
          <a:p>
            <a:r>
              <a:rPr lang="en-AU" altLang="zh-CN" dirty="0" err="1"/>
              <a:t>z,q,x,j</a:t>
            </a:r>
            <a:r>
              <a:rPr lang="zh-CN" altLang="en-US" dirty="0"/>
              <a:t>频率近似为</a:t>
            </a:r>
            <a:r>
              <a:rPr lang="en-US" altLang="zh-CN" dirty="0"/>
              <a:t>0</a:t>
            </a:r>
          </a:p>
        </p:txBody>
      </p:sp>
      <p:sp>
        <p:nvSpPr>
          <p:cNvPr id="1027" name="标题 1"/>
          <p:cNvSpPr>
            <a:spLocks noGrp="1"/>
          </p:cNvSpPr>
          <p:nvPr>
            <p:ph type="title"/>
          </p:nvPr>
        </p:nvSpPr>
        <p:spPr/>
        <p:txBody>
          <a:bodyPr/>
          <a:lstStyle/>
          <a:p>
            <a:r>
              <a:rPr lang="zh-CN" altLang="en-US"/>
              <a:t>英语字母的频率统计</a:t>
            </a:r>
          </a:p>
        </p:txBody>
      </p:sp>
      <p:sp>
        <p:nvSpPr>
          <p:cNvPr id="39940" name="灯片编号占位符 4"/>
          <p:cNvSpPr>
            <a:spLocks noGrp="1"/>
          </p:cNvSpPr>
          <p:nvPr>
            <p:ph type="sldNum" sz="quarter" idx="4"/>
          </p:nvPr>
        </p:nvSpPr>
        <p:spPr/>
        <p:txBody>
          <a:bodyPr/>
          <a:lstStyle/>
          <a:p>
            <a:fld id="{5CF10B73-F0CD-4FF6-BA7A-AFA0C8A7FE41}" type="slidenum">
              <a:rPr lang="zh-CN" altLang="en-US" smtClean="0"/>
              <a:pPr/>
              <a:t>41</a:t>
            </a:fld>
            <a:endParaRPr lang="en-US" altLang="zh-CN"/>
          </a:p>
        </p:txBody>
      </p:sp>
      <p:graphicFrame>
        <p:nvGraphicFramePr>
          <p:cNvPr id="1026" name="图表 5"/>
          <p:cNvGraphicFramePr>
            <a:graphicFrameLocks/>
          </p:cNvGraphicFramePr>
          <p:nvPr>
            <p:extLst>
              <p:ext uri="{D42A27DB-BD31-4B8C-83A1-F6EECF244321}">
                <p14:modId xmlns:p14="http://schemas.microsoft.com/office/powerpoint/2010/main" val="2487109929"/>
              </p:ext>
            </p:extLst>
          </p:nvPr>
        </p:nvGraphicFramePr>
        <p:xfrm>
          <a:off x="857224" y="3143249"/>
          <a:ext cx="7358114" cy="3714752"/>
        </p:xfrm>
        <a:graphic>
          <a:graphicData uri="http://schemas.openxmlformats.org/presentationml/2006/ole">
            <mc:AlternateContent xmlns:mc="http://schemas.openxmlformats.org/markup-compatibility/2006">
              <mc:Choice xmlns:v="urn:schemas-microsoft-com:vml" Requires="v">
                <p:oleObj spid="_x0000_s4403" name="Worksheet" r:id="rId3" imgW="5714918" imgH="3143377" progId="">
                  <p:embed/>
                </p:oleObj>
              </mc:Choice>
              <mc:Fallback>
                <p:oleObj name="Worksheet" r:id="rId3" imgW="5714918" imgH="3143377" progId="">
                  <p:embed/>
                  <p:pic>
                    <p:nvPicPr>
                      <p:cNvPr id="0" name="Picture 2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3143249"/>
                        <a:ext cx="7358114" cy="3714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02526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p:txBody>
          <a:bodyPr>
            <a:normAutofit lnSpcReduction="10000"/>
          </a:bodyPr>
          <a:lstStyle/>
          <a:p>
            <a:r>
              <a:rPr lang="zh-CN" altLang="en-US"/>
              <a:t>步骤：</a:t>
            </a:r>
            <a:endParaRPr lang="en-US" altLang="zh-CN"/>
          </a:p>
          <a:p>
            <a:pPr lvl="1"/>
            <a:r>
              <a:rPr lang="en-US" altLang="zh-CN"/>
              <a:t>1. </a:t>
            </a:r>
            <a:r>
              <a:rPr lang="zh-CN" altLang="en-US"/>
              <a:t>统计密文中的字母出现频率，将统计结果与自然语言频率表对比，确定部分密钥</a:t>
            </a:r>
            <a:endParaRPr lang="en-US" altLang="zh-CN"/>
          </a:p>
          <a:p>
            <a:pPr lvl="1"/>
            <a:r>
              <a:rPr lang="en-US" altLang="zh-CN"/>
              <a:t>2. </a:t>
            </a:r>
            <a:r>
              <a:rPr lang="zh-CN" altLang="en-US"/>
              <a:t>结合连接特征和重复特征，确定部分密钥</a:t>
            </a:r>
            <a:endParaRPr lang="en-US" altLang="zh-CN"/>
          </a:p>
          <a:p>
            <a:pPr lvl="1"/>
            <a:r>
              <a:rPr lang="en-US" altLang="zh-CN"/>
              <a:t>3. </a:t>
            </a:r>
            <a:r>
              <a:rPr lang="zh-CN" altLang="en-US"/>
              <a:t>从语义上，猜测其它密钥</a:t>
            </a:r>
            <a:endParaRPr lang="en-US" altLang="zh-CN"/>
          </a:p>
          <a:p>
            <a:r>
              <a:rPr lang="zh-CN" altLang="en-US"/>
              <a:t>破译凯撒密码：</a:t>
            </a:r>
            <a:endParaRPr lang="en-US" altLang="zh-CN"/>
          </a:p>
          <a:p>
            <a:pPr lvl="1"/>
            <a:r>
              <a:rPr lang="zh-CN" altLang="en-US"/>
              <a:t>通过识别</a:t>
            </a:r>
            <a:r>
              <a:rPr lang="en-US" altLang="zh-CN"/>
              <a:t>a-e-i</a:t>
            </a:r>
            <a:r>
              <a:rPr lang="zh-CN" altLang="en-US"/>
              <a:t>和</a:t>
            </a:r>
            <a:r>
              <a:rPr lang="en-US" altLang="zh-CN"/>
              <a:t>r-s-t</a:t>
            </a:r>
            <a:r>
              <a:rPr lang="zh-CN" altLang="en-US"/>
              <a:t>三元组的峰，或</a:t>
            </a:r>
            <a:r>
              <a:rPr lang="en-US" altLang="zh-CN"/>
              <a:t>jk</a:t>
            </a:r>
            <a:r>
              <a:rPr lang="zh-CN" altLang="en-US"/>
              <a:t>和</a:t>
            </a:r>
            <a:r>
              <a:rPr lang="en-US" altLang="zh-CN"/>
              <a:t>xyz</a:t>
            </a:r>
            <a:r>
              <a:rPr lang="zh-CN" altLang="en-US"/>
              <a:t>的特征，可以获得密钥</a:t>
            </a:r>
            <a:endParaRPr lang="en-US" altLang="zh-CN"/>
          </a:p>
          <a:p>
            <a:r>
              <a:rPr lang="zh-CN" altLang="en-US"/>
              <a:t>破译单表替换密码：</a:t>
            </a:r>
            <a:endParaRPr lang="en-US" altLang="zh-CN"/>
          </a:p>
          <a:p>
            <a:pPr lvl="1"/>
            <a:r>
              <a:rPr lang="zh-CN" altLang="en-US"/>
              <a:t>需确定每个字母</a:t>
            </a:r>
            <a:endParaRPr lang="en-US" altLang="zh-CN"/>
          </a:p>
          <a:p>
            <a:pPr lvl="1"/>
            <a:r>
              <a:rPr lang="zh-CN" altLang="en-US"/>
              <a:t>双、三字母的频率统计表通常很有帮助</a:t>
            </a:r>
            <a:endParaRPr lang="zh-CN" altLang="en-US" dirty="0"/>
          </a:p>
        </p:txBody>
      </p:sp>
      <p:sp>
        <p:nvSpPr>
          <p:cNvPr id="39938" name="标题 1"/>
          <p:cNvSpPr>
            <a:spLocks noGrp="1"/>
          </p:cNvSpPr>
          <p:nvPr>
            <p:ph type="title"/>
          </p:nvPr>
        </p:nvSpPr>
        <p:spPr/>
        <p:txBody>
          <a:bodyPr/>
          <a:lstStyle/>
          <a:p>
            <a:r>
              <a:rPr lang="zh-CN" altLang="en-US"/>
              <a:t>字频统计攻击</a:t>
            </a:r>
          </a:p>
        </p:txBody>
      </p:sp>
      <p:sp>
        <p:nvSpPr>
          <p:cNvPr id="40964" name="灯片编号占位符 4"/>
          <p:cNvSpPr>
            <a:spLocks noGrp="1"/>
          </p:cNvSpPr>
          <p:nvPr>
            <p:ph type="sldNum" sz="quarter" idx="4"/>
          </p:nvPr>
        </p:nvSpPr>
        <p:spPr/>
        <p:txBody>
          <a:bodyPr/>
          <a:lstStyle/>
          <a:p>
            <a:fld id="{88710725-B85D-448E-97D8-1E1BB3A2A96A}" type="slidenum">
              <a:rPr lang="zh-CN" altLang="en-US" smtClean="0"/>
              <a:pPr/>
              <a:t>42</a:t>
            </a:fld>
            <a:endParaRPr lang="en-US" altLang="zh-CN"/>
          </a:p>
        </p:txBody>
      </p:sp>
    </p:spTree>
    <p:extLst>
      <p:ext uri="{BB962C8B-B14F-4D97-AF65-F5344CB8AC3E}">
        <p14:creationId xmlns:p14="http://schemas.microsoft.com/office/powerpoint/2010/main" val="3899773893"/>
      </p:ext>
    </p:extLst>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eaLnBrk="1" fontAlgn="auto" hangingPunct="1">
              <a:spcBef>
                <a:spcPts val="0"/>
              </a:spcBef>
              <a:spcAft>
                <a:spcPts val="0"/>
              </a:spcAft>
              <a:buFont typeface="Arial" pitchFamily="34" charset="0"/>
              <a:buChar char="•"/>
              <a:defRPr/>
            </a:pPr>
            <a:r>
              <a:rPr lang="zh-CN" altLang="en-US" dirty="0"/>
              <a:t>密</a:t>
            </a:r>
            <a:r>
              <a:rPr lang="zh-CN" altLang="en-US" dirty="0">
                <a:latin typeface="仿宋_GB2312" pitchFamily="49" charset="-122"/>
              </a:rPr>
              <a:t>文：</a:t>
            </a:r>
            <a:endParaRPr lang="en-AU" altLang="zh-CN" dirty="0">
              <a:latin typeface="+mn-ea"/>
              <a:ea typeface="+mn-ea"/>
              <a:cs typeface="Times New Roman" pitchFamily="18" charset="0"/>
            </a:endParaRPr>
          </a:p>
          <a:p>
            <a:pPr marL="1168400" lvl="1" indent="-1588" eaLnBrk="1" fontAlgn="auto" hangingPunct="1">
              <a:spcBef>
                <a:spcPts val="0"/>
              </a:spcBef>
              <a:spcAft>
                <a:spcPts val="0"/>
              </a:spcAft>
              <a:buFont typeface="Wingdings" pitchFamily="2" charset="2"/>
              <a:buNone/>
              <a:defRPr/>
            </a:pPr>
            <a:r>
              <a:rPr lang="en-AU" altLang="zh-CN" sz="2000" dirty="0">
                <a:latin typeface="+mn-ea"/>
                <a:ea typeface="+mn-ea"/>
                <a:cs typeface="Times New Roman" pitchFamily="18" charset="0"/>
              </a:rPr>
              <a:t>UZQSOVUOHXMOPVGPOZPEVSGZWSZOPFPESXUDBMETSXAIZ</a:t>
            </a:r>
          </a:p>
          <a:p>
            <a:pPr marL="1168400" lvl="1" indent="-1588" eaLnBrk="1" fontAlgn="auto" hangingPunct="1">
              <a:spcBef>
                <a:spcPts val="0"/>
              </a:spcBef>
              <a:spcAft>
                <a:spcPts val="0"/>
              </a:spcAft>
              <a:buFont typeface="Wingdings" pitchFamily="2" charset="2"/>
              <a:buNone/>
              <a:defRPr/>
            </a:pPr>
            <a:endParaRPr lang="en-AU" altLang="zh-CN" sz="2000" dirty="0">
              <a:latin typeface="+mn-ea"/>
              <a:ea typeface="+mn-ea"/>
              <a:cs typeface="Times New Roman" pitchFamily="18" charset="0"/>
            </a:endParaRPr>
          </a:p>
          <a:p>
            <a:pPr marL="1168400" lvl="1" indent="-1588" eaLnBrk="1" fontAlgn="auto" hangingPunct="1">
              <a:spcBef>
                <a:spcPts val="0"/>
              </a:spcBef>
              <a:spcAft>
                <a:spcPts val="0"/>
              </a:spcAft>
              <a:buFont typeface="Wingdings" pitchFamily="2" charset="2"/>
              <a:buNone/>
              <a:defRPr/>
            </a:pPr>
            <a:r>
              <a:rPr lang="en-AU" altLang="zh-CN" sz="2000" dirty="0">
                <a:latin typeface="+mn-ea"/>
                <a:ea typeface="+mn-ea"/>
                <a:cs typeface="Times New Roman" pitchFamily="18" charset="0"/>
              </a:rPr>
              <a:t>VUEPHZHMDZSHZOWSFPAPPDTSVPQUZWYMXUZUHSX</a:t>
            </a:r>
          </a:p>
          <a:p>
            <a:pPr marL="1168400" lvl="1" indent="-1588" eaLnBrk="1" fontAlgn="auto" hangingPunct="1">
              <a:spcBef>
                <a:spcPts val="0"/>
              </a:spcBef>
              <a:spcAft>
                <a:spcPts val="0"/>
              </a:spcAft>
              <a:buFont typeface="Wingdings" pitchFamily="2" charset="2"/>
              <a:buNone/>
              <a:defRPr/>
            </a:pPr>
            <a:endParaRPr lang="en-AU" altLang="zh-CN" sz="2000" dirty="0">
              <a:latin typeface="+mn-ea"/>
              <a:ea typeface="+mn-ea"/>
              <a:cs typeface="Times New Roman" pitchFamily="18" charset="0"/>
            </a:endParaRPr>
          </a:p>
          <a:p>
            <a:pPr marL="1168400" lvl="1" indent="-1588" eaLnBrk="1" fontAlgn="auto" hangingPunct="1">
              <a:spcBef>
                <a:spcPts val="0"/>
              </a:spcBef>
              <a:spcAft>
                <a:spcPts val="0"/>
              </a:spcAft>
              <a:buFont typeface="Wingdings" pitchFamily="2" charset="2"/>
              <a:buNone/>
              <a:defRPr/>
            </a:pPr>
            <a:r>
              <a:rPr lang="en-AU" altLang="zh-CN" sz="2000" dirty="0">
                <a:latin typeface="+mn-ea"/>
                <a:ea typeface="+mn-ea"/>
                <a:cs typeface="Times New Roman" pitchFamily="18" charset="0"/>
              </a:rPr>
              <a:t>EPYEPOPDZSZUFPOMBZWPFUPZHMDJUDTMOHMQ</a:t>
            </a:r>
            <a:endParaRPr lang="en-US" altLang="zh-CN" sz="2000" dirty="0">
              <a:latin typeface="+mn-ea"/>
              <a:ea typeface="+mn-ea"/>
              <a:cs typeface="Times New Roman" pitchFamily="18" charset="0"/>
            </a:endParaRPr>
          </a:p>
          <a:p>
            <a:pPr lvl="1" eaLnBrk="1" fontAlgn="auto" hangingPunct="1">
              <a:spcBef>
                <a:spcPts val="0"/>
              </a:spcBef>
              <a:spcAft>
                <a:spcPts val="0"/>
              </a:spcAft>
              <a:buFont typeface="Arial" pitchFamily="34" charset="0"/>
              <a:buChar char="–"/>
              <a:defRPr/>
            </a:pPr>
            <a:endParaRPr lang="en-US" altLang="zh-CN" dirty="0">
              <a:latin typeface="仿宋_GB2312" pitchFamily="49" charset="-122"/>
            </a:endParaRPr>
          </a:p>
          <a:p>
            <a:pPr lvl="1" eaLnBrk="1" fontAlgn="auto" hangingPunct="1">
              <a:spcBef>
                <a:spcPts val="0"/>
              </a:spcBef>
              <a:spcAft>
                <a:spcPts val="0"/>
              </a:spcAft>
              <a:buFont typeface="Arial" pitchFamily="34" charset="0"/>
              <a:buChar char="–"/>
              <a:defRPr/>
            </a:pPr>
            <a:r>
              <a:rPr lang="zh-CN" altLang="en-US" dirty="0"/>
              <a:t>频率最高的</a:t>
            </a:r>
            <a:r>
              <a:rPr lang="en-US" altLang="zh-CN" dirty="0">
                <a:latin typeface="+mn-ea"/>
                <a:ea typeface="+mn-ea"/>
              </a:rPr>
              <a:t>P</a:t>
            </a:r>
            <a:r>
              <a:rPr lang="zh-CN" altLang="en-US" dirty="0"/>
              <a:t>和</a:t>
            </a:r>
            <a:r>
              <a:rPr lang="en-US" altLang="zh-CN" dirty="0">
                <a:latin typeface="+mn-ea"/>
                <a:ea typeface="+mn-ea"/>
              </a:rPr>
              <a:t>Z</a:t>
            </a:r>
            <a:r>
              <a:rPr lang="zh-CN" altLang="en-US" dirty="0"/>
              <a:t>可能对应</a:t>
            </a:r>
            <a:r>
              <a:rPr lang="en-US" altLang="zh-CN" dirty="0">
                <a:latin typeface="+mn-ea"/>
                <a:ea typeface="+mn-ea"/>
              </a:rPr>
              <a:t>e</a:t>
            </a:r>
            <a:r>
              <a:rPr lang="zh-CN" altLang="en-US" dirty="0"/>
              <a:t>和</a:t>
            </a:r>
            <a:r>
              <a:rPr lang="en-US" altLang="zh-CN" dirty="0">
                <a:latin typeface="+mn-ea"/>
                <a:ea typeface="+mn-ea"/>
              </a:rPr>
              <a:t>t</a:t>
            </a:r>
          </a:p>
          <a:p>
            <a:pPr lvl="1" eaLnBrk="1" fontAlgn="auto" hangingPunct="1">
              <a:spcBef>
                <a:spcPts val="0"/>
              </a:spcBef>
              <a:spcAft>
                <a:spcPts val="0"/>
              </a:spcAft>
              <a:buFont typeface="Arial" pitchFamily="34" charset="0"/>
              <a:buChar char="–"/>
              <a:defRPr/>
            </a:pPr>
            <a:r>
              <a:rPr lang="zh-CN" altLang="en-US" dirty="0"/>
              <a:t>猜</a:t>
            </a:r>
            <a:r>
              <a:rPr lang="en-US" altLang="zh-CN" dirty="0">
                <a:latin typeface="+mn-ea"/>
                <a:ea typeface="+mn-ea"/>
              </a:rPr>
              <a:t>ZW</a:t>
            </a:r>
            <a:r>
              <a:rPr lang="zh-CN" altLang="en-US" dirty="0"/>
              <a:t>是</a:t>
            </a:r>
            <a:r>
              <a:rPr lang="en-US" altLang="zh-CN" dirty="0" err="1">
                <a:latin typeface="+mn-ea"/>
                <a:ea typeface="+mn-ea"/>
              </a:rPr>
              <a:t>th</a:t>
            </a:r>
            <a:r>
              <a:rPr lang="zh-CN" altLang="en-US" dirty="0">
                <a:latin typeface="仿宋_GB2312" pitchFamily="49" charset="-122"/>
              </a:rPr>
              <a:t>（最常用二字组合）</a:t>
            </a:r>
            <a:r>
              <a:rPr lang="zh-CN" altLang="en-US" dirty="0"/>
              <a:t>，</a:t>
            </a:r>
            <a:r>
              <a:rPr lang="en-US" altLang="zh-CN" dirty="0">
                <a:latin typeface="+mn-ea"/>
                <a:ea typeface="+mn-ea"/>
              </a:rPr>
              <a:t>ZWP</a:t>
            </a:r>
            <a:r>
              <a:rPr lang="zh-CN" altLang="en-US" dirty="0"/>
              <a:t>是</a:t>
            </a:r>
            <a:r>
              <a:rPr lang="en-US" altLang="zh-CN" dirty="0">
                <a:latin typeface="仿宋_GB2312" pitchFamily="49" charset="-122"/>
              </a:rPr>
              <a:t>the</a:t>
            </a:r>
            <a:r>
              <a:rPr lang="zh-CN" altLang="en-US" dirty="0">
                <a:latin typeface="仿宋_GB2312" pitchFamily="49" charset="-122"/>
              </a:rPr>
              <a:t>（最常用三字组合）</a:t>
            </a:r>
            <a:endParaRPr lang="en-US" altLang="zh-CN" dirty="0">
              <a:latin typeface="仿宋_GB2312" pitchFamily="49" charset="-122"/>
            </a:endParaRPr>
          </a:p>
          <a:p>
            <a:pPr lvl="1" eaLnBrk="1" fontAlgn="auto" hangingPunct="1">
              <a:spcBef>
                <a:spcPts val="0"/>
              </a:spcBef>
              <a:spcAft>
                <a:spcPts val="0"/>
              </a:spcAft>
              <a:buFont typeface="Arial" pitchFamily="34" charset="0"/>
              <a:buChar char="–"/>
              <a:defRPr/>
            </a:pPr>
            <a:r>
              <a:rPr lang="en-US" altLang="zh-CN" dirty="0">
                <a:latin typeface="+mn-ea"/>
                <a:ea typeface="+mn-ea"/>
              </a:rPr>
              <a:t>S</a:t>
            </a:r>
            <a:r>
              <a:rPr lang="zh-CN" altLang="en-US" dirty="0">
                <a:latin typeface="+mn-ea"/>
                <a:ea typeface="+mn-ea"/>
              </a:rPr>
              <a:t>、</a:t>
            </a:r>
            <a:r>
              <a:rPr lang="en-US" altLang="zh-CN" dirty="0">
                <a:latin typeface="+mn-ea"/>
                <a:ea typeface="+mn-ea"/>
              </a:rPr>
              <a:t>U</a:t>
            </a:r>
            <a:r>
              <a:rPr lang="zh-CN" altLang="en-US" dirty="0"/>
              <a:t>、</a:t>
            </a:r>
            <a:r>
              <a:rPr lang="en-US" altLang="zh-CN" dirty="0">
                <a:latin typeface="+mn-ea"/>
                <a:ea typeface="+mn-ea"/>
              </a:rPr>
              <a:t>O</a:t>
            </a:r>
            <a:r>
              <a:rPr lang="zh-CN" altLang="en-US" dirty="0"/>
              <a:t>、</a:t>
            </a:r>
            <a:r>
              <a:rPr lang="en-US" altLang="zh-CN" dirty="0">
                <a:latin typeface="+mn-ea"/>
                <a:ea typeface="+mn-ea"/>
              </a:rPr>
              <a:t>M</a:t>
            </a:r>
            <a:r>
              <a:rPr lang="zh-CN" altLang="en-US" dirty="0"/>
              <a:t>、</a:t>
            </a:r>
            <a:r>
              <a:rPr lang="en-US" altLang="zh-CN" dirty="0">
                <a:latin typeface="+mn-ea"/>
                <a:ea typeface="+mn-ea"/>
              </a:rPr>
              <a:t>H</a:t>
            </a:r>
            <a:r>
              <a:rPr lang="zh-CN" altLang="en-US" dirty="0">
                <a:latin typeface="仿宋_GB2312" pitchFamily="49" charset="-122"/>
              </a:rPr>
              <a:t>可能对应</a:t>
            </a:r>
            <a:r>
              <a:rPr lang="en-US" altLang="zh-CN" dirty="0">
                <a:latin typeface="+mn-ea"/>
                <a:ea typeface="+mn-ea"/>
              </a:rPr>
              <a:t>a</a:t>
            </a:r>
            <a:r>
              <a:rPr lang="zh-CN" altLang="en-US" dirty="0"/>
              <a:t>、</a:t>
            </a:r>
            <a:r>
              <a:rPr lang="en-US" altLang="zh-CN" dirty="0">
                <a:latin typeface="+mn-ea"/>
                <a:ea typeface="+mn-ea"/>
              </a:rPr>
              <a:t>h</a:t>
            </a:r>
            <a:r>
              <a:rPr lang="zh-CN" altLang="en-US" dirty="0"/>
              <a:t>、</a:t>
            </a:r>
            <a:r>
              <a:rPr lang="en-US" altLang="zh-CN" dirty="0" err="1">
                <a:latin typeface="+mn-ea"/>
                <a:ea typeface="+mn-ea"/>
              </a:rPr>
              <a:t>i</a:t>
            </a:r>
            <a:r>
              <a:rPr lang="zh-CN" altLang="en-US" dirty="0"/>
              <a:t>、</a:t>
            </a:r>
            <a:r>
              <a:rPr lang="en-US" altLang="zh-CN" dirty="0">
                <a:latin typeface="+mn-ea"/>
                <a:ea typeface="+mn-ea"/>
              </a:rPr>
              <a:t>n</a:t>
            </a:r>
            <a:r>
              <a:rPr lang="zh-CN" altLang="en-US" dirty="0"/>
              <a:t>、</a:t>
            </a:r>
            <a:r>
              <a:rPr lang="en-US" altLang="zh-CN" dirty="0">
                <a:latin typeface="+mn-ea"/>
                <a:ea typeface="+mn-ea"/>
              </a:rPr>
              <a:t>o</a:t>
            </a:r>
            <a:r>
              <a:rPr lang="zh-CN" altLang="en-US" dirty="0"/>
              <a:t>、</a:t>
            </a:r>
            <a:r>
              <a:rPr lang="en-US" altLang="zh-CN" dirty="0">
                <a:latin typeface="+mn-ea"/>
                <a:ea typeface="+mn-ea"/>
              </a:rPr>
              <a:t>r</a:t>
            </a:r>
            <a:r>
              <a:rPr lang="zh-CN" altLang="en-US" dirty="0"/>
              <a:t>、</a:t>
            </a:r>
            <a:r>
              <a:rPr lang="en-US" altLang="zh-CN" dirty="0">
                <a:latin typeface="+mn-ea"/>
                <a:ea typeface="+mn-ea"/>
              </a:rPr>
              <a:t>s</a:t>
            </a:r>
          </a:p>
          <a:p>
            <a:pPr lvl="1" eaLnBrk="1" fontAlgn="auto" hangingPunct="1">
              <a:spcBef>
                <a:spcPts val="0"/>
              </a:spcBef>
              <a:spcAft>
                <a:spcPts val="0"/>
              </a:spcAft>
              <a:buFont typeface="Arial" pitchFamily="34" charset="0"/>
              <a:buChar char="–"/>
              <a:defRPr/>
            </a:pPr>
            <a:r>
              <a:rPr lang="en-US" altLang="zh-CN" dirty="0">
                <a:latin typeface="+mn-ea"/>
                <a:ea typeface="+mn-ea"/>
              </a:rPr>
              <a:t>A</a:t>
            </a:r>
            <a:r>
              <a:rPr lang="zh-CN" altLang="en-US" sz="2000" dirty="0">
                <a:latin typeface="+mn-ea"/>
              </a:rPr>
              <a:t>、</a:t>
            </a:r>
            <a:r>
              <a:rPr lang="en-US" altLang="zh-CN" dirty="0">
                <a:latin typeface="+mn-ea"/>
                <a:ea typeface="+mn-ea"/>
              </a:rPr>
              <a:t>B</a:t>
            </a:r>
            <a:r>
              <a:rPr lang="zh-CN" altLang="en-US" sz="2000" dirty="0">
                <a:latin typeface="+mn-ea"/>
              </a:rPr>
              <a:t>、</a:t>
            </a:r>
            <a:r>
              <a:rPr lang="en-US" altLang="zh-CN" dirty="0">
                <a:latin typeface="+mn-ea"/>
                <a:ea typeface="+mn-ea"/>
              </a:rPr>
              <a:t>G</a:t>
            </a:r>
            <a:r>
              <a:rPr lang="zh-CN" altLang="en-US" sz="2000" dirty="0">
                <a:latin typeface="+mn-ea"/>
              </a:rPr>
              <a:t>、</a:t>
            </a:r>
            <a:r>
              <a:rPr lang="en-US" altLang="zh-CN" dirty="0">
                <a:latin typeface="+mn-ea"/>
                <a:ea typeface="+mn-ea"/>
              </a:rPr>
              <a:t>Y</a:t>
            </a:r>
            <a:r>
              <a:rPr lang="zh-CN" altLang="en-US" dirty="0">
                <a:latin typeface="+mn-ea"/>
              </a:rPr>
              <a:t>、</a:t>
            </a:r>
            <a:r>
              <a:rPr lang="en-US" altLang="zh-CN" dirty="0">
                <a:latin typeface="+mn-ea"/>
                <a:ea typeface="+mn-ea"/>
              </a:rPr>
              <a:t>I</a:t>
            </a:r>
            <a:r>
              <a:rPr lang="zh-CN" altLang="en-US" dirty="0">
                <a:latin typeface="+mn-ea"/>
              </a:rPr>
              <a:t>、</a:t>
            </a:r>
            <a:r>
              <a:rPr lang="en-US" altLang="zh-CN" dirty="0">
                <a:latin typeface="+mn-ea"/>
                <a:ea typeface="+mn-ea"/>
              </a:rPr>
              <a:t>J</a:t>
            </a:r>
            <a:r>
              <a:rPr lang="zh-CN" altLang="en-US" dirty="0">
                <a:latin typeface="仿宋_GB2312" pitchFamily="49" charset="-122"/>
              </a:rPr>
              <a:t>可能对应</a:t>
            </a:r>
            <a:r>
              <a:rPr lang="en-US" altLang="zh-CN" dirty="0">
                <a:latin typeface="+mn-ea"/>
                <a:ea typeface="+mn-ea"/>
              </a:rPr>
              <a:t>b</a:t>
            </a:r>
            <a:r>
              <a:rPr lang="zh-CN" altLang="en-US" dirty="0">
                <a:latin typeface="+mn-ea"/>
              </a:rPr>
              <a:t>、</a:t>
            </a:r>
            <a:r>
              <a:rPr lang="en-US" altLang="zh-CN" dirty="0">
                <a:latin typeface="+mn-ea"/>
                <a:ea typeface="+mn-ea"/>
              </a:rPr>
              <a:t>j</a:t>
            </a:r>
            <a:r>
              <a:rPr lang="zh-CN" altLang="en-US" dirty="0">
                <a:latin typeface="+mn-ea"/>
              </a:rPr>
              <a:t>、</a:t>
            </a:r>
            <a:r>
              <a:rPr lang="en-US" altLang="zh-CN" dirty="0">
                <a:latin typeface="+mn-ea"/>
                <a:ea typeface="+mn-ea"/>
              </a:rPr>
              <a:t>k</a:t>
            </a:r>
            <a:r>
              <a:rPr lang="zh-CN" altLang="en-US" dirty="0">
                <a:latin typeface="+mn-ea"/>
              </a:rPr>
              <a:t>、</a:t>
            </a:r>
            <a:r>
              <a:rPr lang="en-US" altLang="zh-CN" dirty="0">
                <a:latin typeface="+mn-ea"/>
                <a:ea typeface="+mn-ea"/>
              </a:rPr>
              <a:t>q</a:t>
            </a:r>
            <a:r>
              <a:rPr lang="zh-CN" altLang="en-US" dirty="0">
                <a:latin typeface="+mn-ea"/>
              </a:rPr>
              <a:t>、</a:t>
            </a:r>
            <a:r>
              <a:rPr lang="en-US" altLang="zh-CN" dirty="0">
                <a:latin typeface="+mn-ea"/>
                <a:ea typeface="+mn-ea"/>
              </a:rPr>
              <a:t>v</a:t>
            </a:r>
            <a:r>
              <a:rPr lang="zh-CN" altLang="en-US" dirty="0">
                <a:latin typeface="+mn-ea"/>
              </a:rPr>
              <a:t>、</a:t>
            </a:r>
            <a:r>
              <a:rPr lang="en-US" altLang="zh-CN" dirty="0">
                <a:latin typeface="+mn-ea"/>
                <a:ea typeface="+mn-ea"/>
              </a:rPr>
              <a:t>x</a:t>
            </a:r>
            <a:r>
              <a:rPr lang="zh-CN" altLang="en-US" dirty="0">
                <a:latin typeface="+mn-ea"/>
              </a:rPr>
              <a:t>、</a:t>
            </a:r>
            <a:r>
              <a:rPr lang="en-US" altLang="zh-CN" dirty="0">
                <a:latin typeface="+mn-ea"/>
                <a:ea typeface="+mn-ea"/>
              </a:rPr>
              <a:t>z</a:t>
            </a:r>
          </a:p>
          <a:p>
            <a:pPr lvl="1" eaLnBrk="1" fontAlgn="auto" hangingPunct="1">
              <a:spcBef>
                <a:spcPts val="0"/>
              </a:spcBef>
              <a:spcAft>
                <a:spcPts val="0"/>
              </a:spcAft>
              <a:buFont typeface="Arial" pitchFamily="34" charset="0"/>
              <a:buChar char="–"/>
              <a:defRPr/>
            </a:pPr>
            <a:endParaRPr lang="en-US" altLang="zh-CN" dirty="0">
              <a:latin typeface="+mn-ea"/>
              <a:ea typeface="+mn-ea"/>
            </a:endParaRPr>
          </a:p>
        </p:txBody>
      </p:sp>
      <p:sp>
        <p:nvSpPr>
          <p:cNvPr id="40962" name="标题 1"/>
          <p:cNvSpPr>
            <a:spLocks noGrp="1"/>
          </p:cNvSpPr>
          <p:nvPr>
            <p:ph type="title"/>
          </p:nvPr>
        </p:nvSpPr>
        <p:spPr/>
        <p:txBody>
          <a:bodyPr/>
          <a:lstStyle/>
          <a:p>
            <a:pPr eaLnBrk="1" hangingPunct="1"/>
            <a:r>
              <a:rPr lang="zh-CN" altLang="en-US"/>
              <a:t>字频统计攻击例</a:t>
            </a:r>
            <a:endParaRPr lang="zh-CN" altLang="en-US" dirty="0"/>
          </a:p>
        </p:txBody>
      </p:sp>
      <p:sp>
        <p:nvSpPr>
          <p:cNvPr id="41988" name="灯片编号占位符 4"/>
          <p:cNvSpPr>
            <a:spLocks noGrp="1"/>
          </p:cNvSpPr>
          <p:nvPr>
            <p:ph type="sldNum" sz="quarter" idx="4"/>
          </p:nvPr>
        </p:nvSpPr>
        <p:spPr bwMode="auto">
          <a:xfrm>
            <a:off x="8429625" y="6421438"/>
            <a:ext cx="642938" cy="3651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52FE24F-3CC2-478F-B039-C2D11A5E7A7D}" type="slidenum">
              <a:rPr lang="zh-CN" altLang="en-US" smtClean="0"/>
              <a:pPr fontAlgn="base">
                <a:spcBef>
                  <a:spcPct val="0"/>
                </a:spcBef>
                <a:spcAft>
                  <a:spcPct val="0"/>
                </a:spcAft>
                <a:defRPr/>
              </a:pPr>
              <a:t>43</a:t>
            </a:fld>
            <a:endParaRPr lang="en-US" altLang="zh-CN"/>
          </a:p>
        </p:txBody>
      </p:sp>
      <p:sp>
        <p:nvSpPr>
          <p:cNvPr id="6" name="TextBox 5"/>
          <p:cNvSpPr txBox="1"/>
          <p:nvPr/>
        </p:nvSpPr>
        <p:spPr>
          <a:xfrm>
            <a:off x="1619672" y="1916832"/>
            <a:ext cx="6088062" cy="1554272"/>
          </a:xfrm>
          <a:prstGeom prst="rect">
            <a:avLst/>
          </a:prstGeom>
          <a:noFill/>
        </p:spPr>
        <p:txBody>
          <a:bodyPr>
            <a:spAutoFit/>
          </a:bodyPr>
          <a:lstStyle/>
          <a:p>
            <a:pPr marL="0" lvl="1"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   a                 </a:t>
            </a:r>
            <a:r>
              <a:rPr lang="en-AU" altLang="zh-CN" sz="1900" kern="0" spc="50" dirty="0" err="1">
                <a:solidFill>
                  <a:srgbClr val="FF0000"/>
                </a:solidFill>
                <a:latin typeface="+mn-ea"/>
                <a:ea typeface="+mn-ea"/>
                <a:cs typeface="Times New Roman" pitchFamily="18" charset="0"/>
              </a:rPr>
              <a:t>a</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a</a:t>
            </a:r>
            <a:r>
              <a:rPr lang="en-AU" altLang="zh-CN" sz="1900" kern="0" spc="50" dirty="0">
                <a:solidFill>
                  <a:srgbClr val="FF0000"/>
                </a:solidFill>
                <a:latin typeface="+mn-ea"/>
                <a:ea typeface="+mn-ea"/>
                <a:cs typeface="Times New Roman" pitchFamily="18" charset="0"/>
              </a:rPr>
              <a:t>      a       </a:t>
            </a:r>
            <a:r>
              <a:rPr lang="en-AU" altLang="zh-CN" sz="1900" kern="0" spc="50" dirty="0" err="1">
                <a:solidFill>
                  <a:srgbClr val="FF0000"/>
                </a:solidFill>
                <a:latin typeface="+mn-ea"/>
                <a:ea typeface="+mn-ea"/>
                <a:cs typeface="Times New Roman" pitchFamily="18" charset="0"/>
              </a:rPr>
              <a:t>a</a:t>
            </a:r>
            <a:r>
              <a:rPr lang="en-AU" altLang="zh-CN" sz="1900" kern="0" spc="50" dirty="0">
                <a:solidFill>
                  <a:srgbClr val="FF0000"/>
                </a:solidFill>
                <a:latin typeface="+mn-ea"/>
                <a:ea typeface="+mn-ea"/>
                <a:cs typeface="Times New Roman" pitchFamily="18" charset="0"/>
              </a:rPr>
              <a:t>    </a:t>
            </a:r>
          </a:p>
          <a:p>
            <a:pPr marL="0" lvl="1" fontAlgn="auto">
              <a:spcBef>
                <a:spcPts val="0"/>
              </a:spcBef>
              <a:spcAft>
                <a:spcPts val="0"/>
              </a:spcAft>
              <a:buFont typeface="Wingdings" pitchFamily="2" charset="2"/>
              <a:buNone/>
              <a:defRPr/>
            </a:pPr>
            <a:endParaRPr lang="en-AU" altLang="zh-CN" sz="1900" kern="0" spc="50" dirty="0">
              <a:solidFill>
                <a:srgbClr val="FF0000"/>
              </a:solidFill>
              <a:latin typeface="+mn-ea"/>
              <a:ea typeface="+mn-ea"/>
              <a:cs typeface="Times New Roman" pitchFamily="18" charset="0"/>
            </a:endParaRPr>
          </a:p>
          <a:p>
            <a:pPr marL="0" lvl="1"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          a    </a:t>
            </a:r>
            <a:r>
              <a:rPr lang="en-AU" altLang="zh-CN" sz="1900" kern="0" spc="50" dirty="0" err="1">
                <a:solidFill>
                  <a:srgbClr val="FF0000"/>
                </a:solidFill>
                <a:latin typeface="+mn-ea"/>
                <a:ea typeface="+mn-ea"/>
                <a:cs typeface="Times New Roman" pitchFamily="18" charset="0"/>
              </a:rPr>
              <a:t>a</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a</a:t>
            </a:r>
            <a:r>
              <a:rPr lang="en-AU" altLang="zh-CN" sz="1900" kern="0" spc="50" dirty="0">
                <a:solidFill>
                  <a:srgbClr val="FF0000"/>
                </a:solidFill>
                <a:latin typeface="+mn-ea"/>
                <a:ea typeface="+mn-ea"/>
                <a:cs typeface="Times New Roman" pitchFamily="18" charset="0"/>
              </a:rPr>
              <a:t>             a </a:t>
            </a:r>
          </a:p>
          <a:p>
            <a:pPr marL="0" lvl="1" fontAlgn="auto">
              <a:spcBef>
                <a:spcPts val="0"/>
              </a:spcBef>
              <a:spcAft>
                <a:spcPts val="0"/>
              </a:spcAft>
              <a:buFont typeface="Wingdings" pitchFamily="2" charset="2"/>
              <a:buNone/>
              <a:defRPr/>
            </a:pPr>
            <a:endParaRPr lang="en-AU" altLang="zh-CN" sz="1900" kern="0" spc="50" dirty="0">
              <a:solidFill>
                <a:srgbClr val="FF0000"/>
              </a:solidFill>
              <a:latin typeface="+mn-ea"/>
              <a:ea typeface="+mn-ea"/>
              <a:cs typeface="Times New Roman" pitchFamily="18" charset="0"/>
            </a:endParaRPr>
          </a:p>
          <a:p>
            <a:pPr marL="0" lvl="1"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         a                          </a:t>
            </a:r>
          </a:p>
        </p:txBody>
      </p:sp>
      <p:sp>
        <p:nvSpPr>
          <p:cNvPr id="7" name="TextBox 6"/>
          <p:cNvSpPr txBox="1"/>
          <p:nvPr/>
        </p:nvSpPr>
        <p:spPr>
          <a:xfrm>
            <a:off x="1619672" y="1916832"/>
            <a:ext cx="6088062" cy="1554272"/>
          </a:xfrm>
          <a:prstGeom prst="rect">
            <a:avLst/>
          </a:prstGeom>
          <a:noFill/>
        </p:spPr>
        <p:txBody>
          <a:bodyPr>
            <a:spAutoFit/>
          </a:bodyPr>
          <a:lstStyle/>
          <a:p>
            <a:pPr marL="0" lvl="1" fontAlgn="auto">
              <a:spcBef>
                <a:spcPts val="0"/>
              </a:spcBef>
              <a:spcAft>
                <a:spcPts val="0"/>
              </a:spcAft>
              <a:buFont typeface="Wingdings" pitchFamily="2" charset="2"/>
              <a:buNone/>
              <a:defRPr/>
            </a:pPr>
            <a:r>
              <a:rPr lang="en-AU" altLang="zh-CN" sz="1900" kern="0" spc="50" dirty="0" err="1">
                <a:solidFill>
                  <a:srgbClr val="FF0000"/>
                </a:solidFill>
                <a:latin typeface="+mn-ea"/>
                <a:ea typeface="+mn-ea"/>
                <a:cs typeface="Times New Roman" pitchFamily="18" charset="0"/>
              </a:rPr>
              <a:t>i</a:t>
            </a:r>
            <a:r>
              <a:rPr lang="en-AU" altLang="zh-CN" sz="1900" kern="0" spc="50" dirty="0">
                <a:solidFill>
                  <a:srgbClr val="FF0000"/>
                </a:solidFill>
                <a:latin typeface="+mn-ea"/>
                <a:ea typeface="+mn-ea"/>
                <a:cs typeface="Times New Roman" pitchFamily="18" charset="0"/>
              </a:rPr>
              <a:t> w </a:t>
            </a:r>
            <a:r>
              <a:rPr lang="en-AU" altLang="zh-CN" sz="1900" kern="0" spc="50" dirty="0" err="1">
                <a:solidFill>
                  <a:srgbClr val="FF0000"/>
                </a:solidFill>
                <a:latin typeface="+mn-ea"/>
                <a:ea typeface="+mn-ea"/>
                <a:cs typeface="Times New Roman" pitchFamily="18" charset="0"/>
              </a:rPr>
              <a:t>sdisclos</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dy</a:t>
            </a:r>
            <a:r>
              <a:rPr lang="en-AU" altLang="zh-CN" sz="1900" kern="0" spc="50" dirty="0">
                <a:solidFill>
                  <a:srgbClr val="FF0000"/>
                </a:solidFill>
                <a:latin typeface="+mn-ea"/>
                <a:ea typeface="+mn-ea"/>
                <a:cs typeface="Times New Roman" pitchFamily="18" charset="0"/>
              </a:rPr>
              <a:t> s  rd y    s v r </a:t>
            </a:r>
            <a:r>
              <a:rPr lang="en-AU" altLang="zh-CN" sz="1900" kern="0" spc="50" dirty="0" err="1">
                <a:solidFill>
                  <a:srgbClr val="FF0000"/>
                </a:solidFill>
                <a:latin typeface="+mn-ea"/>
                <a:ea typeface="+mn-ea"/>
                <a:cs typeface="Times New Roman" pitchFamily="18" charset="0"/>
              </a:rPr>
              <a:t>linform</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lbu</a:t>
            </a:r>
            <a:r>
              <a:rPr lang="en-AU" altLang="zh-CN" sz="1900" kern="0" spc="50" dirty="0">
                <a:solidFill>
                  <a:srgbClr val="FF0000"/>
                </a:solidFill>
                <a:latin typeface="+mn-ea"/>
                <a:ea typeface="+mn-ea"/>
                <a:cs typeface="Times New Roman" pitchFamily="18" charset="0"/>
              </a:rPr>
              <a:t> </a:t>
            </a:r>
          </a:p>
          <a:p>
            <a:pPr marL="0" lvl="1" fontAlgn="auto">
              <a:spcBef>
                <a:spcPts val="0"/>
              </a:spcBef>
              <a:spcAft>
                <a:spcPts val="0"/>
              </a:spcAft>
              <a:buFont typeface="Wingdings" pitchFamily="2" charset="2"/>
              <a:buNone/>
              <a:defRPr/>
            </a:pPr>
            <a:endParaRPr lang="en-AU" altLang="zh-CN" sz="1900" kern="0" spc="50" dirty="0">
              <a:solidFill>
                <a:srgbClr val="FF0000"/>
              </a:solidFill>
              <a:latin typeface="+mn-ea"/>
              <a:ea typeface="+mn-ea"/>
              <a:cs typeface="Times New Roman" pitchFamily="18" charset="0"/>
            </a:endParaRPr>
          </a:p>
          <a:p>
            <a:pPr marL="0" lvl="1"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dir c con  c s  v b  nm d </a:t>
            </a:r>
            <a:r>
              <a:rPr lang="en-AU" altLang="zh-CN" sz="1900" kern="0" spc="50" dirty="0" err="1">
                <a:solidFill>
                  <a:srgbClr val="FF0000"/>
                </a:solidFill>
                <a:latin typeface="+mn-ea"/>
                <a:ea typeface="+mn-ea"/>
                <a:cs typeface="Times New Roman" pitchFamily="18" charset="0"/>
              </a:rPr>
              <a:t>wi</a:t>
            </a:r>
            <a:r>
              <a:rPr lang="en-AU" altLang="zh-CN" sz="1900" kern="0" spc="50" dirty="0">
                <a:solidFill>
                  <a:srgbClr val="FF0000"/>
                </a:solidFill>
                <a:latin typeface="+mn-ea"/>
                <a:ea typeface="+mn-ea"/>
                <a:cs typeface="Times New Roman" pitchFamily="18" charset="0"/>
              </a:rPr>
              <a:t>  poli </a:t>
            </a:r>
            <a:r>
              <a:rPr lang="en-AU" altLang="zh-CN" sz="1900" kern="0" spc="50" dirty="0" err="1">
                <a:solidFill>
                  <a:srgbClr val="FF0000"/>
                </a:solidFill>
                <a:latin typeface="+mn-ea"/>
                <a:ea typeface="+mn-ea"/>
                <a:cs typeface="Times New Roman" pitchFamily="18" charset="0"/>
              </a:rPr>
              <a:t>ic</a:t>
            </a:r>
            <a:r>
              <a:rPr lang="en-AU" altLang="zh-CN" sz="1900" kern="0" spc="50" dirty="0">
                <a:solidFill>
                  <a:srgbClr val="FF0000"/>
                </a:solidFill>
                <a:latin typeface="+mn-ea"/>
                <a:ea typeface="+mn-ea"/>
                <a:cs typeface="Times New Roman" pitchFamily="18" charset="0"/>
              </a:rPr>
              <a:t> l</a:t>
            </a:r>
          </a:p>
          <a:p>
            <a:pPr marL="0" lvl="1" fontAlgn="auto">
              <a:spcBef>
                <a:spcPts val="0"/>
              </a:spcBef>
              <a:spcAft>
                <a:spcPts val="0"/>
              </a:spcAft>
              <a:buFont typeface="Wingdings" pitchFamily="2" charset="2"/>
              <a:buNone/>
              <a:defRPr/>
            </a:pPr>
            <a:endParaRPr lang="en-AU" altLang="zh-CN" sz="1900" kern="0" spc="50" dirty="0">
              <a:solidFill>
                <a:srgbClr val="FF0000"/>
              </a:solidFill>
              <a:latin typeface="+mn-ea"/>
              <a:ea typeface="+mn-ea"/>
              <a:cs typeface="Times New Roman" pitchFamily="18" charset="0"/>
            </a:endParaRPr>
          </a:p>
          <a:p>
            <a:pPr marL="0" lvl="1"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r pr s n   iv </a:t>
            </a:r>
            <a:r>
              <a:rPr lang="en-AU" altLang="zh-CN" sz="1900" kern="0" spc="50" dirty="0" err="1">
                <a:solidFill>
                  <a:srgbClr val="FF0000"/>
                </a:solidFill>
                <a:latin typeface="+mn-ea"/>
                <a:ea typeface="+mn-ea"/>
                <a:cs typeface="Times New Roman" pitchFamily="18" charset="0"/>
              </a:rPr>
              <a:t>sof</a:t>
            </a:r>
            <a:r>
              <a:rPr lang="en-AU" altLang="zh-CN" sz="1900" kern="0" spc="50" dirty="0">
                <a:solidFill>
                  <a:srgbClr val="FF0000"/>
                </a:solidFill>
                <a:latin typeface="+mn-ea"/>
                <a:ea typeface="+mn-ea"/>
                <a:cs typeface="Times New Roman" pitchFamily="18" charset="0"/>
              </a:rPr>
              <a:t>   vi  </a:t>
            </a:r>
            <a:r>
              <a:rPr lang="en-AU" altLang="zh-CN" sz="1900" kern="0" spc="50" dirty="0" err="1">
                <a:solidFill>
                  <a:srgbClr val="FF0000"/>
                </a:solidFill>
                <a:latin typeface="+mn-ea"/>
                <a:ea typeface="+mn-ea"/>
                <a:cs typeface="Times New Roman" pitchFamily="18" charset="0"/>
              </a:rPr>
              <a:t>conginmoscow</a:t>
            </a:r>
            <a:endParaRPr lang="en-AU" altLang="zh-CN" sz="1900" kern="0" spc="50" dirty="0">
              <a:solidFill>
                <a:srgbClr val="FF0000"/>
              </a:solidFill>
              <a:latin typeface="+mn-ea"/>
              <a:ea typeface="+mn-ea"/>
              <a:cs typeface="Times New Roman" pitchFamily="18" charset="0"/>
            </a:endParaRPr>
          </a:p>
        </p:txBody>
      </p:sp>
      <p:sp>
        <p:nvSpPr>
          <p:cNvPr id="9" name="TextBox 8"/>
          <p:cNvSpPr txBox="1"/>
          <p:nvPr/>
        </p:nvSpPr>
        <p:spPr>
          <a:xfrm>
            <a:off x="1619672" y="1916832"/>
            <a:ext cx="6088062" cy="1554272"/>
          </a:xfrm>
          <a:prstGeom prst="rect">
            <a:avLst/>
          </a:prstGeom>
          <a:noFill/>
        </p:spPr>
        <p:txBody>
          <a:bodyPr wrap="square">
            <a:spAutoFit/>
          </a:bodyPr>
          <a:lstStyle/>
          <a:p>
            <a:pPr marL="0" lvl="1" algn="just"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 t          e  </a:t>
            </a:r>
            <a:r>
              <a:rPr lang="en-AU" altLang="zh-CN" sz="1900" kern="0" spc="50" dirty="0" err="1">
                <a:solidFill>
                  <a:srgbClr val="FF0000"/>
                </a:solidFill>
                <a:latin typeface="+mn-ea"/>
                <a:ea typeface="+mn-ea"/>
                <a:cs typeface="Times New Roman" pitchFamily="18" charset="0"/>
              </a:rPr>
              <a:t>e</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te</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th</a:t>
            </a:r>
            <a:r>
              <a:rPr lang="en-AU" altLang="zh-CN" sz="1900" kern="0" spc="50" dirty="0">
                <a:solidFill>
                  <a:srgbClr val="FF0000"/>
                </a:solidFill>
                <a:latin typeface="+mn-ea"/>
                <a:ea typeface="+mn-ea"/>
                <a:cs typeface="Times New Roman" pitchFamily="18" charset="0"/>
              </a:rPr>
              <a:t> t e </a:t>
            </a:r>
            <a:r>
              <a:rPr lang="en-AU" altLang="zh-CN" sz="1900" kern="0" spc="50" dirty="0" err="1">
                <a:solidFill>
                  <a:srgbClr val="FF0000"/>
                </a:solidFill>
                <a:latin typeface="+mn-ea"/>
                <a:ea typeface="+mn-ea"/>
                <a:cs typeface="Times New Roman" pitchFamily="18" charset="0"/>
              </a:rPr>
              <a:t>e</a:t>
            </a:r>
            <a:r>
              <a:rPr lang="en-AU" altLang="zh-CN" sz="1900" kern="0" spc="50" dirty="0">
                <a:solidFill>
                  <a:srgbClr val="FF0000"/>
                </a:solidFill>
                <a:latin typeface="+mn-ea"/>
                <a:ea typeface="+mn-ea"/>
                <a:cs typeface="Times New Roman" pitchFamily="18" charset="0"/>
              </a:rPr>
              <a:t>             t</a:t>
            </a:r>
          </a:p>
          <a:p>
            <a:pPr marL="0" lvl="1" algn="just" fontAlgn="auto">
              <a:spcBef>
                <a:spcPts val="0"/>
              </a:spcBef>
              <a:spcAft>
                <a:spcPts val="0"/>
              </a:spcAft>
              <a:buFont typeface="Wingdings" pitchFamily="2" charset="2"/>
              <a:buNone/>
              <a:defRPr/>
            </a:pPr>
            <a:endParaRPr lang="en-AU" altLang="zh-CN" sz="1900" kern="0" spc="50" dirty="0">
              <a:solidFill>
                <a:srgbClr val="FF0000"/>
              </a:solidFill>
              <a:latin typeface="+mn-ea"/>
              <a:ea typeface="+mn-ea"/>
              <a:cs typeface="Times New Roman" pitchFamily="18" charset="0"/>
            </a:endParaRPr>
          </a:p>
          <a:p>
            <a:pPr marL="0" lvl="1" algn="just"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   e t   </a:t>
            </a:r>
            <a:r>
              <a:rPr lang="en-AU" altLang="zh-CN" sz="1900" kern="0" spc="50" dirty="0" err="1">
                <a:solidFill>
                  <a:srgbClr val="FF0000"/>
                </a:solidFill>
                <a:latin typeface="+mn-ea"/>
                <a:ea typeface="+mn-ea"/>
                <a:cs typeface="Times New Roman" pitchFamily="18" charset="0"/>
              </a:rPr>
              <a:t>t</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t</a:t>
            </a:r>
            <a:r>
              <a:rPr lang="en-AU" altLang="zh-CN" sz="1900" kern="0" spc="50" dirty="0">
                <a:solidFill>
                  <a:srgbClr val="FF0000"/>
                </a:solidFill>
                <a:latin typeface="+mn-ea"/>
                <a:ea typeface="+mn-ea"/>
                <a:cs typeface="Times New Roman" pitchFamily="18" charset="0"/>
              </a:rPr>
              <a:t> h  e </a:t>
            </a:r>
            <a:r>
              <a:rPr lang="en-AU" altLang="zh-CN" sz="1900" kern="0" spc="50" dirty="0" err="1">
                <a:solidFill>
                  <a:srgbClr val="FF0000"/>
                </a:solidFill>
                <a:latin typeface="+mn-ea"/>
                <a:ea typeface="+mn-ea"/>
                <a:cs typeface="Times New Roman" pitchFamily="18" charset="0"/>
              </a:rPr>
              <a:t>ee</a:t>
            </a:r>
            <a:r>
              <a:rPr lang="en-AU" altLang="zh-CN" sz="1900" kern="0" spc="50" dirty="0">
                <a:solidFill>
                  <a:srgbClr val="FF0000"/>
                </a:solidFill>
                <a:latin typeface="+mn-ea"/>
                <a:ea typeface="+mn-ea"/>
                <a:cs typeface="Times New Roman" pitchFamily="18" charset="0"/>
              </a:rPr>
              <a:t>    e  </a:t>
            </a:r>
            <a:r>
              <a:rPr lang="en-AU" altLang="zh-CN" sz="1900" kern="0" spc="50" dirty="0" err="1">
                <a:solidFill>
                  <a:srgbClr val="FF0000"/>
                </a:solidFill>
                <a:latin typeface="+mn-ea"/>
                <a:ea typeface="+mn-ea"/>
                <a:cs typeface="Times New Roman" pitchFamily="18" charset="0"/>
              </a:rPr>
              <a:t>th</a:t>
            </a:r>
            <a:r>
              <a:rPr lang="en-AU" altLang="zh-CN" sz="1900" kern="0" spc="50" dirty="0">
                <a:solidFill>
                  <a:srgbClr val="FF0000"/>
                </a:solidFill>
                <a:latin typeface="+mn-ea"/>
                <a:ea typeface="+mn-ea"/>
                <a:cs typeface="Times New Roman" pitchFamily="18" charset="0"/>
              </a:rPr>
              <a:t>    t    </a:t>
            </a:r>
          </a:p>
          <a:p>
            <a:pPr marL="0" lvl="1" algn="just" fontAlgn="auto">
              <a:spcBef>
                <a:spcPts val="0"/>
              </a:spcBef>
              <a:spcAft>
                <a:spcPts val="0"/>
              </a:spcAft>
              <a:buFont typeface="Wingdings" pitchFamily="2" charset="2"/>
              <a:buNone/>
              <a:defRPr/>
            </a:pPr>
            <a:endParaRPr lang="en-AU" altLang="zh-CN" sz="1900" kern="0" spc="50" dirty="0">
              <a:solidFill>
                <a:srgbClr val="FF0000"/>
              </a:solidFill>
              <a:latin typeface="+mn-ea"/>
              <a:ea typeface="+mn-ea"/>
              <a:cs typeface="Times New Roman" pitchFamily="18" charset="0"/>
            </a:endParaRPr>
          </a:p>
          <a:p>
            <a:pPr marL="0" lvl="1" algn="just" fontAlgn="auto">
              <a:spcBef>
                <a:spcPts val="0"/>
              </a:spcBef>
              <a:spcAft>
                <a:spcPts val="0"/>
              </a:spcAft>
              <a:buFont typeface="Wingdings" pitchFamily="2" charset="2"/>
              <a:buNone/>
              <a:defRPr/>
            </a:pPr>
            <a:r>
              <a:rPr lang="en-AU" altLang="zh-CN" sz="1900" kern="0" spc="50" dirty="0">
                <a:solidFill>
                  <a:srgbClr val="FF0000"/>
                </a:solidFill>
                <a:latin typeface="+mn-ea"/>
                <a:ea typeface="+mn-ea"/>
                <a:cs typeface="Times New Roman" pitchFamily="18" charset="0"/>
              </a:rPr>
              <a:t> e  </a:t>
            </a:r>
            <a:r>
              <a:rPr lang="en-AU" altLang="zh-CN" sz="1900" kern="0" spc="50" dirty="0" err="1">
                <a:solidFill>
                  <a:srgbClr val="FF0000"/>
                </a:solidFill>
                <a:latin typeface="+mn-ea"/>
                <a:ea typeface="+mn-ea"/>
                <a:cs typeface="Times New Roman" pitchFamily="18" charset="0"/>
              </a:rPr>
              <a:t>e</a:t>
            </a:r>
            <a:r>
              <a:rPr lang="en-AU" altLang="zh-CN" sz="1900" kern="0" spc="50" dirty="0">
                <a:solidFill>
                  <a:srgbClr val="FF0000"/>
                </a:solidFill>
                <a:latin typeface="+mn-ea"/>
                <a:ea typeface="+mn-ea"/>
                <a:cs typeface="Times New Roman" pitchFamily="18" charset="0"/>
              </a:rPr>
              <a:t> </a:t>
            </a:r>
            <a:r>
              <a:rPr lang="en-AU" altLang="zh-CN" sz="1900" kern="0" spc="50" dirty="0" err="1">
                <a:solidFill>
                  <a:srgbClr val="FF0000"/>
                </a:solidFill>
                <a:latin typeface="+mn-ea"/>
                <a:ea typeface="+mn-ea"/>
                <a:cs typeface="Times New Roman" pitchFamily="18" charset="0"/>
              </a:rPr>
              <a:t>e</a:t>
            </a:r>
            <a:r>
              <a:rPr lang="en-AU" altLang="zh-CN" sz="1900" kern="0" spc="50" dirty="0">
                <a:solidFill>
                  <a:srgbClr val="FF0000"/>
                </a:solidFill>
                <a:latin typeface="+mn-ea"/>
                <a:ea typeface="+mn-ea"/>
                <a:cs typeface="Times New Roman" pitchFamily="18" charset="0"/>
              </a:rPr>
              <a:t> t </a:t>
            </a:r>
            <a:r>
              <a:rPr lang="en-AU" altLang="zh-CN" sz="1900" kern="0" spc="50" dirty="0" err="1">
                <a:solidFill>
                  <a:srgbClr val="FF0000"/>
                </a:solidFill>
                <a:latin typeface="+mn-ea"/>
                <a:ea typeface="+mn-ea"/>
                <a:cs typeface="Times New Roman" pitchFamily="18" charset="0"/>
              </a:rPr>
              <a:t>t</a:t>
            </a:r>
            <a:r>
              <a:rPr lang="en-AU" altLang="zh-CN" sz="1900" kern="0" spc="50" dirty="0">
                <a:solidFill>
                  <a:srgbClr val="FF0000"/>
                </a:solidFill>
                <a:latin typeface="+mn-ea"/>
                <a:ea typeface="+mn-ea"/>
                <a:cs typeface="Times New Roman" pitchFamily="18" charset="0"/>
              </a:rPr>
              <a:t>  e   the  et            </a:t>
            </a:r>
          </a:p>
        </p:txBody>
      </p:sp>
    </p:spTree>
    <p:extLst>
      <p:ext uri="{BB962C8B-B14F-4D97-AF65-F5344CB8AC3E}">
        <p14:creationId xmlns:p14="http://schemas.microsoft.com/office/powerpoint/2010/main" val="80687312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a:t>明文字符固定加密（映射）为固定的密文字符</a:t>
            </a:r>
            <a:endParaRPr lang="en-US" altLang="zh-CN"/>
          </a:p>
          <a:p>
            <a:r>
              <a:rPr lang="zh-CN" altLang="en-US"/>
              <a:t>密文保留了自然语言的字频统计规律</a:t>
            </a:r>
            <a:endParaRPr lang="en-US" altLang="zh-CN"/>
          </a:p>
          <a:p>
            <a:endParaRPr lang="zh-CN" altLang="en-US"/>
          </a:p>
        </p:txBody>
      </p:sp>
      <p:sp>
        <p:nvSpPr>
          <p:cNvPr id="4" name="标题 3"/>
          <p:cNvSpPr>
            <a:spLocks noGrp="1"/>
          </p:cNvSpPr>
          <p:nvPr>
            <p:ph type="title"/>
          </p:nvPr>
        </p:nvSpPr>
        <p:spPr/>
        <p:txBody>
          <a:bodyPr/>
          <a:lstStyle/>
          <a:p>
            <a:r>
              <a:rPr lang="zh-CN" altLang="en-US"/>
              <a:t>单表置换</a:t>
            </a:r>
          </a:p>
        </p:txBody>
      </p:sp>
      <p:pic>
        <p:nvPicPr>
          <p:cNvPr id="9" name="Picture 2" descr="d:\users\zeze\appdata\local\360CHR~1\Chrome\USERDA~1\Temp\0_1324~1.GIF"/>
          <p:cNvPicPr>
            <a:picLocks noChangeAspect="1" noChangeArrowheads="1"/>
          </p:cNvPicPr>
          <p:nvPr/>
        </p:nvPicPr>
        <p:blipFill>
          <a:blip r:embed="rId2" cstate="print"/>
          <a:srcRect/>
          <a:stretch>
            <a:fillRect/>
          </a:stretch>
        </p:blipFill>
        <p:spPr bwMode="auto">
          <a:xfrm>
            <a:off x="642910" y="3517538"/>
            <a:ext cx="7948571" cy="2071702"/>
          </a:xfrm>
          <a:prstGeom prst="rect">
            <a:avLst/>
          </a:prstGeom>
          <a:noFill/>
        </p:spPr>
      </p:pic>
    </p:spTree>
    <p:extLst>
      <p:ext uri="{BB962C8B-B14F-4D97-AF65-F5344CB8AC3E}">
        <p14:creationId xmlns:p14="http://schemas.microsoft.com/office/powerpoint/2010/main" val="6449106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40768"/>
            <a:ext cx="8229600" cy="4525963"/>
          </a:xfrm>
        </p:spPr>
        <p:txBody>
          <a:bodyPr>
            <a:normAutofit lnSpcReduction="10000"/>
          </a:bodyPr>
          <a:lstStyle/>
          <a:p>
            <a:r>
              <a:rPr lang="zh-CN" altLang="en-US" dirty="0"/>
              <a:t>典型多表密码：一个明文字母可映射为多个密文字母。</a:t>
            </a:r>
            <a:endParaRPr lang="en-US" altLang="zh-CN" dirty="0"/>
          </a:p>
          <a:p>
            <a:pPr lvl="1"/>
            <a:r>
              <a:rPr lang="zh-CN" altLang="en-US" dirty="0"/>
              <a:t>密钥</a:t>
            </a:r>
            <a:r>
              <a:rPr lang="en-US" altLang="zh-CN" dirty="0"/>
              <a:t>k=k</a:t>
            </a:r>
            <a:r>
              <a:rPr lang="en-US" altLang="zh-CN" baseline="-25000" dirty="0"/>
              <a:t>1</a:t>
            </a:r>
            <a:r>
              <a:rPr lang="en-US" altLang="zh-CN" dirty="0"/>
              <a:t>k</a:t>
            </a:r>
            <a:r>
              <a:rPr lang="en-US" altLang="zh-CN" baseline="-25000" dirty="0"/>
              <a:t>2</a:t>
            </a:r>
            <a:r>
              <a:rPr lang="en-US" altLang="zh-CN" dirty="0"/>
              <a:t>……</a:t>
            </a:r>
            <a:r>
              <a:rPr lang="en-US" altLang="zh-CN" dirty="0" err="1"/>
              <a:t>k</a:t>
            </a:r>
            <a:r>
              <a:rPr lang="en-US" altLang="zh-CN" baseline="-25000" dirty="0" err="1"/>
              <a:t>n</a:t>
            </a:r>
            <a:endParaRPr lang="en-US" altLang="zh-CN" baseline="-25000" dirty="0"/>
          </a:p>
          <a:p>
            <a:pPr lvl="1"/>
            <a:r>
              <a:rPr lang="zh-CN" altLang="en-US" dirty="0"/>
              <a:t>明文</a:t>
            </a:r>
            <a:r>
              <a:rPr lang="en-US" altLang="zh-CN" dirty="0"/>
              <a:t>M=m</a:t>
            </a:r>
            <a:r>
              <a:rPr lang="en-US" altLang="zh-CN" baseline="-25000" dirty="0"/>
              <a:t>1</a:t>
            </a:r>
            <a:r>
              <a:rPr lang="en-US" altLang="zh-CN" dirty="0"/>
              <a:t>m</a:t>
            </a:r>
            <a:r>
              <a:rPr lang="en-US" altLang="zh-CN" baseline="-25000" dirty="0"/>
              <a:t>2</a:t>
            </a:r>
            <a:r>
              <a:rPr lang="en-US" altLang="zh-CN" dirty="0"/>
              <a:t>……</a:t>
            </a:r>
            <a:r>
              <a:rPr lang="en-US" altLang="zh-CN" dirty="0" err="1"/>
              <a:t>m</a:t>
            </a:r>
            <a:r>
              <a:rPr lang="en-US" altLang="zh-CN" baseline="-25000" dirty="0" err="1"/>
              <a:t>r</a:t>
            </a:r>
            <a:endParaRPr lang="en-US" altLang="zh-CN" baseline="-25000" dirty="0"/>
          </a:p>
          <a:p>
            <a:pPr lvl="1"/>
            <a:r>
              <a:rPr lang="zh-CN" altLang="en-US" dirty="0"/>
              <a:t>分段序号相加：</a:t>
            </a:r>
            <a:endParaRPr lang="en-US" altLang="zh-CN" dirty="0"/>
          </a:p>
          <a:p>
            <a:pPr lvl="2"/>
            <a:r>
              <a:rPr lang="en-US" altLang="zh-CN" dirty="0"/>
              <a:t>c</a:t>
            </a:r>
            <a:r>
              <a:rPr lang="en-US" altLang="zh-CN" baseline="-25000" dirty="0"/>
              <a:t>i</a:t>
            </a:r>
            <a:r>
              <a:rPr lang="en-US" altLang="zh-CN" dirty="0"/>
              <a:t>=</a:t>
            </a:r>
            <a:r>
              <a:rPr lang="zh-CN" altLang="en-US" dirty="0"/>
              <a:t>（</a:t>
            </a:r>
            <a:r>
              <a:rPr lang="en-US" altLang="zh-CN" dirty="0" err="1"/>
              <a:t>m</a:t>
            </a:r>
            <a:r>
              <a:rPr lang="en-US" altLang="zh-CN" baseline="-25000" dirty="0" err="1"/>
              <a:t>i</a:t>
            </a:r>
            <a:r>
              <a:rPr lang="en-US" altLang="zh-CN" dirty="0" err="1"/>
              <a:t>+k</a:t>
            </a:r>
            <a:r>
              <a:rPr lang="en-US" altLang="zh-CN" baseline="-25000" dirty="0" err="1"/>
              <a:t>i</a:t>
            </a:r>
            <a:r>
              <a:rPr lang="zh-CN" altLang="en-US" dirty="0"/>
              <a:t>）</a:t>
            </a:r>
            <a:r>
              <a:rPr lang="en-US" altLang="zh-CN" dirty="0"/>
              <a:t>%26</a:t>
            </a:r>
            <a:r>
              <a:rPr lang="zh-CN" altLang="en-US" dirty="0"/>
              <a:t>，</a:t>
            </a:r>
            <a:r>
              <a:rPr lang="en-US" altLang="zh-CN" dirty="0" err="1"/>
              <a:t>i</a:t>
            </a:r>
            <a:r>
              <a:rPr lang="en-US" altLang="zh-CN" dirty="0"/>
              <a:t>=1,2…r</a:t>
            </a:r>
            <a:r>
              <a:rPr lang="zh-CN" altLang="en-US" dirty="0"/>
              <a:t>。</a:t>
            </a:r>
          </a:p>
          <a:p>
            <a:pPr>
              <a:spcBef>
                <a:spcPts val="0"/>
              </a:spcBef>
              <a:defRPr/>
            </a:pPr>
            <a:r>
              <a:rPr lang="zh-CN" altLang="en-US" dirty="0"/>
              <a:t>例如：密钥</a:t>
            </a:r>
            <a:r>
              <a:rPr lang="en-US" altLang="zh-CN" dirty="0">
                <a:latin typeface="+mn-ea"/>
              </a:rPr>
              <a:t>deceptive</a:t>
            </a:r>
            <a:endParaRPr lang="en-US" altLang="zh-CN" dirty="0"/>
          </a:p>
          <a:p>
            <a:pPr lvl="1">
              <a:spcBef>
                <a:spcPts val="0"/>
              </a:spcBef>
              <a:defRPr/>
            </a:pPr>
            <a:r>
              <a:rPr lang="zh-CN" altLang="en-US" dirty="0"/>
              <a:t>明文：</a:t>
            </a:r>
            <a:r>
              <a:rPr lang="en-AU" altLang="zh-CN" dirty="0" err="1">
                <a:latin typeface="+mn-ea"/>
              </a:rPr>
              <a:t>wearedisc</a:t>
            </a:r>
            <a:r>
              <a:rPr lang="en-AU" altLang="zh-CN" dirty="0">
                <a:latin typeface="+mn-ea"/>
              </a:rPr>
              <a:t> </a:t>
            </a:r>
            <a:r>
              <a:rPr lang="en-AU" altLang="zh-CN" dirty="0" err="1">
                <a:latin typeface="+mn-ea"/>
              </a:rPr>
              <a:t>overedsav</a:t>
            </a:r>
            <a:r>
              <a:rPr lang="en-AU" altLang="zh-CN" dirty="0">
                <a:latin typeface="+mn-ea"/>
              </a:rPr>
              <a:t> </a:t>
            </a:r>
            <a:r>
              <a:rPr lang="en-AU" altLang="zh-CN" dirty="0" err="1">
                <a:latin typeface="+mn-ea"/>
              </a:rPr>
              <a:t>eyourself</a:t>
            </a:r>
            <a:endParaRPr lang="en-AU" altLang="zh-CN" dirty="0">
              <a:latin typeface="+mn-ea"/>
            </a:endParaRPr>
          </a:p>
          <a:p>
            <a:pPr lvl="1">
              <a:spcBef>
                <a:spcPts val="0"/>
              </a:spcBef>
              <a:defRPr/>
            </a:pPr>
            <a:r>
              <a:rPr lang="zh-CN" altLang="en-US" dirty="0"/>
              <a:t>密钥：</a:t>
            </a:r>
            <a:r>
              <a:rPr lang="en-AU" altLang="zh-CN" dirty="0">
                <a:latin typeface="+mn-ea"/>
              </a:rPr>
              <a:t>deceptive </a:t>
            </a:r>
            <a:r>
              <a:rPr lang="en-AU" altLang="zh-CN" dirty="0" err="1">
                <a:latin typeface="+mn-ea"/>
              </a:rPr>
              <a:t>deceptive</a:t>
            </a:r>
            <a:r>
              <a:rPr lang="en-AU" altLang="zh-CN" dirty="0">
                <a:latin typeface="+mn-ea"/>
              </a:rPr>
              <a:t> </a:t>
            </a:r>
            <a:r>
              <a:rPr lang="en-AU" altLang="zh-CN" dirty="0" err="1">
                <a:latin typeface="+mn-ea"/>
              </a:rPr>
              <a:t>deceptive</a:t>
            </a:r>
            <a:endParaRPr lang="en-AU" altLang="zh-CN" dirty="0">
              <a:latin typeface="+mn-ea"/>
            </a:endParaRPr>
          </a:p>
          <a:p>
            <a:pPr lvl="1">
              <a:spcBef>
                <a:spcPts val="0"/>
              </a:spcBef>
              <a:defRPr/>
            </a:pPr>
            <a:r>
              <a:rPr lang="zh-CN" altLang="en-US" dirty="0"/>
              <a:t>密文：</a:t>
            </a:r>
            <a:r>
              <a:rPr lang="en-AU" altLang="zh-CN" dirty="0">
                <a:latin typeface="+mn-ea"/>
              </a:rPr>
              <a:t>ZICVTWQNG RZGVTWAVZ HCQYGLMGJ</a:t>
            </a:r>
          </a:p>
          <a:p>
            <a:endParaRPr lang="zh-CN" altLang="en-US" dirty="0"/>
          </a:p>
        </p:txBody>
      </p:sp>
      <p:sp>
        <p:nvSpPr>
          <p:cNvPr id="3" name="标题 2"/>
          <p:cNvSpPr>
            <a:spLocks noGrp="1"/>
          </p:cNvSpPr>
          <p:nvPr>
            <p:ph type="title"/>
          </p:nvPr>
        </p:nvSpPr>
        <p:spPr/>
        <p:txBody>
          <a:bodyPr>
            <a:normAutofit fontScale="90000"/>
          </a:bodyPr>
          <a:lstStyle/>
          <a:p>
            <a:r>
              <a:rPr lang="zh-CN" altLang="en-US"/>
              <a:t>维吉尼亚</a:t>
            </a:r>
            <a:r>
              <a:rPr lang="en-US" altLang="zh-CN"/>
              <a:t>(</a:t>
            </a:r>
            <a:r>
              <a:rPr lang="zh-CN" altLang="en-US"/>
              <a:t>法国外交官</a:t>
            </a:r>
            <a:r>
              <a:rPr lang="en-US" altLang="zh-CN"/>
              <a:t>Vigenere)</a:t>
            </a:r>
            <a:r>
              <a:rPr lang="zh-CN" altLang="en-US"/>
              <a:t>密码</a:t>
            </a:r>
            <a:endParaRPr lang="zh-CN" altLang="en-US" dirty="0"/>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45</a:t>
            </a:fld>
            <a:endParaRPr lang="zh-CN" altLang="en-US"/>
          </a:p>
        </p:txBody>
      </p:sp>
      <p:sp>
        <p:nvSpPr>
          <p:cNvPr id="9" name="矩形: 圆角 8">
            <a:extLst>
              <a:ext uri="{FF2B5EF4-FFF2-40B4-BE49-F238E27FC236}">
                <a16:creationId xmlns:a16="http://schemas.microsoft.com/office/drawing/2014/main" id="{2180B665-3235-40BC-BCD1-9C03DFD04760}"/>
              </a:ext>
            </a:extLst>
          </p:cNvPr>
          <p:cNvSpPr/>
          <p:nvPr/>
        </p:nvSpPr>
        <p:spPr>
          <a:xfrm>
            <a:off x="2411760" y="4437112"/>
            <a:ext cx="180000" cy="1224136"/>
          </a:xfrm>
          <a:prstGeom prst="roundRect">
            <a:avLst/>
          </a:prstGeom>
          <a:noFill/>
          <a:ln w="28575">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12DD6A7D-A30E-4154-9E5A-47A66B1B1446}"/>
              </a:ext>
            </a:extLst>
          </p:cNvPr>
          <p:cNvSpPr/>
          <p:nvPr/>
        </p:nvSpPr>
        <p:spPr>
          <a:xfrm>
            <a:off x="2915816" y="4437112"/>
            <a:ext cx="180000" cy="1224136"/>
          </a:xfrm>
          <a:prstGeom prst="roundRect">
            <a:avLst/>
          </a:prstGeom>
          <a:noFill/>
          <a:ln w="28575">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02BDABDB-BA48-4282-8BA4-AB6A6D113766}"/>
              </a:ext>
            </a:extLst>
          </p:cNvPr>
          <p:cNvSpPr/>
          <p:nvPr/>
        </p:nvSpPr>
        <p:spPr>
          <a:xfrm>
            <a:off x="4352568" y="4433816"/>
            <a:ext cx="180000" cy="1224136"/>
          </a:xfrm>
          <a:prstGeom prst="roundRect">
            <a:avLst/>
          </a:prstGeom>
          <a:noFill/>
          <a:ln w="28575">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436138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07293"/>
            <a:ext cx="8435280" cy="5186530"/>
          </a:xfrm>
        </p:spPr>
        <p:txBody>
          <a:bodyPr/>
          <a:lstStyle/>
          <a:p>
            <a:r>
              <a:rPr lang="zh-CN" altLang="en-US" dirty="0"/>
              <a:t>不同位置的同一明文字母，会用多个密钥加密，字母频率被模糊，但并未完全消失</a:t>
            </a:r>
            <a:endParaRPr lang="en-US" altLang="zh-CN" dirty="0"/>
          </a:p>
          <a:p>
            <a:r>
              <a:rPr lang="zh-CN" altLang="en-US" dirty="0"/>
              <a:t>密钥长</a:t>
            </a:r>
            <a:r>
              <a:rPr lang="en-US" altLang="zh-CN" dirty="0"/>
              <a:t>d</a:t>
            </a:r>
            <a:r>
              <a:rPr lang="zh-CN" altLang="en-US" dirty="0"/>
              <a:t>，则第</a:t>
            </a:r>
            <a:r>
              <a:rPr lang="en-US" altLang="zh-CN" dirty="0"/>
              <a:t>i,i+d,i+2d,…</a:t>
            </a:r>
            <a:r>
              <a:rPr lang="zh-CN" altLang="en-US" dirty="0"/>
              <a:t>明文（密文）密钥相同（为</a:t>
            </a:r>
            <a:r>
              <a:rPr lang="en-US" altLang="zh-CN" dirty="0" err="1"/>
              <a:t>ki</a:t>
            </a:r>
            <a:r>
              <a:rPr lang="zh-CN" altLang="en-US" dirty="0"/>
              <a:t>）</a:t>
            </a:r>
            <a:endParaRPr lang="en-US" altLang="zh-CN" dirty="0"/>
          </a:p>
          <a:p>
            <a:r>
              <a:rPr lang="zh-CN" altLang="en-US" dirty="0"/>
              <a:t>例：明文</a:t>
            </a:r>
            <a:r>
              <a:rPr lang="en-US" altLang="zh-CN" dirty="0" err="1"/>
              <a:t>wearedisc</a:t>
            </a:r>
            <a:r>
              <a:rPr lang="en-US" altLang="zh-CN" dirty="0"/>
              <a:t> </a:t>
            </a:r>
            <a:r>
              <a:rPr lang="en-US" altLang="zh-CN" dirty="0" err="1"/>
              <a:t>overedsav</a:t>
            </a:r>
            <a:r>
              <a:rPr lang="en-US" altLang="zh-CN" dirty="0"/>
              <a:t> </a:t>
            </a:r>
            <a:r>
              <a:rPr lang="en-US" altLang="zh-CN" dirty="0" err="1"/>
              <a:t>eyourself</a:t>
            </a:r>
            <a:endParaRPr lang="en-US" altLang="zh-CN" dirty="0"/>
          </a:p>
          <a:p>
            <a:pPr lvl="1"/>
            <a:r>
              <a:rPr lang="zh-CN" altLang="en-US" dirty="0"/>
              <a:t>密钥：</a:t>
            </a:r>
            <a:r>
              <a:rPr lang="en-AU" altLang="zh-CN" dirty="0"/>
              <a:t>deceptive</a:t>
            </a:r>
            <a:r>
              <a:rPr lang="zh-CN" altLang="en-US" dirty="0"/>
              <a:t>，</a:t>
            </a:r>
            <a:r>
              <a:rPr lang="en-US" altLang="zh-CN" dirty="0"/>
              <a:t>d=9</a:t>
            </a:r>
          </a:p>
          <a:p>
            <a:pPr lvl="1"/>
            <a:r>
              <a:rPr lang="zh-CN" altLang="en-US" dirty="0"/>
              <a:t>密文：</a:t>
            </a:r>
            <a:r>
              <a:rPr lang="en-AU" altLang="zh-CN" dirty="0"/>
              <a:t>ZICVTWQNGRZGVTWAVZHCQYGLMGJ</a:t>
            </a:r>
          </a:p>
          <a:p>
            <a:pPr lvl="1"/>
            <a:r>
              <a:rPr lang="zh-CN" altLang="en-US" dirty="0"/>
              <a:t>重排列，在每一列上进行字频攻击</a:t>
            </a:r>
            <a:endParaRPr lang="en-US" altLang="zh-CN" dirty="0"/>
          </a:p>
        </p:txBody>
      </p:sp>
      <p:sp>
        <p:nvSpPr>
          <p:cNvPr id="5" name="标题 4"/>
          <p:cNvSpPr>
            <a:spLocks noGrp="1"/>
          </p:cNvSpPr>
          <p:nvPr>
            <p:ph type="title"/>
          </p:nvPr>
        </p:nvSpPr>
        <p:spPr/>
        <p:txBody>
          <a:bodyPr/>
          <a:lstStyle/>
          <a:p>
            <a:r>
              <a:rPr lang="zh-CN" altLang="en-US"/>
              <a:t>维吉尼亚安全性：</a:t>
            </a:r>
          </a:p>
        </p:txBody>
      </p:sp>
      <p:sp>
        <p:nvSpPr>
          <p:cNvPr id="55300" name="灯片编号占位符 4"/>
          <p:cNvSpPr>
            <a:spLocks noGrp="1"/>
          </p:cNvSpPr>
          <p:nvPr>
            <p:ph type="sldNum" sz="quarter" idx="4"/>
          </p:nvPr>
        </p:nvSpPr>
        <p:spPr>
          <a:xfrm>
            <a:off x="4277113" y="6127877"/>
            <a:ext cx="510911" cy="450056"/>
          </a:xfrm>
        </p:spPr>
        <p:txBody>
          <a:bodyPr/>
          <a:lstStyle/>
          <a:p>
            <a:fld id="{32FCC2A0-C3CE-4CAB-8DA7-EEE6F3EC2901}" type="slidenum">
              <a:rPr lang="zh-CN" altLang="en-US" smtClean="0"/>
              <a:pPr/>
              <a:t>46</a:t>
            </a:fld>
            <a:endParaRPr lang="en-US" altLang="zh-CN"/>
          </a:p>
        </p:txBody>
      </p:sp>
      <p:sp>
        <p:nvSpPr>
          <p:cNvPr id="6" name="矩形 5"/>
          <p:cNvSpPr/>
          <p:nvPr/>
        </p:nvSpPr>
        <p:spPr>
          <a:xfrm>
            <a:off x="6179044" y="5377604"/>
            <a:ext cx="1831494" cy="120015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dist" fontAlgn="auto">
              <a:spcBef>
                <a:spcPts val="0"/>
              </a:spcBef>
              <a:spcAft>
                <a:spcPts val="0"/>
              </a:spcAft>
              <a:defRPr/>
            </a:pPr>
            <a:r>
              <a:rPr lang="en-AU" altLang="zh-CN" sz="2400" b="1" dirty="0">
                <a:solidFill>
                  <a:srgbClr val="FF0000"/>
                </a:solidFill>
                <a:latin typeface="+mn-ea"/>
                <a:ea typeface="+mn-ea"/>
              </a:rPr>
              <a:t>Z</a:t>
            </a:r>
            <a:r>
              <a:rPr lang="en-AU" altLang="zh-CN" sz="2400" b="1" dirty="0">
                <a:solidFill>
                  <a:srgbClr val="0000FF"/>
                </a:solidFill>
                <a:latin typeface="+mn-ea"/>
                <a:ea typeface="+mn-ea"/>
              </a:rPr>
              <a:t>ICVTWQNG</a:t>
            </a:r>
          </a:p>
          <a:p>
            <a:pPr algn="dist" fontAlgn="auto">
              <a:spcBef>
                <a:spcPts val="0"/>
              </a:spcBef>
              <a:spcAft>
                <a:spcPts val="0"/>
              </a:spcAft>
              <a:defRPr/>
            </a:pPr>
            <a:r>
              <a:rPr lang="en-AU" altLang="zh-CN" sz="2400" b="1" dirty="0">
                <a:solidFill>
                  <a:srgbClr val="FF0000"/>
                </a:solidFill>
                <a:latin typeface="+mn-ea"/>
                <a:ea typeface="+mn-ea"/>
              </a:rPr>
              <a:t>R</a:t>
            </a:r>
            <a:r>
              <a:rPr lang="en-AU" altLang="zh-CN" sz="2400" b="1" dirty="0">
                <a:solidFill>
                  <a:srgbClr val="0000FF"/>
                </a:solidFill>
                <a:latin typeface="+mn-ea"/>
                <a:ea typeface="+mn-ea"/>
              </a:rPr>
              <a:t>ZGVTWAVZ</a:t>
            </a:r>
          </a:p>
          <a:p>
            <a:pPr algn="dist" fontAlgn="auto">
              <a:spcBef>
                <a:spcPts val="0"/>
              </a:spcBef>
              <a:spcAft>
                <a:spcPts val="0"/>
              </a:spcAft>
              <a:defRPr/>
            </a:pPr>
            <a:r>
              <a:rPr lang="en-AU" altLang="zh-CN" sz="2400" b="1" dirty="0">
                <a:solidFill>
                  <a:srgbClr val="FF0000"/>
                </a:solidFill>
                <a:latin typeface="+mn-ea"/>
                <a:ea typeface="+mn-ea"/>
              </a:rPr>
              <a:t>H</a:t>
            </a:r>
            <a:r>
              <a:rPr lang="en-AU" altLang="zh-CN" sz="2400" b="1" dirty="0">
                <a:solidFill>
                  <a:srgbClr val="0000FF"/>
                </a:solidFill>
                <a:latin typeface="+mn-ea"/>
                <a:ea typeface="+mn-ea"/>
              </a:rPr>
              <a:t>CQYGLMGJ</a:t>
            </a:r>
            <a:endParaRPr lang="zh-CN" altLang="en-US" sz="2400" b="1" dirty="0">
              <a:solidFill>
                <a:srgbClr val="0000FF"/>
              </a:solidFill>
              <a:latin typeface="+mn-lt"/>
              <a:ea typeface="+mn-ea"/>
            </a:endParaRPr>
          </a:p>
        </p:txBody>
      </p:sp>
      <p:sp>
        <p:nvSpPr>
          <p:cNvPr id="7" name="矩形 6"/>
          <p:cNvSpPr/>
          <p:nvPr/>
        </p:nvSpPr>
        <p:spPr>
          <a:xfrm>
            <a:off x="1043608" y="5377604"/>
            <a:ext cx="2002532" cy="120032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dist" fontAlgn="auto">
              <a:spcBef>
                <a:spcPts val="0"/>
              </a:spcBef>
              <a:spcAft>
                <a:spcPts val="0"/>
              </a:spcAft>
              <a:defRPr/>
            </a:pPr>
            <a:r>
              <a:rPr lang="en-US" altLang="zh-CN" sz="2400" dirty="0" err="1">
                <a:latin typeface="+mn-ea"/>
              </a:rPr>
              <a:t>wearedisc</a:t>
            </a:r>
            <a:endParaRPr lang="en-US" altLang="zh-CN" sz="2400" dirty="0">
              <a:latin typeface="+mn-ea"/>
            </a:endParaRPr>
          </a:p>
          <a:p>
            <a:pPr algn="dist" fontAlgn="auto">
              <a:spcBef>
                <a:spcPts val="0"/>
              </a:spcBef>
              <a:spcAft>
                <a:spcPts val="0"/>
              </a:spcAft>
              <a:defRPr/>
            </a:pPr>
            <a:r>
              <a:rPr lang="en-US" altLang="zh-CN" sz="2400" dirty="0" err="1">
                <a:latin typeface="+mn-ea"/>
              </a:rPr>
              <a:t>overedsav</a:t>
            </a:r>
            <a:endParaRPr lang="en-US" altLang="zh-CN" sz="2400" dirty="0">
              <a:latin typeface="+mn-ea"/>
            </a:endParaRPr>
          </a:p>
          <a:p>
            <a:pPr algn="dist" fontAlgn="auto">
              <a:spcBef>
                <a:spcPts val="0"/>
              </a:spcBef>
              <a:spcAft>
                <a:spcPts val="0"/>
              </a:spcAft>
              <a:defRPr/>
            </a:pPr>
            <a:r>
              <a:rPr lang="en-US" altLang="zh-CN" sz="2400" dirty="0" err="1">
                <a:latin typeface="+mn-ea"/>
              </a:rPr>
              <a:t>eyourself</a:t>
            </a:r>
            <a:endParaRPr lang="zh-CN" altLang="en-US" sz="2400" b="1" dirty="0">
              <a:solidFill>
                <a:srgbClr val="0000FF"/>
              </a:solidFill>
              <a:latin typeface="+mn-ea"/>
            </a:endParaRPr>
          </a:p>
        </p:txBody>
      </p:sp>
      <p:sp>
        <p:nvSpPr>
          <p:cNvPr id="8" name="矩形 7"/>
          <p:cNvSpPr/>
          <p:nvPr/>
        </p:nvSpPr>
        <p:spPr>
          <a:xfrm>
            <a:off x="3721075" y="5746846"/>
            <a:ext cx="1714500" cy="46166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just" fontAlgn="auto">
              <a:spcBef>
                <a:spcPts val="0"/>
              </a:spcBef>
              <a:spcAft>
                <a:spcPts val="0"/>
              </a:spcAft>
              <a:defRPr/>
            </a:pPr>
            <a:r>
              <a:rPr lang="en-AU" altLang="zh-CN" sz="2400" dirty="0"/>
              <a:t>deceptive</a:t>
            </a:r>
            <a:endParaRPr lang="zh-CN" altLang="en-US" sz="2400" b="1" dirty="0">
              <a:solidFill>
                <a:srgbClr val="0000FF"/>
              </a:solidFill>
              <a:latin typeface="+mn-lt"/>
              <a:ea typeface="+mn-ea"/>
            </a:endParaRPr>
          </a:p>
        </p:txBody>
      </p:sp>
      <p:sp>
        <p:nvSpPr>
          <p:cNvPr id="2" name="文本框 1"/>
          <p:cNvSpPr txBox="1"/>
          <p:nvPr/>
        </p:nvSpPr>
        <p:spPr>
          <a:xfrm>
            <a:off x="3149686" y="5576314"/>
            <a:ext cx="536376" cy="769441"/>
          </a:xfrm>
          <a:prstGeom prst="rect">
            <a:avLst/>
          </a:prstGeom>
          <a:solidFill>
            <a:schemeClr val="bg1"/>
          </a:solidFill>
        </p:spPr>
        <p:txBody>
          <a:bodyPr wrap="square" rtlCol="0">
            <a:spAutoFit/>
          </a:bodyPr>
          <a:lstStyle/>
          <a:p>
            <a:r>
              <a:rPr lang="en-US" altLang="zh-CN" sz="4400" b="1" dirty="0">
                <a:solidFill>
                  <a:srgbClr val="C00000"/>
                </a:solidFill>
              </a:rPr>
              <a:t>+</a:t>
            </a:r>
            <a:endParaRPr lang="zh-CN" altLang="en-US" sz="4400" b="1" dirty="0">
              <a:solidFill>
                <a:srgbClr val="C00000"/>
              </a:solidFill>
            </a:endParaRPr>
          </a:p>
        </p:txBody>
      </p:sp>
      <p:sp>
        <p:nvSpPr>
          <p:cNvPr id="9" name="文本框 8"/>
          <p:cNvSpPr txBox="1"/>
          <p:nvPr/>
        </p:nvSpPr>
        <p:spPr>
          <a:xfrm>
            <a:off x="5580112" y="5592957"/>
            <a:ext cx="536376" cy="769441"/>
          </a:xfrm>
          <a:prstGeom prst="rect">
            <a:avLst/>
          </a:prstGeom>
          <a:solidFill>
            <a:schemeClr val="bg1"/>
          </a:solidFill>
        </p:spPr>
        <p:txBody>
          <a:bodyPr wrap="square" rtlCol="0">
            <a:spAutoFit/>
          </a:bodyPr>
          <a:lstStyle/>
          <a:p>
            <a:r>
              <a:rPr lang="en-US" altLang="zh-CN" sz="4400" b="1" dirty="0">
                <a:solidFill>
                  <a:srgbClr val="C00000"/>
                </a:solidFill>
              </a:rPr>
              <a:t>=</a:t>
            </a:r>
            <a:endParaRPr lang="zh-CN" altLang="en-US" sz="4400" b="1" dirty="0">
              <a:solidFill>
                <a:srgbClr val="C00000"/>
              </a:solidFill>
            </a:endParaRPr>
          </a:p>
        </p:txBody>
      </p:sp>
      <p:sp>
        <p:nvSpPr>
          <p:cNvPr id="10" name="矩形: 圆角 9">
            <a:extLst>
              <a:ext uri="{FF2B5EF4-FFF2-40B4-BE49-F238E27FC236}">
                <a16:creationId xmlns:a16="http://schemas.microsoft.com/office/drawing/2014/main" id="{713BA15D-E4AA-459D-905A-9377B04A8C50}"/>
              </a:ext>
            </a:extLst>
          </p:cNvPr>
          <p:cNvSpPr/>
          <p:nvPr/>
        </p:nvSpPr>
        <p:spPr>
          <a:xfrm>
            <a:off x="1954874" y="5286268"/>
            <a:ext cx="401556" cy="1375127"/>
          </a:xfrm>
          <a:prstGeom prst="roundRect">
            <a:avLst/>
          </a:prstGeom>
          <a:noFill/>
          <a:ln w="28575">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8B571469-7999-43FF-A884-1B7A20280BD1}"/>
              </a:ext>
            </a:extLst>
          </p:cNvPr>
          <p:cNvSpPr/>
          <p:nvPr/>
        </p:nvSpPr>
        <p:spPr>
          <a:xfrm>
            <a:off x="6988348" y="5294233"/>
            <a:ext cx="401556" cy="1375127"/>
          </a:xfrm>
          <a:prstGeom prst="roundRect">
            <a:avLst/>
          </a:prstGeom>
          <a:noFill/>
          <a:ln w="28575">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420484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6" grpId="0" animBg="1"/>
      <p:bldP spid="7" grpId="0" animBg="1"/>
      <p:bldP spid="8" grpId="0" animBg="1"/>
      <p:bldP spid="2" grpId="0" animBg="1"/>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a:t>密文中可能出现重复的字段</a:t>
            </a:r>
            <a:endParaRPr lang="en-US" altLang="zh-CN" dirty="0"/>
          </a:p>
          <a:p>
            <a:pPr lvl="1"/>
            <a:r>
              <a:rPr lang="zh-CN" altLang="en-US" dirty="0"/>
              <a:t>明文中常存在重复字段</a:t>
            </a:r>
            <a:endParaRPr lang="en-US" altLang="zh-CN" dirty="0"/>
          </a:p>
          <a:p>
            <a:pPr lvl="1"/>
            <a:r>
              <a:rPr lang="zh-CN" altLang="en-US" dirty="0"/>
              <a:t>当重复字段的间隔是</a:t>
            </a:r>
            <a:r>
              <a:rPr lang="en-US" altLang="zh-CN" dirty="0"/>
              <a:t>d</a:t>
            </a:r>
            <a:r>
              <a:rPr lang="zh-CN" altLang="en-US" dirty="0"/>
              <a:t>的整数倍时，将使用相同的密钥加密，因而密文重复</a:t>
            </a:r>
            <a:endParaRPr lang="en-US" altLang="zh-CN" dirty="0"/>
          </a:p>
          <a:p>
            <a:pPr lvl="1"/>
            <a:r>
              <a:rPr lang="zh-CN" altLang="en-US" dirty="0"/>
              <a:t>不同的明文获得相同密文的巧合很少发生</a:t>
            </a:r>
            <a:endParaRPr lang="en-US" altLang="zh-CN" dirty="0"/>
          </a:p>
          <a:p>
            <a:r>
              <a:rPr lang="en-US" altLang="zh-CN" dirty="0" err="1"/>
              <a:t>Kasiski</a:t>
            </a:r>
            <a:r>
              <a:rPr lang="zh-CN" altLang="en-US" dirty="0"/>
              <a:t>方法</a:t>
            </a:r>
            <a:endParaRPr lang="en-US" altLang="zh-CN" dirty="0"/>
          </a:p>
          <a:p>
            <a:pPr lvl="1"/>
            <a:r>
              <a:rPr lang="zh-CN" altLang="en-US" dirty="0"/>
              <a:t>在密文中寻找重复字段</a:t>
            </a:r>
            <a:endParaRPr lang="en-US" altLang="zh-CN" dirty="0"/>
          </a:p>
          <a:p>
            <a:pPr lvl="1"/>
            <a:r>
              <a:rPr lang="zh-CN" altLang="en-US" dirty="0"/>
              <a:t>计算重复字段的间距</a:t>
            </a:r>
            <a:endParaRPr lang="en-US" altLang="zh-CN" dirty="0"/>
          </a:p>
          <a:p>
            <a:pPr lvl="1"/>
            <a:r>
              <a:rPr lang="zh-CN" altLang="en-US" dirty="0"/>
              <a:t>密钥长度</a:t>
            </a:r>
            <a:r>
              <a:rPr lang="en-US" altLang="zh-CN" dirty="0"/>
              <a:t>d</a:t>
            </a:r>
            <a:r>
              <a:rPr lang="zh-CN" altLang="en-US" dirty="0"/>
              <a:t>应是这些间距的公约数</a:t>
            </a:r>
            <a:endParaRPr lang="en-US" altLang="zh-CN" dirty="0"/>
          </a:p>
          <a:p>
            <a:r>
              <a:rPr lang="zh-CN" altLang="en-US" dirty="0"/>
              <a:t>缺点</a:t>
            </a:r>
            <a:endParaRPr lang="en-US" altLang="zh-CN" dirty="0"/>
          </a:p>
          <a:p>
            <a:pPr lvl="1"/>
            <a:r>
              <a:rPr lang="zh-CN" altLang="en-US" dirty="0"/>
              <a:t>查找算法运算量大，耗时长</a:t>
            </a:r>
            <a:endParaRPr lang="en-US" altLang="zh-CN" dirty="0"/>
          </a:p>
          <a:p>
            <a:pPr lvl="1"/>
            <a:r>
              <a:rPr lang="zh-CN" altLang="en-US" dirty="0"/>
              <a:t>时尔发生的巧合影响机器判断</a:t>
            </a:r>
          </a:p>
        </p:txBody>
      </p:sp>
      <p:sp>
        <p:nvSpPr>
          <p:cNvPr id="54274" name="标题 1"/>
          <p:cNvSpPr>
            <a:spLocks noGrp="1"/>
          </p:cNvSpPr>
          <p:nvPr>
            <p:ph type="title"/>
          </p:nvPr>
        </p:nvSpPr>
        <p:spPr/>
        <p:txBody>
          <a:bodyPr>
            <a:normAutofit fontScale="90000"/>
          </a:bodyPr>
          <a:lstStyle/>
          <a:p>
            <a:r>
              <a:rPr lang="en-US" altLang="zh-CN"/>
              <a:t>Kasiski</a:t>
            </a:r>
            <a:r>
              <a:rPr lang="zh-CN" altLang="en-US"/>
              <a:t>（普鲁士少校卡西斯基）方法</a:t>
            </a:r>
          </a:p>
        </p:txBody>
      </p:sp>
      <p:sp>
        <p:nvSpPr>
          <p:cNvPr id="56324" name="灯片编号占位符 4"/>
          <p:cNvSpPr>
            <a:spLocks noGrp="1"/>
          </p:cNvSpPr>
          <p:nvPr>
            <p:ph type="sldNum" sz="quarter" idx="4"/>
          </p:nvPr>
        </p:nvSpPr>
        <p:spPr/>
        <p:txBody>
          <a:bodyPr/>
          <a:lstStyle/>
          <a:p>
            <a:fld id="{6CFEE750-6F69-46ED-A526-2EC95053389B}" type="slidenum">
              <a:rPr lang="zh-CN" altLang="en-US" smtClean="0"/>
              <a:pPr/>
              <a:t>47</a:t>
            </a:fld>
            <a:endParaRPr lang="en-US" altLang="zh-CN"/>
          </a:p>
        </p:txBody>
      </p:sp>
    </p:spTree>
    <p:extLst>
      <p:ext uri="{BB962C8B-B14F-4D97-AF65-F5344CB8AC3E}">
        <p14:creationId xmlns:p14="http://schemas.microsoft.com/office/powerpoint/2010/main" val="1714798803"/>
      </p:ext>
    </p:extLst>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noChangeArrowheads="1"/>
          </p:cNvSpPr>
          <p:nvPr>
            <p:ph idx="1"/>
          </p:nvPr>
        </p:nvSpPr>
        <p:spPr/>
        <p:txBody>
          <a:bodyPr/>
          <a:lstStyle/>
          <a:p>
            <a:r>
              <a:rPr lang="en-US" altLang="zh-CN" dirty="0" err="1"/>
              <a:t>Vigenere</a:t>
            </a:r>
            <a:r>
              <a:rPr lang="zh-CN" altLang="en-US" dirty="0"/>
              <a:t>多表替换，仍然重复使用密码</a:t>
            </a:r>
            <a:endParaRPr lang="en-US" altLang="zh-CN" dirty="0"/>
          </a:p>
          <a:p>
            <a:r>
              <a:rPr lang="zh-CN" altLang="en-US" dirty="0"/>
              <a:t>一次一密：名称来源于特工携带的密码本，每用一页后撕去</a:t>
            </a:r>
          </a:p>
          <a:p>
            <a:r>
              <a:rPr lang="zh-CN" altLang="en-US" dirty="0"/>
              <a:t>大、不重复的真随机密钥字母集</a:t>
            </a:r>
            <a:endParaRPr lang="en-US" altLang="zh-CN" dirty="0"/>
          </a:p>
          <a:p>
            <a:r>
              <a:rPr lang="zh-CN" altLang="en-US" dirty="0"/>
              <a:t>发送者、接收者使用相同的一次密码本</a:t>
            </a:r>
            <a:endParaRPr lang="en-US" altLang="zh-CN" dirty="0"/>
          </a:p>
          <a:p>
            <a:pPr lvl="1"/>
            <a:r>
              <a:rPr lang="zh-CN" altLang="en-US" dirty="0"/>
              <a:t>发送者按序用密钥字母加密明文中每个字符</a:t>
            </a:r>
          </a:p>
          <a:p>
            <a:pPr lvl="1"/>
            <a:r>
              <a:rPr lang="zh-CN" altLang="en-US" dirty="0"/>
              <a:t>接收者按序用相应的密钥字母解密密文的每个字符。</a:t>
            </a:r>
            <a:endParaRPr lang="en-US" altLang="zh-CN" dirty="0"/>
          </a:p>
          <a:p>
            <a:pPr lvl="1"/>
            <a:r>
              <a:rPr lang="zh-CN" altLang="en-US" dirty="0"/>
              <a:t>一个密钥使用一次</a:t>
            </a:r>
          </a:p>
        </p:txBody>
      </p:sp>
      <p:sp>
        <p:nvSpPr>
          <p:cNvPr id="655362" name="Rectangle 2"/>
          <p:cNvSpPr>
            <a:spLocks noGrp="1" noChangeArrowheads="1"/>
          </p:cNvSpPr>
          <p:nvPr>
            <p:ph type="title"/>
          </p:nvPr>
        </p:nvSpPr>
        <p:spPr/>
        <p:txBody>
          <a:bodyPr/>
          <a:lstStyle/>
          <a:p>
            <a:r>
              <a:rPr lang="zh-CN" altLang="en-US" dirty="0"/>
              <a:t>一次密码本（</a:t>
            </a:r>
            <a:r>
              <a:rPr lang="en-US" altLang="zh-CN" dirty="0"/>
              <a:t>one time pad</a:t>
            </a:r>
            <a:r>
              <a:rPr lang="zh-CN" altLang="en-US" dirty="0"/>
              <a:t>） </a:t>
            </a:r>
          </a:p>
        </p:txBody>
      </p:sp>
      <p:sp>
        <p:nvSpPr>
          <p:cNvPr id="30722"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30723" name="灯片编号占位符 5"/>
          <p:cNvSpPr>
            <a:spLocks noGrp="1"/>
          </p:cNvSpPr>
          <p:nvPr>
            <p:ph type="sldNum" sz="quarter" idx="4"/>
          </p:nvPr>
        </p:nvSpPr>
        <p:spPr/>
        <p:txBody>
          <a:bodyPr/>
          <a:lstStyle/>
          <a:p>
            <a:fld id="{49BA58A7-0D37-493F-8401-B3F4F6AF1A4F}" type="slidenum">
              <a:rPr lang="en-US" altLang="zh-CN" smtClean="0"/>
              <a:pPr/>
              <a:t>48</a:t>
            </a:fld>
            <a:endParaRPr lang="en-US" altLang="zh-CN"/>
          </a:p>
        </p:txBody>
      </p:sp>
    </p:spTree>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7" name="Rectangle 2051"/>
          <p:cNvSpPr>
            <a:spLocks noGrp="1" noChangeArrowheads="1"/>
          </p:cNvSpPr>
          <p:nvPr>
            <p:ph idx="1"/>
          </p:nvPr>
        </p:nvSpPr>
        <p:spPr/>
        <p:txBody>
          <a:bodyPr>
            <a:normAutofit/>
          </a:bodyPr>
          <a:lstStyle/>
          <a:p>
            <a:r>
              <a:rPr lang="zh-CN" altLang="en-US" sz="2400" dirty="0"/>
              <a:t>明文：00101100010....11011100101011</a:t>
            </a:r>
          </a:p>
          <a:p>
            <a:r>
              <a:rPr lang="zh-CN" altLang="en-US" sz="2400" dirty="0"/>
              <a:t>密钥：</a:t>
            </a:r>
            <a:r>
              <a:rPr lang="zh-CN" altLang="en-US" sz="2400" dirty="0">
                <a:solidFill>
                  <a:srgbClr val="C00000"/>
                </a:solidFill>
              </a:rPr>
              <a:t>01110111010....10001011101011</a:t>
            </a:r>
            <a:r>
              <a:rPr lang="zh-CN" altLang="en-US" sz="2400" dirty="0"/>
              <a:t>（加）</a:t>
            </a:r>
          </a:p>
          <a:p>
            <a:r>
              <a:rPr lang="zh-CN" altLang="en-US" sz="2400" dirty="0"/>
              <a:t>密文：</a:t>
            </a:r>
            <a:r>
              <a:rPr lang="zh-CN" altLang="en-US" sz="2400" dirty="0">
                <a:solidFill>
                  <a:srgbClr val="002060"/>
                </a:solidFill>
              </a:rPr>
              <a:t>01011011000....01010111000000 </a:t>
            </a:r>
          </a:p>
          <a:p>
            <a:r>
              <a:rPr lang="zh-CN" altLang="en-US" sz="2400" dirty="0"/>
              <a:t>密钥：</a:t>
            </a:r>
            <a:r>
              <a:rPr lang="zh-CN" altLang="en-US" sz="2400" dirty="0">
                <a:solidFill>
                  <a:srgbClr val="C00000"/>
                </a:solidFill>
              </a:rPr>
              <a:t>01110111010....10001011101011</a:t>
            </a:r>
            <a:r>
              <a:rPr lang="zh-CN" altLang="en-US" sz="2400" dirty="0"/>
              <a:t>（解）</a:t>
            </a:r>
          </a:p>
          <a:p>
            <a:r>
              <a:rPr lang="zh-CN" altLang="en-US" sz="2400" dirty="0"/>
              <a:t>明文：00101100010....11011100101011</a:t>
            </a:r>
          </a:p>
        </p:txBody>
      </p:sp>
      <p:sp>
        <p:nvSpPr>
          <p:cNvPr id="441346" name="Rectangle 2050"/>
          <p:cNvSpPr>
            <a:spLocks noGrp="1" noChangeArrowheads="1"/>
          </p:cNvSpPr>
          <p:nvPr>
            <p:ph type="title"/>
          </p:nvPr>
        </p:nvSpPr>
        <p:spPr/>
        <p:txBody>
          <a:bodyPr/>
          <a:lstStyle/>
          <a:p>
            <a:r>
              <a:rPr lang="zh-CN" altLang="en-US"/>
              <a:t>一次性密码本加密／解密的例证</a:t>
            </a:r>
          </a:p>
        </p:txBody>
      </p:sp>
      <p:sp>
        <p:nvSpPr>
          <p:cNvPr id="31747" name="灯片编号占位符 4"/>
          <p:cNvSpPr>
            <a:spLocks noGrp="1"/>
          </p:cNvSpPr>
          <p:nvPr>
            <p:ph type="sldNum" sz="quarter" idx="4"/>
          </p:nvPr>
        </p:nvSpPr>
        <p:spPr/>
        <p:txBody>
          <a:bodyPr/>
          <a:lstStyle/>
          <a:p>
            <a:fld id="{1F332B93-9565-444E-B4DE-C25B3819708D}" type="slidenum">
              <a:rPr lang="zh-CN" altLang="en-US" smtClean="0"/>
              <a:pPr/>
              <a:t>49</a:t>
            </a:fld>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slide(fromBottom)">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slide(fromBottom)">
                                      <p:cBhvr>
                                        <p:cTn id="12" dur="500"/>
                                        <p:tgtEl>
                                          <p:spTgt spid="441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slide(fromBottom)">
                                      <p:cBhvr>
                                        <p:cTn id="17" dur="500"/>
                                        <p:tgtEl>
                                          <p:spTgt spid="441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1347">
                                            <p:txEl>
                                              <p:pRg st="3" end="3"/>
                                            </p:txEl>
                                          </p:spTgt>
                                        </p:tgtEl>
                                        <p:attrNameLst>
                                          <p:attrName>style.visibility</p:attrName>
                                        </p:attrNameLst>
                                      </p:cBhvr>
                                      <p:to>
                                        <p:strVal val="visible"/>
                                      </p:to>
                                    </p:set>
                                    <p:animEffect transition="in" filter="slide(fromBottom)">
                                      <p:cBhvr>
                                        <p:cTn id="22" dur="500"/>
                                        <p:tgtEl>
                                          <p:spTgt spid="441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41347">
                                            <p:txEl>
                                              <p:pRg st="4" end="4"/>
                                            </p:txEl>
                                          </p:spTgt>
                                        </p:tgtEl>
                                        <p:attrNameLst>
                                          <p:attrName>style.visibility</p:attrName>
                                        </p:attrNameLst>
                                      </p:cBhvr>
                                      <p:to>
                                        <p:strVal val="visible"/>
                                      </p:to>
                                    </p:set>
                                    <p:animEffect transition="in" filter="slide(fromBottom)">
                                      <p:cBhvr>
                                        <p:cTn id="27" dur="500"/>
                                        <p:tgtEl>
                                          <p:spTgt spid="441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fontScale="92500"/>
          </a:bodyPr>
          <a:lstStyle/>
          <a:p>
            <a:r>
              <a:rPr lang="zh-CN" altLang="en-US" dirty="0"/>
              <a:t>明文</a:t>
            </a:r>
            <a:r>
              <a:rPr lang="en-US" altLang="zh-CN" dirty="0"/>
              <a:t>(Plaintext)</a:t>
            </a:r>
            <a:r>
              <a:rPr lang="zh-CN" altLang="en-US" dirty="0"/>
              <a:t>：要保密的消息</a:t>
            </a:r>
            <a:endParaRPr lang="en-US" altLang="zh-CN" dirty="0"/>
          </a:p>
          <a:p>
            <a:r>
              <a:rPr lang="zh-CN" altLang="en-US" dirty="0"/>
              <a:t>加密</a:t>
            </a:r>
            <a:r>
              <a:rPr lang="en-US" altLang="zh-CN" dirty="0"/>
              <a:t>(Encryption)</a:t>
            </a:r>
            <a:r>
              <a:rPr lang="zh-CN" altLang="en-US" dirty="0"/>
              <a:t>：伪装消息隐藏内容的过程</a:t>
            </a:r>
            <a:endParaRPr lang="en-US" altLang="zh-CN" dirty="0"/>
          </a:p>
          <a:p>
            <a:r>
              <a:rPr lang="zh-CN" altLang="en-US" dirty="0"/>
              <a:t>密文</a:t>
            </a:r>
            <a:r>
              <a:rPr lang="en-US" altLang="zh-CN" dirty="0"/>
              <a:t>(Ciphertext)</a:t>
            </a:r>
            <a:r>
              <a:rPr lang="zh-CN" altLang="en-US" dirty="0"/>
              <a:t>：加密后的消息</a:t>
            </a:r>
            <a:endParaRPr lang="en-US" altLang="zh-CN" dirty="0"/>
          </a:p>
          <a:p>
            <a:r>
              <a:rPr lang="zh-CN" altLang="en-US" dirty="0"/>
              <a:t>解密</a:t>
            </a:r>
            <a:r>
              <a:rPr lang="en-US" altLang="zh-CN" dirty="0"/>
              <a:t>(Decryption)</a:t>
            </a:r>
            <a:r>
              <a:rPr lang="zh-CN" altLang="en-US" dirty="0"/>
              <a:t>：把密文转变为明文的过程 </a:t>
            </a:r>
          </a:p>
          <a:p>
            <a:r>
              <a:rPr lang="zh-CN" altLang="en-US" dirty="0"/>
              <a:t>加密员或密码员</a:t>
            </a:r>
            <a:r>
              <a:rPr lang="en-US" altLang="zh-CN" dirty="0"/>
              <a:t>(Cryptographer).</a:t>
            </a:r>
          </a:p>
          <a:p>
            <a:r>
              <a:rPr lang="zh-CN" altLang="en-US" dirty="0"/>
              <a:t>密码算法</a:t>
            </a:r>
            <a:r>
              <a:rPr lang="en-US" altLang="zh-CN" dirty="0"/>
              <a:t>(Cryptography Algorithm)</a:t>
            </a:r>
            <a:r>
              <a:rPr lang="zh-CN" altLang="en-US" dirty="0"/>
              <a:t>：用于加密和解密的数学函数。</a:t>
            </a:r>
          </a:p>
          <a:p>
            <a:pPr lvl="1"/>
            <a:r>
              <a:rPr lang="zh-CN" altLang="en-US" dirty="0"/>
              <a:t>加密采用的一组规则称作加密算法</a:t>
            </a:r>
            <a:r>
              <a:rPr lang="en-US" altLang="zh-CN" dirty="0"/>
              <a:t>(Encryption Algorithm).</a:t>
            </a:r>
          </a:p>
          <a:p>
            <a:pPr lvl="1"/>
            <a:r>
              <a:rPr lang="zh-CN" altLang="en-US" dirty="0"/>
              <a:t>解密所采用的一组规则称为解密算法</a:t>
            </a:r>
            <a:r>
              <a:rPr lang="en-US" altLang="zh-CN" dirty="0"/>
              <a:t>(Decryption Algorithm).</a:t>
            </a:r>
          </a:p>
          <a:p>
            <a:endParaRPr lang="en-US" altLang="zh-CN" dirty="0"/>
          </a:p>
          <a:p>
            <a:endParaRPr lang="en-US" altLang="zh-CN" dirty="0"/>
          </a:p>
        </p:txBody>
      </p:sp>
      <p:sp>
        <p:nvSpPr>
          <p:cNvPr id="5122" name="Rectangle 2"/>
          <p:cNvSpPr>
            <a:spLocks noGrp="1" noChangeArrowheads="1"/>
          </p:cNvSpPr>
          <p:nvPr>
            <p:ph type="title"/>
          </p:nvPr>
        </p:nvSpPr>
        <p:spPr/>
        <p:txBody>
          <a:bodyPr/>
          <a:lstStyle/>
          <a:p>
            <a:r>
              <a:rPr lang="zh-CN" altLang="en-US"/>
              <a:t>基本术语</a:t>
            </a:r>
          </a:p>
        </p:txBody>
      </p:sp>
      <p:sp>
        <p:nvSpPr>
          <p:cNvPr id="41987" name="灯片编号占位符 5"/>
          <p:cNvSpPr>
            <a:spLocks noGrp="1"/>
          </p:cNvSpPr>
          <p:nvPr>
            <p:ph type="sldNum" sz="quarter" idx="4"/>
          </p:nvPr>
        </p:nvSpPr>
        <p:spPr/>
        <p:txBody>
          <a:bodyPr/>
          <a:lstStyle/>
          <a:p>
            <a:fld id="{EEDE8D8B-41AE-4FCC-B1C4-7500999CC32A}" type="slidenum">
              <a:rPr lang="en-US" altLang="zh-CN" smtClean="0"/>
              <a:pPr/>
              <a:t>5</a:t>
            </a:fld>
            <a:endParaRPr lang="en-US" altLang="zh-CN"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7" dur="500"/>
                                        <p:tgtEl>
                                          <p:spTgt spid="5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2"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z="2800"/>
              <a:t>俄罗斯乱数本</a:t>
            </a:r>
          </a:p>
        </p:txBody>
      </p:sp>
      <p:sp>
        <p:nvSpPr>
          <p:cNvPr id="64515" name="文本占位符 6"/>
          <p:cNvSpPr>
            <a:spLocks noGrp="1"/>
          </p:cNvSpPr>
          <p:nvPr>
            <p:ph type="body" sz="half" idx="2"/>
          </p:nvPr>
        </p:nvSpPr>
        <p:spPr/>
        <p:txBody>
          <a:bodyPr/>
          <a:lstStyle/>
          <a:p>
            <a:pPr eaLnBrk="1" hangingPunct="1"/>
            <a:r>
              <a:rPr lang="zh-CN" altLang="en-US" sz="2000"/>
              <a:t>俄罗斯一次一密密码本的一页。数字的排列具有俄国特色。</a:t>
            </a:r>
          </a:p>
        </p:txBody>
      </p:sp>
      <p:sp>
        <p:nvSpPr>
          <p:cNvPr id="66564" name="灯片编号占位符 4"/>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76A890-25B2-44D1-B301-5072106FFEA2}" type="slidenum">
              <a:rPr lang="zh-CN" altLang="en-US" smtClean="0"/>
              <a:pPr fontAlgn="base">
                <a:spcBef>
                  <a:spcPct val="0"/>
                </a:spcBef>
                <a:spcAft>
                  <a:spcPct val="0"/>
                </a:spcAft>
                <a:defRPr/>
              </a:pPr>
              <a:t>50</a:t>
            </a:fld>
            <a:endParaRPr lang="en-US" altLang="zh-CN"/>
          </a:p>
        </p:txBody>
      </p:sp>
      <p:pic>
        <p:nvPicPr>
          <p:cNvPr id="64517" name="Picture 2" descr="C:\Documents and Settings\Eric Lee\桌面\1.gif"/>
          <p:cNvPicPr>
            <a:picLocks noChangeAspect="1" noChangeArrowheads="1"/>
          </p:cNvPicPr>
          <p:nvPr/>
        </p:nvPicPr>
        <p:blipFill>
          <a:blip r:embed="rId2" cstate="print"/>
          <a:srcRect/>
          <a:stretch>
            <a:fillRect/>
          </a:stretch>
        </p:blipFill>
        <p:spPr bwMode="auto">
          <a:xfrm>
            <a:off x="785813" y="271463"/>
            <a:ext cx="7581900" cy="4514850"/>
          </a:xfrm>
          <a:prstGeom prst="rect">
            <a:avLst/>
          </a:prstGeom>
          <a:noFill/>
          <a:ln w="9525">
            <a:noFill/>
            <a:miter lim="800000"/>
            <a:headEnd/>
            <a:tailEnd/>
          </a:ln>
        </p:spPr>
      </p:pic>
    </p:spTree>
    <p:extLst>
      <p:ext uri="{BB962C8B-B14F-4D97-AF65-F5344CB8AC3E}">
        <p14:creationId xmlns:p14="http://schemas.microsoft.com/office/powerpoint/2010/main" val="2692569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p:txBody>
          <a:bodyPr>
            <a:normAutofit lnSpcReduction="10000"/>
          </a:bodyPr>
          <a:lstStyle/>
          <a:p>
            <a:r>
              <a:rPr lang="zh-CN" altLang="en-US"/>
              <a:t>优点：</a:t>
            </a:r>
            <a:endParaRPr lang="en-US" altLang="zh-CN"/>
          </a:p>
          <a:p>
            <a:pPr lvl="1"/>
            <a:r>
              <a:rPr lang="zh-CN" altLang="en-US"/>
              <a:t>当随机密钥与明文等长时，绝对安全：每次都用新密钥</a:t>
            </a:r>
            <a:endParaRPr lang="en-US" altLang="zh-CN"/>
          </a:p>
          <a:p>
            <a:pPr lvl="1"/>
            <a:r>
              <a:rPr lang="zh-CN" altLang="en-US"/>
              <a:t>随机密钥产生的密文中完全没有统计关系、规律</a:t>
            </a:r>
            <a:endParaRPr lang="en-US" altLang="zh-CN"/>
          </a:p>
          <a:p>
            <a:pPr lvl="1"/>
            <a:r>
              <a:rPr lang="zh-CN" altLang="en-US"/>
              <a:t>唯一可理论证明的无条件安全</a:t>
            </a:r>
            <a:endParaRPr lang="en-US" altLang="zh-CN"/>
          </a:p>
          <a:p>
            <a:r>
              <a:rPr lang="zh-CN" altLang="en-US"/>
              <a:t>缺点：实现困难</a:t>
            </a:r>
            <a:endParaRPr lang="en-US" altLang="zh-CN"/>
          </a:p>
          <a:p>
            <a:pPr lvl="1"/>
            <a:r>
              <a:rPr lang="zh-CN" altLang="en-US"/>
              <a:t>难以产生大量真随机密钥</a:t>
            </a:r>
            <a:endParaRPr lang="en-US" altLang="zh-CN"/>
          </a:p>
          <a:p>
            <a:pPr lvl="2"/>
            <a:r>
              <a:rPr lang="zh-CN" altLang="en-US"/>
              <a:t>真随机数条件：看起来随机、不可预测、不可重现</a:t>
            </a:r>
            <a:endParaRPr lang="en-US" altLang="zh-CN"/>
          </a:p>
          <a:p>
            <a:pPr lvl="2"/>
            <a:r>
              <a:rPr lang="zh-CN" altLang="en-US"/>
              <a:t>目前一般靠自然物理现象产生，如：电路白噪声、量子等</a:t>
            </a:r>
            <a:endParaRPr lang="en-US" altLang="zh-CN"/>
          </a:p>
          <a:p>
            <a:pPr lvl="1"/>
            <a:r>
              <a:rPr lang="zh-CN" altLang="en-US"/>
              <a:t>难以及时、安全地分发大量密钥</a:t>
            </a:r>
          </a:p>
        </p:txBody>
      </p:sp>
      <p:sp>
        <p:nvSpPr>
          <p:cNvPr id="443394" name="Rectangle 2"/>
          <p:cNvSpPr>
            <a:spLocks noGrp="1" noChangeArrowheads="1"/>
          </p:cNvSpPr>
          <p:nvPr>
            <p:ph type="title"/>
          </p:nvPr>
        </p:nvSpPr>
        <p:spPr/>
        <p:txBody>
          <a:bodyPr/>
          <a:lstStyle/>
          <a:p>
            <a:r>
              <a:rPr lang="zh-CN" altLang="en-US"/>
              <a:t>一次性密码本优缺点</a:t>
            </a:r>
          </a:p>
        </p:txBody>
      </p:sp>
      <p:sp>
        <p:nvSpPr>
          <p:cNvPr id="32771" name="灯片编号占位符 4"/>
          <p:cNvSpPr>
            <a:spLocks noGrp="1"/>
          </p:cNvSpPr>
          <p:nvPr>
            <p:ph type="sldNum" sz="quarter" idx="4"/>
          </p:nvPr>
        </p:nvSpPr>
        <p:spPr/>
        <p:txBody>
          <a:bodyPr/>
          <a:lstStyle/>
          <a:p>
            <a:fld id="{959F126B-51E7-46C8-95F6-031C4E1D928F}" type="slidenum">
              <a:rPr lang="zh-CN" altLang="en-US" smtClean="0"/>
              <a:pPr/>
              <a:t>51</a:t>
            </a:fld>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3394"/>
                                        </p:tgtEl>
                                        <p:attrNameLst>
                                          <p:attrName>style.visibility</p:attrName>
                                        </p:attrNameLst>
                                      </p:cBhvr>
                                      <p:to>
                                        <p:strVal val="visible"/>
                                      </p:to>
                                    </p:set>
                                    <p:anim calcmode="lin" valueType="num">
                                      <p:cBhvr additive="base">
                                        <p:cTn id="7" dur="500" fill="hold"/>
                                        <p:tgtEl>
                                          <p:spTgt spid="443394"/>
                                        </p:tgtEl>
                                        <p:attrNameLst>
                                          <p:attrName>ppt_x</p:attrName>
                                        </p:attrNameLst>
                                      </p:cBhvr>
                                      <p:tavLst>
                                        <p:tav tm="0">
                                          <p:val>
                                            <p:strVal val="#ppt_x"/>
                                          </p:val>
                                        </p:tav>
                                        <p:tav tm="100000">
                                          <p:val>
                                            <p:strVal val="#ppt_x"/>
                                          </p:val>
                                        </p:tav>
                                      </p:tavLst>
                                    </p:anim>
                                    <p:anim calcmode="lin" valueType="num">
                                      <p:cBhvr additive="base">
                                        <p:cTn id="8" dur="500" fill="hold"/>
                                        <p:tgtEl>
                                          <p:spTgt spid="443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43395">
                                            <p:txEl>
                                              <p:pRg st="0" end="0"/>
                                            </p:txEl>
                                          </p:spTgt>
                                        </p:tgtEl>
                                        <p:attrNameLst>
                                          <p:attrName>style.visibility</p:attrName>
                                        </p:attrNameLst>
                                      </p:cBhvr>
                                      <p:to>
                                        <p:strVal val="visible"/>
                                      </p:to>
                                    </p:set>
                                    <p:animEffect transition="in" filter="slide(fromBottom)">
                                      <p:cBhvr>
                                        <p:cTn id="13" dur="500"/>
                                        <p:tgtEl>
                                          <p:spTgt spid="443395">
                                            <p:txEl>
                                              <p:pRg st="0" end="0"/>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443395">
                                            <p:txEl>
                                              <p:pRg st="1" end="1"/>
                                            </p:txEl>
                                          </p:spTgt>
                                        </p:tgtEl>
                                        <p:attrNameLst>
                                          <p:attrName>style.visibility</p:attrName>
                                        </p:attrNameLst>
                                      </p:cBhvr>
                                      <p:to>
                                        <p:strVal val="visible"/>
                                      </p:to>
                                    </p:set>
                                    <p:animEffect transition="in" filter="slide(fromBottom)">
                                      <p:cBhvr>
                                        <p:cTn id="16" dur="500"/>
                                        <p:tgtEl>
                                          <p:spTgt spid="443395">
                                            <p:txEl>
                                              <p:pRg st="1" end="1"/>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443395">
                                            <p:txEl>
                                              <p:pRg st="2" end="2"/>
                                            </p:txEl>
                                          </p:spTgt>
                                        </p:tgtEl>
                                        <p:attrNameLst>
                                          <p:attrName>style.visibility</p:attrName>
                                        </p:attrNameLst>
                                      </p:cBhvr>
                                      <p:to>
                                        <p:strVal val="visible"/>
                                      </p:to>
                                    </p:set>
                                    <p:animEffect transition="in" filter="slide(fromBottom)">
                                      <p:cBhvr>
                                        <p:cTn id="19" dur="500"/>
                                        <p:tgtEl>
                                          <p:spTgt spid="443395">
                                            <p:txEl>
                                              <p:pRg st="2" end="2"/>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443395">
                                            <p:txEl>
                                              <p:pRg st="3" end="3"/>
                                            </p:txEl>
                                          </p:spTgt>
                                        </p:tgtEl>
                                        <p:attrNameLst>
                                          <p:attrName>style.visibility</p:attrName>
                                        </p:attrNameLst>
                                      </p:cBhvr>
                                      <p:to>
                                        <p:strVal val="visible"/>
                                      </p:to>
                                    </p:set>
                                    <p:animEffect transition="in" filter="slide(fromBottom)">
                                      <p:cBhvr>
                                        <p:cTn id="22" dur="500"/>
                                        <p:tgtEl>
                                          <p:spTgt spid="443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43395">
                                            <p:txEl>
                                              <p:pRg st="4" end="4"/>
                                            </p:txEl>
                                          </p:spTgt>
                                        </p:tgtEl>
                                        <p:attrNameLst>
                                          <p:attrName>style.visibility</p:attrName>
                                        </p:attrNameLst>
                                      </p:cBhvr>
                                      <p:to>
                                        <p:strVal val="visible"/>
                                      </p:to>
                                    </p:set>
                                    <p:animEffect transition="in" filter="slide(fromBottom)">
                                      <p:cBhvr>
                                        <p:cTn id="27" dur="500"/>
                                        <p:tgtEl>
                                          <p:spTgt spid="443395">
                                            <p:txEl>
                                              <p:pRg st="4" end="4"/>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443395">
                                            <p:txEl>
                                              <p:pRg st="5" end="5"/>
                                            </p:txEl>
                                          </p:spTgt>
                                        </p:tgtEl>
                                        <p:attrNameLst>
                                          <p:attrName>style.visibility</p:attrName>
                                        </p:attrNameLst>
                                      </p:cBhvr>
                                      <p:to>
                                        <p:strVal val="visible"/>
                                      </p:to>
                                    </p:set>
                                    <p:animEffect transition="in" filter="slide(fromBottom)">
                                      <p:cBhvr>
                                        <p:cTn id="30" dur="500"/>
                                        <p:tgtEl>
                                          <p:spTgt spid="443395">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443395">
                                            <p:txEl>
                                              <p:pRg st="6" end="6"/>
                                            </p:txEl>
                                          </p:spTgt>
                                        </p:tgtEl>
                                        <p:attrNameLst>
                                          <p:attrName>style.visibility</p:attrName>
                                        </p:attrNameLst>
                                      </p:cBhvr>
                                      <p:to>
                                        <p:strVal val="visible"/>
                                      </p:to>
                                    </p:set>
                                    <p:animEffect transition="in" filter="slide(fromBottom)">
                                      <p:cBhvr>
                                        <p:cTn id="33" dur="500"/>
                                        <p:tgtEl>
                                          <p:spTgt spid="443395">
                                            <p:txEl>
                                              <p:pRg st="6" end="6"/>
                                            </p:txEl>
                                          </p:spTgt>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443395">
                                            <p:txEl>
                                              <p:pRg st="7" end="7"/>
                                            </p:txEl>
                                          </p:spTgt>
                                        </p:tgtEl>
                                        <p:attrNameLst>
                                          <p:attrName>style.visibility</p:attrName>
                                        </p:attrNameLst>
                                      </p:cBhvr>
                                      <p:to>
                                        <p:strVal val="visible"/>
                                      </p:to>
                                    </p:set>
                                    <p:animEffect transition="in" filter="slide(fromBottom)">
                                      <p:cBhvr>
                                        <p:cTn id="36" dur="500"/>
                                        <p:tgtEl>
                                          <p:spTgt spid="443395">
                                            <p:txEl>
                                              <p:pRg st="7" end="7"/>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43395">
                                            <p:txEl>
                                              <p:pRg st="8" end="8"/>
                                            </p:txEl>
                                          </p:spTgt>
                                        </p:tgtEl>
                                        <p:attrNameLst>
                                          <p:attrName>style.visibility</p:attrName>
                                        </p:attrNameLst>
                                      </p:cBhvr>
                                      <p:to>
                                        <p:strVal val="visible"/>
                                      </p:to>
                                    </p:set>
                                    <p:animEffect transition="in" filter="slide(fromBottom)">
                                      <p:cBhvr>
                                        <p:cTn id="39" dur="500"/>
                                        <p:tgtEl>
                                          <p:spTgt spid="443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uiExpand="1"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1"/>
          </p:nvPr>
        </p:nvSpPr>
        <p:spPr/>
        <p:txBody>
          <a:bodyPr/>
          <a:lstStyle/>
          <a:p>
            <a:pPr eaLnBrk="1" hangingPunct="1"/>
            <a:r>
              <a:rPr lang="zh-CN" altLang="en-US"/>
              <a:t>置换（</a:t>
            </a:r>
            <a:r>
              <a:rPr lang="en-US" altLang="zh-CN"/>
              <a:t>Transposition</a:t>
            </a:r>
            <a:r>
              <a:rPr lang="zh-CN" altLang="en-US"/>
              <a:t> </a:t>
            </a:r>
            <a:r>
              <a:rPr lang="en-US" altLang="zh-CN"/>
              <a:t>or Permutation</a:t>
            </a:r>
            <a:r>
              <a:rPr lang="zh-CN" altLang="en-US"/>
              <a:t>）</a:t>
            </a:r>
            <a:endParaRPr lang="en-US" altLang="zh-CN"/>
          </a:p>
          <a:p>
            <a:pPr lvl="1" eaLnBrk="1" hangingPunct="1"/>
            <a:r>
              <a:rPr lang="zh-CN" altLang="en-US"/>
              <a:t>通过重排字母顺序隐藏信息</a:t>
            </a:r>
            <a:endParaRPr lang="en-US" altLang="zh-CN"/>
          </a:p>
          <a:p>
            <a:pPr lvl="1" eaLnBrk="1" hangingPunct="1"/>
            <a:r>
              <a:rPr lang="zh-CN" altLang="en-US"/>
              <a:t>不改变字母表示形式</a:t>
            </a:r>
            <a:endParaRPr lang="en-US" altLang="zh-CN"/>
          </a:p>
          <a:p>
            <a:pPr eaLnBrk="1" hangingPunct="1"/>
            <a:r>
              <a:rPr lang="zh-CN" altLang="en-US"/>
              <a:t>不改变字母的统计概率</a:t>
            </a:r>
            <a:endParaRPr lang="en-US" altLang="zh-CN"/>
          </a:p>
          <a:p>
            <a:pPr lvl="1" eaLnBrk="1" hangingPunct="1"/>
            <a:r>
              <a:rPr lang="zh-CN" altLang="en-US"/>
              <a:t>与代换算法的本质区别</a:t>
            </a:r>
            <a:endParaRPr lang="en-US" altLang="zh-CN"/>
          </a:p>
          <a:p>
            <a:pPr lvl="1" eaLnBrk="1" hangingPunct="1"/>
            <a:r>
              <a:rPr lang="zh-CN" altLang="en-US"/>
              <a:t>可藉此辨别密码算法类型</a:t>
            </a:r>
            <a:endParaRPr lang="en-US" altLang="zh-CN"/>
          </a:p>
          <a:p>
            <a:pPr eaLnBrk="1" hangingPunct="1"/>
            <a:endParaRPr lang="en-US" altLang="zh-CN"/>
          </a:p>
        </p:txBody>
      </p:sp>
      <p:sp>
        <p:nvSpPr>
          <p:cNvPr id="66562" name="标题 1"/>
          <p:cNvSpPr>
            <a:spLocks noGrp="1"/>
          </p:cNvSpPr>
          <p:nvPr>
            <p:ph type="title"/>
          </p:nvPr>
        </p:nvSpPr>
        <p:spPr/>
        <p:txBody>
          <a:bodyPr/>
          <a:lstStyle/>
          <a:p>
            <a:r>
              <a:rPr lang="zh-CN" altLang="en-US"/>
              <a:t>置换技术</a:t>
            </a:r>
          </a:p>
        </p:txBody>
      </p:sp>
      <p:sp>
        <p:nvSpPr>
          <p:cNvPr id="68612" name="灯片编号占位符 4"/>
          <p:cNvSpPr>
            <a:spLocks noGrp="1"/>
          </p:cNvSpPr>
          <p:nvPr>
            <p:ph type="sldNum" sz="quarter" idx="4"/>
          </p:nvPr>
        </p:nvSpPr>
        <p:spPr bwMode="auto">
          <a:xfrm>
            <a:off x="8429625" y="6421438"/>
            <a:ext cx="642938" cy="3651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6065CB2B-5AB3-40CF-848A-D56849CADF13}" type="slidenum">
              <a:rPr lang="zh-CN" altLang="en-US" smtClean="0"/>
              <a:pPr fontAlgn="base">
                <a:spcBef>
                  <a:spcPct val="0"/>
                </a:spcBef>
                <a:spcAft>
                  <a:spcPct val="0"/>
                </a:spcAft>
                <a:defRPr/>
              </a:pPr>
              <a:t>52</a:t>
            </a:fld>
            <a:endParaRPr lang="en-US" altLang="zh-CN"/>
          </a:p>
        </p:txBody>
      </p:sp>
    </p:spTree>
    <p:extLst>
      <p:ext uri="{BB962C8B-B14F-4D97-AF65-F5344CB8AC3E}">
        <p14:creationId xmlns:p14="http://schemas.microsoft.com/office/powerpoint/2010/main" val="2645023562"/>
      </p:ext>
    </p:extLst>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2"/>
          <p:cNvSpPr>
            <a:spLocks noGrp="1"/>
          </p:cNvSpPr>
          <p:nvPr>
            <p:ph idx="1"/>
          </p:nvPr>
        </p:nvSpPr>
        <p:spPr/>
        <p:txBody>
          <a:bodyPr/>
          <a:lstStyle/>
          <a:p>
            <a:r>
              <a:rPr lang="zh-CN" altLang="en-US" dirty="0"/>
              <a:t>将明文按对角线方向写成若干行</a:t>
            </a:r>
            <a:endParaRPr lang="en-US" altLang="zh-CN" dirty="0"/>
          </a:p>
          <a:p>
            <a:r>
              <a:rPr lang="zh-CN" altLang="en-US" dirty="0"/>
              <a:t>按行输出加密结果</a:t>
            </a:r>
            <a:endParaRPr lang="en-US" altLang="zh-CN" dirty="0"/>
          </a:p>
          <a:p>
            <a:endParaRPr lang="en-US" altLang="zh-CN" dirty="0"/>
          </a:p>
          <a:p>
            <a:r>
              <a:rPr lang="zh-CN" altLang="en-US" dirty="0"/>
              <a:t>例如：</a:t>
            </a:r>
            <a:endParaRPr lang="en-US" altLang="zh-CN" dirty="0"/>
          </a:p>
          <a:p>
            <a:pPr lvl="1"/>
            <a:r>
              <a:rPr lang="zh-CN" altLang="en-US" dirty="0"/>
              <a:t>明文：</a:t>
            </a:r>
            <a:r>
              <a:rPr lang="en-US" altLang="zh-CN" dirty="0"/>
              <a:t>meet me after the toga party</a:t>
            </a:r>
          </a:p>
          <a:p>
            <a:pPr lvl="1"/>
            <a:r>
              <a:rPr lang="zh-CN" altLang="en-US" dirty="0"/>
              <a:t>书写为两行：</a:t>
            </a:r>
            <a:endParaRPr lang="en-US" altLang="zh-CN" dirty="0"/>
          </a:p>
          <a:p>
            <a:pPr lvl="1"/>
            <a:r>
              <a:rPr lang="en-AU" altLang="zh-CN" dirty="0"/>
              <a:t>  m e m a t  r h  t  g  p r y</a:t>
            </a:r>
          </a:p>
          <a:p>
            <a:pPr lvl="1"/>
            <a:r>
              <a:rPr lang="en-AU" altLang="zh-CN" dirty="0"/>
              <a:t>     e  t  e f e t  e  o  a </a:t>
            </a:r>
            <a:r>
              <a:rPr lang="en-AU" altLang="zh-CN" dirty="0" err="1"/>
              <a:t>a</a:t>
            </a:r>
            <a:r>
              <a:rPr lang="en-AU" altLang="zh-CN" dirty="0"/>
              <a:t> t</a:t>
            </a:r>
          </a:p>
          <a:p>
            <a:pPr lvl="1"/>
            <a:r>
              <a:rPr lang="zh-CN" altLang="en-US" dirty="0"/>
              <a:t>密文：</a:t>
            </a:r>
            <a:r>
              <a:rPr lang="en-AU" altLang="zh-CN" dirty="0"/>
              <a:t>MEMATRHTGPRYETEFETEOAAT</a:t>
            </a:r>
            <a:endParaRPr lang="zh-CN" altLang="en-US" dirty="0"/>
          </a:p>
        </p:txBody>
      </p:sp>
      <p:sp>
        <p:nvSpPr>
          <p:cNvPr id="67586" name="标题 1"/>
          <p:cNvSpPr>
            <a:spLocks noGrp="1"/>
          </p:cNvSpPr>
          <p:nvPr>
            <p:ph type="title"/>
          </p:nvPr>
        </p:nvSpPr>
        <p:spPr/>
        <p:txBody>
          <a:bodyPr>
            <a:normAutofit/>
          </a:bodyPr>
          <a:lstStyle/>
          <a:p>
            <a:r>
              <a:rPr lang="zh-CN" altLang="en-US"/>
              <a:t>栅栏技术（</a:t>
            </a:r>
            <a:r>
              <a:rPr lang="en-US" altLang="zh-CN"/>
              <a:t>Rail Fence Cipher</a:t>
            </a:r>
            <a:r>
              <a:rPr lang="zh-CN" altLang="en-US"/>
              <a:t>）</a:t>
            </a:r>
          </a:p>
        </p:txBody>
      </p:sp>
      <p:sp>
        <p:nvSpPr>
          <p:cNvPr id="69636" name="灯片编号占位符 4"/>
          <p:cNvSpPr>
            <a:spLocks noGrp="1"/>
          </p:cNvSpPr>
          <p:nvPr>
            <p:ph type="sldNum" sz="quarter" idx="4"/>
          </p:nvPr>
        </p:nvSpPr>
        <p:spPr/>
        <p:txBody>
          <a:bodyPr/>
          <a:lstStyle/>
          <a:p>
            <a:fld id="{B563A7D8-1D4A-4E9F-9446-80617938F8C2}" type="slidenum">
              <a:rPr lang="zh-CN" altLang="en-US" smtClean="0"/>
              <a:pPr/>
              <a:t>53</a:t>
            </a:fld>
            <a:endParaRPr lang="en-US" altLang="zh-CN"/>
          </a:p>
        </p:txBody>
      </p:sp>
    </p:spTree>
    <p:extLst>
      <p:ext uri="{BB962C8B-B14F-4D97-AF65-F5344CB8AC3E}">
        <p14:creationId xmlns:p14="http://schemas.microsoft.com/office/powerpoint/2010/main" val="492907860"/>
      </p:ext>
    </p:extLst>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a:t>将明文按密钥的位数写为若干列</a:t>
            </a:r>
            <a:endParaRPr lang="en-US" altLang="zh-CN" dirty="0"/>
          </a:p>
          <a:p>
            <a:r>
              <a:rPr lang="zh-CN" altLang="en-US" dirty="0"/>
              <a:t>按照密钥，顺序输出各列</a:t>
            </a:r>
            <a:endParaRPr lang="en-US" altLang="zh-CN" dirty="0"/>
          </a:p>
          <a:p>
            <a:endParaRPr lang="en-US" altLang="zh-CN" dirty="0"/>
          </a:p>
          <a:p>
            <a:r>
              <a:rPr lang="zh-CN" altLang="en-US" dirty="0"/>
              <a:t>例如：</a:t>
            </a:r>
            <a:r>
              <a:rPr lang="en-US" altLang="zh-CN" dirty="0"/>
              <a:t>attack postponed until two am.</a:t>
            </a:r>
          </a:p>
          <a:p>
            <a:pPr lvl="1"/>
            <a:r>
              <a:rPr lang="zh-CN" altLang="en-US" sz="3000" dirty="0">
                <a:latin typeface="宋体" pitchFamily="2" charset="-122"/>
                <a:ea typeface="宋体" pitchFamily="2" charset="-122"/>
              </a:rPr>
              <a:t>密钥：</a:t>
            </a:r>
            <a:r>
              <a:rPr lang="en-AU" altLang="zh-CN" sz="3000" dirty="0">
                <a:latin typeface="宋体" pitchFamily="2" charset="-122"/>
                <a:ea typeface="宋体" pitchFamily="2" charset="-122"/>
              </a:rPr>
              <a:t>4  3  1  2  5  6  7</a:t>
            </a:r>
            <a:endParaRPr lang="zh-CN" altLang="en-US" sz="3000" dirty="0">
              <a:latin typeface="宋体" pitchFamily="2" charset="-122"/>
              <a:ea typeface="宋体" pitchFamily="2" charset="-122"/>
            </a:endParaRPr>
          </a:p>
          <a:p>
            <a:pPr lvl="1"/>
            <a:r>
              <a:rPr lang="zh-CN" altLang="en-US" sz="3000" dirty="0">
                <a:latin typeface="宋体" pitchFamily="2" charset="-122"/>
                <a:ea typeface="宋体" pitchFamily="2" charset="-122"/>
              </a:rPr>
              <a:t>明文：</a:t>
            </a:r>
            <a:r>
              <a:rPr lang="en-AU" altLang="zh-CN" sz="3000" dirty="0">
                <a:latin typeface="宋体" pitchFamily="2" charset="-122"/>
                <a:ea typeface="宋体" pitchFamily="2" charset="-122"/>
              </a:rPr>
              <a:t>a  t  </a:t>
            </a:r>
            <a:r>
              <a:rPr lang="en-AU" altLang="zh-CN" sz="3000" dirty="0" err="1">
                <a:latin typeface="宋体" pitchFamily="2" charset="-122"/>
                <a:ea typeface="宋体" pitchFamily="2" charset="-122"/>
              </a:rPr>
              <a:t>t</a:t>
            </a:r>
            <a:r>
              <a:rPr lang="en-AU" altLang="zh-CN" sz="3000" dirty="0">
                <a:latin typeface="宋体" pitchFamily="2" charset="-122"/>
                <a:ea typeface="宋体" pitchFamily="2" charset="-122"/>
              </a:rPr>
              <a:t>  a  c  k  p</a:t>
            </a:r>
            <a:endParaRPr lang="zh-CN" altLang="en-US" sz="3000" dirty="0">
              <a:latin typeface="宋体" pitchFamily="2" charset="-122"/>
              <a:ea typeface="宋体" pitchFamily="2" charset="-122"/>
            </a:endParaRPr>
          </a:p>
          <a:p>
            <a:pPr lvl="1"/>
            <a:r>
              <a:rPr lang="en-AU" altLang="zh-CN" sz="3000" dirty="0">
                <a:latin typeface="宋体" pitchFamily="2" charset="-122"/>
                <a:ea typeface="宋体" pitchFamily="2" charset="-122"/>
              </a:rPr>
              <a:t>      o  s  t  p  o  n  e</a:t>
            </a:r>
            <a:endParaRPr lang="zh-CN" altLang="en-US" sz="3000" dirty="0">
              <a:latin typeface="宋体" pitchFamily="2" charset="-122"/>
              <a:ea typeface="宋体" pitchFamily="2" charset="-122"/>
            </a:endParaRPr>
          </a:p>
          <a:p>
            <a:pPr lvl="1"/>
            <a:r>
              <a:rPr lang="en-AU" altLang="zh-CN" sz="3000" dirty="0">
                <a:latin typeface="宋体" pitchFamily="2" charset="-122"/>
                <a:ea typeface="宋体" pitchFamily="2" charset="-122"/>
              </a:rPr>
              <a:t>      d  u  n  t  </a:t>
            </a:r>
            <a:r>
              <a:rPr lang="en-AU" altLang="zh-CN" sz="3000" dirty="0" err="1">
                <a:latin typeface="宋体" pitchFamily="2" charset="-122"/>
                <a:ea typeface="宋体" pitchFamily="2" charset="-122"/>
              </a:rPr>
              <a:t>i</a:t>
            </a:r>
            <a:r>
              <a:rPr lang="en-AU" altLang="zh-CN" sz="3000" dirty="0">
                <a:latin typeface="宋体" pitchFamily="2" charset="-122"/>
                <a:ea typeface="宋体" pitchFamily="2" charset="-122"/>
              </a:rPr>
              <a:t>  l  t</a:t>
            </a:r>
            <a:endParaRPr lang="zh-CN" altLang="en-US" sz="3000" dirty="0">
              <a:latin typeface="宋体" pitchFamily="2" charset="-122"/>
              <a:ea typeface="宋体" pitchFamily="2" charset="-122"/>
            </a:endParaRPr>
          </a:p>
          <a:p>
            <a:pPr lvl="1"/>
            <a:r>
              <a:rPr lang="en-AU" altLang="zh-CN" sz="3000" dirty="0">
                <a:latin typeface="宋体" pitchFamily="2" charset="-122"/>
                <a:ea typeface="宋体" pitchFamily="2" charset="-122"/>
              </a:rPr>
              <a:t>      w  o  a  m  x  y  z</a:t>
            </a:r>
            <a:endParaRPr lang="zh-CN" altLang="en-US" sz="3000" dirty="0">
              <a:latin typeface="宋体" pitchFamily="2" charset="-122"/>
              <a:ea typeface="宋体" pitchFamily="2" charset="-122"/>
            </a:endParaRPr>
          </a:p>
          <a:p>
            <a:pPr lvl="1"/>
            <a:r>
              <a:rPr lang="zh-CN" altLang="en-US" dirty="0"/>
              <a:t>密文</a:t>
            </a:r>
            <a:r>
              <a:rPr lang="en-AU" dirty="0"/>
              <a:t>: </a:t>
            </a:r>
            <a:r>
              <a:rPr lang="en-AU" altLang="zh-CN" dirty="0"/>
              <a:t>TTNAAPTMTSUOAODWCOIXKNLYPETZ</a:t>
            </a:r>
            <a:r>
              <a:rPr lang="en-AU" dirty="0"/>
              <a:t> </a:t>
            </a:r>
            <a:endParaRPr lang="zh-CN" altLang="en-US" dirty="0"/>
          </a:p>
          <a:p>
            <a:pPr lvl="1"/>
            <a:endParaRPr lang="zh-CN" altLang="en-US" dirty="0"/>
          </a:p>
        </p:txBody>
      </p:sp>
      <p:sp>
        <p:nvSpPr>
          <p:cNvPr id="68610" name="标题 1"/>
          <p:cNvSpPr>
            <a:spLocks noGrp="1"/>
          </p:cNvSpPr>
          <p:nvPr>
            <p:ph type="title"/>
          </p:nvPr>
        </p:nvSpPr>
        <p:spPr/>
        <p:txBody>
          <a:bodyPr>
            <a:normAutofit fontScale="90000"/>
          </a:bodyPr>
          <a:lstStyle/>
          <a:p>
            <a:r>
              <a:rPr lang="zh-CN" altLang="en-US"/>
              <a:t>纵行换位（</a:t>
            </a:r>
            <a:r>
              <a:rPr lang="en-AU" altLang="zh-CN"/>
              <a:t>Row Transposition Cipher</a:t>
            </a:r>
            <a:r>
              <a:rPr lang="zh-CN" altLang="en-US"/>
              <a:t>）</a:t>
            </a:r>
          </a:p>
        </p:txBody>
      </p:sp>
      <p:sp>
        <p:nvSpPr>
          <p:cNvPr id="70660" name="灯片编号占位符 4"/>
          <p:cNvSpPr>
            <a:spLocks noGrp="1"/>
          </p:cNvSpPr>
          <p:nvPr>
            <p:ph type="sldNum" sz="quarter" idx="4"/>
          </p:nvPr>
        </p:nvSpPr>
        <p:spPr/>
        <p:txBody>
          <a:bodyPr/>
          <a:lstStyle/>
          <a:p>
            <a:fld id="{649CED1C-E048-4CA4-A04D-E8AAD800EDCF}" type="slidenum">
              <a:rPr lang="zh-CN" altLang="en-US" smtClean="0"/>
              <a:pPr/>
              <a:t>54</a:t>
            </a:fld>
            <a:endParaRPr lang="en-US" altLang="zh-CN"/>
          </a:p>
        </p:txBody>
      </p:sp>
    </p:spTree>
    <p:extLst>
      <p:ext uri="{BB962C8B-B14F-4D97-AF65-F5344CB8AC3E}">
        <p14:creationId xmlns:p14="http://schemas.microsoft.com/office/powerpoint/2010/main" val="1690200861"/>
      </p:ext>
    </p:extLst>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a:t>通过旋转一个同样的格子，得到不同的窗口</a:t>
            </a:r>
            <a:endParaRPr lang="en-US" altLang="zh-CN"/>
          </a:p>
          <a:p>
            <a:r>
              <a:rPr lang="zh-CN" altLang="en-US"/>
              <a:t>例：</a:t>
            </a:r>
            <a:endParaRPr lang="en-US" altLang="zh-CN"/>
          </a:p>
          <a:p>
            <a:pPr lvl="1"/>
            <a:r>
              <a:rPr lang="zh-CN" altLang="en-US"/>
              <a:t>明文：</a:t>
            </a:r>
            <a:r>
              <a:rPr lang="en-US" altLang="zh-CN"/>
              <a:t>attack postponed until seven twenty-four am</a:t>
            </a:r>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zh-CN" altLang="en-US"/>
              <a:t>密文：</a:t>
            </a:r>
            <a:r>
              <a:rPr lang="en-US" altLang="zh-CN">
                <a:solidFill>
                  <a:srgbClr val="C00000"/>
                </a:solidFill>
                <a:latin typeface="+mn-ea"/>
                <a:cs typeface="Arial"/>
              </a:rPr>
              <a:t>ACSODLVTU TKTNTEWYA AOUIETNOM TPPNSNEFR</a:t>
            </a:r>
            <a:endParaRPr lang="zh-CN" altLang="en-US">
              <a:solidFill>
                <a:srgbClr val="C00000"/>
              </a:solidFill>
            </a:endParaRPr>
          </a:p>
          <a:p>
            <a:r>
              <a:rPr lang="zh-CN" altLang="en-US"/>
              <a:t>思考：如何生成漏格板？</a:t>
            </a:r>
            <a:endParaRPr lang="zh-CN" altLang="en-US" dirty="0"/>
          </a:p>
        </p:txBody>
      </p:sp>
      <p:sp>
        <p:nvSpPr>
          <p:cNvPr id="5" name="标题 4"/>
          <p:cNvSpPr>
            <a:spLocks noGrp="1"/>
          </p:cNvSpPr>
          <p:nvPr>
            <p:ph type="title"/>
          </p:nvPr>
        </p:nvSpPr>
        <p:spPr/>
        <p:txBody>
          <a:bodyPr>
            <a:normAutofit/>
          </a:bodyPr>
          <a:lstStyle/>
          <a:p>
            <a:r>
              <a:rPr lang="zh-CN" altLang="en-US"/>
              <a:t>旋转漏格板</a:t>
            </a:r>
          </a:p>
        </p:txBody>
      </p:sp>
      <p:sp>
        <p:nvSpPr>
          <p:cNvPr id="71684" name="灯片编号占位符 4"/>
          <p:cNvSpPr>
            <a:spLocks noGrp="1"/>
          </p:cNvSpPr>
          <p:nvPr>
            <p:ph type="sldNum" sz="quarter" idx="4"/>
          </p:nvPr>
        </p:nvSpPr>
        <p:spPr/>
        <p:txBody>
          <a:bodyPr/>
          <a:lstStyle/>
          <a:p>
            <a:fld id="{47EDE02B-9B90-4478-8F9C-C1E30BF1C283}" type="slidenum">
              <a:rPr lang="zh-CN" altLang="en-US" smtClean="0"/>
              <a:pPr/>
              <a:t>55</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938116119"/>
              </p:ext>
            </p:extLst>
          </p:nvPr>
        </p:nvGraphicFramePr>
        <p:xfrm>
          <a:off x="1214438" y="2961168"/>
          <a:ext cx="1980000" cy="1980000"/>
        </p:xfrm>
        <a:graphic>
          <a:graphicData uri="http://schemas.openxmlformats.org/drawingml/2006/table">
            <a:tbl>
              <a:tblPr firstRow="1" bandRow="1">
                <a:tableStyleId>{5940675A-B579-460E-94D1-54222C63F5DA}</a:tableStyleId>
              </a:tblPr>
              <a:tblGrid>
                <a:gridCol w="330000">
                  <a:extLst>
                    <a:ext uri="{9D8B030D-6E8A-4147-A177-3AD203B41FA5}">
                      <a16:colId xmlns:a16="http://schemas.microsoft.com/office/drawing/2014/main" val="20000"/>
                    </a:ext>
                  </a:extLst>
                </a:gridCol>
                <a:gridCol w="330000">
                  <a:extLst>
                    <a:ext uri="{9D8B030D-6E8A-4147-A177-3AD203B41FA5}">
                      <a16:colId xmlns:a16="http://schemas.microsoft.com/office/drawing/2014/main" val="20001"/>
                    </a:ext>
                  </a:extLst>
                </a:gridCol>
                <a:gridCol w="330000">
                  <a:extLst>
                    <a:ext uri="{9D8B030D-6E8A-4147-A177-3AD203B41FA5}">
                      <a16:colId xmlns:a16="http://schemas.microsoft.com/office/drawing/2014/main" val="20002"/>
                    </a:ext>
                  </a:extLst>
                </a:gridCol>
                <a:gridCol w="330000">
                  <a:extLst>
                    <a:ext uri="{9D8B030D-6E8A-4147-A177-3AD203B41FA5}">
                      <a16:colId xmlns:a16="http://schemas.microsoft.com/office/drawing/2014/main" val="20003"/>
                    </a:ext>
                  </a:extLst>
                </a:gridCol>
                <a:gridCol w="330000">
                  <a:extLst>
                    <a:ext uri="{9D8B030D-6E8A-4147-A177-3AD203B41FA5}">
                      <a16:colId xmlns:a16="http://schemas.microsoft.com/office/drawing/2014/main" val="20004"/>
                    </a:ext>
                  </a:extLst>
                </a:gridCol>
                <a:gridCol w="330000">
                  <a:extLst>
                    <a:ext uri="{9D8B030D-6E8A-4147-A177-3AD203B41FA5}">
                      <a16:colId xmlns:a16="http://schemas.microsoft.com/office/drawing/2014/main" val="20005"/>
                    </a:ext>
                  </a:extLst>
                </a:gridCol>
              </a:tblGrid>
              <a:tr h="330000">
                <a:tc>
                  <a:txBody>
                    <a:bodyPr/>
                    <a:lstStyle/>
                    <a:p>
                      <a:pPr algn="ctr"/>
                      <a:r>
                        <a:rPr lang="en-US" altLang="zh-CN" dirty="0"/>
                        <a:t>a</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a</a:t>
                      </a:r>
                      <a:endParaRPr lang="zh-CN" altLang="en-US" dirty="0"/>
                    </a:p>
                  </a:txBody>
                  <a:tcPr marL="0" marR="0" marT="0" marB="0" anchor="ctr"/>
                </a:tc>
                <a:tc>
                  <a:txBody>
                    <a:bodyPr/>
                    <a:lstStyle/>
                    <a:p>
                      <a:pPr algn="ctr"/>
                      <a:r>
                        <a:rPr lang="en-US" altLang="zh-CN" dirty="0"/>
                        <a:t>c</a:t>
                      </a:r>
                      <a:endParaRPr lang="zh-CN" altLang="en-US" dirty="0"/>
                    </a:p>
                  </a:txBody>
                  <a:tcPr marL="0" marR="0" marT="0" marB="0" anchor="ctr"/>
                </a:tc>
                <a:tc>
                  <a:txBody>
                    <a:bodyPr/>
                    <a:lstStyle/>
                    <a:p>
                      <a:pPr algn="ctr"/>
                      <a:r>
                        <a:rPr lang="en-US" altLang="zh-CN" dirty="0"/>
                        <a:t>k</a:t>
                      </a:r>
                      <a:endParaRPr lang="zh-CN" altLang="en-US" dirty="0"/>
                    </a:p>
                  </a:txBody>
                  <a:tcPr marL="0" marR="0" marT="0" marB="0" anchor="ctr"/>
                </a:tc>
                <a:extLst>
                  <a:ext uri="{0D108BD9-81ED-4DB2-BD59-A6C34878D82A}">
                    <a16:rowId xmlns:a16="http://schemas.microsoft.com/office/drawing/2014/main" val="10000"/>
                  </a:ext>
                </a:extLst>
              </a:tr>
              <a:tr h="330000">
                <a:tc>
                  <a:txBody>
                    <a:bodyPr/>
                    <a:lstStyle/>
                    <a:p>
                      <a:pPr algn="ctr"/>
                      <a:r>
                        <a:rPr lang="en-US" altLang="zh-CN" dirty="0"/>
                        <a:t>p</a:t>
                      </a:r>
                      <a:endParaRPr lang="zh-CN" altLang="en-US" dirty="0"/>
                    </a:p>
                  </a:txBody>
                  <a:tcPr marL="0" marR="0" marT="0" marB="0" anchor="ctr"/>
                </a:tc>
                <a:tc>
                  <a:txBody>
                    <a:bodyPr/>
                    <a:lstStyle/>
                    <a:p>
                      <a:pPr algn="ctr"/>
                      <a:r>
                        <a:rPr lang="en-US" altLang="zh-CN" dirty="0"/>
                        <a:t>o</a:t>
                      </a:r>
                      <a:endParaRPr lang="zh-CN" altLang="en-US" dirty="0"/>
                    </a:p>
                  </a:txBody>
                  <a:tcPr marL="0" marR="0" marT="0" marB="0" anchor="ctr"/>
                </a:tc>
                <a:tc>
                  <a:txBody>
                    <a:bodyPr/>
                    <a:lstStyle/>
                    <a:p>
                      <a:pPr algn="ctr"/>
                      <a:r>
                        <a:rPr lang="en-US" altLang="zh-CN" dirty="0"/>
                        <a:t>s</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p</a:t>
                      </a:r>
                      <a:endParaRPr lang="zh-CN" altLang="en-US" dirty="0"/>
                    </a:p>
                  </a:txBody>
                  <a:tcPr marL="0" marR="0" marT="0" marB="0" anchor="ctr"/>
                </a:tc>
                <a:tc>
                  <a:txBody>
                    <a:bodyPr/>
                    <a:lstStyle/>
                    <a:p>
                      <a:pPr algn="ctr"/>
                      <a:r>
                        <a:rPr lang="en-US" altLang="zh-CN" dirty="0"/>
                        <a:t>o</a:t>
                      </a:r>
                      <a:endParaRPr lang="zh-CN" altLang="en-US" dirty="0"/>
                    </a:p>
                  </a:txBody>
                  <a:tcPr marL="0" marR="0" marT="0" marB="0" anchor="ctr"/>
                </a:tc>
                <a:extLst>
                  <a:ext uri="{0D108BD9-81ED-4DB2-BD59-A6C34878D82A}">
                    <a16:rowId xmlns:a16="http://schemas.microsoft.com/office/drawing/2014/main" val="10001"/>
                  </a:ext>
                </a:extLst>
              </a:tr>
              <a:tr h="330000">
                <a:tc>
                  <a:txBody>
                    <a:bodyPr/>
                    <a:lstStyle/>
                    <a:p>
                      <a:pPr algn="ctr"/>
                      <a:r>
                        <a:rPr lang="en-US" altLang="zh-CN" dirty="0"/>
                        <a:t>n</a:t>
                      </a:r>
                      <a:endParaRPr lang="zh-CN" altLang="en-US" dirty="0"/>
                    </a:p>
                  </a:txBody>
                  <a:tcPr marL="0" marR="0" marT="0" marB="0" anchor="ctr"/>
                </a:tc>
                <a:tc>
                  <a:txBody>
                    <a:bodyPr/>
                    <a:lstStyle/>
                    <a:p>
                      <a:pPr algn="ctr"/>
                      <a:r>
                        <a:rPr lang="en-US" altLang="zh-CN" dirty="0"/>
                        <a:t>d</a:t>
                      </a:r>
                      <a:endParaRPr lang="zh-CN" altLang="en-US" dirty="0"/>
                    </a:p>
                  </a:txBody>
                  <a:tcPr marL="0" marR="0" marT="0" marB="0" anchor="ctr"/>
                </a:tc>
                <a:tc>
                  <a:txBody>
                    <a:bodyPr/>
                    <a:lstStyle/>
                    <a:p>
                      <a:pPr algn="ctr"/>
                      <a:r>
                        <a:rPr lang="en-US" altLang="zh-CN" dirty="0"/>
                        <a:t>u</a:t>
                      </a:r>
                      <a:endParaRPr lang="zh-CN" altLang="en-US" dirty="0"/>
                    </a:p>
                  </a:txBody>
                  <a:tcPr marL="0" marR="0" marT="0" marB="0" anchor="ctr"/>
                </a:tc>
                <a:tc>
                  <a:txBody>
                    <a:bodyPr/>
                    <a:lstStyle/>
                    <a:p>
                      <a:pPr algn="ctr"/>
                      <a:r>
                        <a:rPr lang="en-US" altLang="zh-CN" dirty="0"/>
                        <a:t>n</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err="1"/>
                        <a:t>i</a:t>
                      </a:r>
                      <a:endParaRPr lang="zh-CN" altLang="en-US" dirty="0"/>
                    </a:p>
                  </a:txBody>
                  <a:tcPr marL="0" marR="0" marT="0" marB="0" anchor="ctr"/>
                </a:tc>
                <a:extLst>
                  <a:ext uri="{0D108BD9-81ED-4DB2-BD59-A6C34878D82A}">
                    <a16:rowId xmlns:a16="http://schemas.microsoft.com/office/drawing/2014/main" val="10002"/>
                  </a:ext>
                </a:extLst>
              </a:tr>
              <a:tr h="330000">
                <a:tc>
                  <a:txBody>
                    <a:bodyPr/>
                    <a:lstStyle/>
                    <a:p>
                      <a:pPr algn="ctr"/>
                      <a:r>
                        <a:rPr lang="en-US" altLang="zh-CN" dirty="0"/>
                        <a:t>l</a:t>
                      </a:r>
                      <a:endParaRPr lang="zh-CN" altLang="en-US" dirty="0"/>
                    </a:p>
                  </a:txBody>
                  <a:tcPr marL="0" marR="0" marT="0" marB="0" anchor="ctr"/>
                </a:tc>
                <a:tc>
                  <a:txBody>
                    <a:bodyPr/>
                    <a:lstStyle/>
                    <a:p>
                      <a:pPr algn="ctr"/>
                      <a:r>
                        <a:rPr lang="en-US" altLang="zh-CN" dirty="0"/>
                        <a:t>s</a:t>
                      </a:r>
                      <a:endParaRPr lang="zh-CN" altLang="en-US" dirty="0"/>
                    </a:p>
                  </a:txBody>
                  <a:tcPr marL="0" marR="0" marT="0" marB="0" anchor="ctr"/>
                </a:tc>
                <a:tc>
                  <a:txBody>
                    <a:bodyPr/>
                    <a:lstStyle/>
                    <a:p>
                      <a:pPr algn="ctr"/>
                      <a:r>
                        <a:rPr lang="en-US" altLang="zh-CN" dirty="0"/>
                        <a:t>e</a:t>
                      </a:r>
                      <a:endParaRPr lang="zh-CN" altLang="en-US" dirty="0"/>
                    </a:p>
                  </a:txBody>
                  <a:tcPr marL="0" marR="0" marT="0" marB="0" anchor="ctr"/>
                </a:tc>
                <a:tc>
                  <a:txBody>
                    <a:bodyPr/>
                    <a:lstStyle/>
                    <a:p>
                      <a:pPr algn="ctr"/>
                      <a:r>
                        <a:rPr lang="en-US" altLang="zh-CN" dirty="0"/>
                        <a:t>v</a:t>
                      </a:r>
                      <a:endParaRPr lang="zh-CN" altLang="en-US" dirty="0"/>
                    </a:p>
                  </a:txBody>
                  <a:tcPr marL="0" marR="0" marT="0" marB="0" anchor="ctr"/>
                </a:tc>
                <a:tc>
                  <a:txBody>
                    <a:bodyPr/>
                    <a:lstStyle/>
                    <a:p>
                      <a:pPr algn="ctr"/>
                      <a:r>
                        <a:rPr lang="en-US" altLang="zh-CN" dirty="0"/>
                        <a:t>e</a:t>
                      </a:r>
                      <a:endParaRPr lang="zh-CN" altLang="en-US" dirty="0"/>
                    </a:p>
                  </a:txBody>
                  <a:tcPr marL="0" marR="0" marT="0" marB="0" anchor="ctr"/>
                </a:tc>
                <a:tc>
                  <a:txBody>
                    <a:bodyPr/>
                    <a:lstStyle/>
                    <a:p>
                      <a:pPr algn="ctr"/>
                      <a:r>
                        <a:rPr lang="en-US" altLang="zh-CN" dirty="0"/>
                        <a:t>n</a:t>
                      </a:r>
                      <a:endParaRPr lang="zh-CN" altLang="en-US" dirty="0"/>
                    </a:p>
                  </a:txBody>
                  <a:tcPr marL="0" marR="0" marT="0" marB="0" anchor="ctr"/>
                </a:tc>
                <a:extLst>
                  <a:ext uri="{0D108BD9-81ED-4DB2-BD59-A6C34878D82A}">
                    <a16:rowId xmlns:a16="http://schemas.microsoft.com/office/drawing/2014/main" val="10003"/>
                  </a:ext>
                </a:extLst>
              </a:tr>
              <a:tr h="330000">
                <a:tc>
                  <a:txBody>
                    <a:bodyPr/>
                    <a:lstStyle/>
                    <a:p>
                      <a:pPr algn="ctr"/>
                      <a:r>
                        <a:rPr lang="en-US" altLang="zh-CN" dirty="0"/>
                        <a:t>t</a:t>
                      </a:r>
                      <a:endParaRPr lang="zh-CN" altLang="en-US" dirty="0"/>
                    </a:p>
                  </a:txBody>
                  <a:tcPr marL="0" marR="0" marT="0" marB="0" anchor="ctr"/>
                </a:tc>
                <a:tc>
                  <a:txBody>
                    <a:bodyPr/>
                    <a:lstStyle/>
                    <a:p>
                      <a:pPr algn="ctr"/>
                      <a:r>
                        <a:rPr lang="en-US" altLang="zh-CN" dirty="0"/>
                        <a:t>w</a:t>
                      </a:r>
                      <a:endParaRPr lang="zh-CN" altLang="en-US" dirty="0"/>
                    </a:p>
                  </a:txBody>
                  <a:tcPr marL="0" marR="0" marT="0" marB="0" anchor="ctr"/>
                </a:tc>
                <a:tc>
                  <a:txBody>
                    <a:bodyPr/>
                    <a:lstStyle/>
                    <a:p>
                      <a:pPr algn="ctr"/>
                      <a:r>
                        <a:rPr lang="en-US" altLang="zh-CN" dirty="0"/>
                        <a:t>e</a:t>
                      </a:r>
                      <a:endParaRPr lang="zh-CN" altLang="en-US" dirty="0"/>
                    </a:p>
                  </a:txBody>
                  <a:tcPr marL="0" marR="0" marT="0" marB="0" anchor="ctr"/>
                </a:tc>
                <a:tc>
                  <a:txBody>
                    <a:bodyPr/>
                    <a:lstStyle/>
                    <a:p>
                      <a:pPr algn="ctr"/>
                      <a:r>
                        <a:rPr lang="en-US" altLang="zh-CN" dirty="0"/>
                        <a:t>n</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y</a:t>
                      </a:r>
                      <a:endParaRPr lang="zh-CN" altLang="en-US" dirty="0"/>
                    </a:p>
                  </a:txBody>
                  <a:tcPr marL="0" marR="0" marT="0" marB="0" anchor="ctr"/>
                </a:tc>
                <a:extLst>
                  <a:ext uri="{0D108BD9-81ED-4DB2-BD59-A6C34878D82A}">
                    <a16:rowId xmlns:a16="http://schemas.microsoft.com/office/drawing/2014/main" val="10004"/>
                  </a:ext>
                </a:extLst>
              </a:tr>
              <a:tr h="330000">
                <a:tc>
                  <a:txBody>
                    <a:bodyPr/>
                    <a:lstStyle/>
                    <a:p>
                      <a:pPr algn="ctr"/>
                      <a:r>
                        <a:rPr lang="en-US" altLang="zh-CN" dirty="0"/>
                        <a:t>f</a:t>
                      </a:r>
                      <a:endParaRPr lang="zh-CN" altLang="en-US" dirty="0"/>
                    </a:p>
                  </a:txBody>
                  <a:tcPr marL="0" marR="0" marT="0" marB="0" anchor="ctr"/>
                </a:tc>
                <a:tc>
                  <a:txBody>
                    <a:bodyPr/>
                    <a:lstStyle/>
                    <a:p>
                      <a:pPr algn="ctr"/>
                      <a:r>
                        <a:rPr lang="en-US" altLang="zh-CN" dirty="0"/>
                        <a:t>o</a:t>
                      </a:r>
                      <a:endParaRPr lang="zh-CN" altLang="en-US" dirty="0"/>
                    </a:p>
                  </a:txBody>
                  <a:tcPr marL="0" marR="0" marT="0" marB="0" anchor="ctr"/>
                </a:tc>
                <a:tc>
                  <a:txBody>
                    <a:bodyPr/>
                    <a:lstStyle/>
                    <a:p>
                      <a:pPr algn="ctr"/>
                      <a:r>
                        <a:rPr lang="en-US" altLang="zh-CN" dirty="0"/>
                        <a:t>u</a:t>
                      </a:r>
                      <a:endParaRPr lang="zh-CN" altLang="en-US" dirty="0"/>
                    </a:p>
                  </a:txBody>
                  <a:tcPr marL="0" marR="0" marT="0" marB="0" anchor="ctr"/>
                </a:tc>
                <a:tc>
                  <a:txBody>
                    <a:bodyPr/>
                    <a:lstStyle/>
                    <a:p>
                      <a:pPr algn="ctr"/>
                      <a:r>
                        <a:rPr lang="en-US" altLang="zh-CN" dirty="0"/>
                        <a:t>r</a:t>
                      </a:r>
                      <a:endParaRPr lang="zh-CN" altLang="en-US" dirty="0"/>
                    </a:p>
                  </a:txBody>
                  <a:tcPr marL="0" marR="0" marT="0" marB="0" anchor="ctr"/>
                </a:tc>
                <a:tc>
                  <a:txBody>
                    <a:bodyPr/>
                    <a:lstStyle/>
                    <a:p>
                      <a:pPr algn="ctr"/>
                      <a:r>
                        <a:rPr lang="en-US" altLang="zh-CN" dirty="0"/>
                        <a:t>a</a:t>
                      </a:r>
                      <a:endParaRPr lang="zh-CN" altLang="en-US" dirty="0"/>
                    </a:p>
                  </a:txBody>
                  <a:tcPr marL="0" marR="0" marT="0" marB="0" anchor="ctr"/>
                </a:tc>
                <a:tc>
                  <a:txBody>
                    <a:bodyPr/>
                    <a:lstStyle/>
                    <a:p>
                      <a:pPr algn="ctr"/>
                      <a:r>
                        <a:rPr lang="en-US" altLang="zh-CN" dirty="0"/>
                        <a:t>m</a:t>
                      </a:r>
                      <a:endParaRPr lang="zh-CN" altLang="en-US" dirty="0"/>
                    </a:p>
                  </a:txBody>
                  <a:tcPr marL="0" marR="0" marT="0" marB="0" anchor="ct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122009"/>
              </p:ext>
            </p:extLst>
          </p:nvPr>
        </p:nvGraphicFramePr>
        <p:xfrm>
          <a:off x="3449638" y="2961168"/>
          <a:ext cx="1980000" cy="1980000"/>
        </p:xfrm>
        <a:graphic>
          <a:graphicData uri="http://schemas.openxmlformats.org/drawingml/2006/table">
            <a:tbl>
              <a:tblPr firstRow="1" bandRow="1">
                <a:tableStyleId>{5940675A-B579-460E-94D1-54222C63F5DA}</a:tableStyleId>
              </a:tblPr>
              <a:tblGrid>
                <a:gridCol w="330000">
                  <a:extLst>
                    <a:ext uri="{9D8B030D-6E8A-4147-A177-3AD203B41FA5}">
                      <a16:colId xmlns:a16="http://schemas.microsoft.com/office/drawing/2014/main" val="20000"/>
                    </a:ext>
                  </a:extLst>
                </a:gridCol>
                <a:gridCol w="330000">
                  <a:extLst>
                    <a:ext uri="{9D8B030D-6E8A-4147-A177-3AD203B41FA5}">
                      <a16:colId xmlns:a16="http://schemas.microsoft.com/office/drawing/2014/main" val="20001"/>
                    </a:ext>
                  </a:extLst>
                </a:gridCol>
                <a:gridCol w="330000">
                  <a:extLst>
                    <a:ext uri="{9D8B030D-6E8A-4147-A177-3AD203B41FA5}">
                      <a16:colId xmlns:a16="http://schemas.microsoft.com/office/drawing/2014/main" val="20002"/>
                    </a:ext>
                  </a:extLst>
                </a:gridCol>
                <a:gridCol w="330000">
                  <a:extLst>
                    <a:ext uri="{9D8B030D-6E8A-4147-A177-3AD203B41FA5}">
                      <a16:colId xmlns:a16="http://schemas.microsoft.com/office/drawing/2014/main" val="20003"/>
                    </a:ext>
                  </a:extLst>
                </a:gridCol>
                <a:gridCol w="330000">
                  <a:extLst>
                    <a:ext uri="{9D8B030D-6E8A-4147-A177-3AD203B41FA5}">
                      <a16:colId xmlns:a16="http://schemas.microsoft.com/office/drawing/2014/main" val="20004"/>
                    </a:ext>
                  </a:extLst>
                </a:gridCol>
                <a:gridCol w="330000">
                  <a:extLst>
                    <a:ext uri="{9D8B030D-6E8A-4147-A177-3AD203B41FA5}">
                      <a16:colId xmlns:a16="http://schemas.microsoft.com/office/drawing/2014/main" val="20005"/>
                    </a:ext>
                  </a:extLst>
                </a:gridCol>
              </a:tblGrid>
              <a:tr h="330000">
                <a:tc>
                  <a:txBody>
                    <a:bodyPr/>
                    <a:lstStyle/>
                    <a:p>
                      <a:endParaRPr lang="zh-CN" altLang="en-US" dirty="0"/>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0"/>
                  </a:ext>
                </a:extLst>
              </a:tr>
              <a:tr h="330000">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tc>
                <a:extLst>
                  <a:ext uri="{0D108BD9-81ED-4DB2-BD59-A6C34878D82A}">
                    <a16:rowId xmlns:a16="http://schemas.microsoft.com/office/drawing/2014/main" val="10001"/>
                  </a:ext>
                </a:extLst>
              </a:tr>
              <a:tr h="330000">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2"/>
                  </a:ext>
                </a:extLst>
              </a:tr>
              <a:tr h="330000">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3"/>
                  </a:ext>
                </a:extLst>
              </a:tr>
              <a:tr h="330000">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4"/>
                  </a:ext>
                </a:extLst>
              </a:tr>
              <a:tr h="330000">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348990844"/>
              </p:ext>
            </p:extLst>
          </p:nvPr>
        </p:nvGraphicFramePr>
        <p:xfrm>
          <a:off x="6235700" y="2961869"/>
          <a:ext cx="1980000" cy="1980000"/>
        </p:xfrm>
        <a:graphic>
          <a:graphicData uri="http://schemas.openxmlformats.org/drawingml/2006/table">
            <a:tbl>
              <a:tblPr firstRow="1" bandRow="1">
                <a:tableStyleId>{5940675A-B579-460E-94D1-54222C63F5DA}</a:tableStyleId>
              </a:tblPr>
              <a:tblGrid>
                <a:gridCol w="330000">
                  <a:extLst>
                    <a:ext uri="{9D8B030D-6E8A-4147-A177-3AD203B41FA5}">
                      <a16:colId xmlns:a16="http://schemas.microsoft.com/office/drawing/2014/main" val="20000"/>
                    </a:ext>
                  </a:extLst>
                </a:gridCol>
                <a:gridCol w="330000">
                  <a:extLst>
                    <a:ext uri="{9D8B030D-6E8A-4147-A177-3AD203B41FA5}">
                      <a16:colId xmlns:a16="http://schemas.microsoft.com/office/drawing/2014/main" val="20001"/>
                    </a:ext>
                  </a:extLst>
                </a:gridCol>
                <a:gridCol w="330000">
                  <a:extLst>
                    <a:ext uri="{9D8B030D-6E8A-4147-A177-3AD203B41FA5}">
                      <a16:colId xmlns:a16="http://schemas.microsoft.com/office/drawing/2014/main" val="20002"/>
                    </a:ext>
                  </a:extLst>
                </a:gridCol>
                <a:gridCol w="330000">
                  <a:extLst>
                    <a:ext uri="{9D8B030D-6E8A-4147-A177-3AD203B41FA5}">
                      <a16:colId xmlns:a16="http://schemas.microsoft.com/office/drawing/2014/main" val="20003"/>
                    </a:ext>
                  </a:extLst>
                </a:gridCol>
                <a:gridCol w="330000">
                  <a:extLst>
                    <a:ext uri="{9D8B030D-6E8A-4147-A177-3AD203B41FA5}">
                      <a16:colId xmlns:a16="http://schemas.microsoft.com/office/drawing/2014/main" val="20004"/>
                    </a:ext>
                  </a:extLst>
                </a:gridCol>
                <a:gridCol w="330000">
                  <a:extLst>
                    <a:ext uri="{9D8B030D-6E8A-4147-A177-3AD203B41FA5}">
                      <a16:colId xmlns:a16="http://schemas.microsoft.com/office/drawing/2014/main" val="20005"/>
                    </a:ext>
                  </a:extLst>
                </a:gridCol>
              </a:tblGrid>
              <a:tr h="330000">
                <a:tc>
                  <a:txBody>
                    <a:bodyPr/>
                    <a:lstStyle/>
                    <a:p>
                      <a:pPr algn="ctr"/>
                      <a:r>
                        <a:rPr lang="en-US" altLang="zh-CN" dirty="0"/>
                        <a:t>a</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a</a:t>
                      </a:r>
                      <a:endParaRPr lang="zh-CN" altLang="en-US" dirty="0"/>
                    </a:p>
                  </a:txBody>
                  <a:tcPr marL="0" marR="0" marT="0" marB="0" anchor="ctr"/>
                </a:tc>
                <a:tc>
                  <a:txBody>
                    <a:bodyPr/>
                    <a:lstStyle/>
                    <a:p>
                      <a:pPr algn="ctr"/>
                      <a:r>
                        <a:rPr lang="en-US" altLang="zh-CN" dirty="0"/>
                        <a:t>c</a:t>
                      </a:r>
                      <a:endParaRPr lang="zh-CN" altLang="en-US" dirty="0"/>
                    </a:p>
                  </a:txBody>
                  <a:tcPr marL="0" marR="0" marT="0" marB="0" anchor="ctr"/>
                </a:tc>
                <a:tc>
                  <a:txBody>
                    <a:bodyPr/>
                    <a:lstStyle/>
                    <a:p>
                      <a:pPr algn="ctr"/>
                      <a:r>
                        <a:rPr lang="en-US" altLang="zh-CN" dirty="0"/>
                        <a:t>k</a:t>
                      </a:r>
                      <a:endParaRPr lang="zh-CN" altLang="en-US" dirty="0"/>
                    </a:p>
                  </a:txBody>
                  <a:tcPr marL="0" marR="0" marT="0" marB="0" anchor="ctr"/>
                </a:tc>
                <a:extLst>
                  <a:ext uri="{0D108BD9-81ED-4DB2-BD59-A6C34878D82A}">
                    <a16:rowId xmlns:a16="http://schemas.microsoft.com/office/drawing/2014/main" val="10000"/>
                  </a:ext>
                </a:extLst>
              </a:tr>
              <a:tr h="330000">
                <a:tc>
                  <a:txBody>
                    <a:bodyPr/>
                    <a:lstStyle/>
                    <a:p>
                      <a:pPr algn="ctr"/>
                      <a:r>
                        <a:rPr lang="en-US" altLang="zh-CN" dirty="0"/>
                        <a:t>p</a:t>
                      </a:r>
                      <a:endParaRPr lang="zh-CN" altLang="en-US" dirty="0"/>
                    </a:p>
                  </a:txBody>
                  <a:tcPr marL="0" marR="0" marT="0" marB="0" anchor="ctr"/>
                </a:tc>
                <a:tc>
                  <a:txBody>
                    <a:bodyPr/>
                    <a:lstStyle/>
                    <a:p>
                      <a:pPr algn="ctr"/>
                      <a:r>
                        <a:rPr lang="en-US" altLang="zh-CN" dirty="0"/>
                        <a:t>o</a:t>
                      </a:r>
                      <a:endParaRPr lang="zh-CN" altLang="en-US" dirty="0"/>
                    </a:p>
                  </a:txBody>
                  <a:tcPr marL="0" marR="0" marT="0" marB="0" anchor="ctr"/>
                </a:tc>
                <a:tc>
                  <a:txBody>
                    <a:bodyPr/>
                    <a:lstStyle/>
                    <a:p>
                      <a:pPr algn="ctr"/>
                      <a:r>
                        <a:rPr lang="en-US" altLang="zh-CN" dirty="0"/>
                        <a:t>s</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p</a:t>
                      </a:r>
                      <a:endParaRPr lang="zh-CN" altLang="en-US" dirty="0"/>
                    </a:p>
                  </a:txBody>
                  <a:tcPr marL="0" marR="0" marT="0" marB="0" anchor="ctr"/>
                </a:tc>
                <a:tc>
                  <a:txBody>
                    <a:bodyPr/>
                    <a:lstStyle/>
                    <a:p>
                      <a:pPr algn="ctr"/>
                      <a:r>
                        <a:rPr lang="en-US" altLang="zh-CN" dirty="0"/>
                        <a:t>o</a:t>
                      </a:r>
                      <a:endParaRPr lang="zh-CN" altLang="en-US" dirty="0"/>
                    </a:p>
                  </a:txBody>
                  <a:tcPr marL="0" marR="0" marT="0" marB="0" anchor="ctr"/>
                </a:tc>
                <a:extLst>
                  <a:ext uri="{0D108BD9-81ED-4DB2-BD59-A6C34878D82A}">
                    <a16:rowId xmlns:a16="http://schemas.microsoft.com/office/drawing/2014/main" val="10001"/>
                  </a:ext>
                </a:extLst>
              </a:tr>
              <a:tr h="330000">
                <a:tc>
                  <a:txBody>
                    <a:bodyPr/>
                    <a:lstStyle/>
                    <a:p>
                      <a:pPr algn="ctr"/>
                      <a:r>
                        <a:rPr lang="en-US" altLang="zh-CN" dirty="0"/>
                        <a:t>n</a:t>
                      </a:r>
                      <a:endParaRPr lang="zh-CN" altLang="en-US" dirty="0"/>
                    </a:p>
                  </a:txBody>
                  <a:tcPr marL="0" marR="0" marT="0" marB="0" anchor="ctr"/>
                </a:tc>
                <a:tc>
                  <a:txBody>
                    <a:bodyPr/>
                    <a:lstStyle/>
                    <a:p>
                      <a:pPr algn="ctr"/>
                      <a:r>
                        <a:rPr lang="en-US" altLang="zh-CN" dirty="0"/>
                        <a:t>d</a:t>
                      </a:r>
                      <a:endParaRPr lang="zh-CN" altLang="en-US" dirty="0"/>
                    </a:p>
                  </a:txBody>
                  <a:tcPr marL="0" marR="0" marT="0" marB="0" anchor="ctr"/>
                </a:tc>
                <a:tc>
                  <a:txBody>
                    <a:bodyPr/>
                    <a:lstStyle/>
                    <a:p>
                      <a:pPr algn="ctr"/>
                      <a:r>
                        <a:rPr lang="en-US" altLang="zh-CN" dirty="0"/>
                        <a:t>u</a:t>
                      </a:r>
                      <a:endParaRPr lang="zh-CN" altLang="en-US" dirty="0"/>
                    </a:p>
                  </a:txBody>
                  <a:tcPr marL="0" marR="0" marT="0" marB="0" anchor="ctr"/>
                </a:tc>
                <a:tc>
                  <a:txBody>
                    <a:bodyPr/>
                    <a:lstStyle/>
                    <a:p>
                      <a:pPr algn="ctr"/>
                      <a:r>
                        <a:rPr lang="en-US" altLang="zh-CN" dirty="0"/>
                        <a:t>n</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err="1"/>
                        <a:t>i</a:t>
                      </a:r>
                      <a:endParaRPr lang="zh-CN" altLang="en-US" dirty="0"/>
                    </a:p>
                  </a:txBody>
                  <a:tcPr marL="0" marR="0" marT="0" marB="0" anchor="ctr"/>
                </a:tc>
                <a:extLst>
                  <a:ext uri="{0D108BD9-81ED-4DB2-BD59-A6C34878D82A}">
                    <a16:rowId xmlns:a16="http://schemas.microsoft.com/office/drawing/2014/main" val="10002"/>
                  </a:ext>
                </a:extLst>
              </a:tr>
              <a:tr h="330000">
                <a:tc>
                  <a:txBody>
                    <a:bodyPr/>
                    <a:lstStyle/>
                    <a:p>
                      <a:pPr algn="ctr"/>
                      <a:r>
                        <a:rPr lang="en-US" altLang="zh-CN" dirty="0"/>
                        <a:t>l</a:t>
                      </a:r>
                      <a:endParaRPr lang="zh-CN" altLang="en-US" dirty="0"/>
                    </a:p>
                  </a:txBody>
                  <a:tcPr marL="0" marR="0" marT="0" marB="0" anchor="ctr"/>
                </a:tc>
                <a:tc>
                  <a:txBody>
                    <a:bodyPr/>
                    <a:lstStyle/>
                    <a:p>
                      <a:pPr algn="ctr"/>
                      <a:r>
                        <a:rPr lang="en-US" altLang="zh-CN" dirty="0"/>
                        <a:t>s</a:t>
                      </a:r>
                      <a:endParaRPr lang="zh-CN" altLang="en-US" dirty="0"/>
                    </a:p>
                  </a:txBody>
                  <a:tcPr marL="0" marR="0" marT="0" marB="0" anchor="ctr"/>
                </a:tc>
                <a:tc>
                  <a:txBody>
                    <a:bodyPr/>
                    <a:lstStyle/>
                    <a:p>
                      <a:pPr algn="ctr"/>
                      <a:r>
                        <a:rPr lang="en-US" altLang="zh-CN" dirty="0"/>
                        <a:t>e</a:t>
                      </a:r>
                      <a:endParaRPr lang="zh-CN" altLang="en-US" dirty="0"/>
                    </a:p>
                  </a:txBody>
                  <a:tcPr marL="0" marR="0" marT="0" marB="0" anchor="ctr"/>
                </a:tc>
                <a:tc>
                  <a:txBody>
                    <a:bodyPr/>
                    <a:lstStyle/>
                    <a:p>
                      <a:pPr algn="ctr"/>
                      <a:r>
                        <a:rPr lang="en-US" altLang="zh-CN" dirty="0"/>
                        <a:t>v</a:t>
                      </a:r>
                      <a:endParaRPr lang="zh-CN" altLang="en-US" dirty="0"/>
                    </a:p>
                  </a:txBody>
                  <a:tcPr marL="0" marR="0" marT="0" marB="0" anchor="ctr"/>
                </a:tc>
                <a:tc>
                  <a:txBody>
                    <a:bodyPr/>
                    <a:lstStyle/>
                    <a:p>
                      <a:pPr algn="ctr"/>
                      <a:r>
                        <a:rPr lang="en-US" altLang="zh-CN" dirty="0"/>
                        <a:t>e</a:t>
                      </a:r>
                      <a:endParaRPr lang="zh-CN" altLang="en-US" dirty="0"/>
                    </a:p>
                  </a:txBody>
                  <a:tcPr marL="0" marR="0" marT="0" marB="0" anchor="ctr"/>
                </a:tc>
                <a:tc>
                  <a:txBody>
                    <a:bodyPr/>
                    <a:lstStyle/>
                    <a:p>
                      <a:pPr algn="ctr"/>
                      <a:r>
                        <a:rPr lang="en-US" altLang="zh-CN" dirty="0"/>
                        <a:t>n</a:t>
                      </a:r>
                      <a:endParaRPr lang="zh-CN" altLang="en-US" dirty="0"/>
                    </a:p>
                  </a:txBody>
                  <a:tcPr marL="0" marR="0" marT="0" marB="0" anchor="ctr"/>
                </a:tc>
                <a:extLst>
                  <a:ext uri="{0D108BD9-81ED-4DB2-BD59-A6C34878D82A}">
                    <a16:rowId xmlns:a16="http://schemas.microsoft.com/office/drawing/2014/main" val="10003"/>
                  </a:ext>
                </a:extLst>
              </a:tr>
              <a:tr h="330000">
                <a:tc>
                  <a:txBody>
                    <a:bodyPr/>
                    <a:lstStyle/>
                    <a:p>
                      <a:pPr algn="ctr"/>
                      <a:r>
                        <a:rPr lang="en-US" altLang="zh-CN" dirty="0"/>
                        <a:t>t</a:t>
                      </a:r>
                      <a:endParaRPr lang="zh-CN" altLang="en-US" dirty="0"/>
                    </a:p>
                  </a:txBody>
                  <a:tcPr marL="0" marR="0" marT="0" marB="0" anchor="ctr"/>
                </a:tc>
                <a:tc>
                  <a:txBody>
                    <a:bodyPr/>
                    <a:lstStyle/>
                    <a:p>
                      <a:pPr algn="ctr"/>
                      <a:r>
                        <a:rPr lang="en-US" altLang="zh-CN" dirty="0"/>
                        <a:t>w</a:t>
                      </a:r>
                      <a:endParaRPr lang="zh-CN" altLang="en-US" dirty="0"/>
                    </a:p>
                  </a:txBody>
                  <a:tcPr marL="0" marR="0" marT="0" marB="0" anchor="ctr"/>
                </a:tc>
                <a:tc>
                  <a:txBody>
                    <a:bodyPr/>
                    <a:lstStyle/>
                    <a:p>
                      <a:pPr algn="ctr"/>
                      <a:r>
                        <a:rPr lang="en-US" altLang="zh-CN" dirty="0"/>
                        <a:t>e</a:t>
                      </a:r>
                      <a:endParaRPr lang="zh-CN" altLang="en-US" dirty="0"/>
                    </a:p>
                  </a:txBody>
                  <a:tcPr marL="0" marR="0" marT="0" marB="0" anchor="ctr"/>
                </a:tc>
                <a:tc>
                  <a:txBody>
                    <a:bodyPr/>
                    <a:lstStyle/>
                    <a:p>
                      <a:pPr algn="ctr"/>
                      <a:r>
                        <a:rPr lang="en-US" altLang="zh-CN" dirty="0"/>
                        <a:t>n</a:t>
                      </a:r>
                      <a:endParaRPr lang="zh-CN" altLang="en-US" dirty="0"/>
                    </a:p>
                  </a:txBody>
                  <a:tcPr marL="0" marR="0" marT="0" marB="0" anchor="ctr"/>
                </a:tc>
                <a:tc>
                  <a:txBody>
                    <a:bodyPr/>
                    <a:lstStyle/>
                    <a:p>
                      <a:pPr algn="ctr"/>
                      <a:r>
                        <a:rPr lang="en-US" altLang="zh-CN" dirty="0"/>
                        <a:t>t</a:t>
                      </a:r>
                      <a:endParaRPr lang="zh-CN" altLang="en-US" dirty="0"/>
                    </a:p>
                  </a:txBody>
                  <a:tcPr marL="0" marR="0" marT="0" marB="0" anchor="ctr"/>
                </a:tc>
                <a:tc>
                  <a:txBody>
                    <a:bodyPr/>
                    <a:lstStyle/>
                    <a:p>
                      <a:pPr algn="ctr"/>
                      <a:r>
                        <a:rPr lang="en-US" altLang="zh-CN" dirty="0"/>
                        <a:t>y</a:t>
                      </a:r>
                      <a:endParaRPr lang="zh-CN" altLang="en-US" dirty="0"/>
                    </a:p>
                  </a:txBody>
                  <a:tcPr marL="0" marR="0" marT="0" marB="0" anchor="ctr"/>
                </a:tc>
                <a:extLst>
                  <a:ext uri="{0D108BD9-81ED-4DB2-BD59-A6C34878D82A}">
                    <a16:rowId xmlns:a16="http://schemas.microsoft.com/office/drawing/2014/main" val="10004"/>
                  </a:ext>
                </a:extLst>
              </a:tr>
              <a:tr h="330000">
                <a:tc>
                  <a:txBody>
                    <a:bodyPr/>
                    <a:lstStyle/>
                    <a:p>
                      <a:pPr algn="ctr"/>
                      <a:r>
                        <a:rPr lang="en-US" altLang="zh-CN" dirty="0"/>
                        <a:t>f</a:t>
                      </a:r>
                      <a:endParaRPr lang="zh-CN" altLang="en-US" dirty="0"/>
                    </a:p>
                  </a:txBody>
                  <a:tcPr marL="0" marR="0" marT="0" marB="0" anchor="ctr"/>
                </a:tc>
                <a:tc>
                  <a:txBody>
                    <a:bodyPr/>
                    <a:lstStyle/>
                    <a:p>
                      <a:pPr algn="ctr"/>
                      <a:r>
                        <a:rPr lang="en-US" altLang="zh-CN" dirty="0"/>
                        <a:t>o</a:t>
                      </a:r>
                      <a:endParaRPr lang="zh-CN" altLang="en-US" dirty="0"/>
                    </a:p>
                  </a:txBody>
                  <a:tcPr marL="0" marR="0" marT="0" marB="0" anchor="ctr"/>
                </a:tc>
                <a:tc>
                  <a:txBody>
                    <a:bodyPr/>
                    <a:lstStyle/>
                    <a:p>
                      <a:pPr algn="ctr"/>
                      <a:r>
                        <a:rPr lang="en-US" altLang="zh-CN" dirty="0"/>
                        <a:t>u</a:t>
                      </a:r>
                      <a:endParaRPr lang="zh-CN" altLang="en-US" dirty="0"/>
                    </a:p>
                  </a:txBody>
                  <a:tcPr marL="0" marR="0" marT="0" marB="0" anchor="ctr"/>
                </a:tc>
                <a:tc>
                  <a:txBody>
                    <a:bodyPr/>
                    <a:lstStyle/>
                    <a:p>
                      <a:pPr algn="ctr"/>
                      <a:r>
                        <a:rPr lang="en-US" altLang="zh-CN" dirty="0"/>
                        <a:t>r</a:t>
                      </a:r>
                      <a:endParaRPr lang="zh-CN" altLang="en-US" dirty="0"/>
                    </a:p>
                  </a:txBody>
                  <a:tcPr marL="0" marR="0" marT="0" marB="0" anchor="ctr"/>
                </a:tc>
                <a:tc>
                  <a:txBody>
                    <a:bodyPr/>
                    <a:lstStyle/>
                    <a:p>
                      <a:pPr algn="ctr"/>
                      <a:r>
                        <a:rPr lang="en-US" altLang="zh-CN" dirty="0"/>
                        <a:t>a</a:t>
                      </a:r>
                      <a:endParaRPr lang="zh-CN" altLang="en-US" dirty="0"/>
                    </a:p>
                  </a:txBody>
                  <a:tcPr marL="0" marR="0" marT="0" marB="0" anchor="ctr"/>
                </a:tc>
                <a:tc>
                  <a:txBody>
                    <a:bodyPr/>
                    <a:lstStyle/>
                    <a:p>
                      <a:pPr algn="ctr"/>
                      <a:r>
                        <a:rPr lang="en-US" altLang="zh-CN" dirty="0"/>
                        <a:t>m</a:t>
                      </a:r>
                      <a:endParaRPr lang="zh-CN" altLang="en-US" dirty="0"/>
                    </a:p>
                  </a:txBody>
                  <a:tcPr marL="0" marR="0" marT="0" marB="0" anchor="ct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564467383"/>
              </p:ext>
            </p:extLst>
          </p:nvPr>
        </p:nvGraphicFramePr>
        <p:xfrm>
          <a:off x="6235700" y="2924944"/>
          <a:ext cx="1980000" cy="1980000"/>
        </p:xfrm>
        <a:graphic>
          <a:graphicData uri="http://schemas.openxmlformats.org/drawingml/2006/table">
            <a:tbl>
              <a:tblPr firstRow="1" bandRow="1">
                <a:tableStyleId>{5940675A-B579-460E-94D1-54222C63F5DA}</a:tableStyleId>
              </a:tblPr>
              <a:tblGrid>
                <a:gridCol w="330000">
                  <a:extLst>
                    <a:ext uri="{9D8B030D-6E8A-4147-A177-3AD203B41FA5}">
                      <a16:colId xmlns:a16="http://schemas.microsoft.com/office/drawing/2014/main" val="20000"/>
                    </a:ext>
                  </a:extLst>
                </a:gridCol>
                <a:gridCol w="330000">
                  <a:extLst>
                    <a:ext uri="{9D8B030D-6E8A-4147-A177-3AD203B41FA5}">
                      <a16:colId xmlns:a16="http://schemas.microsoft.com/office/drawing/2014/main" val="20001"/>
                    </a:ext>
                  </a:extLst>
                </a:gridCol>
                <a:gridCol w="330000">
                  <a:extLst>
                    <a:ext uri="{9D8B030D-6E8A-4147-A177-3AD203B41FA5}">
                      <a16:colId xmlns:a16="http://schemas.microsoft.com/office/drawing/2014/main" val="20002"/>
                    </a:ext>
                  </a:extLst>
                </a:gridCol>
                <a:gridCol w="330000">
                  <a:extLst>
                    <a:ext uri="{9D8B030D-6E8A-4147-A177-3AD203B41FA5}">
                      <a16:colId xmlns:a16="http://schemas.microsoft.com/office/drawing/2014/main" val="20003"/>
                    </a:ext>
                  </a:extLst>
                </a:gridCol>
                <a:gridCol w="330000">
                  <a:extLst>
                    <a:ext uri="{9D8B030D-6E8A-4147-A177-3AD203B41FA5}">
                      <a16:colId xmlns:a16="http://schemas.microsoft.com/office/drawing/2014/main" val="20004"/>
                    </a:ext>
                  </a:extLst>
                </a:gridCol>
                <a:gridCol w="330000">
                  <a:extLst>
                    <a:ext uri="{9D8B030D-6E8A-4147-A177-3AD203B41FA5}">
                      <a16:colId xmlns:a16="http://schemas.microsoft.com/office/drawing/2014/main" val="20005"/>
                    </a:ext>
                  </a:extLst>
                </a:gridCol>
              </a:tblGrid>
              <a:tr h="330000">
                <a:tc>
                  <a:txBody>
                    <a:bodyPr/>
                    <a:lstStyle/>
                    <a:p>
                      <a:endParaRPr lang="zh-CN" altLang="en-US" dirty="0"/>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0"/>
                  </a:ext>
                </a:extLst>
              </a:tr>
              <a:tr h="330000">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tc>
                <a:extLst>
                  <a:ext uri="{0D108BD9-81ED-4DB2-BD59-A6C34878D82A}">
                    <a16:rowId xmlns:a16="http://schemas.microsoft.com/office/drawing/2014/main" val="10001"/>
                  </a:ext>
                </a:extLst>
              </a:tr>
              <a:tr h="330000">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2"/>
                  </a:ext>
                </a:extLst>
              </a:tr>
              <a:tr h="330000">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3"/>
                  </a:ext>
                </a:extLst>
              </a:tr>
              <a:tr h="330000">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4"/>
                  </a:ext>
                </a:extLst>
              </a:tr>
              <a:tr h="330000">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a:p>
                  </a:txBody>
                  <a:tcPr marL="0" marR="0" marT="0" marB="0"/>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tc>
                  <a:txBody>
                    <a:bodyPr/>
                    <a:lstStyle/>
                    <a:p>
                      <a:endParaRPr lang="zh-CN" altLang="en-US" dirty="0"/>
                    </a:p>
                  </a:txBody>
                  <a:tcPr marL="0" marR="0" marT="0" marB="0">
                    <a:solidFill>
                      <a:schemeClr val="accent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61304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5400000">
                                      <p:cBhvr>
                                        <p:cTn id="10" dur="2000" fill="hold"/>
                                        <p:tgtEl>
                                          <p:spTgt spid="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
                                      <p:cBhvr>
                                        <p:cTn id="14" dur="2000" fill="hold"/>
                                        <p:tgtEl>
                                          <p:spTgt spid="8"/>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5400000">
                                      <p:cBhvr>
                                        <p:cTn id="18"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一维变换－矩阵转置</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二维变换－图形转置</a:t>
            </a:r>
          </a:p>
        </p:txBody>
      </p:sp>
      <p:sp>
        <p:nvSpPr>
          <p:cNvPr id="5" name="标题 4"/>
          <p:cNvSpPr>
            <a:spLocks noGrp="1"/>
          </p:cNvSpPr>
          <p:nvPr>
            <p:ph type="title"/>
          </p:nvPr>
        </p:nvSpPr>
        <p:spPr/>
        <p:txBody>
          <a:bodyPr>
            <a:normAutofit/>
          </a:bodyPr>
          <a:lstStyle/>
          <a:p>
            <a:r>
              <a:rPr lang="zh-CN" altLang="en-US"/>
              <a:t>更多变换</a:t>
            </a:r>
          </a:p>
        </p:txBody>
      </p:sp>
      <p:sp>
        <p:nvSpPr>
          <p:cNvPr id="72708" name="灯片编号占位符 4"/>
          <p:cNvSpPr>
            <a:spLocks noGrp="1"/>
          </p:cNvSpPr>
          <p:nvPr>
            <p:ph type="sldNum" sz="quarter" idx="4"/>
          </p:nvPr>
        </p:nvSpPr>
        <p:spPr/>
        <p:txBody>
          <a:bodyPr/>
          <a:lstStyle/>
          <a:p>
            <a:fld id="{3C6E08ED-3511-4CDE-AC2D-6C05B7BBDF4B}" type="slidenum">
              <a:rPr lang="zh-CN" altLang="en-US" smtClean="0"/>
              <a:pPr/>
              <a:t>56</a:t>
            </a:fld>
            <a:endParaRPr lang="en-US" altLang="zh-CN"/>
          </a:p>
        </p:txBody>
      </p:sp>
      <p:grpSp>
        <p:nvGrpSpPr>
          <p:cNvPr id="70661" name="Group 4"/>
          <p:cNvGrpSpPr>
            <a:grpSpLocks/>
          </p:cNvGrpSpPr>
          <p:nvPr/>
        </p:nvGrpSpPr>
        <p:grpSpPr bwMode="auto">
          <a:xfrm>
            <a:off x="1037829" y="1628800"/>
            <a:ext cx="5186363" cy="1771650"/>
            <a:chOff x="1914" y="593"/>
            <a:chExt cx="3267" cy="1116"/>
          </a:xfrm>
        </p:grpSpPr>
        <p:sp>
          <p:nvSpPr>
            <p:cNvPr id="7" name="Rectangle 5"/>
            <p:cNvSpPr>
              <a:spLocks noChangeArrowheads="1"/>
            </p:cNvSpPr>
            <p:nvPr/>
          </p:nvSpPr>
          <p:spPr bwMode="auto">
            <a:xfrm>
              <a:off x="2971" y="1497"/>
              <a:ext cx="227"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D</a:t>
              </a:r>
            </a:p>
          </p:txBody>
        </p:sp>
        <p:sp>
          <p:nvSpPr>
            <p:cNvPr id="8" name="Rectangle 6"/>
            <p:cNvSpPr>
              <a:spLocks noChangeArrowheads="1"/>
            </p:cNvSpPr>
            <p:nvPr/>
          </p:nvSpPr>
          <p:spPr bwMode="auto">
            <a:xfrm>
              <a:off x="2744" y="1497"/>
              <a:ext cx="227"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dirty="0">
                  <a:solidFill>
                    <a:schemeClr val="tx1"/>
                  </a:solidFill>
                  <a:latin typeface="+mn-ea"/>
                  <a:ea typeface="+mn-ea"/>
                  <a:cs typeface="Times New Roman" pitchFamily="18" charset="0"/>
                </a:rPr>
                <a:t>N</a:t>
              </a:r>
            </a:p>
          </p:txBody>
        </p:sp>
        <p:sp>
          <p:nvSpPr>
            <p:cNvPr id="9" name="Rectangle 7"/>
            <p:cNvSpPr>
              <a:spLocks noChangeArrowheads="1"/>
            </p:cNvSpPr>
            <p:nvPr/>
          </p:nvSpPr>
          <p:spPr bwMode="auto">
            <a:xfrm>
              <a:off x="2529" y="1497"/>
              <a:ext cx="215"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A</a:t>
              </a:r>
            </a:p>
          </p:txBody>
        </p:sp>
        <p:sp>
          <p:nvSpPr>
            <p:cNvPr id="10" name="Rectangle 8"/>
            <p:cNvSpPr>
              <a:spLocks noChangeArrowheads="1"/>
            </p:cNvSpPr>
            <p:nvPr/>
          </p:nvSpPr>
          <p:spPr bwMode="auto">
            <a:xfrm>
              <a:off x="2336" y="1497"/>
              <a:ext cx="193"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T</a:t>
              </a:r>
            </a:p>
          </p:txBody>
        </p:sp>
        <p:sp>
          <p:nvSpPr>
            <p:cNvPr id="11" name="Rectangle 9"/>
            <p:cNvSpPr>
              <a:spLocks noChangeArrowheads="1"/>
            </p:cNvSpPr>
            <p:nvPr/>
          </p:nvSpPr>
          <p:spPr bwMode="auto">
            <a:xfrm>
              <a:off x="2971" y="1285"/>
              <a:ext cx="227"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S</a:t>
              </a:r>
            </a:p>
          </p:txBody>
        </p:sp>
        <p:sp>
          <p:nvSpPr>
            <p:cNvPr id="12" name="Rectangle 10"/>
            <p:cNvSpPr>
              <a:spLocks noChangeArrowheads="1"/>
            </p:cNvSpPr>
            <p:nvPr/>
          </p:nvSpPr>
          <p:spPr bwMode="auto">
            <a:xfrm>
              <a:off x="2744" y="1285"/>
              <a:ext cx="227"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dirty="0">
                  <a:solidFill>
                    <a:schemeClr val="tx1"/>
                  </a:solidFill>
                  <a:latin typeface="+mn-ea"/>
                  <a:ea typeface="+mn-ea"/>
                  <a:cs typeface="Times New Roman" pitchFamily="18" charset="0"/>
                </a:rPr>
                <a:t>R</a:t>
              </a:r>
            </a:p>
          </p:txBody>
        </p:sp>
        <p:sp>
          <p:nvSpPr>
            <p:cNvPr id="13" name="Rectangle 11"/>
            <p:cNvSpPr>
              <a:spLocks noChangeArrowheads="1"/>
            </p:cNvSpPr>
            <p:nvPr/>
          </p:nvSpPr>
          <p:spPr bwMode="auto">
            <a:xfrm>
              <a:off x="2529" y="1285"/>
              <a:ext cx="215"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E</a:t>
              </a:r>
            </a:p>
          </p:txBody>
        </p:sp>
        <p:sp>
          <p:nvSpPr>
            <p:cNvPr id="14" name="Rectangle 12"/>
            <p:cNvSpPr>
              <a:spLocks noChangeArrowheads="1"/>
            </p:cNvSpPr>
            <p:nvPr/>
          </p:nvSpPr>
          <p:spPr bwMode="auto">
            <a:xfrm>
              <a:off x="2336" y="1285"/>
              <a:ext cx="193"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D</a:t>
              </a:r>
            </a:p>
          </p:txBody>
        </p:sp>
        <p:sp>
          <p:nvSpPr>
            <p:cNvPr id="15" name="Rectangle 13"/>
            <p:cNvSpPr>
              <a:spLocks noChangeArrowheads="1"/>
            </p:cNvSpPr>
            <p:nvPr/>
          </p:nvSpPr>
          <p:spPr bwMode="auto">
            <a:xfrm>
              <a:off x="2971" y="1057"/>
              <a:ext cx="227" cy="228"/>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N</a:t>
              </a:r>
            </a:p>
          </p:txBody>
        </p:sp>
        <p:sp>
          <p:nvSpPr>
            <p:cNvPr id="16" name="Rectangle 14"/>
            <p:cNvSpPr>
              <a:spLocks noChangeArrowheads="1"/>
            </p:cNvSpPr>
            <p:nvPr/>
          </p:nvSpPr>
          <p:spPr bwMode="auto">
            <a:xfrm>
              <a:off x="2744" y="1057"/>
              <a:ext cx="227" cy="228"/>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U</a:t>
              </a:r>
            </a:p>
          </p:txBody>
        </p:sp>
        <p:sp>
          <p:nvSpPr>
            <p:cNvPr id="17" name="Rectangle 15"/>
            <p:cNvSpPr>
              <a:spLocks noChangeArrowheads="1"/>
            </p:cNvSpPr>
            <p:nvPr/>
          </p:nvSpPr>
          <p:spPr bwMode="auto">
            <a:xfrm>
              <a:off x="2529" y="1057"/>
              <a:ext cx="215" cy="228"/>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dirty="0">
                  <a:solidFill>
                    <a:schemeClr val="tx1"/>
                  </a:solidFill>
                  <a:latin typeface="+mn-ea"/>
                  <a:ea typeface="+mn-ea"/>
                  <a:cs typeface="Times New Roman" pitchFamily="18" charset="0"/>
                </a:rPr>
                <a:t>U</a:t>
              </a:r>
            </a:p>
          </p:txBody>
        </p:sp>
        <p:sp>
          <p:nvSpPr>
            <p:cNvPr id="18" name="Rectangle 16"/>
            <p:cNvSpPr>
              <a:spLocks noChangeArrowheads="1"/>
            </p:cNvSpPr>
            <p:nvPr/>
          </p:nvSpPr>
          <p:spPr bwMode="auto">
            <a:xfrm>
              <a:off x="2336" y="1057"/>
              <a:ext cx="193" cy="228"/>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O</a:t>
              </a:r>
            </a:p>
          </p:txBody>
        </p:sp>
        <p:sp>
          <p:nvSpPr>
            <p:cNvPr id="19" name="Rectangle 17"/>
            <p:cNvSpPr>
              <a:spLocks noChangeArrowheads="1"/>
            </p:cNvSpPr>
            <p:nvPr/>
          </p:nvSpPr>
          <p:spPr bwMode="auto">
            <a:xfrm>
              <a:off x="2971" y="845"/>
              <a:ext cx="227"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dirty="0">
                  <a:solidFill>
                    <a:schemeClr val="tx1"/>
                  </a:solidFill>
                  <a:latin typeface="+mn-ea"/>
                  <a:ea typeface="+mn-ea"/>
                  <a:cs typeface="Times New Roman" pitchFamily="18" charset="0"/>
                </a:rPr>
                <a:t>Y</a:t>
              </a:r>
            </a:p>
          </p:txBody>
        </p:sp>
        <p:sp>
          <p:nvSpPr>
            <p:cNvPr id="20" name="Rectangle 18"/>
            <p:cNvSpPr>
              <a:spLocks noChangeArrowheads="1"/>
            </p:cNvSpPr>
            <p:nvPr/>
          </p:nvSpPr>
          <p:spPr bwMode="auto">
            <a:xfrm>
              <a:off x="2744" y="845"/>
              <a:ext cx="227"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N</a:t>
              </a:r>
            </a:p>
          </p:txBody>
        </p:sp>
        <p:sp>
          <p:nvSpPr>
            <p:cNvPr id="21" name="Rectangle 19"/>
            <p:cNvSpPr>
              <a:spLocks noChangeArrowheads="1"/>
            </p:cNvSpPr>
            <p:nvPr/>
          </p:nvSpPr>
          <p:spPr bwMode="auto">
            <a:xfrm>
              <a:off x="2529" y="845"/>
              <a:ext cx="215"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A</a:t>
              </a:r>
            </a:p>
          </p:txBody>
        </p:sp>
        <p:sp>
          <p:nvSpPr>
            <p:cNvPr id="22" name="Rectangle 20"/>
            <p:cNvSpPr>
              <a:spLocks noChangeArrowheads="1"/>
            </p:cNvSpPr>
            <p:nvPr/>
          </p:nvSpPr>
          <p:spPr bwMode="auto">
            <a:xfrm>
              <a:off x="2336" y="845"/>
              <a:ext cx="193" cy="212"/>
            </a:xfrm>
            <a:prstGeom prst="rect">
              <a:avLst/>
            </a:prstGeom>
            <a:noFill/>
            <a:ln w="9525" algn="ctr">
              <a:noFill/>
              <a:miter lim="800000"/>
              <a:headEnd/>
              <a:tailEnd/>
            </a:ln>
            <a:effectLst/>
          </p:spPr>
          <p:txBody>
            <a:bodyPr lIns="90000" tIns="46800" rIns="90000" bIns="46800"/>
            <a:lstStyle/>
            <a:p>
              <a:pPr fontAlgn="auto">
                <a:lnSpc>
                  <a:spcPct val="80000"/>
                </a:lnSpc>
                <a:spcBef>
                  <a:spcPct val="20000"/>
                </a:spcBef>
                <a:spcAft>
                  <a:spcPts val="0"/>
                </a:spcAft>
                <a:buClr>
                  <a:schemeClr val="hlink"/>
                </a:buClr>
                <a:buFont typeface="Wingdings" pitchFamily="2" charset="2"/>
                <a:buNone/>
                <a:defRPr/>
              </a:pPr>
              <a:r>
                <a:rPr lang="en-US" altLang="zh-CN" sz="2000">
                  <a:solidFill>
                    <a:schemeClr val="tx1"/>
                  </a:solidFill>
                  <a:latin typeface="+mn-ea"/>
                  <a:ea typeface="+mn-ea"/>
                  <a:cs typeface="Times New Roman" pitchFamily="18" charset="0"/>
                </a:rPr>
                <a:t>C</a:t>
              </a:r>
            </a:p>
          </p:txBody>
        </p:sp>
        <p:sp>
          <p:nvSpPr>
            <p:cNvPr id="23" name="Line 21"/>
            <p:cNvSpPr>
              <a:spLocks noChangeShapeType="1"/>
            </p:cNvSpPr>
            <p:nvPr/>
          </p:nvSpPr>
          <p:spPr bwMode="auto">
            <a:xfrm>
              <a:off x="2336" y="845"/>
              <a:ext cx="862" cy="0"/>
            </a:xfrm>
            <a:prstGeom prst="line">
              <a:avLst/>
            </a:prstGeom>
            <a:noFill/>
            <a:ln w="28575" cap="sq">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24" name="Line 22"/>
            <p:cNvSpPr>
              <a:spLocks noChangeShapeType="1"/>
            </p:cNvSpPr>
            <p:nvPr/>
          </p:nvSpPr>
          <p:spPr bwMode="auto">
            <a:xfrm>
              <a:off x="2336" y="1057"/>
              <a:ext cx="862" cy="0"/>
            </a:xfrm>
            <a:prstGeom prst="line">
              <a:avLst/>
            </a:prstGeom>
            <a:noFill/>
            <a:ln w="12700">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25" name="Line 23"/>
            <p:cNvSpPr>
              <a:spLocks noChangeShapeType="1"/>
            </p:cNvSpPr>
            <p:nvPr/>
          </p:nvSpPr>
          <p:spPr bwMode="auto">
            <a:xfrm>
              <a:off x="2336" y="1285"/>
              <a:ext cx="862" cy="0"/>
            </a:xfrm>
            <a:prstGeom prst="line">
              <a:avLst/>
            </a:prstGeom>
            <a:noFill/>
            <a:ln w="12700">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26" name="Line 24"/>
            <p:cNvSpPr>
              <a:spLocks noChangeShapeType="1"/>
            </p:cNvSpPr>
            <p:nvPr/>
          </p:nvSpPr>
          <p:spPr bwMode="auto">
            <a:xfrm>
              <a:off x="2336" y="1497"/>
              <a:ext cx="862" cy="0"/>
            </a:xfrm>
            <a:prstGeom prst="line">
              <a:avLst/>
            </a:prstGeom>
            <a:noFill/>
            <a:ln w="12700">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27" name="Line 25"/>
            <p:cNvSpPr>
              <a:spLocks noChangeShapeType="1"/>
            </p:cNvSpPr>
            <p:nvPr/>
          </p:nvSpPr>
          <p:spPr bwMode="auto">
            <a:xfrm>
              <a:off x="2336" y="1709"/>
              <a:ext cx="862" cy="0"/>
            </a:xfrm>
            <a:prstGeom prst="line">
              <a:avLst/>
            </a:prstGeom>
            <a:noFill/>
            <a:ln w="28575" cap="sq">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28" name="Line 26"/>
            <p:cNvSpPr>
              <a:spLocks noChangeShapeType="1"/>
            </p:cNvSpPr>
            <p:nvPr/>
          </p:nvSpPr>
          <p:spPr bwMode="auto">
            <a:xfrm>
              <a:off x="2336" y="845"/>
              <a:ext cx="0" cy="864"/>
            </a:xfrm>
            <a:prstGeom prst="line">
              <a:avLst/>
            </a:prstGeom>
            <a:noFill/>
            <a:ln w="28575" cap="sq">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29" name="Line 27"/>
            <p:cNvSpPr>
              <a:spLocks noChangeShapeType="1"/>
            </p:cNvSpPr>
            <p:nvPr/>
          </p:nvSpPr>
          <p:spPr bwMode="auto">
            <a:xfrm>
              <a:off x="2529" y="845"/>
              <a:ext cx="0" cy="864"/>
            </a:xfrm>
            <a:prstGeom prst="line">
              <a:avLst/>
            </a:prstGeom>
            <a:noFill/>
            <a:ln w="12700">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30" name="Line 28"/>
            <p:cNvSpPr>
              <a:spLocks noChangeShapeType="1"/>
            </p:cNvSpPr>
            <p:nvPr/>
          </p:nvSpPr>
          <p:spPr bwMode="auto">
            <a:xfrm>
              <a:off x="2744" y="845"/>
              <a:ext cx="0" cy="864"/>
            </a:xfrm>
            <a:prstGeom prst="line">
              <a:avLst/>
            </a:prstGeom>
            <a:noFill/>
            <a:ln w="12700">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31" name="Line 29"/>
            <p:cNvSpPr>
              <a:spLocks noChangeShapeType="1"/>
            </p:cNvSpPr>
            <p:nvPr/>
          </p:nvSpPr>
          <p:spPr bwMode="auto">
            <a:xfrm>
              <a:off x="2971" y="845"/>
              <a:ext cx="0" cy="864"/>
            </a:xfrm>
            <a:prstGeom prst="line">
              <a:avLst/>
            </a:prstGeom>
            <a:noFill/>
            <a:ln w="12700">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32" name="Line 30"/>
            <p:cNvSpPr>
              <a:spLocks noChangeShapeType="1"/>
            </p:cNvSpPr>
            <p:nvPr/>
          </p:nvSpPr>
          <p:spPr bwMode="auto">
            <a:xfrm>
              <a:off x="3198" y="845"/>
              <a:ext cx="0" cy="864"/>
            </a:xfrm>
            <a:prstGeom prst="line">
              <a:avLst/>
            </a:prstGeom>
            <a:noFill/>
            <a:ln w="28575" cap="sq">
              <a:solidFill>
                <a:schemeClr val="tx1"/>
              </a:solidFill>
              <a:round/>
              <a:headEnd/>
              <a:tailEn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33" name="Text Box 31"/>
            <p:cNvSpPr txBox="1">
              <a:spLocks noChangeArrowheads="1"/>
            </p:cNvSpPr>
            <p:nvPr/>
          </p:nvSpPr>
          <p:spPr bwMode="auto">
            <a:xfrm>
              <a:off x="3322" y="860"/>
              <a:ext cx="1859" cy="234"/>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dirty="0">
                  <a:solidFill>
                    <a:schemeClr val="tx1"/>
                  </a:solidFill>
                  <a:latin typeface="+mn-ea"/>
                  <a:ea typeface="+mn-ea"/>
                  <a:cs typeface="Times New Roman" pitchFamily="18" charset="0"/>
                </a:rPr>
                <a:t>明文：</a:t>
              </a:r>
              <a:r>
                <a:rPr lang="en-US" altLang="zh-CN" dirty="0">
                  <a:solidFill>
                    <a:schemeClr val="tx1"/>
                  </a:solidFill>
                  <a:latin typeface="+mn-ea"/>
                  <a:ea typeface="+mn-ea"/>
                  <a:cs typeface="Times New Roman" pitchFamily="18" charset="0"/>
                </a:rPr>
                <a:t>can you understand</a:t>
              </a:r>
            </a:p>
          </p:txBody>
        </p:sp>
        <p:sp>
          <p:nvSpPr>
            <p:cNvPr id="34" name="Text Box 32"/>
            <p:cNvSpPr txBox="1">
              <a:spLocks noChangeArrowheads="1"/>
            </p:cNvSpPr>
            <p:nvPr/>
          </p:nvSpPr>
          <p:spPr bwMode="auto">
            <a:xfrm>
              <a:off x="3322" y="1450"/>
              <a:ext cx="1714" cy="234"/>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dirty="0">
                  <a:solidFill>
                    <a:schemeClr val="tx1"/>
                  </a:solidFill>
                  <a:latin typeface="+mn-ea"/>
                  <a:ea typeface="+mn-ea"/>
                  <a:cs typeface="Times New Roman" pitchFamily="18" charset="0"/>
                </a:rPr>
                <a:t>密文：</a:t>
              </a:r>
              <a:r>
                <a:rPr lang="en-US" altLang="zh-CN" cap="all" dirty="0" err="1">
                  <a:solidFill>
                    <a:schemeClr val="tx1"/>
                  </a:solidFill>
                  <a:latin typeface="+mn-ea"/>
                  <a:ea typeface="+mn-ea"/>
                  <a:cs typeface="Times New Roman" pitchFamily="18" charset="0"/>
                </a:rPr>
                <a:t>codtaueanurnynsd</a:t>
              </a:r>
              <a:endParaRPr lang="en-US" altLang="zh-CN" cap="all" dirty="0">
                <a:solidFill>
                  <a:schemeClr val="tx1"/>
                </a:solidFill>
                <a:latin typeface="+mn-ea"/>
                <a:ea typeface="+mn-ea"/>
                <a:cs typeface="Times New Roman" pitchFamily="18" charset="0"/>
              </a:endParaRPr>
            </a:p>
          </p:txBody>
        </p:sp>
        <p:sp>
          <p:nvSpPr>
            <p:cNvPr id="35" name="Text Box 33"/>
            <p:cNvSpPr txBox="1">
              <a:spLocks noChangeArrowheads="1"/>
            </p:cNvSpPr>
            <p:nvPr/>
          </p:nvSpPr>
          <p:spPr bwMode="auto">
            <a:xfrm>
              <a:off x="2288" y="593"/>
              <a:ext cx="438" cy="253"/>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sz="2000" dirty="0">
                  <a:solidFill>
                    <a:schemeClr val="tx1"/>
                  </a:solidFill>
                  <a:latin typeface="+mn-ea"/>
                  <a:ea typeface="+mn-ea"/>
                  <a:cs typeface="Times New Roman" pitchFamily="18" charset="0"/>
                </a:rPr>
                <a:t>输入</a:t>
              </a:r>
            </a:p>
          </p:txBody>
        </p:sp>
        <p:sp>
          <p:nvSpPr>
            <p:cNvPr id="36" name="Text Box 34"/>
            <p:cNvSpPr txBox="1">
              <a:spLocks noChangeArrowheads="1"/>
            </p:cNvSpPr>
            <p:nvPr/>
          </p:nvSpPr>
          <p:spPr bwMode="auto">
            <a:xfrm>
              <a:off x="1914" y="798"/>
              <a:ext cx="438" cy="253"/>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sz="2000" dirty="0">
                  <a:solidFill>
                    <a:schemeClr val="tx1"/>
                  </a:solidFill>
                  <a:latin typeface="+mn-ea"/>
                  <a:ea typeface="+mn-ea"/>
                  <a:cs typeface="Times New Roman" pitchFamily="18" charset="0"/>
                </a:rPr>
                <a:t>输出</a:t>
              </a:r>
            </a:p>
          </p:txBody>
        </p:sp>
        <p:sp>
          <p:nvSpPr>
            <p:cNvPr id="37" name="Line 35"/>
            <p:cNvSpPr>
              <a:spLocks noChangeShapeType="1"/>
            </p:cNvSpPr>
            <p:nvPr/>
          </p:nvSpPr>
          <p:spPr bwMode="auto">
            <a:xfrm>
              <a:off x="2653" y="709"/>
              <a:ext cx="499" cy="0"/>
            </a:xfrm>
            <a:prstGeom prst="line">
              <a:avLst/>
            </a:prstGeom>
            <a:noFill/>
            <a:ln w="9525">
              <a:solidFill>
                <a:schemeClr val="tx1"/>
              </a:solidFill>
              <a:round/>
              <a:headEnd/>
              <a:tailEnd type="triangle" w="med" len="me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38" name="Line 36"/>
            <p:cNvSpPr>
              <a:spLocks noChangeShapeType="1"/>
            </p:cNvSpPr>
            <p:nvPr/>
          </p:nvSpPr>
          <p:spPr bwMode="auto">
            <a:xfrm>
              <a:off x="2154" y="1026"/>
              <a:ext cx="0" cy="590"/>
            </a:xfrm>
            <a:prstGeom prst="line">
              <a:avLst/>
            </a:prstGeom>
            <a:noFill/>
            <a:ln w="9525">
              <a:solidFill>
                <a:schemeClr val="tx1"/>
              </a:solidFill>
              <a:round/>
              <a:headEnd/>
              <a:tailEnd type="triangle" w="med" len="me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grpSp>
      <p:grpSp>
        <p:nvGrpSpPr>
          <p:cNvPr id="70662" name="Group 37"/>
          <p:cNvGrpSpPr>
            <a:grpSpLocks/>
          </p:cNvGrpSpPr>
          <p:nvPr/>
        </p:nvGrpSpPr>
        <p:grpSpPr bwMode="auto">
          <a:xfrm>
            <a:off x="1115616" y="4152273"/>
            <a:ext cx="5456238" cy="1682750"/>
            <a:chOff x="1503" y="2160"/>
            <a:chExt cx="3791" cy="1224"/>
          </a:xfrm>
        </p:grpSpPr>
        <p:sp>
          <p:nvSpPr>
            <p:cNvPr id="40" name="Rectangle 38"/>
            <p:cNvSpPr>
              <a:spLocks noChangeArrowheads="1"/>
            </p:cNvSpPr>
            <p:nvPr/>
          </p:nvSpPr>
          <p:spPr bwMode="auto">
            <a:xfrm>
              <a:off x="2769" y="2853"/>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U</a:t>
              </a:r>
            </a:p>
          </p:txBody>
        </p:sp>
        <p:sp>
          <p:nvSpPr>
            <p:cNvPr id="41" name="Rectangle 39"/>
            <p:cNvSpPr>
              <a:spLocks noChangeArrowheads="1"/>
            </p:cNvSpPr>
            <p:nvPr/>
          </p:nvSpPr>
          <p:spPr bwMode="auto">
            <a:xfrm>
              <a:off x="2570" y="2853"/>
              <a:ext cx="203"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U</a:t>
              </a:r>
            </a:p>
          </p:txBody>
        </p:sp>
        <p:sp>
          <p:nvSpPr>
            <p:cNvPr id="42" name="Rectangle 40"/>
            <p:cNvSpPr>
              <a:spLocks noChangeArrowheads="1"/>
            </p:cNvSpPr>
            <p:nvPr/>
          </p:nvSpPr>
          <p:spPr bwMode="auto">
            <a:xfrm>
              <a:off x="2378" y="2853"/>
              <a:ext cx="19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O</a:t>
              </a:r>
            </a:p>
          </p:txBody>
        </p:sp>
        <p:sp>
          <p:nvSpPr>
            <p:cNvPr id="43" name="Rectangle 41"/>
            <p:cNvSpPr>
              <a:spLocks noChangeArrowheads="1"/>
            </p:cNvSpPr>
            <p:nvPr/>
          </p:nvSpPr>
          <p:spPr bwMode="auto">
            <a:xfrm>
              <a:off x="2167" y="2853"/>
              <a:ext cx="21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Y</a:t>
              </a:r>
            </a:p>
          </p:txBody>
        </p:sp>
        <p:sp>
          <p:nvSpPr>
            <p:cNvPr id="44" name="Rectangle 42"/>
            <p:cNvSpPr>
              <a:spLocks noChangeArrowheads="1"/>
            </p:cNvSpPr>
            <p:nvPr/>
          </p:nvSpPr>
          <p:spPr bwMode="auto">
            <a:xfrm>
              <a:off x="1966" y="2853"/>
              <a:ext cx="20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N</a:t>
              </a:r>
            </a:p>
          </p:txBody>
        </p:sp>
        <p:sp>
          <p:nvSpPr>
            <p:cNvPr id="45" name="Rectangle 43"/>
            <p:cNvSpPr>
              <a:spLocks noChangeArrowheads="1"/>
            </p:cNvSpPr>
            <p:nvPr/>
          </p:nvSpPr>
          <p:spPr bwMode="auto">
            <a:xfrm>
              <a:off x="1767" y="2853"/>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A</a:t>
              </a:r>
            </a:p>
          </p:txBody>
        </p:sp>
        <p:sp>
          <p:nvSpPr>
            <p:cNvPr id="46" name="Rectangle 44"/>
            <p:cNvSpPr>
              <a:spLocks noChangeArrowheads="1"/>
            </p:cNvSpPr>
            <p:nvPr/>
          </p:nvSpPr>
          <p:spPr bwMode="auto">
            <a:xfrm>
              <a:off x="1565" y="2853"/>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C</a:t>
              </a:r>
            </a:p>
          </p:txBody>
        </p:sp>
        <p:sp>
          <p:nvSpPr>
            <p:cNvPr id="47" name="Rectangle 45"/>
            <p:cNvSpPr>
              <a:spLocks noChangeArrowheads="1"/>
            </p:cNvSpPr>
            <p:nvPr/>
          </p:nvSpPr>
          <p:spPr bwMode="auto">
            <a:xfrm>
              <a:off x="2769" y="2622"/>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48" name="Rectangle 46"/>
            <p:cNvSpPr>
              <a:spLocks noChangeArrowheads="1"/>
            </p:cNvSpPr>
            <p:nvPr/>
          </p:nvSpPr>
          <p:spPr bwMode="auto">
            <a:xfrm>
              <a:off x="2570" y="2622"/>
              <a:ext cx="203"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S</a:t>
              </a:r>
            </a:p>
          </p:txBody>
        </p:sp>
        <p:sp>
          <p:nvSpPr>
            <p:cNvPr id="49" name="Rectangle 47"/>
            <p:cNvSpPr>
              <a:spLocks noChangeArrowheads="1"/>
            </p:cNvSpPr>
            <p:nvPr/>
          </p:nvSpPr>
          <p:spPr bwMode="auto">
            <a:xfrm>
              <a:off x="2378" y="2622"/>
              <a:ext cx="19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dirty="0">
                  <a:solidFill>
                    <a:schemeClr val="tx1"/>
                  </a:solidFill>
                  <a:latin typeface="+mn-ea"/>
                  <a:ea typeface="+mn-ea"/>
                  <a:cs typeface="Times New Roman" pitchFamily="18" charset="0"/>
                </a:rPr>
                <a:t>R</a:t>
              </a:r>
            </a:p>
          </p:txBody>
        </p:sp>
        <p:sp>
          <p:nvSpPr>
            <p:cNvPr id="50" name="Rectangle 48"/>
            <p:cNvSpPr>
              <a:spLocks noChangeArrowheads="1"/>
            </p:cNvSpPr>
            <p:nvPr/>
          </p:nvSpPr>
          <p:spPr bwMode="auto">
            <a:xfrm>
              <a:off x="2167" y="2622"/>
              <a:ext cx="21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E</a:t>
              </a:r>
            </a:p>
          </p:txBody>
        </p:sp>
        <p:sp>
          <p:nvSpPr>
            <p:cNvPr id="51" name="Rectangle 49"/>
            <p:cNvSpPr>
              <a:spLocks noChangeArrowheads="1"/>
            </p:cNvSpPr>
            <p:nvPr/>
          </p:nvSpPr>
          <p:spPr bwMode="auto">
            <a:xfrm>
              <a:off x="1966" y="2622"/>
              <a:ext cx="20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D</a:t>
              </a:r>
            </a:p>
          </p:txBody>
        </p:sp>
        <p:sp>
          <p:nvSpPr>
            <p:cNvPr id="52" name="Rectangle 50"/>
            <p:cNvSpPr>
              <a:spLocks noChangeArrowheads="1"/>
            </p:cNvSpPr>
            <p:nvPr/>
          </p:nvSpPr>
          <p:spPr bwMode="auto">
            <a:xfrm>
              <a:off x="1767" y="2622"/>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N</a:t>
              </a:r>
            </a:p>
          </p:txBody>
        </p:sp>
        <p:sp>
          <p:nvSpPr>
            <p:cNvPr id="53" name="Rectangle 51"/>
            <p:cNvSpPr>
              <a:spLocks noChangeArrowheads="1"/>
            </p:cNvSpPr>
            <p:nvPr/>
          </p:nvSpPr>
          <p:spPr bwMode="auto">
            <a:xfrm>
              <a:off x="1565" y="2622"/>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54" name="Rectangle 52"/>
            <p:cNvSpPr>
              <a:spLocks noChangeArrowheads="1"/>
            </p:cNvSpPr>
            <p:nvPr/>
          </p:nvSpPr>
          <p:spPr bwMode="auto">
            <a:xfrm>
              <a:off x="2769" y="2391"/>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55" name="Rectangle 53"/>
            <p:cNvSpPr>
              <a:spLocks noChangeArrowheads="1"/>
            </p:cNvSpPr>
            <p:nvPr/>
          </p:nvSpPr>
          <p:spPr bwMode="auto">
            <a:xfrm>
              <a:off x="2570" y="2391"/>
              <a:ext cx="203"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56" name="Rectangle 54"/>
            <p:cNvSpPr>
              <a:spLocks noChangeArrowheads="1"/>
            </p:cNvSpPr>
            <p:nvPr/>
          </p:nvSpPr>
          <p:spPr bwMode="auto">
            <a:xfrm>
              <a:off x="2378" y="2391"/>
              <a:ext cx="19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N</a:t>
              </a:r>
            </a:p>
          </p:txBody>
        </p:sp>
        <p:sp>
          <p:nvSpPr>
            <p:cNvPr id="57" name="Rectangle 55"/>
            <p:cNvSpPr>
              <a:spLocks noChangeArrowheads="1"/>
            </p:cNvSpPr>
            <p:nvPr/>
          </p:nvSpPr>
          <p:spPr bwMode="auto">
            <a:xfrm>
              <a:off x="2167" y="2391"/>
              <a:ext cx="21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A</a:t>
              </a:r>
            </a:p>
          </p:txBody>
        </p:sp>
        <p:sp>
          <p:nvSpPr>
            <p:cNvPr id="58" name="Rectangle 56"/>
            <p:cNvSpPr>
              <a:spLocks noChangeArrowheads="1"/>
            </p:cNvSpPr>
            <p:nvPr/>
          </p:nvSpPr>
          <p:spPr bwMode="auto">
            <a:xfrm>
              <a:off x="1966" y="2391"/>
              <a:ext cx="20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T</a:t>
              </a:r>
            </a:p>
          </p:txBody>
        </p:sp>
        <p:sp>
          <p:nvSpPr>
            <p:cNvPr id="59" name="Rectangle 57"/>
            <p:cNvSpPr>
              <a:spLocks noChangeArrowheads="1"/>
            </p:cNvSpPr>
            <p:nvPr/>
          </p:nvSpPr>
          <p:spPr bwMode="auto">
            <a:xfrm>
              <a:off x="1767" y="2391"/>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0" name="Rectangle 58"/>
            <p:cNvSpPr>
              <a:spLocks noChangeArrowheads="1"/>
            </p:cNvSpPr>
            <p:nvPr/>
          </p:nvSpPr>
          <p:spPr bwMode="auto">
            <a:xfrm>
              <a:off x="1565" y="2391"/>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1" name="Rectangle 59"/>
            <p:cNvSpPr>
              <a:spLocks noChangeArrowheads="1"/>
            </p:cNvSpPr>
            <p:nvPr/>
          </p:nvSpPr>
          <p:spPr bwMode="auto">
            <a:xfrm>
              <a:off x="2769" y="2160"/>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2" name="Rectangle 60"/>
            <p:cNvSpPr>
              <a:spLocks noChangeArrowheads="1"/>
            </p:cNvSpPr>
            <p:nvPr/>
          </p:nvSpPr>
          <p:spPr bwMode="auto">
            <a:xfrm>
              <a:off x="2570" y="2160"/>
              <a:ext cx="203"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3" name="Rectangle 61"/>
            <p:cNvSpPr>
              <a:spLocks noChangeArrowheads="1"/>
            </p:cNvSpPr>
            <p:nvPr/>
          </p:nvSpPr>
          <p:spPr bwMode="auto">
            <a:xfrm>
              <a:off x="2378" y="2160"/>
              <a:ext cx="19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4" name="Rectangle 62"/>
            <p:cNvSpPr>
              <a:spLocks noChangeArrowheads="1"/>
            </p:cNvSpPr>
            <p:nvPr/>
          </p:nvSpPr>
          <p:spPr bwMode="auto">
            <a:xfrm>
              <a:off x="2167" y="2160"/>
              <a:ext cx="21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r>
                <a:rPr lang="en-US" altLang="zh-CN">
                  <a:solidFill>
                    <a:schemeClr val="tx1"/>
                  </a:solidFill>
                  <a:latin typeface="+mn-ea"/>
                  <a:ea typeface="+mn-ea"/>
                  <a:cs typeface="Times New Roman" pitchFamily="18" charset="0"/>
                </a:rPr>
                <a:t>D</a:t>
              </a:r>
            </a:p>
          </p:txBody>
        </p:sp>
        <p:sp>
          <p:nvSpPr>
            <p:cNvPr id="65" name="Rectangle 63"/>
            <p:cNvSpPr>
              <a:spLocks noChangeArrowheads="1"/>
            </p:cNvSpPr>
            <p:nvPr/>
          </p:nvSpPr>
          <p:spPr bwMode="auto">
            <a:xfrm>
              <a:off x="1966" y="2160"/>
              <a:ext cx="201"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6" name="Rectangle 64"/>
            <p:cNvSpPr>
              <a:spLocks noChangeArrowheads="1"/>
            </p:cNvSpPr>
            <p:nvPr/>
          </p:nvSpPr>
          <p:spPr bwMode="auto">
            <a:xfrm>
              <a:off x="1767" y="2160"/>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7" name="Rectangle 65"/>
            <p:cNvSpPr>
              <a:spLocks noChangeArrowheads="1"/>
            </p:cNvSpPr>
            <p:nvPr/>
          </p:nvSpPr>
          <p:spPr bwMode="auto">
            <a:xfrm>
              <a:off x="1565" y="2160"/>
              <a:ext cx="202" cy="231"/>
            </a:xfrm>
            <a:prstGeom prst="rect">
              <a:avLst/>
            </a:prstGeom>
            <a:noFill/>
            <a:ln w="9525" algn="ctr">
              <a:noFill/>
              <a:miter lim="800000"/>
              <a:headEnd/>
              <a:tailEnd/>
            </a:ln>
            <a:effectLst/>
          </p:spPr>
          <p:txBody>
            <a:bodyPr lIns="90000" tIns="46800" rIns="90000" bIns="46800"/>
            <a:lstStyle/>
            <a:p>
              <a:pPr fontAlgn="auto">
                <a:spcBef>
                  <a:spcPct val="20000"/>
                </a:spcBef>
                <a:spcAft>
                  <a:spcPts val="0"/>
                </a:spcAft>
                <a:buClr>
                  <a:schemeClr val="hlink"/>
                </a:buClr>
                <a:buFont typeface="Wingdings" pitchFamily="2" charset="2"/>
                <a:buNone/>
                <a:defRPr/>
              </a:pPr>
              <a:endParaRPr lang="zh-CN" altLang="zh-CN">
                <a:solidFill>
                  <a:schemeClr val="tx1"/>
                </a:solidFill>
                <a:latin typeface="+mn-ea"/>
                <a:ea typeface="+mn-ea"/>
                <a:cs typeface="Times New Roman" pitchFamily="18" charset="0"/>
              </a:endParaRPr>
            </a:p>
          </p:txBody>
        </p:sp>
        <p:sp>
          <p:nvSpPr>
            <p:cNvPr id="68" name="Text Box 66"/>
            <p:cNvSpPr txBox="1">
              <a:spLocks noChangeArrowheads="1"/>
            </p:cNvSpPr>
            <p:nvPr/>
          </p:nvSpPr>
          <p:spPr bwMode="auto">
            <a:xfrm>
              <a:off x="2485" y="2175"/>
              <a:ext cx="483" cy="293"/>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sz="2000" dirty="0">
                  <a:solidFill>
                    <a:srgbClr val="FF0000"/>
                  </a:solidFill>
                  <a:latin typeface="+mn-ea"/>
                  <a:ea typeface="+mn-ea"/>
                  <a:cs typeface="Times New Roman" pitchFamily="18" charset="0"/>
                </a:rPr>
                <a:t>密文</a:t>
              </a:r>
            </a:p>
          </p:txBody>
        </p:sp>
        <p:sp>
          <p:nvSpPr>
            <p:cNvPr id="69" name="Line 67"/>
            <p:cNvSpPr>
              <a:spLocks noChangeShapeType="1"/>
            </p:cNvSpPr>
            <p:nvPr/>
          </p:nvSpPr>
          <p:spPr bwMode="auto">
            <a:xfrm>
              <a:off x="2699" y="2433"/>
              <a:ext cx="408" cy="545"/>
            </a:xfrm>
            <a:prstGeom prst="line">
              <a:avLst/>
            </a:prstGeom>
            <a:noFill/>
            <a:ln w="9525">
              <a:solidFill>
                <a:schemeClr val="tx1"/>
              </a:solidFill>
              <a:round/>
              <a:headEnd/>
              <a:tailEnd type="triangle" w="med" len="me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70" name="Text Box 68"/>
            <p:cNvSpPr txBox="1">
              <a:spLocks noChangeArrowheads="1"/>
            </p:cNvSpPr>
            <p:nvPr/>
          </p:nvSpPr>
          <p:spPr bwMode="auto">
            <a:xfrm>
              <a:off x="1503" y="3058"/>
              <a:ext cx="483" cy="293"/>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sz="2000" dirty="0">
                  <a:solidFill>
                    <a:srgbClr val="FF0000"/>
                  </a:solidFill>
                  <a:latin typeface="+mn-ea"/>
                  <a:ea typeface="+mn-ea"/>
                  <a:cs typeface="Times New Roman" pitchFamily="18" charset="0"/>
                </a:rPr>
                <a:t>明文</a:t>
              </a:r>
            </a:p>
          </p:txBody>
        </p:sp>
        <p:sp>
          <p:nvSpPr>
            <p:cNvPr id="71" name="Line 69"/>
            <p:cNvSpPr>
              <a:spLocks noChangeShapeType="1"/>
            </p:cNvSpPr>
            <p:nvPr/>
          </p:nvSpPr>
          <p:spPr bwMode="auto">
            <a:xfrm>
              <a:off x="1927" y="3203"/>
              <a:ext cx="998" cy="0"/>
            </a:xfrm>
            <a:prstGeom prst="line">
              <a:avLst/>
            </a:prstGeom>
            <a:noFill/>
            <a:ln w="9525">
              <a:solidFill>
                <a:schemeClr val="tx1"/>
              </a:solidFill>
              <a:round/>
              <a:headEnd/>
              <a:tailEnd type="triangle" w="med" len="med"/>
            </a:ln>
            <a:effectLst/>
          </p:spPr>
          <p:txBody>
            <a:bodyPr wrap="none" lIns="90000" tIns="46800" rIns="90000" bIns="46800">
              <a:spAutoFit/>
            </a:bodyPr>
            <a:lstStyle/>
            <a:p>
              <a:pPr fontAlgn="auto">
                <a:spcBef>
                  <a:spcPts val="0"/>
                </a:spcBef>
                <a:spcAft>
                  <a:spcPts val="0"/>
                </a:spcAft>
                <a:defRPr/>
              </a:pPr>
              <a:endParaRPr lang="zh-CN" altLang="en-US">
                <a:solidFill>
                  <a:schemeClr val="tx1"/>
                </a:solidFill>
                <a:latin typeface="+mn-ea"/>
                <a:ea typeface="+mn-ea"/>
                <a:cs typeface="Times New Roman" pitchFamily="18" charset="0"/>
              </a:endParaRPr>
            </a:p>
          </p:txBody>
        </p:sp>
        <p:sp>
          <p:nvSpPr>
            <p:cNvPr id="72" name="Text Box 70"/>
            <p:cNvSpPr txBox="1">
              <a:spLocks noChangeArrowheads="1"/>
            </p:cNvSpPr>
            <p:nvPr/>
          </p:nvSpPr>
          <p:spPr bwMode="auto">
            <a:xfrm>
              <a:off x="3244" y="3114"/>
              <a:ext cx="2050" cy="270"/>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a:solidFill>
                    <a:schemeClr val="tx1"/>
                  </a:solidFill>
                  <a:latin typeface="+mn-ea"/>
                  <a:ea typeface="+mn-ea"/>
                  <a:cs typeface="Times New Roman" pitchFamily="18" charset="0"/>
                </a:rPr>
                <a:t>明文：</a:t>
              </a:r>
              <a:r>
                <a:rPr lang="en-US" altLang="zh-CN">
                  <a:solidFill>
                    <a:schemeClr val="tx1"/>
                  </a:solidFill>
                  <a:latin typeface="+mn-ea"/>
                  <a:ea typeface="+mn-ea"/>
                  <a:cs typeface="Times New Roman" pitchFamily="18" charset="0"/>
                </a:rPr>
                <a:t>can you understand</a:t>
              </a:r>
            </a:p>
          </p:txBody>
        </p:sp>
        <p:sp>
          <p:nvSpPr>
            <p:cNvPr id="73" name="Text Box 71"/>
            <p:cNvSpPr txBox="1">
              <a:spLocks noChangeArrowheads="1"/>
            </p:cNvSpPr>
            <p:nvPr/>
          </p:nvSpPr>
          <p:spPr bwMode="auto">
            <a:xfrm>
              <a:off x="3244" y="2840"/>
              <a:ext cx="1895" cy="270"/>
            </a:xfrm>
            <a:prstGeom prst="rect">
              <a:avLst/>
            </a:prstGeom>
            <a:noFill/>
            <a:ln w="9525" algn="ctr">
              <a:noFill/>
              <a:miter lim="800000"/>
              <a:headEnd/>
              <a:tailEnd/>
            </a:ln>
            <a:effectLst/>
          </p:spPr>
          <p:txBody>
            <a:bodyPr wrap="none" lIns="90000" tIns="46800" rIns="90000" bIns="46800">
              <a:spAutoFit/>
            </a:bodyPr>
            <a:lstStyle/>
            <a:p>
              <a:pPr fontAlgn="auto">
                <a:spcBef>
                  <a:spcPts val="0"/>
                </a:spcBef>
                <a:spcAft>
                  <a:spcPts val="0"/>
                </a:spcAft>
                <a:defRPr/>
              </a:pPr>
              <a:r>
                <a:rPr lang="zh-CN" altLang="en-US" dirty="0">
                  <a:solidFill>
                    <a:schemeClr val="tx1"/>
                  </a:solidFill>
                  <a:latin typeface="+mn-ea"/>
                  <a:ea typeface="+mn-ea"/>
                  <a:cs typeface="Times New Roman" pitchFamily="18" charset="0"/>
                </a:rPr>
                <a:t>密文：</a:t>
              </a:r>
              <a:r>
                <a:rPr lang="en-US" altLang="zh-CN" cap="all" dirty="0" err="1">
                  <a:solidFill>
                    <a:schemeClr val="tx1"/>
                  </a:solidFill>
                  <a:latin typeface="+mn-ea"/>
                  <a:ea typeface="+mn-ea"/>
                  <a:cs typeface="Times New Roman" pitchFamily="18" charset="0"/>
                </a:rPr>
                <a:t>dnsuaruteodynnac</a:t>
              </a:r>
              <a:endParaRPr lang="en-US" altLang="zh-CN" cap="all" dirty="0">
                <a:solidFill>
                  <a:schemeClr val="tx1"/>
                </a:solidFill>
                <a:latin typeface="+mn-ea"/>
                <a:ea typeface="+mn-ea"/>
                <a:cs typeface="Times New Roman" pitchFamily="18" charset="0"/>
              </a:endParaRPr>
            </a:p>
          </p:txBody>
        </p:sp>
      </p:grpSp>
    </p:spTree>
    <p:extLst>
      <p:ext uri="{BB962C8B-B14F-4D97-AF65-F5344CB8AC3E}">
        <p14:creationId xmlns:p14="http://schemas.microsoft.com/office/powerpoint/2010/main" val="2211045631"/>
      </p:ext>
    </p:extLst>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p:txBody>
          <a:bodyPr/>
          <a:lstStyle/>
          <a:p>
            <a:r>
              <a:rPr lang="zh-CN" altLang="en-US"/>
              <a:t>单重置换不够安全</a:t>
            </a:r>
            <a:endParaRPr lang="en-US" altLang="zh-CN"/>
          </a:p>
          <a:p>
            <a:pPr lvl="1"/>
            <a:r>
              <a:rPr lang="zh-CN" altLang="en-US"/>
              <a:t>规则简单，易被重构</a:t>
            </a:r>
            <a:endParaRPr lang="en-US" altLang="zh-CN"/>
          </a:p>
          <a:p>
            <a:pPr lvl="1"/>
            <a:r>
              <a:rPr lang="zh-CN" altLang="en-US"/>
              <a:t>战争中的应用都有被破译的记录</a:t>
            </a:r>
            <a:endParaRPr lang="en-US" altLang="zh-CN"/>
          </a:p>
          <a:p>
            <a:endParaRPr lang="en-US" altLang="zh-CN"/>
          </a:p>
          <a:p>
            <a:r>
              <a:rPr lang="zh-CN" altLang="en-US"/>
              <a:t>多种</a:t>
            </a:r>
            <a:r>
              <a:rPr lang="en-US" altLang="zh-CN"/>
              <a:t>/</a:t>
            </a:r>
            <a:r>
              <a:rPr lang="zh-CN" altLang="en-US"/>
              <a:t>重置换安全性增强</a:t>
            </a:r>
            <a:endParaRPr lang="en-US" altLang="zh-CN"/>
          </a:p>
          <a:p>
            <a:pPr lvl="1"/>
            <a:r>
              <a:rPr lang="zh-CN" altLang="en-US"/>
              <a:t>规则迭代后，重构的难度大大增加</a:t>
            </a:r>
            <a:endParaRPr lang="en-US" altLang="zh-CN"/>
          </a:p>
          <a:p>
            <a:pPr lvl="1"/>
            <a:endParaRPr lang="en-US" altLang="zh-CN" dirty="0"/>
          </a:p>
        </p:txBody>
      </p:sp>
      <p:sp>
        <p:nvSpPr>
          <p:cNvPr id="73730" name="标题 1"/>
          <p:cNvSpPr>
            <a:spLocks noGrp="1"/>
          </p:cNvSpPr>
          <p:nvPr>
            <p:ph type="title"/>
          </p:nvPr>
        </p:nvSpPr>
        <p:spPr/>
        <p:txBody>
          <a:bodyPr/>
          <a:lstStyle/>
          <a:p>
            <a:r>
              <a:rPr lang="zh-CN" altLang="en-US"/>
              <a:t>多重置换</a:t>
            </a:r>
          </a:p>
        </p:txBody>
      </p:sp>
      <p:sp>
        <p:nvSpPr>
          <p:cNvPr id="75780" name="灯片编号占位符 4"/>
          <p:cNvSpPr>
            <a:spLocks noGrp="1"/>
          </p:cNvSpPr>
          <p:nvPr>
            <p:ph type="sldNum" sz="quarter" idx="4"/>
          </p:nvPr>
        </p:nvSpPr>
        <p:spPr/>
        <p:txBody>
          <a:bodyPr/>
          <a:lstStyle/>
          <a:p>
            <a:fld id="{6C3F1174-7D33-47B5-BC1A-B3981C65E0D4}" type="slidenum">
              <a:rPr lang="zh-CN" altLang="en-US" smtClean="0"/>
              <a:pPr/>
              <a:t>57</a:t>
            </a:fld>
            <a:endParaRPr lang="en-US" altLang="zh-CN"/>
          </a:p>
        </p:txBody>
      </p:sp>
    </p:spTree>
    <p:extLst>
      <p:ext uri="{BB962C8B-B14F-4D97-AF65-F5344CB8AC3E}">
        <p14:creationId xmlns:p14="http://schemas.microsoft.com/office/powerpoint/2010/main" val="1811500378"/>
      </p:ext>
    </p:extLst>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4"/>
          <p:cNvSpPr>
            <a:spLocks noGrp="1"/>
          </p:cNvSpPr>
          <p:nvPr>
            <p:ph type="title"/>
          </p:nvPr>
        </p:nvSpPr>
        <p:spPr/>
        <p:txBody>
          <a:bodyPr/>
          <a:lstStyle/>
          <a:p>
            <a:r>
              <a:rPr lang="zh-CN" altLang="en-US"/>
              <a:t>其它相关技术</a:t>
            </a:r>
          </a:p>
        </p:txBody>
      </p:sp>
      <p:sp>
        <p:nvSpPr>
          <p:cNvPr id="8" name="文本占位符 7"/>
          <p:cNvSpPr>
            <a:spLocks noGrp="1"/>
          </p:cNvSpPr>
          <p:nvPr>
            <p:ph type="body" idx="1"/>
          </p:nvPr>
        </p:nvSpPr>
        <p:spPr/>
        <p:txBody>
          <a:bodyPr/>
          <a:lstStyle/>
          <a:p>
            <a:endParaRPr lang="zh-CN" altLang="en-US"/>
          </a:p>
        </p:txBody>
      </p:sp>
      <p:sp>
        <p:nvSpPr>
          <p:cNvPr id="104452" name="灯片编号占位符 3"/>
          <p:cNvSpPr>
            <a:spLocks noGrp="1"/>
          </p:cNvSpPr>
          <p:nvPr>
            <p:ph type="sldNum" sz="quarter" idx="4"/>
          </p:nvPr>
        </p:nvSpPr>
        <p:spPr/>
        <p:txBody>
          <a:bodyPr/>
          <a:lstStyle/>
          <a:p>
            <a:fld id="{3D344835-7BDC-4F66-BE70-BAA3950492F3}" type="slidenum">
              <a:rPr lang="zh-CN" altLang="en-US" smtClean="0"/>
              <a:pPr/>
              <a:t>58</a:t>
            </a:fld>
            <a:endParaRPr lang="en-US" altLang="zh-CN"/>
          </a:p>
        </p:txBody>
      </p:sp>
    </p:spTree>
    <p:extLst>
      <p:ext uri="{BB962C8B-B14F-4D97-AF65-F5344CB8AC3E}">
        <p14:creationId xmlns:p14="http://schemas.microsoft.com/office/powerpoint/2010/main" val="4083471883"/>
      </p:ext>
    </p:extLst>
  </p:cSld>
  <p:clrMapOvr>
    <a:masterClrMapping/>
  </p:clrMapOvr>
  <p:transition spd="slow">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内容占位符 2"/>
          <p:cNvSpPr>
            <a:spLocks noGrp="1"/>
          </p:cNvSpPr>
          <p:nvPr>
            <p:ph idx="1"/>
          </p:nvPr>
        </p:nvSpPr>
        <p:spPr>
          <a:xfrm>
            <a:off x="457200" y="1481329"/>
            <a:ext cx="8229600" cy="3603856"/>
          </a:xfrm>
        </p:spPr>
        <p:txBody>
          <a:bodyPr>
            <a:normAutofit fontScale="92500" lnSpcReduction="20000"/>
          </a:bodyPr>
          <a:lstStyle/>
          <a:p>
            <a:pPr eaLnBrk="1" hangingPunct="1"/>
            <a:r>
              <a:rPr lang="zh-CN" altLang="en-US" dirty="0"/>
              <a:t>严格来说，并不是加密技术。</a:t>
            </a:r>
            <a:endParaRPr lang="en-US" altLang="zh-CN" dirty="0"/>
          </a:p>
          <a:p>
            <a:pPr eaLnBrk="1" hangingPunct="1"/>
            <a:r>
              <a:rPr lang="zh-CN" altLang="en-US" dirty="0"/>
              <a:t>暗号和隐语</a:t>
            </a:r>
          </a:p>
          <a:p>
            <a:pPr lvl="1" eaLnBrk="1" hangingPunct="1"/>
            <a:r>
              <a:rPr lang="zh-CN" altLang="en-US" dirty="0"/>
              <a:t>暗号：通过事物的状态或人的行为来传达事先约定的信息</a:t>
            </a:r>
            <a:endParaRPr lang="en-US" altLang="zh-CN" dirty="0"/>
          </a:p>
          <a:p>
            <a:pPr lvl="2" eaLnBrk="1" hangingPunct="1"/>
            <a:r>
              <a:rPr lang="zh-CN" altLang="en-US" dirty="0"/>
              <a:t>消息树、口哨、窗台上</a:t>
            </a:r>
            <a:r>
              <a:rPr lang="zh-CN" altLang="en-US"/>
              <a:t>的花瓶</a:t>
            </a:r>
            <a:endParaRPr lang="en-US" altLang="zh-CN" dirty="0"/>
          </a:p>
          <a:p>
            <a:pPr lvl="1" eaLnBrk="1" hangingPunct="1"/>
            <a:r>
              <a:rPr lang="zh-CN" altLang="en-US" dirty="0"/>
              <a:t>隐语：把信息变换成与此信息无关（但有意义）的语言</a:t>
            </a:r>
            <a:endParaRPr lang="en-US" altLang="zh-CN" dirty="0"/>
          </a:p>
          <a:p>
            <a:pPr lvl="2" eaLnBrk="1" hangingPunct="1"/>
            <a:r>
              <a:rPr lang="zh-CN" altLang="en-US" dirty="0"/>
              <a:t>“虎、虎、虎”、“天王</a:t>
            </a:r>
            <a:r>
              <a:rPr lang="zh-CN" altLang="en-US"/>
              <a:t>盖地虎”</a:t>
            </a:r>
            <a:endParaRPr lang="en-US" altLang="zh-CN" dirty="0"/>
          </a:p>
          <a:p>
            <a:pPr eaLnBrk="1" hangingPunct="1"/>
            <a:r>
              <a:rPr lang="zh-CN" altLang="en-US" dirty="0"/>
              <a:t>漏格板</a:t>
            </a:r>
          </a:p>
        </p:txBody>
      </p:sp>
      <p:sp>
        <p:nvSpPr>
          <p:cNvPr id="113666" name="标题 1"/>
          <p:cNvSpPr>
            <a:spLocks noGrp="1"/>
          </p:cNvSpPr>
          <p:nvPr>
            <p:ph type="title"/>
          </p:nvPr>
        </p:nvSpPr>
        <p:spPr/>
        <p:txBody>
          <a:bodyPr/>
          <a:lstStyle/>
          <a:p>
            <a:pPr eaLnBrk="1" hangingPunct="1"/>
            <a:endParaRPr lang="zh-CN" altLang="en-US"/>
          </a:p>
        </p:txBody>
      </p:sp>
      <p:sp>
        <p:nvSpPr>
          <p:cNvPr id="105476" name="灯片编号占位符 4"/>
          <p:cNvSpPr>
            <a:spLocks noGrp="1"/>
          </p:cNvSpPr>
          <p:nvPr>
            <p:ph type="sldNum" sz="quarter" idx="4"/>
          </p:nvPr>
        </p:nvSpPr>
        <p:spPr bwMode="auto">
          <a:xfrm>
            <a:off x="8429625" y="6421438"/>
            <a:ext cx="642938" cy="3651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1E6E2EB4-D5C1-4665-9B39-48E346127308}" type="slidenum">
              <a:rPr lang="zh-CN" altLang="en-US" smtClean="0"/>
              <a:pPr fontAlgn="base">
                <a:spcBef>
                  <a:spcPct val="0"/>
                </a:spcBef>
                <a:spcAft>
                  <a:spcPct val="0"/>
                </a:spcAft>
                <a:defRPr/>
              </a:pPr>
              <a:t>59</a:t>
            </a:fld>
            <a:endParaRPr lang="en-US" altLang="zh-CN"/>
          </a:p>
        </p:txBody>
      </p:sp>
      <p:graphicFrame>
        <p:nvGraphicFramePr>
          <p:cNvPr id="6" name="表格 5"/>
          <p:cNvGraphicFramePr>
            <a:graphicFrameLocks noGrp="1"/>
          </p:cNvGraphicFramePr>
          <p:nvPr/>
        </p:nvGraphicFramePr>
        <p:xfrm>
          <a:off x="1285875" y="5173663"/>
          <a:ext cx="7215240" cy="1112520"/>
        </p:xfrm>
        <a:graphic>
          <a:graphicData uri="http://schemas.openxmlformats.org/drawingml/2006/table">
            <a:tbl>
              <a:tblPr firstRow="1" bandRow="1">
                <a:tableStyleId>{5940675A-B579-460E-94D1-54222C63F5DA}</a:tableStyleId>
              </a:tblPr>
              <a:tblGrid>
                <a:gridCol w="360762">
                  <a:extLst>
                    <a:ext uri="{9D8B030D-6E8A-4147-A177-3AD203B41FA5}">
                      <a16:colId xmlns:a16="http://schemas.microsoft.com/office/drawing/2014/main" val="20000"/>
                    </a:ext>
                  </a:extLst>
                </a:gridCol>
                <a:gridCol w="360762">
                  <a:extLst>
                    <a:ext uri="{9D8B030D-6E8A-4147-A177-3AD203B41FA5}">
                      <a16:colId xmlns:a16="http://schemas.microsoft.com/office/drawing/2014/main" val="20001"/>
                    </a:ext>
                  </a:extLst>
                </a:gridCol>
                <a:gridCol w="360762">
                  <a:extLst>
                    <a:ext uri="{9D8B030D-6E8A-4147-A177-3AD203B41FA5}">
                      <a16:colId xmlns:a16="http://schemas.microsoft.com/office/drawing/2014/main" val="20002"/>
                    </a:ext>
                  </a:extLst>
                </a:gridCol>
                <a:gridCol w="360762">
                  <a:extLst>
                    <a:ext uri="{9D8B030D-6E8A-4147-A177-3AD203B41FA5}">
                      <a16:colId xmlns:a16="http://schemas.microsoft.com/office/drawing/2014/main" val="20003"/>
                    </a:ext>
                  </a:extLst>
                </a:gridCol>
                <a:gridCol w="360762">
                  <a:extLst>
                    <a:ext uri="{9D8B030D-6E8A-4147-A177-3AD203B41FA5}">
                      <a16:colId xmlns:a16="http://schemas.microsoft.com/office/drawing/2014/main" val="20004"/>
                    </a:ext>
                  </a:extLst>
                </a:gridCol>
                <a:gridCol w="360762">
                  <a:extLst>
                    <a:ext uri="{9D8B030D-6E8A-4147-A177-3AD203B41FA5}">
                      <a16:colId xmlns:a16="http://schemas.microsoft.com/office/drawing/2014/main" val="20005"/>
                    </a:ext>
                  </a:extLst>
                </a:gridCol>
                <a:gridCol w="360762">
                  <a:extLst>
                    <a:ext uri="{9D8B030D-6E8A-4147-A177-3AD203B41FA5}">
                      <a16:colId xmlns:a16="http://schemas.microsoft.com/office/drawing/2014/main" val="20006"/>
                    </a:ext>
                  </a:extLst>
                </a:gridCol>
                <a:gridCol w="360762">
                  <a:extLst>
                    <a:ext uri="{9D8B030D-6E8A-4147-A177-3AD203B41FA5}">
                      <a16:colId xmlns:a16="http://schemas.microsoft.com/office/drawing/2014/main" val="20007"/>
                    </a:ext>
                  </a:extLst>
                </a:gridCol>
                <a:gridCol w="360762">
                  <a:extLst>
                    <a:ext uri="{9D8B030D-6E8A-4147-A177-3AD203B41FA5}">
                      <a16:colId xmlns:a16="http://schemas.microsoft.com/office/drawing/2014/main" val="20008"/>
                    </a:ext>
                  </a:extLst>
                </a:gridCol>
                <a:gridCol w="360762">
                  <a:extLst>
                    <a:ext uri="{9D8B030D-6E8A-4147-A177-3AD203B41FA5}">
                      <a16:colId xmlns:a16="http://schemas.microsoft.com/office/drawing/2014/main" val="20009"/>
                    </a:ext>
                  </a:extLst>
                </a:gridCol>
                <a:gridCol w="360762">
                  <a:extLst>
                    <a:ext uri="{9D8B030D-6E8A-4147-A177-3AD203B41FA5}">
                      <a16:colId xmlns:a16="http://schemas.microsoft.com/office/drawing/2014/main" val="20010"/>
                    </a:ext>
                  </a:extLst>
                </a:gridCol>
                <a:gridCol w="360762">
                  <a:extLst>
                    <a:ext uri="{9D8B030D-6E8A-4147-A177-3AD203B41FA5}">
                      <a16:colId xmlns:a16="http://schemas.microsoft.com/office/drawing/2014/main" val="20011"/>
                    </a:ext>
                  </a:extLst>
                </a:gridCol>
                <a:gridCol w="360762">
                  <a:extLst>
                    <a:ext uri="{9D8B030D-6E8A-4147-A177-3AD203B41FA5}">
                      <a16:colId xmlns:a16="http://schemas.microsoft.com/office/drawing/2014/main" val="20012"/>
                    </a:ext>
                  </a:extLst>
                </a:gridCol>
                <a:gridCol w="360762">
                  <a:extLst>
                    <a:ext uri="{9D8B030D-6E8A-4147-A177-3AD203B41FA5}">
                      <a16:colId xmlns:a16="http://schemas.microsoft.com/office/drawing/2014/main" val="20013"/>
                    </a:ext>
                  </a:extLst>
                </a:gridCol>
                <a:gridCol w="360762">
                  <a:extLst>
                    <a:ext uri="{9D8B030D-6E8A-4147-A177-3AD203B41FA5}">
                      <a16:colId xmlns:a16="http://schemas.microsoft.com/office/drawing/2014/main" val="20014"/>
                    </a:ext>
                  </a:extLst>
                </a:gridCol>
                <a:gridCol w="360762">
                  <a:extLst>
                    <a:ext uri="{9D8B030D-6E8A-4147-A177-3AD203B41FA5}">
                      <a16:colId xmlns:a16="http://schemas.microsoft.com/office/drawing/2014/main" val="20015"/>
                    </a:ext>
                  </a:extLst>
                </a:gridCol>
                <a:gridCol w="360762">
                  <a:extLst>
                    <a:ext uri="{9D8B030D-6E8A-4147-A177-3AD203B41FA5}">
                      <a16:colId xmlns:a16="http://schemas.microsoft.com/office/drawing/2014/main" val="20016"/>
                    </a:ext>
                  </a:extLst>
                </a:gridCol>
                <a:gridCol w="360762">
                  <a:extLst>
                    <a:ext uri="{9D8B030D-6E8A-4147-A177-3AD203B41FA5}">
                      <a16:colId xmlns:a16="http://schemas.microsoft.com/office/drawing/2014/main" val="20017"/>
                    </a:ext>
                  </a:extLst>
                </a:gridCol>
                <a:gridCol w="360762">
                  <a:extLst>
                    <a:ext uri="{9D8B030D-6E8A-4147-A177-3AD203B41FA5}">
                      <a16:colId xmlns:a16="http://schemas.microsoft.com/office/drawing/2014/main" val="20018"/>
                    </a:ext>
                  </a:extLst>
                </a:gridCol>
                <a:gridCol w="360762">
                  <a:extLst>
                    <a:ext uri="{9D8B030D-6E8A-4147-A177-3AD203B41FA5}">
                      <a16:colId xmlns:a16="http://schemas.microsoft.com/office/drawing/2014/main" val="20019"/>
                    </a:ext>
                  </a:extLst>
                </a:gridCol>
              </a:tblGrid>
              <a:tr h="370840">
                <a:tc>
                  <a:txBody>
                    <a:bodyPr/>
                    <a:lstStyle/>
                    <a:p>
                      <a:pPr algn="ctr"/>
                      <a:r>
                        <a:rPr lang="zh-CN" altLang="en-US" b="1" dirty="0">
                          <a:solidFill>
                            <a:srgbClr val="0000FF"/>
                          </a:solidFill>
                        </a:rPr>
                        <a:t>大</a:t>
                      </a:r>
                    </a:p>
                  </a:txBody>
                  <a:tcPr/>
                </a:tc>
                <a:tc>
                  <a:txBody>
                    <a:bodyPr/>
                    <a:lstStyle/>
                    <a:p>
                      <a:pPr algn="ctr"/>
                      <a:r>
                        <a:rPr lang="zh-CN" altLang="en-US" b="1" dirty="0">
                          <a:solidFill>
                            <a:srgbClr val="0000FF"/>
                          </a:solidFill>
                        </a:rPr>
                        <a:t>风</a:t>
                      </a:r>
                    </a:p>
                  </a:txBody>
                  <a:tcPr/>
                </a:tc>
                <a:tc>
                  <a:txBody>
                    <a:bodyPr/>
                    <a:lstStyle/>
                    <a:p>
                      <a:pPr algn="ctr"/>
                      <a:r>
                        <a:rPr lang="zh-CN" altLang="en-US" b="1" dirty="0">
                          <a:solidFill>
                            <a:srgbClr val="0000FF"/>
                          </a:solidFill>
                        </a:rPr>
                        <a:t>渐</a:t>
                      </a:r>
                    </a:p>
                  </a:txBody>
                  <a:tcPr/>
                </a:tc>
                <a:tc>
                  <a:txBody>
                    <a:bodyPr/>
                    <a:lstStyle/>
                    <a:p>
                      <a:pPr algn="ctr"/>
                      <a:r>
                        <a:rPr lang="zh-CN" altLang="en-US" b="1" dirty="0">
                          <a:solidFill>
                            <a:srgbClr val="0000FF"/>
                          </a:solidFill>
                        </a:rPr>
                        <a:t>起</a:t>
                      </a:r>
                    </a:p>
                  </a:txBody>
                  <a:tcPr/>
                </a:tc>
                <a:tc>
                  <a:txBody>
                    <a:bodyPr/>
                    <a:lstStyle/>
                    <a:p>
                      <a:pPr algn="ctr"/>
                      <a:r>
                        <a:rPr lang="zh-CN" altLang="en-US" b="1" dirty="0">
                          <a:solidFill>
                            <a:srgbClr val="0000FF"/>
                          </a:solidFill>
                        </a:rPr>
                        <a:t>，</a:t>
                      </a:r>
                    </a:p>
                  </a:txBody>
                  <a:tcPr/>
                </a:tc>
                <a:tc>
                  <a:txBody>
                    <a:bodyPr/>
                    <a:lstStyle/>
                    <a:p>
                      <a:pPr algn="ctr"/>
                      <a:r>
                        <a:rPr lang="zh-CN" altLang="en-US" b="1" dirty="0">
                          <a:solidFill>
                            <a:srgbClr val="0000FF"/>
                          </a:solidFill>
                        </a:rPr>
                        <a:t>寒</a:t>
                      </a:r>
                    </a:p>
                  </a:txBody>
                  <a:tcPr/>
                </a:tc>
                <a:tc>
                  <a:txBody>
                    <a:bodyPr/>
                    <a:lstStyle/>
                    <a:p>
                      <a:pPr algn="ctr"/>
                      <a:r>
                        <a:rPr lang="zh-CN" altLang="en-US" b="1" dirty="0">
                          <a:solidFill>
                            <a:srgbClr val="0000FF"/>
                          </a:solidFill>
                        </a:rPr>
                        <a:t>流</a:t>
                      </a:r>
                    </a:p>
                  </a:txBody>
                  <a:tcPr/>
                </a:tc>
                <a:tc>
                  <a:txBody>
                    <a:bodyPr/>
                    <a:lstStyle/>
                    <a:p>
                      <a:pPr algn="ctr"/>
                      <a:r>
                        <a:rPr lang="zh-CN" altLang="en-US" b="1" dirty="0">
                          <a:solidFill>
                            <a:srgbClr val="0000FF"/>
                          </a:solidFill>
                        </a:rPr>
                        <a:t>攻</a:t>
                      </a:r>
                    </a:p>
                  </a:txBody>
                  <a:tcPr/>
                </a:tc>
                <a:tc>
                  <a:txBody>
                    <a:bodyPr/>
                    <a:lstStyle/>
                    <a:p>
                      <a:pPr algn="ctr"/>
                      <a:r>
                        <a:rPr lang="zh-CN" altLang="en-US" b="1" dirty="0">
                          <a:solidFill>
                            <a:srgbClr val="0000FF"/>
                          </a:solidFill>
                        </a:rPr>
                        <a:t>击</a:t>
                      </a:r>
                    </a:p>
                  </a:txBody>
                  <a:tcPr/>
                </a:tc>
                <a:tc>
                  <a:txBody>
                    <a:bodyPr/>
                    <a:lstStyle/>
                    <a:p>
                      <a:pPr algn="ctr"/>
                      <a:r>
                        <a:rPr lang="zh-CN" altLang="en-US" b="1" dirty="0">
                          <a:solidFill>
                            <a:srgbClr val="0000FF"/>
                          </a:solidFill>
                        </a:rPr>
                        <a:t>着</a:t>
                      </a:r>
                    </a:p>
                  </a:txBody>
                  <a:tcPr/>
                </a:tc>
                <a:tc>
                  <a:txBody>
                    <a:bodyPr/>
                    <a:lstStyle/>
                    <a:p>
                      <a:pPr algn="ctr"/>
                      <a:r>
                        <a:rPr lang="zh-CN" altLang="en-US" b="1" dirty="0">
                          <a:solidFill>
                            <a:srgbClr val="0000FF"/>
                          </a:solidFill>
                        </a:rPr>
                        <a:t>我</a:t>
                      </a:r>
                    </a:p>
                  </a:txBody>
                  <a:tcPr/>
                </a:tc>
                <a:tc>
                  <a:txBody>
                    <a:bodyPr/>
                    <a:lstStyle/>
                    <a:p>
                      <a:pPr algn="ctr"/>
                      <a:r>
                        <a:rPr lang="zh-CN" altLang="en-US" b="1" dirty="0">
                          <a:solidFill>
                            <a:srgbClr val="0000FF"/>
                          </a:solidFill>
                        </a:rPr>
                        <a:t>们</a:t>
                      </a:r>
                    </a:p>
                  </a:txBody>
                  <a:tcPr/>
                </a:tc>
                <a:tc>
                  <a:txBody>
                    <a:bodyPr/>
                    <a:lstStyle/>
                    <a:p>
                      <a:pPr algn="ctr"/>
                      <a:r>
                        <a:rPr lang="zh-CN" altLang="en-US" b="1" dirty="0">
                          <a:solidFill>
                            <a:srgbClr val="0000FF"/>
                          </a:solidFill>
                        </a:rPr>
                        <a:t>的</a:t>
                      </a:r>
                    </a:p>
                  </a:txBody>
                  <a:tcPr/>
                </a:tc>
                <a:tc>
                  <a:txBody>
                    <a:bodyPr/>
                    <a:lstStyle/>
                    <a:p>
                      <a:pPr algn="ctr"/>
                      <a:r>
                        <a:rPr lang="zh-CN" altLang="en-US" b="1" dirty="0">
                          <a:solidFill>
                            <a:srgbClr val="0000FF"/>
                          </a:solidFill>
                        </a:rPr>
                        <a:t>肌</a:t>
                      </a:r>
                    </a:p>
                  </a:txBody>
                  <a:tcPr/>
                </a:tc>
                <a:tc>
                  <a:txBody>
                    <a:bodyPr/>
                    <a:lstStyle/>
                    <a:p>
                      <a:pPr algn="ctr"/>
                      <a:r>
                        <a:rPr lang="zh-CN" altLang="en-US" b="1" dirty="0">
                          <a:solidFill>
                            <a:srgbClr val="0000FF"/>
                          </a:solidFill>
                        </a:rPr>
                        <a:t>体</a:t>
                      </a:r>
                    </a:p>
                  </a:txBody>
                  <a:tcPr/>
                </a:tc>
                <a:tc>
                  <a:txBody>
                    <a:bodyPr/>
                    <a:lstStyle/>
                    <a:p>
                      <a:pPr algn="ctr"/>
                      <a:r>
                        <a:rPr lang="zh-CN" altLang="en-US" b="1" dirty="0">
                          <a:solidFill>
                            <a:srgbClr val="0000FF"/>
                          </a:solidFill>
                        </a:rPr>
                        <a:t>，</a:t>
                      </a:r>
                    </a:p>
                  </a:txBody>
                  <a:tcPr/>
                </a:tc>
                <a:tc>
                  <a:txBody>
                    <a:bodyPr/>
                    <a:lstStyle/>
                    <a:p>
                      <a:pPr algn="ctr"/>
                      <a:r>
                        <a:rPr lang="zh-CN" altLang="en-US" b="1" dirty="0">
                          <a:solidFill>
                            <a:srgbClr val="0000FF"/>
                          </a:solidFill>
                        </a:rPr>
                        <a:t>雪</a:t>
                      </a:r>
                    </a:p>
                  </a:txBody>
                  <a:tcPr/>
                </a:tc>
                <a:tc>
                  <a:txBody>
                    <a:bodyPr/>
                    <a:lstStyle/>
                    <a:p>
                      <a:pPr algn="ctr"/>
                      <a:r>
                        <a:rPr lang="zh-CN" altLang="en-US" b="1" dirty="0">
                          <a:solidFill>
                            <a:srgbClr val="0000FF"/>
                          </a:solidFill>
                        </a:rPr>
                        <a:t>花</a:t>
                      </a:r>
                    </a:p>
                  </a:txBody>
                  <a:tcPr/>
                </a:tc>
                <a:tc>
                  <a:txBody>
                    <a:bodyPr/>
                    <a:lstStyle/>
                    <a:p>
                      <a:pPr algn="ctr"/>
                      <a:r>
                        <a:rPr lang="zh-CN" altLang="en-US" b="1" dirty="0">
                          <a:solidFill>
                            <a:srgbClr val="0000FF"/>
                          </a:solidFill>
                        </a:rPr>
                        <a:t>从</a:t>
                      </a:r>
                    </a:p>
                  </a:txBody>
                  <a:tcPr/>
                </a:tc>
                <a:tc>
                  <a:txBody>
                    <a:bodyPr/>
                    <a:lstStyle/>
                    <a:p>
                      <a:pPr algn="ctr"/>
                      <a:r>
                        <a:rPr lang="zh-CN" altLang="en-US" b="1" dirty="0">
                          <a:solidFill>
                            <a:srgbClr val="0000FF"/>
                          </a:solidFill>
                        </a:rPr>
                        <a:t>天</a:t>
                      </a:r>
                    </a:p>
                  </a:txBody>
                  <a:tcPr/>
                </a:tc>
                <a:extLst>
                  <a:ext uri="{0D108BD9-81ED-4DB2-BD59-A6C34878D82A}">
                    <a16:rowId xmlns:a16="http://schemas.microsoft.com/office/drawing/2014/main" val="10000"/>
                  </a:ext>
                </a:extLst>
              </a:tr>
              <a:tr h="370840">
                <a:tc>
                  <a:txBody>
                    <a:bodyPr/>
                    <a:lstStyle/>
                    <a:p>
                      <a:pPr algn="ctr"/>
                      <a:r>
                        <a:rPr lang="zh-CN" altLang="en-US" b="1" dirty="0">
                          <a:solidFill>
                            <a:srgbClr val="0000FF"/>
                          </a:solidFill>
                        </a:rPr>
                        <a:t>空</a:t>
                      </a:r>
                    </a:p>
                  </a:txBody>
                  <a:tcPr/>
                </a:tc>
                <a:tc>
                  <a:txBody>
                    <a:bodyPr/>
                    <a:lstStyle/>
                    <a:p>
                      <a:pPr algn="ctr"/>
                      <a:r>
                        <a:rPr lang="zh-CN" altLang="en-US" b="1" dirty="0">
                          <a:solidFill>
                            <a:srgbClr val="0000FF"/>
                          </a:solidFill>
                        </a:rPr>
                        <a:t>中</a:t>
                      </a:r>
                    </a:p>
                  </a:txBody>
                  <a:tcPr/>
                </a:tc>
                <a:tc>
                  <a:txBody>
                    <a:bodyPr/>
                    <a:lstStyle/>
                    <a:p>
                      <a:pPr algn="ctr"/>
                      <a:r>
                        <a:rPr lang="zh-CN" altLang="en-US" b="1" dirty="0">
                          <a:solidFill>
                            <a:srgbClr val="0000FF"/>
                          </a:solidFill>
                        </a:rPr>
                        <a:t>落</a:t>
                      </a:r>
                    </a:p>
                  </a:txBody>
                  <a:tcPr/>
                </a:tc>
                <a:tc>
                  <a:txBody>
                    <a:bodyPr/>
                    <a:lstStyle/>
                    <a:p>
                      <a:pPr algn="ctr"/>
                      <a:r>
                        <a:rPr lang="zh-CN" altLang="en-US" b="1" dirty="0">
                          <a:solidFill>
                            <a:srgbClr val="0000FF"/>
                          </a:solidFill>
                        </a:rPr>
                        <a:t>下</a:t>
                      </a:r>
                    </a:p>
                  </a:txBody>
                  <a:tcPr/>
                </a:tc>
                <a:tc>
                  <a:txBody>
                    <a:bodyPr/>
                    <a:lstStyle/>
                    <a:p>
                      <a:pPr algn="ctr"/>
                      <a:r>
                        <a:rPr lang="zh-CN" altLang="en-US" b="1" dirty="0">
                          <a:solidFill>
                            <a:srgbClr val="0000FF"/>
                          </a:solidFill>
                        </a:rPr>
                        <a:t>，</a:t>
                      </a:r>
                    </a:p>
                  </a:txBody>
                  <a:tcPr/>
                </a:tc>
                <a:tc>
                  <a:txBody>
                    <a:bodyPr/>
                    <a:lstStyle/>
                    <a:p>
                      <a:pPr algn="ctr"/>
                      <a:r>
                        <a:rPr lang="zh-CN" altLang="en-US" b="1" dirty="0">
                          <a:solidFill>
                            <a:srgbClr val="0000FF"/>
                          </a:solidFill>
                        </a:rPr>
                        <a:t>预</a:t>
                      </a:r>
                    </a:p>
                  </a:txBody>
                  <a:tcPr/>
                </a:tc>
                <a:tc>
                  <a:txBody>
                    <a:bodyPr/>
                    <a:lstStyle/>
                    <a:p>
                      <a:pPr algn="ctr"/>
                      <a:r>
                        <a:rPr lang="zh-CN" altLang="en-US" b="1" dirty="0">
                          <a:solidFill>
                            <a:srgbClr val="0000FF"/>
                          </a:solidFill>
                        </a:rPr>
                        <a:t>示</a:t>
                      </a:r>
                    </a:p>
                  </a:txBody>
                  <a:tcPr/>
                </a:tc>
                <a:tc>
                  <a:txBody>
                    <a:bodyPr/>
                    <a:lstStyle/>
                    <a:p>
                      <a:pPr algn="ctr"/>
                      <a:r>
                        <a:rPr lang="zh-CN" altLang="en-US" b="1" dirty="0">
                          <a:solidFill>
                            <a:srgbClr val="0000FF"/>
                          </a:solidFill>
                        </a:rPr>
                        <a:t>明</a:t>
                      </a:r>
                    </a:p>
                  </a:txBody>
                  <a:tcPr/>
                </a:tc>
                <a:tc>
                  <a:txBody>
                    <a:bodyPr/>
                    <a:lstStyle/>
                    <a:p>
                      <a:pPr algn="ctr"/>
                      <a:r>
                        <a:rPr lang="zh-CN" altLang="en-US" b="1" dirty="0">
                          <a:solidFill>
                            <a:srgbClr val="0000FF"/>
                          </a:solidFill>
                        </a:rPr>
                        <a:t>天</a:t>
                      </a:r>
                    </a:p>
                  </a:txBody>
                  <a:tcPr/>
                </a:tc>
                <a:tc>
                  <a:txBody>
                    <a:bodyPr/>
                    <a:lstStyle/>
                    <a:p>
                      <a:pPr algn="ctr"/>
                      <a:r>
                        <a:rPr lang="en-US" altLang="zh-CN" b="1" dirty="0">
                          <a:solidFill>
                            <a:srgbClr val="0000FF"/>
                          </a:solidFill>
                        </a:rPr>
                        <a:t>5</a:t>
                      </a:r>
                      <a:endParaRPr lang="zh-CN" altLang="en-US" b="1" dirty="0">
                        <a:solidFill>
                          <a:srgbClr val="0000FF"/>
                        </a:solidFill>
                      </a:endParaRPr>
                    </a:p>
                  </a:txBody>
                  <a:tcPr/>
                </a:tc>
                <a:tc>
                  <a:txBody>
                    <a:bodyPr/>
                    <a:lstStyle/>
                    <a:p>
                      <a:pPr algn="ctr"/>
                      <a:r>
                        <a:rPr lang="zh-CN" altLang="en-US" b="1" dirty="0">
                          <a:solidFill>
                            <a:srgbClr val="0000FF"/>
                          </a:solidFill>
                        </a:rPr>
                        <a:t>点</a:t>
                      </a:r>
                    </a:p>
                  </a:txBody>
                  <a:tcPr/>
                </a:tc>
                <a:tc>
                  <a:txBody>
                    <a:bodyPr/>
                    <a:lstStyle/>
                    <a:p>
                      <a:pPr algn="ctr"/>
                      <a:r>
                        <a:rPr lang="zh-CN" altLang="en-US" b="1" dirty="0">
                          <a:solidFill>
                            <a:srgbClr val="0000FF"/>
                          </a:solidFill>
                        </a:rPr>
                        <a:t>的</a:t>
                      </a:r>
                    </a:p>
                  </a:txBody>
                  <a:tcPr/>
                </a:tc>
                <a:tc>
                  <a:txBody>
                    <a:bodyPr/>
                    <a:lstStyle/>
                    <a:p>
                      <a:pPr algn="ctr"/>
                      <a:r>
                        <a:rPr lang="zh-CN" altLang="en-US" b="1" dirty="0">
                          <a:solidFill>
                            <a:srgbClr val="0000FF"/>
                          </a:solidFill>
                        </a:rPr>
                        <a:t>活</a:t>
                      </a:r>
                    </a:p>
                  </a:txBody>
                  <a:tcPr/>
                </a:tc>
                <a:tc>
                  <a:txBody>
                    <a:bodyPr/>
                    <a:lstStyle/>
                    <a:p>
                      <a:pPr algn="ctr"/>
                      <a:r>
                        <a:rPr lang="zh-CN" altLang="en-US" b="1" dirty="0">
                          <a:solidFill>
                            <a:srgbClr val="0000FF"/>
                          </a:solidFill>
                        </a:rPr>
                        <a:t>动</a:t>
                      </a:r>
                    </a:p>
                  </a:txBody>
                  <a:tcPr/>
                </a:tc>
                <a:tc>
                  <a:txBody>
                    <a:bodyPr/>
                    <a:lstStyle/>
                    <a:p>
                      <a:pPr algn="ctr"/>
                      <a:r>
                        <a:rPr lang="zh-CN" altLang="en-US" b="1" dirty="0">
                          <a:solidFill>
                            <a:srgbClr val="0000FF"/>
                          </a:solidFill>
                        </a:rPr>
                        <a:t>，</a:t>
                      </a:r>
                    </a:p>
                  </a:txBody>
                  <a:tcPr/>
                </a:tc>
                <a:tc>
                  <a:txBody>
                    <a:bodyPr/>
                    <a:lstStyle/>
                    <a:p>
                      <a:pPr algn="ctr"/>
                      <a:r>
                        <a:rPr lang="zh-CN" altLang="en-US" b="1" dirty="0">
                          <a:solidFill>
                            <a:srgbClr val="0000FF"/>
                          </a:solidFill>
                        </a:rPr>
                        <a:t>开</a:t>
                      </a:r>
                    </a:p>
                  </a:txBody>
                  <a:tcPr/>
                </a:tc>
                <a:tc>
                  <a:txBody>
                    <a:bodyPr/>
                    <a:lstStyle/>
                    <a:p>
                      <a:pPr algn="ctr"/>
                      <a:r>
                        <a:rPr lang="zh-CN" altLang="en-US" b="1" dirty="0">
                          <a:solidFill>
                            <a:srgbClr val="0000FF"/>
                          </a:solidFill>
                        </a:rPr>
                        <a:t>始</a:t>
                      </a:r>
                    </a:p>
                  </a:txBody>
                  <a:tcPr/>
                </a:tc>
                <a:tc>
                  <a:txBody>
                    <a:bodyPr/>
                    <a:lstStyle/>
                    <a:p>
                      <a:pPr algn="ctr"/>
                      <a:r>
                        <a:rPr lang="zh-CN" altLang="en-US" b="1" dirty="0">
                          <a:solidFill>
                            <a:srgbClr val="0000FF"/>
                          </a:solidFill>
                        </a:rPr>
                        <a:t>时</a:t>
                      </a:r>
                    </a:p>
                  </a:txBody>
                  <a:tcPr/>
                </a:tc>
                <a:tc>
                  <a:txBody>
                    <a:bodyPr/>
                    <a:lstStyle/>
                    <a:p>
                      <a:pPr algn="ctr"/>
                      <a:r>
                        <a:rPr lang="zh-CN" altLang="en-US" b="1" dirty="0">
                          <a:solidFill>
                            <a:srgbClr val="0000FF"/>
                          </a:solidFill>
                        </a:rPr>
                        <a:t>会</a:t>
                      </a:r>
                    </a:p>
                  </a:txBody>
                  <a:tcPr/>
                </a:tc>
                <a:tc>
                  <a:txBody>
                    <a:bodyPr/>
                    <a:lstStyle/>
                    <a:p>
                      <a:pPr algn="ctr"/>
                      <a:r>
                        <a:rPr lang="zh-CN" altLang="en-US" b="1" dirty="0">
                          <a:solidFill>
                            <a:srgbClr val="0000FF"/>
                          </a:solidFill>
                        </a:rPr>
                        <a:t>有</a:t>
                      </a:r>
                    </a:p>
                  </a:txBody>
                  <a:tcPr/>
                </a:tc>
                <a:extLst>
                  <a:ext uri="{0D108BD9-81ED-4DB2-BD59-A6C34878D82A}">
                    <a16:rowId xmlns:a16="http://schemas.microsoft.com/office/drawing/2014/main" val="10001"/>
                  </a:ext>
                </a:extLst>
              </a:tr>
              <a:tr h="370840">
                <a:tc>
                  <a:txBody>
                    <a:bodyPr/>
                    <a:lstStyle/>
                    <a:p>
                      <a:pPr algn="ctr"/>
                      <a:r>
                        <a:rPr lang="zh-CN" altLang="en-US" b="1" dirty="0">
                          <a:solidFill>
                            <a:srgbClr val="0000FF"/>
                          </a:solidFill>
                        </a:rPr>
                        <a:t>困</a:t>
                      </a:r>
                    </a:p>
                  </a:txBody>
                  <a:tcPr/>
                </a:tc>
                <a:tc>
                  <a:txBody>
                    <a:bodyPr/>
                    <a:lstStyle/>
                    <a:p>
                      <a:pPr algn="ctr"/>
                      <a:r>
                        <a:rPr lang="zh-CN" altLang="en-US" b="1" dirty="0">
                          <a:solidFill>
                            <a:srgbClr val="0000FF"/>
                          </a:solidFill>
                        </a:rPr>
                        <a:t>难</a:t>
                      </a:r>
                    </a:p>
                  </a:txBody>
                  <a:tcPr/>
                </a:tc>
                <a:tc>
                  <a:txBody>
                    <a:bodyPr/>
                    <a:lstStyle/>
                    <a:p>
                      <a:pPr algn="ctr"/>
                      <a:r>
                        <a:rPr lang="zh-CN" altLang="en-US" b="1" dirty="0">
                          <a:solidFill>
                            <a:srgbClr val="0000FF"/>
                          </a:solidFill>
                        </a:rPr>
                        <a:t>。</a:t>
                      </a:r>
                    </a:p>
                  </a:txBody>
                  <a:tcPr/>
                </a:tc>
                <a:tc>
                  <a:txBody>
                    <a:bodyPr/>
                    <a:lstStyle/>
                    <a:p>
                      <a:pPr algn="ctr"/>
                      <a:endParaRPr lang="zh-CN" altLang="en-US" b="1" dirty="0">
                        <a:solidFill>
                          <a:srgbClr val="0000FF"/>
                        </a:solidFill>
                      </a:endParaRPr>
                    </a:p>
                  </a:txBody>
                  <a:tcPr/>
                </a:tc>
                <a:tc>
                  <a:txBody>
                    <a:bodyPr/>
                    <a:lstStyle/>
                    <a:p>
                      <a:pPr algn="ctr"/>
                      <a:endParaRPr lang="zh-CN" altLang="en-US" b="1">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tc>
                  <a:txBody>
                    <a:bodyPr/>
                    <a:lstStyle/>
                    <a:p>
                      <a:pPr algn="ctr"/>
                      <a:endParaRPr lang="zh-CN" altLang="en-US" b="1" dirty="0">
                        <a:solidFill>
                          <a:srgbClr val="0000FF"/>
                        </a:solidFill>
                      </a:endParaRPr>
                    </a:p>
                  </a:txBody>
                  <a:tcP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1285875" y="5173663"/>
          <a:ext cx="7215240" cy="1112520"/>
        </p:xfrm>
        <a:graphic>
          <a:graphicData uri="http://schemas.openxmlformats.org/drawingml/2006/table">
            <a:tbl>
              <a:tblPr firstRow="1" bandRow="1">
                <a:tableStyleId>{5940675A-B579-460E-94D1-54222C63F5DA}</a:tableStyleId>
              </a:tblPr>
              <a:tblGrid>
                <a:gridCol w="360762">
                  <a:extLst>
                    <a:ext uri="{9D8B030D-6E8A-4147-A177-3AD203B41FA5}">
                      <a16:colId xmlns:a16="http://schemas.microsoft.com/office/drawing/2014/main" val="20000"/>
                    </a:ext>
                  </a:extLst>
                </a:gridCol>
                <a:gridCol w="360762">
                  <a:extLst>
                    <a:ext uri="{9D8B030D-6E8A-4147-A177-3AD203B41FA5}">
                      <a16:colId xmlns:a16="http://schemas.microsoft.com/office/drawing/2014/main" val="20001"/>
                    </a:ext>
                  </a:extLst>
                </a:gridCol>
                <a:gridCol w="360762">
                  <a:extLst>
                    <a:ext uri="{9D8B030D-6E8A-4147-A177-3AD203B41FA5}">
                      <a16:colId xmlns:a16="http://schemas.microsoft.com/office/drawing/2014/main" val="20002"/>
                    </a:ext>
                  </a:extLst>
                </a:gridCol>
                <a:gridCol w="360762">
                  <a:extLst>
                    <a:ext uri="{9D8B030D-6E8A-4147-A177-3AD203B41FA5}">
                      <a16:colId xmlns:a16="http://schemas.microsoft.com/office/drawing/2014/main" val="20003"/>
                    </a:ext>
                  </a:extLst>
                </a:gridCol>
                <a:gridCol w="360762">
                  <a:extLst>
                    <a:ext uri="{9D8B030D-6E8A-4147-A177-3AD203B41FA5}">
                      <a16:colId xmlns:a16="http://schemas.microsoft.com/office/drawing/2014/main" val="20004"/>
                    </a:ext>
                  </a:extLst>
                </a:gridCol>
                <a:gridCol w="360762">
                  <a:extLst>
                    <a:ext uri="{9D8B030D-6E8A-4147-A177-3AD203B41FA5}">
                      <a16:colId xmlns:a16="http://schemas.microsoft.com/office/drawing/2014/main" val="20005"/>
                    </a:ext>
                  </a:extLst>
                </a:gridCol>
                <a:gridCol w="360762">
                  <a:extLst>
                    <a:ext uri="{9D8B030D-6E8A-4147-A177-3AD203B41FA5}">
                      <a16:colId xmlns:a16="http://schemas.microsoft.com/office/drawing/2014/main" val="20006"/>
                    </a:ext>
                  </a:extLst>
                </a:gridCol>
                <a:gridCol w="360762">
                  <a:extLst>
                    <a:ext uri="{9D8B030D-6E8A-4147-A177-3AD203B41FA5}">
                      <a16:colId xmlns:a16="http://schemas.microsoft.com/office/drawing/2014/main" val="20007"/>
                    </a:ext>
                  </a:extLst>
                </a:gridCol>
                <a:gridCol w="360762">
                  <a:extLst>
                    <a:ext uri="{9D8B030D-6E8A-4147-A177-3AD203B41FA5}">
                      <a16:colId xmlns:a16="http://schemas.microsoft.com/office/drawing/2014/main" val="20008"/>
                    </a:ext>
                  </a:extLst>
                </a:gridCol>
                <a:gridCol w="360762">
                  <a:extLst>
                    <a:ext uri="{9D8B030D-6E8A-4147-A177-3AD203B41FA5}">
                      <a16:colId xmlns:a16="http://schemas.microsoft.com/office/drawing/2014/main" val="20009"/>
                    </a:ext>
                  </a:extLst>
                </a:gridCol>
                <a:gridCol w="360762">
                  <a:extLst>
                    <a:ext uri="{9D8B030D-6E8A-4147-A177-3AD203B41FA5}">
                      <a16:colId xmlns:a16="http://schemas.microsoft.com/office/drawing/2014/main" val="20010"/>
                    </a:ext>
                  </a:extLst>
                </a:gridCol>
                <a:gridCol w="360762">
                  <a:extLst>
                    <a:ext uri="{9D8B030D-6E8A-4147-A177-3AD203B41FA5}">
                      <a16:colId xmlns:a16="http://schemas.microsoft.com/office/drawing/2014/main" val="20011"/>
                    </a:ext>
                  </a:extLst>
                </a:gridCol>
                <a:gridCol w="360762">
                  <a:extLst>
                    <a:ext uri="{9D8B030D-6E8A-4147-A177-3AD203B41FA5}">
                      <a16:colId xmlns:a16="http://schemas.microsoft.com/office/drawing/2014/main" val="20012"/>
                    </a:ext>
                  </a:extLst>
                </a:gridCol>
                <a:gridCol w="360762">
                  <a:extLst>
                    <a:ext uri="{9D8B030D-6E8A-4147-A177-3AD203B41FA5}">
                      <a16:colId xmlns:a16="http://schemas.microsoft.com/office/drawing/2014/main" val="20013"/>
                    </a:ext>
                  </a:extLst>
                </a:gridCol>
                <a:gridCol w="360762">
                  <a:extLst>
                    <a:ext uri="{9D8B030D-6E8A-4147-A177-3AD203B41FA5}">
                      <a16:colId xmlns:a16="http://schemas.microsoft.com/office/drawing/2014/main" val="20014"/>
                    </a:ext>
                  </a:extLst>
                </a:gridCol>
                <a:gridCol w="360762">
                  <a:extLst>
                    <a:ext uri="{9D8B030D-6E8A-4147-A177-3AD203B41FA5}">
                      <a16:colId xmlns:a16="http://schemas.microsoft.com/office/drawing/2014/main" val="20015"/>
                    </a:ext>
                  </a:extLst>
                </a:gridCol>
                <a:gridCol w="360762">
                  <a:extLst>
                    <a:ext uri="{9D8B030D-6E8A-4147-A177-3AD203B41FA5}">
                      <a16:colId xmlns:a16="http://schemas.microsoft.com/office/drawing/2014/main" val="20016"/>
                    </a:ext>
                  </a:extLst>
                </a:gridCol>
                <a:gridCol w="360762">
                  <a:extLst>
                    <a:ext uri="{9D8B030D-6E8A-4147-A177-3AD203B41FA5}">
                      <a16:colId xmlns:a16="http://schemas.microsoft.com/office/drawing/2014/main" val="20017"/>
                    </a:ext>
                  </a:extLst>
                </a:gridCol>
                <a:gridCol w="360762">
                  <a:extLst>
                    <a:ext uri="{9D8B030D-6E8A-4147-A177-3AD203B41FA5}">
                      <a16:colId xmlns:a16="http://schemas.microsoft.com/office/drawing/2014/main" val="20018"/>
                    </a:ext>
                  </a:extLst>
                </a:gridCol>
                <a:gridCol w="360762">
                  <a:extLst>
                    <a:ext uri="{9D8B030D-6E8A-4147-A177-3AD203B41FA5}">
                      <a16:colId xmlns:a16="http://schemas.microsoft.com/office/drawing/2014/main" val="20019"/>
                    </a:ext>
                  </a:extLst>
                </a:gridCol>
              </a:tblGrid>
              <a:tr h="370840">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noFill/>
                  </a:tcPr>
                </a:tc>
                <a:tc>
                  <a:txBody>
                    <a:bodyPr/>
                    <a:lstStyle/>
                    <a:p>
                      <a:pPr algn="ctr"/>
                      <a:endParaRPr lang="zh-CN" altLang="en-US" dirty="0"/>
                    </a:p>
                  </a:txBody>
                  <a:tcPr>
                    <a:solidFill>
                      <a:srgbClr val="FF0000"/>
                    </a:solidFill>
                  </a:tcPr>
                </a:tc>
                <a:extLst>
                  <a:ext uri="{0D108BD9-81ED-4DB2-BD59-A6C34878D82A}">
                    <a16:rowId xmlns:a16="http://schemas.microsoft.com/office/drawing/2014/main" val="10000"/>
                  </a:ext>
                </a:extLst>
              </a:tr>
              <a:tr h="370840">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noFill/>
                  </a:tcPr>
                </a:tc>
                <a:tc>
                  <a:txBody>
                    <a:bodyPr/>
                    <a:lstStyle/>
                    <a:p>
                      <a:pPr algn="ctr"/>
                      <a:endParaRPr lang="zh-CN" altLang="en-US" dirty="0"/>
                    </a:p>
                  </a:txBody>
                  <a:tcPr>
                    <a:no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extLst>
                  <a:ext uri="{0D108BD9-81ED-4DB2-BD59-A6C34878D82A}">
                    <a16:rowId xmlns:a16="http://schemas.microsoft.com/office/drawing/2014/main" val="10001"/>
                  </a:ext>
                </a:extLst>
              </a:tr>
              <a:tr h="370840">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a:p>
                  </a:txBody>
                  <a:tcPr>
                    <a:solidFill>
                      <a:srgbClr val="FF0000"/>
                    </a:solidFill>
                  </a:tcPr>
                </a:tc>
                <a:tc>
                  <a:txBody>
                    <a:bodyPr/>
                    <a:lstStyle/>
                    <a:p>
                      <a:pPr algn="ctr"/>
                      <a:endParaRPr lang="zh-CN" altLang="en-US"/>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tc>
                  <a:txBody>
                    <a:bodyPr/>
                    <a:lstStyle/>
                    <a:p>
                      <a:pPr algn="ctr"/>
                      <a:endParaRPr lang="zh-CN" altLang="en-US" dirty="0"/>
                    </a:p>
                  </a:txBody>
                  <a:tcPr>
                    <a:solidFill>
                      <a:srgbClr val="FF00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02486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0" fill="hold"/>
                                        <p:tgtEl>
                                          <p:spTgt spid="7"/>
                                        </p:tgtEl>
                                        <p:attrNameLst>
                                          <p:attrName>ppt_x</p:attrName>
                                        </p:attrNameLst>
                                      </p:cBhvr>
                                      <p:tavLst>
                                        <p:tav tm="0">
                                          <p:val>
                                            <p:strVal val="#ppt_x"/>
                                          </p:val>
                                        </p:tav>
                                        <p:tav tm="100000">
                                          <p:val>
                                            <p:strVal val="#ppt_x"/>
                                          </p:val>
                                        </p:tav>
                                      </p:tavLst>
                                    </p:anim>
                                    <p:anim calcmode="lin" valueType="num">
                                      <p:cBhvr additive="base">
                                        <p:cTn id="8" dur="5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r>
              <a:rPr lang="en-US" altLang="zh-CN" dirty="0"/>
              <a:t> </a:t>
            </a:r>
            <a:r>
              <a:rPr lang="zh-CN" altLang="en-US" dirty="0"/>
              <a:t>加密目的：信源和信宿在不安全的信道上进行通信，密码分析员（破译者）不能理解他们通信的内容。</a:t>
            </a:r>
          </a:p>
        </p:txBody>
      </p:sp>
      <p:sp>
        <p:nvSpPr>
          <p:cNvPr id="20486" name="Rectangle 6"/>
          <p:cNvSpPr>
            <a:spLocks noGrp="1" noChangeArrowheads="1"/>
          </p:cNvSpPr>
          <p:nvPr>
            <p:ph type="title"/>
          </p:nvPr>
        </p:nvSpPr>
        <p:spPr/>
        <p:txBody>
          <a:bodyPr>
            <a:normAutofit/>
          </a:bodyPr>
          <a:lstStyle/>
          <a:p>
            <a:r>
              <a:rPr lang="zh-CN" altLang="en-US" dirty="0"/>
              <a:t>加密通信的模型</a:t>
            </a:r>
          </a:p>
        </p:txBody>
      </p:sp>
      <p:sp>
        <p:nvSpPr>
          <p:cNvPr id="44035" name="灯片编号占位符 5"/>
          <p:cNvSpPr>
            <a:spLocks noGrp="1"/>
          </p:cNvSpPr>
          <p:nvPr>
            <p:ph type="sldNum" sz="quarter" idx="4"/>
          </p:nvPr>
        </p:nvSpPr>
        <p:spPr/>
        <p:txBody>
          <a:bodyPr/>
          <a:lstStyle/>
          <a:p>
            <a:fld id="{11693C05-3A76-4605-8BB3-BD8205EECF74}" type="slidenum">
              <a:rPr lang="en-US" altLang="zh-CN" smtClean="0"/>
              <a:pPr/>
              <a:t>6</a:t>
            </a:fld>
            <a:endParaRPr lang="en-US" altLang="zh-CN" dirty="0"/>
          </a:p>
        </p:txBody>
      </p:sp>
      <p:grpSp>
        <p:nvGrpSpPr>
          <p:cNvPr id="2" name="组合 2"/>
          <p:cNvGrpSpPr/>
          <p:nvPr/>
        </p:nvGrpSpPr>
        <p:grpSpPr>
          <a:xfrm>
            <a:off x="758713" y="3096814"/>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密钥</a:t>
              </a:r>
              <a:r>
                <a:rPr lang="en-US" altLang="zh-CN" sz="2000">
                  <a:solidFill>
                    <a:schemeClr val="tx1"/>
                  </a:solidFill>
                  <a:latin typeface="Calibri" pitchFamily="34" charset="0"/>
                </a:rPr>
                <a:t>K</a:t>
              </a: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密文</a:t>
              </a:r>
              <a:r>
                <a:rPr lang="en-US" altLang="zh-CN" sz="2000">
                  <a:solidFill>
                    <a:schemeClr val="tx1"/>
                  </a:solidFill>
                  <a:latin typeface="Calibri" pitchFamily="34" charset="0"/>
                </a:rPr>
                <a:t>C</a:t>
              </a: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headEnd/>
              <a:tailEnd/>
            </a:ln>
          </p:spPr>
          <p:txBody>
            <a:bodyPr wrap="none">
              <a:spAutoFit/>
            </a:bodyPr>
            <a:lstStyle/>
            <a:p>
              <a:r>
                <a:rPr lang="zh-CN" altLang="en-US" sz="2000" dirty="0">
                  <a:solidFill>
                    <a:schemeClr val="tx1"/>
                  </a:solidFill>
                  <a:latin typeface="Calibri" pitchFamily="34" charset="0"/>
                </a:rPr>
                <a:t>密码分析员</a:t>
              </a:r>
              <a:endParaRPr lang="en-US" sz="2000" dirty="0">
                <a:solidFill>
                  <a:schemeClr val="tx1"/>
                </a:solidFill>
                <a:latin typeface="Calibri"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公开信道</a:t>
              </a:r>
              <a:endParaRPr lang="en-US" sz="2000">
                <a:solidFill>
                  <a:schemeClr val="tx1"/>
                </a:solidFill>
                <a:latin typeface="Calibri"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秘密信道</a:t>
              </a:r>
              <a:endParaRPr lang="en-US" sz="2000">
                <a:solidFill>
                  <a:schemeClr val="tx1"/>
                </a:solidFill>
                <a:latin typeface="Calibri"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a:solidFill>
                    <a:schemeClr val="tx1"/>
                  </a:solidFill>
                </a:rPr>
                <a:t>信宿</a:t>
              </a:r>
              <a:endParaRPr lang="en-US" sz="2000" dirty="0">
                <a:solidFill>
                  <a:schemeClr val="tx1"/>
                </a:solidFill>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内容占位符 2"/>
          <p:cNvSpPr>
            <a:spLocks noGrp="1"/>
          </p:cNvSpPr>
          <p:nvPr>
            <p:ph idx="1"/>
          </p:nvPr>
        </p:nvSpPr>
        <p:spPr/>
        <p:txBody>
          <a:bodyPr>
            <a:normAutofit lnSpcReduction="10000"/>
          </a:bodyPr>
          <a:lstStyle/>
          <a:p>
            <a:pPr eaLnBrk="1" hangingPunct="1"/>
            <a:r>
              <a:rPr lang="zh-CN" altLang="en-US"/>
              <a:t>隐写术（</a:t>
            </a:r>
            <a:r>
              <a:rPr lang="en-AU" altLang="zh-CN"/>
              <a:t>Steganography</a:t>
            </a:r>
            <a:r>
              <a:rPr lang="zh-CN" altLang="en-US"/>
              <a:t>）</a:t>
            </a:r>
            <a:endParaRPr lang="en-US" altLang="zh-CN"/>
          </a:p>
          <a:p>
            <a:pPr lvl="1" eaLnBrk="1" hangingPunct="1"/>
            <a:r>
              <a:rPr lang="zh-CN" altLang="en-US"/>
              <a:t>方案：</a:t>
            </a:r>
            <a:endParaRPr lang="en-US" altLang="zh-CN"/>
          </a:p>
          <a:p>
            <a:pPr lvl="2" eaLnBrk="1" hangingPunct="1"/>
            <a:r>
              <a:rPr lang="zh-CN" altLang="en-US"/>
              <a:t>按一定规律将信息隐藏在大段消息中</a:t>
            </a:r>
            <a:endParaRPr lang="en-US" altLang="zh-CN"/>
          </a:p>
          <a:p>
            <a:pPr lvl="2" eaLnBrk="1" hangingPunct="1"/>
            <a:r>
              <a:rPr lang="zh-CN" altLang="en-US"/>
              <a:t>隐写墨水、字符标记、针刺等</a:t>
            </a:r>
            <a:endParaRPr lang="en-US" altLang="zh-CN"/>
          </a:p>
          <a:p>
            <a:pPr lvl="2" eaLnBrk="1" hangingPunct="1"/>
            <a:r>
              <a:rPr lang="zh-CN" altLang="en-US"/>
              <a:t>图像水印、语音水印、视频水印</a:t>
            </a:r>
            <a:endParaRPr lang="en-US" altLang="zh-CN"/>
          </a:p>
          <a:p>
            <a:pPr lvl="1" eaLnBrk="1" hangingPunct="1"/>
            <a:r>
              <a:rPr lang="zh-CN" altLang="en-US"/>
              <a:t>缺点：</a:t>
            </a:r>
            <a:endParaRPr lang="en-US" altLang="zh-CN"/>
          </a:p>
          <a:p>
            <a:pPr lvl="2" eaLnBrk="1" hangingPunct="1"/>
            <a:r>
              <a:rPr lang="zh-CN" altLang="en-US"/>
              <a:t>大段消息中只能隐藏少量信息</a:t>
            </a:r>
            <a:endParaRPr lang="en-US" altLang="zh-CN"/>
          </a:p>
          <a:p>
            <a:pPr lvl="2" eaLnBrk="1" hangingPunct="1"/>
            <a:r>
              <a:rPr lang="zh-CN" altLang="en-US"/>
              <a:t>不够安全。通常是先加密，后隐写。</a:t>
            </a:r>
            <a:endParaRPr lang="en-US" altLang="zh-CN"/>
          </a:p>
          <a:p>
            <a:pPr lvl="1" eaLnBrk="1" hangingPunct="1"/>
            <a:r>
              <a:rPr lang="zh-CN" altLang="en-US"/>
              <a:t>应用：</a:t>
            </a:r>
            <a:endParaRPr lang="en-US" altLang="zh-CN"/>
          </a:p>
          <a:p>
            <a:pPr lvl="2" eaLnBrk="1" hangingPunct="1"/>
            <a:r>
              <a:rPr lang="zh-CN" altLang="en-US"/>
              <a:t>秘密传送</a:t>
            </a:r>
            <a:endParaRPr lang="en-US" altLang="zh-CN"/>
          </a:p>
          <a:p>
            <a:pPr lvl="2" eaLnBrk="1" hangingPunct="1"/>
            <a:r>
              <a:rPr lang="zh-CN" altLang="en-US"/>
              <a:t>版权保护</a:t>
            </a:r>
            <a:endParaRPr lang="en-US" altLang="zh-CN"/>
          </a:p>
          <a:p>
            <a:pPr lvl="2" eaLnBrk="1" hangingPunct="1"/>
            <a:r>
              <a:rPr lang="zh-CN" altLang="en-US"/>
              <a:t>数据完整性保护</a:t>
            </a:r>
          </a:p>
        </p:txBody>
      </p:sp>
      <p:sp>
        <p:nvSpPr>
          <p:cNvPr id="114690" name="标题 1"/>
          <p:cNvSpPr>
            <a:spLocks noGrp="1"/>
          </p:cNvSpPr>
          <p:nvPr>
            <p:ph type="title"/>
          </p:nvPr>
        </p:nvSpPr>
        <p:spPr/>
        <p:txBody>
          <a:bodyPr/>
          <a:lstStyle/>
          <a:p>
            <a:pPr eaLnBrk="1" hangingPunct="1"/>
            <a:endParaRPr lang="zh-CN" altLang="en-US"/>
          </a:p>
        </p:txBody>
      </p:sp>
      <p:sp>
        <p:nvSpPr>
          <p:cNvPr id="106500" name="灯片编号占位符 4"/>
          <p:cNvSpPr>
            <a:spLocks noGrp="1"/>
          </p:cNvSpPr>
          <p:nvPr>
            <p:ph type="sldNum" sz="quarter" idx="4"/>
          </p:nvPr>
        </p:nvSpPr>
        <p:spPr bwMode="auto">
          <a:xfrm>
            <a:off x="8429625" y="6421438"/>
            <a:ext cx="642938" cy="365125"/>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D08B3D9-892A-4541-A792-02F5F2F41256}" type="slidenum">
              <a:rPr lang="zh-CN" altLang="en-US" smtClean="0"/>
              <a:pPr fontAlgn="base">
                <a:spcBef>
                  <a:spcPct val="0"/>
                </a:spcBef>
                <a:spcAft>
                  <a:spcPct val="0"/>
                </a:spcAft>
                <a:defRPr/>
              </a:pPr>
              <a:t>60</a:t>
            </a:fld>
            <a:endParaRPr lang="en-US" altLang="zh-CN"/>
          </a:p>
        </p:txBody>
      </p:sp>
    </p:spTree>
    <p:extLst>
      <p:ext uri="{BB962C8B-B14F-4D97-AF65-F5344CB8AC3E}">
        <p14:creationId xmlns:p14="http://schemas.microsoft.com/office/powerpoint/2010/main" val="3318818731"/>
      </p:ext>
    </p:extLst>
  </p:cSld>
  <p:clrMapOvr>
    <a:masterClrMapping/>
  </p:clrMapOvr>
  <p:transition spd="slow">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内容占位符 16"/>
          <p:cNvSpPr>
            <a:spLocks noGrp="1"/>
          </p:cNvSpPr>
          <p:nvPr>
            <p:ph idx="1"/>
          </p:nvPr>
        </p:nvSpPr>
        <p:spPr/>
        <p:txBody>
          <a:bodyPr/>
          <a:lstStyle/>
          <a:p>
            <a:pPr eaLnBrk="1" hangingPunct="1"/>
            <a:endParaRPr lang="zh-CN" altLang="en-US"/>
          </a:p>
        </p:txBody>
      </p:sp>
      <p:sp>
        <p:nvSpPr>
          <p:cNvPr id="107522" name="灯片编号占位符 4"/>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938F47-72C9-4027-B8B0-B352A2481768}" type="slidenum">
              <a:rPr lang="zh-CN" altLang="en-US" smtClean="0"/>
              <a:pPr fontAlgn="base">
                <a:spcBef>
                  <a:spcPct val="0"/>
                </a:spcBef>
                <a:spcAft>
                  <a:spcPct val="0"/>
                </a:spcAft>
                <a:defRPr/>
              </a:pPr>
              <a:t>61</a:t>
            </a:fld>
            <a:endParaRPr lang="en-US" altLang="zh-CN"/>
          </a:p>
        </p:txBody>
      </p:sp>
      <p:pic>
        <p:nvPicPr>
          <p:cNvPr id="115716" name="Picture 2" descr="C:\Documents and Settings\Eric Lee\桌面\3.gif"/>
          <p:cNvPicPr>
            <a:picLocks noChangeAspect="1" noChangeArrowheads="1"/>
          </p:cNvPicPr>
          <p:nvPr/>
        </p:nvPicPr>
        <p:blipFill>
          <a:blip r:embed="rId2" cstate="print"/>
          <a:srcRect/>
          <a:stretch>
            <a:fillRect/>
          </a:stretch>
        </p:blipFill>
        <p:spPr bwMode="auto">
          <a:xfrm>
            <a:off x="714375" y="312738"/>
            <a:ext cx="6929438" cy="6116637"/>
          </a:xfrm>
          <a:prstGeom prst="rect">
            <a:avLst/>
          </a:prstGeom>
          <a:noFill/>
          <a:ln w="9525">
            <a:noFill/>
            <a:miter lim="800000"/>
            <a:headEnd/>
            <a:tailEnd/>
          </a:ln>
        </p:spPr>
      </p:pic>
      <p:grpSp>
        <p:nvGrpSpPr>
          <p:cNvPr id="2" name="组合 35"/>
          <p:cNvGrpSpPr>
            <a:grpSpLocks/>
          </p:cNvGrpSpPr>
          <p:nvPr/>
        </p:nvGrpSpPr>
        <p:grpSpPr bwMode="auto">
          <a:xfrm>
            <a:off x="4937125" y="1857375"/>
            <a:ext cx="2641600" cy="2960688"/>
            <a:chOff x="5721719" y="1785926"/>
            <a:chExt cx="2619787" cy="3216298"/>
          </a:xfrm>
        </p:grpSpPr>
        <p:cxnSp>
          <p:nvCxnSpPr>
            <p:cNvPr id="8" name="直接连接符 7"/>
            <p:cNvCxnSpPr/>
            <p:nvPr/>
          </p:nvCxnSpPr>
          <p:spPr>
            <a:xfrm>
              <a:off x="7286664" y="1785926"/>
              <a:ext cx="785622" cy="17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58429" y="2094622"/>
              <a:ext cx="1070586" cy="17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00125" y="2389521"/>
              <a:ext cx="787196" cy="17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28568" y="2730983"/>
              <a:ext cx="927317" cy="17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286664" y="3039679"/>
              <a:ext cx="571505" cy="17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072547" y="3356997"/>
              <a:ext cx="642352" cy="17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55885" y="3698459"/>
              <a:ext cx="785621" cy="17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44312" y="4000256"/>
              <a:ext cx="999739" cy="17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858429" y="4339994"/>
              <a:ext cx="999739" cy="17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501043" y="4643516"/>
              <a:ext cx="571504" cy="17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21719" y="5000499"/>
              <a:ext cx="1643664" cy="17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984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a:defRPr/>
            </a:pPr>
            <a:fld id="{0CD73F58-972B-4850-BD8F-A00C4A5BC8F6}" type="slidenum">
              <a:rPr lang="zh-CN" altLang="en-US" smtClean="0"/>
              <a:pPr>
                <a:defRPr/>
              </a:pPr>
              <a:t>62</a:t>
            </a:fld>
            <a:endParaRPr lang="en-US" altLang="zh-CN" dirty="0"/>
          </a:p>
        </p:txBody>
      </p:sp>
      <p:pic>
        <p:nvPicPr>
          <p:cNvPr id="206850" name="Picture 2" descr="d:\users\zeze\appdata\local\360CHR~1\Chrome\USERDA~1\Temp\193000~1.GIF"/>
          <p:cNvPicPr>
            <a:picLocks noChangeAspect="1" noChangeArrowheads="1"/>
          </p:cNvPicPr>
          <p:nvPr/>
        </p:nvPicPr>
        <p:blipFill>
          <a:blip r:embed="rId2" cstate="print"/>
          <a:srcRect/>
          <a:stretch>
            <a:fillRect/>
          </a:stretch>
        </p:blipFill>
        <p:spPr bwMode="auto">
          <a:xfrm>
            <a:off x="928662" y="857232"/>
            <a:ext cx="7000892" cy="4867754"/>
          </a:xfrm>
          <a:prstGeom prst="rect">
            <a:avLst/>
          </a:prstGeom>
          <a:noFill/>
        </p:spPr>
      </p:pic>
    </p:spTree>
  </p:cSld>
  <p:clrMapOvr>
    <a:masterClrMapping/>
  </p:clrMapOvr>
  <p:transition spd="slow">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3.2</a:t>
            </a:r>
            <a:r>
              <a:rPr lang="zh-CN" altLang="en-US"/>
              <a:t>近代密码</a:t>
            </a:r>
          </a:p>
        </p:txBody>
      </p:sp>
      <p:sp>
        <p:nvSpPr>
          <p:cNvPr id="7" name="文本占位符 6"/>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63</a:t>
            </a:fld>
            <a:endParaRPr lang="zh-CN" altLang="en-US"/>
          </a:p>
        </p:txBody>
      </p:sp>
    </p:spTree>
    <p:extLst>
      <p:ext uri="{BB962C8B-B14F-4D97-AF65-F5344CB8AC3E}">
        <p14:creationId xmlns:p14="http://schemas.microsoft.com/office/powerpoint/2010/main" val="2614673715"/>
      </p:ext>
    </p:extLst>
  </p:cSld>
  <p:clrMapOvr>
    <a:masterClrMapping/>
  </p:clrMapOvr>
  <p:transition spd="slow">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p:cNvSpPr>
            <a:spLocks noGrp="1"/>
          </p:cNvSpPr>
          <p:nvPr>
            <p:ph idx="1"/>
          </p:nvPr>
        </p:nvSpPr>
        <p:spPr/>
        <p:txBody>
          <a:bodyPr>
            <a:normAutofit/>
          </a:bodyPr>
          <a:lstStyle/>
          <a:p>
            <a:r>
              <a:rPr lang="zh-CN" altLang="en-US" dirty="0"/>
              <a:t>由于自然语言特征，单纯的替换或置换都不能保证安全。</a:t>
            </a:r>
            <a:endParaRPr lang="en-US" altLang="zh-CN" dirty="0"/>
          </a:p>
          <a:p>
            <a:r>
              <a:rPr lang="zh-CN" altLang="en-US" dirty="0"/>
              <a:t>连续使用多种加密算法，可以提供更高的安全性</a:t>
            </a:r>
            <a:endParaRPr lang="en-US" altLang="zh-CN" dirty="0"/>
          </a:p>
          <a:p>
            <a:pPr lvl="1"/>
            <a:r>
              <a:rPr lang="zh-CN" altLang="en-US" dirty="0"/>
              <a:t>多次代换可以构造更复杂的代换</a:t>
            </a:r>
            <a:endParaRPr lang="en-US" altLang="zh-CN" dirty="0"/>
          </a:p>
          <a:p>
            <a:pPr lvl="1"/>
            <a:r>
              <a:rPr lang="zh-CN" altLang="en-US" dirty="0"/>
              <a:t>多次置换可以构造更复杂的置换</a:t>
            </a:r>
            <a:endParaRPr lang="en-US" altLang="zh-CN" dirty="0"/>
          </a:p>
          <a:p>
            <a:pPr lvl="1"/>
            <a:r>
              <a:rPr lang="zh-CN" altLang="en-US" dirty="0"/>
              <a:t>代换后置换，可以大大提高安全性</a:t>
            </a:r>
            <a:endParaRPr lang="en-US" altLang="zh-CN" dirty="0"/>
          </a:p>
          <a:p>
            <a:r>
              <a:rPr lang="zh-CN" altLang="en-US" dirty="0"/>
              <a:t>这是构造现代密码的基本技术之一</a:t>
            </a:r>
          </a:p>
        </p:txBody>
      </p:sp>
      <p:sp>
        <p:nvSpPr>
          <p:cNvPr id="76802" name="标题 1"/>
          <p:cNvSpPr>
            <a:spLocks noGrp="1"/>
          </p:cNvSpPr>
          <p:nvPr>
            <p:ph type="title"/>
          </p:nvPr>
        </p:nvSpPr>
        <p:spPr/>
        <p:txBody>
          <a:bodyPr/>
          <a:lstStyle/>
          <a:p>
            <a:r>
              <a:rPr lang="zh-CN" altLang="en-US" dirty="0"/>
              <a:t>密码算法迭代</a:t>
            </a:r>
          </a:p>
        </p:txBody>
      </p:sp>
      <p:sp>
        <p:nvSpPr>
          <p:cNvPr id="78852" name="灯片编号占位符 4"/>
          <p:cNvSpPr>
            <a:spLocks noGrp="1"/>
          </p:cNvSpPr>
          <p:nvPr>
            <p:ph type="sldNum" sz="quarter" idx="4"/>
          </p:nvPr>
        </p:nvSpPr>
        <p:spPr/>
        <p:txBody>
          <a:bodyPr/>
          <a:lstStyle/>
          <a:p>
            <a:fld id="{66E9DC14-2089-453C-8168-23DCA6B1DDB0}" type="slidenum">
              <a:rPr lang="zh-CN" altLang="en-US" smtClean="0"/>
              <a:pPr/>
              <a:t>64</a:t>
            </a:fld>
            <a:endParaRPr lang="en-US" altLang="zh-CN"/>
          </a:p>
        </p:txBody>
      </p:sp>
    </p:spTree>
    <p:extLst>
      <p:ext uri="{BB962C8B-B14F-4D97-AF65-F5344CB8AC3E}">
        <p14:creationId xmlns:p14="http://schemas.microsoft.com/office/powerpoint/2010/main" val="3074887158"/>
      </p:ext>
    </p:extLst>
  </p:cSld>
  <p:clrMapOvr>
    <a:masterClrMapping/>
  </p:clrMapOvr>
  <p:transition spd="slow">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lnSpcReduction="10000"/>
          </a:bodyPr>
          <a:lstStyle/>
          <a:p>
            <a:r>
              <a:rPr lang="zh-CN" altLang="en-US" dirty="0"/>
              <a:t>采用</a:t>
            </a:r>
            <a:r>
              <a:rPr lang="en-US" altLang="zh-CN" dirty="0"/>
              <a:t>n</a:t>
            </a:r>
            <a:r>
              <a:rPr lang="zh-CN" altLang="en-US" dirty="0"/>
              <a:t>个函数</a:t>
            </a:r>
            <a:r>
              <a:rPr lang="en-US" altLang="zh-CN" dirty="0"/>
              <a:t>f</a:t>
            </a:r>
            <a:r>
              <a:rPr lang="en-US" altLang="zh-CN" baseline="-25000" dirty="0"/>
              <a:t>1</a:t>
            </a:r>
            <a:r>
              <a:rPr lang="en-US" altLang="zh-CN" dirty="0"/>
              <a:t>,f</a:t>
            </a:r>
            <a:r>
              <a:rPr lang="en-US" altLang="zh-CN" baseline="-25000" dirty="0"/>
              <a:t>2</a:t>
            </a:r>
            <a:r>
              <a:rPr lang="en-US" altLang="zh-CN" dirty="0"/>
              <a:t>,…,</a:t>
            </a:r>
            <a:r>
              <a:rPr lang="en-US" altLang="zh-CN" dirty="0" err="1"/>
              <a:t>f</a:t>
            </a:r>
            <a:r>
              <a:rPr lang="en-US" altLang="zh-CN" baseline="-25000" dirty="0" err="1"/>
              <a:t>n</a:t>
            </a:r>
            <a:r>
              <a:rPr lang="zh-CN" altLang="en-US" dirty="0"/>
              <a:t>的复合</a:t>
            </a:r>
            <a:endParaRPr lang="en-US" altLang="zh-CN" dirty="0"/>
          </a:p>
          <a:p>
            <a:pPr lvl="1"/>
            <a:r>
              <a:rPr lang="en-US" altLang="zh-CN" dirty="0"/>
              <a:t>c=f</a:t>
            </a:r>
            <a:r>
              <a:rPr lang="en-US" altLang="zh-CN" baseline="-25000" dirty="0"/>
              <a:t>1</a:t>
            </a:r>
            <a:r>
              <a:rPr lang="en-US" altLang="zh-CN" dirty="0"/>
              <a:t>(f</a:t>
            </a:r>
            <a:r>
              <a:rPr lang="en-US" altLang="zh-CN" baseline="-25000" dirty="0"/>
              <a:t>2</a:t>
            </a:r>
            <a:r>
              <a:rPr lang="en-US" altLang="zh-CN" dirty="0"/>
              <a:t>(…</a:t>
            </a:r>
            <a:r>
              <a:rPr lang="en-US" altLang="zh-CN" dirty="0" err="1"/>
              <a:t>f</a:t>
            </a:r>
            <a:r>
              <a:rPr lang="en-US" altLang="zh-CN" baseline="-25000" dirty="0" err="1"/>
              <a:t>n</a:t>
            </a:r>
            <a:r>
              <a:rPr lang="en-US" altLang="zh-CN" dirty="0"/>
              <a:t>(m)))</a:t>
            </a:r>
          </a:p>
          <a:p>
            <a:r>
              <a:rPr lang="zh-CN" altLang="en-US" dirty="0"/>
              <a:t>交替使用</a:t>
            </a:r>
            <a:r>
              <a:rPr lang="zh-CN" altLang="en-US" b="1" dirty="0">
                <a:solidFill>
                  <a:srgbClr val="C00000"/>
                </a:solidFill>
              </a:rPr>
              <a:t>代换和置换</a:t>
            </a:r>
            <a:r>
              <a:rPr lang="zh-CN" altLang="en-US" dirty="0"/>
              <a:t>，实现</a:t>
            </a:r>
            <a:r>
              <a:rPr lang="zh-CN" altLang="en-US" b="1" dirty="0">
                <a:solidFill>
                  <a:srgbClr val="C00000"/>
                </a:solidFill>
              </a:rPr>
              <a:t>混乱（</a:t>
            </a:r>
            <a:r>
              <a:rPr lang="en-US" altLang="zh-CN" b="1" dirty="0">
                <a:solidFill>
                  <a:srgbClr val="C00000"/>
                </a:solidFill>
              </a:rPr>
              <a:t>confusion）</a:t>
            </a:r>
            <a:r>
              <a:rPr lang="zh-CN" altLang="en-US" b="1" dirty="0">
                <a:solidFill>
                  <a:srgbClr val="C00000"/>
                </a:solidFill>
              </a:rPr>
              <a:t>和扩散（</a:t>
            </a:r>
            <a:r>
              <a:rPr lang="en-US" altLang="zh-CN" b="1" dirty="0">
                <a:solidFill>
                  <a:srgbClr val="C00000"/>
                </a:solidFill>
              </a:rPr>
              <a:t>diffusion）</a:t>
            </a:r>
            <a:r>
              <a:rPr lang="zh-CN" altLang="en-US" dirty="0"/>
              <a:t>，破坏对密码系统进行的各种统计分析</a:t>
            </a:r>
            <a:endParaRPr lang="en-US" altLang="zh-CN" dirty="0"/>
          </a:p>
          <a:p>
            <a:r>
              <a:rPr lang="zh-CN" altLang="en-US" dirty="0"/>
              <a:t>混乱：搅拌机</a:t>
            </a:r>
            <a:endParaRPr lang="en-US" altLang="zh-CN" dirty="0"/>
          </a:p>
          <a:p>
            <a:pPr lvl="1"/>
            <a:r>
              <a:rPr lang="zh-CN" altLang="en-US" dirty="0"/>
              <a:t>使明文、密钥和密文之间的统计关系变得尽可能复杂</a:t>
            </a:r>
          </a:p>
          <a:p>
            <a:r>
              <a:rPr lang="zh-CN" altLang="en-US" dirty="0"/>
              <a:t>扩散：雪崩效应</a:t>
            </a:r>
            <a:endParaRPr lang="en-US" altLang="zh-CN" dirty="0"/>
          </a:p>
          <a:p>
            <a:pPr lvl="1"/>
            <a:r>
              <a:rPr lang="zh-CN" altLang="en-US" dirty="0"/>
              <a:t>每一位明文的变化尽可能多影响密文的变化</a:t>
            </a:r>
            <a:endParaRPr lang="en-US" altLang="zh-CN" dirty="0"/>
          </a:p>
          <a:p>
            <a:pPr lvl="1"/>
            <a:r>
              <a:rPr lang="zh-CN" altLang="en-US" dirty="0"/>
              <a:t>每一位密钥的变化也尽可能影响密文</a:t>
            </a:r>
            <a:endParaRPr lang="en-US" altLang="zh-CN" dirty="0"/>
          </a:p>
        </p:txBody>
      </p:sp>
      <p:sp>
        <p:nvSpPr>
          <p:cNvPr id="406530" name="Rectangle 1026"/>
          <p:cNvSpPr>
            <a:spLocks noGrp="1" noChangeArrowheads="1"/>
          </p:cNvSpPr>
          <p:nvPr>
            <p:ph type="title"/>
          </p:nvPr>
        </p:nvSpPr>
        <p:spPr/>
        <p:txBody>
          <a:bodyPr/>
          <a:lstStyle/>
          <a:p>
            <a:r>
              <a:rPr lang="zh-CN" altLang="en-US"/>
              <a:t>乘积密码</a:t>
            </a:r>
          </a:p>
        </p:txBody>
      </p:sp>
      <p:sp>
        <p:nvSpPr>
          <p:cNvPr id="55300" name="灯片编号占位符 4"/>
          <p:cNvSpPr>
            <a:spLocks noGrp="1"/>
          </p:cNvSpPr>
          <p:nvPr>
            <p:ph type="sldNum" sz="quarter" idx="4"/>
          </p:nvPr>
        </p:nvSpPr>
        <p:spPr/>
        <p:txBody>
          <a:bodyPr/>
          <a:lstStyle/>
          <a:p>
            <a:fld id="{3C8A0AA6-0710-4C99-95F3-A34D60DE8411}" type="slidenum">
              <a:rPr lang="zh-CN" altLang="en-US" smtClean="0"/>
              <a:pPr/>
              <a:t>65</a:t>
            </a:fld>
            <a:endParaRPr lang="zh-CN" altLang="en-US"/>
          </a:p>
        </p:txBody>
      </p:sp>
    </p:spTree>
    <p:extLst>
      <p:ext uri="{BB962C8B-B14F-4D97-AF65-F5344CB8AC3E}">
        <p14:creationId xmlns:p14="http://schemas.microsoft.com/office/powerpoint/2010/main" val="3208119566"/>
      </p:ext>
    </p:extLst>
  </p:cSld>
  <p:clrMapOvr>
    <a:masterClrMapping/>
  </p:clrMapOvr>
  <p:transition spd="slow">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a:bodyPr>
          <a:lstStyle/>
          <a:p>
            <a:pPr>
              <a:defRPr/>
            </a:pPr>
            <a:r>
              <a:rPr lang="zh-CN" altLang="en-US" sz="3600" b="0">
                <a:solidFill>
                  <a:schemeClr val="tx1"/>
                </a:solidFill>
                <a:latin typeface="宋体" pitchFamily="2" charset="-122"/>
              </a:rPr>
              <a:t>乘积密码（代换</a:t>
            </a:r>
            <a:r>
              <a:rPr lang="en-US" altLang="zh-CN" sz="3600" b="0">
                <a:solidFill>
                  <a:schemeClr val="tx1"/>
                </a:solidFill>
                <a:latin typeface="宋体" pitchFamily="2" charset="-122"/>
              </a:rPr>
              <a:t>-</a:t>
            </a:r>
            <a:r>
              <a:rPr lang="zh-CN" altLang="en-US" sz="3600" b="0">
                <a:solidFill>
                  <a:schemeClr val="tx1"/>
                </a:solidFill>
                <a:latin typeface="宋体" pitchFamily="2" charset="-122"/>
              </a:rPr>
              <a:t>置换网络）</a:t>
            </a:r>
            <a:endParaRPr lang="zh-CN" altLang="en-US" sz="3600" b="0">
              <a:solidFill>
                <a:schemeClr val="tx1"/>
              </a:solidFill>
              <a:latin typeface="Times New Roman" charset="0"/>
            </a:endParaRPr>
          </a:p>
        </p:txBody>
      </p:sp>
      <p:sp>
        <p:nvSpPr>
          <p:cNvPr id="56323"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43881A5-29EC-4111-BC51-195C71DFC910}" type="slidenum">
              <a:rPr lang="zh-CN" altLang="en-US" smtClean="0">
                <a:latin typeface="Times New Roman" pitchFamily="18" charset="0"/>
              </a:rPr>
              <a:pPr/>
              <a:t>66</a:t>
            </a:fld>
            <a:endParaRPr lang="zh-CN" altLang="en-US">
              <a:latin typeface="Times New Roman" pitchFamily="18" charset="0"/>
            </a:endParaRPr>
          </a:p>
        </p:txBody>
      </p:sp>
      <p:sp>
        <p:nvSpPr>
          <p:cNvPr id="56325" name="Text Box 4"/>
          <p:cNvSpPr txBox="1">
            <a:spLocks noChangeArrowheads="1"/>
          </p:cNvSpPr>
          <p:nvPr/>
        </p:nvSpPr>
        <p:spPr bwMode="auto">
          <a:xfrm>
            <a:off x="3505200" y="0"/>
            <a:ext cx="5638800" cy="457200"/>
          </a:xfrm>
          <a:prstGeom prst="rect">
            <a:avLst/>
          </a:prstGeom>
          <a:noFill/>
          <a:ln w="9525">
            <a:noFill/>
            <a:miter lim="800000"/>
            <a:headEnd/>
            <a:tailEnd/>
          </a:ln>
        </p:spPr>
        <p:txBody>
          <a:bodyPr>
            <a:spAutoFit/>
          </a:bodyPr>
          <a:lstStyle/>
          <a:p>
            <a:pPr algn="r">
              <a:spcBef>
                <a:spcPct val="50000"/>
              </a:spcBef>
            </a:pPr>
            <a:r>
              <a:rPr kumimoji="1" lang="zh-CN" altLang="en-US" sz="2400">
                <a:solidFill>
                  <a:schemeClr val="bg1"/>
                </a:solidFill>
                <a:latin typeface="宋体" pitchFamily="2" charset="-122"/>
              </a:rPr>
              <a:t>数据加密标准</a:t>
            </a:r>
          </a:p>
        </p:txBody>
      </p:sp>
      <p:sp>
        <p:nvSpPr>
          <p:cNvPr id="56326" name="Rectangle 5"/>
          <p:cNvSpPr>
            <a:spLocks noChangeArrowheads="1"/>
          </p:cNvSpPr>
          <p:nvPr/>
        </p:nvSpPr>
        <p:spPr bwMode="auto">
          <a:xfrm>
            <a:off x="1600200" y="3443288"/>
            <a:ext cx="685800" cy="1371600"/>
          </a:xfrm>
          <a:prstGeom prst="rect">
            <a:avLst/>
          </a:prstGeom>
          <a:noFill/>
          <a:ln w="38100">
            <a:solidFill>
              <a:schemeClr val="bg1"/>
            </a:solidFill>
            <a:miter lim="800000"/>
            <a:headEnd/>
            <a:tailEnd/>
          </a:ln>
        </p:spPr>
        <p:txBody>
          <a:bodyPr wrap="none" anchor="ctr"/>
          <a:lstStyle/>
          <a:p>
            <a:endParaRPr lang="zh-CN" altLang="en-US"/>
          </a:p>
        </p:txBody>
      </p:sp>
      <p:sp>
        <p:nvSpPr>
          <p:cNvPr id="56327" name="Rectangle 6"/>
          <p:cNvSpPr>
            <a:spLocks noChangeArrowheads="1"/>
          </p:cNvSpPr>
          <p:nvPr/>
        </p:nvSpPr>
        <p:spPr bwMode="auto">
          <a:xfrm>
            <a:off x="5791200" y="3443288"/>
            <a:ext cx="685800" cy="1371600"/>
          </a:xfrm>
          <a:prstGeom prst="rect">
            <a:avLst/>
          </a:prstGeom>
          <a:noFill/>
          <a:ln w="38100">
            <a:solidFill>
              <a:schemeClr val="bg1"/>
            </a:solidFill>
            <a:miter lim="800000"/>
            <a:headEnd/>
            <a:tailEnd/>
          </a:ln>
        </p:spPr>
        <p:txBody>
          <a:bodyPr wrap="none" anchor="ctr"/>
          <a:lstStyle/>
          <a:p>
            <a:endParaRPr lang="zh-CN" altLang="en-US"/>
          </a:p>
        </p:txBody>
      </p:sp>
      <p:sp>
        <p:nvSpPr>
          <p:cNvPr id="56328" name="Rectangle 7"/>
          <p:cNvSpPr>
            <a:spLocks noChangeArrowheads="1"/>
          </p:cNvSpPr>
          <p:nvPr/>
        </p:nvSpPr>
        <p:spPr bwMode="auto">
          <a:xfrm>
            <a:off x="4800600" y="3443288"/>
            <a:ext cx="457200" cy="1371600"/>
          </a:xfrm>
          <a:prstGeom prst="rect">
            <a:avLst/>
          </a:prstGeom>
          <a:noFill/>
          <a:ln w="38100">
            <a:solidFill>
              <a:schemeClr val="bg1"/>
            </a:solidFill>
            <a:miter lim="800000"/>
            <a:headEnd/>
            <a:tailEnd/>
          </a:ln>
        </p:spPr>
        <p:txBody>
          <a:bodyPr wrap="none" anchor="ctr"/>
          <a:lstStyle/>
          <a:p>
            <a:pPr algn="ctr" eaLnBrk="0" hangingPunct="0"/>
            <a:endParaRPr kumimoji="1" lang="zh-CN" altLang="en-US" sz="2400">
              <a:solidFill>
                <a:schemeClr val="tx1"/>
              </a:solidFill>
            </a:endParaRPr>
          </a:p>
        </p:txBody>
      </p:sp>
      <p:sp>
        <p:nvSpPr>
          <p:cNvPr id="56329" name="Rectangle 8"/>
          <p:cNvSpPr>
            <a:spLocks noChangeArrowheads="1"/>
          </p:cNvSpPr>
          <p:nvPr/>
        </p:nvSpPr>
        <p:spPr bwMode="auto">
          <a:xfrm>
            <a:off x="7010400" y="3443288"/>
            <a:ext cx="457200" cy="1371600"/>
          </a:xfrm>
          <a:prstGeom prst="rect">
            <a:avLst/>
          </a:prstGeom>
          <a:noFill/>
          <a:ln w="38100">
            <a:solidFill>
              <a:schemeClr val="bg1"/>
            </a:solidFill>
            <a:miter lim="800000"/>
            <a:headEnd/>
            <a:tailEnd/>
          </a:ln>
        </p:spPr>
        <p:txBody>
          <a:bodyPr wrap="none" anchor="ctr"/>
          <a:lstStyle/>
          <a:p>
            <a:endParaRPr lang="zh-CN" altLang="en-US"/>
          </a:p>
        </p:txBody>
      </p:sp>
      <p:sp>
        <p:nvSpPr>
          <p:cNvPr id="56330" name="Line 9"/>
          <p:cNvSpPr>
            <a:spLocks noChangeShapeType="1"/>
          </p:cNvSpPr>
          <p:nvPr/>
        </p:nvSpPr>
        <p:spPr bwMode="auto">
          <a:xfrm>
            <a:off x="5257800" y="3595688"/>
            <a:ext cx="533400" cy="0"/>
          </a:xfrm>
          <a:prstGeom prst="line">
            <a:avLst/>
          </a:prstGeom>
          <a:noFill/>
          <a:ln w="38100">
            <a:solidFill>
              <a:schemeClr val="bg1"/>
            </a:solidFill>
            <a:round/>
            <a:headEnd/>
            <a:tailEnd/>
          </a:ln>
        </p:spPr>
        <p:txBody>
          <a:bodyPr wrap="none" anchor="ctr"/>
          <a:lstStyle/>
          <a:p>
            <a:endParaRPr lang="zh-CN" altLang="en-US"/>
          </a:p>
        </p:txBody>
      </p:sp>
      <p:sp>
        <p:nvSpPr>
          <p:cNvPr id="56331" name="Line 10"/>
          <p:cNvSpPr>
            <a:spLocks noChangeShapeType="1"/>
          </p:cNvSpPr>
          <p:nvPr/>
        </p:nvSpPr>
        <p:spPr bwMode="auto">
          <a:xfrm>
            <a:off x="6477000" y="3595688"/>
            <a:ext cx="533400" cy="0"/>
          </a:xfrm>
          <a:prstGeom prst="line">
            <a:avLst/>
          </a:prstGeom>
          <a:noFill/>
          <a:ln w="38100">
            <a:solidFill>
              <a:schemeClr val="bg1"/>
            </a:solidFill>
            <a:round/>
            <a:headEnd/>
            <a:tailEnd/>
          </a:ln>
        </p:spPr>
        <p:txBody>
          <a:bodyPr wrap="none" anchor="ctr"/>
          <a:lstStyle/>
          <a:p>
            <a:endParaRPr lang="zh-CN" altLang="en-US"/>
          </a:p>
        </p:txBody>
      </p:sp>
      <p:sp>
        <p:nvSpPr>
          <p:cNvPr id="56332" name="Line 11"/>
          <p:cNvSpPr>
            <a:spLocks noChangeShapeType="1"/>
          </p:cNvSpPr>
          <p:nvPr/>
        </p:nvSpPr>
        <p:spPr bwMode="auto">
          <a:xfrm>
            <a:off x="5257800" y="3748088"/>
            <a:ext cx="533400" cy="0"/>
          </a:xfrm>
          <a:prstGeom prst="line">
            <a:avLst/>
          </a:prstGeom>
          <a:noFill/>
          <a:ln w="38100">
            <a:solidFill>
              <a:schemeClr val="bg1"/>
            </a:solidFill>
            <a:round/>
            <a:headEnd/>
            <a:tailEnd/>
          </a:ln>
        </p:spPr>
        <p:txBody>
          <a:bodyPr wrap="none" anchor="ctr"/>
          <a:lstStyle/>
          <a:p>
            <a:endParaRPr lang="zh-CN" altLang="en-US"/>
          </a:p>
        </p:txBody>
      </p:sp>
      <p:sp>
        <p:nvSpPr>
          <p:cNvPr id="56333" name="Line 12"/>
          <p:cNvSpPr>
            <a:spLocks noChangeShapeType="1"/>
          </p:cNvSpPr>
          <p:nvPr/>
        </p:nvSpPr>
        <p:spPr bwMode="auto">
          <a:xfrm>
            <a:off x="5257800" y="3900488"/>
            <a:ext cx="533400" cy="0"/>
          </a:xfrm>
          <a:prstGeom prst="line">
            <a:avLst/>
          </a:prstGeom>
          <a:noFill/>
          <a:ln w="38100">
            <a:solidFill>
              <a:schemeClr val="bg1"/>
            </a:solidFill>
            <a:round/>
            <a:headEnd/>
            <a:tailEnd/>
          </a:ln>
        </p:spPr>
        <p:txBody>
          <a:bodyPr wrap="none" anchor="ctr"/>
          <a:lstStyle/>
          <a:p>
            <a:endParaRPr lang="zh-CN" altLang="en-US"/>
          </a:p>
        </p:txBody>
      </p:sp>
      <p:sp>
        <p:nvSpPr>
          <p:cNvPr id="56334" name="Line 13"/>
          <p:cNvSpPr>
            <a:spLocks noChangeShapeType="1"/>
          </p:cNvSpPr>
          <p:nvPr/>
        </p:nvSpPr>
        <p:spPr bwMode="auto">
          <a:xfrm>
            <a:off x="5257800" y="4052888"/>
            <a:ext cx="533400" cy="0"/>
          </a:xfrm>
          <a:prstGeom prst="line">
            <a:avLst/>
          </a:prstGeom>
          <a:noFill/>
          <a:ln w="38100">
            <a:solidFill>
              <a:schemeClr val="bg1"/>
            </a:solidFill>
            <a:round/>
            <a:headEnd/>
            <a:tailEnd/>
          </a:ln>
        </p:spPr>
        <p:txBody>
          <a:bodyPr wrap="none" anchor="ctr"/>
          <a:lstStyle/>
          <a:p>
            <a:endParaRPr lang="zh-CN" altLang="en-US"/>
          </a:p>
        </p:txBody>
      </p:sp>
      <p:sp>
        <p:nvSpPr>
          <p:cNvPr id="56335" name="Line 14"/>
          <p:cNvSpPr>
            <a:spLocks noChangeShapeType="1"/>
          </p:cNvSpPr>
          <p:nvPr/>
        </p:nvSpPr>
        <p:spPr bwMode="auto">
          <a:xfrm>
            <a:off x="5257800" y="4205288"/>
            <a:ext cx="533400" cy="0"/>
          </a:xfrm>
          <a:prstGeom prst="line">
            <a:avLst/>
          </a:prstGeom>
          <a:noFill/>
          <a:ln w="38100">
            <a:solidFill>
              <a:schemeClr val="bg1"/>
            </a:solidFill>
            <a:round/>
            <a:headEnd/>
            <a:tailEnd/>
          </a:ln>
        </p:spPr>
        <p:txBody>
          <a:bodyPr wrap="none" anchor="ctr"/>
          <a:lstStyle/>
          <a:p>
            <a:endParaRPr lang="zh-CN" altLang="en-US"/>
          </a:p>
        </p:txBody>
      </p:sp>
      <p:sp>
        <p:nvSpPr>
          <p:cNvPr id="56336" name="Line 15"/>
          <p:cNvSpPr>
            <a:spLocks noChangeShapeType="1"/>
          </p:cNvSpPr>
          <p:nvPr/>
        </p:nvSpPr>
        <p:spPr bwMode="auto">
          <a:xfrm>
            <a:off x="5257800" y="4357688"/>
            <a:ext cx="533400" cy="0"/>
          </a:xfrm>
          <a:prstGeom prst="line">
            <a:avLst/>
          </a:prstGeom>
          <a:noFill/>
          <a:ln w="38100">
            <a:solidFill>
              <a:schemeClr val="bg1"/>
            </a:solidFill>
            <a:round/>
            <a:headEnd/>
            <a:tailEnd/>
          </a:ln>
        </p:spPr>
        <p:txBody>
          <a:bodyPr wrap="none" anchor="ctr"/>
          <a:lstStyle/>
          <a:p>
            <a:endParaRPr lang="zh-CN" altLang="en-US"/>
          </a:p>
        </p:txBody>
      </p:sp>
      <p:sp>
        <p:nvSpPr>
          <p:cNvPr id="56337" name="Line 16"/>
          <p:cNvSpPr>
            <a:spLocks noChangeShapeType="1"/>
          </p:cNvSpPr>
          <p:nvPr/>
        </p:nvSpPr>
        <p:spPr bwMode="auto">
          <a:xfrm>
            <a:off x="5257800" y="4510088"/>
            <a:ext cx="533400" cy="0"/>
          </a:xfrm>
          <a:prstGeom prst="line">
            <a:avLst/>
          </a:prstGeom>
          <a:noFill/>
          <a:ln w="38100">
            <a:solidFill>
              <a:schemeClr val="bg1"/>
            </a:solidFill>
            <a:round/>
            <a:headEnd/>
            <a:tailEnd/>
          </a:ln>
        </p:spPr>
        <p:txBody>
          <a:bodyPr wrap="none" anchor="ctr"/>
          <a:lstStyle/>
          <a:p>
            <a:endParaRPr lang="zh-CN" altLang="en-US"/>
          </a:p>
        </p:txBody>
      </p:sp>
      <p:sp>
        <p:nvSpPr>
          <p:cNvPr id="56338" name="Line 17"/>
          <p:cNvSpPr>
            <a:spLocks noChangeShapeType="1"/>
          </p:cNvSpPr>
          <p:nvPr/>
        </p:nvSpPr>
        <p:spPr bwMode="auto">
          <a:xfrm>
            <a:off x="5257800" y="4662488"/>
            <a:ext cx="533400" cy="0"/>
          </a:xfrm>
          <a:prstGeom prst="line">
            <a:avLst/>
          </a:prstGeom>
          <a:noFill/>
          <a:ln w="38100">
            <a:solidFill>
              <a:schemeClr val="bg1"/>
            </a:solidFill>
            <a:round/>
            <a:headEnd/>
            <a:tailEnd/>
          </a:ln>
        </p:spPr>
        <p:txBody>
          <a:bodyPr wrap="none" anchor="ctr"/>
          <a:lstStyle/>
          <a:p>
            <a:endParaRPr lang="zh-CN" altLang="en-US"/>
          </a:p>
        </p:txBody>
      </p:sp>
      <p:sp>
        <p:nvSpPr>
          <p:cNvPr id="56339" name="Line 18"/>
          <p:cNvSpPr>
            <a:spLocks noChangeShapeType="1"/>
          </p:cNvSpPr>
          <p:nvPr/>
        </p:nvSpPr>
        <p:spPr bwMode="auto">
          <a:xfrm>
            <a:off x="6477000" y="3748088"/>
            <a:ext cx="533400" cy="0"/>
          </a:xfrm>
          <a:prstGeom prst="line">
            <a:avLst/>
          </a:prstGeom>
          <a:noFill/>
          <a:ln w="38100">
            <a:solidFill>
              <a:schemeClr val="bg1"/>
            </a:solidFill>
            <a:round/>
            <a:headEnd/>
            <a:tailEnd/>
          </a:ln>
        </p:spPr>
        <p:txBody>
          <a:bodyPr wrap="none" anchor="ctr"/>
          <a:lstStyle/>
          <a:p>
            <a:endParaRPr lang="zh-CN" altLang="en-US"/>
          </a:p>
        </p:txBody>
      </p:sp>
      <p:sp>
        <p:nvSpPr>
          <p:cNvPr id="56340" name="Line 19"/>
          <p:cNvSpPr>
            <a:spLocks noChangeShapeType="1"/>
          </p:cNvSpPr>
          <p:nvPr/>
        </p:nvSpPr>
        <p:spPr bwMode="auto">
          <a:xfrm>
            <a:off x="6477000" y="3900488"/>
            <a:ext cx="533400" cy="0"/>
          </a:xfrm>
          <a:prstGeom prst="line">
            <a:avLst/>
          </a:prstGeom>
          <a:noFill/>
          <a:ln w="38100">
            <a:solidFill>
              <a:schemeClr val="bg1"/>
            </a:solidFill>
            <a:round/>
            <a:headEnd/>
            <a:tailEnd/>
          </a:ln>
        </p:spPr>
        <p:txBody>
          <a:bodyPr wrap="none" anchor="ctr"/>
          <a:lstStyle/>
          <a:p>
            <a:endParaRPr lang="zh-CN" altLang="en-US"/>
          </a:p>
        </p:txBody>
      </p:sp>
      <p:sp>
        <p:nvSpPr>
          <p:cNvPr id="56341" name="Line 20"/>
          <p:cNvSpPr>
            <a:spLocks noChangeShapeType="1"/>
          </p:cNvSpPr>
          <p:nvPr/>
        </p:nvSpPr>
        <p:spPr bwMode="auto">
          <a:xfrm>
            <a:off x="6477000" y="4052888"/>
            <a:ext cx="533400" cy="0"/>
          </a:xfrm>
          <a:prstGeom prst="line">
            <a:avLst/>
          </a:prstGeom>
          <a:noFill/>
          <a:ln w="38100">
            <a:solidFill>
              <a:schemeClr val="bg1"/>
            </a:solidFill>
            <a:round/>
            <a:headEnd/>
            <a:tailEnd/>
          </a:ln>
        </p:spPr>
        <p:txBody>
          <a:bodyPr wrap="none" anchor="ctr"/>
          <a:lstStyle/>
          <a:p>
            <a:endParaRPr lang="zh-CN" altLang="en-US"/>
          </a:p>
        </p:txBody>
      </p:sp>
      <p:sp>
        <p:nvSpPr>
          <p:cNvPr id="56342" name="Line 21"/>
          <p:cNvSpPr>
            <a:spLocks noChangeShapeType="1"/>
          </p:cNvSpPr>
          <p:nvPr/>
        </p:nvSpPr>
        <p:spPr bwMode="auto">
          <a:xfrm>
            <a:off x="6477000" y="4205288"/>
            <a:ext cx="533400" cy="0"/>
          </a:xfrm>
          <a:prstGeom prst="line">
            <a:avLst/>
          </a:prstGeom>
          <a:noFill/>
          <a:ln w="38100">
            <a:solidFill>
              <a:schemeClr val="bg1"/>
            </a:solidFill>
            <a:round/>
            <a:headEnd/>
            <a:tailEnd/>
          </a:ln>
        </p:spPr>
        <p:txBody>
          <a:bodyPr wrap="none" anchor="ctr"/>
          <a:lstStyle/>
          <a:p>
            <a:endParaRPr lang="zh-CN" altLang="en-US"/>
          </a:p>
        </p:txBody>
      </p:sp>
      <p:sp>
        <p:nvSpPr>
          <p:cNvPr id="56343" name="Line 22"/>
          <p:cNvSpPr>
            <a:spLocks noChangeShapeType="1"/>
          </p:cNvSpPr>
          <p:nvPr/>
        </p:nvSpPr>
        <p:spPr bwMode="auto">
          <a:xfrm>
            <a:off x="6477000" y="4357688"/>
            <a:ext cx="533400" cy="0"/>
          </a:xfrm>
          <a:prstGeom prst="line">
            <a:avLst/>
          </a:prstGeom>
          <a:noFill/>
          <a:ln w="38100">
            <a:solidFill>
              <a:schemeClr val="bg1"/>
            </a:solidFill>
            <a:round/>
            <a:headEnd/>
            <a:tailEnd/>
          </a:ln>
        </p:spPr>
        <p:txBody>
          <a:bodyPr wrap="none" anchor="ctr"/>
          <a:lstStyle/>
          <a:p>
            <a:endParaRPr lang="zh-CN" altLang="en-US"/>
          </a:p>
        </p:txBody>
      </p:sp>
      <p:sp>
        <p:nvSpPr>
          <p:cNvPr id="56344" name="Line 23"/>
          <p:cNvSpPr>
            <a:spLocks noChangeShapeType="1"/>
          </p:cNvSpPr>
          <p:nvPr/>
        </p:nvSpPr>
        <p:spPr bwMode="auto">
          <a:xfrm>
            <a:off x="6477000" y="4510088"/>
            <a:ext cx="533400" cy="0"/>
          </a:xfrm>
          <a:prstGeom prst="line">
            <a:avLst/>
          </a:prstGeom>
          <a:noFill/>
          <a:ln w="38100">
            <a:solidFill>
              <a:schemeClr val="bg1"/>
            </a:solidFill>
            <a:round/>
            <a:headEnd/>
            <a:tailEnd/>
          </a:ln>
        </p:spPr>
        <p:txBody>
          <a:bodyPr wrap="none" anchor="ctr"/>
          <a:lstStyle/>
          <a:p>
            <a:endParaRPr lang="zh-CN" altLang="en-US"/>
          </a:p>
        </p:txBody>
      </p:sp>
      <p:sp>
        <p:nvSpPr>
          <p:cNvPr id="56345" name="Line 24"/>
          <p:cNvSpPr>
            <a:spLocks noChangeShapeType="1"/>
          </p:cNvSpPr>
          <p:nvPr/>
        </p:nvSpPr>
        <p:spPr bwMode="auto">
          <a:xfrm>
            <a:off x="6477000" y="4662488"/>
            <a:ext cx="533400" cy="0"/>
          </a:xfrm>
          <a:prstGeom prst="line">
            <a:avLst/>
          </a:prstGeom>
          <a:noFill/>
          <a:ln w="38100">
            <a:solidFill>
              <a:schemeClr val="bg1"/>
            </a:solidFill>
            <a:round/>
            <a:headEnd/>
            <a:tailEnd/>
          </a:ln>
        </p:spPr>
        <p:txBody>
          <a:bodyPr wrap="none" anchor="ctr"/>
          <a:lstStyle/>
          <a:p>
            <a:endParaRPr lang="zh-CN" altLang="en-US"/>
          </a:p>
        </p:txBody>
      </p:sp>
      <p:sp>
        <p:nvSpPr>
          <p:cNvPr id="56346" name="Line 25"/>
          <p:cNvSpPr>
            <a:spLocks noChangeShapeType="1"/>
          </p:cNvSpPr>
          <p:nvPr/>
        </p:nvSpPr>
        <p:spPr bwMode="auto">
          <a:xfrm>
            <a:off x="1066800" y="3581400"/>
            <a:ext cx="533400" cy="0"/>
          </a:xfrm>
          <a:prstGeom prst="line">
            <a:avLst/>
          </a:prstGeom>
          <a:noFill/>
          <a:ln w="38100">
            <a:solidFill>
              <a:schemeClr val="bg1"/>
            </a:solidFill>
            <a:round/>
            <a:headEnd/>
            <a:tailEnd/>
          </a:ln>
        </p:spPr>
        <p:txBody>
          <a:bodyPr wrap="none" anchor="ctr"/>
          <a:lstStyle/>
          <a:p>
            <a:endParaRPr lang="zh-CN" altLang="en-US"/>
          </a:p>
        </p:txBody>
      </p:sp>
      <p:sp>
        <p:nvSpPr>
          <p:cNvPr id="56347" name="Line 26"/>
          <p:cNvSpPr>
            <a:spLocks noChangeShapeType="1"/>
          </p:cNvSpPr>
          <p:nvPr/>
        </p:nvSpPr>
        <p:spPr bwMode="auto">
          <a:xfrm>
            <a:off x="1066800" y="3733800"/>
            <a:ext cx="533400" cy="0"/>
          </a:xfrm>
          <a:prstGeom prst="line">
            <a:avLst/>
          </a:prstGeom>
          <a:noFill/>
          <a:ln w="38100">
            <a:solidFill>
              <a:schemeClr val="bg1"/>
            </a:solidFill>
            <a:round/>
            <a:headEnd/>
            <a:tailEnd/>
          </a:ln>
        </p:spPr>
        <p:txBody>
          <a:bodyPr wrap="none" anchor="ctr"/>
          <a:lstStyle/>
          <a:p>
            <a:endParaRPr lang="zh-CN" altLang="en-US"/>
          </a:p>
        </p:txBody>
      </p:sp>
      <p:sp>
        <p:nvSpPr>
          <p:cNvPr id="56348" name="Line 27"/>
          <p:cNvSpPr>
            <a:spLocks noChangeShapeType="1"/>
          </p:cNvSpPr>
          <p:nvPr/>
        </p:nvSpPr>
        <p:spPr bwMode="auto">
          <a:xfrm>
            <a:off x="1066800" y="3886200"/>
            <a:ext cx="533400" cy="0"/>
          </a:xfrm>
          <a:prstGeom prst="line">
            <a:avLst/>
          </a:prstGeom>
          <a:noFill/>
          <a:ln w="38100">
            <a:solidFill>
              <a:schemeClr val="bg1"/>
            </a:solidFill>
            <a:round/>
            <a:headEnd/>
            <a:tailEnd/>
          </a:ln>
        </p:spPr>
        <p:txBody>
          <a:bodyPr wrap="none" anchor="ctr"/>
          <a:lstStyle/>
          <a:p>
            <a:endParaRPr lang="zh-CN" altLang="en-US"/>
          </a:p>
        </p:txBody>
      </p:sp>
      <p:sp>
        <p:nvSpPr>
          <p:cNvPr id="56349" name="Line 28"/>
          <p:cNvSpPr>
            <a:spLocks noChangeShapeType="1"/>
          </p:cNvSpPr>
          <p:nvPr/>
        </p:nvSpPr>
        <p:spPr bwMode="auto">
          <a:xfrm>
            <a:off x="1066800" y="4038600"/>
            <a:ext cx="533400" cy="0"/>
          </a:xfrm>
          <a:prstGeom prst="line">
            <a:avLst/>
          </a:prstGeom>
          <a:noFill/>
          <a:ln w="38100">
            <a:solidFill>
              <a:schemeClr val="bg1"/>
            </a:solidFill>
            <a:round/>
            <a:headEnd/>
            <a:tailEnd/>
          </a:ln>
        </p:spPr>
        <p:txBody>
          <a:bodyPr wrap="none" anchor="ctr"/>
          <a:lstStyle/>
          <a:p>
            <a:endParaRPr lang="zh-CN" altLang="en-US"/>
          </a:p>
        </p:txBody>
      </p:sp>
      <p:sp>
        <p:nvSpPr>
          <p:cNvPr id="56350" name="Line 29"/>
          <p:cNvSpPr>
            <a:spLocks noChangeShapeType="1"/>
          </p:cNvSpPr>
          <p:nvPr/>
        </p:nvSpPr>
        <p:spPr bwMode="auto">
          <a:xfrm>
            <a:off x="1066800" y="4191000"/>
            <a:ext cx="533400" cy="0"/>
          </a:xfrm>
          <a:prstGeom prst="line">
            <a:avLst/>
          </a:prstGeom>
          <a:noFill/>
          <a:ln w="38100">
            <a:solidFill>
              <a:schemeClr val="bg1"/>
            </a:solidFill>
            <a:round/>
            <a:headEnd/>
            <a:tailEnd/>
          </a:ln>
        </p:spPr>
        <p:txBody>
          <a:bodyPr wrap="none" anchor="ctr"/>
          <a:lstStyle/>
          <a:p>
            <a:endParaRPr lang="zh-CN" altLang="en-US"/>
          </a:p>
        </p:txBody>
      </p:sp>
      <p:sp>
        <p:nvSpPr>
          <p:cNvPr id="56351" name="Line 30"/>
          <p:cNvSpPr>
            <a:spLocks noChangeShapeType="1"/>
          </p:cNvSpPr>
          <p:nvPr/>
        </p:nvSpPr>
        <p:spPr bwMode="auto">
          <a:xfrm>
            <a:off x="1066800" y="4343400"/>
            <a:ext cx="533400" cy="0"/>
          </a:xfrm>
          <a:prstGeom prst="line">
            <a:avLst/>
          </a:prstGeom>
          <a:noFill/>
          <a:ln w="38100">
            <a:solidFill>
              <a:schemeClr val="bg1"/>
            </a:solidFill>
            <a:round/>
            <a:headEnd/>
            <a:tailEnd/>
          </a:ln>
        </p:spPr>
        <p:txBody>
          <a:bodyPr wrap="none" anchor="ctr"/>
          <a:lstStyle/>
          <a:p>
            <a:endParaRPr lang="zh-CN" altLang="en-US"/>
          </a:p>
        </p:txBody>
      </p:sp>
      <p:sp>
        <p:nvSpPr>
          <p:cNvPr id="56352" name="Line 31"/>
          <p:cNvSpPr>
            <a:spLocks noChangeShapeType="1"/>
          </p:cNvSpPr>
          <p:nvPr/>
        </p:nvSpPr>
        <p:spPr bwMode="auto">
          <a:xfrm>
            <a:off x="1066800" y="4495800"/>
            <a:ext cx="533400" cy="0"/>
          </a:xfrm>
          <a:prstGeom prst="line">
            <a:avLst/>
          </a:prstGeom>
          <a:noFill/>
          <a:ln w="38100">
            <a:solidFill>
              <a:schemeClr val="bg1"/>
            </a:solidFill>
            <a:round/>
            <a:headEnd/>
            <a:tailEnd/>
          </a:ln>
        </p:spPr>
        <p:txBody>
          <a:bodyPr wrap="none" anchor="ctr"/>
          <a:lstStyle/>
          <a:p>
            <a:endParaRPr lang="zh-CN" altLang="en-US"/>
          </a:p>
        </p:txBody>
      </p:sp>
      <p:sp>
        <p:nvSpPr>
          <p:cNvPr id="56353" name="Line 32"/>
          <p:cNvSpPr>
            <a:spLocks noChangeShapeType="1"/>
          </p:cNvSpPr>
          <p:nvPr/>
        </p:nvSpPr>
        <p:spPr bwMode="auto">
          <a:xfrm>
            <a:off x="1066800" y="4648200"/>
            <a:ext cx="533400" cy="0"/>
          </a:xfrm>
          <a:prstGeom prst="line">
            <a:avLst/>
          </a:prstGeom>
          <a:noFill/>
          <a:ln w="38100">
            <a:solidFill>
              <a:schemeClr val="bg1"/>
            </a:solidFill>
            <a:round/>
            <a:headEnd/>
            <a:tailEnd/>
          </a:ln>
        </p:spPr>
        <p:txBody>
          <a:bodyPr wrap="none" anchor="ctr"/>
          <a:lstStyle/>
          <a:p>
            <a:endParaRPr lang="zh-CN" altLang="en-US"/>
          </a:p>
        </p:txBody>
      </p:sp>
      <p:sp>
        <p:nvSpPr>
          <p:cNvPr id="56354" name="Line 33"/>
          <p:cNvSpPr>
            <a:spLocks noChangeShapeType="1"/>
          </p:cNvSpPr>
          <p:nvPr/>
        </p:nvSpPr>
        <p:spPr bwMode="auto">
          <a:xfrm>
            <a:off x="2286000" y="3595688"/>
            <a:ext cx="533400" cy="0"/>
          </a:xfrm>
          <a:prstGeom prst="line">
            <a:avLst/>
          </a:prstGeom>
          <a:noFill/>
          <a:ln w="38100">
            <a:solidFill>
              <a:schemeClr val="bg1"/>
            </a:solidFill>
            <a:round/>
            <a:headEnd/>
            <a:tailEnd/>
          </a:ln>
        </p:spPr>
        <p:txBody>
          <a:bodyPr wrap="none" anchor="ctr"/>
          <a:lstStyle/>
          <a:p>
            <a:endParaRPr lang="zh-CN" altLang="en-US"/>
          </a:p>
        </p:txBody>
      </p:sp>
      <p:sp>
        <p:nvSpPr>
          <p:cNvPr id="56355" name="Line 34"/>
          <p:cNvSpPr>
            <a:spLocks noChangeShapeType="1"/>
          </p:cNvSpPr>
          <p:nvPr/>
        </p:nvSpPr>
        <p:spPr bwMode="auto">
          <a:xfrm>
            <a:off x="2286000" y="3748088"/>
            <a:ext cx="533400" cy="0"/>
          </a:xfrm>
          <a:prstGeom prst="line">
            <a:avLst/>
          </a:prstGeom>
          <a:noFill/>
          <a:ln w="38100">
            <a:solidFill>
              <a:schemeClr val="bg1"/>
            </a:solidFill>
            <a:round/>
            <a:headEnd/>
            <a:tailEnd/>
          </a:ln>
        </p:spPr>
        <p:txBody>
          <a:bodyPr wrap="none" anchor="ctr"/>
          <a:lstStyle/>
          <a:p>
            <a:endParaRPr lang="zh-CN" altLang="en-US"/>
          </a:p>
        </p:txBody>
      </p:sp>
      <p:sp>
        <p:nvSpPr>
          <p:cNvPr id="56356" name="Line 35"/>
          <p:cNvSpPr>
            <a:spLocks noChangeShapeType="1"/>
          </p:cNvSpPr>
          <p:nvPr/>
        </p:nvSpPr>
        <p:spPr bwMode="auto">
          <a:xfrm>
            <a:off x="2286000" y="3900488"/>
            <a:ext cx="533400" cy="0"/>
          </a:xfrm>
          <a:prstGeom prst="line">
            <a:avLst/>
          </a:prstGeom>
          <a:noFill/>
          <a:ln w="38100">
            <a:solidFill>
              <a:schemeClr val="bg1"/>
            </a:solidFill>
            <a:round/>
            <a:headEnd/>
            <a:tailEnd/>
          </a:ln>
        </p:spPr>
        <p:txBody>
          <a:bodyPr wrap="none" anchor="ctr"/>
          <a:lstStyle/>
          <a:p>
            <a:endParaRPr lang="zh-CN" altLang="en-US"/>
          </a:p>
        </p:txBody>
      </p:sp>
      <p:sp>
        <p:nvSpPr>
          <p:cNvPr id="56357" name="Line 36"/>
          <p:cNvSpPr>
            <a:spLocks noChangeShapeType="1"/>
          </p:cNvSpPr>
          <p:nvPr/>
        </p:nvSpPr>
        <p:spPr bwMode="auto">
          <a:xfrm>
            <a:off x="2286000" y="4052888"/>
            <a:ext cx="533400" cy="0"/>
          </a:xfrm>
          <a:prstGeom prst="line">
            <a:avLst/>
          </a:prstGeom>
          <a:noFill/>
          <a:ln w="38100">
            <a:solidFill>
              <a:schemeClr val="bg1"/>
            </a:solidFill>
            <a:round/>
            <a:headEnd/>
            <a:tailEnd/>
          </a:ln>
        </p:spPr>
        <p:txBody>
          <a:bodyPr wrap="none" anchor="ctr"/>
          <a:lstStyle/>
          <a:p>
            <a:endParaRPr lang="zh-CN" altLang="en-US"/>
          </a:p>
        </p:txBody>
      </p:sp>
      <p:sp>
        <p:nvSpPr>
          <p:cNvPr id="56358" name="Line 37"/>
          <p:cNvSpPr>
            <a:spLocks noChangeShapeType="1"/>
          </p:cNvSpPr>
          <p:nvPr/>
        </p:nvSpPr>
        <p:spPr bwMode="auto">
          <a:xfrm>
            <a:off x="2286000" y="4205288"/>
            <a:ext cx="533400" cy="0"/>
          </a:xfrm>
          <a:prstGeom prst="line">
            <a:avLst/>
          </a:prstGeom>
          <a:noFill/>
          <a:ln w="38100">
            <a:solidFill>
              <a:schemeClr val="bg1"/>
            </a:solidFill>
            <a:round/>
            <a:headEnd/>
            <a:tailEnd/>
          </a:ln>
        </p:spPr>
        <p:txBody>
          <a:bodyPr wrap="none" anchor="ctr"/>
          <a:lstStyle/>
          <a:p>
            <a:endParaRPr lang="zh-CN" altLang="en-US"/>
          </a:p>
        </p:txBody>
      </p:sp>
      <p:sp>
        <p:nvSpPr>
          <p:cNvPr id="56359" name="Line 38"/>
          <p:cNvSpPr>
            <a:spLocks noChangeShapeType="1"/>
          </p:cNvSpPr>
          <p:nvPr/>
        </p:nvSpPr>
        <p:spPr bwMode="auto">
          <a:xfrm>
            <a:off x="2286000" y="4357688"/>
            <a:ext cx="533400" cy="0"/>
          </a:xfrm>
          <a:prstGeom prst="line">
            <a:avLst/>
          </a:prstGeom>
          <a:noFill/>
          <a:ln w="38100">
            <a:solidFill>
              <a:schemeClr val="bg1"/>
            </a:solidFill>
            <a:round/>
            <a:headEnd/>
            <a:tailEnd/>
          </a:ln>
        </p:spPr>
        <p:txBody>
          <a:bodyPr wrap="none" anchor="ctr"/>
          <a:lstStyle/>
          <a:p>
            <a:endParaRPr lang="zh-CN" altLang="en-US"/>
          </a:p>
        </p:txBody>
      </p:sp>
      <p:sp>
        <p:nvSpPr>
          <p:cNvPr id="56360" name="Line 39"/>
          <p:cNvSpPr>
            <a:spLocks noChangeShapeType="1"/>
          </p:cNvSpPr>
          <p:nvPr/>
        </p:nvSpPr>
        <p:spPr bwMode="auto">
          <a:xfrm>
            <a:off x="2286000" y="4510088"/>
            <a:ext cx="533400" cy="0"/>
          </a:xfrm>
          <a:prstGeom prst="line">
            <a:avLst/>
          </a:prstGeom>
          <a:noFill/>
          <a:ln w="38100">
            <a:solidFill>
              <a:schemeClr val="bg1"/>
            </a:solidFill>
            <a:round/>
            <a:headEnd/>
            <a:tailEnd/>
          </a:ln>
        </p:spPr>
        <p:txBody>
          <a:bodyPr wrap="none" anchor="ctr"/>
          <a:lstStyle/>
          <a:p>
            <a:endParaRPr lang="zh-CN" altLang="en-US"/>
          </a:p>
        </p:txBody>
      </p:sp>
      <p:sp>
        <p:nvSpPr>
          <p:cNvPr id="56361" name="Line 40"/>
          <p:cNvSpPr>
            <a:spLocks noChangeShapeType="1"/>
          </p:cNvSpPr>
          <p:nvPr/>
        </p:nvSpPr>
        <p:spPr bwMode="auto">
          <a:xfrm>
            <a:off x="2286000" y="4662488"/>
            <a:ext cx="533400" cy="0"/>
          </a:xfrm>
          <a:prstGeom prst="line">
            <a:avLst/>
          </a:prstGeom>
          <a:noFill/>
          <a:ln w="38100">
            <a:solidFill>
              <a:schemeClr val="bg1"/>
            </a:solidFill>
            <a:round/>
            <a:headEnd/>
            <a:tailEnd/>
          </a:ln>
        </p:spPr>
        <p:txBody>
          <a:bodyPr wrap="none" anchor="ctr"/>
          <a:lstStyle/>
          <a:p>
            <a:endParaRPr lang="zh-CN" altLang="en-US"/>
          </a:p>
        </p:txBody>
      </p:sp>
      <p:sp>
        <p:nvSpPr>
          <p:cNvPr id="56362" name="Line 41"/>
          <p:cNvSpPr>
            <a:spLocks noChangeShapeType="1"/>
          </p:cNvSpPr>
          <p:nvPr/>
        </p:nvSpPr>
        <p:spPr bwMode="auto">
          <a:xfrm>
            <a:off x="1600200" y="3581400"/>
            <a:ext cx="685800" cy="304800"/>
          </a:xfrm>
          <a:prstGeom prst="line">
            <a:avLst/>
          </a:prstGeom>
          <a:noFill/>
          <a:ln w="28575">
            <a:solidFill>
              <a:schemeClr val="bg1"/>
            </a:solidFill>
            <a:round/>
            <a:headEnd/>
            <a:tailEnd/>
          </a:ln>
        </p:spPr>
        <p:txBody>
          <a:bodyPr wrap="none" anchor="ctr"/>
          <a:lstStyle/>
          <a:p>
            <a:endParaRPr lang="zh-CN" altLang="en-US"/>
          </a:p>
        </p:txBody>
      </p:sp>
      <p:sp>
        <p:nvSpPr>
          <p:cNvPr id="56363" name="Line 42"/>
          <p:cNvSpPr>
            <a:spLocks noChangeShapeType="1"/>
          </p:cNvSpPr>
          <p:nvPr/>
        </p:nvSpPr>
        <p:spPr bwMode="auto">
          <a:xfrm>
            <a:off x="1600200" y="3733800"/>
            <a:ext cx="685800" cy="457200"/>
          </a:xfrm>
          <a:prstGeom prst="line">
            <a:avLst/>
          </a:prstGeom>
          <a:noFill/>
          <a:ln w="28575">
            <a:solidFill>
              <a:schemeClr val="bg1"/>
            </a:solidFill>
            <a:round/>
            <a:headEnd/>
            <a:tailEnd/>
          </a:ln>
        </p:spPr>
        <p:txBody>
          <a:bodyPr wrap="none" anchor="ctr"/>
          <a:lstStyle/>
          <a:p>
            <a:endParaRPr lang="zh-CN" altLang="en-US"/>
          </a:p>
        </p:txBody>
      </p:sp>
      <p:sp>
        <p:nvSpPr>
          <p:cNvPr id="56364" name="Line 43"/>
          <p:cNvSpPr>
            <a:spLocks noChangeShapeType="1"/>
          </p:cNvSpPr>
          <p:nvPr/>
        </p:nvSpPr>
        <p:spPr bwMode="auto">
          <a:xfrm>
            <a:off x="1600200" y="3886200"/>
            <a:ext cx="685800" cy="457200"/>
          </a:xfrm>
          <a:prstGeom prst="line">
            <a:avLst/>
          </a:prstGeom>
          <a:noFill/>
          <a:ln w="28575">
            <a:solidFill>
              <a:schemeClr val="bg1"/>
            </a:solidFill>
            <a:round/>
            <a:headEnd/>
            <a:tailEnd/>
          </a:ln>
        </p:spPr>
        <p:txBody>
          <a:bodyPr wrap="none" anchor="ctr"/>
          <a:lstStyle/>
          <a:p>
            <a:endParaRPr lang="zh-CN" altLang="en-US"/>
          </a:p>
        </p:txBody>
      </p:sp>
      <p:sp>
        <p:nvSpPr>
          <p:cNvPr id="56365" name="Line 44"/>
          <p:cNvSpPr>
            <a:spLocks noChangeShapeType="1"/>
          </p:cNvSpPr>
          <p:nvPr/>
        </p:nvSpPr>
        <p:spPr bwMode="auto">
          <a:xfrm>
            <a:off x="1600200" y="4343400"/>
            <a:ext cx="685800" cy="304800"/>
          </a:xfrm>
          <a:prstGeom prst="line">
            <a:avLst/>
          </a:prstGeom>
          <a:noFill/>
          <a:ln w="28575">
            <a:solidFill>
              <a:schemeClr val="bg1"/>
            </a:solidFill>
            <a:round/>
            <a:headEnd/>
            <a:tailEnd/>
          </a:ln>
        </p:spPr>
        <p:txBody>
          <a:bodyPr wrap="none" anchor="ctr"/>
          <a:lstStyle/>
          <a:p>
            <a:endParaRPr lang="zh-CN" altLang="en-US"/>
          </a:p>
        </p:txBody>
      </p:sp>
      <p:sp>
        <p:nvSpPr>
          <p:cNvPr id="56366" name="Line 45"/>
          <p:cNvSpPr>
            <a:spLocks noChangeShapeType="1"/>
          </p:cNvSpPr>
          <p:nvPr/>
        </p:nvSpPr>
        <p:spPr bwMode="auto">
          <a:xfrm>
            <a:off x="1600200" y="4191000"/>
            <a:ext cx="685800" cy="304800"/>
          </a:xfrm>
          <a:prstGeom prst="line">
            <a:avLst/>
          </a:prstGeom>
          <a:noFill/>
          <a:ln w="28575">
            <a:solidFill>
              <a:schemeClr val="bg1"/>
            </a:solidFill>
            <a:round/>
            <a:headEnd/>
            <a:tailEnd/>
          </a:ln>
        </p:spPr>
        <p:txBody>
          <a:bodyPr wrap="none" anchor="ctr"/>
          <a:lstStyle/>
          <a:p>
            <a:endParaRPr lang="zh-CN" altLang="en-US"/>
          </a:p>
        </p:txBody>
      </p:sp>
      <p:sp>
        <p:nvSpPr>
          <p:cNvPr id="56367" name="Line 46"/>
          <p:cNvSpPr>
            <a:spLocks noChangeShapeType="1"/>
          </p:cNvSpPr>
          <p:nvPr/>
        </p:nvSpPr>
        <p:spPr bwMode="auto">
          <a:xfrm flipV="1">
            <a:off x="1600200" y="3581400"/>
            <a:ext cx="685800" cy="457200"/>
          </a:xfrm>
          <a:prstGeom prst="line">
            <a:avLst/>
          </a:prstGeom>
          <a:noFill/>
          <a:ln w="28575">
            <a:solidFill>
              <a:schemeClr val="bg1"/>
            </a:solidFill>
            <a:round/>
            <a:headEnd/>
            <a:tailEnd/>
          </a:ln>
        </p:spPr>
        <p:txBody>
          <a:bodyPr wrap="none" anchor="ctr"/>
          <a:lstStyle/>
          <a:p>
            <a:endParaRPr lang="zh-CN" altLang="en-US"/>
          </a:p>
        </p:txBody>
      </p:sp>
      <p:sp>
        <p:nvSpPr>
          <p:cNvPr id="56368" name="Line 47"/>
          <p:cNvSpPr>
            <a:spLocks noChangeShapeType="1"/>
          </p:cNvSpPr>
          <p:nvPr/>
        </p:nvSpPr>
        <p:spPr bwMode="auto">
          <a:xfrm flipV="1">
            <a:off x="1600200" y="4100513"/>
            <a:ext cx="685800" cy="609600"/>
          </a:xfrm>
          <a:prstGeom prst="line">
            <a:avLst/>
          </a:prstGeom>
          <a:noFill/>
          <a:ln w="28575">
            <a:solidFill>
              <a:schemeClr val="bg1"/>
            </a:solidFill>
            <a:round/>
            <a:headEnd/>
            <a:tailEnd/>
          </a:ln>
        </p:spPr>
        <p:txBody>
          <a:bodyPr wrap="none" anchor="ctr"/>
          <a:lstStyle/>
          <a:p>
            <a:endParaRPr lang="zh-CN" altLang="en-US"/>
          </a:p>
        </p:txBody>
      </p:sp>
      <p:sp>
        <p:nvSpPr>
          <p:cNvPr id="56369" name="Line 48"/>
          <p:cNvSpPr>
            <a:spLocks noChangeShapeType="1"/>
          </p:cNvSpPr>
          <p:nvPr/>
        </p:nvSpPr>
        <p:spPr bwMode="auto">
          <a:xfrm flipV="1">
            <a:off x="1600200" y="3733800"/>
            <a:ext cx="685800" cy="762000"/>
          </a:xfrm>
          <a:prstGeom prst="line">
            <a:avLst/>
          </a:prstGeom>
          <a:noFill/>
          <a:ln w="28575">
            <a:solidFill>
              <a:schemeClr val="bg1"/>
            </a:solidFill>
            <a:round/>
            <a:headEnd/>
            <a:tailEnd/>
          </a:ln>
        </p:spPr>
        <p:txBody>
          <a:bodyPr wrap="none" anchor="ctr"/>
          <a:lstStyle/>
          <a:p>
            <a:endParaRPr lang="zh-CN" altLang="en-US"/>
          </a:p>
        </p:txBody>
      </p:sp>
      <p:sp>
        <p:nvSpPr>
          <p:cNvPr id="56370" name="Line 49"/>
          <p:cNvSpPr>
            <a:spLocks noChangeShapeType="1"/>
          </p:cNvSpPr>
          <p:nvPr/>
        </p:nvSpPr>
        <p:spPr bwMode="auto">
          <a:xfrm>
            <a:off x="5791200" y="3595688"/>
            <a:ext cx="685800" cy="304800"/>
          </a:xfrm>
          <a:prstGeom prst="line">
            <a:avLst/>
          </a:prstGeom>
          <a:noFill/>
          <a:ln w="28575">
            <a:solidFill>
              <a:schemeClr val="bg1"/>
            </a:solidFill>
            <a:round/>
            <a:headEnd/>
            <a:tailEnd/>
          </a:ln>
        </p:spPr>
        <p:txBody>
          <a:bodyPr wrap="none" anchor="ctr"/>
          <a:lstStyle/>
          <a:p>
            <a:endParaRPr lang="zh-CN" altLang="en-US"/>
          </a:p>
        </p:txBody>
      </p:sp>
      <p:sp>
        <p:nvSpPr>
          <p:cNvPr id="56371" name="Line 50"/>
          <p:cNvSpPr>
            <a:spLocks noChangeShapeType="1"/>
          </p:cNvSpPr>
          <p:nvPr/>
        </p:nvSpPr>
        <p:spPr bwMode="auto">
          <a:xfrm>
            <a:off x="5791200" y="4205288"/>
            <a:ext cx="685800" cy="304800"/>
          </a:xfrm>
          <a:prstGeom prst="line">
            <a:avLst/>
          </a:prstGeom>
          <a:noFill/>
          <a:ln w="28575">
            <a:solidFill>
              <a:schemeClr val="bg1"/>
            </a:solidFill>
            <a:round/>
            <a:headEnd/>
            <a:tailEnd/>
          </a:ln>
        </p:spPr>
        <p:txBody>
          <a:bodyPr wrap="none" anchor="ctr"/>
          <a:lstStyle/>
          <a:p>
            <a:endParaRPr lang="zh-CN" altLang="en-US"/>
          </a:p>
        </p:txBody>
      </p:sp>
      <p:sp>
        <p:nvSpPr>
          <p:cNvPr id="56372" name="Line 51"/>
          <p:cNvSpPr>
            <a:spLocks noChangeShapeType="1"/>
          </p:cNvSpPr>
          <p:nvPr/>
        </p:nvSpPr>
        <p:spPr bwMode="auto">
          <a:xfrm>
            <a:off x="5791200" y="4357688"/>
            <a:ext cx="685800" cy="304800"/>
          </a:xfrm>
          <a:prstGeom prst="line">
            <a:avLst/>
          </a:prstGeom>
          <a:noFill/>
          <a:ln w="28575">
            <a:solidFill>
              <a:schemeClr val="bg1"/>
            </a:solidFill>
            <a:round/>
            <a:headEnd/>
            <a:tailEnd/>
          </a:ln>
        </p:spPr>
        <p:txBody>
          <a:bodyPr wrap="none" anchor="ctr"/>
          <a:lstStyle/>
          <a:p>
            <a:endParaRPr lang="zh-CN" altLang="en-US"/>
          </a:p>
        </p:txBody>
      </p:sp>
      <p:sp>
        <p:nvSpPr>
          <p:cNvPr id="56373" name="Line 52"/>
          <p:cNvSpPr>
            <a:spLocks noChangeShapeType="1"/>
          </p:cNvSpPr>
          <p:nvPr/>
        </p:nvSpPr>
        <p:spPr bwMode="auto">
          <a:xfrm>
            <a:off x="5791200" y="3748088"/>
            <a:ext cx="685800" cy="457200"/>
          </a:xfrm>
          <a:prstGeom prst="line">
            <a:avLst/>
          </a:prstGeom>
          <a:noFill/>
          <a:ln w="28575">
            <a:solidFill>
              <a:schemeClr val="bg1"/>
            </a:solidFill>
            <a:round/>
            <a:headEnd/>
            <a:tailEnd/>
          </a:ln>
        </p:spPr>
        <p:txBody>
          <a:bodyPr wrap="none" anchor="ctr"/>
          <a:lstStyle/>
          <a:p>
            <a:endParaRPr lang="zh-CN" altLang="en-US"/>
          </a:p>
        </p:txBody>
      </p:sp>
      <p:sp>
        <p:nvSpPr>
          <p:cNvPr id="56374" name="Line 53"/>
          <p:cNvSpPr>
            <a:spLocks noChangeShapeType="1"/>
          </p:cNvSpPr>
          <p:nvPr/>
        </p:nvSpPr>
        <p:spPr bwMode="auto">
          <a:xfrm>
            <a:off x="5791200" y="3900488"/>
            <a:ext cx="685800" cy="457200"/>
          </a:xfrm>
          <a:prstGeom prst="line">
            <a:avLst/>
          </a:prstGeom>
          <a:noFill/>
          <a:ln w="28575">
            <a:solidFill>
              <a:schemeClr val="bg1"/>
            </a:solidFill>
            <a:round/>
            <a:headEnd/>
            <a:tailEnd/>
          </a:ln>
        </p:spPr>
        <p:txBody>
          <a:bodyPr wrap="none" anchor="ctr"/>
          <a:lstStyle/>
          <a:p>
            <a:endParaRPr lang="zh-CN" altLang="en-US"/>
          </a:p>
        </p:txBody>
      </p:sp>
      <p:sp>
        <p:nvSpPr>
          <p:cNvPr id="56375" name="Line 54"/>
          <p:cNvSpPr>
            <a:spLocks noChangeShapeType="1"/>
          </p:cNvSpPr>
          <p:nvPr/>
        </p:nvSpPr>
        <p:spPr bwMode="auto">
          <a:xfrm flipV="1">
            <a:off x="5791200" y="3595688"/>
            <a:ext cx="685800" cy="457200"/>
          </a:xfrm>
          <a:prstGeom prst="line">
            <a:avLst/>
          </a:prstGeom>
          <a:noFill/>
          <a:ln w="28575">
            <a:solidFill>
              <a:schemeClr val="bg1"/>
            </a:solidFill>
            <a:round/>
            <a:headEnd/>
            <a:tailEnd/>
          </a:ln>
        </p:spPr>
        <p:txBody>
          <a:bodyPr wrap="none" anchor="ctr"/>
          <a:lstStyle/>
          <a:p>
            <a:endParaRPr lang="zh-CN" altLang="en-US"/>
          </a:p>
        </p:txBody>
      </p:sp>
      <p:sp>
        <p:nvSpPr>
          <p:cNvPr id="56376" name="Line 55"/>
          <p:cNvSpPr>
            <a:spLocks noChangeShapeType="1"/>
          </p:cNvSpPr>
          <p:nvPr/>
        </p:nvSpPr>
        <p:spPr bwMode="auto">
          <a:xfrm flipV="1">
            <a:off x="5791200" y="3748088"/>
            <a:ext cx="685800" cy="762000"/>
          </a:xfrm>
          <a:prstGeom prst="line">
            <a:avLst/>
          </a:prstGeom>
          <a:noFill/>
          <a:ln w="28575">
            <a:solidFill>
              <a:schemeClr val="bg1"/>
            </a:solidFill>
            <a:round/>
            <a:headEnd/>
            <a:tailEnd/>
          </a:ln>
        </p:spPr>
        <p:txBody>
          <a:bodyPr wrap="none" anchor="ctr"/>
          <a:lstStyle/>
          <a:p>
            <a:endParaRPr lang="zh-CN" altLang="en-US"/>
          </a:p>
        </p:txBody>
      </p:sp>
      <p:sp>
        <p:nvSpPr>
          <p:cNvPr id="56377" name="Line 56"/>
          <p:cNvSpPr>
            <a:spLocks noChangeShapeType="1"/>
          </p:cNvSpPr>
          <p:nvPr/>
        </p:nvSpPr>
        <p:spPr bwMode="auto">
          <a:xfrm flipV="1">
            <a:off x="5791200" y="4052888"/>
            <a:ext cx="685800" cy="609600"/>
          </a:xfrm>
          <a:prstGeom prst="line">
            <a:avLst/>
          </a:prstGeom>
          <a:noFill/>
          <a:ln w="28575">
            <a:solidFill>
              <a:schemeClr val="bg1"/>
            </a:solidFill>
            <a:round/>
            <a:headEnd/>
            <a:tailEnd/>
          </a:ln>
        </p:spPr>
        <p:txBody>
          <a:bodyPr wrap="none" anchor="ctr"/>
          <a:lstStyle/>
          <a:p>
            <a:endParaRPr lang="zh-CN" altLang="en-US"/>
          </a:p>
        </p:txBody>
      </p:sp>
      <p:sp>
        <p:nvSpPr>
          <p:cNvPr id="56378" name="Line 57"/>
          <p:cNvSpPr>
            <a:spLocks noChangeShapeType="1"/>
          </p:cNvSpPr>
          <p:nvPr/>
        </p:nvSpPr>
        <p:spPr bwMode="auto">
          <a:xfrm>
            <a:off x="4495800" y="3748088"/>
            <a:ext cx="304800" cy="0"/>
          </a:xfrm>
          <a:prstGeom prst="line">
            <a:avLst/>
          </a:prstGeom>
          <a:noFill/>
          <a:ln w="38100">
            <a:solidFill>
              <a:schemeClr val="bg1"/>
            </a:solidFill>
            <a:round/>
            <a:headEnd/>
            <a:tailEnd/>
          </a:ln>
        </p:spPr>
        <p:txBody>
          <a:bodyPr wrap="none" anchor="ctr"/>
          <a:lstStyle/>
          <a:p>
            <a:endParaRPr lang="zh-CN" altLang="en-US"/>
          </a:p>
        </p:txBody>
      </p:sp>
      <p:sp>
        <p:nvSpPr>
          <p:cNvPr id="56379" name="Line 58"/>
          <p:cNvSpPr>
            <a:spLocks noChangeShapeType="1"/>
          </p:cNvSpPr>
          <p:nvPr/>
        </p:nvSpPr>
        <p:spPr bwMode="auto">
          <a:xfrm>
            <a:off x="4495800" y="4129088"/>
            <a:ext cx="304800" cy="0"/>
          </a:xfrm>
          <a:prstGeom prst="line">
            <a:avLst/>
          </a:prstGeom>
          <a:noFill/>
          <a:ln w="38100">
            <a:solidFill>
              <a:schemeClr val="bg1"/>
            </a:solidFill>
            <a:round/>
            <a:headEnd/>
            <a:tailEnd/>
          </a:ln>
        </p:spPr>
        <p:txBody>
          <a:bodyPr wrap="none" anchor="ctr"/>
          <a:lstStyle/>
          <a:p>
            <a:endParaRPr lang="zh-CN" altLang="en-US"/>
          </a:p>
        </p:txBody>
      </p:sp>
      <p:sp>
        <p:nvSpPr>
          <p:cNvPr id="56380" name="Line 59"/>
          <p:cNvSpPr>
            <a:spLocks noChangeShapeType="1"/>
          </p:cNvSpPr>
          <p:nvPr/>
        </p:nvSpPr>
        <p:spPr bwMode="auto">
          <a:xfrm>
            <a:off x="4495800" y="4510088"/>
            <a:ext cx="304800" cy="0"/>
          </a:xfrm>
          <a:prstGeom prst="line">
            <a:avLst/>
          </a:prstGeom>
          <a:noFill/>
          <a:ln w="38100">
            <a:solidFill>
              <a:schemeClr val="bg1"/>
            </a:solidFill>
            <a:round/>
            <a:headEnd/>
            <a:tailEnd/>
          </a:ln>
        </p:spPr>
        <p:txBody>
          <a:bodyPr wrap="none" anchor="ctr"/>
          <a:lstStyle/>
          <a:p>
            <a:endParaRPr lang="zh-CN" altLang="en-US"/>
          </a:p>
        </p:txBody>
      </p:sp>
      <p:sp>
        <p:nvSpPr>
          <p:cNvPr id="56381" name="Line 60"/>
          <p:cNvSpPr>
            <a:spLocks noChangeShapeType="1"/>
          </p:cNvSpPr>
          <p:nvPr/>
        </p:nvSpPr>
        <p:spPr bwMode="auto">
          <a:xfrm>
            <a:off x="7467600" y="3748088"/>
            <a:ext cx="304800" cy="0"/>
          </a:xfrm>
          <a:prstGeom prst="line">
            <a:avLst/>
          </a:prstGeom>
          <a:noFill/>
          <a:ln w="38100">
            <a:solidFill>
              <a:schemeClr val="bg1"/>
            </a:solidFill>
            <a:round/>
            <a:headEnd/>
            <a:tailEnd/>
          </a:ln>
        </p:spPr>
        <p:txBody>
          <a:bodyPr wrap="none" anchor="ctr"/>
          <a:lstStyle/>
          <a:p>
            <a:endParaRPr lang="zh-CN" altLang="en-US"/>
          </a:p>
        </p:txBody>
      </p:sp>
      <p:sp>
        <p:nvSpPr>
          <p:cNvPr id="56382" name="Line 61"/>
          <p:cNvSpPr>
            <a:spLocks noChangeShapeType="1"/>
          </p:cNvSpPr>
          <p:nvPr/>
        </p:nvSpPr>
        <p:spPr bwMode="auto">
          <a:xfrm>
            <a:off x="7467600" y="4129088"/>
            <a:ext cx="304800" cy="0"/>
          </a:xfrm>
          <a:prstGeom prst="line">
            <a:avLst/>
          </a:prstGeom>
          <a:noFill/>
          <a:ln w="38100">
            <a:solidFill>
              <a:schemeClr val="bg1"/>
            </a:solidFill>
            <a:round/>
            <a:headEnd/>
            <a:tailEnd/>
          </a:ln>
        </p:spPr>
        <p:txBody>
          <a:bodyPr wrap="none" anchor="ctr"/>
          <a:lstStyle/>
          <a:p>
            <a:endParaRPr lang="zh-CN" altLang="en-US"/>
          </a:p>
        </p:txBody>
      </p:sp>
      <p:sp>
        <p:nvSpPr>
          <p:cNvPr id="56383" name="Line 62"/>
          <p:cNvSpPr>
            <a:spLocks noChangeShapeType="1"/>
          </p:cNvSpPr>
          <p:nvPr/>
        </p:nvSpPr>
        <p:spPr bwMode="auto">
          <a:xfrm>
            <a:off x="7467600" y="4510088"/>
            <a:ext cx="304800" cy="0"/>
          </a:xfrm>
          <a:prstGeom prst="line">
            <a:avLst/>
          </a:prstGeom>
          <a:noFill/>
          <a:ln w="38100">
            <a:solidFill>
              <a:schemeClr val="bg1"/>
            </a:solidFill>
            <a:round/>
            <a:headEnd/>
            <a:tailEnd/>
          </a:ln>
        </p:spPr>
        <p:txBody>
          <a:bodyPr wrap="none" anchor="ctr"/>
          <a:lstStyle/>
          <a:p>
            <a:endParaRPr lang="zh-CN" altLang="en-US"/>
          </a:p>
        </p:txBody>
      </p:sp>
      <p:sp>
        <p:nvSpPr>
          <p:cNvPr id="56385" name="Text Box 64"/>
          <p:cNvSpPr txBox="1">
            <a:spLocks noChangeArrowheads="1"/>
          </p:cNvSpPr>
          <p:nvPr/>
        </p:nvSpPr>
        <p:spPr bwMode="auto">
          <a:xfrm>
            <a:off x="4800600" y="3571875"/>
            <a:ext cx="304800" cy="1006475"/>
          </a:xfrm>
          <a:prstGeom prst="rect">
            <a:avLst/>
          </a:prstGeom>
          <a:noFill/>
          <a:ln w="9525">
            <a:noFill/>
            <a:miter lim="800000"/>
            <a:headEnd/>
            <a:tailEnd/>
          </a:ln>
        </p:spPr>
        <p:txBody>
          <a:bodyPr>
            <a:spAutoFit/>
          </a:bodyPr>
          <a:lstStyle/>
          <a:p>
            <a:r>
              <a:rPr kumimoji="1" lang="zh-CN" altLang="en-US" sz="2000" b="1">
                <a:solidFill>
                  <a:schemeClr val="bg1"/>
                </a:solidFill>
                <a:ea typeface="楷体_GB2312" pitchFamily="49" charset="-122"/>
              </a:rPr>
              <a:t>译码器</a:t>
            </a:r>
          </a:p>
        </p:txBody>
      </p:sp>
      <p:sp>
        <p:nvSpPr>
          <p:cNvPr id="56386" name="Text Box 65"/>
          <p:cNvSpPr txBox="1">
            <a:spLocks noChangeArrowheads="1"/>
          </p:cNvSpPr>
          <p:nvPr/>
        </p:nvSpPr>
        <p:spPr bwMode="auto">
          <a:xfrm>
            <a:off x="7010400" y="3595688"/>
            <a:ext cx="304800" cy="1006475"/>
          </a:xfrm>
          <a:prstGeom prst="rect">
            <a:avLst/>
          </a:prstGeom>
          <a:noFill/>
          <a:ln w="9525">
            <a:noFill/>
            <a:miter lim="800000"/>
            <a:headEnd/>
            <a:tailEnd/>
          </a:ln>
        </p:spPr>
        <p:txBody>
          <a:bodyPr>
            <a:spAutoFit/>
          </a:bodyPr>
          <a:lstStyle/>
          <a:p>
            <a:r>
              <a:rPr kumimoji="1" lang="zh-CN" altLang="en-US" sz="2000" b="1">
                <a:solidFill>
                  <a:schemeClr val="bg1"/>
                </a:solidFill>
                <a:ea typeface="楷体_GB2312" pitchFamily="49" charset="-122"/>
              </a:rPr>
              <a:t>编码器</a:t>
            </a:r>
            <a:endParaRPr kumimoji="1" lang="zh-CN" altLang="en-US" sz="2400">
              <a:solidFill>
                <a:schemeClr val="bg1"/>
              </a:solidFill>
            </a:endParaRPr>
          </a:p>
        </p:txBody>
      </p:sp>
      <p:pic>
        <p:nvPicPr>
          <p:cNvPr id="74" name="Picture 69"/>
          <p:cNvPicPr>
            <a:picLocks noChangeAspect="1" noChangeArrowheads="1"/>
          </p:cNvPicPr>
          <p:nvPr/>
        </p:nvPicPr>
        <p:blipFill>
          <a:blip r:embed="rId3" cstate="print"/>
          <a:srcRect/>
          <a:stretch>
            <a:fillRect/>
          </a:stretch>
        </p:blipFill>
        <p:spPr bwMode="auto">
          <a:xfrm>
            <a:off x="228600" y="1411287"/>
            <a:ext cx="8686800" cy="5102225"/>
          </a:xfrm>
          <a:prstGeom prst="rect">
            <a:avLst/>
          </a:prstGeom>
          <a:noFill/>
          <a:ln w="9525">
            <a:noFill/>
            <a:miter lim="800000"/>
            <a:headEnd/>
            <a:tailEnd/>
          </a:ln>
        </p:spPr>
      </p:pic>
    </p:spTree>
    <p:extLst>
      <p:ext uri="{BB962C8B-B14F-4D97-AF65-F5344CB8AC3E}">
        <p14:creationId xmlns:p14="http://schemas.microsoft.com/office/powerpoint/2010/main" val="31702017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checkerboard(across)">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典型的迭代密码：</a:t>
            </a:r>
            <a:endParaRPr lang="en-US" altLang="zh-CN" dirty="0"/>
          </a:p>
          <a:p>
            <a:pPr lvl="1"/>
            <a:r>
              <a:rPr lang="zh-CN" altLang="en-US" dirty="0"/>
              <a:t>一个轮函数</a:t>
            </a:r>
            <a:endParaRPr lang="en-US" altLang="zh-CN" dirty="0"/>
          </a:p>
          <a:p>
            <a:pPr lvl="1"/>
            <a:r>
              <a:rPr lang="zh-CN" altLang="en-US" dirty="0"/>
              <a:t>一个密钥编排方案</a:t>
            </a:r>
          </a:p>
          <a:p>
            <a:r>
              <a:rPr lang="zh-CN" altLang="en-US" dirty="0"/>
              <a:t>特殊的迭代密码：代换</a:t>
            </a:r>
            <a:r>
              <a:rPr lang="en-US" altLang="zh-CN" dirty="0"/>
              <a:t>-</a:t>
            </a:r>
            <a:r>
              <a:rPr lang="zh-CN" altLang="en-US" dirty="0"/>
              <a:t>置换网络</a:t>
            </a:r>
            <a:endParaRPr lang="en-US" altLang="zh-CN" dirty="0"/>
          </a:p>
          <a:p>
            <a:pPr lvl="1"/>
            <a:r>
              <a:rPr lang="zh-CN" altLang="en-US" dirty="0"/>
              <a:t>轮函数包括三个变换：</a:t>
            </a:r>
            <a:endParaRPr lang="en-US" altLang="zh-CN" dirty="0"/>
          </a:p>
          <a:p>
            <a:pPr lvl="1"/>
            <a:r>
              <a:rPr lang="zh-CN" altLang="en-US" dirty="0"/>
              <a:t>代换、置换、密钥混合</a:t>
            </a:r>
          </a:p>
        </p:txBody>
      </p:sp>
      <p:sp>
        <p:nvSpPr>
          <p:cNvPr id="3" name="标题 2"/>
          <p:cNvSpPr>
            <a:spLocks noGrp="1"/>
          </p:cNvSpPr>
          <p:nvPr>
            <p:ph type="title"/>
          </p:nvPr>
        </p:nvSpPr>
        <p:spPr/>
        <p:txBody>
          <a:bodyPr>
            <a:normAutofit/>
          </a:bodyPr>
          <a:lstStyle/>
          <a:p>
            <a:r>
              <a:rPr lang="zh-CN" altLang="en-US" dirty="0"/>
              <a:t>常见的乘积密码</a:t>
            </a:r>
            <a:r>
              <a:rPr lang="en-US" altLang="zh-CN" dirty="0"/>
              <a:t>——</a:t>
            </a:r>
            <a:r>
              <a:rPr lang="zh-CN" altLang="en-US" dirty="0"/>
              <a:t>迭代密码</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67</a:t>
            </a:fld>
            <a:endParaRPr lang="zh-CN" altLang="en-US"/>
          </a:p>
        </p:txBody>
      </p:sp>
    </p:spTree>
    <p:extLst>
      <p:ext uri="{BB962C8B-B14F-4D97-AF65-F5344CB8AC3E}">
        <p14:creationId xmlns:p14="http://schemas.microsoft.com/office/powerpoint/2010/main" val="4029390158"/>
      </p:ext>
    </p:extLst>
  </p:cSld>
  <p:clrMapOvr>
    <a:masterClrMapping/>
  </p:clrMapOvr>
  <p:transition spd="slow">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274638"/>
            <a:ext cx="8229600" cy="1143000"/>
          </a:xfrm>
        </p:spPr>
        <p:txBody>
          <a:bodyPr/>
          <a:lstStyle/>
          <a:p>
            <a:r>
              <a:rPr lang="zh-CN" altLang="en-US"/>
              <a:t>迭代密码</a:t>
            </a:r>
          </a:p>
        </p:txBody>
      </p:sp>
      <p:sp>
        <p:nvSpPr>
          <p:cNvPr id="61442" name="灯片编号占位符 4"/>
          <p:cNvSpPr>
            <a:spLocks noGrp="1"/>
          </p:cNvSpPr>
          <p:nvPr>
            <p:ph type="sldNum" sz="quarter" idx="4"/>
          </p:nvPr>
        </p:nvSpPr>
        <p:spPr/>
        <p:txBody>
          <a:bodyPr/>
          <a:lstStyle/>
          <a:p>
            <a:fld id="{1D3710B4-5F0B-49E7-8F0F-67B1828363ED}" type="slidenum">
              <a:rPr lang="zh-CN" altLang="en-US" smtClean="0"/>
              <a:pPr/>
              <a:t>68</a:t>
            </a:fld>
            <a:endParaRPr lang="zh-CN" altLang="en-US"/>
          </a:p>
        </p:txBody>
      </p:sp>
      <p:grpSp>
        <p:nvGrpSpPr>
          <p:cNvPr id="61446" name="Group 5"/>
          <p:cNvGrpSpPr>
            <a:grpSpLocks/>
          </p:cNvGrpSpPr>
          <p:nvPr/>
        </p:nvGrpSpPr>
        <p:grpSpPr bwMode="auto">
          <a:xfrm>
            <a:off x="982866" y="1944717"/>
            <a:ext cx="7361167" cy="3644408"/>
            <a:chOff x="517" y="660"/>
            <a:chExt cx="3698" cy="2694"/>
          </a:xfrm>
        </p:grpSpPr>
        <p:sp>
          <p:nvSpPr>
            <p:cNvPr id="61451"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headEnd/>
              <a:tailEnd/>
            </a:ln>
          </p:spPr>
          <p:txBody>
            <a:bodyPr wrap="none" anchor="ctr"/>
            <a:lstStyle/>
            <a:p>
              <a:pPr algn="ctr" eaLnBrk="0" hangingPunct="0"/>
              <a:endParaRPr kumimoji="1" lang="zh-CN" altLang="en-US" sz="2800" b="1">
                <a:solidFill>
                  <a:schemeClr val="tx1"/>
                </a:solidFill>
              </a:endParaRPr>
            </a:p>
          </p:txBody>
        </p:sp>
        <p:sp>
          <p:nvSpPr>
            <p:cNvPr id="61447"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明文分组</a:t>
              </a:r>
            </a:p>
          </p:txBody>
        </p:sp>
        <p:sp>
          <p:nvSpPr>
            <p:cNvPr id="61448"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密文分组</a:t>
              </a:r>
            </a:p>
          </p:txBody>
        </p:sp>
        <p:sp>
          <p:nvSpPr>
            <p:cNvPr id="6144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置换</a:t>
              </a:r>
            </a:p>
          </p:txBody>
        </p:sp>
        <p:sp>
          <p:nvSpPr>
            <p:cNvPr id="61454" name="Text Box 13"/>
            <p:cNvSpPr txBox="1">
              <a:spLocks noChangeArrowheads="1"/>
            </p:cNvSpPr>
            <p:nvPr/>
          </p:nvSpPr>
          <p:spPr bwMode="ltGray">
            <a:xfrm>
              <a:off x="3478" y="2435"/>
              <a:ext cx="737" cy="387"/>
            </a:xfrm>
            <a:prstGeom prst="rect">
              <a:avLst/>
            </a:prstGeom>
            <a:noFill/>
            <a:ln w="9525" cap="rnd">
              <a:noFill/>
              <a:miter lim="800000"/>
              <a:headEnd/>
              <a:tailEnd/>
            </a:ln>
          </p:spPr>
          <p:txBody>
            <a:bodyPr wrap="none">
              <a:spAutoFit/>
            </a:bodyPr>
            <a:lstStyle/>
            <a:p>
              <a:pPr eaLnBrk="0" hangingPunct="0"/>
              <a:r>
                <a:rPr kumimoji="1" lang="en-US" altLang="zh-CN" sz="2800" b="1">
                  <a:solidFill>
                    <a:schemeClr val="tx1"/>
                  </a:solidFill>
                </a:rPr>
                <a:t>n</a:t>
              </a:r>
              <a:r>
                <a:rPr kumimoji="1" lang="zh-CN" altLang="en-US" sz="2800" b="1">
                  <a:solidFill>
                    <a:schemeClr val="tx1"/>
                  </a:solidFill>
                </a:rPr>
                <a:t>次迭代</a:t>
              </a:r>
            </a:p>
          </p:txBody>
        </p:sp>
        <p:sp>
          <p:nvSpPr>
            <p:cNvPr id="18"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代换</a:t>
              </a:r>
            </a:p>
          </p:txBody>
        </p:sp>
        <p:sp>
          <p:nvSpPr>
            <p:cNvPr id="24" name="Rectangle 6"/>
            <p:cNvSpPr>
              <a:spLocks noChangeArrowheads="1"/>
            </p:cNvSpPr>
            <p:nvPr/>
          </p:nvSpPr>
          <p:spPr bwMode="ltGray">
            <a:xfrm>
              <a:off x="837" y="1813"/>
              <a:ext cx="588" cy="38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dirty="0">
                  <a:solidFill>
                    <a:schemeClr val="tx1"/>
                  </a:solidFill>
                </a:rPr>
                <a:t>子密钥</a:t>
              </a:r>
            </a:p>
          </p:txBody>
        </p:sp>
        <p:sp>
          <p:nvSpPr>
            <p:cNvPr id="28"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密钥编排方案</a:t>
              </a:r>
            </a:p>
          </p:txBody>
        </p:sp>
      </p:grpSp>
      <p:sp>
        <p:nvSpPr>
          <p:cNvPr id="11" name="下弧形箭头 10"/>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12" name="右箭头 11"/>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6" name="右箭头 25"/>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27" name="右箭头 26"/>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15" name="组合 14"/>
          <p:cNvGrpSpPr/>
          <p:nvPr/>
        </p:nvGrpSpPr>
        <p:grpSpPr>
          <a:xfrm>
            <a:off x="-75527" y="2839431"/>
            <a:ext cx="7455839" cy="1813705"/>
            <a:chOff x="-75527" y="2839431"/>
            <a:chExt cx="8823991" cy="1813705"/>
          </a:xfrm>
        </p:grpSpPr>
        <p:sp>
          <p:nvSpPr>
            <p:cNvPr id="13" name="椭圆 12"/>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轮函数</a:t>
              </a:r>
              <a:r>
                <a:rPr lang="en-US" altLang="zh-CN" sz="2800" b="1">
                  <a:solidFill>
                    <a:srgbClr val="C00000"/>
                  </a:solidFill>
                </a:rPr>
                <a:t>f</a:t>
              </a:r>
              <a:endParaRPr lang="zh-CN" altLang="en-US" b="1">
                <a:solidFill>
                  <a:srgbClr val="C00000"/>
                </a:solidFill>
              </a:endParaRPr>
            </a:p>
          </p:txBody>
        </p:sp>
      </p:grpSp>
      <p:sp>
        <p:nvSpPr>
          <p:cNvPr id="32" name="右箭头 3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extLst>
      <p:ext uri="{BB962C8B-B14F-4D97-AF65-F5344CB8AC3E}">
        <p14:creationId xmlns:p14="http://schemas.microsoft.com/office/powerpoint/2010/main" val="36108241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323850" y="1557338"/>
            <a:ext cx="5707063" cy="4572000"/>
          </a:xfrm>
        </p:spPr>
        <p:txBody>
          <a:bodyPr/>
          <a:lstStyle/>
          <a:p>
            <a:r>
              <a:rPr lang="en-US" altLang="zh-CN"/>
              <a:t>1949</a:t>
            </a:r>
            <a:r>
              <a:rPr lang="zh-CN" altLang="en-US"/>
              <a:t>年</a:t>
            </a:r>
            <a:r>
              <a:rPr lang="en-US" altLang="zh-CN"/>
              <a:t>Claude Shannon</a:t>
            </a:r>
            <a:r>
              <a:rPr lang="zh-CN" altLang="en-US"/>
              <a:t>发表的“保密系统的通信理论”（</a:t>
            </a:r>
            <a:r>
              <a:rPr lang="en-US" altLang="zh-CN"/>
              <a:t>The Communication Theory of Secrecy Systems</a:t>
            </a:r>
            <a:r>
              <a:rPr lang="zh-CN" altLang="en-US"/>
              <a:t>），这篇文章发表了</a:t>
            </a:r>
            <a:r>
              <a:rPr lang="en-US" altLang="zh-CN"/>
              <a:t>30</a:t>
            </a:r>
            <a:r>
              <a:rPr lang="zh-CN" altLang="en-US"/>
              <a:t>年后才显示出它的价值。</a:t>
            </a:r>
          </a:p>
        </p:txBody>
      </p:sp>
      <p:sp>
        <p:nvSpPr>
          <p:cNvPr id="660482" name="Rectangle 2"/>
          <p:cNvSpPr>
            <a:spLocks noGrp="1" noChangeArrowheads="1"/>
          </p:cNvSpPr>
          <p:nvPr>
            <p:ph type="title"/>
          </p:nvPr>
        </p:nvSpPr>
        <p:spPr/>
        <p:txBody>
          <a:bodyPr/>
          <a:lstStyle/>
          <a:p>
            <a:pPr>
              <a:defRPr/>
            </a:pPr>
            <a:r>
              <a:rPr lang="zh-CN" altLang="en-US"/>
              <a:t>近代密码的理论基础</a:t>
            </a:r>
          </a:p>
        </p:txBody>
      </p:sp>
      <p:sp>
        <p:nvSpPr>
          <p:cNvPr id="34818"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latin typeface="Times New Roman" pitchFamily="18" charset="0"/>
              </a:rPr>
              <a:t>Copyright</a:t>
            </a:r>
            <a:r>
              <a:rPr lang="en-US" altLang="zh-CN">
                <a:latin typeface="宋体" pitchFamily="2" charset="-122"/>
              </a:rPr>
              <a:t>©</a:t>
            </a:r>
            <a:r>
              <a:rPr lang="zh-CN" altLang="en-US">
                <a:latin typeface="Times New Roman" pitchFamily="18" charset="0"/>
              </a:rPr>
              <a:t>电子科技大学计算机学院</a:t>
            </a:r>
          </a:p>
        </p:txBody>
      </p:sp>
      <p:sp>
        <p:nvSpPr>
          <p:cNvPr id="34819"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28E6E53C-9192-4151-AB76-E6F88C620868}" type="slidenum">
              <a:rPr lang="en-US" altLang="zh-CN" smtClean="0">
                <a:latin typeface="Times New Roman" pitchFamily="18" charset="0"/>
              </a:rPr>
              <a:pPr/>
              <a:t>69</a:t>
            </a:fld>
            <a:endParaRPr lang="en-US" altLang="zh-CN">
              <a:latin typeface="Times New Roman" pitchFamily="18" charset="0"/>
            </a:endParaRPr>
          </a:p>
        </p:txBody>
      </p:sp>
      <p:pic>
        <p:nvPicPr>
          <p:cNvPr id="34822" name="Picture 4" descr="Claude_Shannon_1916-">
            <a:hlinkClick r:id="rId3"/>
          </p:cNvPr>
          <p:cNvPicPr>
            <a:picLocks noChangeAspect="1" noChangeArrowheads="1"/>
          </p:cNvPicPr>
          <p:nvPr/>
        </p:nvPicPr>
        <p:blipFill>
          <a:blip r:embed="rId4" cstate="print"/>
          <a:srcRect/>
          <a:stretch>
            <a:fillRect/>
          </a:stretch>
        </p:blipFill>
        <p:spPr bwMode="auto">
          <a:xfrm>
            <a:off x="6516688" y="1700213"/>
            <a:ext cx="1809750" cy="2665412"/>
          </a:xfrm>
          <a:prstGeom prst="rect">
            <a:avLst/>
          </a:prstGeom>
          <a:noFill/>
          <a:ln w="9525">
            <a:noFill/>
            <a:miter lim="800000"/>
            <a:headEnd/>
            <a:tailEnd/>
          </a:ln>
        </p:spPr>
      </p:pic>
      <p:sp>
        <p:nvSpPr>
          <p:cNvPr id="34823" name="Text Box 5"/>
          <p:cNvSpPr txBox="1">
            <a:spLocks noChangeArrowheads="1"/>
          </p:cNvSpPr>
          <p:nvPr/>
        </p:nvSpPr>
        <p:spPr bwMode="auto">
          <a:xfrm>
            <a:off x="6640513" y="4745038"/>
            <a:ext cx="1581150" cy="457200"/>
          </a:xfrm>
          <a:prstGeom prst="rect">
            <a:avLst/>
          </a:prstGeom>
          <a:noFill/>
          <a:ln w="9525">
            <a:noFill/>
            <a:miter lim="800000"/>
            <a:headEnd/>
            <a:tailEnd/>
          </a:ln>
        </p:spPr>
        <p:txBody>
          <a:bodyPr wrap="none">
            <a:spAutoFit/>
          </a:bodyPr>
          <a:lstStyle/>
          <a:p>
            <a:r>
              <a:rPr kumimoji="1" lang="en-US" altLang="zh-CN" sz="2400">
                <a:solidFill>
                  <a:srgbClr val="C00000"/>
                </a:solidFill>
              </a:rPr>
              <a:t>1916-2001 </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 calcmode="lin" valueType="num">
                                      <p:cBhvr additive="base">
                                        <p:cTn id="7" dur="500" fill="hold"/>
                                        <p:tgtEl>
                                          <p:spTgt spid="34822"/>
                                        </p:tgtEl>
                                        <p:attrNameLst>
                                          <p:attrName>ppt_x</p:attrName>
                                        </p:attrNameLst>
                                      </p:cBhvr>
                                      <p:tavLst>
                                        <p:tav tm="0">
                                          <p:val>
                                            <p:strVal val="#ppt_x"/>
                                          </p:val>
                                        </p:tav>
                                        <p:tav tm="100000">
                                          <p:val>
                                            <p:strVal val="#ppt_x"/>
                                          </p:val>
                                        </p:tav>
                                      </p:tavLst>
                                    </p:anim>
                                    <p:anim calcmode="lin" valueType="num">
                                      <p:cBhvr additive="base">
                                        <p:cTn id="8"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r>
                  <a:rPr lang="zh-CN" altLang="en-US" dirty="0">
                    <a:sym typeface="Wingdings" pitchFamily="2" charset="2"/>
                  </a:rPr>
                  <a:t>一个五元组（</a:t>
                </a:r>
                <a:r>
                  <a:rPr lang="en-US" altLang="zh-CN" dirty="0">
                    <a:sym typeface="Wingdings" pitchFamily="2" charset="2"/>
                  </a:rPr>
                  <a:t>P,C,K,E,D)</a:t>
                </a:r>
                <a:r>
                  <a:rPr lang="zh-CN" altLang="en-US" dirty="0">
                    <a:sym typeface="Wingdings" pitchFamily="2" charset="2"/>
                  </a:rPr>
                  <a:t>：</a:t>
                </a:r>
              </a:p>
              <a:p>
                <a:pPr lvl="1"/>
                <a:r>
                  <a:rPr lang="en-US" altLang="zh-CN" dirty="0"/>
                  <a:t>P</a:t>
                </a:r>
                <a:r>
                  <a:rPr lang="zh-CN" altLang="en-US" dirty="0"/>
                  <a:t>（明文空间）：可能明文的有限集</a:t>
                </a:r>
              </a:p>
              <a:p>
                <a:pPr lvl="1"/>
                <a:r>
                  <a:rPr lang="en-US" altLang="zh-CN" dirty="0"/>
                  <a:t>C</a:t>
                </a:r>
                <a:r>
                  <a:rPr lang="zh-CN" altLang="en-US" dirty="0"/>
                  <a:t>（密文空间）：可能密文的有限集</a:t>
                </a:r>
              </a:p>
              <a:p>
                <a:pPr lvl="1"/>
                <a:r>
                  <a:rPr lang="en-US" altLang="zh-CN" dirty="0"/>
                  <a:t>K</a:t>
                </a:r>
                <a:r>
                  <a:rPr lang="zh-CN" altLang="en-US" dirty="0"/>
                  <a:t>（密钥空间）：可能密钥构成的有限集</a:t>
                </a:r>
              </a:p>
              <a:p>
                <a:pPr lvl="1"/>
                <a:r>
                  <a:rPr lang="zh-CN" altLang="en-US" dirty="0"/>
                  <a:t>任意</a:t>
                </a:r>
                <a:r>
                  <a:rPr lang="en-US" altLang="zh-CN" dirty="0"/>
                  <a:t>k∈ K,</a:t>
                </a:r>
                <a:r>
                  <a:rPr lang="zh-CN" altLang="en-US" dirty="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dirty="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dirty="0"/>
                  <a:t>，使得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dirty="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dirty="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dirty="0"/>
                  <a:t>, </a:t>
                </a:r>
                <a:r>
                  <a:rPr lang="zh-CN" altLang="en-US" dirty="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dirty="0"/>
                  <a:t>。</a:t>
                </a:r>
                <a:endParaRPr lang="en-US" altLang="zh-CN" dirty="0"/>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a:blip r:embed="rId3" cstate="print"/>
                <a:stretch>
                  <a:fillRect t="-2585" r="-5778"/>
                </a:stretch>
              </a:blipFill>
            </p:spPr>
            <p:txBody>
              <a:bodyPr/>
              <a:lstStyle/>
              <a:p>
                <a:r>
                  <a:rPr lang="zh-CN" altLang="en-US">
                    <a:noFill/>
                  </a:rPr>
                  <a:t> </a:t>
                </a:r>
              </a:p>
            </p:txBody>
          </p:sp>
        </mc:Fallback>
      </mc:AlternateContent>
      <p:sp>
        <p:nvSpPr>
          <p:cNvPr id="21506" name="Rectangle 2"/>
          <p:cNvSpPr>
            <a:spLocks noGrp="1" noChangeArrowheads="1"/>
          </p:cNvSpPr>
          <p:nvPr>
            <p:ph type="title"/>
          </p:nvPr>
        </p:nvSpPr>
        <p:spPr/>
        <p:txBody>
          <a:bodyPr/>
          <a:lstStyle/>
          <a:p>
            <a:r>
              <a:rPr lang="zh-CN" altLang="en-US"/>
              <a:t>密码体制</a:t>
            </a:r>
          </a:p>
        </p:txBody>
      </p:sp>
      <p:sp>
        <p:nvSpPr>
          <p:cNvPr id="2055" name="灯片编号占位符 5"/>
          <p:cNvSpPr>
            <a:spLocks noGrp="1"/>
          </p:cNvSpPr>
          <p:nvPr>
            <p:ph type="sldNum" sz="quarter" idx="4"/>
          </p:nvPr>
        </p:nvSpPr>
        <p:spPr/>
        <p:txBody>
          <a:bodyPr/>
          <a:lstStyle/>
          <a:p>
            <a:fld id="{EF22D1F9-DB32-4457-9C8F-5BEA07828F5D}" type="slidenum">
              <a:rPr lang="en-US" altLang="zh-CN" smtClean="0"/>
              <a:pPr/>
              <a:t>7</a:t>
            </a:fld>
            <a:endParaRPr lang="en-US" altLang="zh-CN"/>
          </a:p>
        </p:txBody>
      </p:sp>
    </p:spTree>
  </p:cSld>
  <p:clrMapOvr>
    <a:masterClrMapping/>
  </p:clrMapOvr>
  <p:transition spd="slow">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457200" y="1481329"/>
            <a:ext cx="8229600" cy="3459840"/>
          </a:xfrm>
        </p:spPr>
        <p:txBody>
          <a:bodyPr>
            <a:normAutofit fontScale="70000" lnSpcReduction="20000"/>
          </a:bodyPr>
          <a:lstStyle/>
          <a:p>
            <a:r>
              <a:rPr lang="en-US" altLang="zh-CN" dirty="0"/>
              <a:t>1967</a:t>
            </a:r>
            <a:r>
              <a:rPr lang="zh-CN" altLang="zh-CN" dirty="0"/>
              <a:t>年</a:t>
            </a:r>
            <a:r>
              <a:rPr lang="en-US" altLang="zh-CN" dirty="0"/>
              <a:t>David Kahn</a:t>
            </a:r>
            <a:r>
              <a:rPr lang="zh-CN" altLang="zh-CN" dirty="0"/>
              <a:t>的</a:t>
            </a:r>
            <a:r>
              <a:rPr lang="en-US" altLang="zh-CN" dirty="0"/>
              <a:t>《The Codebreakers》</a:t>
            </a:r>
          </a:p>
          <a:p>
            <a:r>
              <a:rPr lang="en-US" altLang="zh-CN" dirty="0"/>
              <a:t>1971-73</a:t>
            </a:r>
            <a:r>
              <a:rPr lang="zh-CN" altLang="zh-CN" dirty="0"/>
              <a:t>年</a:t>
            </a:r>
            <a:r>
              <a:rPr lang="en-US" altLang="zh-CN" dirty="0"/>
              <a:t>IBM Watson</a:t>
            </a:r>
            <a:r>
              <a:rPr lang="zh-CN" altLang="en-US" dirty="0"/>
              <a:t>实验室</a:t>
            </a:r>
            <a:r>
              <a:rPr lang="zh-CN" altLang="zh-CN" dirty="0"/>
              <a:t>的</a:t>
            </a:r>
            <a:r>
              <a:rPr lang="en-US" altLang="zh-CN" dirty="0"/>
              <a:t>Horst Feistel</a:t>
            </a:r>
            <a:r>
              <a:rPr lang="zh-CN" altLang="zh-CN" dirty="0"/>
              <a:t>等的几篇技术报告</a:t>
            </a:r>
            <a:endParaRPr lang="zh-CN" altLang="en-US" dirty="0"/>
          </a:p>
          <a:p>
            <a:r>
              <a:rPr lang="zh-CN" altLang="zh-CN" dirty="0">
                <a:sym typeface="Wingdings" pitchFamily="2" charset="2"/>
              </a:rPr>
              <a:t> </a:t>
            </a:r>
            <a:r>
              <a:rPr lang="en-US" altLang="zh-CN" dirty="0" err="1"/>
              <a:t>Smith,J.L.,The</a:t>
            </a:r>
            <a:r>
              <a:rPr lang="en-US" altLang="zh-CN" dirty="0"/>
              <a:t> Design of Lucifer, A Cryptographic Device for Data Communication, 1971</a:t>
            </a:r>
          </a:p>
          <a:p>
            <a:r>
              <a:rPr lang="en-US" altLang="zh-CN" dirty="0">
                <a:sym typeface="Wingdings" pitchFamily="2" charset="2"/>
              </a:rPr>
              <a:t></a:t>
            </a:r>
            <a:r>
              <a:rPr lang="en-US" altLang="zh-CN" dirty="0" err="1"/>
              <a:t>Smith,J.L</a:t>
            </a:r>
            <a:r>
              <a:rPr lang="en-US" altLang="zh-CN" dirty="0"/>
              <a:t>.,…,An </a:t>
            </a:r>
            <a:r>
              <a:rPr lang="en-US" altLang="zh-CN" dirty="0" err="1"/>
              <a:t>Expremental</a:t>
            </a:r>
            <a:r>
              <a:rPr lang="en-US" altLang="zh-CN" dirty="0"/>
              <a:t> Application of </a:t>
            </a:r>
            <a:r>
              <a:rPr lang="en-US" altLang="zh-CN" dirty="0" err="1"/>
              <a:t>Cryptogrphy</a:t>
            </a:r>
            <a:r>
              <a:rPr lang="en-US" altLang="zh-CN" dirty="0"/>
              <a:t>  to a remotely Accessed Data System, Aug.1972</a:t>
            </a:r>
          </a:p>
          <a:p>
            <a:r>
              <a:rPr lang="en-US" altLang="zh-CN" dirty="0">
                <a:sym typeface="Wingdings" pitchFamily="2" charset="2"/>
              </a:rPr>
              <a:t> </a:t>
            </a:r>
            <a:r>
              <a:rPr lang="en-US" altLang="zh-CN" dirty="0" err="1"/>
              <a:t>Feistel,H.,Cryptography</a:t>
            </a:r>
            <a:r>
              <a:rPr lang="en-US" altLang="zh-CN" dirty="0"/>
              <a:t> and Computer Privacy, May 1973</a:t>
            </a:r>
          </a:p>
        </p:txBody>
      </p:sp>
      <p:sp>
        <p:nvSpPr>
          <p:cNvPr id="661506" name="Rectangle 2"/>
          <p:cNvSpPr>
            <a:spLocks noGrp="1" noChangeArrowheads="1"/>
          </p:cNvSpPr>
          <p:nvPr>
            <p:ph type="title"/>
          </p:nvPr>
        </p:nvSpPr>
        <p:spPr/>
        <p:txBody>
          <a:bodyPr/>
          <a:lstStyle/>
          <a:p>
            <a:r>
              <a:rPr lang="zh-CN" altLang="en-US"/>
              <a:t>近代密码的理论基础</a:t>
            </a:r>
          </a:p>
        </p:txBody>
      </p:sp>
      <p:sp>
        <p:nvSpPr>
          <p:cNvPr id="35842"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35843" name="灯片编号占位符 5"/>
          <p:cNvSpPr>
            <a:spLocks noGrp="1"/>
          </p:cNvSpPr>
          <p:nvPr>
            <p:ph type="sldNum" sz="quarter" idx="4"/>
          </p:nvPr>
        </p:nvSpPr>
        <p:spPr/>
        <p:txBody>
          <a:bodyPr/>
          <a:lstStyle/>
          <a:p>
            <a:fld id="{FCF23C0D-DC80-4E05-AC15-04FE42135EF4}" type="slidenum">
              <a:rPr lang="en-US" altLang="zh-CN" smtClean="0"/>
              <a:pPr/>
              <a:t>70</a:t>
            </a:fld>
            <a:endParaRPr lang="en-US" altLang="zh-CN"/>
          </a:p>
        </p:txBody>
      </p:sp>
      <p:sp>
        <p:nvSpPr>
          <p:cNvPr id="10" name="矩形 9"/>
          <p:cNvSpPr/>
          <p:nvPr/>
        </p:nvSpPr>
        <p:spPr>
          <a:xfrm>
            <a:off x="1379443" y="4941168"/>
            <a:ext cx="6288901" cy="95410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sz="2800"/>
              <a:t>数据的安全基于密钥而不是算法的保密</a:t>
            </a:r>
            <a:endParaRPr lang="en-US" altLang="zh-CN" sz="2800"/>
          </a:p>
          <a:p>
            <a:r>
              <a:rPr lang="zh-CN" altLang="en-US" sz="2800"/>
              <a:t>算法公开，密钥保密</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1"/>
          </p:nvPr>
        </p:nvSpPr>
        <p:spPr/>
        <p:txBody>
          <a:bodyPr/>
          <a:lstStyle/>
          <a:p>
            <a:r>
              <a:rPr lang="en-US" altLang="zh-CN"/>
              <a:t>1976</a:t>
            </a:r>
            <a:r>
              <a:rPr lang="zh-CN" altLang="en-US"/>
              <a:t>年</a:t>
            </a:r>
            <a:r>
              <a:rPr lang="en-US" altLang="zh-CN"/>
              <a:t>W.Diffie</a:t>
            </a:r>
            <a:r>
              <a:rPr lang="zh-CN" altLang="en-US"/>
              <a:t>和</a:t>
            </a:r>
            <a:r>
              <a:rPr lang="en-US" altLang="zh-CN"/>
              <a:t>M.Hellman</a:t>
            </a:r>
            <a:r>
              <a:rPr lang="zh-CN" altLang="en-US"/>
              <a:t>发表了“密码学的新方向”（</a:t>
            </a:r>
            <a:r>
              <a:rPr lang="en-US" altLang="zh-CN"/>
              <a:t>New Directions in Cryptography</a:t>
            </a:r>
            <a:r>
              <a:rPr lang="zh-CN" altLang="en-US"/>
              <a:t>）一文，</a:t>
            </a:r>
            <a:endParaRPr lang="en-US" altLang="zh-CN"/>
          </a:p>
          <a:p>
            <a:r>
              <a:rPr lang="zh-CN" altLang="en-US"/>
              <a:t>提出了适应网络上保密通信的公钥密码思想，掀起了公钥密码研究的序幕。</a:t>
            </a:r>
          </a:p>
          <a:p>
            <a:endParaRPr lang="zh-CN" altLang="en-US"/>
          </a:p>
        </p:txBody>
      </p:sp>
      <p:sp>
        <p:nvSpPr>
          <p:cNvPr id="662530" name="Rectangle 2"/>
          <p:cNvSpPr>
            <a:spLocks noGrp="1" noChangeArrowheads="1"/>
          </p:cNvSpPr>
          <p:nvPr>
            <p:ph type="title"/>
          </p:nvPr>
        </p:nvSpPr>
        <p:spPr/>
        <p:txBody>
          <a:bodyPr/>
          <a:lstStyle/>
          <a:p>
            <a:r>
              <a:rPr lang="zh-CN" altLang="en-US"/>
              <a:t>近代密码的理论基础</a:t>
            </a:r>
          </a:p>
        </p:txBody>
      </p:sp>
      <p:sp>
        <p:nvSpPr>
          <p:cNvPr id="36866"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36867" name="灯片编号占位符 5"/>
          <p:cNvSpPr>
            <a:spLocks noGrp="1"/>
          </p:cNvSpPr>
          <p:nvPr>
            <p:ph type="sldNum" sz="quarter" idx="4"/>
          </p:nvPr>
        </p:nvSpPr>
        <p:spPr/>
        <p:txBody>
          <a:bodyPr/>
          <a:lstStyle/>
          <a:p>
            <a:fld id="{96FC1A71-938F-496A-B4F8-8B627314EC82}" type="slidenum">
              <a:rPr lang="en-US" altLang="zh-CN" smtClean="0"/>
              <a:pPr/>
              <a:t>71</a:t>
            </a:fld>
            <a:endParaRPr lang="en-US" altLang="zh-CN"/>
          </a:p>
        </p:txBody>
      </p:sp>
      <p:pic>
        <p:nvPicPr>
          <p:cNvPr id="36870" name="Picture 4" descr="img_diffie">
            <a:hlinkClick r:id="rId3"/>
          </p:cNvPr>
          <p:cNvPicPr>
            <a:picLocks noChangeAspect="1" noChangeArrowheads="1"/>
          </p:cNvPicPr>
          <p:nvPr/>
        </p:nvPicPr>
        <p:blipFill>
          <a:blip r:embed="rId4" cstate="print"/>
          <a:srcRect/>
          <a:stretch>
            <a:fillRect/>
          </a:stretch>
        </p:blipFill>
        <p:spPr bwMode="auto">
          <a:xfrm>
            <a:off x="6516688" y="1484313"/>
            <a:ext cx="1620837" cy="2376487"/>
          </a:xfrm>
          <a:prstGeom prst="rect">
            <a:avLst/>
          </a:prstGeom>
          <a:noFill/>
          <a:ln w="9525">
            <a:noFill/>
            <a:miter lim="800000"/>
            <a:headEnd/>
            <a:tailEnd/>
          </a:ln>
        </p:spPr>
      </p:pic>
      <p:pic>
        <p:nvPicPr>
          <p:cNvPr id="36871" name="Picture 5" descr="Hellman">
            <a:hlinkClick r:id="rId5"/>
          </p:cNvPr>
          <p:cNvPicPr>
            <a:picLocks noChangeAspect="1" noChangeArrowheads="1"/>
          </p:cNvPicPr>
          <p:nvPr/>
        </p:nvPicPr>
        <p:blipFill>
          <a:blip r:embed="rId6" cstate="print"/>
          <a:srcRect/>
          <a:stretch>
            <a:fillRect/>
          </a:stretch>
        </p:blipFill>
        <p:spPr bwMode="auto">
          <a:xfrm>
            <a:off x="6588125" y="4365625"/>
            <a:ext cx="1584325" cy="1584325"/>
          </a:xfrm>
          <a:prstGeom prst="rect">
            <a:avLst/>
          </a:prstGeom>
          <a:noFill/>
          <a:ln w="9525">
            <a:noFill/>
            <a:miter lim="800000"/>
            <a:headEnd/>
            <a:tailEnd/>
          </a:ln>
        </p:spPr>
      </p:pic>
      <p:sp>
        <p:nvSpPr>
          <p:cNvPr id="36872" name="Text Box 6"/>
          <p:cNvSpPr txBox="1">
            <a:spLocks noChangeArrowheads="1"/>
          </p:cNvSpPr>
          <p:nvPr/>
        </p:nvSpPr>
        <p:spPr bwMode="auto">
          <a:xfrm>
            <a:off x="6784975" y="3881438"/>
            <a:ext cx="1292225" cy="457200"/>
          </a:xfrm>
          <a:prstGeom prst="rect">
            <a:avLst/>
          </a:prstGeom>
          <a:noFill/>
          <a:ln w="9525">
            <a:noFill/>
            <a:miter lim="800000"/>
            <a:headEnd/>
            <a:tailEnd/>
          </a:ln>
        </p:spPr>
        <p:txBody>
          <a:bodyPr wrap="none">
            <a:spAutoFit/>
          </a:bodyPr>
          <a:lstStyle/>
          <a:p>
            <a:r>
              <a:rPr kumimoji="1" lang="en-US" altLang="zh-CN" sz="2400" b="1"/>
              <a:t>W.Diffie</a:t>
            </a:r>
          </a:p>
        </p:txBody>
      </p:sp>
      <p:sp>
        <p:nvSpPr>
          <p:cNvPr id="36873" name="Text Box 7"/>
          <p:cNvSpPr txBox="1">
            <a:spLocks noChangeArrowheads="1"/>
          </p:cNvSpPr>
          <p:nvPr/>
        </p:nvSpPr>
        <p:spPr bwMode="auto">
          <a:xfrm>
            <a:off x="6640513" y="5969000"/>
            <a:ext cx="1663700" cy="457200"/>
          </a:xfrm>
          <a:prstGeom prst="rect">
            <a:avLst/>
          </a:prstGeom>
          <a:noFill/>
          <a:ln w="9525">
            <a:noFill/>
            <a:miter lim="800000"/>
            <a:headEnd/>
            <a:tailEnd/>
          </a:ln>
        </p:spPr>
        <p:txBody>
          <a:bodyPr wrap="none">
            <a:spAutoFit/>
          </a:bodyPr>
          <a:lstStyle/>
          <a:p>
            <a:r>
              <a:rPr kumimoji="1" lang="en-US" altLang="zh-CN" sz="2400" b="1"/>
              <a:t>M.Hellman</a:t>
            </a:r>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74627" y="4320125"/>
            <a:ext cx="3817814" cy="2530558"/>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ppt_x"/>
                                          </p:val>
                                        </p:tav>
                                        <p:tav tm="100000">
                                          <p:val>
                                            <p:strVal val="#ppt_x"/>
                                          </p:val>
                                        </p:tav>
                                      </p:tavLst>
                                    </p:anim>
                                    <p:anim calcmode="lin" valueType="num">
                                      <p:cBhvr additive="base">
                                        <p:cTn id="8" dur="500" fill="hold"/>
                                        <p:tgtEl>
                                          <p:spTgt spid="368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71"/>
                                        </p:tgtEl>
                                        <p:attrNameLst>
                                          <p:attrName>style.visibility</p:attrName>
                                        </p:attrNameLst>
                                      </p:cBhvr>
                                      <p:to>
                                        <p:strVal val="visible"/>
                                      </p:to>
                                    </p:set>
                                    <p:anim calcmode="lin" valueType="num">
                                      <p:cBhvr additive="base">
                                        <p:cTn id="11" dur="500" fill="hold"/>
                                        <p:tgtEl>
                                          <p:spTgt spid="36871"/>
                                        </p:tgtEl>
                                        <p:attrNameLst>
                                          <p:attrName>ppt_x</p:attrName>
                                        </p:attrNameLst>
                                      </p:cBhvr>
                                      <p:tavLst>
                                        <p:tav tm="0">
                                          <p:val>
                                            <p:strVal val="#ppt_x"/>
                                          </p:val>
                                        </p:tav>
                                        <p:tav tm="100000">
                                          <p:val>
                                            <p:strVal val="#ppt_x"/>
                                          </p:val>
                                        </p:tav>
                                      </p:tavLst>
                                    </p:anim>
                                    <p:anim calcmode="lin" valueType="num">
                                      <p:cBhvr additive="base">
                                        <p:cTn id="12"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idx="1"/>
          </p:nvPr>
        </p:nvSpPr>
        <p:spPr>
          <a:xfrm>
            <a:off x="323850" y="1557338"/>
            <a:ext cx="8443913" cy="4572000"/>
          </a:xfrm>
        </p:spPr>
        <p:txBody>
          <a:bodyPr/>
          <a:lstStyle/>
          <a:p>
            <a:r>
              <a:rPr lang="en-US" altLang="zh-CN"/>
              <a:t>1978</a:t>
            </a:r>
            <a:r>
              <a:rPr lang="zh-CN" altLang="en-US"/>
              <a:t>年</a:t>
            </a:r>
            <a:r>
              <a:rPr lang="en-US" altLang="zh-CN"/>
              <a:t>RSA</a:t>
            </a:r>
            <a:r>
              <a:rPr lang="zh-CN" altLang="en-US"/>
              <a:t>公钥密码体制的出现，公钥密码杰出代表，事实标准</a:t>
            </a:r>
            <a:endParaRPr lang="en-US" altLang="zh-CN"/>
          </a:p>
          <a:p>
            <a:r>
              <a:rPr lang="zh-CN" altLang="en-US"/>
              <a:t>密码学史上里程碑之一。</a:t>
            </a:r>
            <a:r>
              <a:rPr lang="en-US" altLang="zh-CN">
                <a:solidFill>
                  <a:srgbClr val="FF0000"/>
                </a:solidFill>
              </a:rPr>
              <a:t>2002</a:t>
            </a:r>
            <a:r>
              <a:rPr lang="zh-CN" altLang="en-US">
                <a:solidFill>
                  <a:srgbClr val="FF0000"/>
                </a:solidFill>
              </a:rPr>
              <a:t>年图灵奖</a:t>
            </a:r>
          </a:p>
        </p:txBody>
      </p:sp>
      <p:sp>
        <p:nvSpPr>
          <p:cNvPr id="663554" name="Rectangle 2"/>
          <p:cNvSpPr>
            <a:spLocks noGrp="1" noChangeArrowheads="1"/>
          </p:cNvSpPr>
          <p:nvPr>
            <p:ph type="title"/>
          </p:nvPr>
        </p:nvSpPr>
        <p:spPr/>
        <p:txBody>
          <a:bodyPr/>
          <a:lstStyle/>
          <a:p>
            <a:pPr>
              <a:defRPr/>
            </a:pPr>
            <a:r>
              <a:rPr lang="zh-CN" altLang="en-US"/>
              <a:t>近代密码学应用的里程碑之一</a:t>
            </a:r>
          </a:p>
        </p:txBody>
      </p:sp>
      <p:sp>
        <p:nvSpPr>
          <p:cNvPr id="37890"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latin typeface="Times New Roman" pitchFamily="18" charset="0"/>
              </a:rPr>
              <a:t>Copyright</a:t>
            </a:r>
            <a:r>
              <a:rPr lang="en-US" altLang="zh-CN">
                <a:latin typeface="宋体" pitchFamily="2" charset="-122"/>
              </a:rPr>
              <a:t>©</a:t>
            </a:r>
            <a:r>
              <a:rPr lang="zh-CN" altLang="en-US">
                <a:latin typeface="Times New Roman" pitchFamily="18" charset="0"/>
              </a:rPr>
              <a:t>电子科技大学计算机学院</a:t>
            </a:r>
          </a:p>
        </p:txBody>
      </p:sp>
      <p:sp>
        <p:nvSpPr>
          <p:cNvPr id="37891"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DCE4F258-AA9C-4427-BA2C-EAD52BFE3FF0}" type="slidenum">
              <a:rPr lang="en-US" altLang="zh-CN" smtClean="0">
                <a:latin typeface="Times New Roman" pitchFamily="18" charset="0"/>
              </a:rPr>
              <a:pPr/>
              <a:t>72</a:t>
            </a:fld>
            <a:endParaRPr lang="en-US" altLang="zh-CN">
              <a:latin typeface="Times New Roman" pitchFamily="18" charset="0"/>
            </a:endParaRPr>
          </a:p>
        </p:txBody>
      </p:sp>
      <p:pic>
        <p:nvPicPr>
          <p:cNvPr id="37894" name="Picture 4" descr="mvc-127y">
            <a:hlinkClick r:id="rId3"/>
          </p:cNvPr>
          <p:cNvPicPr>
            <a:picLocks noChangeAspect="1" noChangeArrowheads="1"/>
          </p:cNvPicPr>
          <p:nvPr/>
        </p:nvPicPr>
        <p:blipFill>
          <a:blip r:embed="rId4" cstate="print"/>
          <a:srcRect/>
          <a:stretch>
            <a:fillRect/>
          </a:stretch>
        </p:blipFill>
        <p:spPr bwMode="auto">
          <a:xfrm>
            <a:off x="827088" y="3284538"/>
            <a:ext cx="1160462" cy="1687512"/>
          </a:xfrm>
          <a:prstGeom prst="rect">
            <a:avLst/>
          </a:prstGeom>
          <a:noFill/>
          <a:ln w="9525">
            <a:noFill/>
            <a:miter lim="800000"/>
            <a:headEnd/>
            <a:tailEnd/>
          </a:ln>
        </p:spPr>
      </p:pic>
      <p:sp>
        <p:nvSpPr>
          <p:cNvPr id="37895" name="Text Box 5"/>
          <p:cNvSpPr txBox="1">
            <a:spLocks noChangeArrowheads="1"/>
          </p:cNvSpPr>
          <p:nvPr/>
        </p:nvSpPr>
        <p:spPr bwMode="auto">
          <a:xfrm>
            <a:off x="611188" y="5249863"/>
            <a:ext cx="1581150" cy="457200"/>
          </a:xfrm>
          <a:prstGeom prst="rect">
            <a:avLst/>
          </a:prstGeom>
          <a:noFill/>
          <a:ln w="9525">
            <a:noFill/>
            <a:miter lim="800000"/>
            <a:headEnd/>
            <a:tailEnd/>
          </a:ln>
        </p:spPr>
        <p:txBody>
          <a:bodyPr wrap="none">
            <a:spAutoFit/>
          </a:bodyPr>
          <a:lstStyle/>
          <a:p>
            <a:r>
              <a:rPr kumimoji="1" lang="en-US" altLang="zh-CN" sz="2400">
                <a:solidFill>
                  <a:srgbClr val="002060"/>
                </a:solidFill>
              </a:rPr>
              <a:t>Ron </a:t>
            </a:r>
            <a:r>
              <a:rPr kumimoji="1" lang="en-US" altLang="zh-CN" sz="2400" b="1">
                <a:solidFill>
                  <a:srgbClr val="002060"/>
                </a:solidFill>
              </a:rPr>
              <a:t>Rivest</a:t>
            </a:r>
          </a:p>
        </p:txBody>
      </p:sp>
      <p:sp>
        <p:nvSpPr>
          <p:cNvPr id="37896" name="Text Box 6"/>
          <p:cNvSpPr txBox="1">
            <a:spLocks noChangeArrowheads="1"/>
          </p:cNvSpPr>
          <p:nvPr/>
        </p:nvSpPr>
        <p:spPr bwMode="auto">
          <a:xfrm>
            <a:off x="3208150" y="5249863"/>
            <a:ext cx="1792478" cy="461665"/>
          </a:xfrm>
          <a:prstGeom prst="rect">
            <a:avLst/>
          </a:prstGeom>
          <a:noFill/>
          <a:ln w="9525">
            <a:noFill/>
            <a:miter lim="800000"/>
            <a:headEnd/>
            <a:tailEnd/>
          </a:ln>
        </p:spPr>
        <p:txBody>
          <a:bodyPr wrap="none">
            <a:spAutoFit/>
          </a:bodyPr>
          <a:lstStyle/>
          <a:p>
            <a:r>
              <a:rPr kumimoji="1" lang="en-US" altLang="zh-CN" sz="2400" b="1">
                <a:solidFill>
                  <a:srgbClr val="002060"/>
                </a:solidFill>
              </a:rPr>
              <a:t>Adi Shamir</a:t>
            </a:r>
            <a:r>
              <a:rPr kumimoji="1" lang="en-US" altLang="zh-CN" sz="2400">
                <a:solidFill>
                  <a:srgbClr val="002060"/>
                </a:solidFill>
              </a:rPr>
              <a:t> </a:t>
            </a:r>
          </a:p>
        </p:txBody>
      </p:sp>
      <p:pic>
        <p:nvPicPr>
          <p:cNvPr id="37898" name="Picture 8" descr="11230">
            <a:hlinkClick r:id="rId5"/>
          </p:cNvPr>
          <p:cNvPicPr>
            <a:picLocks noChangeAspect="1" noChangeArrowheads="1"/>
          </p:cNvPicPr>
          <p:nvPr/>
        </p:nvPicPr>
        <p:blipFill>
          <a:blip r:embed="rId6" cstate="print"/>
          <a:srcRect/>
          <a:stretch>
            <a:fillRect/>
          </a:stretch>
        </p:blipFill>
        <p:spPr bwMode="auto">
          <a:xfrm>
            <a:off x="6156325" y="3357563"/>
            <a:ext cx="1655763" cy="1625600"/>
          </a:xfrm>
          <a:prstGeom prst="rect">
            <a:avLst/>
          </a:prstGeom>
          <a:noFill/>
          <a:ln w="9525">
            <a:noFill/>
            <a:miter lim="800000"/>
            <a:headEnd/>
            <a:tailEnd/>
          </a:ln>
        </p:spPr>
      </p:pic>
      <p:sp>
        <p:nvSpPr>
          <p:cNvPr id="37899" name="Rectangle 9"/>
          <p:cNvSpPr>
            <a:spLocks noChangeArrowheads="1"/>
          </p:cNvSpPr>
          <p:nvPr/>
        </p:nvSpPr>
        <p:spPr bwMode="auto">
          <a:xfrm>
            <a:off x="5867400" y="5229225"/>
            <a:ext cx="2460625" cy="457200"/>
          </a:xfrm>
          <a:prstGeom prst="rect">
            <a:avLst/>
          </a:prstGeom>
          <a:noFill/>
          <a:ln w="9525">
            <a:noFill/>
            <a:miter lim="800000"/>
            <a:headEnd/>
            <a:tailEnd/>
          </a:ln>
        </p:spPr>
        <p:txBody>
          <a:bodyPr wrap="none" anchor="ctr">
            <a:spAutoFit/>
          </a:bodyPr>
          <a:lstStyle/>
          <a:p>
            <a:r>
              <a:rPr kumimoji="1" lang="en-US" altLang="zh-CN" sz="2400">
                <a:solidFill>
                  <a:srgbClr val="002060"/>
                </a:solidFill>
              </a:rPr>
              <a:t>Leonard </a:t>
            </a:r>
            <a:r>
              <a:rPr kumimoji="1" lang="en-US" altLang="zh-CN" sz="2400" b="1">
                <a:solidFill>
                  <a:srgbClr val="002060"/>
                </a:solidFill>
              </a:rPr>
              <a:t>Adleman</a:t>
            </a:r>
            <a:endParaRPr kumimoji="1" lang="en-US" altLang="zh-CN" sz="2400">
              <a:solidFill>
                <a:srgbClr val="002060"/>
              </a:solidFill>
            </a:endParaRPr>
          </a:p>
        </p:txBody>
      </p:sp>
      <p:pic>
        <p:nvPicPr>
          <p:cNvPr id="162818" name="Picture 2" descr="Adi Shamir 2009 crop.jpg"/>
          <p:cNvPicPr>
            <a:picLocks noChangeAspect="1" noChangeArrowheads="1"/>
          </p:cNvPicPr>
          <p:nvPr/>
        </p:nvPicPr>
        <p:blipFill>
          <a:blip r:embed="rId7" cstate="print"/>
          <a:srcRect/>
          <a:stretch>
            <a:fillRect/>
          </a:stretch>
        </p:blipFill>
        <p:spPr bwMode="auto">
          <a:xfrm>
            <a:off x="3433557" y="3266379"/>
            <a:ext cx="1281319" cy="1877133"/>
          </a:xfrm>
          <a:prstGeom prst="rect">
            <a:avLst/>
          </a:prstGeom>
          <a:noFill/>
        </p:spPr>
      </p:pic>
    </p:spTree>
  </p:cSld>
  <p:clrMapOvr>
    <a:masterClrMapping/>
  </p:clrMapOvr>
  <p:transition spd="slow">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p:txBody>
          <a:bodyPr/>
          <a:lstStyle/>
          <a:p>
            <a:r>
              <a:rPr lang="en-US" altLang="zh-CN"/>
              <a:t>1978</a:t>
            </a:r>
            <a:r>
              <a:rPr lang="zh-CN" altLang="en-US"/>
              <a:t>美国国家标准局正式公布实施了美国的数据加密标准（</a:t>
            </a:r>
            <a:r>
              <a:rPr lang="en-US" altLang="zh-CN"/>
              <a:t>Data Encryption Standard</a:t>
            </a:r>
            <a:r>
              <a:rPr lang="zh-CN" altLang="en-US"/>
              <a:t>，</a:t>
            </a:r>
            <a:r>
              <a:rPr lang="en-US" altLang="zh-CN"/>
              <a:t>DES</a:t>
            </a:r>
            <a:r>
              <a:rPr lang="zh-CN" altLang="en-US"/>
              <a:t>），公开它的加密算法，并被批准用于政府等非机密单位及商业上的保密通信。</a:t>
            </a:r>
          </a:p>
        </p:txBody>
      </p:sp>
      <p:sp>
        <p:nvSpPr>
          <p:cNvPr id="664578" name="Rectangle 2"/>
          <p:cNvSpPr>
            <a:spLocks noGrp="1" noChangeArrowheads="1"/>
          </p:cNvSpPr>
          <p:nvPr>
            <p:ph type="title"/>
          </p:nvPr>
        </p:nvSpPr>
        <p:spPr/>
        <p:txBody>
          <a:bodyPr/>
          <a:lstStyle/>
          <a:p>
            <a:pPr>
              <a:defRPr/>
            </a:pPr>
            <a:r>
              <a:rPr lang="zh-CN" altLang="en-US"/>
              <a:t>近代密码学应用的里程碑之二</a:t>
            </a:r>
          </a:p>
        </p:txBody>
      </p:sp>
      <p:sp>
        <p:nvSpPr>
          <p:cNvPr id="38914"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latin typeface="Times New Roman" pitchFamily="18" charset="0"/>
              </a:rPr>
              <a:t>Copyright</a:t>
            </a:r>
            <a:r>
              <a:rPr lang="en-US" altLang="zh-CN">
                <a:latin typeface="宋体" pitchFamily="2" charset="-122"/>
              </a:rPr>
              <a:t>©</a:t>
            </a:r>
            <a:r>
              <a:rPr lang="zh-CN" altLang="en-US">
                <a:latin typeface="Times New Roman" pitchFamily="18" charset="0"/>
              </a:rPr>
              <a:t>电子科技大学计算机学院</a:t>
            </a:r>
          </a:p>
        </p:txBody>
      </p:sp>
      <p:sp>
        <p:nvSpPr>
          <p:cNvPr id="38915"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FB2EEEFA-56A0-4151-92F1-3B637792A90B}" type="slidenum">
              <a:rPr lang="en-US" altLang="zh-CN" smtClean="0">
                <a:latin typeface="Times New Roman" pitchFamily="18" charset="0"/>
              </a:rPr>
              <a:pPr/>
              <a:t>73</a:t>
            </a:fld>
            <a:endParaRPr lang="en-US" altLang="zh-CN">
              <a:latin typeface="Times New Roman" pitchFamily="18" charset="0"/>
            </a:endParaRPr>
          </a:p>
        </p:txBody>
      </p:sp>
    </p:spTree>
  </p:cSld>
  <p:clrMapOvr>
    <a:masterClrMapping/>
  </p:clrMapOvr>
  <p:transition spd="slow">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美国计算机协会（</a:t>
            </a:r>
            <a:r>
              <a:rPr lang="en-US" altLang="zh-CN"/>
              <a:t>ACM</a:t>
            </a:r>
            <a:r>
              <a:rPr lang="zh-CN" altLang="en-US"/>
              <a:t>）</a:t>
            </a:r>
            <a:r>
              <a:rPr lang="en-US" altLang="zh-CN"/>
              <a:t>3.14</a:t>
            </a:r>
            <a:r>
              <a:rPr lang="zh-CN" altLang="en-US"/>
              <a:t>宣布了</a:t>
            </a:r>
            <a:r>
              <a:rPr lang="en-US" altLang="zh-CN"/>
              <a:t>2012</a:t>
            </a:r>
            <a:r>
              <a:rPr lang="zh-CN" altLang="en-US"/>
              <a:t>年度图灵奖得主：</a:t>
            </a:r>
            <a:endParaRPr lang="en-US" altLang="zh-CN"/>
          </a:p>
          <a:p>
            <a:pPr lvl="1"/>
            <a:r>
              <a:rPr lang="en-US" altLang="zh-CN"/>
              <a:t>MIT</a:t>
            </a:r>
            <a:r>
              <a:rPr lang="zh-CN" altLang="en-US"/>
              <a:t>机电工程与计算机科学系教授</a:t>
            </a:r>
            <a:r>
              <a:rPr lang="en-US" altLang="zh-CN"/>
              <a:t>Silvio Micali</a:t>
            </a:r>
            <a:r>
              <a:rPr lang="zh-CN" altLang="en-US"/>
              <a:t>。</a:t>
            </a:r>
          </a:p>
          <a:p>
            <a:pPr lvl="1"/>
            <a:r>
              <a:rPr lang="zh-CN" altLang="en-US"/>
              <a:t>以色列魏茨曼科学研究所算机科学与应用数学教授</a:t>
            </a:r>
            <a:r>
              <a:rPr lang="en-US" altLang="zh-CN"/>
              <a:t>Shafi Goldwasser</a:t>
            </a:r>
            <a:r>
              <a:rPr lang="zh-CN" altLang="en-US"/>
              <a:t>、</a:t>
            </a:r>
            <a:endParaRPr lang="en-US" altLang="zh-CN"/>
          </a:p>
          <a:p>
            <a:pPr lvl="1"/>
            <a:r>
              <a:rPr lang="zh-CN" altLang="en-US"/>
              <a:t>开创了可证明安全性领域的先河，奠定了现代密码学理论的数学基础。他们创造出了将密码学从艺术变为一门科学的数据架构。</a:t>
            </a:r>
          </a:p>
        </p:txBody>
      </p:sp>
      <p:sp>
        <p:nvSpPr>
          <p:cNvPr id="3" name="标题 2"/>
          <p:cNvSpPr>
            <a:spLocks noGrp="1"/>
          </p:cNvSpPr>
          <p:nvPr>
            <p:ph type="title"/>
          </p:nvPr>
        </p:nvSpPr>
        <p:spPr/>
        <p:txBody>
          <a:bodyPr/>
          <a:lstStyle/>
          <a:p>
            <a:r>
              <a:rPr lang="en-US" altLang="zh-CN"/>
              <a:t>2012</a:t>
            </a:r>
            <a:r>
              <a:rPr lang="zh-CN" altLang="en-US"/>
              <a:t>年度图灵奖</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74</a:t>
            </a:fld>
            <a:endParaRPr lang="zh-CN" altLang="en-US"/>
          </a:p>
        </p:txBody>
      </p:sp>
    </p:spTree>
    <p:extLst>
      <p:ext uri="{BB962C8B-B14F-4D97-AF65-F5344CB8AC3E}">
        <p14:creationId xmlns:p14="http://schemas.microsoft.com/office/powerpoint/2010/main" val="2806861894"/>
      </p:ext>
    </p:extLst>
  </p:cSld>
  <p:clrMapOvr>
    <a:masterClrMapping/>
  </p:clrMapOvr>
  <p:transition spd="slow">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6" name="Rectangle 4"/>
          <p:cNvSpPr>
            <a:spLocks noGrp="1" noChangeArrowheads="1"/>
          </p:cNvSpPr>
          <p:nvPr>
            <p:ph type="title"/>
          </p:nvPr>
        </p:nvSpPr>
        <p:spPr/>
        <p:txBody>
          <a:bodyPr/>
          <a:lstStyle/>
          <a:p>
            <a:pPr>
              <a:defRPr/>
            </a:pPr>
            <a:r>
              <a:rPr lang="en-US" altLang="zh-CN"/>
              <a:t>3.3 </a:t>
            </a:r>
            <a:r>
              <a:rPr lang="zh-CN" altLang="en-US"/>
              <a:t>对称加密算法</a:t>
            </a:r>
          </a:p>
        </p:txBody>
      </p:sp>
      <p:sp>
        <p:nvSpPr>
          <p:cNvPr id="2" name="文本占位符 1"/>
          <p:cNvSpPr>
            <a:spLocks noGrp="1"/>
          </p:cNvSpPr>
          <p:nvPr>
            <p:ph type="body" idx="1"/>
          </p:nvPr>
        </p:nvSpPr>
        <p:spPr/>
        <p:txBody>
          <a:bodyPr/>
          <a:lstStyle/>
          <a:p>
            <a:endParaRPr lang="zh-CN" altLang="en-US"/>
          </a:p>
        </p:txBody>
      </p:sp>
      <p:sp>
        <p:nvSpPr>
          <p:cNvPr id="53251" name="Rectangle 8"/>
          <p:cNvSpPr>
            <a:spLocks noGrp="1" noChangeArrowheads="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83BDE92D-A659-4806-A356-D2C29BB8F574}" type="slidenum">
              <a:rPr lang="en-US" altLang="zh-CN" smtClean="0">
                <a:solidFill>
                  <a:schemeClr val="tx1"/>
                </a:solidFill>
                <a:latin typeface="Times New Roman" pitchFamily="18" charset="0"/>
              </a:rPr>
              <a:pPr/>
              <a:t>75</a:t>
            </a:fld>
            <a:endParaRPr lang="en-US" altLang="zh-CN">
              <a:solidFill>
                <a:schemeClr val="tx1"/>
              </a:solidFill>
              <a:latin typeface="Times New Roman" pitchFamily="18" charset="0"/>
            </a:endParaRPr>
          </a:p>
        </p:txBody>
      </p:sp>
      <p:sp>
        <p:nvSpPr>
          <p:cNvPr id="53250" name="Rectangle 7"/>
          <p:cNvSpPr>
            <a:spLocks noGrp="1" noChangeArrowheads="1"/>
          </p:cNvSpPr>
          <p:nvPr>
            <p:ph type="ftr" sz="quarter" idx="4294967295"/>
          </p:nvPr>
        </p:nvSpPr>
        <p:spPr bwMode="auto">
          <a:xfrm>
            <a:off x="0" y="6245225"/>
            <a:ext cx="2895600" cy="476250"/>
          </a:xfrm>
          <a:noFill/>
          <a:ln>
            <a:miter lim="800000"/>
            <a:headEnd/>
            <a:tailEnd/>
          </a:ln>
        </p:spPr>
        <p:txBody>
          <a:bodyPr wrap="square" lIns="91440" tIns="45720" rIns="91440" bIns="45720" numCol="1" anchorCtr="0" compatLnSpc="1">
            <a:prstTxWarp prst="textNoShape">
              <a:avLst/>
            </a:prstTxWarp>
          </a:bodyPr>
          <a:lstStyle/>
          <a:p>
            <a:r>
              <a:rPr lang="en-US" altLang="zh-CN">
                <a:solidFill>
                  <a:schemeClr val="tx1"/>
                </a:solidFill>
                <a:latin typeface="Times New Roman" pitchFamily="18" charset="0"/>
              </a:rPr>
              <a:t>Copyright</a:t>
            </a:r>
            <a:r>
              <a:rPr lang="en-US" altLang="zh-CN">
                <a:solidFill>
                  <a:schemeClr val="tx1"/>
                </a:solidFill>
                <a:latin typeface="宋体" pitchFamily="2" charset="-122"/>
              </a:rPr>
              <a:t>©</a:t>
            </a:r>
            <a:r>
              <a:rPr lang="zh-CN" altLang="en-US">
                <a:solidFill>
                  <a:schemeClr val="tx1"/>
                </a:solidFill>
                <a:latin typeface="Times New Roman" pitchFamily="18" charset="0"/>
              </a:rPr>
              <a:t>电子科技大学计算机学院</a:t>
            </a:r>
          </a:p>
        </p:txBody>
      </p:sp>
    </p:spTree>
  </p:cSld>
  <p:clrMapOvr>
    <a:masterClrMapping/>
  </p:clrMapOvr>
  <p:transition spd="slow">
    <p:pull/>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6" name="Rectangle 6"/>
          <p:cNvSpPr>
            <a:spLocks noGrp="1" noChangeArrowheads="1"/>
          </p:cNvSpPr>
          <p:nvPr>
            <p:ph type="title"/>
          </p:nvPr>
        </p:nvSpPr>
        <p:spPr>
          <a:xfrm>
            <a:off x="457200" y="274638"/>
            <a:ext cx="8229600" cy="1143000"/>
          </a:xfrm>
        </p:spPr>
        <p:txBody>
          <a:bodyPr>
            <a:normAutofit/>
          </a:bodyPr>
          <a:lstStyle/>
          <a:p>
            <a:pPr>
              <a:defRPr/>
            </a:pPr>
            <a:r>
              <a:rPr lang="zh-CN" altLang="en-US"/>
              <a:t>加密通信的模型</a:t>
            </a:r>
          </a:p>
        </p:txBody>
      </p:sp>
      <p:sp>
        <p:nvSpPr>
          <p:cNvPr id="44035"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11693C05-3A76-4605-8BB3-BD8205EECF74}" type="slidenum">
              <a:rPr lang="en-US" altLang="zh-CN" smtClean="0">
                <a:latin typeface="Times New Roman" pitchFamily="18" charset="0"/>
              </a:rPr>
              <a:pPr/>
              <a:t>76</a:t>
            </a:fld>
            <a:endParaRPr lang="en-US" altLang="zh-CN">
              <a:latin typeface="Times New Roman" pitchFamily="18" charset="0"/>
            </a:endParaRPr>
          </a:p>
        </p:txBody>
      </p:sp>
      <p:grpSp>
        <p:nvGrpSpPr>
          <p:cNvPr id="48" name="组合 47"/>
          <p:cNvGrpSpPr/>
          <p:nvPr/>
        </p:nvGrpSpPr>
        <p:grpSpPr>
          <a:xfrm>
            <a:off x="1187624" y="1556792"/>
            <a:ext cx="7048500" cy="2511510"/>
            <a:chOff x="1389063" y="3024524"/>
            <a:chExt cx="7048500" cy="2511510"/>
          </a:xfrm>
        </p:grpSpPr>
        <p:sp>
          <p:nvSpPr>
            <p:cNvPr id="49" name="Text Box 17"/>
            <p:cNvSpPr txBox="1">
              <a:spLocks noChangeArrowheads="1"/>
            </p:cNvSpPr>
            <p:nvPr/>
          </p:nvSpPr>
          <p:spPr bwMode="auto">
            <a:xfrm>
              <a:off x="2862263" y="3826212"/>
              <a:ext cx="1104900" cy="569912"/>
            </a:xfrm>
            <a:prstGeom prst="rect">
              <a:avLst/>
            </a:prstGeom>
            <a:solidFill>
              <a:srgbClr val="FFFFFF"/>
            </a:solidFill>
            <a:ln w="9525">
              <a:solidFill>
                <a:srgbClr val="000000"/>
              </a:solidFill>
              <a:miter lim="800000"/>
              <a:headEnd/>
              <a:tailEnd/>
            </a:ln>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a:r>
                <a:rPr lang="zh-CN" altLang="en-US" sz="2400" b="1">
                  <a:solidFill>
                    <a:schemeClr val="tx1"/>
                  </a:solidFill>
                </a:rPr>
                <a:t>加密</a:t>
              </a:r>
            </a:p>
          </p:txBody>
        </p:sp>
        <p:sp>
          <p:nvSpPr>
            <p:cNvPr id="50" name="Text Box 18"/>
            <p:cNvSpPr txBox="1">
              <a:spLocks noChangeArrowheads="1"/>
            </p:cNvSpPr>
            <p:nvPr/>
          </p:nvSpPr>
          <p:spPr bwMode="auto">
            <a:xfrm>
              <a:off x="5440363" y="3826212"/>
              <a:ext cx="1104900" cy="569912"/>
            </a:xfrm>
            <a:prstGeom prst="rect">
              <a:avLst/>
            </a:prstGeom>
            <a:solidFill>
              <a:srgbClr val="FFFFFF"/>
            </a:solidFill>
            <a:ln w="9525">
              <a:solidFill>
                <a:srgbClr val="000000"/>
              </a:solidFill>
              <a:miter lim="800000"/>
              <a:headEnd/>
              <a:tailEnd/>
            </a:ln>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a:r>
                <a:rPr lang="zh-CN" altLang="en-US" sz="2400" b="1">
                  <a:solidFill>
                    <a:schemeClr val="tx1"/>
                  </a:solidFill>
                </a:rPr>
                <a:t>解密</a:t>
              </a:r>
            </a:p>
          </p:txBody>
        </p:sp>
        <p:sp>
          <p:nvSpPr>
            <p:cNvPr id="51" name="Line 19"/>
            <p:cNvSpPr>
              <a:spLocks noChangeShapeType="1"/>
            </p:cNvSpPr>
            <p:nvPr/>
          </p:nvSpPr>
          <p:spPr bwMode="auto">
            <a:xfrm>
              <a:off x="3967163" y="4205624"/>
              <a:ext cx="14732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52" name="Line 20"/>
            <p:cNvSpPr>
              <a:spLocks noChangeShapeType="1"/>
            </p:cNvSpPr>
            <p:nvPr/>
          </p:nvSpPr>
          <p:spPr bwMode="auto">
            <a:xfrm>
              <a:off x="6545263" y="4205624"/>
              <a:ext cx="14732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53" name="Line 21"/>
            <p:cNvSpPr>
              <a:spLocks noChangeShapeType="1"/>
            </p:cNvSpPr>
            <p:nvPr/>
          </p:nvSpPr>
          <p:spPr bwMode="auto">
            <a:xfrm>
              <a:off x="1389063" y="4205624"/>
              <a:ext cx="14732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54" name="Text Box 22"/>
            <p:cNvSpPr txBox="1">
              <a:spLocks noChangeArrowheads="1"/>
            </p:cNvSpPr>
            <p:nvPr/>
          </p:nvSpPr>
          <p:spPr bwMode="auto">
            <a:xfrm>
              <a:off x="1573213" y="3637299"/>
              <a:ext cx="11049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明文</a:t>
              </a:r>
              <a:r>
                <a:rPr kumimoji="1" lang="en-US" altLang="zh-CN" sz="2400" b="1">
                  <a:solidFill>
                    <a:schemeClr val="tx1"/>
                  </a:solidFill>
                </a:rPr>
                <a:t>M</a:t>
              </a:r>
              <a:endParaRPr kumimoji="1" lang="zh-CN" altLang="en-US" sz="2400" b="1">
                <a:solidFill>
                  <a:schemeClr val="tx1"/>
                </a:solidFill>
              </a:endParaRPr>
            </a:p>
          </p:txBody>
        </p:sp>
        <p:sp>
          <p:nvSpPr>
            <p:cNvPr id="55" name="Text Box 23"/>
            <p:cNvSpPr txBox="1">
              <a:spLocks noChangeArrowheads="1"/>
            </p:cNvSpPr>
            <p:nvPr/>
          </p:nvSpPr>
          <p:spPr bwMode="auto">
            <a:xfrm>
              <a:off x="4151313" y="3637299"/>
              <a:ext cx="1104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密文</a:t>
              </a:r>
              <a:r>
                <a:rPr kumimoji="1" lang="en-US" altLang="zh-CN" sz="2400" b="1">
                  <a:solidFill>
                    <a:schemeClr val="tx1"/>
                  </a:solidFill>
                </a:rPr>
                <a:t>C</a:t>
              </a:r>
              <a:endParaRPr kumimoji="1" lang="zh-CN" altLang="en-US" sz="2400" b="1">
                <a:solidFill>
                  <a:schemeClr val="tx1"/>
                </a:solidFill>
              </a:endParaRPr>
            </a:p>
          </p:txBody>
        </p:sp>
        <p:sp>
          <p:nvSpPr>
            <p:cNvPr id="56" name="Text Box 24"/>
            <p:cNvSpPr txBox="1">
              <a:spLocks noChangeArrowheads="1"/>
            </p:cNvSpPr>
            <p:nvPr/>
          </p:nvSpPr>
          <p:spPr bwMode="auto">
            <a:xfrm>
              <a:off x="6729413" y="3637299"/>
              <a:ext cx="17081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原始明文</a:t>
              </a:r>
              <a:r>
                <a:rPr kumimoji="1" lang="en-US" altLang="zh-CN" sz="2400" b="1">
                  <a:solidFill>
                    <a:schemeClr val="tx1"/>
                  </a:solidFill>
                </a:rPr>
                <a:t>M</a:t>
              </a:r>
              <a:endParaRPr kumimoji="1" lang="zh-CN" altLang="en-US" sz="2400" b="1">
                <a:solidFill>
                  <a:schemeClr val="tx1"/>
                </a:solidFill>
              </a:endParaRPr>
            </a:p>
          </p:txBody>
        </p:sp>
        <p:sp>
          <p:nvSpPr>
            <p:cNvPr id="57" name="Line 25"/>
            <p:cNvSpPr>
              <a:spLocks noChangeShapeType="1"/>
            </p:cNvSpPr>
            <p:nvPr/>
          </p:nvSpPr>
          <p:spPr bwMode="auto">
            <a:xfrm>
              <a:off x="3414713" y="3024524"/>
              <a:ext cx="0" cy="7588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58" name="Text Box 26"/>
            <p:cNvSpPr txBox="1">
              <a:spLocks noChangeArrowheads="1"/>
            </p:cNvSpPr>
            <p:nvPr/>
          </p:nvSpPr>
          <p:spPr bwMode="auto">
            <a:xfrm>
              <a:off x="3414713" y="3024524"/>
              <a:ext cx="11049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密钥</a:t>
              </a:r>
              <a:r>
                <a:rPr kumimoji="1" lang="en-US" altLang="zh-CN" sz="2400" b="1">
                  <a:solidFill>
                    <a:schemeClr val="tx1"/>
                  </a:solidFill>
                </a:rPr>
                <a:t>K</a:t>
              </a:r>
              <a:endParaRPr kumimoji="1" lang="zh-CN" altLang="en-US" sz="2400" b="1">
                <a:solidFill>
                  <a:schemeClr val="tx1"/>
                </a:solidFill>
              </a:endParaRPr>
            </a:p>
          </p:txBody>
        </p:sp>
        <p:sp>
          <p:nvSpPr>
            <p:cNvPr id="59" name="Line 27"/>
            <p:cNvSpPr>
              <a:spLocks noChangeShapeType="1"/>
            </p:cNvSpPr>
            <p:nvPr/>
          </p:nvSpPr>
          <p:spPr bwMode="auto">
            <a:xfrm>
              <a:off x="5992813" y="3024524"/>
              <a:ext cx="0" cy="7588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zh-CN" altLang="en-US" b="1"/>
            </a:p>
          </p:txBody>
        </p:sp>
        <p:sp>
          <p:nvSpPr>
            <p:cNvPr id="60" name="Text Box 28"/>
            <p:cNvSpPr txBox="1">
              <a:spLocks noChangeArrowheads="1"/>
            </p:cNvSpPr>
            <p:nvPr/>
          </p:nvSpPr>
          <p:spPr bwMode="auto">
            <a:xfrm>
              <a:off x="5992813" y="3024524"/>
              <a:ext cx="11049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just"/>
              <a:r>
                <a:rPr lang="zh-CN" altLang="en-US" sz="2000" b="1">
                  <a:solidFill>
                    <a:schemeClr val="tx1"/>
                  </a:solidFill>
                </a:rPr>
                <a:t>密钥</a:t>
              </a:r>
              <a:r>
                <a:rPr kumimoji="1" lang="en-US" altLang="zh-CN" sz="2400" b="1">
                  <a:solidFill>
                    <a:schemeClr val="tx1"/>
                  </a:solidFill>
                </a:rPr>
                <a:t>K</a:t>
              </a:r>
              <a:endParaRPr kumimoji="1" lang="zh-CN" altLang="en-US" sz="2400" b="1">
                <a:solidFill>
                  <a:schemeClr val="tx1"/>
                </a:solidFill>
              </a:endParaRPr>
            </a:p>
          </p:txBody>
        </p:sp>
        <p:sp>
          <p:nvSpPr>
            <p:cNvPr id="61" name="Rectangle 29"/>
            <p:cNvSpPr>
              <a:spLocks noChangeArrowheads="1"/>
            </p:cNvSpPr>
            <p:nvPr/>
          </p:nvSpPr>
          <p:spPr bwMode="auto">
            <a:xfrm>
              <a:off x="2532063" y="4548524"/>
              <a:ext cx="18565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400" b="1">
                  <a:solidFill>
                    <a:schemeClr val="tx1"/>
                  </a:solidFill>
                </a:rPr>
                <a:t>E</a:t>
              </a:r>
              <a:r>
                <a:rPr kumimoji="1" lang="en-US" altLang="zh-CN" sz="2400" b="1" baseline="-30000">
                  <a:solidFill>
                    <a:schemeClr val="tx1"/>
                  </a:solidFill>
                </a:rPr>
                <a:t>K</a:t>
              </a:r>
              <a:r>
                <a:rPr kumimoji="1" lang="en-US" altLang="zh-CN" sz="2400" b="1">
                  <a:solidFill>
                    <a:schemeClr val="tx1"/>
                  </a:solidFill>
                </a:rPr>
                <a:t>（M）=C</a:t>
              </a:r>
            </a:p>
          </p:txBody>
        </p:sp>
        <p:sp>
          <p:nvSpPr>
            <p:cNvPr id="62" name="Rectangle 30"/>
            <p:cNvSpPr>
              <a:spLocks noChangeArrowheads="1"/>
            </p:cNvSpPr>
            <p:nvPr/>
          </p:nvSpPr>
          <p:spPr bwMode="auto">
            <a:xfrm>
              <a:off x="5199063" y="4548524"/>
              <a:ext cx="1951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400" b="1">
                  <a:solidFill>
                    <a:schemeClr val="tx1"/>
                  </a:solidFill>
                </a:rPr>
                <a:t>D</a:t>
              </a:r>
              <a:r>
                <a:rPr kumimoji="1" lang="en-US" altLang="zh-CN" sz="2400" b="1" baseline="-30000">
                  <a:solidFill>
                    <a:schemeClr val="tx1"/>
                  </a:solidFill>
                </a:rPr>
                <a:t>K</a:t>
              </a:r>
              <a:r>
                <a:rPr kumimoji="1" lang="en-US" altLang="zh-CN" sz="2400" b="1">
                  <a:solidFill>
                    <a:schemeClr val="tx1"/>
                  </a:solidFill>
                </a:rPr>
                <a:t>（C）=M.</a:t>
              </a:r>
            </a:p>
          </p:txBody>
        </p:sp>
        <p:sp>
          <p:nvSpPr>
            <p:cNvPr id="63" name="Rectangle 30"/>
            <p:cNvSpPr>
              <a:spLocks noChangeArrowheads="1"/>
            </p:cNvSpPr>
            <p:nvPr/>
          </p:nvSpPr>
          <p:spPr bwMode="auto">
            <a:xfrm>
              <a:off x="2490405" y="5074369"/>
              <a:ext cx="30027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2400" b="1">
                  <a:solidFill>
                    <a:schemeClr val="tx1"/>
                  </a:solidFill>
                  <a:cs typeface="Times New Roman" pitchFamily="18" charset="0"/>
                </a:rPr>
                <a:t>D</a:t>
              </a:r>
              <a:r>
                <a:rPr kumimoji="1" lang="en-US" altLang="zh-CN" sz="2400" b="1" baseline="-30000">
                  <a:solidFill>
                    <a:schemeClr val="tx1"/>
                  </a:solidFill>
                  <a:cs typeface="Times New Roman" pitchFamily="18" charset="0"/>
                </a:rPr>
                <a:t>K</a:t>
              </a:r>
              <a:r>
                <a:rPr kumimoji="1" lang="en-US" altLang="zh-CN" sz="2400" b="1">
                  <a:solidFill>
                    <a:schemeClr val="tx1"/>
                  </a:solidFill>
                  <a:cs typeface="Times New Roman" pitchFamily="18" charset="0"/>
                </a:rPr>
                <a:t>（E</a:t>
              </a:r>
              <a:r>
                <a:rPr kumimoji="1" lang="en-US" altLang="zh-CN" sz="2400" b="1" baseline="-30000">
                  <a:solidFill>
                    <a:schemeClr val="tx1"/>
                  </a:solidFill>
                  <a:cs typeface="Times New Roman" pitchFamily="18" charset="0"/>
                </a:rPr>
                <a:t>K</a:t>
              </a:r>
              <a:r>
                <a:rPr kumimoji="1" lang="en-US" altLang="zh-CN" sz="2400" b="1">
                  <a:solidFill>
                    <a:schemeClr val="tx1"/>
                  </a:solidFill>
                  <a:cs typeface="Times New Roman" pitchFamily="18" charset="0"/>
                </a:rPr>
                <a:t>（M））=M.</a:t>
              </a:r>
            </a:p>
          </p:txBody>
        </p:sp>
      </p:grpSp>
      <p:pic>
        <p:nvPicPr>
          <p:cNvPr id="513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971" y="4386908"/>
            <a:ext cx="92392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2958" y="4386908"/>
            <a:ext cx="542925" cy="847725"/>
          </a:xfrm>
          <a:prstGeom prst="rect">
            <a:avLst/>
          </a:prstGeom>
          <a:noFill/>
          <a:ln>
            <a:noFill/>
          </a:ln>
        </p:spPr>
      </p:pic>
    </p:spTree>
    <p:extLst>
      <p:ext uri="{BB962C8B-B14F-4D97-AF65-F5344CB8AC3E}">
        <p14:creationId xmlns:p14="http://schemas.microsoft.com/office/powerpoint/2010/main" val="154092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132"/>
                                        </p:tgtEl>
                                        <p:attrNameLst>
                                          <p:attrName>style.visibility</p:attrName>
                                        </p:attrNameLst>
                                      </p:cBhvr>
                                      <p:to>
                                        <p:strVal val="visible"/>
                                      </p:to>
                                    </p:set>
                                    <p:animEffect transition="in" filter="fade">
                                      <p:cBhvr>
                                        <p:cTn id="13" dur="500"/>
                                        <p:tgtEl>
                                          <p:spTgt spid="51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133"/>
                                        </p:tgtEl>
                                        <p:attrNameLst>
                                          <p:attrName>style.visibility</p:attrName>
                                        </p:attrNameLst>
                                      </p:cBhvr>
                                      <p:to>
                                        <p:strVal val="visible"/>
                                      </p:to>
                                    </p:set>
                                    <p:anim calcmode="lin" valueType="num">
                                      <p:cBhvr additive="base">
                                        <p:cTn id="18" dur="500" fill="hold"/>
                                        <p:tgtEl>
                                          <p:spTgt spid="5133"/>
                                        </p:tgtEl>
                                        <p:attrNameLst>
                                          <p:attrName>ppt_x</p:attrName>
                                        </p:attrNameLst>
                                      </p:cBhvr>
                                      <p:tavLst>
                                        <p:tav tm="0">
                                          <p:val>
                                            <p:strVal val="#ppt_x"/>
                                          </p:val>
                                        </p:tav>
                                        <p:tav tm="100000">
                                          <p:val>
                                            <p:strVal val="#ppt_x"/>
                                          </p:val>
                                        </p:tav>
                                      </p:tavLst>
                                    </p:anim>
                                    <p:anim calcmode="lin" valueType="num">
                                      <p:cBhvr additive="base">
                                        <p:cTn id="19" dur="500" fill="hold"/>
                                        <p:tgtEl>
                                          <p:spTgt spid="51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1.38889E-6 1.11022E-16 L 0.31042 0.00139 " pathEditMode="relative" rAng="0" ptsTypes="AA">
                                      <p:cBhvr>
                                        <p:cTn id="23" dur="2000" fill="hold"/>
                                        <p:tgtEl>
                                          <p:spTgt spid="5132"/>
                                        </p:tgtEl>
                                        <p:attrNameLst>
                                          <p:attrName>ppt_x</p:attrName>
                                          <p:attrName>ppt_y</p:attrName>
                                        </p:attrNameLst>
                                      </p:cBhvr>
                                      <p:rCtr x="15521" y="69"/>
                                    </p:animMotion>
                                  </p:childTnLst>
                                </p:cTn>
                              </p:par>
                              <p:par>
                                <p:cTn id="24" presetID="63" presetClass="path" presetSubtype="0" accel="50000" decel="50000" fill="hold" nodeType="withEffect">
                                  <p:stCondLst>
                                    <p:cond delay="0"/>
                                  </p:stCondLst>
                                  <p:childTnLst>
                                    <p:animMotion origin="layout" path="M -4.44444E-6 1.11111E-6 L 0.30851 -0.00185 " pathEditMode="relative" rAng="0" ptsTypes="AA">
                                      <p:cBhvr>
                                        <p:cTn id="25" dur="2000" fill="hold"/>
                                        <p:tgtEl>
                                          <p:spTgt spid="5133"/>
                                        </p:tgtEl>
                                        <p:attrNameLst>
                                          <p:attrName>ppt_x</p:attrName>
                                          <p:attrName>ppt_y</p:attrName>
                                        </p:attrNameLst>
                                      </p:cBhvr>
                                      <p:rCtr x="15417" y="-93"/>
                                    </p:animMotion>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5133"/>
                                        </p:tgtEl>
                                        <p:attrNameLst>
                                          <p:attrName>ppt_x</p:attrName>
                                        </p:attrNameLst>
                                      </p:cBhvr>
                                      <p:tavLst>
                                        <p:tav tm="0">
                                          <p:val>
                                            <p:strVal val="ppt_x"/>
                                          </p:val>
                                        </p:tav>
                                        <p:tav tm="100000">
                                          <p:val>
                                            <p:strVal val="ppt_x"/>
                                          </p:val>
                                        </p:tav>
                                      </p:tavLst>
                                    </p:anim>
                                    <p:anim calcmode="lin" valueType="num">
                                      <p:cBhvr additive="base">
                                        <p:cTn id="30" dur="500"/>
                                        <p:tgtEl>
                                          <p:spTgt spid="5133"/>
                                        </p:tgtEl>
                                        <p:attrNameLst>
                                          <p:attrName>ppt_y</p:attrName>
                                        </p:attrNameLst>
                                      </p:cBhvr>
                                      <p:tavLst>
                                        <p:tav tm="0">
                                          <p:val>
                                            <p:strVal val="ppt_y"/>
                                          </p:val>
                                        </p:tav>
                                        <p:tav tm="100000">
                                          <p:val>
                                            <p:strVal val="1+ppt_h/2"/>
                                          </p:val>
                                        </p:tav>
                                      </p:tavLst>
                                    </p:anim>
                                    <p:set>
                                      <p:cBhvr>
                                        <p:cTn id="31" dur="1" fill="hold">
                                          <p:stCondLst>
                                            <p:cond delay="499"/>
                                          </p:stCondLst>
                                        </p:cTn>
                                        <p:tgtEl>
                                          <p:spTgt spid="51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DES</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77</a:t>
            </a:fld>
            <a:endParaRPr lang="zh-CN" altLang="en-US"/>
          </a:p>
        </p:txBody>
      </p:sp>
    </p:spTree>
    <p:extLst>
      <p:ext uri="{BB962C8B-B14F-4D97-AF65-F5344CB8AC3E}">
        <p14:creationId xmlns:p14="http://schemas.microsoft.com/office/powerpoint/2010/main" val="2574565757"/>
      </p:ext>
    </p:extLst>
  </p:cSld>
  <p:clrMapOvr>
    <a:masterClrMapping/>
  </p:clrMapOvr>
  <p:transition spd="slow">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p:txBody>
          <a:bodyPr/>
          <a:lstStyle/>
          <a:p>
            <a:r>
              <a:rPr lang="zh-CN" altLang="en-US" dirty="0"/>
              <a:t>美国商业部国家标准局</a:t>
            </a:r>
            <a:r>
              <a:rPr lang="en-US" altLang="zh-CN" dirty="0"/>
              <a:t>NBS</a:t>
            </a:r>
            <a:r>
              <a:rPr lang="zh-CN" altLang="en-US" dirty="0"/>
              <a:t>于</a:t>
            </a:r>
            <a:r>
              <a:rPr lang="en-US" altLang="zh-CN" dirty="0"/>
              <a:t>1973</a:t>
            </a:r>
            <a:r>
              <a:rPr lang="zh-CN" altLang="en-US" dirty="0"/>
              <a:t>年</a:t>
            </a:r>
            <a:r>
              <a:rPr lang="en-US" altLang="zh-CN" dirty="0"/>
              <a:t>5</a:t>
            </a:r>
            <a:r>
              <a:rPr lang="zh-CN" altLang="en-US" dirty="0"/>
              <a:t>月和</a:t>
            </a:r>
            <a:r>
              <a:rPr lang="en-US" altLang="zh-CN" dirty="0"/>
              <a:t>1974</a:t>
            </a:r>
            <a:r>
              <a:rPr lang="zh-CN" altLang="en-US" dirty="0"/>
              <a:t>年</a:t>
            </a:r>
            <a:r>
              <a:rPr lang="en-US" altLang="zh-CN" dirty="0"/>
              <a:t>8</a:t>
            </a:r>
            <a:r>
              <a:rPr lang="zh-CN" altLang="en-US" dirty="0"/>
              <a:t>月两次发布通告，向社会征求密码算法。</a:t>
            </a:r>
            <a:endParaRPr lang="en-US" altLang="zh-CN" dirty="0"/>
          </a:p>
          <a:p>
            <a:r>
              <a:rPr lang="en-US" altLang="zh-CN" dirty="0"/>
              <a:t>IBM</a:t>
            </a:r>
            <a:r>
              <a:rPr lang="zh-CN" altLang="en-US" dirty="0"/>
              <a:t>公司研制的分组乘积密码体制</a:t>
            </a:r>
            <a:r>
              <a:rPr lang="en-US" dirty="0" err="1"/>
              <a:t>lucifer</a:t>
            </a:r>
            <a:r>
              <a:rPr lang="zh-CN" altLang="en-US" dirty="0"/>
              <a:t>应征</a:t>
            </a:r>
            <a:endParaRPr lang="en-US" altLang="zh-CN" dirty="0"/>
          </a:p>
          <a:p>
            <a:pPr lvl="1"/>
            <a:r>
              <a:rPr lang="zh-CN" altLang="en-US" dirty="0"/>
              <a:t>美国国家标准局</a:t>
            </a:r>
            <a:r>
              <a:rPr lang="en-US" altLang="zh-CN" dirty="0"/>
              <a:t>NIST</a:t>
            </a:r>
            <a:r>
              <a:rPr lang="zh-CN" altLang="en-US" dirty="0"/>
              <a:t>：</a:t>
            </a:r>
            <a:r>
              <a:rPr lang="en-US" altLang="zh-CN" dirty="0"/>
              <a:t>1977</a:t>
            </a:r>
            <a:r>
              <a:rPr lang="zh-CN" altLang="en-US" dirty="0"/>
              <a:t>年作为非机要部门使用的数据加密标准</a:t>
            </a:r>
            <a:endParaRPr lang="en-US" altLang="zh-CN" dirty="0"/>
          </a:p>
          <a:p>
            <a:pPr lvl="1"/>
            <a:r>
              <a:rPr lang="zh-CN" altLang="en-US" dirty="0"/>
              <a:t>国际商用保密通信和计算机通信最常用的加密算法，</a:t>
            </a:r>
            <a:r>
              <a:rPr lang="en-US" altLang="zh-CN" dirty="0"/>
              <a:t>2000</a:t>
            </a:r>
            <a:r>
              <a:rPr lang="zh-CN" altLang="en-US" dirty="0"/>
              <a:t>年停用</a:t>
            </a:r>
            <a:endParaRPr lang="en-US" altLang="zh-CN" dirty="0"/>
          </a:p>
          <a:p>
            <a:pPr lvl="1"/>
            <a:r>
              <a:rPr lang="en-US" altLang="zh-CN" dirty="0"/>
              <a:t>56</a:t>
            </a:r>
            <a:r>
              <a:rPr lang="zh-CN" altLang="en-US" dirty="0"/>
              <a:t>位密钥来加密</a:t>
            </a:r>
            <a:r>
              <a:rPr lang="en-US" altLang="zh-CN" dirty="0"/>
              <a:t>64</a:t>
            </a:r>
            <a:r>
              <a:rPr lang="zh-CN" altLang="en-US" dirty="0"/>
              <a:t>位数据的方法</a:t>
            </a:r>
          </a:p>
        </p:txBody>
      </p:sp>
      <p:sp>
        <p:nvSpPr>
          <p:cNvPr id="560130" name="Rectangle 2"/>
          <p:cNvSpPr>
            <a:spLocks noGrp="1" noChangeArrowheads="1"/>
          </p:cNvSpPr>
          <p:nvPr>
            <p:ph type="title"/>
          </p:nvPr>
        </p:nvSpPr>
        <p:spPr/>
        <p:txBody>
          <a:bodyPr>
            <a:normAutofit fontScale="90000"/>
          </a:bodyPr>
          <a:lstStyle/>
          <a:p>
            <a:r>
              <a:rPr lang="en-US" altLang="zh-CN"/>
              <a:t>DES(Data Encryption Standard)</a:t>
            </a:r>
            <a:r>
              <a:rPr lang="zh-CN" altLang="en-US"/>
              <a:t>算法</a:t>
            </a:r>
          </a:p>
        </p:txBody>
      </p:sp>
      <p:sp>
        <p:nvSpPr>
          <p:cNvPr id="54274"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54275" name="灯片编号占位符 5"/>
          <p:cNvSpPr>
            <a:spLocks noGrp="1"/>
          </p:cNvSpPr>
          <p:nvPr>
            <p:ph type="sldNum" sz="quarter" idx="4"/>
          </p:nvPr>
        </p:nvSpPr>
        <p:spPr/>
        <p:txBody>
          <a:bodyPr/>
          <a:lstStyle/>
          <a:p>
            <a:fld id="{1E33D980-8E0F-4EF9-87C7-8A58A80D9544}" type="slidenum">
              <a:rPr lang="en-US" altLang="zh-CN" smtClean="0"/>
              <a:pPr/>
              <a:t>78</a:t>
            </a:fld>
            <a:endParaRPr lang="en-US" altLang="zh-CN"/>
          </a:p>
        </p:txBody>
      </p:sp>
    </p:spTree>
  </p:cSld>
  <p:clrMapOvr>
    <a:masterClrMapping/>
  </p:clrMapOvr>
  <p:transition spd="slow">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p:txBody>
          <a:bodyPr>
            <a:normAutofit/>
          </a:bodyPr>
          <a:lstStyle/>
          <a:p>
            <a:r>
              <a:rPr lang="zh-CN" altLang="en-US" dirty="0"/>
              <a:t>适宜硬件实现，处理速度远超软件实现。</a:t>
            </a:r>
            <a:endParaRPr lang="en-US" altLang="zh-CN" dirty="0"/>
          </a:p>
          <a:p>
            <a:r>
              <a:rPr lang="zh-CN" altLang="en-US" dirty="0"/>
              <a:t>衍生出可抗差分分析攻击的变形</a:t>
            </a:r>
            <a:r>
              <a:rPr lang="en-US" altLang="zh-CN" dirty="0"/>
              <a:t>DES</a:t>
            </a:r>
            <a:r>
              <a:rPr lang="zh-CN" altLang="en-US" dirty="0"/>
              <a:t>以及密钥长度为128比特的三重</a:t>
            </a:r>
            <a:r>
              <a:rPr lang="en-US" altLang="zh-CN" dirty="0"/>
              <a:t>DES</a:t>
            </a:r>
            <a:r>
              <a:rPr lang="zh-CN" altLang="en-US" dirty="0"/>
              <a:t>等。</a:t>
            </a:r>
            <a:r>
              <a:rPr lang="zh-CN" altLang="en-US" dirty="0">
                <a:cs typeface="Times New Roman" pitchFamily="18" charset="0"/>
              </a:rPr>
              <a:t> </a:t>
            </a:r>
          </a:p>
          <a:p>
            <a:r>
              <a:rPr lang="zh-CN" altLang="en-US" dirty="0"/>
              <a:t>在</a:t>
            </a:r>
            <a:r>
              <a:rPr lang="en-US" altLang="zh-CN" dirty="0"/>
              <a:t>POS</a:t>
            </a:r>
            <a:r>
              <a:rPr lang="zh-CN" altLang="en-US" dirty="0"/>
              <a:t>、</a:t>
            </a:r>
            <a:r>
              <a:rPr lang="en-US" altLang="zh-CN" dirty="0"/>
              <a:t>ATM</a:t>
            </a:r>
            <a:r>
              <a:rPr lang="zh-CN" altLang="en-US" dirty="0"/>
              <a:t>、磁卡及智能卡（</a:t>
            </a:r>
            <a:r>
              <a:rPr lang="en-US" altLang="zh-CN" dirty="0"/>
              <a:t>IC</a:t>
            </a:r>
            <a:r>
              <a:rPr lang="zh-CN" altLang="en-US" dirty="0"/>
              <a:t>卡）、加油站、高速公路收费站等领域被广泛应用</a:t>
            </a:r>
            <a:endParaRPr lang="en-US" altLang="zh-CN" dirty="0"/>
          </a:p>
          <a:p>
            <a:pPr lvl="1"/>
            <a:r>
              <a:rPr lang="zh-CN" altLang="en-US" dirty="0"/>
              <a:t>如信用卡持卡人</a:t>
            </a:r>
            <a:r>
              <a:rPr lang="en-US" altLang="zh-CN" dirty="0"/>
              <a:t>PIN</a:t>
            </a:r>
            <a:r>
              <a:rPr lang="zh-CN" altLang="en-US" dirty="0"/>
              <a:t>的加密传输</a:t>
            </a:r>
            <a:endParaRPr lang="en-US" altLang="zh-CN" dirty="0"/>
          </a:p>
          <a:p>
            <a:pPr lvl="1"/>
            <a:r>
              <a:rPr lang="en-US" altLang="zh-CN" dirty="0"/>
              <a:t>IC</a:t>
            </a:r>
            <a:r>
              <a:rPr lang="zh-CN" altLang="en-US" dirty="0"/>
              <a:t>卡与</a:t>
            </a:r>
            <a:r>
              <a:rPr lang="en-US" altLang="zh-CN" dirty="0"/>
              <a:t>POS</a:t>
            </a:r>
            <a:r>
              <a:rPr lang="zh-CN" altLang="en-US" dirty="0"/>
              <a:t>间的双向认证</a:t>
            </a:r>
            <a:endParaRPr lang="en-US" altLang="zh-CN" dirty="0"/>
          </a:p>
        </p:txBody>
      </p:sp>
      <p:sp>
        <p:nvSpPr>
          <p:cNvPr id="560130" name="Rectangle 2"/>
          <p:cNvSpPr>
            <a:spLocks noGrp="1" noChangeArrowheads="1"/>
          </p:cNvSpPr>
          <p:nvPr>
            <p:ph type="title"/>
          </p:nvPr>
        </p:nvSpPr>
        <p:spPr/>
        <p:txBody>
          <a:bodyPr>
            <a:normAutofit fontScale="90000"/>
          </a:bodyPr>
          <a:lstStyle/>
          <a:p>
            <a:pPr>
              <a:defRPr/>
            </a:pPr>
            <a:r>
              <a:rPr lang="en-US" altLang="zh-CN"/>
              <a:t>DES(Data Encryption Standard)</a:t>
            </a:r>
            <a:r>
              <a:rPr lang="zh-CN" altLang="en-US"/>
              <a:t>算法</a:t>
            </a:r>
          </a:p>
        </p:txBody>
      </p:sp>
      <p:sp>
        <p:nvSpPr>
          <p:cNvPr id="54274"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latin typeface="Times New Roman" pitchFamily="18" charset="0"/>
              </a:rPr>
              <a:t>Copyright</a:t>
            </a:r>
            <a:r>
              <a:rPr lang="en-US" altLang="zh-CN">
                <a:latin typeface="宋体" pitchFamily="2" charset="-122"/>
              </a:rPr>
              <a:t>©</a:t>
            </a:r>
            <a:r>
              <a:rPr lang="zh-CN" altLang="en-US">
                <a:latin typeface="Times New Roman" pitchFamily="18" charset="0"/>
              </a:rPr>
              <a:t>电子科技大学计算机学院</a:t>
            </a:r>
          </a:p>
        </p:txBody>
      </p:sp>
      <p:sp>
        <p:nvSpPr>
          <p:cNvPr id="54275"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1E33D980-8E0F-4EF9-87C7-8A58A80D9544}" type="slidenum">
              <a:rPr lang="en-US" altLang="zh-CN" smtClean="0">
                <a:latin typeface="Times New Roman" pitchFamily="18" charset="0"/>
              </a:rPr>
              <a:pPr/>
              <a:t>79</a:t>
            </a:fld>
            <a:endParaRPr lang="en-US" altLang="zh-CN">
              <a:latin typeface="Times New Roman" pitchFamily="18" charset="0"/>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密码算法</a:t>
            </a:r>
            <a:r>
              <a:rPr lang="en-US" altLang="zh-CN" dirty="0"/>
              <a:t>(Cryptography Algorithm)</a:t>
            </a:r>
            <a:r>
              <a:rPr lang="zh-CN" altLang="en-US" dirty="0"/>
              <a:t>：用于加密和解密的数学函数。</a:t>
            </a:r>
          </a:p>
          <a:p>
            <a:r>
              <a:rPr lang="en-US" altLang="zh-CN" dirty="0"/>
              <a:t>y=f(x)</a:t>
            </a:r>
            <a:r>
              <a:rPr lang="zh-CN" altLang="en-US" dirty="0"/>
              <a:t>，</a:t>
            </a:r>
            <a:r>
              <a:rPr lang="en-US" altLang="zh-CN" dirty="0"/>
              <a:t>x=f</a:t>
            </a:r>
            <a:r>
              <a:rPr lang="en-US" altLang="zh-CN" baseline="30000" dirty="0"/>
              <a:t>-1</a:t>
            </a:r>
            <a:r>
              <a:rPr lang="en-US" altLang="zh-CN" dirty="0"/>
              <a:t>(y)</a:t>
            </a:r>
          </a:p>
          <a:p>
            <a:pPr lvl="1"/>
            <a:r>
              <a:rPr lang="en-US" altLang="zh-CN" dirty="0"/>
              <a:t>c=E (m)</a:t>
            </a:r>
            <a:r>
              <a:rPr lang="zh-CN" altLang="en-US" dirty="0"/>
              <a:t>，</a:t>
            </a:r>
            <a:r>
              <a:rPr lang="en-US" altLang="zh-CN" dirty="0"/>
              <a:t>m=D(c)</a:t>
            </a:r>
          </a:p>
          <a:p>
            <a:pPr lvl="1"/>
            <a:r>
              <a:rPr lang="en-US" altLang="zh-CN" dirty="0"/>
              <a:t>D(c)=E</a:t>
            </a:r>
            <a:r>
              <a:rPr lang="en-US" altLang="zh-CN" baseline="30000" dirty="0"/>
              <a:t>-1</a:t>
            </a:r>
            <a:r>
              <a:rPr lang="en-US" altLang="zh-CN" dirty="0"/>
              <a:t>(c)= E</a:t>
            </a:r>
            <a:r>
              <a:rPr lang="en-US" altLang="zh-CN" baseline="30000" dirty="0"/>
              <a:t>-1</a:t>
            </a:r>
            <a:r>
              <a:rPr lang="en-US" altLang="zh-CN" dirty="0"/>
              <a:t>(E(m)=m</a:t>
            </a:r>
          </a:p>
          <a:p>
            <a:pPr lvl="1"/>
            <a:r>
              <a:rPr lang="zh-CN" altLang="en-US" dirty="0"/>
              <a:t>加密和解密函数是一对可逆函数</a:t>
            </a:r>
            <a:endParaRPr lang="en-US" altLang="zh-CN" dirty="0"/>
          </a:p>
          <a:p>
            <a:r>
              <a:rPr lang="zh-CN" altLang="en-US" dirty="0"/>
              <a:t>加解密必要条件：一对一映射（满的单射）</a:t>
            </a:r>
            <a:endParaRPr lang="en-US" altLang="zh-CN" dirty="0"/>
          </a:p>
          <a:p>
            <a:pPr lvl="1"/>
            <a:r>
              <a:rPr lang="zh-CN" altLang="en-US" dirty="0"/>
              <a:t>满射：象集中每个元素都有原象的映射 </a:t>
            </a:r>
            <a:endParaRPr lang="en-US" altLang="zh-CN" dirty="0"/>
          </a:p>
          <a:p>
            <a:pPr lvl="1"/>
            <a:r>
              <a:rPr lang="zh-CN" altLang="en-US" dirty="0"/>
              <a:t>单射：原象集中不同元素的象不同的映射 </a:t>
            </a:r>
            <a:endParaRPr lang="en-US" altLang="zh-CN" dirty="0"/>
          </a:p>
        </p:txBody>
      </p:sp>
      <p:sp>
        <p:nvSpPr>
          <p:cNvPr id="3" name="标题 2"/>
          <p:cNvSpPr>
            <a:spLocks noGrp="1"/>
          </p:cNvSpPr>
          <p:nvPr>
            <p:ph type="title"/>
          </p:nvPr>
        </p:nvSpPr>
        <p:spPr/>
        <p:txBody>
          <a:bodyPr/>
          <a:lstStyle/>
          <a:p>
            <a:r>
              <a:rPr lang="zh-CN" altLang="en-US"/>
              <a:t>密码学本质</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8</a:t>
            </a:fld>
            <a:endParaRPr lang="zh-CN" altLang="en-US"/>
          </a:p>
        </p:txBody>
      </p:sp>
    </p:spTree>
    <p:extLst>
      <p:ext uri="{BB962C8B-B14F-4D97-AF65-F5344CB8AC3E}">
        <p14:creationId xmlns:p14="http://schemas.microsoft.com/office/powerpoint/2010/main" val="1390182899"/>
      </p:ext>
    </p:extLst>
  </p:cSld>
  <p:clrMapOvr>
    <a:masterClrMapping/>
  </p:clrMapOvr>
  <p:transition spd="slow">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Rectangle 3"/>
          <p:cNvSpPr>
            <a:spLocks noGrp="1" noChangeArrowheads="1"/>
          </p:cNvSpPr>
          <p:nvPr>
            <p:ph idx="1"/>
          </p:nvPr>
        </p:nvSpPr>
        <p:spPr/>
        <p:txBody>
          <a:bodyPr/>
          <a:lstStyle/>
          <a:p>
            <a:r>
              <a:rPr lang="zh-CN" altLang="en-US"/>
              <a:t>三个入口参数：</a:t>
            </a:r>
            <a:r>
              <a:rPr lang="en-US" altLang="zh-CN"/>
              <a:t>Key</a:t>
            </a:r>
            <a:r>
              <a:rPr lang="zh-CN" altLang="en-US"/>
              <a:t>、</a:t>
            </a:r>
            <a:r>
              <a:rPr lang="en-US" altLang="zh-CN"/>
              <a:t>Data</a:t>
            </a:r>
            <a:r>
              <a:rPr lang="zh-CN" altLang="en-US"/>
              <a:t>、</a:t>
            </a:r>
            <a:r>
              <a:rPr lang="en-US" altLang="zh-CN"/>
              <a:t>%e</a:t>
            </a:r>
            <a:r>
              <a:rPr lang="zh-CN" altLang="en-US"/>
              <a:t>。</a:t>
            </a:r>
            <a:endParaRPr lang="en-US" altLang="zh-CN"/>
          </a:p>
          <a:p>
            <a:pPr lvl="1"/>
            <a:r>
              <a:rPr lang="en-US" altLang="zh-CN"/>
              <a:t>Key</a:t>
            </a:r>
            <a:r>
              <a:rPr lang="zh-CN" altLang="en-US"/>
              <a:t>：</a:t>
            </a:r>
            <a:r>
              <a:rPr lang="en-US" altLang="zh-CN"/>
              <a:t>8byte</a:t>
            </a:r>
            <a:r>
              <a:rPr lang="zh-CN" altLang="en-US"/>
              <a:t>共</a:t>
            </a:r>
            <a:r>
              <a:rPr lang="en-US" altLang="zh-CN"/>
              <a:t>64bit</a:t>
            </a:r>
            <a:r>
              <a:rPr lang="zh-CN" altLang="en-US"/>
              <a:t>，有效</a:t>
            </a:r>
            <a:r>
              <a:rPr lang="en-US" altLang="zh-CN"/>
              <a:t>56bit</a:t>
            </a:r>
            <a:r>
              <a:rPr lang="zh-CN" altLang="en-US"/>
              <a:t>；</a:t>
            </a:r>
            <a:endParaRPr lang="en-US" altLang="zh-CN"/>
          </a:p>
          <a:p>
            <a:pPr lvl="1"/>
            <a:r>
              <a:rPr lang="en-US" altLang="zh-CN"/>
              <a:t>Data</a:t>
            </a:r>
            <a:r>
              <a:rPr lang="zh-CN" altLang="en-US"/>
              <a:t>：</a:t>
            </a:r>
            <a:r>
              <a:rPr lang="en-US" altLang="zh-CN"/>
              <a:t>8byte</a:t>
            </a:r>
            <a:r>
              <a:rPr lang="zh-CN" altLang="en-US"/>
              <a:t>共</a:t>
            </a:r>
            <a:r>
              <a:rPr lang="en-US" altLang="zh-CN"/>
              <a:t>64bit</a:t>
            </a:r>
            <a:r>
              <a:rPr lang="zh-CN" altLang="en-US"/>
              <a:t>；</a:t>
            </a:r>
            <a:endParaRPr lang="en-US" altLang="zh-CN"/>
          </a:p>
          <a:p>
            <a:pPr lvl="1"/>
            <a:r>
              <a:rPr lang="en-US" altLang="zh-CN"/>
              <a:t>%e</a:t>
            </a:r>
            <a:r>
              <a:rPr lang="zh-CN" altLang="en-US"/>
              <a:t>：加密或解密。</a:t>
            </a:r>
          </a:p>
        </p:txBody>
      </p:sp>
      <p:sp>
        <p:nvSpPr>
          <p:cNvPr id="564226" name="Rectangle 2"/>
          <p:cNvSpPr>
            <a:spLocks noGrp="1" noChangeArrowheads="1"/>
          </p:cNvSpPr>
          <p:nvPr>
            <p:ph type="title"/>
          </p:nvPr>
        </p:nvSpPr>
        <p:spPr/>
        <p:txBody>
          <a:bodyPr/>
          <a:lstStyle/>
          <a:p>
            <a:r>
              <a:rPr lang="en-US" altLang="zh-CN"/>
              <a:t>DES</a:t>
            </a:r>
            <a:r>
              <a:rPr lang="zh-CN" altLang="en-US"/>
              <a:t>算法原理</a:t>
            </a:r>
          </a:p>
        </p:txBody>
      </p:sp>
      <p:sp>
        <p:nvSpPr>
          <p:cNvPr id="60420" name="页脚占位符 4"/>
          <p:cNvSpPr>
            <a:spLocks noGrp="1"/>
          </p:cNvSpPr>
          <p:nvPr>
            <p:ph type="ftr" sz="quarter" idx="3"/>
          </p:nvPr>
        </p:nvSpPr>
        <p:spPr/>
        <p:txBody>
          <a:bodyPr/>
          <a:lstStyle/>
          <a:p>
            <a:r>
              <a:rPr lang="en-US" altLang="zh-CN"/>
              <a:t>Copyright©</a:t>
            </a:r>
            <a:r>
              <a:rPr lang="zh-CN" altLang="en-US"/>
              <a:t>电子科技大学计算机学院</a:t>
            </a:r>
          </a:p>
        </p:txBody>
      </p:sp>
      <p:sp>
        <p:nvSpPr>
          <p:cNvPr id="60421" name="灯片编号占位符 5"/>
          <p:cNvSpPr>
            <a:spLocks noGrp="1"/>
          </p:cNvSpPr>
          <p:nvPr>
            <p:ph type="sldNum" sz="quarter" idx="4"/>
          </p:nvPr>
        </p:nvSpPr>
        <p:spPr/>
        <p:txBody>
          <a:bodyPr/>
          <a:lstStyle/>
          <a:p>
            <a:fld id="{4BB0F300-85D0-4E53-A97C-C619786668EF}" type="slidenum">
              <a:rPr lang="en-US" altLang="zh-CN" smtClean="0"/>
              <a:pPr/>
              <a:t>80</a:t>
            </a:fld>
            <a:endParaRPr lang="en-US" altLang="zh-CN"/>
          </a:p>
        </p:txBody>
      </p:sp>
    </p:spTree>
  </p:cSld>
  <p:clrMapOvr>
    <a:masterClrMapping/>
  </p:clrMapOvr>
  <p:transition spd="slow">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274638"/>
            <a:ext cx="8229600" cy="1143000"/>
          </a:xfrm>
        </p:spPr>
        <p:txBody>
          <a:bodyPr/>
          <a:lstStyle/>
          <a:p>
            <a:r>
              <a:rPr lang="en-US" altLang="zh-CN"/>
              <a:t>DES</a:t>
            </a:r>
            <a:r>
              <a:rPr lang="zh-CN" altLang="en-US"/>
              <a:t>算法原理</a:t>
            </a:r>
            <a:r>
              <a:rPr lang="en-US" altLang="zh-CN"/>
              <a:t> </a:t>
            </a:r>
            <a:endParaRPr lang="zh-CN" altLang="en-US"/>
          </a:p>
        </p:txBody>
      </p:sp>
      <p:sp>
        <p:nvSpPr>
          <p:cNvPr id="61442" name="灯片编号占位符 4"/>
          <p:cNvSpPr>
            <a:spLocks noGrp="1"/>
          </p:cNvSpPr>
          <p:nvPr>
            <p:ph type="sldNum" sz="quarter" idx="4"/>
          </p:nvPr>
        </p:nvSpPr>
        <p:spPr/>
        <p:txBody>
          <a:bodyPr/>
          <a:lstStyle/>
          <a:p>
            <a:fld id="{1D3710B4-5F0B-49E7-8F0F-67B1828363ED}" type="slidenum">
              <a:rPr lang="zh-CN" altLang="en-US" smtClean="0"/>
              <a:pPr/>
              <a:t>81</a:t>
            </a:fld>
            <a:endParaRPr lang="zh-CN" altLang="en-US"/>
          </a:p>
        </p:txBody>
      </p:sp>
      <p:grpSp>
        <p:nvGrpSpPr>
          <p:cNvPr id="61446" name="Group 5"/>
          <p:cNvGrpSpPr>
            <a:grpSpLocks/>
          </p:cNvGrpSpPr>
          <p:nvPr/>
        </p:nvGrpSpPr>
        <p:grpSpPr bwMode="auto">
          <a:xfrm>
            <a:off x="1084963" y="1524000"/>
            <a:ext cx="5547747" cy="4939028"/>
            <a:chOff x="1069" y="349"/>
            <a:chExt cx="2787" cy="3651"/>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64位码</a:t>
              </a: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64位码</a:t>
              </a: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初始变换</a:t>
              </a: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逆初始变换</a:t>
              </a: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16次迭代变换</a:t>
              </a:r>
            </a:p>
          </p:txBody>
        </p:sp>
        <p:sp>
          <p:nvSpPr>
            <p:cNvPr id="61452" name="Text Box 11"/>
            <p:cNvSpPr txBox="1">
              <a:spLocks noChangeArrowheads="1"/>
            </p:cNvSpPr>
            <p:nvPr/>
          </p:nvSpPr>
          <p:spPr bwMode="ltGray">
            <a:xfrm>
              <a:off x="1069" y="384"/>
              <a:ext cx="454" cy="387"/>
            </a:xfrm>
            <a:prstGeom prst="rect">
              <a:avLst/>
            </a:prstGeom>
            <a:noFill/>
            <a:ln w="9525" cap="rnd">
              <a:noFill/>
              <a:miter lim="800000"/>
              <a:headEnd/>
              <a:tailEnd/>
            </a:ln>
          </p:spPr>
          <p:txBody>
            <a:bodyPr wrap="none">
              <a:spAutoFit/>
            </a:bodyPr>
            <a:lstStyle/>
            <a:p>
              <a:pPr algn="ctr" eaLnBrk="0" hangingPunct="0"/>
              <a:r>
                <a:rPr kumimoji="1" lang="zh-CN" altLang="en-US" sz="2800" b="1">
                  <a:solidFill>
                    <a:schemeClr val="tx1"/>
                  </a:solidFill>
                </a:rPr>
                <a:t>明文</a:t>
              </a:r>
            </a:p>
          </p:txBody>
        </p:sp>
        <p:sp>
          <p:nvSpPr>
            <p:cNvPr id="61453" name="Text Box 12"/>
            <p:cNvSpPr txBox="1">
              <a:spLocks noChangeArrowheads="1"/>
            </p:cNvSpPr>
            <p:nvPr/>
          </p:nvSpPr>
          <p:spPr bwMode="ltGray">
            <a:xfrm>
              <a:off x="1069" y="3600"/>
              <a:ext cx="454" cy="387"/>
            </a:xfrm>
            <a:prstGeom prst="rect">
              <a:avLst/>
            </a:prstGeom>
            <a:noFill/>
            <a:ln w="9525" cap="rnd">
              <a:noFill/>
              <a:miter lim="800000"/>
              <a:headEnd/>
              <a:tailEnd/>
            </a:ln>
          </p:spPr>
          <p:txBody>
            <a:bodyPr wrap="none">
              <a:spAutoFit/>
            </a:bodyPr>
            <a:lstStyle/>
            <a:p>
              <a:pPr algn="ctr" eaLnBrk="0" hangingPunct="0"/>
              <a:r>
                <a:rPr kumimoji="1" lang="zh-CN" altLang="en-US" sz="2800" b="1">
                  <a:solidFill>
                    <a:schemeClr val="tx1"/>
                  </a:solidFill>
                </a:rPr>
                <a:t>密文</a:t>
              </a:r>
            </a:p>
          </p:txBody>
        </p:sp>
        <p:sp>
          <p:nvSpPr>
            <p:cNvPr id="61454" name="Text Box 13"/>
            <p:cNvSpPr txBox="1">
              <a:spLocks noChangeArrowheads="1"/>
            </p:cNvSpPr>
            <p:nvPr/>
          </p:nvSpPr>
          <p:spPr bwMode="ltGray">
            <a:xfrm>
              <a:off x="3402" y="349"/>
              <a:ext cx="454" cy="387"/>
            </a:xfrm>
            <a:prstGeom prst="rect">
              <a:avLst/>
            </a:prstGeom>
            <a:noFill/>
            <a:ln w="9525" cap="rnd">
              <a:noFill/>
              <a:miter lim="800000"/>
              <a:headEnd/>
              <a:tailEnd/>
            </a:ln>
          </p:spPr>
          <p:txBody>
            <a:bodyPr wrap="none">
              <a:spAutoFit/>
            </a:bodyPr>
            <a:lstStyle/>
            <a:p>
              <a:pPr eaLnBrk="0" hangingPunct="0"/>
              <a:r>
                <a:rPr kumimoji="1" lang="zh-CN" altLang="en-US" sz="2800" b="1">
                  <a:solidFill>
                    <a:schemeClr val="tx1"/>
                  </a:solidFill>
                </a:rPr>
                <a:t>输入</a:t>
              </a:r>
            </a:p>
          </p:txBody>
        </p:sp>
        <p:sp>
          <p:nvSpPr>
            <p:cNvPr id="61455" name="Text Box 14"/>
            <p:cNvSpPr txBox="1">
              <a:spLocks noChangeArrowheads="1"/>
            </p:cNvSpPr>
            <p:nvPr/>
          </p:nvSpPr>
          <p:spPr bwMode="ltGray">
            <a:xfrm>
              <a:off x="3402" y="3613"/>
              <a:ext cx="454" cy="387"/>
            </a:xfrm>
            <a:prstGeom prst="rect">
              <a:avLst/>
            </a:prstGeom>
            <a:noFill/>
            <a:ln w="9525" cap="rnd">
              <a:noFill/>
              <a:miter lim="800000"/>
              <a:headEnd/>
              <a:tailEnd/>
            </a:ln>
          </p:spPr>
          <p:txBody>
            <a:bodyPr wrap="none">
              <a:spAutoFit/>
            </a:bodyPr>
            <a:lstStyle/>
            <a:p>
              <a:pPr eaLnBrk="0" hangingPunct="0"/>
              <a:r>
                <a:rPr kumimoji="1" lang="zh-CN" altLang="en-US" sz="2800" b="1">
                  <a:solidFill>
                    <a:schemeClr val="tx1"/>
                  </a:solidFill>
                </a:rPr>
                <a:t>输出</a:t>
              </a:r>
            </a:p>
          </p:txBody>
        </p:sp>
        <p:sp>
          <p:nvSpPr>
            <p:cNvPr id="61456" name="Line 15"/>
            <p:cNvSpPr>
              <a:spLocks noChangeShapeType="1"/>
            </p:cNvSpPr>
            <p:nvPr/>
          </p:nvSpPr>
          <p:spPr bwMode="ltGray">
            <a:xfrm>
              <a:off x="2526" y="672"/>
              <a:ext cx="0" cy="480"/>
            </a:xfrm>
            <a:prstGeom prst="line">
              <a:avLst/>
            </a:prstGeom>
            <a:noFill/>
            <a:ln w="76200" cap="rnd">
              <a:solidFill>
                <a:schemeClr val="accent5"/>
              </a:solidFill>
              <a:round/>
              <a:headEnd/>
              <a:tailEnd type="triangle" w="med" len="med"/>
            </a:ln>
          </p:spPr>
          <p:txBody>
            <a:bodyPr wrap="none" anchor="ctr"/>
            <a:lstStyle/>
            <a:p>
              <a:endParaRPr lang="zh-CN" altLang="en-US" sz="2000" b="1"/>
            </a:p>
          </p:txBody>
        </p:sp>
        <p:sp>
          <p:nvSpPr>
            <p:cNvPr id="61457" name="Line 16"/>
            <p:cNvSpPr>
              <a:spLocks noChangeShapeType="1"/>
            </p:cNvSpPr>
            <p:nvPr/>
          </p:nvSpPr>
          <p:spPr bwMode="ltGray">
            <a:xfrm>
              <a:off x="2526" y="2448"/>
              <a:ext cx="0" cy="336"/>
            </a:xfrm>
            <a:prstGeom prst="line">
              <a:avLst/>
            </a:prstGeom>
            <a:noFill/>
            <a:ln w="76200" cap="rnd">
              <a:solidFill>
                <a:schemeClr val="accent5"/>
              </a:solidFill>
              <a:round/>
              <a:headEnd/>
              <a:tailEnd type="triangle" w="med" len="med"/>
            </a:ln>
          </p:spPr>
          <p:txBody>
            <a:bodyPr wrap="none" anchor="ctr"/>
            <a:lstStyle/>
            <a:p>
              <a:endParaRPr lang="zh-CN" altLang="en-US" sz="2000" b="1"/>
            </a:p>
          </p:txBody>
        </p:sp>
        <p:sp>
          <p:nvSpPr>
            <p:cNvPr id="61458" name="Line 17"/>
            <p:cNvSpPr>
              <a:spLocks noChangeShapeType="1"/>
            </p:cNvSpPr>
            <p:nvPr/>
          </p:nvSpPr>
          <p:spPr bwMode="ltGray">
            <a:xfrm>
              <a:off x="2526" y="1488"/>
              <a:ext cx="0" cy="480"/>
            </a:xfrm>
            <a:prstGeom prst="line">
              <a:avLst/>
            </a:prstGeom>
            <a:noFill/>
            <a:ln w="76200" cap="rnd">
              <a:solidFill>
                <a:schemeClr val="accent5"/>
              </a:solidFill>
              <a:round/>
              <a:headEnd/>
              <a:tailEnd type="triangle" w="med" len="med"/>
            </a:ln>
          </p:spPr>
          <p:txBody>
            <a:bodyPr wrap="none" anchor="ctr"/>
            <a:lstStyle/>
            <a:p>
              <a:endParaRPr lang="zh-CN" altLang="en-US" sz="2000" b="1"/>
            </a:p>
          </p:txBody>
        </p:sp>
        <p:sp>
          <p:nvSpPr>
            <p:cNvPr id="61459" name="Line 18"/>
            <p:cNvSpPr>
              <a:spLocks noChangeShapeType="1"/>
            </p:cNvSpPr>
            <p:nvPr/>
          </p:nvSpPr>
          <p:spPr bwMode="ltGray">
            <a:xfrm>
              <a:off x="2526" y="3168"/>
              <a:ext cx="0" cy="480"/>
            </a:xfrm>
            <a:prstGeom prst="line">
              <a:avLst/>
            </a:prstGeom>
            <a:noFill/>
            <a:ln w="76200" cap="rnd">
              <a:solidFill>
                <a:schemeClr val="accent5"/>
              </a:solidFill>
              <a:round/>
              <a:headEnd/>
              <a:tailEnd type="triangle" w="med" len="med"/>
            </a:ln>
          </p:spPr>
          <p:txBody>
            <a:bodyPr wrap="none" anchor="ctr"/>
            <a:lstStyle/>
            <a:p>
              <a:endParaRPr lang="zh-CN" altLang="en-US" sz="2000" b="1"/>
            </a:p>
          </p:txBody>
        </p:sp>
        <p:sp>
          <p:nvSpPr>
            <p:cNvPr id="61460" name="Text Box 19"/>
            <p:cNvSpPr txBox="1">
              <a:spLocks noChangeArrowheads="1"/>
            </p:cNvSpPr>
            <p:nvPr/>
          </p:nvSpPr>
          <p:spPr bwMode="ltGray">
            <a:xfrm>
              <a:off x="3402" y="1129"/>
              <a:ext cx="273" cy="387"/>
            </a:xfrm>
            <a:prstGeom prst="rect">
              <a:avLst/>
            </a:prstGeom>
            <a:noFill/>
            <a:ln w="9525" cap="rnd">
              <a:noFill/>
              <a:miter lim="800000"/>
              <a:headEnd/>
              <a:tailEnd/>
            </a:ln>
          </p:spPr>
          <p:txBody>
            <a:bodyPr wrap="none">
              <a:spAutoFit/>
            </a:bodyPr>
            <a:lstStyle/>
            <a:p>
              <a:pPr eaLnBrk="0" hangingPunct="0"/>
              <a:r>
                <a:rPr kumimoji="1" lang="en-US" altLang="zh-CN" sz="2800" b="1">
                  <a:solidFill>
                    <a:schemeClr val="tx1"/>
                  </a:solidFill>
                </a:rPr>
                <a:t>IP</a:t>
              </a:r>
            </a:p>
          </p:txBody>
        </p:sp>
        <p:sp>
          <p:nvSpPr>
            <p:cNvPr id="61461" name="Text Box 20"/>
            <p:cNvSpPr txBox="1">
              <a:spLocks noChangeArrowheads="1"/>
            </p:cNvSpPr>
            <p:nvPr/>
          </p:nvSpPr>
          <p:spPr bwMode="ltGray">
            <a:xfrm>
              <a:off x="3402" y="2858"/>
              <a:ext cx="374" cy="387"/>
            </a:xfrm>
            <a:prstGeom prst="rect">
              <a:avLst/>
            </a:prstGeom>
            <a:noFill/>
            <a:ln w="9525" cap="rnd">
              <a:noFill/>
              <a:miter lim="800000"/>
              <a:headEnd/>
              <a:tailEnd/>
            </a:ln>
          </p:spPr>
          <p:txBody>
            <a:bodyPr wrap="none">
              <a:spAutoFit/>
            </a:bodyPr>
            <a:lstStyle/>
            <a:p>
              <a:pPr eaLnBrk="0" hangingPunct="0"/>
              <a:r>
                <a:rPr kumimoji="1" lang="en-US" altLang="zh-CN" sz="2800" b="1">
                  <a:solidFill>
                    <a:schemeClr val="tx1"/>
                  </a:solidFill>
                </a:rPr>
                <a:t>IP</a:t>
              </a:r>
              <a:r>
                <a:rPr kumimoji="1" lang="en-US" altLang="zh-CN" sz="2800" b="1" baseline="30000">
                  <a:solidFill>
                    <a:schemeClr val="tx1"/>
                  </a:solidFill>
                </a:rPr>
                <a:t>-1</a:t>
              </a:r>
              <a:endParaRPr kumimoji="1" lang="en-US" altLang="zh-CN" sz="2800" b="1">
                <a:solidFill>
                  <a:schemeClr val="tx1"/>
                </a:solidFill>
              </a:endParaRPr>
            </a:p>
          </p:txBody>
        </p:sp>
      </p:grpSp>
    </p:spTree>
  </p:cSld>
  <p:clrMapOvr>
    <a:masterClrMapping/>
  </p:clrMapOvr>
  <p:transition spd="slow">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457200" y="274638"/>
            <a:ext cx="8229600" cy="1143000"/>
          </a:xfrm>
        </p:spPr>
        <p:txBody>
          <a:bodyPr/>
          <a:lstStyle/>
          <a:p>
            <a:r>
              <a:rPr lang="zh-CN" altLang="en-US"/>
              <a:t>初始变换</a:t>
            </a:r>
            <a:r>
              <a:rPr lang="en-US" altLang="zh-CN"/>
              <a:t>IP</a:t>
            </a:r>
          </a:p>
        </p:txBody>
      </p:sp>
      <p:sp>
        <p:nvSpPr>
          <p:cNvPr id="64514" name="灯片编号占位符 4"/>
          <p:cNvSpPr>
            <a:spLocks noGrp="1"/>
          </p:cNvSpPr>
          <p:nvPr>
            <p:ph type="sldNum" sz="quarter" idx="4"/>
          </p:nvPr>
        </p:nvSpPr>
        <p:spPr/>
        <p:txBody>
          <a:bodyPr/>
          <a:lstStyle/>
          <a:p>
            <a:fld id="{E2E5495D-3E36-46D3-BE80-C0340644C6F2}" type="slidenum">
              <a:rPr lang="zh-CN" altLang="en-US" smtClean="0"/>
              <a:pPr/>
              <a:t>82</a:t>
            </a:fld>
            <a:endParaRPr lang="zh-CN" altLang="en-US"/>
          </a:p>
        </p:txBody>
      </p:sp>
      <p:grpSp>
        <p:nvGrpSpPr>
          <p:cNvPr id="64517" name="Group 4"/>
          <p:cNvGrpSpPr>
            <a:grpSpLocks/>
          </p:cNvGrpSpPr>
          <p:nvPr/>
        </p:nvGrpSpPr>
        <p:grpSpPr bwMode="auto">
          <a:xfrm>
            <a:off x="1699964" y="1295400"/>
            <a:ext cx="5135563" cy="5334000"/>
            <a:chOff x="930" y="192"/>
            <a:chExt cx="3235" cy="3984"/>
          </a:xfrm>
        </p:grpSpPr>
        <p:sp>
          <p:nvSpPr>
            <p:cNvPr id="64519" name="Rectangle 5"/>
            <p:cNvSpPr>
              <a:spLocks noChangeArrowheads="1"/>
            </p:cNvSpPr>
            <p:nvPr/>
          </p:nvSpPr>
          <p:spPr bwMode="ltGray">
            <a:xfrm>
              <a:off x="930" y="192"/>
              <a:ext cx="3235"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输入（64位）</a:t>
              </a:r>
            </a:p>
          </p:txBody>
        </p:sp>
        <p:sp>
          <p:nvSpPr>
            <p:cNvPr id="64520" name="Rectangle 6"/>
            <p:cNvSpPr>
              <a:spLocks noChangeArrowheads="1"/>
            </p:cNvSpPr>
            <p:nvPr/>
          </p:nvSpPr>
          <p:spPr bwMode="ltGray">
            <a:xfrm>
              <a:off x="975" y="816"/>
              <a:ext cx="3146" cy="2112"/>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latin typeface="Courier New" pitchFamily="49" charset="0"/>
                </a:rPr>
                <a:t>58 50 42 34 26 18 10  2</a:t>
              </a:r>
            </a:p>
            <a:p>
              <a:pPr algn="ctr" eaLnBrk="0" hangingPunct="0"/>
              <a:r>
                <a:rPr kumimoji="1" lang="zh-CN" altLang="en-US" sz="2400">
                  <a:solidFill>
                    <a:schemeClr val="tx1"/>
                  </a:solidFill>
                  <a:latin typeface="Courier New" pitchFamily="49" charset="0"/>
                </a:rPr>
                <a:t>60 52 44 36 28 20 12  4</a:t>
              </a:r>
            </a:p>
            <a:p>
              <a:pPr algn="ctr" eaLnBrk="0" hangingPunct="0"/>
              <a:r>
                <a:rPr kumimoji="1" lang="zh-CN" altLang="en-US" sz="2400">
                  <a:solidFill>
                    <a:schemeClr val="tx1"/>
                  </a:solidFill>
                  <a:latin typeface="Courier New" pitchFamily="49" charset="0"/>
                </a:rPr>
                <a:t>62 54 46 38 30 22 14  6</a:t>
              </a:r>
            </a:p>
            <a:p>
              <a:pPr algn="ctr" eaLnBrk="0" hangingPunct="0"/>
              <a:r>
                <a:rPr kumimoji="1" lang="zh-CN" altLang="en-US" sz="2400">
                  <a:solidFill>
                    <a:schemeClr val="tx1"/>
                  </a:solidFill>
                  <a:latin typeface="Courier New" pitchFamily="49" charset="0"/>
                </a:rPr>
                <a:t>64 56 48 40 32 24 16  8</a:t>
              </a:r>
            </a:p>
            <a:p>
              <a:pPr algn="ctr" eaLnBrk="0" hangingPunct="0"/>
              <a:r>
                <a:rPr kumimoji="1" lang="zh-CN" altLang="en-US" sz="2400">
                  <a:solidFill>
                    <a:schemeClr val="tx1"/>
                  </a:solidFill>
                  <a:latin typeface="Courier New" pitchFamily="49" charset="0"/>
                </a:rPr>
                <a:t>57 49 41 33 25 17  9  1</a:t>
              </a:r>
            </a:p>
            <a:p>
              <a:pPr algn="ctr" eaLnBrk="0" hangingPunct="0"/>
              <a:r>
                <a:rPr kumimoji="1" lang="zh-CN" altLang="en-US" sz="2400">
                  <a:solidFill>
                    <a:schemeClr val="tx1"/>
                  </a:solidFill>
                  <a:latin typeface="Courier New" pitchFamily="49" charset="0"/>
                </a:rPr>
                <a:t>59 51 43 35 27 19 11  3</a:t>
              </a:r>
            </a:p>
            <a:p>
              <a:pPr algn="ctr" eaLnBrk="0" hangingPunct="0"/>
              <a:r>
                <a:rPr kumimoji="1" lang="zh-CN" altLang="en-US" sz="2400">
                  <a:solidFill>
                    <a:schemeClr val="tx1"/>
                  </a:solidFill>
                  <a:latin typeface="Courier New" pitchFamily="49" charset="0"/>
                </a:rPr>
                <a:t>61 53 45 37 29 21 13  5</a:t>
              </a:r>
            </a:p>
            <a:p>
              <a:pPr algn="ctr" eaLnBrk="0" hangingPunct="0"/>
              <a:r>
                <a:rPr kumimoji="1" lang="zh-CN" altLang="en-US" sz="2400">
                  <a:solidFill>
                    <a:schemeClr val="tx1"/>
                  </a:solidFill>
                  <a:latin typeface="Courier New" pitchFamily="49" charset="0"/>
                </a:rPr>
                <a:t>63 55 47 39 31 23 15  7</a:t>
              </a:r>
            </a:p>
          </p:txBody>
        </p:sp>
        <p:sp>
          <p:nvSpPr>
            <p:cNvPr id="64521" name="Rectangle 7"/>
            <p:cNvSpPr>
              <a:spLocks noChangeArrowheads="1"/>
            </p:cNvSpPr>
            <p:nvPr/>
          </p:nvSpPr>
          <p:spPr bwMode="ltGray">
            <a:xfrm>
              <a:off x="930" y="3408"/>
              <a:ext cx="3235"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输出（64位）</a:t>
              </a:r>
            </a:p>
          </p:txBody>
        </p:sp>
        <p:sp>
          <p:nvSpPr>
            <p:cNvPr id="64522" name="AutoShape 8"/>
            <p:cNvSpPr>
              <a:spLocks noChangeArrowheads="1"/>
            </p:cNvSpPr>
            <p:nvPr/>
          </p:nvSpPr>
          <p:spPr bwMode="ltGray">
            <a:xfrm>
              <a:off x="2348" y="480"/>
              <a:ext cx="443" cy="336"/>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64523" name="AutoShape 9"/>
            <p:cNvSpPr>
              <a:spLocks noChangeArrowheads="1"/>
            </p:cNvSpPr>
            <p:nvPr/>
          </p:nvSpPr>
          <p:spPr bwMode="ltGray">
            <a:xfrm>
              <a:off x="2348" y="2928"/>
              <a:ext cx="443" cy="480"/>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64525" name="Rectangle 11"/>
            <p:cNvSpPr>
              <a:spLocks noChangeArrowheads="1"/>
            </p:cNvSpPr>
            <p:nvPr/>
          </p:nvSpPr>
          <p:spPr bwMode="ltGray">
            <a:xfrm>
              <a:off x="930" y="3888"/>
              <a:ext cx="1596"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L0（32</a:t>
              </a:r>
              <a:r>
                <a:rPr kumimoji="1" lang="zh-CN" altLang="en-US" sz="2400">
                  <a:solidFill>
                    <a:schemeClr val="tx1"/>
                  </a:solidFill>
                </a:rPr>
                <a:t>位）</a:t>
              </a:r>
            </a:p>
          </p:txBody>
        </p:sp>
        <p:sp>
          <p:nvSpPr>
            <p:cNvPr id="64526" name="Rectangle 12"/>
            <p:cNvSpPr>
              <a:spLocks noChangeArrowheads="1"/>
            </p:cNvSpPr>
            <p:nvPr/>
          </p:nvSpPr>
          <p:spPr bwMode="ltGray">
            <a:xfrm>
              <a:off x="2570" y="3888"/>
              <a:ext cx="1595"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R0（32</a:t>
              </a:r>
              <a:r>
                <a:rPr kumimoji="1" lang="zh-CN" altLang="en-US" sz="2400">
                  <a:solidFill>
                    <a:schemeClr val="tx1"/>
                  </a:solidFill>
                </a:rPr>
                <a:t>位）</a:t>
              </a:r>
            </a:p>
          </p:txBody>
        </p:sp>
        <p:sp>
          <p:nvSpPr>
            <p:cNvPr id="64527" name="AutoShape 13"/>
            <p:cNvSpPr>
              <a:spLocks noChangeArrowheads="1"/>
            </p:cNvSpPr>
            <p:nvPr/>
          </p:nvSpPr>
          <p:spPr bwMode="ltGray">
            <a:xfrm>
              <a:off x="1462" y="3696"/>
              <a:ext cx="355" cy="192"/>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64528" name="AutoShape 14"/>
            <p:cNvSpPr>
              <a:spLocks noChangeArrowheads="1"/>
            </p:cNvSpPr>
            <p:nvPr/>
          </p:nvSpPr>
          <p:spPr bwMode="ltGray">
            <a:xfrm>
              <a:off x="3146" y="3696"/>
              <a:ext cx="354" cy="192"/>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grpSp>
      <p:sp>
        <p:nvSpPr>
          <p:cNvPr id="14" name="矩形 13"/>
          <p:cNvSpPr/>
          <p:nvPr/>
        </p:nvSpPr>
        <p:spPr>
          <a:xfrm>
            <a:off x="714348" y="6146793"/>
            <a:ext cx="7560840" cy="646331"/>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a:spAutoFit/>
          </a:bodyPr>
          <a:lstStyle/>
          <a:p>
            <a:pPr marL="109728" lvl="0" algn="ctr" fontAlgn="auto">
              <a:spcBef>
                <a:spcPts val="400"/>
              </a:spcBef>
              <a:spcAft>
                <a:spcPts val="0"/>
              </a:spcAft>
              <a:buClr>
                <a:srgbClr val="2DA2BF"/>
              </a:buClr>
              <a:buSzPct val="68000"/>
            </a:pPr>
            <a:r>
              <a:rPr lang="zh-CN" altLang="en-US" sz="3600" dirty="0">
                <a:solidFill>
                  <a:srgbClr val="C00000"/>
                </a:solidFill>
                <a:latin typeface="Lucida Sans Unicode"/>
                <a:ea typeface="黑体"/>
              </a:rPr>
              <a:t>矩阵转秩</a:t>
            </a:r>
            <a:r>
              <a:rPr lang="en-US" altLang="zh-CN" sz="3600" dirty="0">
                <a:solidFill>
                  <a:srgbClr val="C00000"/>
                </a:solidFill>
                <a:latin typeface="Lucida Sans Unicode"/>
                <a:ea typeface="黑体"/>
              </a:rPr>
              <a:t>+</a:t>
            </a:r>
            <a:r>
              <a:rPr lang="zh-CN" altLang="en-US" sz="3600" dirty="0">
                <a:solidFill>
                  <a:srgbClr val="C00000"/>
                </a:solidFill>
                <a:latin typeface="Lucida Sans Unicode"/>
                <a:ea typeface="黑体"/>
              </a:rPr>
              <a:t>字节内置换</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400">
                <a:solidFill>
                  <a:schemeClr val="tx1"/>
                </a:solidFill>
              </a:rPr>
              <a:t>IP (Initial Permutation)</a:t>
            </a:r>
            <a:endParaRPr lang="zh-CN" altLang="en-US"/>
          </a:p>
        </p:txBody>
      </p:sp>
      <p:sp>
        <p:nvSpPr>
          <p:cNvPr id="68610"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EEBD413F-0257-4924-BB6A-C5CFDD4B0333}" type="slidenum">
              <a:rPr lang="zh-CN" altLang="en-US" smtClean="0">
                <a:latin typeface="Times New Roman" pitchFamily="18" charset="0"/>
              </a:rPr>
              <a:pPr/>
              <a:t>83</a:t>
            </a:fld>
            <a:endParaRPr lang="zh-CN" altLang="en-US">
              <a:latin typeface="Times New Roman" pitchFamily="18" charset="0"/>
            </a:endParaRPr>
          </a:p>
        </p:txBody>
      </p:sp>
      <p:sp>
        <p:nvSpPr>
          <p:cNvPr id="68611" name="灯片编号占位符 3"/>
          <p:cNvSpPr txBox="1">
            <a:spLocks/>
          </p:cNvSpPr>
          <p:nvPr/>
        </p:nvSpPr>
        <p:spPr bwMode="auto">
          <a:xfrm>
            <a:off x="8647113" y="6408738"/>
            <a:ext cx="366712" cy="365125"/>
          </a:xfrm>
          <a:prstGeom prst="rect">
            <a:avLst/>
          </a:prstGeom>
          <a:noFill/>
          <a:ln w="9525">
            <a:noFill/>
            <a:miter lim="800000"/>
            <a:headEnd/>
            <a:tailEnd/>
          </a:ln>
        </p:spPr>
        <p:txBody>
          <a:bodyPr anchor="b"/>
          <a:lstStyle/>
          <a:p>
            <a:pPr algn="r"/>
            <a:fld id="{2FE82D7F-C8B8-4D39-A90F-BDB604407904}" type="slidenum">
              <a:rPr lang="zh-CN" altLang="en-US" sz="1000">
                <a:solidFill>
                  <a:schemeClr val="tx1"/>
                </a:solidFill>
              </a:rPr>
              <a:pPr algn="r"/>
              <a:t>83</a:t>
            </a:fld>
            <a:endParaRPr lang="zh-CN" altLang="en-US" sz="1000">
              <a:solidFill>
                <a:schemeClr val="tx1"/>
              </a:solidFill>
            </a:endParaRPr>
          </a:p>
        </p:txBody>
      </p:sp>
      <p:grpSp>
        <p:nvGrpSpPr>
          <p:cNvPr id="68613" name="Group 1027"/>
          <p:cNvGrpSpPr>
            <a:grpSpLocks/>
          </p:cNvGrpSpPr>
          <p:nvPr/>
        </p:nvGrpSpPr>
        <p:grpSpPr bwMode="auto">
          <a:xfrm flipH="1">
            <a:off x="228600" y="1828800"/>
            <a:ext cx="8686800" cy="4402138"/>
            <a:chOff x="144" y="1152"/>
            <a:chExt cx="5472" cy="2773"/>
          </a:xfrm>
        </p:grpSpPr>
        <p:grpSp>
          <p:nvGrpSpPr>
            <p:cNvPr id="68614" name="Group 1028"/>
            <p:cNvGrpSpPr>
              <a:grpSpLocks/>
            </p:cNvGrpSpPr>
            <p:nvPr/>
          </p:nvGrpSpPr>
          <p:grpSpPr bwMode="auto">
            <a:xfrm>
              <a:off x="144" y="1344"/>
              <a:ext cx="5472" cy="192"/>
              <a:chOff x="0" y="1344"/>
              <a:chExt cx="6144" cy="192"/>
            </a:xfrm>
          </p:grpSpPr>
          <p:sp>
            <p:nvSpPr>
              <p:cNvPr id="68762" name="Rectangle 1029"/>
              <p:cNvSpPr>
                <a:spLocks noChangeArrowheads="1"/>
              </p:cNvSpPr>
              <p:nvPr/>
            </p:nvSpPr>
            <p:spPr bwMode="auto">
              <a:xfrm>
                <a:off x="0" y="1344"/>
                <a:ext cx="6144"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68763" name="Line 1030"/>
              <p:cNvSpPr>
                <a:spLocks noChangeShapeType="1"/>
              </p:cNvSpPr>
              <p:nvPr/>
            </p:nvSpPr>
            <p:spPr bwMode="auto">
              <a:xfrm>
                <a:off x="96" y="1344"/>
                <a:ext cx="0" cy="192"/>
              </a:xfrm>
              <a:prstGeom prst="line">
                <a:avLst/>
              </a:prstGeom>
              <a:noFill/>
              <a:ln w="9525">
                <a:solidFill>
                  <a:schemeClr val="bg2"/>
                </a:solidFill>
                <a:round/>
                <a:headEnd/>
                <a:tailEnd/>
              </a:ln>
            </p:spPr>
            <p:txBody>
              <a:bodyPr/>
              <a:lstStyle/>
              <a:p>
                <a:endParaRPr lang="zh-CN" altLang="en-US"/>
              </a:p>
            </p:txBody>
          </p:sp>
          <p:sp>
            <p:nvSpPr>
              <p:cNvPr id="68764" name="Line 1031"/>
              <p:cNvSpPr>
                <a:spLocks noChangeShapeType="1"/>
              </p:cNvSpPr>
              <p:nvPr/>
            </p:nvSpPr>
            <p:spPr bwMode="auto">
              <a:xfrm>
                <a:off x="192" y="1344"/>
                <a:ext cx="0" cy="192"/>
              </a:xfrm>
              <a:prstGeom prst="line">
                <a:avLst/>
              </a:prstGeom>
              <a:noFill/>
              <a:ln w="9525">
                <a:solidFill>
                  <a:schemeClr val="bg2"/>
                </a:solidFill>
                <a:round/>
                <a:headEnd/>
                <a:tailEnd/>
              </a:ln>
            </p:spPr>
            <p:txBody>
              <a:bodyPr/>
              <a:lstStyle/>
              <a:p>
                <a:endParaRPr lang="zh-CN" altLang="en-US"/>
              </a:p>
            </p:txBody>
          </p:sp>
          <p:sp>
            <p:nvSpPr>
              <p:cNvPr id="68765" name="Line 1032"/>
              <p:cNvSpPr>
                <a:spLocks noChangeShapeType="1"/>
              </p:cNvSpPr>
              <p:nvPr/>
            </p:nvSpPr>
            <p:spPr bwMode="auto">
              <a:xfrm>
                <a:off x="288" y="1344"/>
                <a:ext cx="0" cy="192"/>
              </a:xfrm>
              <a:prstGeom prst="line">
                <a:avLst/>
              </a:prstGeom>
              <a:noFill/>
              <a:ln w="9525">
                <a:solidFill>
                  <a:schemeClr val="bg2"/>
                </a:solidFill>
                <a:round/>
                <a:headEnd/>
                <a:tailEnd/>
              </a:ln>
            </p:spPr>
            <p:txBody>
              <a:bodyPr/>
              <a:lstStyle/>
              <a:p>
                <a:endParaRPr lang="zh-CN" altLang="en-US"/>
              </a:p>
            </p:txBody>
          </p:sp>
          <p:sp>
            <p:nvSpPr>
              <p:cNvPr id="68766" name="Line 1033"/>
              <p:cNvSpPr>
                <a:spLocks noChangeShapeType="1"/>
              </p:cNvSpPr>
              <p:nvPr/>
            </p:nvSpPr>
            <p:spPr bwMode="auto">
              <a:xfrm>
                <a:off x="384" y="1344"/>
                <a:ext cx="0" cy="192"/>
              </a:xfrm>
              <a:prstGeom prst="line">
                <a:avLst/>
              </a:prstGeom>
              <a:noFill/>
              <a:ln w="9525">
                <a:solidFill>
                  <a:schemeClr val="bg2"/>
                </a:solidFill>
                <a:round/>
                <a:headEnd/>
                <a:tailEnd/>
              </a:ln>
            </p:spPr>
            <p:txBody>
              <a:bodyPr/>
              <a:lstStyle/>
              <a:p>
                <a:endParaRPr lang="zh-CN" altLang="en-US"/>
              </a:p>
            </p:txBody>
          </p:sp>
          <p:sp>
            <p:nvSpPr>
              <p:cNvPr id="68767" name="Line 1034"/>
              <p:cNvSpPr>
                <a:spLocks noChangeShapeType="1"/>
              </p:cNvSpPr>
              <p:nvPr/>
            </p:nvSpPr>
            <p:spPr bwMode="auto">
              <a:xfrm>
                <a:off x="480" y="1344"/>
                <a:ext cx="0" cy="192"/>
              </a:xfrm>
              <a:prstGeom prst="line">
                <a:avLst/>
              </a:prstGeom>
              <a:noFill/>
              <a:ln w="9525">
                <a:solidFill>
                  <a:schemeClr val="bg2"/>
                </a:solidFill>
                <a:round/>
                <a:headEnd/>
                <a:tailEnd/>
              </a:ln>
            </p:spPr>
            <p:txBody>
              <a:bodyPr/>
              <a:lstStyle/>
              <a:p>
                <a:endParaRPr lang="zh-CN" altLang="en-US"/>
              </a:p>
            </p:txBody>
          </p:sp>
          <p:sp>
            <p:nvSpPr>
              <p:cNvPr id="68768" name="Line 1035"/>
              <p:cNvSpPr>
                <a:spLocks noChangeShapeType="1"/>
              </p:cNvSpPr>
              <p:nvPr/>
            </p:nvSpPr>
            <p:spPr bwMode="auto">
              <a:xfrm>
                <a:off x="576" y="1344"/>
                <a:ext cx="0" cy="192"/>
              </a:xfrm>
              <a:prstGeom prst="line">
                <a:avLst/>
              </a:prstGeom>
              <a:noFill/>
              <a:ln w="9525">
                <a:solidFill>
                  <a:schemeClr val="bg2"/>
                </a:solidFill>
                <a:round/>
                <a:headEnd/>
                <a:tailEnd/>
              </a:ln>
            </p:spPr>
            <p:txBody>
              <a:bodyPr/>
              <a:lstStyle/>
              <a:p>
                <a:endParaRPr lang="zh-CN" altLang="en-US"/>
              </a:p>
            </p:txBody>
          </p:sp>
          <p:sp>
            <p:nvSpPr>
              <p:cNvPr id="68769" name="Line 1036"/>
              <p:cNvSpPr>
                <a:spLocks noChangeShapeType="1"/>
              </p:cNvSpPr>
              <p:nvPr/>
            </p:nvSpPr>
            <p:spPr bwMode="auto">
              <a:xfrm>
                <a:off x="672" y="1344"/>
                <a:ext cx="0" cy="192"/>
              </a:xfrm>
              <a:prstGeom prst="line">
                <a:avLst/>
              </a:prstGeom>
              <a:noFill/>
              <a:ln w="9525">
                <a:solidFill>
                  <a:schemeClr val="bg2"/>
                </a:solidFill>
                <a:round/>
                <a:headEnd/>
                <a:tailEnd/>
              </a:ln>
            </p:spPr>
            <p:txBody>
              <a:bodyPr/>
              <a:lstStyle/>
              <a:p>
                <a:endParaRPr lang="zh-CN" altLang="en-US"/>
              </a:p>
            </p:txBody>
          </p:sp>
          <p:sp>
            <p:nvSpPr>
              <p:cNvPr id="68770" name="Line 1037"/>
              <p:cNvSpPr>
                <a:spLocks noChangeShapeType="1"/>
              </p:cNvSpPr>
              <p:nvPr/>
            </p:nvSpPr>
            <p:spPr bwMode="auto">
              <a:xfrm>
                <a:off x="768" y="1344"/>
                <a:ext cx="0" cy="192"/>
              </a:xfrm>
              <a:prstGeom prst="line">
                <a:avLst/>
              </a:prstGeom>
              <a:noFill/>
              <a:ln w="28575">
                <a:solidFill>
                  <a:schemeClr val="bg2"/>
                </a:solidFill>
                <a:round/>
                <a:headEnd/>
                <a:tailEnd/>
              </a:ln>
            </p:spPr>
            <p:txBody>
              <a:bodyPr/>
              <a:lstStyle/>
              <a:p>
                <a:endParaRPr lang="zh-CN" altLang="en-US"/>
              </a:p>
            </p:txBody>
          </p:sp>
          <p:sp>
            <p:nvSpPr>
              <p:cNvPr id="68771" name="Line 1038"/>
              <p:cNvSpPr>
                <a:spLocks noChangeShapeType="1"/>
              </p:cNvSpPr>
              <p:nvPr/>
            </p:nvSpPr>
            <p:spPr bwMode="auto">
              <a:xfrm>
                <a:off x="864" y="1344"/>
                <a:ext cx="0" cy="192"/>
              </a:xfrm>
              <a:prstGeom prst="line">
                <a:avLst/>
              </a:prstGeom>
              <a:noFill/>
              <a:ln w="9525">
                <a:solidFill>
                  <a:schemeClr val="bg2"/>
                </a:solidFill>
                <a:round/>
                <a:headEnd/>
                <a:tailEnd/>
              </a:ln>
            </p:spPr>
            <p:txBody>
              <a:bodyPr/>
              <a:lstStyle/>
              <a:p>
                <a:endParaRPr lang="zh-CN" altLang="en-US"/>
              </a:p>
            </p:txBody>
          </p:sp>
          <p:sp>
            <p:nvSpPr>
              <p:cNvPr id="68772" name="Line 1039"/>
              <p:cNvSpPr>
                <a:spLocks noChangeShapeType="1"/>
              </p:cNvSpPr>
              <p:nvPr/>
            </p:nvSpPr>
            <p:spPr bwMode="auto">
              <a:xfrm>
                <a:off x="960" y="1344"/>
                <a:ext cx="0" cy="192"/>
              </a:xfrm>
              <a:prstGeom prst="line">
                <a:avLst/>
              </a:prstGeom>
              <a:noFill/>
              <a:ln w="9525">
                <a:solidFill>
                  <a:schemeClr val="bg2"/>
                </a:solidFill>
                <a:round/>
                <a:headEnd/>
                <a:tailEnd/>
              </a:ln>
            </p:spPr>
            <p:txBody>
              <a:bodyPr/>
              <a:lstStyle/>
              <a:p>
                <a:endParaRPr lang="zh-CN" altLang="en-US"/>
              </a:p>
            </p:txBody>
          </p:sp>
          <p:sp>
            <p:nvSpPr>
              <p:cNvPr id="68773" name="Line 1040"/>
              <p:cNvSpPr>
                <a:spLocks noChangeShapeType="1"/>
              </p:cNvSpPr>
              <p:nvPr/>
            </p:nvSpPr>
            <p:spPr bwMode="auto">
              <a:xfrm>
                <a:off x="1056" y="1344"/>
                <a:ext cx="0" cy="192"/>
              </a:xfrm>
              <a:prstGeom prst="line">
                <a:avLst/>
              </a:prstGeom>
              <a:noFill/>
              <a:ln w="9525">
                <a:solidFill>
                  <a:schemeClr val="bg2"/>
                </a:solidFill>
                <a:round/>
                <a:headEnd/>
                <a:tailEnd/>
              </a:ln>
            </p:spPr>
            <p:txBody>
              <a:bodyPr/>
              <a:lstStyle/>
              <a:p>
                <a:endParaRPr lang="zh-CN" altLang="en-US"/>
              </a:p>
            </p:txBody>
          </p:sp>
          <p:sp>
            <p:nvSpPr>
              <p:cNvPr id="68774" name="Line 1041"/>
              <p:cNvSpPr>
                <a:spLocks noChangeShapeType="1"/>
              </p:cNvSpPr>
              <p:nvPr/>
            </p:nvSpPr>
            <p:spPr bwMode="auto">
              <a:xfrm>
                <a:off x="1152" y="1344"/>
                <a:ext cx="0" cy="192"/>
              </a:xfrm>
              <a:prstGeom prst="line">
                <a:avLst/>
              </a:prstGeom>
              <a:noFill/>
              <a:ln w="9525">
                <a:solidFill>
                  <a:schemeClr val="bg2"/>
                </a:solidFill>
                <a:round/>
                <a:headEnd/>
                <a:tailEnd/>
              </a:ln>
            </p:spPr>
            <p:txBody>
              <a:bodyPr/>
              <a:lstStyle/>
              <a:p>
                <a:endParaRPr lang="zh-CN" altLang="en-US"/>
              </a:p>
            </p:txBody>
          </p:sp>
          <p:sp>
            <p:nvSpPr>
              <p:cNvPr id="68775" name="Line 1042"/>
              <p:cNvSpPr>
                <a:spLocks noChangeShapeType="1"/>
              </p:cNvSpPr>
              <p:nvPr/>
            </p:nvSpPr>
            <p:spPr bwMode="auto">
              <a:xfrm>
                <a:off x="1248" y="1344"/>
                <a:ext cx="0" cy="192"/>
              </a:xfrm>
              <a:prstGeom prst="line">
                <a:avLst/>
              </a:prstGeom>
              <a:noFill/>
              <a:ln w="9525">
                <a:solidFill>
                  <a:schemeClr val="bg2"/>
                </a:solidFill>
                <a:round/>
                <a:headEnd/>
                <a:tailEnd/>
              </a:ln>
            </p:spPr>
            <p:txBody>
              <a:bodyPr/>
              <a:lstStyle/>
              <a:p>
                <a:endParaRPr lang="zh-CN" altLang="en-US"/>
              </a:p>
            </p:txBody>
          </p:sp>
          <p:sp>
            <p:nvSpPr>
              <p:cNvPr id="68776" name="Line 1043"/>
              <p:cNvSpPr>
                <a:spLocks noChangeShapeType="1"/>
              </p:cNvSpPr>
              <p:nvPr/>
            </p:nvSpPr>
            <p:spPr bwMode="auto">
              <a:xfrm>
                <a:off x="1344" y="1344"/>
                <a:ext cx="0" cy="192"/>
              </a:xfrm>
              <a:prstGeom prst="line">
                <a:avLst/>
              </a:prstGeom>
              <a:noFill/>
              <a:ln w="9525">
                <a:solidFill>
                  <a:schemeClr val="bg2"/>
                </a:solidFill>
                <a:round/>
                <a:headEnd/>
                <a:tailEnd/>
              </a:ln>
            </p:spPr>
            <p:txBody>
              <a:bodyPr/>
              <a:lstStyle/>
              <a:p>
                <a:endParaRPr lang="zh-CN" altLang="en-US"/>
              </a:p>
            </p:txBody>
          </p:sp>
          <p:sp>
            <p:nvSpPr>
              <p:cNvPr id="68777" name="Line 1044"/>
              <p:cNvSpPr>
                <a:spLocks noChangeShapeType="1"/>
              </p:cNvSpPr>
              <p:nvPr/>
            </p:nvSpPr>
            <p:spPr bwMode="auto">
              <a:xfrm>
                <a:off x="1440" y="1344"/>
                <a:ext cx="0" cy="192"/>
              </a:xfrm>
              <a:prstGeom prst="line">
                <a:avLst/>
              </a:prstGeom>
              <a:noFill/>
              <a:ln w="9525">
                <a:solidFill>
                  <a:schemeClr val="bg2"/>
                </a:solidFill>
                <a:round/>
                <a:headEnd/>
                <a:tailEnd/>
              </a:ln>
            </p:spPr>
            <p:txBody>
              <a:bodyPr/>
              <a:lstStyle/>
              <a:p>
                <a:endParaRPr lang="zh-CN" altLang="en-US"/>
              </a:p>
            </p:txBody>
          </p:sp>
          <p:sp>
            <p:nvSpPr>
              <p:cNvPr id="68778" name="Line 1045"/>
              <p:cNvSpPr>
                <a:spLocks noChangeShapeType="1"/>
              </p:cNvSpPr>
              <p:nvPr/>
            </p:nvSpPr>
            <p:spPr bwMode="auto">
              <a:xfrm>
                <a:off x="1536" y="1344"/>
                <a:ext cx="0" cy="192"/>
              </a:xfrm>
              <a:prstGeom prst="line">
                <a:avLst/>
              </a:prstGeom>
              <a:noFill/>
              <a:ln w="28575">
                <a:solidFill>
                  <a:schemeClr val="bg2"/>
                </a:solidFill>
                <a:round/>
                <a:headEnd/>
                <a:tailEnd/>
              </a:ln>
            </p:spPr>
            <p:txBody>
              <a:bodyPr/>
              <a:lstStyle/>
              <a:p>
                <a:endParaRPr lang="zh-CN" altLang="en-US"/>
              </a:p>
            </p:txBody>
          </p:sp>
          <p:sp>
            <p:nvSpPr>
              <p:cNvPr id="68779" name="Line 1046"/>
              <p:cNvSpPr>
                <a:spLocks noChangeShapeType="1"/>
              </p:cNvSpPr>
              <p:nvPr/>
            </p:nvSpPr>
            <p:spPr bwMode="auto">
              <a:xfrm>
                <a:off x="1632" y="1344"/>
                <a:ext cx="0" cy="192"/>
              </a:xfrm>
              <a:prstGeom prst="line">
                <a:avLst/>
              </a:prstGeom>
              <a:noFill/>
              <a:ln w="9525">
                <a:solidFill>
                  <a:schemeClr val="bg2"/>
                </a:solidFill>
                <a:round/>
                <a:headEnd/>
                <a:tailEnd/>
              </a:ln>
            </p:spPr>
            <p:txBody>
              <a:bodyPr/>
              <a:lstStyle/>
              <a:p>
                <a:endParaRPr lang="zh-CN" altLang="en-US"/>
              </a:p>
            </p:txBody>
          </p:sp>
          <p:sp>
            <p:nvSpPr>
              <p:cNvPr id="68780" name="Line 1047"/>
              <p:cNvSpPr>
                <a:spLocks noChangeShapeType="1"/>
              </p:cNvSpPr>
              <p:nvPr/>
            </p:nvSpPr>
            <p:spPr bwMode="auto">
              <a:xfrm>
                <a:off x="1728" y="1344"/>
                <a:ext cx="0" cy="192"/>
              </a:xfrm>
              <a:prstGeom prst="line">
                <a:avLst/>
              </a:prstGeom>
              <a:noFill/>
              <a:ln w="9525">
                <a:solidFill>
                  <a:schemeClr val="bg2"/>
                </a:solidFill>
                <a:round/>
                <a:headEnd/>
                <a:tailEnd/>
              </a:ln>
            </p:spPr>
            <p:txBody>
              <a:bodyPr/>
              <a:lstStyle/>
              <a:p>
                <a:endParaRPr lang="zh-CN" altLang="en-US"/>
              </a:p>
            </p:txBody>
          </p:sp>
          <p:sp>
            <p:nvSpPr>
              <p:cNvPr id="68781" name="Line 1048"/>
              <p:cNvSpPr>
                <a:spLocks noChangeShapeType="1"/>
              </p:cNvSpPr>
              <p:nvPr/>
            </p:nvSpPr>
            <p:spPr bwMode="auto">
              <a:xfrm>
                <a:off x="1824" y="1344"/>
                <a:ext cx="0" cy="192"/>
              </a:xfrm>
              <a:prstGeom prst="line">
                <a:avLst/>
              </a:prstGeom>
              <a:noFill/>
              <a:ln w="9525">
                <a:solidFill>
                  <a:schemeClr val="bg2"/>
                </a:solidFill>
                <a:round/>
                <a:headEnd/>
                <a:tailEnd/>
              </a:ln>
            </p:spPr>
            <p:txBody>
              <a:bodyPr/>
              <a:lstStyle/>
              <a:p>
                <a:endParaRPr lang="zh-CN" altLang="en-US"/>
              </a:p>
            </p:txBody>
          </p:sp>
          <p:sp>
            <p:nvSpPr>
              <p:cNvPr id="68782" name="Line 1049"/>
              <p:cNvSpPr>
                <a:spLocks noChangeShapeType="1"/>
              </p:cNvSpPr>
              <p:nvPr/>
            </p:nvSpPr>
            <p:spPr bwMode="auto">
              <a:xfrm>
                <a:off x="1920" y="1344"/>
                <a:ext cx="0" cy="192"/>
              </a:xfrm>
              <a:prstGeom prst="line">
                <a:avLst/>
              </a:prstGeom>
              <a:noFill/>
              <a:ln w="9525">
                <a:solidFill>
                  <a:schemeClr val="bg2"/>
                </a:solidFill>
                <a:round/>
                <a:headEnd/>
                <a:tailEnd/>
              </a:ln>
            </p:spPr>
            <p:txBody>
              <a:bodyPr/>
              <a:lstStyle/>
              <a:p>
                <a:endParaRPr lang="zh-CN" altLang="en-US"/>
              </a:p>
            </p:txBody>
          </p:sp>
          <p:sp>
            <p:nvSpPr>
              <p:cNvPr id="68783" name="Line 1050"/>
              <p:cNvSpPr>
                <a:spLocks noChangeShapeType="1"/>
              </p:cNvSpPr>
              <p:nvPr/>
            </p:nvSpPr>
            <p:spPr bwMode="auto">
              <a:xfrm>
                <a:off x="2016" y="1344"/>
                <a:ext cx="0" cy="192"/>
              </a:xfrm>
              <a:prstGeom prst="line">
                <a:avLst/>
              </a:prstGeom>
              <a:noFill/>
              <a:ln w="9525">
                <a:solidFill>
                  <a:schemeClr val="bg2"/>
                </a:solidFill>
                <a:round/>
                <a:headEnd/>
                <a:tailEnd/>
              </a:ln>
            </p:spPr>
            <p:txBody>
              <a:bodyPr/>
              <a:lstStyle/>
              <a:p>
                <a:endParaRPr lang="zh-CN" altLang="en-US"/>
              </a:p>
            </p:txBody>
          </p:sp>
          <p:sp>
            <p:nvSpPr>
              <p:cNvPr id="68784" name="Line 1051"/>
              <p:cNvSpPr>
                <a:spLocks noChangeShapeType="1"/>
              </p:cNvSpPr>
              <p:nvPr/>
            </p:nvSpPr>
            <p:spPr bwMode="auto">
              <a:xfrm>
                <a:off x="2112" y="1344"/>
                <a:ext cx="0" cy="192"/>
              </a:xfrm>
              <a:prstGeom prst="line">
                <a:avLst/>
              </a:prstGeom>
              <a:noFill/>
              <a:ln w="9525">
                <a:solidFill>
                  <a:schemeClr val="bg2"/>
                </a:solidFill>
                <a:round/>
                <a:headEnd/>
                <a:tailEnd/>
              </a:ln>
            </p:spPr>
            <p:txBody>
              <a:bodyPr/>
              <a:lstStyle/>
              <a:p>
                <a:endParaRPr lang="zh-CN" altLang="en-US"/>
              </a:p>
            </p:txBody>
          </p:sp>
          <p:sp>
            <p:nvSpPr>
              <p:cNvPr id="68785" name="Line 1052"/>
              <p:cNvSpPr>
                <a:spLocks noChangeShapeType="1"/>
              </p:cNvSpPr>
              <p:nvPr/>
            </p:nvSpPr>
            <p:spPr bwMode="auto">
              <a:xfrm>
                <a:off x="2208" y="1344"/>
                <a:ext cx="0" cy="192"/>
              </a:xfrm>
              <a:prstGeom prst="line">
                <a:avLst/>
              </a:prstGeom>
              <a:noFill/>
              <a:ln w="9525">
                <a:solidFill>
                  <a:schemeClr val="bg2"/>
                </a:solidFill>
                <a:round/>
                <a:headEnd/>
                <a:tailEnd/>
              </a:ln>
            </p:spPr>
            <p:txBody>
              <a:bodyPr/>
              <a:lstStyle/>
              <a:p>
                <a:endParaRPr lang="zh-CN" altLang="en-US"/>
              </a:p>
            </p:txBody>
          </p:sp>
          <p:sp>
            <p:nvSpPr>
              <p:cNvPr id="68786" name="Line 1053"/>
              <p:cNvSpPr>
                <a:spLocks noChangeShapeType="1"/>
              </p:cNvSpPr>
              <p:nvPr/>
            </p:nvSpPr>
            <p:spPr bwMode="auto">
              <a:xfrm>
                <a:off x="2304" y="1344"/>
                <a:ext cx="0" cy="192"/>
              </a:xfrm>
              <a:prstGeom prst="line">
                <a:avLst/>
              </a:prstGeom>
              <a:noFill/>
              <a:ln w="28575">
                <a:solidFill>
                  <a:schemeClr val="bg2"/>
                </a:solidFill>
                <a:round/>
                <a:headEnd/>
                <a:tailEnd/>
              </a:ln>
            </p:spPr>
            <p:txBody>
              <a:bodyPr/>
              <a:lstStyle/>
              <a:p>
                <a:endParaRPr lang="zh-CN" altLang="en-US"/>
              </a:p>
            </p:txBody>
          </p:sp>
          <p:sp>
            <p:nvSpPr>
              <p:cNvPr id="68787" name="Line 1054"/>
              <p:cNvSpPr>
                <a:spLocks noChangeShapeType="1"/>
              </p:cNvSpPr>
              <p:nvPr/>
            </p:nvSpPr>
            <p:spPr bwMode="auto">
              <a:xfrm>
                <a:off x="2400" y="1344"/>
                <a:ext cx="0" cy="192"/>
              </a:xfrm>
              <a:prstGeom prst="line">
                <a:avLst/>
              </a:prstGeom>
              <a:noFill/>
              <a:ln w="9525">
                <a:solidFill>
                  <a:schemeClr val="bg2"/>
                </a:solidFill>
                <a:round/>
                <a:headEnd/>
                <a:tailEnd/>
              </a:ln>
            </p:spPr>
            <p:txBody>
              <a:bodyPr/>
              <a:lstStyle/>
              <a:p>
                <a:endParaRPr lang="zh-CN" altLang="en-US"/>
              </a:p>
            </p:txBody>
          </p:sp>
          <p:sp>
            <p:nvSpPr>
              <p:cNvPr id="68788" name="Line 1055"/>
              <p:cNvSpPr>
                <a:spLocks noChangeShapeType="1"/>
              </p:cNvSpPr>
              <p:nvPr/>
            </p:nvSpPr>
            <p:spPr bwMode="auto">
              <a:xfrm>
                <a:off x="2496" y="1344"/>
                <a:ext cx="0" cy="192"/>
              </a:xfrm>
              <a:prstGeom prst="line">
                <a:avLst/>
              </a:prstGeom>
              <a:noFill/>
              <a:ln w="9525">
                <a:solidFill>
                  <a:schemeClr val="bg2"/>
                </a:solidFill>
                <a:round/>
                <a:headEnd/>
                <a:tailEnd/>
              </a:ln>
            </p:spPr>
            <p:txBody>
              <a:bodyPr/>
              <a:lstStyle/>
              <a:p>
                <a:endParaRPr lang="zh-CN" altLang="en-US"/>
              </a:p>
            </p:txBody>
          </p:sp>
          <p:sp>
            <p:nvSpPr>
              <p:cNvPr id="68789" name="Line 1056"/>
              <p:cNvSpPr>
                <a:spLocks noChangeShapeType="1"/>
              </p:cNvSpPr>
              <p:nvPr/>
            </p:nvSpPr>
            <p:spPr bwMode="auto">
              <a:xfrm>
                <a:off x="2592" y="1344"/>
                <a:ext cx="0" cy="192"/>
              </a:xfrm>
              <a:prstGeom prst="line">
                <a:avLst/>
              </a:prstGeom>
              <a:noFill/>
              <a:ln w="9525">
                <a:solidFill>
                  <a:schemeClr val="bg2"/>
                </a:solidFill>
                <a:round/>
                <a:headEnd/>
                <a:tailEnd/>
              </a:ln>
            </p:spPr>
            <p:txBody>
              <a:bodyPr/>
              <a:lstStyle/>
              <a:p>
                <a:endParaRPr lang="zh-CN" altLang="en-US"/>
              </a:p>
            </p:txBody>
          </p:sp>
          <p:sp>
            <p:nvSpPr>
              <p:cNvPr id="68790" name="Line 1057"/>
              <p:cNvSpPr>
                <a:spLocks noChangeShapeType="1"/>
              </p:cNvSpPr>
              <p:nvPr/>
            </p:nvSpPr>
            <p:spPr bwMode="auto">
              <a:xfrm>
                <a:off x="2688" y="1344"/>
                <a:ext cx="0" cy="192"/>
              </a:xfrm>
              <a:prstGeom prst="line">
                <a:avLst/>
              </a:prstGeom>
              <a:noFill/>
              <a:ln w="9525">
                <a:solidFill>
                  <a:schemeClr val="bg2"/>
                </a:solidFill>
                <a:round/>
                <a:headEnd/>
                <a:tailEnd/>
              </a:ln>
            </p:spPr>
            <p:txBody>
              <a:bodyPr/>
              <a:lstStyle/>
              <a:p>
                <a:endParaRPr lang="zh-CN" altLang="en-US"/>
              </a:p>
            </p:txBody>
          </p:sp>
          <p:sp>
            <p:nvSpPr>
              <p:cNvPr id="68791" name="Line 1058"/>
              <p:cNvSpPr>
                <a:spLocks noChangeShapeType="1"/>
              </p:cNvSpPr>
              <p:nvPr/>
            </p:nvSpPr>
            <p:spPr bwMode="auto">
              <a:xfrm>
                <a:off x="2784" y="1344"/>
                <a:ext cx="0" cy="192"/>
              </a:xfrm>
              <a:prstGeom prst="line">
                <a:avLst/>
              </a:prstGeom>
              <a:noFill/>
              <a:ln w="9525">
                <a:solidFill>
                  <a:schemeClr val="bg2"/>
                </a:solidFill>
                <a:round/>
                <a:headEnd/>
                <a:tailEnd/>
              </a:ln>
            </p:spPr>
            <p:txBody>
              <a:bodyPr/>
              <a:lstStyle/>
              <a:p>
                <a:endParaRPr lang="zh-CN" altLang="en-US"/>
              </a:p>
            </p:txBody>
          </p:sp>
          <p:sp>
            <p:nvSpPr>
              <p:cNvPr id="68792" name="Line 1059"/>
              <p:cNvSpPr>
                <a:spLocks noChangeShapeType="1"/>
              </p:cNvSpPr>
              <p:nvPr/>
            </p:nvSpPr>
            <p:spPr bwMode="auto">
              <a:xfrm>
                <a:off x="2880" y="1344"/>
                <a:ext cx="0" cy="192"/>
              </a:xfrm>
              <a:prstGeom prst="line">
                <a:avLst/>
              </a:prstGeom>
              <a:noFill/>
              <a:ln w="9525">
                <a:solidFill>
                  <a:schemeClr val="bg2"/>
                </a:solidFill>
                <a:round/>
                <a:headEnd/>
                <a:tailEnd/>
              </a:ln>
            </p:spPr>
            <p:txBody>
              <a:bodyPr/>
              <a:lstStyle/>
              <a:p>
                <a:endParaRPr lang="zh-CN" altLang="en-US"/>
              </a:p>
            </p:txBody>
          </p:sp>
          <p:sp>
            <p:nvSpPr>
              <p:cNvPr id="68793" name="Line 1060"/>
              <p:cNvSpPr>
                <a:spLocks noChangeShapeType="1"/>
              </p:cNvSpPr>
              <p:nvPr/>
            </p:nvSpPr>
            <p:spPr bwMode="auto">
              <a:xfrm>
                <a:off x="2976" y="1344"/>
                <a:ext cx="0" cy="192"/>
              </a:xfrm>
              <a:prstGeom prst="line">
                <a:avLst/>
              </a:prstGeom>
              <a:noFill/>
              <a:ln w="9525">
                <a:solidFill>
                  <a:schemeClr val="bg2"/>
                </a:solidFill>
                <a:round/>
                <a:headEnd/>
                <a:tailEnd/>
              </a:ln>
            </p:spPr>
            <p:txBody>
              <a:bodyPr/>
              <a:lstStyle/>
              <a:p>
                <a:endParaRPr lang="zh-CN" altLang="en-US"/>
              </a:p>
            </p:txBody>
          </p:sp>
          <p:sp>
            <p:nvSpPr>
              <p:cNvPr id="68794" name="Line 1061"/>
              <p:cNvSpPr>
                <a:spLocks noChangeShapeType="1"/>
              </p:cNvSpPr>
              <p:nvPr/>
            </p:nvSpPr>
            <p:spPr bwMode="auto">
              <a:xfrm>
                <a:off x="3072" y="1344"/>
                <a:ext cx="0" cy="192"/>
              </a:xfrm>
              <a:prstGeom prst="line">
                <a:avLst/>
              </a:prstGeom>
              <a:noFill/>
              <a:ln w="28575">
                <a:solidFill>
                  <a:schemeClr val="bg2"/>
                </a:solidFill>
                <a:round/>
                <a:headEnd/>
                <a:tailEnd/>
              </a:ln>
            </p:spPr>
            <p:txBody>
              <a:bodyPr/>
              <a:lstStyle/>
              <a:p>
                <a:endParaRPr lang="zh-CN" altLang="en-US"/>
              </a:p>
            </p:txBody>
          </p:sp>
          <p:sp>
            <p:nvSpPr>
              <p:cNvPr id="68795" name="Line 1062"/>
              <p:cNvSpPr>
                <a:spLocks noChangeShapeType="1"/>
              </p:cNvSpPr>
              <p:nvPr/>
            </p:nvSpPr>
            <p:spPr bwMode="auto">
              <a:xfrm>
                <a:off x="3168" y="1344"/>
                <a:ext cx="0" cy="192"/>
              </a:xfrm>
              <a:prstGeom prst="line">
                <a:avLst/>
              </a:prstGeom>
              <a:noFill/>
              <a:ln w="9525">
                <a:solidFill>
                  <a:schemeClr val="bg2"/>
                </a:solidFill>
                <a:round/>
                <a:headEnd/>
                <a:tailEnd/>
              </a:ln>
            </p:spPr>
            <p:txBody>
              <a:bodyPr/>
              <a:lstStyle/>
              <a:p>
                <a:endParaRPr lang="zh-CN" altLang="en-US"/>
              </a:p>
            </p:txBody>
          </p:sp>
          <p:sp>
            <p:nvSpPr>
              <p:cNvPr id="68796" name="Line 1063"/>
              <p:cNvSpPr>
                <a:spLocks noChangeShapeType="1"/>
              </p:cNvSpPr>
              <p:nvPr/>
            </p:nvSpPr>
            <p:spPr bwMode="auto">
              <a:xfrm>
                <a:off x="3264" y="1344"/>
                <a:ext cx="0" cy="192"/>
              </a:xfrm>
              <a:prstGeom prst="line">
                <a:avLst/>
              </a:prstGeom>
              <a:noFill/>
              <a:ln w="9525">
                <a:solidFill>
                  <a:schemeClr val="bg2"/>
                </a:solidFill>
                <a:round/>
                <a:headEnd/>
                <a:tailEnd/>
              </a:ln>
            </p:spPr>
            <p:txBody>
              <a:bodyPr/>
              <a:lstStyle/>
              <a:p>
                <a:endParaRPr lang="zh-CN" altLang="en-US"/>
              </a:p>
            </p:txBody>
          </p:sp>
          <p:sp>
            <p:nvSpPr>
              <p:cNvPr id="68797" name="Line 1064"/>
              <p:cNvSpPr>
                <a:spLocks noChangeShapeType="1"/>
              </p:cNvSpPr>
              <p:nvPr/>
            </p:nvSpPr>
            <p:spPr bwMode="auto">
              <a:xfrm>
                <a:off x="3360" y="1344"/>
                <a:ext cx="0" cy="192"/>
              </a:xfrm>
              <a:prstGeom prst="line">
                <a:avLst/>
              </a:prstGeom>
              <a:noFill/>
              <a:ln w="9525">
                <a:solidFill>
                  <a:schemeClr val="bg2"/>
                </a:solidFill>
                <a:round/>
                <a:headEnd/>
                <a:tailEnd/>
              </a:ln>
            </p:spPr>
            <p:txBody>
              <a:bodyPr/>
              <a:lstStyle/>
              <a:p>
                <a:endParaRPr lang="zh-CN" altLang="en-US"/>
              </a:p>
            </p:txBody>
          </p:sp>
          <p:sp>
            <p:nvSpPr>
              <p:cNvPr id="68798" name="Line 1065"/>
              <p:cNvSpPr>
                <a:spLocks noChangeShapeType="1"/>
              </p:cNvSpPr>
              <p:nvPr/>
            </p:nvSpPr>
            <p:spPr bwMode="auto">
              <a:xfrm>
                <a:off x="3456" y="1344"/>
                <a:ext cx="0" cy="192"/>
              </a:xfrm>
              <a:prstGeom prst="line">
                <a:avLst/>
              </a:prstGeom>
              <a:noFill/>
              <a:ln w="9525">
                <a:solidFill>
                  <a:schemeClr val="bg2"/>
                </a:solidFill>
                <a:round/>
                <a:headEnd/>
                <a:tailEnd/>
              </a:ln>
            </p:spPr>
            <p:txBody>
              <a:bodyPr/>
              <a:lstStyle/>
              <a:p>
                <a:endParaRPr lang="zh-CN" altLang="en-US"/>
              </a:p>
            </p:txBody>
          </p:sp>
          <p:sp>
            <p:nvSpPr>
              <p:cNvPr id="68799" name="Line 1066"/>
              <p:cNvSpPr>
                <a:spLocks noChangeShapeType="1"/>
              </p:cNvSpPr>
              <p:nvPr/>
            </p:nvSpPr>
            <p:spPr bwMode="auto">
              <a:xfrm>
                <a:off x="3552" y="1344"/>
                <a:ext cx="0" cy="192"/>
              </a:xfrm>
              <a:prstGeom prst="line">
                <a:avLst/>
              </a:prstGeom>
              <a:noFill/>
              <a:ln w="9525">
                <a:solidFill>
                  <a:schemeClr val="bg2"/>
                </a:solidFill>
                <a:round/>
                <a:headEnd/>
                <a:tailEnd/>
              </a:ln>
            </p:spPr>
            <p:txBody>
              <a:bodyPr/>
              <a:lstStyle/>
              <a:p>
                <a:endParaRPr lang="zh-CN" altLang="en-US"/>
              </a:p>
            </p:txBody>
          </p:sp>
          <p:sp>
            <p:nvSpPr>
              <p:cNvPr id="68800" name="Line 1067"/>
              <p:cNvSpPr>
                <a:spLocks noChangeShapeType="1"/>
              </p:cNvSpPr>
              <p:nvPr/>
            </p:nvSpPr>
            <p:spPr bwMode="auto">
              <a:xfrm>
                <a:off x="3648" y="1344"/>
                <a:ext cx="0" cy="192"/>
              </a:xfrm>
              <a:prstGeom prst="line">
                <a:avLst/>
              </a:prstGeom>
              <a:noFill/>
              <a:ln w="9525">
                <a:solidFill>
                  <a:schemeClr val="bg2"/>
                </a:solidFill>
                <a:round/>
                <a:headEnd/>
                <a:tailEnd/>
              </a:ln>
            </p:spPr>
            <p:txBody>
              <a:bodyPr/>
              <a:lstStyle/>
              <a:p>
                <a:endParaRPr lang="zh-CN" altLang="en-US"/>
              </a:p>
            </p:txBody>
          </p:sp>
          <p:sp>
            <p:nvSpPr>
              <p:cNvPr id="68801" name="Line 1068"/>
              <p:cNvSpPr>
                <a:spLocks noChangeShapeType="1"/>
              </p:cNvSpPr>
              <p:nvPr/>
            </p:nvSpPr>
            <p:spPr bwMode="auto">
              <a:xfrm>
                <a:off x="3744" y="1344"/>
                <a:ext cx="0" cy="192"/>
              </a:xfrm>
              <a:prstGeom prst="line">
                <a:avLst/>
              </a:prstGeom>
              <a:noFill/>
              <a:ln w="9525">
                <a:solidFill>
                  <a:schemeClr val="bg2"/>
                </a:solidFill>
                <a:round/>
                <a:headEnd/>
                <a:tailEnd/>
              </a:ln>
            </p:spPr>
            <p:txBody>
              <a:bodyPr/>
              <a:lstStyle/>
              <a:p>
                <a:endParaRPr lang="zh-CN" altLang="en-US"/>
              </a:p>
            </p:txBody>
          </p:sp>
          <p:sp>
            <p:nvSpPr>
              <p:cNvPr id="68802" name="Line 1069"/>
              <p:cNvSpPr>
                <a:spLocks noChangeShapeType="1"/>
              </p:cNvSpPr>
              <p:nvPr/>
            </p:nvSpPr>
            <p:spPr bwMode="auto">
              <a:xfrm>
                <a:off x="3840" y="1344"/>
                <a:ext cx="0" cy="192"/>
              </a:xfrm>
              <a:prstGeom prst="line">
                <a:avLst/>
              </a:prstGeom>
              <a:noFill/>
              <a:ln w="28575">
                <a:solidFill>
                  <a:schemeClr val="bg2"/>
                </a:solidFill>
                <a:round/>
                <a:headEnd/>
                <a:tailEnd/>
              </a:ln>
            </p:spPr>
            <p:txBody>
              <a:bodyPr/>
              <a:lstStyle/>
              <a:p>
                <a:endParaRPr lang="zh-CN" altLang="en-US"/>
              </a:p>
            </p:txBody>
          </p:sp>
          <p:sp>
            <p:nvSpPr>
              <p:cNvPr id="68803" name="Line 1070"/>
              <p:cNvSpPr>
                <a:spLocks noChangeShapeType="1"/>
              </p:cNvSpPr>
              <p:nvPr/>
            </p:nvSpPr>
            <p:spPr bwMode="auto">
              <a:xfrm>
                <a:off x="3936" y="1344"/>
                <a:ext cx="0" cy="192"/>
              </a:xfrm>
              <a:prstGeom prst="line">
                <a:avLst/>
              </a:prstGeom>
              <a:noFill/>
              <a:ln w="9525">
                <a:solidFill>
                  <a:schemeClr val="bg2"/>
                </a:solidFill>
                <a:round/>
                <a:headEnd/>
                <a:tailEnd/>
              </a:ln>
            </p:spPr>
            <p:txBody>
              <a:bodyPr/>
              <a:lstStyle/>
              <a:p>
                <a:endParaRPr lang="zh-CN" altLang="en-US"/>
              </a:p>
            </p:txBody>
          </p:sp>
          <p:sp>
            <p:nvSpPr>
              <p:cNvPr id="68804" name="Line 1071"/>
              <p:cNvSpPr>
                <a:spLocks noChangeShapeType="1"/>
              </p:cNvSpPr>
              <p:nvPr/>
            </p:nvSpPr>
            <p:spPr bwMode="auto">
              <a:xfrm>
                <a:off x="4032" y="1344"/>
                <a:ext cx="0" cy="192"/>
              </a:xfrm>
              <a:prstGeom prst="line">
                <a:avLst/>
              </a:prstGeom>
              <a:noFill/>
              <a:ln w="9525">
                <a:solidFill>
                  <a:schemeClr val="bg2"/>
                </a:solidFill>
                <a:round/>
                <a:headEnd/>
                <a:tailEnd/>
              </a:ln>
            </p:spPr>
            <p:txBody>
              <a:bodyPr/>
              <a:lstStyle/>
              <a:p>
                <a:endParaRPr lang="zh-CN" altLang="en-US"/>
              </a:p>
            </p:txBody>
          </p:sp>
          <p:sp>
            <p:nvSpPr>
              <p:cNvPr id="68805" name="Line 1072"/>
              <p:cNvSpPr>
                <a:spLocks noChangeShapeType="1"/>
              </p:cNvSpPr>
              <p:nvPr/>
            </p:nvSpPr>
            <p:spPr bwMode="auto">
              <a:xfrm>
                <a:off x="4128" y="1344"/>
                <a:ext cx="0" cy="192"/>
              </a:xfrm>
              <a:prstGeom prst="line">
                <a:avLst/>
              </a:prstGeom>
              <a:noFill/>
              <a:ln w="9525">
                <a:solidFill>
                  <a:schemeClr val="bg2"/>
                </a:solidFill>
                <a:round/>
                <a:headEnd/>
                <a:tailEnd/>
              </a:ln>
            </p:spPr>
            <p:txBody>
              <a:bodyPr/>
              <a:lstStyle/>
              <a:p>
                <a:endParaRPr lang="zh-CN" altLang="en-US"/>
              </a:p>
            </p:txBody>
          </p:sp>
          <p:sp>
            <p:nvSpPr>
              <p:cNvPr id="68806" name="Line 1073"/>
              <p:cNvSpPr>
                <a:spLocks noChangeShapeType="1"/>
              </p:cNvSpPr>
              <p:nvPr/>
            </p:nvSpPr>
            <p:spPr bwMode="auto">
              <a:xfrm>
                <a:off x="4224" y="1344"/>
                <a:ext cx="0" cy="192"/>
              </a:xfrm>
              <a:prstGeom prst="line">
                <a:avLst/>
              </a:prstGeom>
              <a:noFill/>
              <a:ln w="9525">
                <a:solidFill>
                  <a:schemeClr val="bg2"/>
                </a:solidFill>
                <a:round/>
                <a:headEnd/>
                <a:tailEnd/>
              </a:ln>
            </p:spPr>
            <p:txBody>
              <a:bodyPr/>
              <a:lstStyle/>
              <a:p>
                <a:endParaRPr lang="zh-CN" altLang="en-US"/>
              </a:p>
            </p:txBody>
          </p:sp>
          <p:sp>
            <p:nvSpPr>
              <p:cNvPr id="68807" name="Line 1074"/>
              <p:cNvSpPr>
                <a:spLocks noChangeShapeType="1"/>
              </p:cNvSpPr>
              <p:nvPr/>
            </p:nvSpPr>
            <p:spPr bwMode="auto">
              <a:xfrm>
                <a:off x="4320" y="1344"/>
                <a:ext cx="0" cy="192"/>
              </a:xfrm>
              <a:prstGeom prst="line">
                <a:avLst/>
              </a:prstGeom>
              <a:noFill/>
              <a:ln w="9525">
                <a:solidFill>
                  <a:schemeClr val="bg2"/>
                </a:solidFill>
                <a:round/>
                <a:headEnd/>
                <a:tailEnd/>
              </a:ln>
            </p:spPr>
            <p:txBody>
              <a:bodyPr/>
              <a:lstStyle/>
              <a:p>
                <a:endParaRPr lang="zh-CN" altLang="en-US"/>
              </a:p>
            </p:txBody>
          </p:sp>
          <p:sp>
            <p:nvSpPr>
              <p:cNvPr id="68808" name="Line 1075"/>
              <p:cNvSpPr>
                <a:spLocks noChangeShapeType="1"/>
              </p:cNvSpPr>
              <p:nvPr/>
            </p:nvSpPr>
            <p:spPr bwMode="auto">
              <a:xfrm>
                <a:off x="4416" y="1344"/>
                <a:ext cx="0" cy="192"/>
              </a:xfrm>
              <a:prstGeom prst="line">
                <a:avLst/>
              </a:prstGeom>
              <a:noFill/>
              <a:ln w="9525">
                <a:solidFill>
                  <a:schemeClr val="bg2"/>
                </a:solidFill>
                <a:round/>
                <a:headEnd/>
                <a:tailEnd/>
              </a:ln>
            </p:spPr>
            <p:txBody>
              <a:bodyPr/>
              <a:lstStyle/>
              <a:p>
                <a:endParaRPr lang="zh-CN" altLang="en-US"/>
              </a:p>
            </p:txBody>
          </p:sp>
          <p:sp>
            <p:nvSpPr>
              <p:cNvPr id="68809" name="Line 1076"/>
              <p:cNvSpPr>
                <a:spLocks noChangeShapeType="1"/>
              </p:cNvSpPr>
              <p:nvPr/>
            </p:nvSpPr>
            <p:spPr bwMode="auto">
              <a:xfrm>
                <a:off x="4512" y="1344"/>
                <a:ext cx="0" cy="192"/>
              </a:xfrm>
              <a:prstGeom prst="line">
                <a:avLst/>
              </a:prstGeom>
              <a:noFill/>
              <a:ln w="9525">
                <a:solidFill>
                  <a:schemeClr val="bg2"/>
                </a:solidFill>
                <a:round/>
                <a:headEnd/>
                <a:tailEnd/>
              </a:ln>
            </p:spPr>
            <p:txBody>
              <a:bodyPr/>
              <a:lstStyle/>
              <a:p>
                <a:endParaRPr lang="zh-CN" altLang="en-US"/>
              </a:p>
            </p:txBody>
          </p:sp>
          <p:sp>
            <p:nvSpPr>
              <p:cNvPr id="68810" name="Line 1077"/>
              <p:cNvSpPr>
                <a:spLocks noChangeShapeType="1"/>
              </p:cNvSpPr>
              <p:nvPr/>
            </p:nvSpPr>
            <p:spPr bwMode="auto">
              <a:xfrm>
                <a:off x="4608" y="1344"/>
                <a:ext cx="0" cy="192"/>
              </a:xfrm>
              <a:prstGeom prst="line">
                <a:avLst/>
              </a:prstGeom>
              <a:noFill/>
              <a:ln w="28575">
                <a:solidFill>
                  <a:schemeClr val="bg2"/>
                </a:solidFill>
                <a:round/>
                <a:headEnd/>
                <a:tailEnd/>
              </a:ln>
            </p:spPr>
            <p:txBody>
              <a:bodyPr/>
              <a:lstStyle/>
              <a:p>
                <a:endParaRPr lang="zh-CN" altLang="en-US"/>
              </a:p>
            </p:txBody>
          </p:sp>
          <p:sp>
            <p:nvSpPr>
              <p:cNvPr id="68811" name="Line 1078"/>
              <p:cNvSpPr>
                <a:spLocks noChangeShapeType="1"/>
              </p:cNvSpPr>
              <p:nvPr/>
            </p:nvSpPr>
            <p:spPr bwMode="auto">
              <a:xfrm>
                <a:off x="4704" y="1344"/>
                <a:ext cx="0" cy="192"/>
              </a:xfrm>
              <a:prstGeom prst="line">
                <a:avLst/>
              </a:prstGeom>
              <a:noFill/>
              <a:ln w="9525">
                <a:solidFill>
                  <a:schemeClr val="bg2"/>
                </a:solidFill>
                <a:round/>
                <a:headEnd/>
                <a:tailEnd/>
              </a:ln>
            </p:spPr>
            <p:txBody>
              <a:bodyPr/>
              <a:lstStyle/>
              <a:p>
                <a:endParaRPr lang="zh-CN" altLang="en-US"/>
              </a:p>
            </p:txBody>
          </p:sp>
          <p:sp>
            <p:nvSpPr>
              <p:cNvPr id="68812" name="Line 1079"/>
              <p:cNvSpPr>
                <a:spLocks noChangeShapeType="1"/>
              </p:cNvSpPr>
              <p:nvPr/>
            </p:nvSpPr>
            <p:spPr bwMode="auto">
              <a:xfrm>
                <a:off x="4800" y="1344"/>
                <a:ext cx="0" cy="192"/>
              </a:xfrm>
              <a:prstGeom prst="line">
                <a:avLst/>
              </a:prstGeom>
              <a:noFill/>
              <a:ln w="9525">
                <a:solidFill>
                  <a:schemeClr val="bg2"/>
                </a:solidFill>
                <a:round/>
                <a:headEnd/>
                <a:tailEnd/>
              </a:ln>
            </p:spPr>
            <p:txBody>
              <a:bodyPr/>
              <a:lstStyle/>
              <a:p>
                <a:endParaRPr lang="zh-CN" altLang="en-US"/>
              </a:p>
            </p:txBody>
          </p:sp>
          <p:sp>
            <p:nvSpPr>
              <p:cNvPr id="68813" name="Line 1080"/>
              <p:cNvSpPr>
                <a:spLocks noChangeShapeType="1"/>
              </p:cNvSpPr>
              <p:nvPr/>
            </p:nvSpPr>
            <p:spPr bwMode="auto">
              <a:xfrm>
                <a:off x="4896" y="1344"/>
                <a:ext cx="0" cy="192"/>
              </a:xfrm>
              <a:prstGeom prst="line">
                <a:avLst/>
              </a:prstGeom>
              <a:noFill/>
              <a:ln w="9525">
                <a:solidFill>
                  <a:schemeClr val="bg2"/>
                </a:solidFill>
                <a:round/>
                <a:headEnd/>
                <a:tailEnd/>
              </a:ln>
            </p:spPr>
            <p:txBody>
              <a:bodyPr/>
              <a:lstStyle/>
              <a:p>
                <a:endParaRPr lang="zh-CN" altLang="en-US"/>
              </a:p>
            </p:txBody>
          </p:sp>
          <p:sp>
            <p:nvSpPr>
              <p:cNvPr id="68814" name="Line 1081"/>
              <p:cNvSpPr>
                <a:spLocks noChangeShapeType="1"/>
              </p:cNvSpPr>
              <p:nvPr/>
            </p:nvSpPr>
            <p:spPr bwMode="auto">
              <a:xfrm>
                <a:off x="4992" y="1344"/>
                <a:ext cx="0" cy="192"/>
              </a:xfrm>
              <a:prstGeom prst="line">
                <a:avLst/>
              </a:prstGeom>
              <a:noFill/>
              <a:ln w="9525">
                <a:solidFill>
                  <a:schemeClr val="bg2"/>
                </a:solidFill>
                <a:round/>
                <a:headEnd/>
                <a:tailEnd/>
              </a:ln>
            </p:spPr>
            <p:txBody>
              <a:bodyPr/>
              <a:lstStyle/>
              <a:p>
                <a:endParaRPr lang="zh-CN" altLang="en-US"/>
              </a:p>
            </p:txBody>
          </p:sp>
          <p:sp>
            <p:nvSpPr>
              <p:cNvPr id="68815" name="Line 1082"/>
              <p:cNvSpPr>
                <a:spLocks noChangeShapeType="1"/>
              </p:cNvSpPr>
              <p:nvPr/>
            </p:nvSpPr>
            <p:spPr bwMode="auto">
              <a:xfrm>
                <a:off x="5088" y="1344"/>
                <a:ext cx="0" cy="192"/>
              </a:xfrm>
              <a:prstGeom prst="line">
                <a:avLst/>
              </a:prstGeom>
              <a:noFill/>
              <a:ln w="9525">
                <a:solidFill>
                  <a:schemeClr val="bg2"/>
                </a:solidFill>
                <a:round/>
                <a:headEnd/>
                <a:tailEnd/>
              </a:ln>
            </p:spPr>
            <p:txBody>
              <a:bodyPr/>
              <a:lstStyle/>
              <a:p>
                <a:endParaRPr lang="zh-CN" altLang="en-US"/>
              </a:p>
            </p:txBody>
          </p:sp>
          <p:sp>
            <p:nvSpPr>
              <p:cNvPr id="68816" name="Line 1083"/>
              <p:cNvSpPr>
                <a:spLocks noChangeShapeType="1"/>
              </p:cNvSpPr>
              <p:nvPr/>
            </p:nvSpPr>
            <p:spPr bwMode="auto">
              <a:xfrm>
                <a:off x="5184" y="1344"/>
                <a:ext cx="0" cy="192"/>
              </a:xfrm>
              <a:prstGeom prst="line">
                <a:avLst/>
              </a:prstGeom>
              <a:noFill/>
              <a:ln w="9525">
                <a:solidFill>
                  <a:schemeClr val="bg2"/>
                </a:solidFill>
                <a:round/>
                <a:headEnd/>
                <a:tailEnd/>
              </a:ln>
            </p:spPr>
            <p:txBody>
              <a:bodyPr/>
              <a:lstStyle/>
              <a:p>
                <a:endParaRPr lang="zh-CN" altLang="en-US"/>
              </a:p>
            </p:txBody>
          </p:sp>
          <p:sp>
            <p:nvSpPr>
              <p:cNvPr id="68817" name="Line 1084"/>
              <p:cNvSpPr>
                <a:spLocks noChangeShapeType="1"/>
              </p:cNvSpPr>
              <p:nvPr/>
            </p:nvSpPr>
            <p:spPr bwMode="auto">
              <a:xfrm>
                <a:off x="5280" y="1344"/>
                <a:ext cx="0" cy="192"/>
              </a:xfrm>
              <a:prstGeom prst="line">
                <a:avLst/>
              </a:prstGeom>
              <a:noFill/>
              <a:ln w="9525">
                <a:solidFill>
                  <a:schemeClr val="bg2"/>
                </a:solidFill>
                <a:round/>
                <a:headEnd/>
                <a:tailEnd/>
              </a:ln>
            </p:spPr>
            <p:txBody>
              <a:bodyPr/>
              <a:lstStyle/>
              <a:p>
                <a:endParaRPr lang="zh-CN" altLang="en-US"/>
              </a:p>
            </p:txBody>
          </p:sp>
          <p:sp>
            <p:nvSpPr>
              <p:cNvPr id="68818" name="Line 1085"/>
              <p:cNvSpPr>
                <a:spLocks noChangeShapeType="1"/>
              </p:cNvSpPr>
              <p:nvPr/>
            </p:nvSpPr>
            <p:spPr bwMode="auto">
              <a:xfrm>
                <a:off x="5376" y="1344"/>
                <a:ext cx="0" cy="192"/>
              </a:xfrm>
              <a:prstGeom prst="line">
                <a:avLst/>
              </a:prstGeom>
              <a:noFill/>
              <a:ln w="28575">
                <a:solidFill>
                  <a:schemeClr val="bg2"/>
                </a:solidFill>
                <a:round/>
                <a:headEnd/>
                <a:tailEnd/>
              </a:ln>
            </p:spPr>
            <p:txBody>
              <a:bodyPr/>
              <a:lstStyle/>
              <a:p>
                <a:endParaRPr lang="zh-CN" altLang="en-US"/>
              </a:p>
            </p:txBody>
          </p:sp>
          <p:sp>
            <p:nvSpPr>
              <p:cNvPr id="68819" name="Line 1086"/>
              <p:cNvSpPr>
                <a:spLocks noChangeShapeType="1"/>
              </p:cNvSpPr>
              <p:nvPr/>
            </p:nvSpPr>
            <p:spPr bwMode="auto">
              <a:xfrm>
                <a:off x="5472" y="1344"/>
                <a:ext cx="0" cy="192"/>
              </a:xfrm>
              <a:prstGeom prst="line">
                <a:avLst/>
              </a:prstGeom>
              <a:noFill/>
              <a:ln w="9525">
                <a:solidFill>
                  <a:schemeClr val="bg2"/>
                </a:solidFill>
                <a:round/>
                <a:headEnd/>
                <a:tailEnd/>
              </a:ln>
            </p:spPr>
            <p:txBody>
              <a:bodyPr/>
              <a:lstStyle/>
              <a:p>
                <a:endParaRPr lang="zh-CN" altLang="en-US"/>
              </a:p>
            </p:txBody>
          </p:sp>
          <p:sp>
            <p:nvSpPr>
              <p:cNvPr id="68820" name="Line 1087"/>
              <p:cNvSpPr>
                <a:spLocks noChangeShapeType="1"/>
              </p:cNvSpPr>
              <p:nvPr/>
            </p:nvSpPr>
            <p:spPr bwMode="auto">
              <a:xfrm>
                <a:off x="5568" y="1344"/>
                <a:ext cx="0" cy="192"/>
              </a:xfrm>
              <a:prstGeom prst="line">
                <a:avLst/>
              </a:prstGeom>
              <a:noFill/>
              <a:ln w="9525">
                <a:solidFill>
                  <a:schemeClr val="bg2"/>
                </a:solidFill>
                <a:round/>
                <a:headEnd/>
                <a:tailEnd/>
              </a:ln>
            </p:spPr>
            <p:txBody>
              <a:bodyPr/>
              <a:lstStyle/>
              <a:p>
                <a:endParaRPr lang="zh-CN" altLang="en-US"/>
              </a:p>
            </p:txBody>
          </p:sp>
          <p:sp>
            <p:nvSpPr>
              <p:cNvPr id="68821" name="Line 1088"/>
              <p:cNvSpPr>
                <a:spLocks noChangeShapeType="1"/>
              </p:cNvSpPr>
              <p:nvPr/>
            </p:nvSpPr>
            <p:spPr bwMode="auto">
              <a:xfrm>
                <a:off x="5664" y="1344"/>
                <a:ext cx="0" cy="192"/>
              </a:xfrm>
              <a:prstGeom prst="line">
                <a:avLst/>
              </a:prstGeom>
              <a:noFill/>
              <a:ln w="9525">
                <a:solidFill>
                  <a:schemeClr val="bg2"/>
                </a:solidFill>
                <a:round/>
                <a:headEnd/>
                <a:tailEnd/>
              </a:ln>
            </p:spPr>
            <p:txBody>
              <a:bodyPr/>
              <a:lstStyle/>
              <a:p>
                <a:endParaRPr lang="zh-CN" altLang="en-US"/>
              </a:p>
            </p:txBody>
          </p:sp>
          <p:sp>
            <p:nvSpPr>
              <p:cNvPr id="68822" name="Line 1089"/>
              <p:cNvSpPr>
                <a:spLocks noChangeShapeType="1"/>
              </p:cNvSpPr>
              <p:nvPr/>
            </p:nvSpPr>
            <p:spPr bwMode="auto">
              <a:xfrm>
                <a:off x="5760" y="1344"/>
                <a:ext cx="0" cy="192"/>
              </a:xfrm>
              <a:prstGeom prst="line">
                <a:avLst/>
              </a:prstGeom>
              <a:noFill/>
              <a:ln w="9525">
                <a:solidFill>
                  <a:schemeClr val="bg2"/>
                </a:solidFill>
                <a:round/>
                <a:headEnd/>
                <a:tailEnd/>
              </a:ln>
            </p:spPr>
            <p:txBody>
              <a:bodyPr/>
              <a:lstStyle/>
              <a:p>
                <a:endParaRPr lang="zh-CN" altLang="en-US"/>
              </a:p>
            </p:txBody>
          </p:sp>
          <p:sp>
            <p:nvSpPr>
              <p:cNvPr id="68823" name="Line 1090"/>
              <p:cNvSpPr>
                <a:spLocks noChangeShapeType="1"/>
              </p:cNvSpPr>
              <p:nvPr/>
            </p:nvSpPr>
            <p:spPr bwMode="auto">
              <a:xfrm>
                <a:off x="5856" y="1344"/>
                <a:ext cx="0" cy="192"/>
              </a:xfrm>
              <a:prstGeom prst="line">
                <a:avLst/>
              </a:prstGeom>
              <a:noFill/>
              <a:ln w="9525">
                <a:solidFill>
                  <a:schemeClr val="bg2"/>
                </a:solidFill>
                <a:round/>
                <a:headEnd/>
                <a:tailEnd/>
              </a:ln>
            </p:spPr>
            <p:txBody>
              <a:bodyPr/>
              <a:lstStyle/>
              <a:p>
                <a:endParaRPr lang="zh-CN" altLang="en-US"/>
              </a:p>
            </p:txBody>
          </p:sp>
          <p:sp>
            <p:nvSpPr>
              <p:cNvPr id="68824" name="Line 1091"/>
              <p:cNvSpPr>
                <a:spLocks noChangeShapeType="1"/>
              </p:cNvSpPr>
              <p:nvPr/>
            </p:nvSpPr>
            <p:spPr bwMode="auto">
              <a:xfrm>
                <a:off x="5952" y="1344"/>
                <a:ext cx="0" cy="192"/>
              </a:xfrm>
              <a:prstGeom prst="line">
                <a:avLst/>
              </a:prstGeom>
              <a:noFill/>
              <a:ln w="9525">
                <a:solidFill>
                  <a:schemeClr val="bg2"/>
                </a:solidFill>
                <a:round/>
                <a:headEnd/>
                <a:tailEnd/>
              </a:ln>
            </p:spPr>
            <p:txBody>
              <a:bodyPr/>
              <a:lstStyle/>
              <a:p>
                <a:endParaRPr lang="zh-CN" altLang="en-US"/>
              </a:p>
            </p:txBody>
          </p:sp>
          <p:sp>
            <p:nvSpPr>
              <p:cNvPr id="68825" name="Line 1092"/>
              <p:cNvSpPr>
                <a:spLocks noChangeShapeType="1"/>
              </p:cNvSpPr>
              <p:nvPr/>
            </p:nvSpPr>
            <p:spPr bwMode="auto">
              <a:xfrm>
                <a:off x="6048" y="1344"/>
                <a:ext cx="0" cy="192"/>
              </a:xfrm>
              <a:prstGeom prst="line">
                <a:avLst/>
              </a:prstGeom>
              <a:noFill/>
              <a:ln w="9525">
                <a:solidFill>
                  <a:schemeClr val="bg2"/>
                </a:solidFill>
                <a:round/>
                <a:headEnd/>
                <a:tailEnd/>
              </a:ln>
            </p:spPr>
            <p:txBody>
              <a:bodyPr/>
              <a:lstStyle/>
              <a:p>
                <a:endParaRPr lang="zh-CN" altLang="en-US"/>
              </a:p>
            </p:txBody>
          </p:sp>
        </p:grpSp>
        <p:grpSp>
          <p:nvGrpSpPr>
            <p:cNvPr id="68615" name="Group 1093"/>
            <p:cNvGrpSpPr>
              <a:grpSpLocks/>
            </p:cNvGrpSpPr>
            <p:nvPr/>
          </p:nvGrpSpPr>
          <p:grpSpPr bwMode="auto">
            <a:xfrm>
              <a:off x="144" y="3552"/>
              <a:ext cx="5472" cy="192"/>
              <a:chOff x="0" y="1344"/>
              <a:chExt cx="6144" cy="192"/>
            </a:xfrm>
          </p:grpSpPr>
          <p:sp>
            <p:nvSpPr>
              <p:cNvPr id="68698" name="Rectangle 1094"/>
              <p:cNvSpPr>
                <a:spLocks noChangeArrowheads="1"/>
              </p:cNvSpPr>
              <p:nvPr/>
            </p:nvSpPr>
            <p:spPr bwMode="auto">
              <a:xfrm>
                <a:off x="0" y="1344"/>
                <a:ext cx="6144"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68699" name="Line 1095"/>
              <p:cNvSpPr>
                <a:spLocks noChangeShapeType="1"/>
              </p:cNvSpPr>
              <p:nvPr/>
            </p:nvSpPr>
            <p:spPr bwMode="auto">
              <a:xfrm>
                <a:off x="96" y="1344"/>
                <a:ext cx="0" cy="192"/>
              </a:xfrm>
              <a:prstGeom prst="line">
                <a:avLst/>
              </a:prstGeom>
              <a:noFill/>
              <a:ln w="9525">
                <a:solidFill>
                  <a:schemeClr val="bg2"/>
                </a:solidFill>
                <a:round/>
                <a:headEnd/>
                <a:tailEnd/>
              </a:ln>
            </p:spPr>
            <p:txBody>
              <a:bodyPr/>
              <a:lstStyle/>
              <a:p>
                <a:endParaRPr lang="zh-CN" altLang="en-US"/>
              </a:p>
            </p:txBody>
          </p:sp>
          <p:sp>
            <p:nvSpPr>
              <p:cNvPr id="68700" name="Line 1096"/>
              <p:cNvSpPr>
                <a:spLocks noChangeShapeType="1"/>
              </p:cNvSpPr>
              <p:nvPr/>
            </p:nvSpPr>
            <p:spPr bwMode="auto">
              <a:xfrm>
                <a:off x="192" y="1344"/>
                <a:ext cx="0" cy="192"/>
              </a:xfrm>
              <a:prstGeom prst="line">
                <a:avLst/>
              </a:prstGeom>
              <a:noFill/>
              <a:ln w="9525">
                <a:solidFill>
                  <a:schemeClr val="bg2"/>
                </a:solidFill>
                <a:round/>
                <a:headEnd/>
                <a:tailEnd/>
              </a:ln>
            </p:spPr>
            <p:txBody>
              <a:bodyPr/>
              <a:lstStyle/>
              <a:p>
                <a:endParaRPr lang="zh-CN" altLang="en-US"/>
              </a:p>
            </p:txBody>
          </p:sp>
          <p:sp>
            <p:nvSpPr>
              <p:cNvPr id="68701" name="Line 1097"/>
              <p:cNvSpPr>
                <a:spLocks noChangeShapeType="1"/>
              </p:cNvSpPr>
              <p:nvPr/>
            </p:nvSpPr>
            <p:spPr bwMode="auto">
              <a:xfrm>
                <a:off x="288" y="1344"/>
                <a:ext cx="0" cy="192"/>
              </a:xfrm>
              <a:prstGeom prst="line">
                <a:avLst/>
              </a:prstGeom>
              <a:noFill/>
              <a:ln w="9525">
                <a:solidFill>
                  <a:schemeClr val="bg2"/>
                </a:solidFill>
                <a:round/>
                <a:headEnd/>
                <a:tailEnd/>
              </a:ln>
            </p:spPr>
            <p:txBody>
              <a:bodyPr/>
              <a:lstStyle/>
              <a:p>
                <a:endParaRPr lang="zh-CN" altLang="en-US"/>
              </a:p>
            </p:txBody>
          </p:sp>
          <p:sp>
            <p:nvSpPr>
              <p:cNvPr id="68702" name="Line 1098"/>
              <p:cNvSpPr>
                <a:spLocks noChangeShapeType="1"/>
              </p:cNvSpPr>
              <p:nvPr/>
            </p:nvSpPr>
            <p:spPr bwMode="auto">
              <a:xfrm>
                <a:off x="384" y="1344"/>
                <a:ext cx="0" cy="192"/>
              </a:xfrm>
              <a:prstGeom prst="line">
                <a:avLst/>
              </a:prstGeom>
              <a:noFill/>
              <a:ln w="9525">
                <a:solidFill>
                  <a:schemeClr val="bg2"/>
                </a:solidFill>
                <a:round/>
                <a:headEnd/>
                <a:tailEnd/>
              </a:ln>
            </p:spPr>
            <p:txBody>
              <a:bodyPr/>
              <a:lstStyle/>
              <a:p>
                <a:endParaRPr lang="zh-CN" altLang="en-US"/>
              </a:p>
            </p:txBody>
          </p:sp>
          <p:sp>
            <p:nvSpPr>
              <p:cNvPr id="68703" name="Line 1099"/>
              <p:cNvSpPr>
                <a:spLocks noChangeShapeType="1"/>
              </p:cNvSpPr>
              <p:nvPr/>
            </p:nvSpPr>
            <p:spPr bwMode="auto">
              <a:xfrm>
                <a:off x="480" y="1344"/>
                <a:ext cx="0" cy="192"/>
              </a:xfrm>
              <a:prstGeom prst="line">
                <a:avLst/>
              </a:prstGeom>
              <a:noFill/>
              <a:ln w="9525">
                <a:solidFill>
                  <a:schemeClr val="bg2"/>
                </a:solidFill>
                <a:round/>
                <a:headEnd/>
                <a:tailEnd/>
              </a:ln>
            </p:spPr>
            <p:txBody>
              <a:bodyPr/>
              <a:lstStyle/>
              <a:p>
                <a:endParaRPr lang="zh-CN" altLang="en-US"/>
              </a:p>
            </p:txBody>
          </p:sp>
          <p:sp>
            <p:nvSpPr>
              <p:cNvPr id="68704" name="Line 1100"/>
              <p:cNvSpPr>
                <a:spLocks noChangeShapeType="1"/>
              </p:cNvSpPr>
              <p:nvPr/>
            </p:nvSpPr>
            <p:spPr bwMode="auto">
              <a:xfrm>
                <a:off x="576" y="1344"/>
                <a:ext cx="0" cy="192"/>
              </a:xfrm>
              <a:prstGeom prst="line">
                <a:avLst/>
              </a:prstGeom>
              <a:noFill/>
              <a:ln w="9525">
                <a:solidFill>
                  <a:schemeClr val="bg2"/>
                </a:solidFill>
                <a:round/>
                <a:headEnd/>
                <a:tailEnd/>
              </a:ln>
            </p:spPr>
            <p:txBody>
              <a:bodyPr/>
              <a:lstStyle/>
              <a:p>
                <a:endParaRPr lang="zh-CN" altLang="en-US"/>
              </a:p>
            </p:txBody>
          </p:sp>
          <p:sp>
            <p:nvSpPr>
              <p:cNvPr id="68705" name="Line 1101"/>
              <p:cNvSpPr>
                <a:spLocks noChangeShapeType="1"/>
              </p:cNvSpPr>
              <p:nvPr/>
            </p:nvSpPr>
            <p:spPr bwMode="auto">
              <a:xfrm>
                <a:off x="672" y="1344"/>
                <a:ext cx="0" cy="192"/>
              </a:xfrm>
              <a:prstGeom prst="line">
                <a:avLst/>
              </a:prstGeom>
              <a:noFill/>
              <a:ln w="9525">
                <a:solidFill>
                  <a:schemeClr val="bg2"/>
                </a:solidFill>
                <a:round/>
                <a:headEnd/>
                <a:tailEnd/>
              </a:ln>
            </p:spPr>
            <p:txBody>
              <a:bodyPr/>
              <a:lstStyle/>
              <a:p>
                <a:endParaRPr lang="zh-CN" altLang="en-US"/>
              </a:p>
            </p:txBody>
          </p:sp>
          <p:sp>
            <p:nvSpPr>
              <p:cNvPr id="68706" name="Line 1102"/>
              <p:cNvSpPr>
                <a:spLocks noChangeShapeType="1"/>
              </p:cNvSpPr>
              <p:nvPr/>
            </p:nvSpPr>
            <p:spPr bwMode="auto">
              <a:xfrm>
                <a:off x="768" y="1344"/>
                <a:ext cx="0" cy="192"/>
              </a:xfrm>
              <a:prstGeom prst="line">
                <a:avLst/>
              </a:prstGeom>
              <a:noFill/>
              <a:ln w="28575">
                <a:solidFill>
                  <a:schemeClr val="bg2"/>
                </a:solidFill>
                <a:round/>
                <a:headEnd/>
                <a:tailEnd/>
              </a:ln>
            </p:spPr>
            <p:txBody>
              <a:bodyPr/>
              <a:lstStyle/>
              <a:p>
                <a:endParaRPr lang="zh-CN" altLang="en-US"/>
              </a:p>
            </p:txBody>
          </p:sp>
          <p:sp>
            <p:nvSpPr>
              <p:cNvPr id="68707" name="Line 1103"/>
              <p:cNvSpPr>
                <a:spLocks noChangeShapeType="1"/>
              </p:cNvSpPr>
              <p:nvPr/>
            </p:nvSpPr>
            <p:spPr bwMode="auto">
              <a:xfrm>
                <a:off x="864" y="1344"/>
                <a:ext cx="0" cy="192"/>
              </a:xfrm>
              <a:prstGeom prst="line">
                <a:avLst/>
              </a:prstGeom>
              <a:noFill/>
              <a:ln w="9525">
                <a:solidFill>
                  <a:schemeClr val="bg2"/>
                </a:solidFill>
                <a:round/>
                <a:headEnd/>
                <a:tailEnd/>
              </a:ln>
            </p:spPr>
            <p:txBody>
              <a:bodyPr/>
              <a:lstStyle/>
              <a:p>
                <a:endParaRPr lang="zh-CN" altLang="en-US"/>
              </a:p>
            </p:txBody>
          </p:sp>
          <p:sp>
            <p:nvSpPr>
              <p:cNvPr id="68708" name="Line 1104"/>
              <p:cNvSpPr>
                <a:spLocks noChangeShapeType="1"/>
              </p:cNvSpPr>
              <p:nvPr/>
            </p:nvSpPr>
            <p:spPr bwMode="auto">
              <a:xfrm>
                <a:off x="960" y="1344"/>
                <a:ext cx="0" cy="192"/>
              </a:xfrm>
              <a:prstGeom prst="line">
                <a:avLst/>
              </a:prstGeom>
              <a:noFill/>
              <a:ln w="9525">
                <a:solidFill>
                  <a:schemeClr val="bg2"/>
                </a:solidFill>
                <a:round/>
                <a:headEnd/>
                <a:tailEnd/>
              </a:ln>
            </p:spPr>
            <p:txBody>
              <a:bodyPr/>
              <a:lstStyle/>
              <a:p>
                <a:endParaRPr lang="zh-CN" altLang="en-US"/>
              </a:p>
            </p:txBody>
          </p:sp>
          <p:sp>
            <p:nvSpPr>
              <p:cNvPr id="68709" name="Line 1105"/>
              <p:cNvSpPr>
                <a:spLocks noChangeShapeType="1"/>
              </p:cNvSpPr>
              <p:nvPr/>
            </p:nvSpPr>
            <p:spPr bwMode="auto">
              <a:xfrm>
                <a:off x="1056" y="1344"/>
                <a:ext cx="0" cy="192"/>
              </a:xfrm>
              <a:prstGeom prst="line">
                <a:avLst/>
              </a:prstGeom>
              <a:noFill/>
              <a:ln w="9525">
                <a:solidFill>
                  <a:schemeClr val="bg2"/>
                </a:solidFill>
                <a:round/>
                <a:headEnd/>
                <a:tailEnd/>
              </a:ln>
            </p:spPr>
            <p:txBody>
              <a:bodyPr/>
              <a:lstStyle/>
              <a:p>
                <a:endParaRPr lang="zh-CN" altLang="en-US"/>
              </a:p>
            </p:txBody>
          </p:sp>
          <p:sp>
            <p:nvSpPr>
              <p:cNvPr id="68710" name="Line 1106"/>
              <p:cNvSpPr>
                <a:spLocks noChangeShapeType="1"/>
              </p:cNvSpPr>
              <p:nvPr/>
            </p:nvSpPr>
            <p:spPr bwMode="auto">
              <a:xfrm>
                <a:off x="1152" y="1344"/>
                <a:ext cx="0" cy="192"/>
              </a:xfrm>
              <a:prstGeom prst="line">
                <a:avLst/>
              </a:prstGeom>
              <a:noFill/>
              <a:ln w="9525">
                <a:solidFill>
                  <a:schemeClr val="bg2"/>
                </a:solidFill>
                <a:round/>
                <a:headEnd/>
                <a:tailEnd/>
              </a:ln>
            </p:spPr>
            <p:txBody>
              <a:bodyPr/>
              <a:lstStyle/>
              <a:p>
                <a:endParaRPr lang="zh-CN" altLang="en-US"/>
              </a:p>
            </p:txBody>
          </p:sp>
          <p:sp>
            <p:nvSpPr>
              <p:cNvPr id="68711" name="Line 1107"/>
              <p:cNvSpPr>
                <a:spLocks noChangeShapeType="1"/>
              </p:cNvSpPr>
              <p:nvPr/>
            </p:nvSpPr>
            <p:spPr bwMode="auto">
              <a:xfrm>
                <a:off x="1248" y="1344"/>
                <a:ext cx="0" cy="192"/>
              </a:xfrm>
              <a:prstGeom prst="line">
                <a:avLst/>
              </a:prstGeom>
              <a:noFill/>
              <a:ln w="9525">
                <a:solidFill>
                  <a:schemeClr val="bg2"/>
                </a:solidFill>
                <a:round/>
                <a:headEnd/>
                <a:tailEnd/>
              </a:ln>
            </p:spPr>
            <p:txBody>
              <a:bodyPr/>
              <a:lstStyle/>
              <a:p>
                <a:endParaRPr lang="zh-CN" altLang="en-US"/>
              </a:p>
            </p:txBody>
          </p:sp>
          <p:sp>
            <p:nvSpPr>
              <p:cNvPr id="68712" name="Line 1108"/>
              <p:cNvSpPr>
                <a:spLocks noChangeShapeType="1"/>
              </p:cNvSpPr>
              <p:nvPr/>
            </p:nvSpPr>
            <p:spPr bwMode="auto">
              <a:xfrm>
                <a:off x="1344" y="1344"/>
                <a:ext cx="0" cy="192"/>
              </a:xfrm>
              <a:prstGeom prst="line">
                <a:avLst/>
              </a:prstGeom>
              <a:noFill/>
              <a:ln w="9525">
                <a:solidFill>
                  <a:schemeClr val="bg2"/>
                </a:solidFill>
                <a:round/>
                <a:headEnd/>
                <a:tailEnd/>
              </a:ln>
            </p:spPr>
            <p:txBody>
              <a:bodyPr/>
              <a:lstStyle/>
              <a:p>
                <a:endParaRPr lang="zh-CN" altLang="en-US"/>
              </a:p>
            </p:txBody>
          </p:sp>
          <p:sp>
            <p:nvSpPr>
              <p:cNvPr id="68713" name="Line 1109"/>
              <p:cNvSpPr>
                <a:spLocks noChangeShapeType="1"/>
              </p:cNvSpPr>
              <p:nvPr/>
            </p:nvSpPr>
            <p:spPr bwMode="auto">
              <a:xfrm>
                <a:off x="1440" y="1344"/>
                <a:ext cx="0" cy="192"/>
              </a:xfrm>
              <a:prstGeom prst="line">
                <a:avLst/>
              </a:prstGeom>
              <a:noFill/>
              <a:ln w="9525">
                <a:solidFill>
                  <a:schemeClr val="bg2"/>
                </a:solidFill>
                <a:round/>
                <a:headEnd/>
                <a:tailEnd/>
              </a:ln>
            </p:spPr>
            <p:txBody>
              <a:bodyPr/>
              <a:lstStyle/>
              <a:p>
                <a:endParaRPr lang="zh-CN" altLang="en-US"/>
              </a:p>
            </p:txBody>
          </p:sp>
          <p:sp>
            <p:nvSpPr>
              <p:cNvPr id="68714" name="Line 1110"/>
              <p:cNvSpPr>
                <a:spLocks noChangeShapeType="1"/>
              </p:cNvSpPr>
              <p:nvPr/>
            </p:nvSpPr>
            <p:spPr bwMode="auto">
              <a:xfrm>
                <a:off x="1536" y="1344"/>
                <a:ext cx="0" cy="192"/>
              </a:xfrm>
              <a:prstGeom prst="line">
                <a:avLst/>
              </a:prstGeom>
              <a:noFill/>
              <a:ln w="28575">
                <a:solidFill>
                  <a:schemeClr val="bg2"/>
                </a:solidFill>
                <a:round/>
                <a:headEnd/>
                <a:tailEnd/>
              </a:ln>
            </p:spPr>
            <p:txBody>
              <a:bodyPr/>
              <a:lstStyle/>
              <a:p>
                <a:endParaRPr lang="zh-CN" altLang="en-US"/>
              </a:p>
            </p:txBody>
          </p:sp>
          <p:sp>
            <p:nvSpPr>
              <p:cNvPr id="68715" name="Line 1111"/>
              <p:cNvSpPr>
                <a:spLocks noChangeShapeType="1"/>
              </p:cNvSpPr>
              <p:nvPr/>
            </p:nvSpPr>
            <p:spPr bwMode="auto">
              <a:xfrm>
                <a:off x="1632" y="1344"/>
                <a:ext cx="0" cy="192"/>
              </a:xfrm>
              <a:prstGeom prst="line">
                <a:avLst/>
              </a:prstGeom>
              <a:noFill/>
              <a:ln w="9525">
                <a:solidFill>
                  <a:schemeClr val="bg2"/>
                </a:solidFill>
                <a:round/>
                <a:headEnd/>
                <a:tailEnd/>
              </a:ln>
            </p:spPr>
            <p:txBody>
              <a:bodyPr/>
              <a:lstStyle/>
              <a:p>
                <a:endParaRPr lang="zh-CN" altLang="en-US"/>
              </a:p>
            </p:txBody>
          </p:sp>
          <p:sp>
            <p:nvSpPr>
              <p:cNvPr id="68716" name="Line 1112"/>
              <p:cNvSpPr>
                <a:spLocks noChangeShapeType="1"/>
              </p:cNvSpPr>
              <p:nvPr/>
            </p:nvSpPr>
            <p:spPr bwMode="auto">
              <a:xfrm>
                <a:off x="1728" y="1344"/>
                <a:ext cx="0" cy="192"/>
              </a:xfrm>
              <a:prstGeom prst="line">
                <a:avLst/>
              </a:prstGeom>
              <a:noFill/>
              <a:ln w="9525">
                <a:solidFill>
                  <a:schemeClr val="bg2"/>
                </a:solidFill>
                <a:round/>
                <a:headEnd/>
                <a:tailEnd/>
              </a:ln>
            </p:spPr>
            <p:txBody>
              <a:bodyPr/>
              <a:lstStyle/>
              <a:p>
                <a:endParaRPr lang="zh-CN" altLang="en-US"/>
              </a:p>
            </p:txBody>
          </p:sp>
          <p:sp>
            <p:nvSpPr>
              <p:cNvPr id="68717" name="Line 1113"/>
              <p:cNvSpPr>
                <a:spLocks noChangeShapeType="1"/>
              </p:cNvSpPr>
              <p:nvPr/>
            </p:nvSpPr>
            <p:spPr bwMode="auto">
              <a:xfrm>
                <a:off x="1824" y="1344"/>
                <a:ext cx="0" cy="192"/>
              </a:xfrm>
              <a:prstGeom prst="line">
                <a:avLst/>
              </a:prstGeom>
              <a:noFill/>
              <a:ln w="9525">
                <a:solidFill>
                  <a:schemeClr val="bg2"/>
                </a:solidFill>
                <a:round/>
                <a:headEnd/>
                <a:tailEnd/>
              </a:ln>
            </p:spPr>
            <p:txBody>
              <a:bodyPr/>
              <a:lstStyle/>
              <a:p>
                <a:endParaRPr lang="zh-CN" altLang="en-US"/>
              </a:p>
            </p:txBody>
          </p:sp>
          <p:sp>
            <p:nvSpPr>
              <p:cNvPr id="68718" name="Line 1114"/>
              <p:cNvSpPr>
                <a:spLocks noChangeShapeType="1"/>
              </p:cNvSpPr>
              <p:nvPr/>
            </p:nvSpPr>
            <p:spPr bwMode="auto">
              <a:xfrm>
                <a:off x="1920" y="1344"/>
                <a:ext cx="0" cy="192"/>
              </a:xfrm>
              <a:prstGeom prst="line">
                <a:avLst/>
              </a:prstGeom>
              <a:noFill/>
              <a:ln w="9525">
                <a:solidFill>
                  <a:schemeClr val="bg2"/>
                </a:solidFill>
                <a:round/>
                <a:headEnd/>
                <a:tailEnd/>
              </a:ln>
            </p:spPr>
            <p:txBody>
              <a:bodyPr/>
              <a:lstStyle/>
              <a:p>
                <a:endParaRPr lang="zh-CN" altLang="en-US"/>
              </a:p>
            </p:txBody>
          </p:sp>
          <p:sp>
            <p:nvSpPr>
              <p:cNvPr id="68719" name="Line 1115"/>
              <p:cNvSpPr>
                <a:spLocks noChangeShapeType="1"/>
              </p:cNvSpPr>
              <p:nvPr/>
            </p:nvSpPr>
            <p:spPr bwMode="auto">
              <a:xfrm>
                <a:off x="2016" y="1344"/>
                <a:ext cx="0" cy="192"/>
              </a:xfrm>
              <a:prstGeom prst="line">
                <a:avLst/>
              </a:prstGeom>
              <a:noFill/>
              <a:ln w="9525">
                <a:solidFill>
                  <a:schemeClr val="bg2"/>
                </a:solidFill>
                <a:round/>
                <a:headEnd/>
                <a:tailEnd/>
              </a:ln>
            </p:spPr>
            <p:txBody>
              <a:bodyPr/>
              <a:lstStyle/>
              <a:p>
                <a:endParaRPr lang="zh-CN" altLang="en-US"/>
              </a:p>
            </p:txBody>
          </p:sp>
          <p:sp>
            <p:nvSpPr>
              <p:cNvPr id="68720" name="Line 1116"/>
              <p:cNvSpPr>
                <a:spLocks noChangeShapeType="1"/>
              </p:cNvSpPr>
              <p:nvPr/>
            </p:nvSpPr>
            <p:spPr bwMode="auto">
              <a:xfrm>
                <a:off x="2112" y="1344"/>
                <a:ext cx="0" cy="192"/>
              </a:xfrm>
              <a:prstGeom prst="line">
                <a:avLst/>
              </a:prstGeom>
              <a:noFill/>
              <a:ln w="9525">
                <a:solidFill>
                  <a:schemeClr val="bg2"/>
                </a:solidFill>
                <a:round/>
                <a:headEnd/>
                <a:tailEnd/>
              </a:ln>
            </p:spPr>
            <p:txBody>
              <a:bodyPr/>
              <a:lstStyle/>
              <a:p>
                <a:endParaRPr lang="zh-CN" altLang="en-US"/>
              </a:p>
            </p:txBody>
          </p:sp>
          <p:sp>
            <p:nvSpPr>
              <p:cNvPr id="68721" name="Line 1117"/>
              <p:cNvSpPr>
                <a:spLocks noChangeShapeType="1"/>
              </p:cNvSpPr>
              <p:nvPr/>
            </p:nvSpPr>
            <p:spPr bwMode="auto">
              <a:xfrm>
                <a:off x="2208" y="1344"/>
                <a:ext cx="0" cy="192"/>
              </a:xfrm>
              <a:prstGeom prst="line">
                <a:avLst/>
              </a:prstGeom>
              <a:noFill/>
              <a:ln w="9525">
                <a:solidFill>
                  <a:schemeClr val="bg2"/>
                </a:solidFill>
                <a:round/>
                <a:headEnd/>
                <a:tailEnd/>
              </a:ln>
            </p:spPr>
            <p:txBody>
              <a:bodyPr/>
              <a:lstStyle/>
              <a:p>
                <a:endParaRPr lang="zh-CN" altLang="en-US"/>
              </a:p>
            </p:txBody>
          </p:sp>
          <p:sp>
            <p:nvSpPr>
              <p:cNvPr id="68722" name="Line 1118"/>
              <p:cNvSpPr>
                <a:spLocks noChangeShapeType="1"/>
              </p:cNvSpPr>
              <p:nvPr/>
            </p:nvSpPr>
            <p:spPr bwMode="auto">
              <a:xfrm>
                <a:off x="2304" y="1344"/>
                <a:ext cx="0" cy="192"/>
              </a:xfrm>
              <a:prstGeom prst="line">
                <a:avLst/>
              </a:prstGeom>
              <a:noFill/>
              <a:ln w="28575">
                <a:solidFill>
                  <a:schemeClr val="bg2"/>
                </a:solidFill>
                <a:round/>
                <a:headEnd/>
                <a:tailEnd/>
              </a:ln>
            </p:spPr>
            <p:txBody>
              <a:bodyPr/>
              <a:lstStyle/>
              <a:p>
                <a:endParaRPr lang="zh-CN" altLang="en-US"/>
              </a:p>
            </p:txBody>
          </p:sp>
          <p:sp>
            <p:nvSpPr>
              <p:cNvPr id="68723" name="Line 1119"/>
              <p:cNvSpPr>
                <a:spLocks noChangeShapeType="1"/>
              </p:cNvSpPr>
              <p:nvPr/>
            </p:nvSpPr>
            <p:spPr bwMode="auto">
              <a:xfrm>
                <a:off x="2400" y="1344"/>
                <a:ext cx="0" cy="192"/>
              </a:xfrm>
              <a:prstGeom prst="line">
                <a:avLst/>
              </a:prstGeom>
              <a:noFill/>
              <a:ln w="9525">
                <a:solidFill>
                  <a:schemeClr val="bg2"/>
                </a:solidFill>
                <a:round/>
                <a:headEnd/>
                <a:tailEnd/>
              </a:ln>
            </p:spPr>
            <p:txBody>
              <a:bodyPr/>
              <a:lstStyle/>
              <a:p>
                <a:endParaRPr lang="zh-CN" altLang="en-US"/>
              </a:p>
            </p:txBody>
          </p:sp>
          <p:sp>
            <p:nvSpPr>
              <p:cNvPr id="68724" name="Line 1120"/>
              <p:cNvSpPr>
                <a:spLocks noChangeShapeType="1"/>
              </p:cNvSpPr>
              <p:nvPr/>
            </p:nvSpPr>
            <p:spPr bwMode="auto">
              <a:xfrm>
                <a:off x="2496" y="1344"/>
                <a:ext cx="0" cy="192"/>
              </a:xfrm>
              <a:prstGeom prst="line">
                <a:avLst/>
              </a:prstGeom>
              <a:noFill/>
              <a:ln w="9525">
                <a:solidFill>
                  <a:schemeClr val="bg2"/>
                </a:solidFill>
                <a:round/>
                <a:headEnd/>
                <a:tailEnd/>
              </a:ln>
            </p:spPr>
            <p:txBody>
              <a:bodyPr/>
              <a:lstStyle/>
              <a:p>
                <a:endParaRPr lang="zh-CN" altLang="en-US"/>
              </a:p>
            </p:txBody>
          </p:sp>
          <p:sp>
            <p:nvSpPr>
              <p:cNvPr id="68725" name="Line 1121"/>
              <p:cNvSpPr>
                <a:spLocks noChangeShapeType="1"/>
              </p:cNvSpPr>
              <p:nvPr/>
            </p:nvSpPr>
            <p:spPr bwMode="auto">
              <a:xfrm>
                <a:off x="2592" y="1344"/>
                <a:ext cx="0" cy="192"/>
              </a:xfrm>
              <a:prstGeom prst="line">
                <a:avLst/>
              </a:prstGeom>
              <a:noFill/>
              <a:ln w="9525">
                <a:solidFill>
                  <a:schemeClr val="bg2"/>
                </a:solidFill>
                <a:round/>
                <a:headEnd/>
                <a:tailEnd/>
              </a:ln>
            </p:spPr>
            <p:txBody>
              <a:bodyPr/>
              <a:lstStyle/>
              <a:p>
                <a:endParaRPr lang="zh-CN" altLang="en-US"/>
              </a:p>
            </p:txBody>
          </p:sp>
          <p:sp>
            <p:nvSpPr>
              <p:cNvPr id="68726" name="Line 1122"/>
              <p:cNvSpPr>
                <a:spLocks noChangeShapeType="1"/>
              </p:cNvSpPr>
              <p:nvPr/>
            </p:nvSpPr>
            <p:spPr bwMode="auto">
              <a:xfrm>
                <a:off x="2688" y="1344"/>
                <a:ext cx="0" cy="192"/>
              </a:xfrm>
              <a:prstGeom prst="line">
                <a:avLst/>
              </a:prstGeom>
              <a:noFill/>
              <a:ln w="9525">
                <a:solidFill>
                  <a:schemeClr val="bg2"/>
                </a:solidFill>
                <a:round/>
                <a:headEnd/>
                <a:tailEnd/>
              </a:ln>
            </p:spPr>
            <p:txBody>
              <a:bodyPr/>
              <a:lstStyle/>
              <a:p>
                <a:endParaRPr lang="zh-CN" altLang="en-US"/>
              </a:p>
            </p:txBody>
          </p:sp>
          <p:sp>
            <p:nvSpPr>
              <p:cNvPr id="68727" name="Line 1123"/>
              <p:cNvSpPr>
                <a:spLocks noChangeShapeType="1"/>
              </p:cNvSpPr>
              <p:nvPr/>
            </p:nvSpPr>
            <p:spPr bwMode="auto">
              <a:xfrm>
                <a:off x="2784" y="1344"/>
                <a:ext cx="0" cy="192"/>
              </a:xfrm>
              <a:prstGeom prst="line">
                <a:avLst/>
              </a:prstGeom>
              <a:noFill/>
              <a:ln w="9525">
                <a:solidFill>
                  <a:schemeClr val="bg2"/>
                </a:solidFill>
                <a:round/>
                <a:headEnd/>
                <a:tailEnd/>
              </a:ln>
            </p:spPr>
            <p:txBody>
              <a:bodyPr/>
              <a:lstStyle/>
              <a:p>
                <a:endParaRPr lang="zh-CN" altLang="en-US"/>
              </a:p>
            </p:txBody>
          </p:sp>
          <p:sp>
            <p:nvSpPr>
              <p:cNvPr id="68728" name="Line 1124"/>
              <p:cNvSpPr>
                <a:spLocks noChangeShapeType="1"/>
              </p:cNvSpPr>
              <p:nvPr/>
            </p:nvSpPr>
            <p:spPr bwMode="auto">
              <a:xfrm>
                <a:off x="2880" y="1344"/>
                <a:ext cx="0" cy="192"/>
              </a:xfrm>
              <a:prstGeom prst="line">
                <a:avLst/>
              </a:prstGeom>
              <a:noFill/>
              <a:ln w="9525">
                <a:solidFill>
                  <a:schemeClr val="bg2"/>
                </a:solidFill>
                <a:round/>
                <a:headEnd/>
                <a:tailEnd/>
              </a:ln>
            </p:spPr>
            <p:txBody>
              <a:bodyPr/>
              <a:lstStyle/>
              <a:p>
                <a:endParaRPr lang="zh-CN" altLang="en-US"/>
              </a:p>
            </p:txBody>
          </p:sp>
          <p:sp>
            <p:nvSpPr>
              <p:cNvPr id="68729" name="Line 1125"/>
              <p:cNvSpPr>
                <a:spLocks noChangeShapeType="1"/>
              </p:cNvSpPr>
              <p:nvPr/>
            </p:nvSpPr>
            <p:spPr bwMode="auto">
              <a:xfrm>
                <a:off x="2976" y="1344"/>
                <a:ext cx="0" cy="192"/>
              </a:xfrm>
              <a:prstGeom prst="line">
                <a:avLst/>
              </a:prstGeom>
              <a:noFill/>
              <a:ln w="9525">
                <a:solidFill>
                  <a:schemeClr val="bg2"/>
                </a:solidFill>
                <a:round/>
                <a:headEnd/>
                <a:tailEnd/>
              </a:ln>
            </p:spPr>
            <p:txBody>
              <a:bodyPr/>
              <a:lstStyle/>
              <a:p>
                <a:endParaRPr lang="zh-CN" altLang="en-US"/>
              </a:p>
            </p:txBody>
          </p:sp>
          <p:sp>
            <p:nvSpPr>
              <p:cNvPr id="68730" name="Line 1126"/>
              <p:cNvSpPr>
                <a:spLocks noChangeShapeType="1"/>
              </p:cNvSpPr>
              <p:nvPr/>
            </p:nvSpPr>
            <p:spPr bwMode="auto">
              <a:xfrm>
                <a:off x="3072" y="1344"/>
                <a:ext cx="0" cy="192"/>
              </a:xfrm>
              <a:prstGeom prst="line">
                <a:avLst/>
              </a:prstGeom>
              <a:noFill/>
              <a:ln w="28575">
                <a:solidFill>
                  <a:schemeClr val="bg2"/>
                </a:solidFill>
                <a:round/>
                <a:headEnd/>
                <a:tailEnd/>
              </a:ln>
            </p:spPr>
            <p:txBody>
              <a:bodyPr/>
              <a:lstStyle/>
              <a:p>
                <a:endParaRPr lang="zh-CN" altLang="en-US"/>
              </a:p>
            </p:txBody>
          </p:sp>
          <p:sp>
            <p:nvSpPr>
              <p:cNvPr id="68731" name="Line 1127"/>
              <p:cNvSpPr>
                <a:spLocks noChangeShapeType="1"/>
              </p:cNvSpPr>
              <p:nvPr/>
            </p:nvSpPr>
            <p:spPr bwMode="auto">
              <a:xfrm>
                <a:off x="3168" y="1344"/>
                <a:ext cx="0" cy="192"/>
              </a:xfrm>
              <a:prstGeom prst="line">
                <a:avLst/>
              </a:prstGeom>
              <a:noFill/>
              <a:ln w="9525">
                <a:solidFill>
                  <a:schemeClr val="bg2"/>
                </a:solidFill>
                <a:round/>
                <a:headEnd/>
                <a:tailEnd/>
              </a:ln>
            </p:spPr>
            <p:txBody>
              <a:bodyPr/>
              <a:lstStyle/>
              <a:p>
                <a:endParaRPr lang="zh-CN" altLang="en-US"/>
              </a:p>
            </p:txBody>
          </p:sp>
          <p:sp>
            <p:nvSpPr>
              <p:cNvPr id="68732" name="Line 1128"/>
              <p:cNvSpPr>
                <a:spLocks noChangeShapeType="1"/>
              </p:cNvSpPr>
              <p:nvPr/>
            </p:nvSpPr>
            <p:spPr bwMode="auto">
              <a:xfrm>
                <a:off x="3264" y="1344"/>
                <a:ext cx="0" cy="192"/>
              </a:xfrm>
              <a:prstGeom prst="line">
                <a:avLst/>
              </a:prstGeom>
              <a:noFill/>
              <a:ln w="9525">
                <a:solidFill>
                  <a:schemeClr val="bg2"/>
                </a:solidFill>
                <a:round/>
                <a:headEnd/>
                <a:tailEnd/>
              </a:ln>
            </p:spPr>
            <p:txBody>
              <a:bodyPr/>
              <a:lstStyle/>
              <a:p>
                <a:endParaRPr lang="zh-CN" altLang="en-US"/>
              </a:p>
            </p:txBody>
          </p:sp>
          <p:sp>
            <p:nvSpPr>
              <p:cNvPr id="68733" name="Line 1129"/>
              <p:cNvSpPr>
                <a:spLocks noChangeShapeType="1"/>
              </p:cNvSpPr>
              <p:nvPr/>
            </p:nvSpPr>
            <p:spPr bwMode="auto">
              <a:xfrm>
                <a:off x="3360" y="1344"/>
                <a:ext cx="0" cy="192"/>
              </a:xfrm>
              <a:prstGeom prst="line">
                <a:avLst/>
              </a:prstGeom>
              <a:noFill/>
              <a:ln w="9525">
                <a:solidFill>
                  <a:schemeClr val="bg2"/>
                </a:solidFill>
                <a:round/>
                <a:headEnd/>
                <a:tailEnd/>
              </a:ln>
            </p:spPr>
            <p:txBody>
              <a:bodyPr/>
              <a:lstStyle/>
              <a:p>
                <a:endParaRPr lang="zh-CN" altLang="en-US"/>
              </a:p>
            </p:txBody>
          </p:sp>
          <p:sp>
            <p:nvSpPr>
              <p:cNvPr id="68734" name="Line 1130"/>
              <p:cNvSpPr>
                <a:spLocks noChangeShapeType="1"/>
              </p:cNvSpPr>
              <p:nvPr/>
            </p:nvSpPr>
            <p:spPr bwMode="auto">
              <a:xfrm>
                <a:off x="3456" y="1344"/>
                <a:ext cx="0" cy="192"/>
              </a:xfrm>
              <a:prstGeom prst="line">
                <a:avLst/>
              </a:prstGeom>
              <a:noFill/>
              <a:ln w="9525">
                <a:solidFill>
                  <a:schemeClr val="bg2"/>
                </a:solidFill>
                <a:round/>
                <a:headEnd/>
                <a:tailEnd/>
              </a:ln>
            </p:spPr>
            <p:txBody>
              <a:bodyPr/>
              <a:lstStyle/>
              <a:p>
                <a:endParaRPr lang="zh-CN" altLang="en-US"/>
              </a:p>
            </p:txBody>
          </p:sp>
          <p:sp>
            <p:nvSpPr>
              <p:cNvPr id="68735" name="Line 1131"/>
              <p:cNvSpPr>
                <a:spLocks noChangeShapeType="1"/>
              </p:cNvSpPr>
              <p:nvPr/>
            </p:nvSpPr>
            <p:spPr bwMode="auto">
              <a:xfrm>
                <a:off x="3552" y="1344"/>
                <a:ext cx="0" cy="192"/>
              </a:xfrm>
              <a:prstGeom prst="line">
                <a:avLst/>
              </a:prstGeom>
              <a:noFill/>
              <a:ln w="9525">
                <a:solidFill>
                  <a:schemeClr val="bg2"/>
                </a:solidFill>
                <a:round/>
                <a:headEnd/>
                <a:tailEnd/>
              </a:ln>
            </p:spPr>
            <p:txBody>
              <a:bodyPr/>
              <a:lstStyle/>
              <a:p>
                <a:endParaRPr lang="zh-CN" altLang="en-US"/>
              </a:p>
            </p:txBody>
          </p:sp>
          <p:sp>
            <p:nvSpPr>
              <p:cNvPr id="68736" name="Line 1132"/>
              <p:cNvSpPr>
                <a:spLocks noChangeShapeType="1"/>
              </p:cNvSpPr>
              <p:nvPr/>
            </p:nvSpPr>
            <p:spPr bwMode="auto">
              <a:xfrm>
                <a:off x="3648" y="1344"/>
                <a:ext cx="0" cy="192"/>
              </a:xfrm>
              <a:prstGeom prst="line">
                <a:avLst/>
              </a:prstGeom>
              <a:noFill/>
              <a:ln w="9525">
                <a:solidFill>
                  <a:schemeClr val="bg2"/>
                </a:solidFill>
                <a:round/>
                <a:headEnd/>
                <a:tailEnd/>
              </a:ln>
            </p:spPr>
            <p:txBody>
              <a:bodyPr/>
              <a:lstStyle/>
              <a:p>
                <a:endParaRPr lang="zh-CN" altLang="en-US"/>
              </a:p>
            </p:txBody>
          </p:sp>
          <p:sp>
            <p:nvSpPr>
              <p:cNvPr id="68737" name="Line 1133"/>
              <p:cNvSpPr>
                <a:spLocks noChangeShapeType="1"/>
              </p:cNvSpPr>
              <p:nvPr/>
            </p:nvSpPr>
            <p:spPr bwMode="auto">
              <a:xfrm>
                <a:off x="3744" y="1344"/>
                <a:ext cx="0" cy="192"/>
              </a:xfrm>
              <a:prstGeom prst="line">
                <a:avLst/>
              </a:prstGeom>
              <a:noFill/>
              <a:ln w="9525">
                <a:solidFill>
                  <a:schemeClr val="bg2"/>
                </a:solidFill>
                <a:round/>
                <a:headEnd/>
                <a:tailEnd/>
              </a:ln>
            </p:spPr>
            <p:txBody>
              <a:bodyPr/>
              <a:lstStyle/>
              <a:p>
                <a:endParaRPr lang="zh-CN" altLang="en-US"/>
              </a:p>
            </p:txBody>
          </p:sp>
          <p:sp>
            <p:nvSpPr>
              <p:cNvPr id="68738" name="Line 1134"/>
              <p:cNvSpPr>
                <a:spLocks noChangeShapeType="1"/>
              </p:cNvSpPr>
              <p:nvPr/>
            </p:nvSpPr>
            <p:spPr bwMode="auto">
              <a:xfrm>
                <a:off x="3840" y="1344"/>
                <a:ext cx="0" cy="192"/>
              </a:xfrm>
              <a:prstGeom prst="line">
                <a:avLst/>
              </a:prstGeom>
              <a:noFill/>
              <a:ln w="28575">
                <a:solidFill>
                  <a:schemeClr val="bg2"/>
                </a:solidFill>
                <a:round/>
                <a:headEnd/>
                <a:tailEnd/>
              </a:ln>
            </p:spPr>
            <p:txBody>
              <a:bodyPr/>
              <a:lstStyle/>
              <a:p>
                <a:endParaRPr lang="zh-CN" altLang="en-US"/>
              </a:p>
            </p:txBody>
          </p:sp>
          <p:sp>
            <p:nvSpPr>
              <p:cNvPr id="68739" name="Line 1135"/>
              <p:cNvSpPr>
                <a:spLocks noChangeShapeType="1"/>
              </p:cNvSpPr>
              <p:nvPr/>
            </p:nvSpPr>
            <p:spPr bwMode="auto">
              <a:xfrm>
                <a:off x="3936" y="1344"/>
                <a:ext cx="0" cy="192"/>
              </a:xfrm>
              <a:prstGeom prst="line">
                <a:avLst/>
              </a:prstGeom>
              <a:noFill/>
              <a:ln w="9525">
                <a:solidFill>
                  <a:schemeClr val="bg2"/>
                </a:solidFill>
                <a:round/>
                <a:headEnd/>
                <a:tailEnd/>
              </a:ln>
            </p:spPr>
            <p:txBody>
              <a:bodyPr/>
              <a:lstStyle/>
              <a:p>
                <a:endParaRPr lang="zh-CN" altLang="en-US"/>
              </a:p>
            </p:txBody>
          </p:sp>
          <p:sp>
            <p:nvSpPr>
              <p:cNvPr id="68740" name="Line 1136"/>
              <p:cNvSpPr>
                <a:spLocks noChangeShapeType="1"/>
              </p:cNvSpPr>
              <p:nvPr/>
            </p:nvSpPr>
            <p:spPr bwMode="auto">
              <a:xfrm>
                <a:off x="4032" y="1344"/>
                <a:ext cx="0" cy="192"/>
              </a:xfrm>
              <a:prstGeom prst="line">
                <a:avLst/>
              </a:prstGeom>
              <a:noFill/>
              <a:ln w="9525">
                <a:solidFill>
                  <a:schemeClr val="bg2"/>
                </a:solidFill>
                <a:round/>
                <a:headEnd/>
                <a:tailEnd/>
              </a:ln>
            </p:spPr>
            <p:txBody>
              <a:bodyPr/>
              <a:lstStyle/>
              <a:p>
                <a:endParaRPr lang="zh-CN" altLang="en-US"/>
              </a:p>
            </p:txBody>
          </p:sp>
          <p:sp>
            <p:nvSpPr>
              <p:cNvPr id="68741" name="Line 1137"/>
              <p:cNvSpPr>
                <a:spLocks noChangeShapeType="1"/>
              </p:cNvSpPr>
              <p:nvPr/>
            </p:nvSpPr>
            <p:spPr bwMode="auto">
              <a:xfrm>
                <a:off x="4128" y="1344"/>
                <a:ext cx="0" cy="192"/>
              </a:xfrm>
              <a:prstGeom prst="line">
                <a:avLst/>
              </a:prstGeom>
              <a:noFill/>
              <a:ln w="9525">
                <a:solidFill>
                  <a:schemeClr val="bg2"/>
                </a:solidFill>
                <a:round/>
                <a:headEnd/>
                <a:tailEnd/>
              </a:ln>
            </p:spPr>
            <p:txBody>
              <a:bodyPr/>
              <a:lstStyle/>
              <a:p>
                <a:endParaRPr lang="zh-CN" altLang="en-US"/>
              </a:p>
            </p:txBody>
          </p:sp>
          <p:sp>
            <p:nvSpPr>
              <p:cNvPr id="68742" name="Line 1138"/>
              <p:cNvSpPr>
                <a:spLocks noChangeShapeType="1"/>
              </p:cNvSpPr>
              <p:nvPr/>
            </p:nvSpPr>
            <p:spPr bwMode="auto">
              <a:xfrm>
                <a:off x="4224" y="1344"/>
                <a:ext cx="0" cy="192"/>
              </a:xfrm>
              <a:prstGeom prst="line">
                <a:avLst/>
              </a:prstGeom>
              <a:noFill/>
              <a:ln w="9525">
                <a:solidFill>
                  <a:schemeClr val="bg2"/>
                </a:solidFill>
                <a:round/>
                <a:headEnd/>
                <a:tailEnd/>
              </a:ln>
            </p:spPr>
            <p:txBody>
              <a:bodyPr/>
              <a:lstStyle/>
              <a:p>
                <a:endParaRPr lang="zh-CN" altLang="en-US"/>
              </a:p>
            </p:txBody>
          </p:sp>
          <p:sp>
            <p:nvSpPr>
              <p:cNvPr id="68743" name="Line 1139"/>
              <p:cNvSpPr>
                <a:spLocks noChangeShapeType="1"/>
              </p:cNvSpPr>
              <p:nvPr/>
            </p:nvSpPr>
            <p:spPr bwMode="auto">
              <a:xfrm>
                <a:off x="4320" y="1344"/>
                <a:ext cx="0" cy="192"/>
              </a:xfrm>
              <a:prstGeom prst="line">
                <a:avLst/>
              </a:prstGeom>
              <a:noFill/>
              <a:ln w="9525">
                <a:solidFill>
                  <a:schemeClr val="bg2"/>
                </a:solidFill>
                <a:round/>
                <a:headEnd/>
                <a:tailEnd/>
              </a:ln>
            </p:spPr>
            <p:txBody>
              <a:bodyPr/>
              <a:lstStyle/>
              <a:p>
                <a:endParaRPr lang="zh-CN" altLang="en-US"/>
              </a:p>
            </p:txBody>
          </p:sp>
          <p:sp>
            <p:nvSpPr>
              <p:cNvPr id="68744" name="Line 1140"/>
              <p:cNvSpPr>
                <a:spLocks noChangeShapeType="1"/>
              </p:cNvSpPr>
              <p:nvPr/>
            </p:nvSpPr>
            <p:spPr bwMode="auto">
              <a:xfrm>
                <a:off x="4416" y="1344"/>
                <a:ext cx="0" cy="192"/>
              </a:xfrm>
              <a:prstGeom prst="line">
                <a:avLst/>
              </a:prstGeom>
              <a:noFill/>
              <a:ln w="9525">
                <a:solidFill>
                  <a:schemeClr val="bg2"/>
                </a:solidFill>
                <a:round/>
                <a:headEnd/>
                <a:tailEnd/>
              </a:ln>
            </p:spPr>
            <p:txBody>
              <a:bodyPr/>
              <a:lstStyle/>
              <a:p>
                <a:endParaRPr lang="zh-CN" altLang="en-US"/>
              </a:p>
            </p:txBody>
          </p:sp>
          <p:sp>
            <p:nvSpPr>
              <p:cNvPr id="68745" name="Line 1141"/>
              <p:cNvSpPr>
                <a:spLocks noChangeShapeType="1"/>
              </p:cNvSpPr>
              <p:nvPr/>
            </p:nvSpPr>
            <p:spPr bwMode="auto">
              <a:xfrm>
                <a:off x="4512" y="1344"/>
                <a:ext cx="0" cy="192"/>
              </a:xfrm>
              <a:prstGeom prst="line">
                <a:avLst/>
              </a:prstGeom>
              <a:noFill/>
              <a:ln w="9525">
                <a:solidFill>
                  <a:schemeClr val="bg2"/>
                </a:solidFill>
                <a:round/>
                <a:headEnd/>
                <a:tailEnd/>
              </a:ln>
            </p:spPr>
            <p:txBody>
              <a:bodyPr/>
              <a:lstStyle/>
              <a:p>
                <a:endParaRPr lang="zh-CN" altLang="en-US"/>
              </a:p>
            </p:txBody>
          </p:sp>
          <p:sp>
            <p:nvSpPr>
              <p:cNvPr id="68746" name="Line 1142"/>
              <p:cNvSpPr>
                <a:spLocks noChangeShapeType="1"/>
              </p:cNvSpPr>
              <p:nvPr/>
            </p:nvSpPr>
            <p:spPr bwMode="auto">
              <a:xfrm>
                <a:off x="4608" y="1344"/>
                <a:ext cx="0" cy="192"/>
              </a:xfrm>
              <a:prstGeom prst="line">
                <a:avLst/>
              </a:prstGeom>
              <a:noFill/>
              <a:ln w="28575">
                <a:solidFill>
                  <a:schemeClr val="bg2"/>
                </a:solidFill>
                <a:round/>
                <a:headEnd/>
                <a:tailEnd/>
              </a:ln>
            </p:spPr>
            <p:txBody>
              <a:bodyPr/>
              <a:lstStyle/>
              <a:p>
                <a:endParaRPr lang="zh-CN" altLang="en-US"/>
              </a:p>
            </p:txBody>
          </p:sp>
          <p:sp>
            <p:nvSpPr>
              <p:cNvPr id="68747" name="Line 1143"/>
              <p:cNvSpPr>
                <a:spLocks noChangeShapeType="1"/>
              </p:cNvSpPr>
              <p:nvPr/>
            </p:nvSpPr>
            <p:spPr bwMode="auto">
              <a:xfrm>
                <a:off x="4704" y="1344"/>
                <a:ext cx="0" cy="192"/>
              </a:xfrm>
              <a:prstGeom prst="line">
                <a:avLst/>
              </a:prstGeom>
              <a:noFill/>
              <a:ln w="9525">
                <a:solidFill>
                  <a:schemeClr val="bg2"/>
                </a:solidFill>
                <a:round/>
                <a:headEnd/>
                <a:tailEnd/>
              </a:ln>
            </p:spPr>
            <p:txBody>
              <a:bodyPr/>
              <a:lstStyle/>
              <a:p>
                <a:endParaRPr lang="zh-CN" altLang="en-US"/>
              </a:p>
            </p:txBody>
          </p:sp>
          <p:sp>
            <p:nvSpPr>
              <p:cNvPr id="68748" name="Line 1144"/>
              <p:cNvSpPr>
                <a:spLocks noChangeShapeType="1"/>
              </p:cNvSpPr>
              <p:nvPr/>
            </p:nvSpPr>
            <p:spPr bwMode="auto">
              <a:xfrm>
                <a:off x="4800" y="1344"/>
                <a:ext cx="0" cy="192"/>
              </a:xfrm>
              <a:prstGeom prst="line">
                <a:avLst/>
              </a:prstGeom>
              <a:noFill/>
              <a:ln w="9525">
                <a:solidFill>
                  <a:schemeClr val="bg2"/>
                </a:solidFill>
                <a:round/>
                <a:headEnd/>
                <a:tailEnd/>
              </a:ln>
            </p:spPr>
            <p:txBody>
              <a:bodyPr/>
              <a:lstStyle/>
              <a:p>
                <a:endParaRPr lang="zh-CN" altLang="en-US"/>
              </a:p>
            </p:txBody>
          </p:sp>
          <p:sp>
            <p:nvSpPr>
              <p:cNvPr id="68749" name="Line 1145"/>
              <p:cNvSpPr>
                <a:spLocks noChangeShapeType="1"/>
              </p:cNvSpPr>
              <p:nvPr/>
            </p:nvSpPr>
            <p:spPr bwMode="auto">
              <a:xfrm>
                <a:off x="4896" y="1344"/>
                <a:ext cx="0" cy="192"/>
              </a:xfrm>
              <a:prstGeom prst="line">
                <a:avLst/>
              </a:prstGeom>
              <a:noFill/>
              <a:ln w="9525">
                <a:solidFill>
                  <a:schemeClr val="bg2"/>
                </a:solidFill>
                <a:round/>
                <a:headEnd/>
                <a:tailEnd/>
              </a:ln>
            </p:spPr>
            <p:txBody>
              <a:bodyPr/>
              <a:lstStyle/>
              <a:p>
                <a:endParaRPr lang="zh-CN" altLang="en-US"/>
              </a:p>
            </p:txBody>
          </p:sp>
          <p:sp>
            <p:nvSpPr>
              <p:cNvPr id="68750" name="Line 1146"/>
              <p:cNvSpPr>
                <a:spLocks noChangeShapeType="1"/>
              </p:cNvSpPr>
              <p:nvPr/>
            </p:nvSpPr>
            <p:spPr bwMode="auto">
              <a:xfrm>
                <a:off x="4992" y="1344"/>
                <a:ext cx="0" cy="192"/>
              </a:xfrm>
              <a:prstGeom prst="line">
                <a:avLst/>
              </a:prstGeom>
              <a:noFill/>
              <a:ln w="9525">
                <a:solidFill>
                  <a:schemeClr val="bg2"/>
                </a:solidFill>
                <a:round/>
                <a:headEnd/>
                <a:tailEnd/>
              </a:ln>
            </p:spPr>
            <p:txBody>
              <a:bodyPr/>
              <a:lstStyle/>
              <a:p>
                <a:endParaRPr lang="zh-CN" altLang="en-US"/>
              </a:p>
            </p:txBody>
          </p:sp>
          <p:sp>
            <p:nvSpPr>
              <p:cNvPr id="68751" name="Line 1147"/>
              <p:cNvSpPr>
                <a:spLocks noChangeShapeType="1"/>
              </p:cNvSpPr>
              <p:nvPr/>
            </p:nvSpPr>
            <p:spPr bwMode="auto">
              <a:xfrm>
                <a:off x="5088" y="1344"/>
                <a:ext cx="0" cy="192"/>
              </a:xfrm>
              <a:prstGeom prst="line">
                <a:avLst/>
              </a:prstGeom>
              <a:noFill/>
              <a:ln w="9525">
                <a:solidFill>
                  <a:schemeClr val="bg2"/>
                </a:solidFill>
                <a:round/>
                <a:headEnd/>
                <a:tailEnd/>
              </a:ln>
            </p:spPr>
            <p:txBody>
              <a:bodyPr/>
              <a:lstStyle/>
              <a:p>
                <a:endParaRPr lang="zh-CN" altLang="en-US"/>
              </a:p>
            </p:txBody>
          </p:sp>
          <p:sp>
            <p:nvSpPr>
              <p:cNvPr id="68752" name="Line 1148"/>
              <p:cNvSpPr>
                <a:spLocks noChangeShapeType="1"/>
              </p:cNvSpPr>
              <p:nvPr/>
            </p:nvSpPr>
            <p:spPr bwMode="auto">
              <a:xfrm>
                <a:off x="5184" y="1344"/>
                <a:ext cx="0" cy="192"/>
              </a:xfrm>
              <a:prstGeom prst="line">
                <a:avLst/>
              </a:prstGeom>
              <a:noFill/>
              <a:ln w="9525">
                <a:solidFill>
                  <a:schemeClr val="bg2"/>
                </a:solidFill>
                <a:round/>
                <a:headEnd/>
                <a:tailEnd/>
              </a:ln>
            </p:spPr>
            <p:txBody>
              <a:bodyPr/>
              <a:lstStyle/>
              <a:p>
                <a:endParaRPr lang="zh-CN" altLang="en-US"/>
              </a:p>
            </p:txBody>
          </p:sp>
          <p:sp>
            <p:nvSpPr>
              <p:cNvPr id="68753" name="Line 1149"/>
              <p:cNvSpPr>
                <a:spLocks noChangeShapeType="1"/>
              </p:cNvSpPr>
              <p:nvPr/>
            </p:nvSpPr>
            <p:spPr bwMode="auto">
              <a:xfrm>
                <a:off x="5280" y="1344"/>
                <a:ext cx="0" cy="192"/>
              </a:xfrm>
              <a:prstGeom prst="line">
                <a:avLst/>
              </a:prstGeom>
              <a:noFill/>
              <a:ln w="9525">
                <a:solidFill>
                  <a:schemeClr val="bg2"/>
                </a:solidFill>
                <a:round/>
                <a:headEnd/>
                <a:tailEnd/>
              </a:ln>
            </p:spPr>
            <p:txBody>
              <a:bodyPr/>
              <a:lstStyle/>
              <a:p>
                <a:endParaRPr lang="zh-CN" altLang="en-US"/>
              </a:p>
            </p:txBody>
          </p:sp>
          <p:sp>
            <p:nvSpPr>
              <p:cNvPr id="68754" name="Line 1150"/>
              <p:cNvSpPr>
                <a:spLocks noChangeShapeType="1"/>
              </p:cNvSpPr>
              <p:nvPr/>
            </p:nvSpPr>
            <p:spPr bwMode="auto">
              <a:xfrm>
                <a:off x="5376" y="1344"/>
                <a:ext cx="0" cy="192"/>
              </a:xfrm>
              <a:prstGeom prst="line">
                <a:avLst/>
              </a:prstGeom>
              <a:noFill/>
              <a:ln w="28575">
                <a:solidFill>
                  <a:schemeClr val="bg2"/>
                </a:solidFill>
                <a:round/>
                <a:headEnd/>
                <a:tailEnd/>
              </a:ln>
            </p:spPr>
            <p:txBody>
              <a:bodyPr/>
              <a:lstStyle/>
              <a:p>
                <a:endParaRPr lang="zh-CN" altLang="en-US"/>
              </a:p>
            </p:txBody>
          </p:sp>
          <p:sp>
            <p:nvSpPr>
              <p:cNvPr id="68755" name="Line 1151"/>
              <p:cNvSpPr>
                <a:spLocks noChangeShapeType="1"/>
              </p:cNvSpPr>
              <p:nvPr/>
            </p:nvSpPr>
            <p:spPr bwMode="auto">
              <a:xfrm>
                <a:off x="5472" y="1344"/>
                <a:ext cx="0" cy="192"/>
              </a:xfrm>
              <a:prstGeom prst="line">
                <a:avLst/>
              </a:prstGeom>
              <a:noFill/>
              <a:ln w="9525">
                <a:solidFill>
                  <a:schemeClr val="bg2"/>
                </a:solidFill>
                <a:round/>
                <a:headEnd/>
                <a:tailEnd/>
              </a:ln>
            </p:spPr>
            <p:txBody>
              <a:bodyPr/>
              <a:lstStyle/>
              <a:p>
                <a:endParaRPr lang="zh-CN" altLang="en-US"/>
              </a:p>
            </p:txBody>
          </p:sp>
          <p:sp>
            <p:nvSpPr>
              <p:cNvPr id="68756" name="Line 1152"/>
              <p:cNvSpPr>
                <a:spLocks noChangeShapeType="1"/>
              </p:cNvSpPr>
              <p:nvPr/>
            </p:nvSpPr>
            <p:spPr bwMode="auto">
              <a:xfrm>
                <a:off x="5568" y="1344"/>
                <a:ext cx="0" cy="192"/>
              </a:xfrm>
              <a:prstGeom prst="line">
                <a:avLst/>
              </a:prstGeom>
              <a:noFill/>
              <a:ln w="9525">
                <a:solidFill>
                  <a:schemeClr val="bg2"/>
                </a:solidFill>
                <a:round/>
                <a:headEnd/>
                <a:tailEnd/>
              </a:ln>
            </p:spPr>
            <p:txBody>
              <a:bodyPr/>
              <a:lstStyle/>
              <a:p>
                <a:endParaRPr lang="zh-CN" altLang="en-US"/>
              </a:p>
            </p:txBody>
          </p:sp>
          <p:sp>
            <p:nvSpPr>
              <p:cNvPr id="68757" name="Line 1153"/>
              <p:cNvSpPr>
                <a:spLocks noChangeShapeType="1"/>
              </p:cNvSpPr>
              <p:nvPr/>
            </p:nvSpPr>
            <p:spPr bwMode="auto">
              <a:xfrm>
                <a:off x="5664" y="1344"/>
                <a:ext cx="0" cy="192"/>
              </a:xfrm>
              <a:prstGeom prst="line">
                <a:avLst/>
              </a:prstGeom>
              <a:noFill/>
              <a:ln w="9525">
                <a:solidFill>
                  <a:schemeClr val="bg2"/>
                </a:solidFill>
                <a:round/>
                <a:headEnd/>
                <a:tailEnd/>
              </a:ln>
            </p:spPr>
            <p:txBody>
              <a:bodyPr/>
              <a:lstStyle/>
              <a:p>
                <a:endParaRPr lang="zh-CN" altLang="en-US"/>
              </a:p>
            </p:txBody>
          </p:sp>
          <p:sp>
            <p:nvSpPr>
              <p:cNvPr id="68758" name="Line 1154"/>
              <p:cNvSpPr>
                <a:spLocks noChangeShapeType="1"/>
              </p:cNvSpPr>
              <p:nvPr/>
            </p:nvSpPr>
            <p:spPr bwMode="auto">
              <a:xfrm>
                <a:off x="5760" y="1344"/>
                <a:ext cx="0" cy="192"/>
              </a:xfrm>
              <a:prstGeom prst="line">
                <a:avLst/>
              </a:prstGeom>
              <a:noFill/>
              <a:ln w="9525">
                <a:solidFill>
                  <a:schemeClr val="bg2"/>
                </a:solidFill>
                <a:round/>
                <a:headEnd/>
                <a:tailEnd/>
              </a:ln>
            </p:spPr>
            <p:txBody>
              <a:bodyPr/>
              <a:lstStyle/>
              <a:p>
                <a:endParaRPr lang="zh-CN" altLang="en-US"/>
              </a:p>
            </p:txBody>
          </p:sp>
          <p:sp>
            <p:nvSpPr>
              <p:cNvPr id="68759" name="Line 1155"/>
              <p:cNvSpPr>
                <a:spLocks noChangeShapeType="1"/>
              </p:cNvSpPr>
              <p:nvPr/>
            </p:nvSpPr>
            <p:spPr bwMode="auto">
              <a:xfrm>
                <a:off x="5856" y="1344"/>
                <a:ext cx="0" cy="192"/>
              </a:xfrm>
              <a:prstGeom prst="line">
                <a:avLst/>
              </a:prstGeom>
              <a:noFill/>
              <a:ln w="9525">
                <a:solidFill>
                  <a:schemeClr val="bg2"/>
                </a:solidFill>
                <a:round/>
                <a:headEnd/>
                <a:tailEnd/>
              </a:ln>
            </p:spPr>
            <p:txBody>
              <a:bodyPr/>
              <a:lstStyle/>
              <a:p>
                <a:endParaRPr lang="zh-CN" altLang="en-US"/>
              </a:p>
            </p:txBody>
          </p:sp>
          <p:sp>
            <p:nvSpPr>
              <p:cNvPr id="68760" name="Line 1156"/>
              <p:cNvSpPr>
                <a:spLocks noChangeShapeType="1"/>
              </p:cNvSpPr>
              <p:nvPr/>
            </p:nvSpPr>
            <p:spPr bwMode="auto">
              <a:xfrm>
                <a:off x="5952" y="1344"/>
                <a:ext cx="0" cy="192"/>
              </a:xfrm>
              <a:prstGeom prst="line">
                <a:avLst/>
              </a:prstGeom>
              <a:noFill/>
              <a:ln w="9525">
                <a:solidFill>
                  <a:schemeClr val="bg2"/>
                </a:solidFill>
                <a:round/>
                <a:headEnd/>
                <a:tailEnd/>
              </a:ln>
            </p:spPr>
            <p:txBody>
              <a:bodyPr/>
              <a:lstStyle/>
              <a:p>
                <a:endParaRPr lang="zh-CN" altLang="en-US"/>
              </a:p>
            </p:txBody>
          </p:sp>
          <p:sp>
            <p:nvSpPr>
              <p:cNvPr id="68761" name="Line 1157"/>
              <p:cNvSpPr>
                <a:spLocks noChangeShapeType="1"/>
              </p:cNvSpPr>
              <p:nvPr/>
            </p:nvSpPr>
            <p:spPr bwMode="auto">
              <a:xfrm>
                <a:off x="6048" y="1344"/>
                <a:ext cx="0" cy="192"/>
              </a:xfrm>
              <a:prstGeom prst="line">
                <a:avLst/>
              </a:prstGeom>
              <a:noFill/>
              <a:ln w="9525">
                <a:solidFill>
                  <a:schemeClr val="bg2"/>
                </a:solidFill>
                <a:round/>
                <a:headEnd/>
                <a:tailEnd/>
              </a:ln>
            </p:spPr>
            <p:txBody>
              <a:bodyPr/>
              <a:lstStyle/>
              <a:p>
                <a:endParaRPr lang="zh-CN" altLang="en-US"/>
              </a:p>
            </p:txBody>
          </p:sp>
        </p:grpSp>
        <p:grpSp>
          <p:nvGrpSpPr>
            <p:cNvPr id="68616" name="Group 1158"/>
            <p:cNvGrpSpPr>
              <a:grpSpLocks/>
            </p:cNvGrpSpPr>
            <p:nvPr/>
          </p:nvGrpSpPr>
          <p:grpSpPr bwMode="auto">
            <a:xfrm>
              <a:off x="696" y="1432"/>
              <a:ext cx="4879" cy="2217"/>
              <a:chOff x="696" y="1432"/>
              <a:chExt cx="4879" cy="2217"/>
            </a:xfrm>
          </p:grpSpPr>
          <p:sp>
            <p:nvSpPr>
              <p:cNvPr id="68690" name="Line 1159"/>
              <p:cNvSpPr>
                <a:spLocks noChangeShapeType="1"/>
              </p:cNvSpPr>
              <p:nvPr/>
            </p:nvSpPr>
            <p:spPr bwMode="auto">
              <a:xfrm>
                <a:off x="696" y="1456"/>
                <a:ext cx="4879" cy="2184"/>
              </a:xfrm>
              <a:prstGeom prst="line">
                <a:avLst/>
              </a:prstGeom>
              <a:noFill/>
              <a:ln w="9525">
                <a:solidFill>
                  <a:schemeClr val="tx1"/>
                </a:solidFill>
                <a:round/>
                <a:headEnd/>
                <a:tailEnd/>
              </a:ln>
            </p:spPr>
            <p:txBody>
              <a:bodyPr/>
              <a:lstStyle/>
              <a:p>
                <a:endParaRPr lang="zh-CN" altLang="en-US"/>
              </a:p>
            </p:txBody>
          </p:sp>
          <p:sp>
            <p:nvSpPr>
              <p:cNvPr id="68691" name="Line 1160"/>
              <p:cNvSpPr>
                <a:spLocks noChangeShapeType="1"/>
              </p:cNvSpPr>
              <p:nvPr/>
            </p:nvSpPr>
            <p:spPr bwMode="auto">
              <a:xfrm>
                <a:off x="1376" y="1448"/>
                <a:ext cx="4108" cy="2191"/>
              </a:xfrm>
              <a:prstGeom prst="line">
                <a:avLst/>
              </a:prstGeom>
              <a:noFill/>
              <a:ln w="9525">
                <a:solidFill>
                  <a:schemeClr val="tx1"/>
                </a:solidFill>
                <a:round/>
                <a:headEnd/>
                <a:tailEnd/>
              </a:ln>
            </p:spPr>
            <p:txBody>
              <a:bodyPr/>
              <a:lstStyle/>
              <a:p>
                <a:endParaRPr lang="zh-CN" altLang="en-US"/>
              </a:p>
            </p:txBody>
          </p:sp>
          <p:sp>
            <p:nvSpPr>
              <p:cNvPr id="68692" name="Line 1161"/>
              <p:cNvSpPr>
                <a:spLocks noChangeShapeType="1"/>
              </p:cNvSpPr>
              <p:nvPr/>
            </p:nvSpPr>
            <p:spPr bwMode="auto">
              <a:xfrm>
                <a:off x="2080" y="1432"/>
                <a:ext cx="3325" cy="2209"/>
              </a:xfrm>
              <a:prstGeom prst="line">
                <a:avLst/>
              </a:prstGeom>
              <a:noFill/>
              <a:ln w="9525">
                <a:solidFill>
                  <a:schemeClr val="tx1"/>
                </a:solidFill>
                <a:round/>
                <a:headEnd/>
                <a:tailEnd/>
              </a:ln>
            </p:spPr>
            <p:txBody>
              <a:bodyPr/>
              <a:lstStyle/>
              <a:p>
                <a:endParaRPr lang="zh-CN" altLang="en-US"/>
              </a:p>
            </p:txBody>
          </p:sp>
          <p:sp>
            <p:nvSpPr>
              <p:cNvPr id="68693" name="Line 1162"/>
              <p:cNvSpPr>
                <a:spLocks noChangeShapeType="1"/>
              </p:cNvSpPr>
              <p:nvPr/>
            </p:nvSpPr>
            <p:spPr bwMode="auto">
              <a:xfrm>
                <a:off x="2752" y="1432"/>
                <a:ext cx="2568" cy="2214"/>
              </a:xfrm>
              <a:prstGeom prst="line">
                <a:avLst/>
              </a:prstGeom>
              <a:noFill/>
              <a:ln w="9525">
                <a:solidFill>
                  <a:schemeClr val="tx1"/>
                </a:solidFill>
                <a:round/>
                <a:headEnd/>
                <a:tailEnd/>
              </a:ln>
            </p:spPr>
            <p:txBody>
              <a:bodyPr/>
              <a:lstStyle/>
              <a:p>
                <a:endParaRPr lang="zh-CN" altLang="en-US"/>
              </a:p>
            </p:txBody>
          </p:sp>
          <p:sp>
            <p:nvSpPr>
              <p:cNvPr id="68694" name="Line 1163"/>
              <p:cNvSpPr>
                <a:spLocks noChangeShapeType="1"/>
              </p:cNvSpPr>
              <p:nvPr/>
            </p:nvSpPr>
            <p:spPr bwMode="auto">
              <a:xfrm>
                <a:off x="3432" y="1432"/>
                <a:ext cx="1803" cy="2217"/>
              </a:xfrm>
              <a:prstGeom prst="line">
                <a:avLst/>
              </a:prstGeom>
              <a:noFill/>
              <a:ln w="9525">
                <a:solidFill>
                  <a:schemeClr val="tx1"/>
                </a:solidFill>
                <a:round/>
                <a:headEnd/>
                <a:tailEnd/>
              </a:ln>
            </p:spPr>
            <p:txBody>
              <a:bodyPr/>
              <a:lstStyle/>
              <a:p>
                <a:endParaRPr lang="zh-CN" altLang="en-US"/>
              </a:p>
            </p:txBody>
          </p:sp>
          <p:sp>
            <p:nvSpPr>
              <p:cNvPr id="68695" name="Line 1164"/>
              <p:cNvSpPr>
                <a:spLocks noChangeShapeType="1"/>
              </p:cNvSpPr>
              <p:nvPr/>
            </p:nvSpPr>
            <p:spPr bwMode="auto">
              <a:xfrm>
                <a:off x="4120" y="1432"/>
                <a:ext cx="1029" cy="2211"/>
              </a:xfrm>
              <a:prstGeom prst="line">
                <a:avLst/>
              </a:prstGeom>
              <a:noFill/>
              <a:ln w="9525">
                <a:solidFill>
                  <a:schemeClr val="tx1"/>
                </a:solidFill>
                <a:round/>
                <a:headEnd/>
                <a:tailEnd/>
              </a:ln>
            </p:spPr>
            <p:txBody>
              <a:bodyPr/>
              <a:lstStyle/>
              <a:p>
                <a:endParaRPr lang="zh-CN" altLang="en-US"/>
              </a:p>
            </p:txBody>
          </p:sp>
          <p:sp>
            <p:nvSpPr>
              <p:cNvPr id="68696" name="Line 1165"/>
              <p:cNvSpPr>
                <a:spLocks noChangeShapeType="1"/>
              </p:cNvSpPr>
              <p:nvPr/>
            </p:nvSpPr>
            <p:spPr bwMode="auto">
              <a:xfrm>
                <a:off x="4800" y="1432"/>
                <a:ext cx="261" cy="2211"/>
              </a:xfrm>
              <a:prstGeom prst="line">
                <a:avLst/>
              </a:prstGeom>
              <a:noFill/>
              <a:ln w="9525">
                <a:solidFill>
                  <a:schemeClr val="tx1"/>
                </a:solidFill>
                <a:round/>
                <a:headEnd/>
                <a:tailEnd/>
              </a:ln>
            </p:spPr>
            <p:txBody>
              <a:bodyPr/>
              <a:lstStyle/>
              <a:p>
                <a:endParaRPr lang="zh-CN" altLang="en-US"/>
              </a:p>
            </p:txBody>
          </p:sp>
          <p:sp>
            <p:nvSpPr>
              <p:cNvPr id="68697" name="Line 1166"/>
              <p:cNvSpPr>
                <a:spLocks noChangeShapeType="1"/>
              </p:cNvSpPr>
              <p:nvPr/>
            </p:nvSpPr>
            <p:spPr bwMode="auto">
              <a:xfrm flipH="1">
                <a:off x="4978" y="1432"/>
                <a:ext cx="510" cy="2211"/>
              </a:xfrm>
              <a:prstGeom prst="line">
                <a:avLst/>
              </a:prstGeom>
              <a:noFill/>
              <a:ln w="9525">
                <a:solidFill>
                  <a:schemeClr val="tx1"/>
                </a:solidFill>
                <a:round/>
                <a:headEnd/>
                <a:tailEnd/>
              </a:ln>
            </p:spPr>
            <p:txBody>
              <a:bodyPr/>
              <a:lstStyle/>
              <a:p>
                <a:endParaRPr lang="zh-CN" altLang="en-US"/>
              </a:p>
            </p:txBody>
          </p:sp>
        </p:grpSp>
        <p:grpSp>
          <p:nvGrpSpPr>
            <p:cNvPr id="68617" name="Group 1167"/>
            <p:cNvGrpSpPr>
              <a:grpSpLocks/>
            </p:cNvGrpSpPr>
            <p:nvPr/>
          </p:nvGrpSpPr>
          <p:grpSpPr bwMode="auto">
            <a:xfrm>
              <a:off x="528" y="1432"/>
              <a:ext cx="4792" cy="2216"/>
              <a:chOff x="528" y="1432"/>
              <a:chExt cx="4792" cy="2216"/>
            </a:xfrm>
          </p:grpSpPr>
          <p:sp>
            <p:nvSpPr>
              <p:cNvPr id="68682" name="Line 1168"/>
              <p:cNvSpPr>
                <a:spLocks noChangeShapeType="1"/>
              </p:cNvSpPr>
              <p:nvPr/>
            </p:nvSpPr>
            <p:spPr bwMode="auto">
              <a:xfrm>
                <a:off x="528" y="1440"/>
                <a:ext cx="4368" cy="2200"/>
              </a:xfrm>
              <a:prstGeom prst="line">
                <a:avLst/>
              </a:prstGeom>
              <a:noFill/>
              <a:ln w="9525">
                <a:solidFill>
                  <a:srgbClr val="00FF00"/>
                </a:solidFill>
                <a:round/>
                <a:headEnd/>
                <a:tailEnd/>
              </a:ln>
            </p:spPr>
            <p:txBody>
              <a:bodyPr/>
              <a:lstStyle/>
              <a:p>
                <a:endParaRPr lang="zh-CN" altLang="en-US"/>
              </a:p>
            </p:txBody>
          </p:sp>
          <p:sp>
            <p:nvSpPr>
              <p:cNvPr id="68683" name="Line 1169"/>
              <p:cNvSpPr>
                <a:spLocks noChangeShapeType="1"/>
              </p:cNvSpPr>
              <p:nvPr/>
            </p:nvSpPr>
            <p:spPr bwMode="auto">
              <a:xfrm>
                <a:off x="1216" y="1440"/>
                <a:ext cx="3592" cy="2192"/>
              </a:xfrm>
              <a:prstGeom prst="line">
                <a:avLst/>
              </a:prstGeom>
              <a:noFill/>
              <a:ln w="9525">
                <a:solidFill>
                  <a:srgbClr val="00FF00"/>
                </a:solidFill>
                <a:round/>
                <a:headEnd/>
                <a:tailEnd/>
              </a:ln>
            </p:spPr>
            <p:txBody>
              <a:bodyPr/>
              <a:lstStyle/>
              <a:p>
                <a:endParaRPr lang="zh-CN" altLang="en-US"/>
              </a:p>
            </p:txBody>
          </p:sp>
          <p:sp>
            <p:nvSpPr>
              <p:cNvPr id="68684" name="Line 1170"/>
              <p:cNvSpPr>
                <a:spLocks noChangeShapeType="1"/>
              </p:cNvSpPr>
              <p:nvPr/>
            </p:nvSpPr>
            <p:spPr bwMode="auto">
              <a:xfrm>
                <a:off x="1896" y="1432"/>
                <a:ext cx="2824" cy="2208"/>
              </a:xfrm>
              <a:prstGeom prst="line">
                <a:avLst/>
              </a:prstGeom>
              <a:noFill/>
              <a:ln w="9525">
                <a:solidFill>
                  <a:srgbClr val="00FF00"/>
                </a:solidFill>
                <a:round/>
                <a:headEnd/>
                <a:tailEnd/>
              </a:ln>
            </p:spPr>
            <p:txBody>
              <a:bodyPr/>
              <a:lstStyle/>
              <a:p>
                <a:endParaRPr lang="zh-CN" altLang="en-US"/>
              </a:p>
            </p:txBody>
          </p:sp>
          <p:sp>
            <p:nvSpPr>
              <p:cNvPr id="68685" name="Line 1171"/>
              <p:cNvSpPr>
                <a:spLocks noChangeShapeType="1"/>
              </p:cNvSpPr>
              <p:nvPr/>
            </p:nvSpPr>
            <p:spPr bwMode="auto">
              <a:xfrm>
                <a:off x="2576" y="1440"/>
                <a:ext cx="2056" cy="2200"/>
              </a:xfrm>
              <a:prstGeom prst="line">
                <a:avLst/>
              </a:prstGeom>
              <a:noFill/>
              <a:ln w="9525">
                <a:solidFill>
                  <a:srgbClr val="00FF00"/>
                </a:solidFill>
                <a:round/>
                <a:headEnd/>
                <a:tailEnd/>
              </a:ln>
            </p:spPr>
            <p:txBody>
              <a:bodyPr/>
              <a:lstStyle/>
              <a:p>
                <a:endParaRPr lang="zh-CN" altLang="en-US"/>
              </a:p>
            </p:txBody>
          </p:sp>
          <p:sp>
            <p:nvSpPr>
              <p:cNvPr id="68686" name="Line 1172"/>
              <p:cNvSpPr>
                <a:spLocks noChangeShapeType="1"/>
              </p:cNvSpPr>
              <p:nvPr/>
            </p:nvSpPr>
            <p:spPr bwMode="auto">
              <a:xfrm>
                <a:off x="3272" y="1432"/>
                <a:ext cx="1280" cy="2208"/>
              </a:xfrm>
              <a:prstGeom prst="line">
                <a:avLst/>
              </a:prstGeom>
              <a:noFill/>
              <a:ln w="9525">
                <a:solidFill>
                  <a:srgbClr val="00FF00"/>
                </a:solidFill>
                <a:round/>
                <a:headEnd/>
                <a:tailEnd/>
              </a:ln>
            </p:spPr>
            <p:txBody>
              <a:bodyPr/>
              <a:lstStyle/>
              <a:p>
                <a:endParaRPr lang="zh-CN" altLang="en-US"/>
              </a:p>
            </p:txBody>
          </p:sp>
          <p:sp>
            <p:nvSpPr>
              <p:cNvPr id="68687" name="Line 1173"/>
              <p:cNvSpPr>
                <a:spLocks noChangeShapeType="1"/>
              </p:cNvSpPr>
              <p:nvPr/>
            </p:nvSpPr>
            <p:spPr bwMode="auto">
              <a:xfrm>
                <a:off x="3944" y="1440"/>
                <a:ext cx="512" cy="2200"/>
              </a:xfrm>
              <a:prstGeom prst="line">
                <a:avLst/>
              </a:prstGeom>
              <a:noFill/>
              <a:ln w="9525">
                <a:solidFill>
                  <a:srgbClr val="00FF00"/>
                </a:solidFill>
                <a:round/>
                <a:headEnd/>
                <a:tailEnd/>
              </a:ln>
            </p:spPr>
            <p:txBody>
              <a:bodyPr/>
              <a:lstStyle/>
              <a:p>
                <a:endParaRPr lang="zh-CN" altLang="en-US"/>
              </a:p>
            </p:txBody>
          </p:sp>
          <p:sp>
            <p:nvSpPr>
              <p:cNvPr id="68688" name="Line 1174"/>
              <p:cNvSpPr>
                <a:spLocks noChangeShapeType="1"/>
              </p:cNvSpPr>
              <p:nvPr/>
            </p:nvSpPr>
            <p:spPr bwMode="auto">
              <a:xfrm flipH="1">
                <a:off x="4376" y="1440"/>
                <a:ext cx="264" cy="2208"/>
              </a:xfrm>
              <a:prstGeom prst="line">
                <a:avLst/>
              </a:prstGeom>
              <a:noFill/>
              <a:ln w="9525">
                <a:solidFill>
                  <a:srgbClr val="00FF00"/>
                </a:solidFill>
                <a:round/>
                <a:headEnd/>
                <a:tailEnd/>
              </a:ln>
            </p:spPr>
            <p:txBody>
              <a:bodyPr/>
              <a:lstStyle/>
              <a:p>
                <a:endParaRPr lang="zh-CN" altLang="en-US"/>
              </a:p>
            </p:txBody>
          </p:sp>
          <p:sp>
            <p:nvSpPr>
              <p:cNvPr id="68689" name="Line 1175"/>
              <p:cNvSpPr>
                <a:spLocks noChangeShapeType="1"/>
              </p:cNvSpPr>
              <p:nvPr/>
            </p:nvSpPr>
            <p:spPr bwMode="auto">
              <a:xfrm flipH="1">
                <a:off x="4296" y="1432"/>
                <a:ext cx="1024" cy="2208"/>
              </a:xfrm>
              <a:prstGeom prst="line">
                <a:avLst/>
              </a:prstGeom>
              <a:noFill/>
              <a:ln w="9525">
                <a:solidFill>
                  <a:srgbClr val="00FF00"/>
                </a:solidFill>
                <a:round/>
                <a:headEnd/>
                <a:tailEnd/>
              </a:ln>
            </p:spPr>
            <p:txBody>
              <a:bodyPr/>
              <a:lstStyle/>
              <a:p>
                <a:endParaRPr lang="zh-CN" altLang="en-US"/>
              </a:p>
            </p:txBody>
          </p:sp>
        </p:grpSp>
        <p:grpSp>
          <p:nvGrpSpPr>
            <p:cNvPr id="68618" name="Group 1176"/>
            <p:cNvGrpSpPr>
              <a:grpSpLocks/>
            </p:cNvGrpSpPr>
            <p:nvPr/>
          </p:nvGrpSpPr>
          <p:grpSpPr bwMode="auto">
            <a:xfrm>
              <a:off x="354" y="1440"/>
              <a:ext cx="4788" cy="2208"/>
              <a:chOff x="354" y="1440"/>
              <a:chExt cx="4788" cy="2208"/>
            </a:xfrm>
          </p:grpSpPr>
          <p:sp>
            <p:nvSpPr>
              <p:cNvPr id="68674" name="Line 1177"/>
              <p:cNvSpPr>
                <a:spLocks noChangeShapeType="1"/>
              </p:cNvSpPr>
              <p:nvPr/>
            </p:nvSpPr>
            <p:spPr bwMode="auto">
              <a:xfrm>
                <a:off x="354" y="1446"/>
                <a:ext cx="3852" cy="2196"/>
              </a:xfrm>
              <a:prstGeom prst="line">
                <a:avLst/>
              </a:prstGeom>
              <a:noFill/>
              <a:ln w="9525">
                <a:solidFill>
                  <a:schemeClr val="hlink"/>
                </a:solidFill>
                <a:round/>
                <a:headEnd/>
                <a:tailEnd/>
              </a:ln>
            </p:spPr>
            <p:txBody>
              <a:bodyPr/>
              <a:lstStyle/>
              <a:p>
                <a:endParaRPr lang="zh-CN" altLang="en-US"/>
              </a:p>
            </p:txBody>
          </p:sp>
          <p:sp>
            <p:nvSpPr>
              <p:cNvPr id="68675" name="Line 1178"/>
              <p:cNvSpPr>
                <a:spLocks noChangeShapeType="1"/>
              </p:cNvSpPr>
              <p:nvPr/>
            </p:nvSpPr>
            <p:spPr bwMode="auto">
              <a:xfrm>
                <a:off x="1038" y="1440"/>
                <a:ext cx="3078" cy="2208"/>
              </a:xfrm>
              <a:prstGeom prst="line">
                <a:avLst/>
              </a:prstGeom>
              <a:noFill/>
              <a:ln w="9525">
                <a:solidFill>
                  <a:schemeClr val="hlink"/>
                </a:solidFill>
                <a:round/>
                <a:headEnd/>
                <a:tailEnd/>
              </a:ln>
            </p:spPr>
            <p:txBody>
              <a:bodyPr/>
              <a:lstStyle/>
              <a:p>
                <a:endParaRPr lang="zh-CN" altLang="en-US"/>
              </a:p>
            </p:txBody>
          </p:sp>
          <p:sp>
            <p:nvSpPr>
              <p:cNvPr id="68676" name="Line 1179"/>
              <p:cNvSpPr>
                <a:spLocks noChangeShapeType="1"/>
              </p:cNvSpPr>
              <p:nvPr/>
            </p:nvSpPr>
            <p:spPr bwMode="auto">
              <a:xfrm>
                <a:off x="1722" y="1440"/>
                <a:ext cx="2316" cy="2208"/>
              </a:xfrm>
              <a:prstGeom prst="line">
                <a:avLst/>
              </a:prstGeom>
              <a:noFill/>
              <a:ln w="9525">
                <a:solidFill>
                  <a:schemeClr val="hlink"/>
                </a:solidFill>
                <a:round/>
                <a:headEnd/>
                <a:tailEnd/>
              </a:ln>
            </p:spPr>
            <p:txBody>
              <a:bodyPr/>
              <a:lstStyle/>
              <a:p>
                <a:endParaRPr lang="zh-CN" altLang="en-US"/>
              </a:p>
            </p:txBody>
          </p:sp>
          <p:sp>
            <p:nvSpPr>
              <p:cNvPr id="68677" name="Line 1180"/>
              <p:cNvSpPr>
                <a:spLocks noChangeShapeType="1"/>
              </p:cNvSpPr>
              <p:nvPr/>
            </p:nvSpPr>
            <p:spPr bwMode="auto">
              <a:xfrm>
                <a:off x="2412" y="1446"/>
                <a:ext cx="1536" cy="2202"/>
              </a:xfrm>
              <a:prstGeom prst="line">
                <a:avLst/>
              </a:prstGeom>
              <a:noFill/>
              <a:ln w="9525">
                <a:solidFill>
                  <a:schemeClr val="hlink"/>
                </a:solidFill>
                <a:round/>
                <a:headEnd/>
                <a:tailEnd/>
              </a:ln>
            </p:spPr>
            <p:txBody>
              <a:bodyPr/>
              <a:lstStyle/>
              <a:p>
                <a:endParaRPr lang="zh-CN" altLang="en-US"/>
              </a:p>
            </p:txBody>
          </p:sp>
          <p:sp>
            <p:nvSpPr>
              <p:cNvPr id="68678" name="Line 1181"/>
              <p:cNvSpPr>
                <a:spLocks noChangeShapeType="1"/>
              </p:cNvSpPr>
              <p:nvPr/>
            </p:nvSpPr>
            <p:spPr bwMode="auto">
              <a:xfrm>
                <a:off x="3096" y="1440"/>
                <a:ext cx="768" cy="2202"/>
              </a:xfrm>
              <a:prstGeom prst="line">
                <a:avLst/>
              </a:prstGeom>
              <a:noFill/>
              <a:ln w="9525">
                <a:solidFill>
                  <a:schemeClr val="hlink"/>
                </a:solidFill>
                <a:round/>
                <a:headEnd/>
                <a:tailEnd/>
              </a:ln>
            </p:spPr>
            <p:txBody>
              <a:bodyPr/>
              <a:lstStyle/>
              <a:p>
                <a:endParaRPr lang="zh-CN" altLang="en-US"/>
              </a:p>
            </p:txBody>
          </p:sp>
          <p:sp>
            <p:nvSpPr>
              <p:cNvPr id="68679" name="Line 1182"/>
              <p:cNvSpPr>
                <a:spLocks noChangeShapeType="1"/>
              </p:cNvSpPr>
              <p:nvPr/>
            </p:nvSpPr>
            <p:spPr bwMode="auto">
              <a:xfrm>
                <a:off x="3774" y="1446"/>
                <a:ext cx="6" cy="2196"/>
              </a:xfrm>
              <a:prstGeom prst="line">
                <a:avLst/>
              </a:prstGeom>
              <a:noFill/>
              <a:ln w="9525">
                <a:solidFill>
                  <a:schemeClr val="hlink"/>
                </a:solidFill>
                <a:round/>
                <a:headEnd/>
                <a:tailEnd/>
              </a:ln>
            </p:spPr>
            <p:txBody>
              <a:bodyPr/>
              <a:lstStyle/>
              <a:p>
                <a:endParaRPr lang="zh-CN" altLang="en-US"/>
              </a:p>
            </p:txBody>
          </p:sp>
          <p:sp>
            <p:nvSpPr>
              <p:cNvPr id="68680" name="Line 1183"/>
              <p:cNvSpPr>
                <a:spLocks noChangeShapeType="1"/>
              </p:cNvSpPr>
              <p:nvPr/>
            </p:nvSpPr>
            <p:spPr bwMode="auto">
              <a:xfrm flipH="1">
                <a:off x="3690" y="1446"/>
                <a:ext cx="774" cy="2202"/>
              </a:xfrm>
              <a:prstGeom prst="line">
                <a:avLst/>
              </a:prstGeom>
              <a:noFill/>
              <a:ln w="9525">
                <a:solidFill>
                  <a:schemeClr val="hlink"/>
                </a:solidFill>
                <a:round/>
                <a:headEnd/>
                <a:tailEnd/>
              </a:ln>
            </p:spPr>
            <p:txBody>
              <a:bodyPr/>
              <a:lstStyle/>
              <a:p>
                <a:endParaRPr lang="zh-CN" altLang="en-US"/>
              </a:p>
            </p:txBody>
          </p:sp>
          <p:sp>
            <p:nvSpPr>
              <p:cNvPr id="68681" name="Line 1184"/>
              <p:cNvSpPr>
                <a:spLocks noChangeShapeType="1"/>
              </p:cNvSpPr>
              <p:nvPr/>
            </p:nvSpPr>
            <p:spPr bwMode="auto">
              <a:xfrm flipH="1">
                <a:off x="3612" y="1446"/>
                <a:ext cx="1530" cy="2202"/>
              </a:xfrm>
              <a:prstGeom prst="line">
                <a:avLst/>
              </a:prstGeom>
              <a:noFill/>
              <a:ln w="9525">
                <a:solidFill>
                  <a:schemeClr val="hlink"/>
                </a:solidFill>
                <a:round/>
                <a:headEnd/>
                <a:tailEnd/>
              </a:ln>
            </p:spPr>
            <p:txBody>
              <a:bodyPr/>
              <a:lstStyle/>
              <a:p>
                <a:endParaRPr lang="zh-CN" altLang="en-US"/>
              </a:p>
            </p:txBody>
          </p:sp>
        </p:grpSp>
        <p:grpSp>
          <p:nvGrpSpPr>
            <p:cNvPr id="68619" name="Group 1185"/>
            <p:cNvGrpSpPr>
              <a:grpSpLocks/>
            </p:cNvGrpSpPr>
            <p:nvPr/>
          </p:nvGrpSpPr>
          <p:grpSpPr bwMode="auto">
            <a:xfrm>
              <a:off x="192" y="1440"/>
              <a:ext cx="4788" cy="2214"/>
              <a:chOff x="192" y="1440"/>
              <a:chExt cx="4788" cy="2214"/>
            </a:xfrm>
          </p:grpSpPr>
          <p:sp>
            <p:nvSpPr>
              <p:cNvPr id="68666" name="Line 1186"/>
              <p:cNvSpPr>
                <a:spLocks noChangeShapeType="1"/>
              </p:cNvSpPr>
              <p:nvPr/>
            </p:nvSpPr>
            <p:spPr bwMode="auto">
              <a:xfrm>
                <a:off x="192" y="1446"/>
                <a:ext cx="3330" cy="2196"/>
              </a:xfrm>
              <a:prstGeom prst="line">
                <a:avLst/>
              </a:prstGeom>
              <a:noFill/>
              <a:ln w="9525">
                <a:solidFill>
                  <a:schemeClr val="accent2"/>
                </a:solidFill>
                <a:round/>
                <a:headEnd/>
                <a:tailEnd/>
              </a:ln>
            </p:spPr>
            <p:txBody>
              <a:bodyPr/>
              <a:lstStyle/>
              <a:p>
                <a:endParaRPr lang="zh-CN" altLang="en-US"/>
              </a:p>
            </p:txBody>
          </p:sp>
          <p:sp>
            <p:nvSpPr>
              <p:cNvPr id="68667" name="Line 1187"/>
              <p:cNvSpPr>
                <a:spLocks noChangeShapeType="1"/>
              </p:cNvSpPr>
              <p:nvPr/>
            </p:nvSpPr>
            <p:spPr bwMode="auto">
              <a:xfrm>
                <a:off x="870" y="1452"/>
                <a:ext cx="2568" cy="2196"/>
              </a:xfrm>
              <a:prstGeom prst="line">
                <a:avLst/>
              </a:prstGeom>
              <a:noFill/>
              <a:ln w="9525">
                <a:solidFill>
                  <a:schemeClr val="accent2"/>
                </a:solidFill>
                <a:round/>
                <a:headEnd/>
                <a:tailEnd/>
              </a:ln>
            </p:spPr>
            <p:txBody>
              <a:bodyPr/>
              <a:lstStyle/>
              <a:p>
                <a:endParaRPr lang="zh-CN" altLang="en-US"/>
              </a:p>
            </p:txBody>
          </p:sp>
          <p:sp>
            <p:nvSpPr>
              <p:cNvPr id="68668" name="Line 1188"/>
              <p:cNvSpPr>
                <a:spLocks noChangeShapeType="1"/>
              </p:cNvSpPr>
              <p:nvPr/>
            </p:nvSpPr>
            <p:spPr bwMode="auto">
              <a:xfrm>
                <a:off x="1560" y="1440"/>
                <a:ext cx="1788" cy="2202"/>
              </a:xfrm>
              <a:prstGeom prst="line">
                <a:avLst/>
              </a:prstGeom>
              <a:noFill/>
              <a:ln w="9525">
                <a:solidFill>
                  <a:schemeClr val="accent2"/>
                </a:solidFill>
                <a:round/>
                <a:headEnd/>
                <a:tailEnd/>
              </a:ln>
            </p:spPr>
            <p:txBody>
              <a:bodyPr/>
              <a:lstStyle/>
              <a:p>
                <a:endParaRPr lang="zh-CN" altLang="en-US"/>
              </a:p>
            </p:txBody>
          </p:sp>
          <p:sp>
            <p:nvSpPr>
              <p:cNvPr id="68669" name="Line 1189"/>
              <p:cNvSpPr>
                <a:spLocks noChangeShapeType="1"/>
              </p:cNvSpPr>
              <p:nvPr/>
            </p:nvSpPr>
            <p:spPr bwMode="auto">
              <a:xfrm>
                <a:off x="2238" y="1446"/>
                <a:ext cx="1032" cy="2196"/>
              </a:xfrm>
              <a:prstGeom prst="line">
                <a:avLst/>
              </a:prstGeom>
              <a:noFill/>
              <a:ln w="9525">
                <a:solidFill>
                  <a:schemeClr val="accent2"/>
                </a:solidFill>
                <a:round/>
                <a:headEnd/>
                <a:tailEnd/>
              </a:ln>
            </p:spPr>
            <p:txBody>
              <a:bodyPr/>
              <a:lstStyle/>
              <a:p>
                <a:endParaRPr lang="zh-CN" altLang="en-US"/>
              </a:p>
            </p:txBody>
          </p:sp>
          <p:sp>
            <p:nvSpPr>
              <p:cNvPr id="68670" name="Line 1190"/>
              <p:cNvSpPr>
                <a:spLocks noChangeShapeType="1"/>
              </p:cNvSpPr>
              <p:nvPr/>
            </p:nvSpPr>
            <p:spPr bwMode="auto">
              <a:xfrm>
                <a:off x="2934" y="1440"/>
                <a:ext cx="246" cy="2208"/>
              </a:xfrm>
              <a:prstGeom prst="line">
                <a:avLst/>
              </a:prstGeom>
              <a:noFill/>
              <a:ln w="9525">
                <a:solidFill>
                  <a:schemeClr val="accent2"/>
                </a:solidFill>
                <a:round/>
                <a:headEnd/>
                <a:tailEnd/>
              </a:ln>
            </p:spPr>
            <p:txBody>
              <a:bodyPr/>
              <a:lstStyle/>
              <a:p>
                <a:endParaRPr lang="zh-CN" altLang="en-US"/>
              </a:p>
            </p:txBody>
          </p:sp>
          <p:sp>
            <p:nvSpPr>
              <p:cNvPr id="68671" name="Line 1191"/>
              <p:cNvSpPr>
                <a:spLocks noChangeShapeType="1"/>
              </p:cNvSpPr>
              <p:nvPr/>
            </p:nvSpPr>
            <p:spPr bwMode="auto">
              <a:xfrm flipH="1">
                <a:off x="3096" y="1440"/>
                <a:ext cx="516" cy="2208"/>
              </a:xfrm>
              <a:prstGeom prst="line">
                <a:avLst/>
              </a:prstGeom>
              <a:noFill/>
              <a:ln w="9525">
                <a:solidFill>
                  <a:schemeClr val="accent2"/>
                </a:solidFill>
                <a:round/>
                <a:headEnd/>
                <a:tailEnd/>
              </a:ln>
            </p:spPr>
            <p:txBody>
              <a:bodyPr/>
              <a:lstStyle/>
              <a:p>
                <a:endParaRPr lang="zh-CN" altLang="en-US"/>
              </a:p>
            </p:txBody>
          </p:sp>
          <p:sp>
            <p:nvSpPr>
              <p:cNvPr id="68672" name="Line 1192"/>
              <p:cNvSpPr>
                <a:spLocks noChangeShapeType="1"/>
              </p:cNvSpPr>
              <p:nvPr/>
            </p:nvSpPr>
            <p:spPr bwMode="auto">
              <a:xfrm flipH="1">
                <a:off x="3006" y="1440"/>
                <a:ext cx="1296" cy="2214"/>
              </a:xfrm>
              <a:prstGeom prst="line">
                <a:avLst/>
              </a:prstGeom>
              <a:noFill/>
              <a:ln w="9525">
                <a:solidFill>
                  <a:schemeClr val="accent2"/>
                </a:solidFill>
                <a:round/>
                <a:headEnd/>
                <a:tailEnd/>
              </a:ln>
            </p:spPr>
            <p:txBody>
              <a:bodyPr/>
              <a:lstStyle/>
              <a:p>
                <a:endParaRPr lang="zh-CN" altLang="en-US"/>
              </a:p>
            </p:txBody>
          </p:sp>
          <p:sp>
            <p:nvSpPr>
              <p:cNvPr id="68673" name="Line 1193"/>
              <p:cNvSpPr>
                <a:spLocks noChangeShapeType="1"/>
              </p:cNvSpPr>
              <p:nvPr/>
            </p:nvSpPr>
            <p:spPr bwMode="auto">
              <a:xfrm flipH="1">
                <a:off x="2928" y="1446"/>
                <a:ext cx="2052" cy="2208"/>
              </a:xfrm>
              <a:prstGeom prst="line">
                <a:avLst/>
              </a:prstGeom>
              <a:noFill/>
              <a:ln w="9525">
                <a:solidFill>
                  <a:schemeClr val="accent2"/>
                </a:solidFill>
                <a:round/>
                <a:headEnd/>
                <a:tailEnd/>
              </a:ln>
            </p:spPr>
            <p:txBody>
              <a:bodyPr/>
              <a:lstStyle/>
              <a:p>
                <a:endParaRPr lang="zh-CN" altLang="en-US"/>
              </a:p>
            </p:txBody>
          </p:sp>
        </p:grpSp>
        <p:sp>
          <p:nvSpPr>
            <p:cNvPr id="68620" name="Line 1194"/>
            <p:cNvSpPr>
              <a:spLocks noChangeShapeType="1"/>
            </p:cNvSpPr>
            <p:nvPr/>
          </p:nvSpPr>
          <p:spPr bwMode="auto">
            <a:xfrm flipH="1">
              <a:off x="2244" y="1446"/>
              <a:ext cx="3330" cy="2196"/>
            </a:xfrm>
            <a:prstGeom prst="line">
              <a:avLst/>
            </a:prstGeom>
            <a:noFill/>
            <a:ln w="9525">
              <a:solidFill>
                <a:schemeClr val="tx1"/>
              </a:solidFill>
              <a:round/>
              <a:headEnd/>
              <a:tailEnd/>
            </a:ln>
          </p:spPr>
          <p:txBody>
            <a:bodyPr/>
            <a:lstStyle/>
            <a:p>
              <a:endParaRPr lang="zh-CN" altLang="en-US"/>
            </a:p>
          </p:txBody>
        </p:sp>
        <p:sp>
          <p:nvSpPr>
            <p:cNvPr id="68621" name="Line 1195"/>
            <p:cNvSpPr>
              <a:spLocks noChangeShapeType="1"/>
            </p:cNvSpPr>
            <p:nvPr/>
          </p:nvSpPr>
          <p:spPr bwMode="auto">
            <a:xfrm flipH="1">
              <a:off x="2328" y="1452"/>
              <a:ext cx="2568" cy="2196"/>
            </a:xfrm>
            <a:prstGeom prst="line">
              <a:avLst/>
            </a:prstGeom>
            <a:noFill/>
            <a:ln w="9525">
              <a:solidFill>
                <a:schemeClr val="tx1"/>
              </a:solidFill>
              <a:round/>
              <a:headEnd/>
              <a:tailEnd/>
            </a:ln>
          </p:spPr>
          <p:txBody>
            <a:bodyPr/>
            <a:lstStyle/>
            <a:p>
              <a:endParaRPr lang="zh-CN" altLang="en-US"/>
            </a:p>
          </p:txBody>
        </p:sp>
        <p:sp>
          <p:nvSpPr>
            <p:cNvPr id="68622" name="Line 1196"/>
            <p:cNvSpPr>
              <a:spLocks noChangeShapeType="1"/>
            </p:cNvSpPr>
            <p:nvPr/>
          </p:nvSpPr>
          <p:spPr bwMode="auto">
            <a:xfrm flipH="1">
              <a:off x="2418" y="1440"/>
              <a:ext cx="1788" cy="2202"/>
            </a:xfrm>
            <a:prstGeom prst="line">
              <a:avLst/>
            </a:prstGeom>
            <a:noFill/>
            <a:ln w="9525">
              <a:solidFill>
                <a:schemeClr val="tx1"/>
              </a:solidFill>
              <a:round/>
              <a:headEnd/>
              <a:tailEnd/>
            </a:ln>
          </p:spPr>
          <p:txBody>
            <a:bodyPr/>
            <a:lstStyle/>
            <a:p>
              <a:endParaRPr lang="zh-CN" altLang="en-US"/>
            </a:p>
          </p:txBody>
        </p:sp>
        <p:sp>
          <p:nvSpPr>
            <p:cNvPr id="68623" name="Line 1197"/>
            <p:cNvSpPr>
              <a:spLocks noChangeShapeType="1"/>
            </p:cNvSpPr>
            <p:nvPr/>
          </p:nvSpPr>
          <p:spPr bwMode="auto">
            <a:xfrm flipH="1">
              <a:off x="2496" y="1446"/>
              <a:ext cx="1032" cy="2196"/>
            </a:xfrm>
            <a:prstGeom prst="line">
              <a:avLst/>
            </a:prstGeom>
            <a:noFill/>
            <a:ln w="9525">
              <a:solidFill>
                <a:schemeClr val="tx1"/>
              </a:solidFill>
              <a:round/>
              <a:headEnd/>
              <a:tailEnd/>
            </a:ln>
          </p:spPr>
          <p:txBody>
            <a:bodyPr/>
            <a:lstStyle/>
            <a:p>
              <a:endParaRPr lang="zh-CN" altLang="en-US"/>
            </a:p>
          </p:txBody>
        </p:sp>
        <p:sp>
          <p:nvSpPr>
            <p:cNvPr id="68624" name="Line 1198"/>
            <p:cNvSpPr>
              <a:spLocks noChangeShapeType="1"/>
            </p:cNvSpPr>
            <p:nvPr/>
          </p:nvSpPr>
          <p:spPr bwMode="auto">
            <a:xfrm flipH="1">
              <a:off x="2586" y="1440"/>
              <a:ext cx="246" cy="2208"/>
            </a:xfrm>
            <a:prstGeom prst="line">
              <a:avLst/>
            </a:prstGeom>
            <a:noFill/>
            <a:ln w="9525">
              <a:solidFill>
                <a:schemeClr val="tx1"/>
              </a:solidFill>
              <a:round/>
              <a:headEnd/>
              <a:tailEnd/>
            </a:ln>
          </p:spPr>
          <p:txBody>
            <a:bodyPr/>
            <a:lstStyle/>
            <a:p>
              <a:endParaRPr lang="zh-CN" altLang="en-US"/>
            </a:p>
          </p:txBody>
        </p:sp>
        <p:sp>
          <p:nvSpPr>
            <p:cNvPr id="68625" name="Line 1199"/>
            <p:cNvSpPr>
              <a:spLocks noChangeShapeType="1"/>
            </p:cNvSpPr>
            <p:nvPr/>
          </p:nvSpPr>
          <p:spPr bwMode="auto">
            <a:xfrm>
              <a:off x="2154" y="1440"/>
              <a:ext cx="516" cy="2208"/>
            </a:xfrm>
            <a:prstGeom prst="line">
              <a:avLst/>
            </a:prstGeom>
            <a:noFill/>
            <a:ln w="9525">
              <a:solidFill>
                <a:schemeClr val="tx1"/>
              </a:solidFill>
              <a:round/>
              <a:headEnd/>
              <a:tailEnd/>
            </a:ln>
          </p:spPr>
          <p:txBody>
            <a:bodyPr/>
            <a:lstStyle/>
            <a:p>
              <a:endParaRPr lang="zh-CN" altLang="en-US"/>
            </a:p>
          </p:txBody>
        </p:sp>
        <p:sp>
          <p:nvSpPr>
            <p:cNvPr id="68626" name="Line 1200"/>
            <p:cNvSpPr>
              <a:spLocks noChangeShapeType="1"/>
            </p:cNvSpPr>
            <p:nvPr/>
          </p:nvSpPr>
          <p:spPr bwMode="auto">
            <a:xfrm>
              <a:off x="1464" y="1440"/>
              <a:ext cx="1296" cy="2214"/>
            </a:xfrm>
            <a:prstGeom prst="line">
              <a:avLst/>
            </a:prstGeom>
            <a:noFill/>
            <a:ln w="9525">
              <a:solidFill>
                <a:schemeClr val="tx1"/>
              </a:solidFill>
              <a:round/>
              <a:headEnd/>
              <a:tailEnd/>
            </a:ln>
          </p:spPr>
          <p:txBody>
            <a:bodyPr/>
            <a:lstStyle/>
            <a:p>
              <a:endParaRPr lang="zh-CN" altLang="en-US"/>
            </a:p>
          </p:txBody>
        </p:sp>
        <p:sp>
          <p:nvSpPr>
            <p:cNvPr id="68627" name="Line 1201"/>
            <p:cNvSpPr>
              <a:spLocks noChangeShapeType="1"/>
            </p:cNvSpPr>
            <p:nvPr/>
          </p:nvSpPr>
          <p:spPr bwMode="auto">
            <a:xfrm>
              <a:off x="786" y="1446"/>
              <a:ext cx="2052" cy="2208"/>
            </a:xfrm>
            <a:prstGeom prst="line">
              <a:avLst/>
            </a:prstGeom>
            <a:noFill/>
            <a:ln w="9525">
              <a:solidFill>
                <a:schemeClr val="tx1"/>
              </a:solidFill>
              <a:round/>
              <a:headEnd/>
              <a:tailEnd/>
            </a:ln>
          </p:spPr>
          <p:txBody>
            <a:bodyPr/>
            <a:lstStyle/>
            <a:p>
              <a:endParaRPr lang="zh-CN" altLang="en-US"/>
            </a:p>
          </p:txBody>
        </p:sp>
        <p:sp>
          <p:nvSpPr>
            <p:cNvPr id="68628" name="Line 1202"/>
            <p:cNvSpPr>
              <a:spLocks noChangeShapeType="1"/>
            </p:cNvSpPr>
            <p:nvPr/>
          </p:nvSpPr>
          <p:spPr bwMode="auto">
            <a:xfrm flipH="1">
              <a:off x="1560" y="1458"/>
              <a:ext cx="3852" cy="2196"/>
            </a:xfrm>
            <a:prstGeom prst="line">
              <a:avLst/>
            </a:prstGeom>
            <a:noFill/>
            <a:ln w="9525">
              <a:solidFill>
                <a:srgbClr val="00FF00"/>
              </a:solidFill>
              <a:round/>
              <a:headEnd/>
              <a:tailEnd/>
            </a:ln>
          </p:spPr>
          <p:txBody>
            <a:bodyPr/>
            <a:lstStyle/>
            <a:p>
              <a:endParaRPr lang="zh-CN" altLang="en-US"/>
            </a:p>
          </p:txBody>
        </p:sp>
        <p:sp>
          <p:nvSpPr>
            <p:cNvPr id="68629" name="Line 1203"/>
            <p:cNvSpPr>
              <a:spLocks noChangeShapeType="1"/>
            </p:cNvSpPr>
            <p:nvPr/>
          </p:nvSpPr>
          <p:spPr bwMode="auto">
            <a:xfrm flipH="1">
              <a:off x="1650" y="1452"/>
              <a:ext cx="3078" cy="2208"/>
            </a:xfrm>
            <a:prstGeom prst="line">
              <a:avLst/>
            </a:prstGeom>
            <a:noFill/>
            <a:ln w="9525">
              <a:solidFill>
                <a:srgbClr val="00FF00"/>
              </a:solidFill>
              <a:round/>
              <a:headEnd/>
              <a:tailEnd/>
            </a:ln>
          </p:spPr>
          <p:txBody>
            <a:bodyPr/>
            <a:lstStyle/>
            <a:p>
              <a:endParaRPr lang="zh-CN" altLang="en-US"/>
            </a:p>
          </p:txBody>
        </p:sp>
        <p:sp>
          <p:nvSpPr>
            <p:cNvPr id="68630" name="Line 1204"/>
            <p:cNvSpPr>
              <a:spLocks noChangeShapeType="1"/>
            </p:cNvSpPr>
            <p:nvPr/>
          </p:nvSpPr>
          <p:spPr bwMode="auto">
            <a:xfrm flipH="1">
              <a:off x="1728" y="1452"/>
              <a:ext cx="2316" cy="2208"/>
            </a:xfrm>
            <a:prstGeom prst="line">
              <a:avLst/>
            </a:prstGeom>
            <a:noFill/>
            <a:ln w="9525">
              <a:solidFill>
                <a:srgbClr val="00FF00"/>
              </a:solidFill>
              <a:round/>
              <a:headEnd/>
              <a:tailEnd/>
            </a:ln>
          </p:spPr>
          <p:txBody>
            <a:bodyPr/>
            <a:lstStyle/>
            <a:p>
              <a:endParaRPr lang="zh-CN" altLang="en-US"/>
            </a:p>
          </p:txBody>
        </p:sp>
        <p:sp>
          <p:nvSpPr>
            <p:cNvPr id="68631" name="Line 1205"/>
            <p:cNvSpPr>
              <a:spLocks noChangeShapeType="1"/>
            </p:cNvSpPr>
            <p:nvPr/>
          </p:nvSpPr>
          <p:spPr bwMode="auto">
            <a:xfrm flipH="1">
              <a:off x="1818" y="1458"/>
              <a:ext cx="1536" cy="2202"/>
            </a:xfrm>
            <a:prstGeom prst="line">
              <a:avLst/>
            </a:prstGeom>
            <a:noFill/>
            <a:ln w="9525">
              <a:solidFill>
                <a:srgbClr val="00FF00"/>
              </a:solidFill>
              <a:round/>
              <a:headEnd/>
              <a:tailEnd/>
            </a:ln>
          </p:spPr>
          <p:txBody>
            <a:bodyPr/>
            <a:lstStyle/>
            <a:p>
              <a:endParaRPr lang="zh-CN" altLang="en-US"/>
            </a:p>
          </p:txBody>
        </p:sp>
        <p:sp>
          <p:nvSpPr>
            <p:cNvPr id="68632" name="Line 1206"/>
            <p:cNvSpPr>
              <a:spLocks noChangeShapeType="1"/>
            </p:cNvSpPr>
            <p:nvPr/>
          </p:nvSpPr>
          <p:spPr bwMode="auto">
            <a:xfrm flipH="1">
              <a:off x="1902" y="1452"/>
              <a:ext cx="768" cy="2202"/>
            </a:xfrm>
            <a:prstGeom prst="line">
              <a:avLst/>
            </a:prstGeom>
            <a:noFill/>
            <a:ln w="9525">
              <a:solidFill>
                <a:srgbClr val="00FF00"/>
              </a:solidFill>
              <a:round/>
              <a:headEnd/>
              <a:tailEnd/>
            </a:ln>
          </p:spPr>
          <p:txBody>
            <a:bodyPr/>
            <a:lstStyle/>
            <a:p>
              <a:endParaRPr lang="zh-CN" altLang="en-US"/>
            </a:p>
          </p:txBody>
        </p:sp>
        <p:sp>
          <p:nvSpPr>
            <p:cNvPr id="68633" name="Line 1207"/>
            <p:cNvSpPr>
              <a:spLocks noChangeShapeType="1"/>
            </p:cNvSpPr>
            <p:nvPr/>
          </p:nvSpPr>
          <p:spPr bwMode="auto">
            <a:xfrm flipH="1">
              <a:off x="1986" y="1458"/>
              <a:ext cx="6" cy="2196"/>
            </a:xfrm>
            <a:prstGeom prst="line">
              <a:avLst/>
            </a:prstGeom>
            <a:noFill/>
            <a:ln w="9525">
              <a:solidFill>
                <a:srgbClr val="00FF00"/>
              </a:solidFill>
              <a:round/>
              <a:headEnd/>
              <a:tailEnd/>
            </a:ln>
          </p:spPr>
          <p:txBody>
            <a:bodyPr/>
            <a:lstStyle/>
            <a:p>
              <a:endParaRPr lang="zh-CN" altLang="en-US"/>
            </a:p>
          </p:txBody>
        </p:sp>
        <p:sp>
          <p:nvSpPr>
            <p:cNvPr id="68634" name="Line 1208"/>
            <p:cNvSpPr>
              <a:spLocks noChangeShapeType="1"/>
            </p:cNvSpPr>
            <p:nvPr/>
          </p:nvSpPr>
          <p:spPr bwMode="auto">
            <a:xfrm>
              <a:off x="1302" y="1458"/>
              <a:ext cx="774" cy="2202"/>
            </a:xfrm>
            <a:prstGeom prst="line">
              <a:avLst/>
            </a:prstGeom>
            <a:noFill/>
            <a:ln w="9525">
              <a:solidFill>
                <a:srgbClr val="00FF00"/>
              </a:solidFill>
              <a:round/>
              <a:headEnd/>
              <a:tailEnd/>
            </a:ln>
          </p:spPr>
          <p:txBody>
            <a:bodyPr/>
            <a:lstStyle/>
            <a:p>
              <a:endParaRPr lang="zh-CN" altLang="en-US"/>
            </a:p>
          </p:txBody>
        </p:sp>
        <p:sp>
          <p:nvSpPr>
            <p:cNvPr id="68635" name="Line 1209"/>
            <p:cNvSpPr>
              <a:spLocks noChangeShapeType="1"/>
            </p:cNvSpPr>
            <p:nvPr/>
          </p:nvSpPr>
          <p:spPr bwMode="auto">
            <a:xfrm>
              <a:off x="624" y="1458"/>
              <a:ext cx="1530" cy="2202"/>
            </a:xfrm>
            <a:prstGeom prst="line">
              <a:avLst/>
            </a:prstGeom>
            <a:noFill/>
            <a:ln w="9525">
              <a:solidFill>
                <a:srgbClr val="00FF00"/>
              </a:solidFill>
              <a:round/>
              <a:headEnd/>
              <a:tailEnd/>
            </a:ln>
          </p:spPr>
          <p:txBody>
            <a:bodyPr/>
            <a:lstStyle/>
            <a:p>
              <a:endParaRPr lang="zh-CN" altLang="en-US"/>
            </a:p>
          </p:txBody>
        </p:sp>
        <p:sp>
          <p:nvSpPr>
            <p:cNvPr id="68636" name="Line 1210"/>
            <p:cNvSpPr>
              <a:spLocks noChangeShapeType="1"/>
            </p:cNvSpPr>
            <p:nvPr/>
          </p:nvSpPr>
          <p:spPr bwMode="auto">
            <a:xfrm flipH="1">
              <a:off x="868" y="1458"/>
              <a:ext cx="4368" cy="2200"/>
            </a:xfrm>
            <a:prstGeom prst="line">
              <a:avLst/>
            </a:prstGeom>
            <a:noFill/>
            <a:ln w="9525">
              <a:solidFill>
                <a:schemeClr val="hlink"/>
              </a:solidFill>
              <a:round/>
              <a:headEnd/>
              <a:tailEnd/>
            </a:ln>
          </p:spPr>
          <p:txBody>
            <a:bodyPr/>
            <a:lstStyle/>
            <a:p>
              <a:endParaRPr lang="zh-CN" altLang="en-US"/>
            </a:p>
          </p:txBody>
        </p:sp>
        <p:sp>
          <p:nvSpPr>
            <p:cNvPr id="68637" name="Line 1211"/>
            <p:cNvSpPr>
              <a:spLocks noChangeShapeType="1"/>
            </p:cNvSpPr>
            <p:nvPr/>
          </p:nvSpPr>
          <p:spPr bwMode="auto">
            <a:xfrm flipH="1">
              <a:off x="956" y="1458"/>
              <a:ext cx="3592" cy="2192"/>
            </a:xfrm>
            <a:prstGeom prst="line">
              <a:avLst/>
            </a:prstGeom>
            <a:noFill/>
            <a:ln w="9525">
              <a:solidFill>
                <a:schemeClr val="hlink"/>
              </a:solidFill>
              <a:round/>
              <a:headEnd/>
              <a:tailEnd/>
            </a:ln>
          </p:spPr>
          <p:txBody>
            <a:bodyPr/>
            <a:lstStyle/>
            <a:p>
              <a:endParaRPr lang="zh-CN" altLang="en-US"/>
            </a:p>
          </p:txBody>
        </p:sp>
        <p:sp>
          <p:nvSpPr>
            <p:cNvPr id="68638" name="Line 1212"/>
            <p:cNvSpPr>
              <a:spLocks noChangeShapeType="1"/>
            </p:cNvSpPr>
            <p:nvPr/>
          </p:nvSpPr>
          <p:spPr bwMode="auto">
            <a:xfrm flipH="1">
              <a:off x="1044" y="1450"/>
              <a:ext cx="2824" cy="2208"/>
            </a:xfrm>
            <a:prstGeom prst="line">
              <a:avLst/>
            </a:prstGeom>
            <a:noFill/>
            <a:ln w="9525">
              <a:solidFill>
                <a:schemeClr val="hlink"/>
              </a:solidFill>
              <a:round/>
              <a:headEnd/>
              <a:tailEnd/>
            </a:ln>
          </p:spPr>
          <p:txBody>
            <a:bodyPr/>
            <a:lstStyle/>
            <a:p>
              <a:endParaRPr lang="zh-CN" altLang="en-US"/>
            </a:p>
          </p:txBody>
        </p:sp>
        <p:sp>
          <p:nvSpPr>
            <p:cNvPr id="68639" name="Line 1213"/>
            <p:cNvSpPr>
              <a:spLocks noChangeShapeType="1"/>
            </p:cNvSpPr>
            <p:nvPr/>
          </p:nvSpPr>
          <p:spPr bwMode="auto">
            <a:xfrm flipH="1">
              <a:off x="1132" y="1458"/>
              <a:ext cx="2056" cy="2200"/>
            </a:xfrm>
            <a:prstGeom prst="line">
              <a:avLst/>
            </a:prstGeom>
            <a:noFill/>
            <a:ln w="9525">
              <a:solidFill>
                <a:schemeClr val="hlink"/>
              </a:solidFill>
              <a:round/>
              <a:headEnd/>
              <a:tailEnd/>
            </a:ln>
          </p:spPr>
          <p:txBody>
            <a:bodyPr/>
            <a:lstStyle/>
            <a:p>
              <a:endParaRPr lang="zh-CN" altLang="en-US"/>
            </a:p>
          </p:txBody>
        </p:sp>
        <p:sp>
          <p:nvSpPr>
            <p:cNvPr id="68640" name="Line 1214"/>
            <p:cNvSpPr>
              <a:spLocks noChangeShapeType="1"/>
            </p:cNvSpPr>
            <p:nvPr/>
          </p:nvSpPr>
          <p:spPr bwMode="auto">
            <a:xfrm flipH="1">
              <a:off x="1212" y="1450"/>
              <a:ext cx="1280" cy="2208"/>
            </a:xfrm>
            <a:prstGeom prst="line">
              <a:avLst/>
            </a:prstGeom>
            <a:noFill/>
            <a:ln w="9525">
              <a:solidFill>
                <a:schemeClr val="hlink"/>
              </a:solidFill>
              <a:round/>
              <a:headEnd/>
              <a:tailEnd/>
            </a:ln>
          </p:spPr>
          <p:txBody>
            <a:bodyPr/>
            <a:lstStyle/>
            <a:p>
              <a:endParaRPr lang="zh-CN" altLang="en-US"/>
            </a:p>
          </p:txBody>
        </p:sp>
        <p:sp>
          <p:nvSpPr>
            <p:cNvPr id="68641" name="Line 1215"/>
            <p:cNvSpPr>
              <a:spLocks noChangeShapeType="1"/>
            </p:cNvSpPr>
            <p:nvPr/>
          </p:nvSpPr>
          <p:spPr bwMode="auto">
            <a:xfrm flipH="1">
              <a:off x="1308" y="1458"/>
              <a:ext cx="512" cy="2200"/>
            </a:xfrm>
            <a:prstGeom prst="line">
              <a:avLst/>
            </a:prstGeom>
            <a:noFill/>
            <a:ln w="9525">
              <a:solidFill>
                <a:schemeClr val="hlink"/>
              </a:solidFill>
              <a:round/>
              <a:headEnd/>
              <a:tailEnd/>
            </a:ln>
          </p:spPr>
          <p:txBody>
            <a:bodyPr/>
            <a:lstStyle/>
            <a:p>
              <a:endParaRPr lang="zh-CN" altLang="en-US"/>
            </a:p>
          </p:txBody>
        </p:sp>
        <p:sp>
          <p:nvSpPr>
            <p:cNvPr id="68642" name="Line 1216"/>
            <p:cNvSpPr>
              <a:spLocks noChangeShapeType="1"/>
            </p:cNvSpPr>
            <p:nvPr/>
          </p:nvSpPr>
          <p:spPr bwMode="auto">
            <a:xfrm>
              <a:off x="1124" y="1458"/>
              <a:ext cx="264" cy="2208"/>
            </a:xfrm>
            <a:prstGeom prst="line">
              <a:avLst/>
            </a:prstGeom>
            <a:noFill/>
            <a:ln w="9525">
              <a:solidFill>
                <a:schemeClr val="hlink"/>
              </a:solidFill>
              <a:round/>
              <a:headEnd/>
              <a:tailEnd/>
            </a:ln>
          </p:spPr>
          <p:txBody>
            <a:bodyPr/>
            <a:lstStyle/>
            <a:p>
              <a:endParaRPr lang="zh-CN" altLang="en-US"/>
            </a:p>
          </p:txBody>
        </p:sp>
        <p:sp>
          <p:nvSpPr>
            <p:cNvPr id="68643" name="Line 1217"/>
            <p:cNvSpPr>
              <a:spLocks noChangeShapeType="1"/>
            </p:cNvSpPr>
            <p:nvPr/>
          </p:nvSpPr>
          <p:spPr bwMode="auto">
            <a:xfrm>
              <a:off x="444" y="1450"/>
              <a:ext cx="1024" cy="2208"/>
            </a:xfrm>
            <a:prstGeom prst="line">
              <a:avLst/>
            </a:prstGeom>
            <a:noFill/>
            <a:ln w="9525">
              <a:solidFill>
                <a:schemeClr val="hlink"/>
              </a:solidFill>
              <a:round/>
              <a:headEnd/>
              <a:tailEnd/>
            </a:ln>
          </p:spPr>
          <p:txBody>
            <a:bodyPr/>
            <a:lstStyle/>
            <a:p>
              <a:endParaRPr lang="zh-CN" altLang="en-US"/>
            </a:p>
          </p:txBody>
        </p:sp>
        <p:sp>
          <p:nvSpPr>
            <p:cNvPr id="68644" name="Line 1218"/>
            <p:cNvSpPr>
              <a:spLocks noChangeShapeType="1"/>
            </p:cNvSpPr>
            <p:nvPr/>
          </p:nvSpPr>
          <p:spPr bwMode="auto">
            <a:xfrm flipH="1">
              <a:off x="192" y="1480"/>
              <a:ext cx="4879" cy="2184"/>
            </a:xfrm>
            <a:prstGeom prst="line">
              <a:avLst/>
            </a:prstGeom>
            <a:noFill/>
            <a:ln w="9525">
              <a:solidFill>
                <a:schemeClr val="accent2"/>
              </a:solidFill>
              <a:round/>
              <a:headEnd/>
              <a:tailEnd/>
            </a:ln>
          </p:spPr>
          <p:txBody>
            <a:bodyPr/>
            <a:lstStyle/>
            <a:p>
              <a:endParaRPr lang="zh-CN" altLang="en-US"/>
            </a:p>
          </p:txBody>
        </p:sp>
        <p:sp>
          <p:nvSpPr>
            <p:cNvPr id="68645" name="Line 1219"/>
            <p:cNvSpPr>
              <a:spLocks noChangeShapeType="1"/>
            </p:cNvSpPr>
            <p:nvPr/>
          </p:nvSpPr>
          <p:spPr bwMode="auto">
            <a:xfrm flipH="1">
              <a:off x="283" y="1472"/>
              <a:ext cx="4108" cy="2191"/>
            </a:xfrm>
            <a:prstGeom prst="line">
              <a:avLst/>
            </a:prstGeom>
            <a:noFill/>
            <a:ln w="9525">
              <a:solidFill>
                <a:schemeClr val="accent2"/>
              </a:solidFill>
              <a:round/>
              <a:headEnd/>
              <a:tailEnd/>
            </a:ln>
          </p:spPr>
          <p:txBody>
            <a:bodyPr/>
            <a:lstStyle/>
            <a:p>
              <a:endParaRPr lang="zh-CN" altLang="en-US"/>
            </a:p>
          </p:txBody>
        </p:sp>
        <p:sp>
          <p:nvSpPr>
            <p:cNvPr id="68646" name="Line 1220"/>
            <p:cNvSpPr>
              <a:spLocks noChangeShapeType="1"/>
            </p:cNvSpPr>
            <p:nvPr/>
          </p:nvSpPr>
          <p:spPr bwMode="auto">
            <a:xfrm flipH="1">
              <a:off x="362" y="1456"/>
              <a:ext cx="3325" cy="2209"/>
            </a:xfrm>
            <a:prstGeom prst="line">
              <a:avLst/>
            </a:prstGeom>
            <a:noFill/>
            <a:ln w="9525">
              <a:solidFill>
                <a:schemeClr val="accent2"/>
              </a:solidFill>
              <a:round/>
              <a:headEnd/>
              <a:tailEnd/>
            </a:ln>
          </p:spPr>
          <p:txBody>
            <a:bodyPr/>
            <a:lstStyle/>
            <a:p>
              <a:endParaRPr lang="zh-CN" altLang="en-US"/>
            </a:p>
          </p:txBody>
        </p:sp>
        <p:sp>
          <p:nvSpPr>
            <p:cNvPr id="68647" name="Line 1221"/>
            <p:cNvSpPr>
              <a:spLocks noChangeShapeType="1"/>
            </p:cNvSpPr>
            <p:nvPr/>
          </p:nvSpPr>
          <p:spPr bwMode="auto">
            <a:xfrm flipH="1">
              <a:off x="447" y="1456"/>
              <a:ext cx="2568" cy="2214"/>
            </a:xfrm>
            <a:prstGeom prst="line">
              <a:avLst/>
            </a:prstGeom>
            <a:noFill/>
            <a:ln w="9525">
              <a:solidFill>
                <a:schemeClr val="accent2"/>
              </a:solidFill>
              <a:round/>
              <a:headEnd/>
              <a:tailEnd/>
            </a:ln>
          </p:spPr>
          <p:txBody>
            <a:bodyPr/>
            <a:lstStyle/>
            <a:p>
              <a:endParaRPr lang="zh-CN" altLang="en-US"/>
            </a:p>
          </p:txBody>
        </p:sp>
        <p:sp>
          <p:nvSpPr>
            <p:cNvPr id="68648" name="Line 1222"/>
            <p:cNvSpPr>
              <a:spLocks noChangeShapeType="1"/>
            </p:cNvSpPr>
            <p:nvPr/>
          </p:nvSpPr>
          <p:spPr bwMode="auto">
            <a:xfrm flipH="1">
              <a:off x="532" y="1456"/>
              <a:ext cx="1803" cy="2217"/>
            </a:xfrm>
            <a:prstGeom prst="line">
              <a:avLst/>
            </a:prstGeom>
            <a:noFill/>
            <a:ln w="9525">
              <a:solidFill>
                <a:schemeClr val="accent2"/>
              </a:solidFill>
              <a:round/>
              <a:headEnd/>
              <a:tailEnd/>
            </a:ln>
          </p:spPr>
          <p:txBody>
            <a:bodyPr/>
            <a:lstStyle/>
            <a:p>
              <a:endParaRPr lang="zh-CN" altLang="en-US"/>
            </a:p>
          </p:txBody>
        </p:sp>
        <p:sp>
          <p:nvSpPr>
            <p:cNvPr id="68649" name="Line 1223"/>
            <p:cNvSpPr>
              <a:spLocks noChangeShapeType="1"/>
            </p:cNvSpPr>
            <p:nvPr/>
          </p:nvSpPr>
          <p:spPr bwMode="auto">
            <a:xfrm flipH="1">
              <a:off x="618" y="1456"/>
              <a:ext cx="1029" cy="2211"/>
            </a:xfrm>
            <a:prstGeom prst="line">
              <a:avLst/>
            </a:prstGeom>
            <a:noFill/>
            <a:ln w="9525">
              <a:solidFill>
                <a:schemeClr val="accent2"/>
              </a:solidFill>
              <a:round/>
              <a:headEnd/>
              <a:tailEnd/>
            </a:ln>
          </p:spPr>
          <p:txBody>
            <a:bodyPr/>
            <a:lstStyle/>
            <a:p>
              <a:endParaRPr lang="zh-CN" altLang="en-US"/>
            </a:p>
          </p:txBody>
        </p:sp>
        <p:sp>
          <p:nvSpPr>
            <p:cNvPr id="68650" name="Line 1224"/>
            <p:cNvSpPr>
              <a:spLocks noChangeShapeType="1"/>
            </p:cNvSpPr>
            <p:nvPr/>
          </p:nvSpPr>
          <p:spPr bwMode="auto">
            <a:xfrm flipH="1">
              <a:off x="706" y="1456"/>
              <a:ext cx="261" cy="2211"/>
            </a:xfrm>
            <a:prstGeom prst="line">
              <a:avLst/>
            </a:prstGeom>
            <a:noFill/>
            <a:ln w="9525">
              <a:solidFill>
                <a:schemeClr val="accent2"/>
              </a:solidFill>
              <a:round/>
              <a:headEnd/>
              <a:tailEnd/>
            </a:ln>
          </p:spPr>
          <p:txBody>
            <a:bodyPr/>
            <a:lstStyle/>
            <a:p>
              <a:endParaRPr lang="zh-CN" altLang="en-US"/>
            </a:p>
          </p:txBody>
        </p:sp>
        <p:sp>
          <p:nvSpPr>
            <p:cNvPr id="68651" name="Line 1225"/>
            <p:cNvSpPr>
              <a:spLocks noChangeShapeType="1"/>
            </p:cNvSpPr>
            <p:nvPr/>
          </p:nvSpPr>
          <p:spPr bwMode="auto">
            <a:xfrm>
              <a:off x="279" y="1456"/>
              <a:ext cx="510" cy="2211"/>
            </a:xfrm>
            <a:prstGeom prst="line">
              <a:avLst/>
            </a:prstGeom>
            <a:noFill/>
            <a:ln w="9525">
              <a:solidFill>
                <a:schemeClr val="accent2"/>
              </a:solidFill>
              <a:round/>
              <a:headEnd/>
              <a:tailEnd/>
            </a:ln>
          </p:spPr>
          <p:txBody>
            <a:bodyPr/>
            <a:lstStyle/>
            <a:p>
              <a:endParaRPr lang="zh-CN" altLang="en-US"/>
            </a:p>
          </p:txBody>
        </p:sp>
        <p:sp>
          <p:nvSpPr>
            <p:cNvPr id="68652" name="Text Box 1226"/>
            <p:cNvSpPr txBox="1">
              <a:spLocks noChangeArrowheads="1"/>
            </p:cNvSpPr>
            <p:nvPr/>
          </p:nvSpPr>
          <p:spPr bwMode="auto">
            <a:xfrm>
              <a:off x="4896" y="1152"/>
              <a:ext cx="169"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68653" name="Text Box 1227"/>
            <p:cNvSpPr txBox="1">
              <a:spLocks noChangeArrowheads="1"/>
            </p:cNvSpPr>
            <p:nvPr/>
          </p:nvSpPr>
          <p:spPr bwMode="auto">
            <a:xfrm>
              <a:off x="4176"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68654" name="Text Box 1228"/>
            <p:cNvSpPr txBox="1">
              <a:spLocks noChangeArrowheads="1"/>
            </p:cNvSpPr>
            <p:nvPr/>
          </p:nvSpPr>
          <p:spPr bwMode="auto">
            <a:xfrm>
              <a:off x="3504"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68655" name="Text Box 1229"/>
            <p:cNvSpPr txBox="1">
              <a:spLocks noChangeArrowheads="1"/>
            </p:cNvSpPr>
            <p:nvPr/>
          </p:nvSpPr>
          <p:spPr bwMode="auto">
            <a:xfrm>
              <a:off x="2808"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68656" name="Text Box 1230"/>
            <p:cNvSpPr txBox="1">
              <a:spLocks noChangeArrowheads="1"/>
            </p:cNvSpPr>
            <p:nvPr/>
          </p:nvSpPr>
          <p:spPr bwMode="auto">
            <a:xfrm>
              <a:off x="2120"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68657" name="Text Box 1231"/>
            <p:cNvSpPr txBox="1">
              <a:spLocks noChangeArrowheads="1"/>
            </p:cNvSpPr>
            <p:nvPr/>
          </p:nvSpPr>
          <p:spPr bwMode="auto">
            <a:xfrm>
              <a:off x="1432"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68658" name="Text Box 1232"/>
            <p:cNvSpPr txBox="1">
              <a:spLocks noChangeArrowheads="1"/>
            </p:cNvSpPr>
            <p:nvPr/>
          </p:nvSpPr>
          <p:spPr bwMode="auto">
            <a:xfrm>
              <a:off x="760" y="1160"/>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sp>
          <p:nvSpPr>
            <p:cNvPr id="68659" name="Text Box 1233"/>
            <p:cNvSpPr txBox="1">
              <a:spLocks noChangeArrowheads="1"/>
            </p:cNvSpPr>
            <p:nvPr/>
          </p:nvSpPr>
          <p:spPr bwMode="auto">
            <a:xfrm>
              <a:off x="4896" y="3744"/>
              <a:ext cx="169"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68660" name="Text Box 1234"/>
            <p:cNvSpPr txBox="1">
              <a:spLocks noChangeArrowheads="1"/>
            </p:cNvSpPr>
            <p:nvPr/>
          </p:nvSpPr>
          <p:spPr bwMode="auto">
            <a:xfrm>
              <a:off x="4176"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68661" name="Text Box 1235"/>
            <p:cNvSpPr txBox="1">
              <a:spLocks noChangeArrowheads="1"/>
            </p:cNvSpPr>
            <p:nvPr/>
          </p:nvSpPr>
          <p:spPr bwMode="auto">
            <a:xfrm>
              <a:off x="3504"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68662" name="Text Box 1236"/>
            <p:cNvSpPr txBox="1">
              <a:spLocks noChangeArrowheads="1"/>
            </p:cNvSpPr>
            <p:nvPr/>
          </p:nvSpPr>
          <p:spPr bwMode="auto">
            <a:xfrm>
              <a:off x="2808"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68663" name="Text Box 1237"/>
            <p:cNvSpPr txBox="1">
              <a:spLocks noChangeArrowheads="1"/>
            </p:cNvSpPr>
            <p:nvPr/>
          </p:nvSpPr>
          <p:spPr bwMode="auto">
            <a:xfrm>
              <a:off x="2120"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68664" name="Text Box 1238"/>
            <p:cNvSpPr txBox="1">
              <a:spLocks noChangeArrowheads="1"/>
            </p:cNvSpPr>
            <p:nvPr/>
          </p:nvSpPr>
          <p:spPr bwMode="auto">
            <a:xfrm>
              <a:off x="1432"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68665" name="Text Box 1239"/>
            <p:cNvSpPr txBox="1">
              <a:spLocks noChangeArrowheads="1"/>
            </p:cNvSpPr>
            <p:nvPr/>
          </p:nvSpPr>
          <p:spPr bwMode="auto">
            <a:xfrm>
              <a:off x="760" y="37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grpSp>
    </p:spTree>
  </p:cSld>
  <p:clrMapOvr>
    <a:masterClrMapping/>
  </p:clrMapOvr>
  <p:transition spd="slow">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457200" y="274638"/>
            <a:ext cx="8229600" cy="1143000"/>
          </a:xfrm>
        </p:spPr>
        <p:txBody>
          <a:bodyPr>
            <a:normAutofit/>
          </a:bodyPr>
          <a:lstStyle/>
          <a:p>
            <a:r>
              <a:rPr kumimoji="1" lang="zh-CN" altLang="en-US" sz="4400">
                <a:solidFill>
                  <a:schemeClr val="tx1"/>
                </a:solidFill>
              </a:rPr>
              <a:t>逆初始变换</a:t>
            </a:r>
            <a:r>
              <a:rPr kumimoji="1" lang="en-US" altLang="zh-CN" sz="4400">
                <a:solidFill>
                  <a:schemeClr val="tx1"/>
                </a:solidFill>
              </a:rPr>
              <a:t>IP</a:t>
            </a:r>
            <a:r>
              <a:rPr kumimoji="1" lang="en-US" altLang="zh-CN" sz="4400" baseline="30000">
                <a:solidFill>
                  <a:schemeClr val="tx1"/>
                </a:solidFill>
              </a:rPr>
              <a:t>-1</a:t>
            </a:r>
            <a:endParaRPr kumimoji="1" lang="zh-CN" altLang="en-US" sz="4400">
              <a:solidFill>
                <a:schemeClr val="tx1"/>
              </a:solidFill>
            </a:endParaRPr>
          </a:p>
        </p:txBody>
      </p:sp>
      <p:sp>
        <p:nvSpPr>
          <p:cNvPr id="67586"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98D18416-0678-453A-8B53-6DE9F0994039}" type="slidenum">
              <a:rPr lang="zh-CN" altLang="en-US" smtClean="0">
                <a:latin typeface="Times New Roman" pitchFamily="18" charset="0"/>
              </a:rPr>
              <a:pPr/>
              <a:t>84</a:t>
            </a:fld>
            <a:endParaRPr lang="zh-CN" altLang="en-US">
              <a:latin typeface="Times New Roman" pitchFamily="18" charset="0"/>
            </a:endParaRPr>
          </a:p>
        </p:txBody>
      </p:sp>
      <p:grpSp>
        <p:nvGrpSpPr>
          <p:cNvPr id="67589" name="Group 4"/>
          <p:cNvGrpSpPr>
            <a:grpSpLocks/>
          </p:cNvGrpSpPr>
          <p:nvPr/>
        </p:nvGrpSpPr>
        <p:grpSpPr bwMode="auto">
          <a:xfrm>
            <a:off x="1890713" y="1447800"/>
            <a:ext cx="5135562" cy="5181600"/>
            <a:chOff x="930" y="192"/>
            <a:chExt cx="3235" cy="3504"/>
          </a:xfrm>
        </p:grpSpPr>
        <p:sp>
          <p:nvSpPr>
            <p:cNvPr id="67591" name="Rectangle 5"/>
            <p:cNvSpPr>
              <a:spLocks noChangeArrowheads="1"/>
            </p:cNvSpPr>
            <p:nvPr/>
          </p:nvSpPr>
          <p:spPr bwMode="ltGray">
            <a:xfrm>
              <a:off x="930" y="192"/>
              <a:ext cx="3235"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输入（64位）</a:t>
              </a:r>
            </a:p>
          </p:txBody>
        </p:sp>
        <p:sp>
          <p:nvSpPr>
            <p:cNvPr id="67592" name="Rectangle 6"/>
            <p:cNvSpPr>
              <a:spLocks noChangeArrowheads="1"/>
            </p:cNvSpPr>
            <p:nvPr/>
          </p:nvSpPr>
          <p:spPr bwMode="ltGray">
            <a:xfrm>
              <a:off x="975" y="816"/>
              <a:ext cx="3146" cy="2112"/>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latin typeface="Courier New" pitchFamily="49" charset="0"/>
                </a:rPr>
                <a:t>40  8 48 16 56 24 64 32</a:t>
              </a:r>
            </a:p>
            <a:p>
              <a:pPr algn="ctr" eaLnBrk="0" hangingPunct="0"/>
              <a:r>
                <a:rPr kumimoji="1" lang="zh-CN" altLang="en-US" sz="2400">
                  <a:solidFill>
                    <a:schemeClr val="tx1"/>
                  </a:solidFill>
                  <a:latin typeface="Courier New" pitchFamily="49" charset="0"/>
                </a:rPr>
                <a:t>39  7 47 15 55 23 63 31</a:t>
              </a:r>
            </a:p>
            <a:p>
              <a:pPr algn="ctr" eaLnBrk="0" hangingPunct="0"/>
              <a:r>
                <a:rPr kumimoji="1" lang="zh-CN" altLang="en-US" sz="2400">
                  <a:solidFill>
                    <a:schemeClr val="tx1"/>
                  </a:solidFill>
                  <a:latin typeface="Courier New" pitchFamily="49" charset="0"/>
                </a:rPr>
                <a:t>38  6 46 14 54 22 62 30</a:t>
              </a:r>
            </a:p>
            <a:p>
              <a:pPr algn="ctr" eaLnBrk="0" hangingPunct="0"/>
              <a:r>
                <a:rPr kumimoji="1" lang="zh-CN" altLang="en-US" sz="2400">
                  <a:solidFill>
                    <a:schemeClr val="tx1"/>
                  </a:solidFill>
                  <a:latin typeface="Courier New" pitchFamily="49" charset="0"/>
                </a:rPr>
                <a:t>37  5 45 13 53 21 61 29</a:t>
              </a:r>
            </a:p>
            <a:p>
              <a:pPr algn="ctr" eaLnBrk="0" hangingPunct="0"/>
              <a:r>
                <a:rPr kumimoji="1" lang="zh-CN" altLang="en-US" sz="2400">
                  <a:solidFill>
                    <a:schemeClr val="tx1"/>
                  </a:solidFill>
                  <a:latin typeface="Courier New" pitchFamily="49" charset="0"/>
                </a:rPr>
                <a:t>36  4 44 12 52 20 60 28</a:t>
              </a:r>
            </a:p>
            <a:p>
              <a:pPr algn="ctr" eaLnBrk="0" hangingPunct="0"/>
              <a:r>
                <a:rPr kumimoji="1" lang="zh-CN" altLang="en-US" sz="2400">
                  <a:solidFill>
                    <a:schemeClr val="tx1"/>
                  </a:solidFill>
                  <a:latin typeface="Courier New" pitchFamily="49" charset="0"/>
                </a:rPr>
                <a:t>35  3 43 11 51 19 59 27</a:t>
              </a:r>
            </a:p>
            <a:p>
              <a:pPr algn="ctr" eaLnBrk="0" hangingPunct="0"/>
              <a:r>
                <a:rPr kumimoji="1" lang="zh-CN" altLang="en-US" sz="2400">
                  <a:solidFill>
                    <a:schemeClr val="tx1"/>
                  </a:solidFill>
                  <a:latin typeface="Courier New" pitchFamily="49" charset="0"/>
                </a:rPr>
                <a:t>34  2 42 10 50 18 58 26</a:t>
              </a:r>
            </a:p>
            <a:p>
              <a:pPr algn="ctr" eaLnBrk="0" hangingPunct="0"/>
              <a:r>
                <a:rPr kumimoji="1" lang="zh-CN" altLang="en-US" sz="2400">
                  <a:solidFill>
                    <a:schemeClr val="tx1"/>
                  </a:solidFill>
                  <a:latin typeface="Courier New" pitchFamily="49" charset="0"/>
                </a:rPr>
                <a:t>33  1 41  9 49 17 57 25</a:t>
              </a:r>
            </a:p>
          </p:txBody>
        </p:sp>
        <p:sp>
          <p:nvSpPr>
            <p:cNvPr id="67593" name="Rectangle 7"/>
            <p:cNvSpPr>
              <a:spLocks noChangeArrowheads="1"/>
            </p:cNvSpPr>
            <p:nvPr/>
          </p:nvSpPr>
          <p:spPr bwMode="ltGray">
            <a:xfrm>
              <a:off x="930" y="3408"/>
              <a:ext cx="3235"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输出（64位）</a:t>
              </a:r>
            </a:p>
          </p:txBody>
        </p:sp>
        <p:sp>
          <p:nvSpPr>
            <p:cNvPr id="67594" name="AutoShape 8"/>
            <p:cNvSpPr>
              <a:spLocks noChangeArrowheads="1"/>
            </p:cNvSpPr>
            <p:nvPr/>
          </p:nvSpPr>
          <p:spPr bwMode="ltGray">
            <a:xfrm>
              <a:off x="2348" y="480"/>
              <a:ext cx="443" cy="336"/>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67595" name="AutoShape 9"/>
            <p:cNvSpPr>
              <a:spLocks noChangeArrowheads="1"/>
            </p:cNvSpPr>
            <p:nvPr/>
          </p:nvSpPr>
          <p:spPr bwMode="ltGray">
            <a:xfrm>
              <a:off x="2348" y="2976"/>
              <a:ext cx="443" cy="336"/>
            </a:xfrm>
            <a:prstGeom prst="downArrow">
              <a:avLst>
                <a:gd name="adj1" fmla="val 50000"/>
                <a:gd name="adj2" fmla="val 25000"/>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grpSp>
    </p:spTree>
  </p:cSld>
  <p:clrMapOvr>
    <a:masterClrMapping/>
  </p:clrMapOvr>
  <p:transition spd="slow">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normAutofit/>
          </a:bodyPr>
          <a:lstStyle/>
          <a:p>
            <a:r>
              <a:rPr lang="en-US" altLang="zh-CN" sz="4400">
                <a:solidFill>
                  <a:schemeClr val="tx1"/>
                </a:solidFill>
              </a:rPr>
              <a:t>IP</a:t>
            </a:r>
            <a:r>
              <a:rPr lang="en-US" altLang="zh-CN" sz="4400" baseline="30000">
                <a:solidFill>
                  <a:schemeClr val="tx1"/>
                </a:solidFill>
              </a:rPr>
              <a:t>-1</a:t>
            </a:r>
            <a:r>
              <a:rPr lang="en-US" altLang="zh-CN" sz="4400">
                <a:solidFill>
                  <a:schemeClr val="tx1"/>
                </a:solidFill>
              </a:rPr>
              <a:t> (Final Permutation)</a:t>
            </a:r>
            <a:endParaRPr lang="zh-CN" altLang="en-US"/>
          </a:p>
        </p:txBody>
      </p:sp>
      <p:sp>
        <p:nvSpPr>
          <p:cNvPr id="66562"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29460A41-8FFB-40A4-A160-DBFA124E062B}" type="slidenum">
              <a:rPr lang="zh-CN" altLang="en-US" smtClean="0">
                <a:latin typeface="Times New Roman" pitchFamily="18" charset="0"/>
              </a:rPr>
              <a:pPr/>
              <a:t>85</a:t>
            </a:fld>
            <a:endParaRPr lang="zh-CN" altLang="en-US">
              <a:latin typeface="Times New Roman" pitchFamily="18" charset="0"/>
            </a:endParaRPr>
          </a:p>
        </p:txBody>
      </p:sp>
      <p:sp>
        <p:nvSpPr>
          <p:cNvPr id="66563" name="灯片编号占位符 3"/>
          <p:cNvSpPr txBox="1">
            <a:spLocks/>
          </p:cNvSpPr>
          <p:nvPr/>
        </p:nvSpPr>
        <p:spPr bwMode="auto">
          <a:xfrm>
            <a:off x="8647113" y="6408738"/>
            <a:ext cx="366712" cy="365125"/>
          </a:xfrm>
          <a:prstGeom prst="rect">
            <a:avLst/>
          </a:prstGeom>
          <a:noFill/>
          <a:ln w="9525">
            <a:noFill/>
            <a:miter lim="800000"/>
            <a:headEnd/>
            <a:tailEnd/>
          </a:ln>
        </p:spPr>
        <p:txBody>
          <a:bodyPr anchor="b"/>
          <a:lstStyle/>
          <a:p>
            <a:pPr algn="r"/>
            <a:fld id="{E90D3E90-C410-43AD-AC58-2E950F2FDE84}" type="slidenum">
              <a:rPr lang="zh-CN" altLang="en-US" sz="1000">
                <a:solidFill>
                  <a:schemeClr val="tx1"/>
                </a:solidFill>
              </a:rPr>
              <a:pPr algn="r"/>
              <a:t>85</a:t>
            </a:fld>
            <a:endParaRPr lang="zh-CN" altLang="en-US" sz="1000">
              <a:solidFill>
                <a:schemeClr val="tx1"/>
              </a:solidFill>
            </a:endParaRPr>
          </a:p>
        </p:txBody>
      </p:sp>
      <p:grpSp>
        <p:nvGrpSpPr>
          <p:cNvPr id="66565" name="Group 1027"/>
          <p:cNvGrpSpPr>
            <a:grpSpLocks/>
          </p:cNvGrpSpPr>
          <p:nvPr/>
        </p:nvGrpSpPr>
        <p:grpSpPr bwMode="auto">
          <a:xfrm flipH="1">
            <a:off x="228600" y="1828800"/>
            <a:ext cx="8686800" cy="4402138"/>
            <a:chOff x="144" y="1152"/>
            <a:chExt cx="5472" cy="2773"/>
          </a:xfrm>
        </p:grpSpPr>
        <p:grpSp>
          <p:nvGrpSpPr>
            <p:cNvPr id="66566" name="Group 1028"/>
            <p:cNvGrpSpPr>
              <a:grpSpLocks/>
            </p:cNvGrpSpPr>
            <p:nvPr/>
          </p:nvGrpSpPr>
          <p:grpSpPr bwMode="auto">
            <a:xfrm>
              <a:off x="144" y="1344"/>
              <a:ext cx="5472" cy="192"/>
              <a:chOff x="0" y="1344"/>
              <a:chExt cx="6144" cy="192"/>
            </a:xfrm>
          </p:grpSpPr>
          <p:sp>
            <p:nvSpPr>
              <p:cNvPr id="66714" name="Rectangle 1029"/>
              <p:cNvSpPr>
                <a:spLocks noChangeArrowheads="1"/>
              </p:cNvSpPr>
              <p:nvPr/>
            </p:nvSpPr>
            <p:spPr bwMode="auto">
              <a:xfrm>
                <a:off x="0" y="1344"/>
                <a:ext cx="6144"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66715" name="Line 1030"/>
              <p:cNvSpPr>
                <a:spLocks noChangeShapeType="1"/>
              </p:cNvSpPr>
              <p:nvPr/>
            </p:nvSpPr>
            <p:spPr bwMode="auto">
              <a:xfrm>
                <a:off x="96" y="1344"/>
                <a:ext cx="0" cy="192"/>
              </a:xfrm>
              <a:prstGeom prst="line">
                <a:avLst/>
              </a:prstGeom>
              <a:noFill/>
              <a:ln w="9525">
                <a:solidFill>
                  <a:schemeClr val="bg2"/>
                </a:solidFill>
                <a:round/>
                <a:headEnd/>
                <a:tailEnd/>
              </a:ln>
            </p:spPr>
            <p:txBody>
              <a:bodyPr/>
              <a:lstStyle/>
              <a:p>
                <a:endParaRPr lang="zh-CN" altLang="en-US"/>
              </a:p>
            </p:txBody>
          </p:sp>
          <p:sp>
            <p:nvSpPr>
              <p:cNvPr id="66716" name="Line 1031"/>
              <p:cNvSpPr>
                <a:spLocks noChangeShapeType="1"/>
              </p:cNvSpPr>
              <p:nvPr/>
            </p:nvSpPr>
            <p:spPr bwMode="auto">
              <a:xfrm>
                <a:off x="192" y="1344"/>
                <a:ext cx="0" cy="192"/>
              </a:xfrm>
              <a:prstGeom prst="line">
                <a:avLst/>
              </a:prstGeom>
              <a:noFill/>
              <a:ln w="9525">
                <a:solidFill>
                  <a:schemeClr val="bg2"/>
                </a:solidFill>
                <a:round/>
                <a:headEnd/>
                <a:tailEnd/>
              </a:ln>
            </p:spPr>
            <p:txBody>
              <a:bodyPr/>
              <a:lstStyle/>
              <a:p>
                <a:endParaRPr lang="zh-CN" altLang="en-US"/>
              </a:p>
            </p:txBody>
          </p:sp>
          <p:sp>
            <p:nvSpPr>
              <p:cNvPr id="66717" name="Line 1032"/>
              <p:cNvSpPr>
                <a:spLocks noChangeShapeType="1"/>
              </p:cNvSpPr>
              <p:nvPr/>
            </p:nvSpPr>
            <p:spPr bwMode="auto">
              <a:xfrm>
                <a:off x="288" y="1344"/>
                <a:ext cx="0" cy="192"/>
              </a:xfrm>
              <a:prstGeom prst="line">
                <a:avLst/>
              </a:prstGeom>
              <a:noFill/>
              <a:ln w="9525">
                <a:solidFill>
                  <a:schemeClr val="bg2"/>
                </a:solidFill>
                <a:round/>
                <a:headEnd/>
                <a:tailEnd/>
              </a:ln>
            </p:spPr>
            <p:txBody>
              <a:bodyPr/>
              <a:lstStyle/>
              <a:p>
                <a:endParaRPr lang="zh-CN" altLang="en-US"/>
              </a:p>
            </p:txBody>
          </p:sp>
          <p:sp>
            <p:nvSpPr>
              <p:cNvPr id="66718" name="Line 1033"/>
              <p:cNvSpPr>
                <a:spLocks noChangeShapeType="1"/>
              </p:cNvSpPr>
              <p:nvPr/>
            </p:nvSpPr>
            <p:spPr bwMode="auto">
              <a:xfrm>
                <a:off x="384" y="1344"/>
                <a:ext cx="0" cy="192"/>
              </a:xfrm>
              <a:prstGeom prst="line">
                <a:avLst/>
              </a:prstGeom>
              <a:noFill/>
              <a:ln w="9525">
                <a:solidFill>
                  <a:schemeClr val="bg2"/>
                </a:solidFill>
                <a:round/>
                <a:headEnd/>
                <a:tailEnd/>
              </a:ln>
            </p:spPr>
            <p:txBody>
              <a:bodyPr/>
              <a:lstStyle/>
              <a:p>
                <a:endParaRPr lang="zh-CN" altLang="en-US"/>
              </a:p>
            </p:txBody>
          </p:sp>
          <p:sp>
            <p:nvSpPr>
              <p:cNvPr id="66719" name="Line 1034"/>
              <p:cNvSpPr>
                <a:spLocks noChangeShapeType="1"/>
              </p:cNvSpPr>
              <p:nvPr/>
            </p:nvSpPr>
            <p:spPr bwMode="auto">
              <a:xfrm>
                <a:off x="480" y="1344"/>
                <a:ext cx="0" cy="192"/>
              </a:xfrm>
              <a:prstGeom prst="line">
                <a:avLst/>
              </a:prstGeom>
              <a:noFill/>
              <a:ln w="9525">
                <a:solidFill>
                  <a:schemeClr val="bg2"/>
                </a:solidFill>
                <a:round/>
                <a:headEnd/>
                <a:tailEnd/>
              </a:ln>
            </p:spPr>
            <p:txBody>
              <a:bodyPr/>
              <a:lstStyle/>
              <a:p>
                <a:endParaRPr lang="zh-CN" altLang="en-US"/>
              </a:p>
            </p:txBody>
          </p:sp>
          <p:sp>
            <p:nvSpPr>
              <p:cNvPr id="66720" name="Line 1035"/>
              <p:cNvSpPr>
                <a:spLocks noChangeShapeType="1"/>
              </p:cNvSpPr>
              <p:nvPr/>
            </p:nvSpPr>
            <p:spPr bwMode="auto">
              <a:xfrm>
                <a:off x="576" y="1344"/>
                <a:ext cx="0" cy="192"/>
              </a:xfrm>
              <a:prstGeom prst="line">
                <a:avLst/>
              </a:prstGeom>
              <a:noFill/>
              <a:ln w="9525">
                <a:solidFill>
                  <a:schemeClr val="bg2"/>
                </a:solidFill>
                <a:round/>
                <a:headEnd/>
                <a:tailEnd/>
              </a:ln>
            </p:spPr>
            <p:txBody>
              <a:bodyPr/>
              <a:lstStyle/>
              <a:p>
                <a:endParaRPr lang="zh-CN" altLang="en-US"/>
              </a:p>
            </p:txBody>
          </p:sp>
          <p:sp>
            <p:nvSpPr>
              <p:cNvPr id="66721" name="Line 1036"/>
              <p:cNvSpPr>
                <a:spLocks noChangeShapeType="1"/>
              </p:cNvSpPr>
              <p:nvPr/>
            </p:nvSpPr>
            <p:spPr bwMode="auto">
              <a:xfrm>
                <a:off x="672" y="1344"/>
                <a:ext cx="0" cy="192"/>
              </a:xfrm>
              <a:prstGeom prst="line">
                <a:avLst/>
              </a:prstGeom>
              <a:noFill/>
              <a:ln w="9525">
                <a:solidFill>
                  <a:schemeClr val="bg2"/>
                </a:solidFill>
                <a:round/>
                <a:headEnd/>
                <a:tailEnd/>
              </a:ln>
            </p:spPr>
            <p:txBody>
              <a:bodyPr/>
              <a:lstStyle/>
              <a:p>
                <a:endParaRPr lang="zh-CN" altLang="en-US"/>
              </a:p>
            </p:txBody>
          </p:sp>
          <p:sp>
            <p:nvSpPr>
              <p:cNvPr id="66722" name="Line 1037"/>
              <p:cNvSpPr>
                <a:spLocks noChangeShapeType="1"/>
              </p:cNvSpPr>
              <p:nvPr/>
            </p:nvSpPr>
            <p:spPr bwMode="auto">
              <a:xfrm>
                <a:off x="768" y="1344"/>
                <a:ext cx="0" cy="192"/>
              </a:xfrm>
              <a:prstGeom prst="line">
                <a:avLst/>
              </a:prstGeom>
              <a:noFill/>
              <a:ln w="28575">
                <a:solidFill>
                  <a:schemeClr val="bg2"/>
                </a:solidFill>
                <a:round/>
                <a:headEnd/>
                <a:tailEnd/>
              </a:ln>
            </p:spPr>
            <p:txBody>
              <a:bodyPr/>
              <a:lstStyle/>
              <a:p>
                <a:endParaRPr lang="zh-CN" altLang="en-US"/>
              </a:p>
            </p:txBody>
          </p:sp>
          <p:sp>
            <p:nvSpPr>
              <p:cNvPr id="66723" name="Line 1038"/>
              <p:cNvSpPr>
                <a:spLocks noChangeShapeType="1"/>
              </p:cNvSpPr>
              <p:nvPr/>
            </p:nvSpPr>
            <p:spPr bwMode="auto">
              <a:xfrm>
                <a:off x="864" y="1344"/>
                <a:ext cx="0" cy="192"/>
              </a:xfrm>
              <a:prstGeom prst="line">
                <a:avLst/>
              </a:prstGeom>
              <a:noFill/>
              <a:ln w="9525">
                <a:solidFill>
                  <a:schemeClr val="bg2"/>
                </a:solidFill>
                <a:round/>
                <a:headEnd/>
                <a:tailEnd/>
              </a:ln>
            </p:spPr>
            <p:txBody>
              <a:bodyPr/>
              <a:lstStyle/>
              <a:p>
                <a:endParaRPr lang="zh-CN" altLang="en-US"/>
              </a:p>
            </p:txBody>
          </p:sp>
          <p:sp>
            <p:nvSpPr>
              <p:cNvPr id="66724" name="Line 1039"/>
              <p:cNvSpPr>
                <a:spLocks noChangeShapeType="1"/>
              </p:cNvSpPr>
              <p:nvPr/>
            </p:nvSpPr>
            <p:spPr bwMode="auto">
              <a:xfrm>
                <a:off x="960" y="1344"/>
                <a:ext cx="0" cy="192"/>
              </a:xfrm>
              <a:prstGeom prst="line">
                <a:avLst/>
              </a:prstGeom>
              <a:noFill/>
              <a:ln w="9525">
                <a:solidFill>
                  <a:schemeClr val="bg2"/>
                </a:solidFill>
                <a:round/>
                <a:headEnd/>
                <a:tailEnd/>
              </a:ln>
            </p:spPr>
            <p:txBody>
              <a:bodyPr/>
              <a:lstStyle/>
              <a:p>
                <a:endParaRPr lang="zh-CN" altLang="en-US"/>
              </a:p>
            </p:txBody>
          </p:sp>
          <p:sp>
            <p:nvSpPr>
              <p:cNvPr id="66725" name="Line 1040"/>
              <p:cNvSpPr>
                <a:spLocks noChangeShapeType="1"/>
              </p:cNvSpPr>
              <p:nvPr/>
            </p:nvSpPr>
            <p:spPr bwMode="auto">
              <a:xfrm>
                <a:off x="1056" y="1344"/>
                <a:ext cx="0" cy="192"/>
              </a:xfrm>
              <a:prstGeom prst="line">
                <a:avLst/>
              </a:prstGeom>
              <a:noFill/>
              <a:ln w="9525">
                <a:solidFill>
                  <a:schemeClr val="bg2"/>
                </a:solidFill>
                <a:round/>
                <a:headEnd/>
                <a:tailEnd/>
              </a:ln>
            </p:spPr>
            <p:txBody>
              <a:bodyPr/>
              <a:lstStyle/>
              <a:p>
                <a:endParaRPr lang="zh-CN" altLang="en-US"/>
              </a:p>
            </p:txBody>
          </p:sp>
          <p:sp>
            <p:nvSpPr>
              <p:cNvPr id="66726" name="Line 1041"/>
              <p:cNvSpPr>
                <a:spLocks noChangeShapeType="1"/>
              </p:cNvSpPr>
              <p:nvPr/>
            </p:nvSpPr>
            <p:spPr bwMode="auto">
              <a:xfrm>
                <a:off x="1152" y="1344"/>
                <a:ext cx="0" cy="192"/>
              </a:xfrm>
              <a:prstGeom prst="line">
                <a:avLst/>
              </a:prstGeom>
              <a:noFill/>
              <a:ln w="9525">
                <a:solidFill>
                  <a:schemeClr val="bg2"/>
                </a:solidFill>
                <a:round/>
                <a:headEnd/>
                <a:tailEnd/>
              </a:ln>
            </p:spPr>
            <p:txBody>
              <a:bodyPr/>
              <a:lstStyle/>
              <a:p>
                <a:endParaRPr lang="zh-CN" altLang="en-US"/>
              </a:p>
            </p:txBody>
          </p:sp>
          <p:sp>
            <p:nvSpPr>
              <p:cNvPr id="66727" name="Line 1042"/>
              <p:cNvSpPr>
                <a:spLocks noChangeShapeType="1"/>
              </p:cNvSpPr>
              <p:nvPr/>
            </p:nvSpPr>
            <p:spPr bwMode="auto">
              <a:xfrm>
                <a:off x="1248" y="1344"/>
                <a:ext cx="0" cy="192"/>
              </a:xfrm>
              <a:prstGeom prst="line">
                <a:avLst/>
              </a:prstGeom>
              <a:noFill/>
              <a:ln w="9525">
                <a:solidFill>
                  <a:schemeClr val="bg2"/>
                </a:solidFill>
                <a:round/>
                <a:headEnd/>
                <a:tailEnd/>
              </a:ln>
            </p:spPr>
            <p:txBody>
              <a:bodyPr/>
              <a:lstStyle/>
              <a:p>
                <a:endParaRPr lang="zh-CN" altLang="en-US"/>
              </a:p>
            </p:txBody>
          </p:sp>
          <p:sp>
            <p:nvSpPr>
              <p:cNvPr id="66728" name="Line 1043"/>
              <p:cNvSpPr>
                <a:spLocks noChangeShapeType="1"/>
              </p:cNvSpPr>
              <p:nvPr/>
            </p:nvSpPr>
            <p:spPr bwMode="auto">
              <a:xfrm>
                <a:off x="1344" y="1344"/>
                <a:ext cx="0" cy="192"/>
              </a:xfrm>
              <a:prstGeom prst="line">
                <a:avLst/>
              </a:prstGeom>
              <a:noFill/>
              <a:ln w="9525">
                <a:solidFill>
                  <a:schemeClr val="bg2"/>
                </a:solidFill>
                <a:round/>
                <a:headEnd/>
                <a:tailEnd/>
              </a:ln>
            </p:spPr>
            <p:txBody>
              <a:bodyPr/>
              <a:lstStyle/>
              <a:p>
                <a:endParaRPr lang="zh-CN" altLang="en-US"/>
              </a:p>
            </p:txBody>
          </p:sp>
          <p:sp>
            <p:nvSpPr>
              <p:cNvPr id="66729" name="Line 1044"/>
              <p:cNvSpPr>
                <a:spLocks noChangeShapeType="1"/>
              </p:cNvSpPr>
              <p:nvPr/>
            </p:nvSpPr>
            <p:spPr bwMode="auto">
              <a:xfrm>
                <a:off x="1440" y="1344"/>
                <a:ext cx="0" cy="192"/>
              </a:xfrm>
              <a:prstGeom prst="line">
                <a:avLst/>
              </a:prstGeom>
              <a:noFill/>
              <a:ln w="9525">
                <a:solidFill>
                  <a:schemeClr val="bg2"/>
                </a:solidFill>
                <a:round/>
                <a:headEnd/>
                <a:tailEnd/>
              </a:ln>
            </p:spPr>
            <p:txBody>
              <a:bodyPr/>
              <a:lstStyle/>
              <a:p>
                <a:endParaRPr lang="zh-CN" altLang="en-US"/>
              </a:p>
            </p:txBody>
          </p:sp>
          <p:sp>
            <p:nvSpPr>
              <p:cNvPr id="66730" name="Line 1045"/>
              <p:cNvSpPr>
                <a:spLocks noChangeShapeType="1"/>
              </p:cNvSpPr>
              <p:nvPr/>
            </p:nvSpPr>
            <p:spPr bwMode="auto">
              <a:xfrm>
                <a:off x="1536" y="1344"/>
                <a:ext cx="0" cy="192"/>
              </a:xfrm>
              <a:prstGeom prst="line">
                <a:avLst/>
              </a:prstGeom>
              <a:noFill/>
              <a:ln w="28575">
                <a:solidFill>
                  <a:schemeClr val="bg2"/>
                </a:solidFill>
                <a:round/>
                <a:headEnd/>
                <a:tailEnd/>
              </a:ln>
            </p:spPr>
            <p:txBody>
              <a:bodyPr/>
              <a:lstStyle/>
              <a:p>
                <a:endParaRPr lang="zh-CN" altLang="en-US"/>
              </a:p>
            </p:txBody>
          </p:sp>
          <p:sp>
            <p:nvSpPr>
              <p:cNvPr id="66731" name="Line 1046"/>
              <p:cNvSpPr>
                <a:spLocks noChangeShapeType="1"/>
              </p:cNvSpPr>
              <p:nvPr/>
            </p:nvSpPr>
            <p:spPr bwMode="auto">
              <a:xfrm>
                <a:off x="1632" y="1344"/>
                <a:ext cx="0" cy="192"/>
              </a:xfrm>
              <a:prstGeom prst="line">
                <a:avLst/>
              </a:prstGeom>
              <a:noFill/>
              <a:ln w="9525">
                <a:solidFill>
                  <a:schemeClr val="bg2"/>
                </a:solidFill>
                <a:round/>
                <a:headEnd/>
                <a:tailEnd/>
              </a:ln>
            </p:spPr>
            <p:txBody>
              <a:bodyPr/>
              <a:lstStyle/>
              <a:p>
                <a:endParaRPr lang="zh-CN" altLang="en-US"/>
              </a:p>
            </p:txBody>
          </p:sp>
          <p:sp>
            <p:nvSpPr>
              <p:cNvPr id="66732" name="Line 1047"/>
              <p:cNvSpPr>
                <a:spLocks noChangeShapeType="1"/>
              </p:cNvSpPr>
              <p:nvPr/>
            </p:nvSpPr>
            <p:spPr bwMode="auto">
              <a:xfrm>
                <a:off x="1728" y="1344"/>
                <a:ext cx="0" cy="192"/>
              </a:xfrm>
              <a:prstGeom prst="line">
                <a:avLst/>
              </a:prstGeom>
              <a:noFill/>
              <a:ln w="9525">
                <a:solidFill>
                  <a:schemeClr val="bg2"/>
                </a:solidFill>
                <a:round/>
                <a:headEnd/>
                <a:tailEnd/>
              </a:ln>
            </p:spPr>
            <p:txBody>
              <a:bodyPr/>
              <a:lstStyle/>
              <a:p>
                <a:endParaRPr lang="zh-CN" altLang="en-US"/>
              </a:p>
            </p:txBody>
          </p:sp>
          <p:sp>
            <p:nvSpPr>
              <p:cNvPr id="66733" name="Line 1048"/>
              <p:cNvSpPr>
                <a:spLocks noChangeShapeType="1"/>
              </p:cNvSpPr>
              <p:nvPr/>
            </p:nvSpPr>
            <p:spPr bwMode="auto">
              <a:xfrm>
                <a:off x="1824" y="1344"/>
                <a:ext cx="0" cy="192"/>
              </a:xfrm>
              <a:prstGeom prst="line">
                <a:avLst/>
              </a:prstGeom>
              <a:noFill/>
              <a:ln w="9525">
                <a:solidFill>
                  <a:schemeClr val="bg2"/>
                </a:solidFill>
                <a:round/>
                <a:headEnd/>
                <a:tailEnd/>
              </a:ln>
            </p:spPr>
            <p:txBody>
              <a:bodyPr/>
              <a:lstStyle/>
              <a:p>
                <a:endParaRPr lang="zh-CN" altLang="en-US"/>
              </a:p>
            </p:txBody>
          </p:sp>
          <p:sp>
            <p:nvSpPr>
              <p:cNvPr id="66734" name="Line 1049"/>
              <p:cNvSpPr>
                <a:spLocks noChangeShapeType="1"/>
              </p:cNvSpPr>
              <p:nvPr/>
            </p:nvSpPr>
            <p:spPr bwMode="auto">
              <a:xfrm>
                <a:off x="1920" y="1344"/>
                <a:ext cx="0" cy="192"/>
              </a:xfrm>
              <a:prstGeom prst="line">
                <a:avLst/>
              </a:prstGeom>
              <a:noFill/>
              <a:ln w="9525">
                <a:solidFill>
                  <a:schemeClr val="bg2"/>
                </a:solidFill>
                <a:round/>
                <a:headEnd/>
                <a:tailEnd/>
              </a:ln>
            </p:spPr>
            <p:txBody>
              <a:bodyPr/>
              <a:lstStyle/>
              <a:p>
                <a:endParaRPr lang="zh-CN" altLang="en-US"/>
              </a:p>
            </p:txBody>
          </p:sp>
          <p:sp>
            <p:nvSpPr>
              <p:cNvPr id="66735" name="Line 1050"/>
              <p:cNvSpPr>
                <a:spLocks noChangeShapeType="1"/>
              </p:cNvSpPr>
              <p:nvPr/>
            </p:nvSpPr>
            <p:spPr bwMode="auto">
              <a:xfrm>
                <a:off x="2016" y="1344"/>
                <a:ext cx="0" cy="192"/>
              </a:xfrm>
              <a:prstGeom prst="line">
                <a:avLst/>
              </a:prstGeom>
              <a:noFill/>
              <a:ln w="9525">
                <a:solidFill>
                  <a:schemeClr val="bg2"/>
                </a:solidFill>
                <a:round/>
                <a:headEnd/>
                <a:tailEnd/>
              </a:ln>
            </p:spPr>
            <p:txBody>
              <a:bodyPr/>
              <a:lstStyle/>
              <a:p>
                <a:endParaRPr lang="zh-CN" altLang="en-US"/>
              </a:p>
            </p:txBody>
          </p:sp>
          <p:sp>
            <p:nvSpPr>
              <p:cNvPr id="66736" name="Line 1051"/>
              <p:cNvSpPr>
                <a:spLocks noChangeShapeType="1"/>
              </p:cNvSpPr>
              <p:nvPr/>
            </p:nvSpPr>
            <p:spPr bwMode="auto">
              <a:xfrm>
                <a:off x="2112" y="1344"/>
                <a:ext cx="0" cy="192"/>
              </a:xfrm>
              <a:prstGeom prst="line">
                <a:avLst/>
              </a:prstGeom>
              <a:noFill/>
              <a:ln w="9525">
                <a:solidFill>
                  <a:schemeClr val="bg2"/>
                </a:solidFill>
                <a:round/>
                <a:headEnd/>
                <a:tailEnd/>
              </a:ln>
            </p:spPr>
            <p:txBody>
              <a:bodyPr/>
              <a:lstStyle/>
              <a:p>
                <a:endParaRPr lang="zh-CN" altLang="en-US"/>
              </a:p>
            </p:txBody>
          </p:sp>
          <p:sp>
            <p:nvSpPr>
              <p:cNvPr id="66737" name="Line 1052"/>
              <p:cNvSpPr>
                <a:spLocks noChangeShapeType="1"/>
              </p:cNvSpPr>
              <p:nvPr/>
            </p:nvSpPr>
            <p:spPr bwMode="auto">
              <a:xfrm>
                <a:off x="2208" y="1344"/>
                <a:ext cx="0" cy="192"/>
              </a:xfrm>
              <a:prstGeom prst="line">
                <a:avLst/>
              </a:prstGeom>
              <a:noFill/>
              <a:ln w="9525">
                <a:solidFill>
                  <a:schemeClr val="bg2"/>
                </a:solidFill>
                <a:round/>
                <a:headEnd/>
                <a:tailEnd/>
              </a:ln>
            </p:spPr>
            <p:txBody>
              <a:bodyPr/>
              <a:lstStyle/>
              <a:p>
                <a:endParaRPr lang="zh-CN" altLang="en-US"/>
              </a:p>
            </p:txBody>
          </p:sp>
          <p:sp>
            <p:nvSpPr>
              <p:cNvPr id="66738" name="Line 1053"/>
              <p:cNvSpPr>
                <a:spLocks noChangeShapeType="1"/>
              </p:cNvSpPr>
              <p:nvPr/>
            </p:nvSpPr>
            <p:spPr bwMode="auto">
              <a:xfrm>
                <a:off x="2304" y="1344"/>
                <a:ext cx="0" cy="192"/>
              </a:xfrm>
              <a:prstGeom prst="line">
                <a:avLst/>
              </a:prstGeom>
              <a:noFill/>
              <a:ln w="28575">
                <a:solidFill>
                  <a:schemeClr val="bg2"/>
                </a:solidFill>
                <a:round/>
                <a:headEnd/>
                <a:tailEnd/>
              </a:ln>
            </p:spPr>
            <p:txBody>
              <a:bodyPr/>
              <a:lstStyle/>
              <a:p>
                <a:endParaRPr lang="zh-CN" altLang="en-US"/>
              </a:p>
            </p:txBody>
          </p:sp>
          <p:sp>
            <p:nvSpPr>
              <p:cNvPr id="66739" name="Line 1054"/>
              <p:cNvSpPr>
                <a:spLocks noChangeShapeType="1"/>
              </p:cNvSpPr>
              <p:nvPr/>
            </p:nvSpPr>
            <p:spPr bwMode="auto">
              <a:xfrm>
                <a:off x="2400" y="1344"/>
                <a:ext cx="0" cy="192"/>
              </a:xfrm>
              <a:prstGeom prst="line">
                <a:avLst/>
              </a:prstGeom>
              <a:noFill/>
              <a:ln w="9525">
                <a:solidFill>
                  <a:schemeClr val="bg2"/>
                </a:solidFill>
                <a:round/>
                <a:headEnd/>
                <a:tailEnd/>
              </a:ln>
            </p:spPr>
            <p:txBody>
              <a:bodyPr/>
              <a:lstStyle/>
              <a:p>
                <a:endParaRPr lang="zh-CN" altLang="en-US"/>
              </a:p>
            </p:txBody>
          </p:sp>
          <p:sp>
            <p:nvSpPr>
              <p:cNvPr id="66740" name="Line 1055"/>
              <p:cNvSpPr>
                <a:spLocks noChangeShapeType="1"/>
              </p:cNvSpPr>
              <p:nvPr/>
            </p:nvSpPr>
            <p:spPr bwMode="auto">
              <a:xfrm>
                <a:off x="2496" y="1344"/>
                <a:ext cx="0" cy="192"/>
              </a:xfrm>
              <a:prstGeom prst="line">
                <a:avLst/>
              </a:prstGeom>
              <a:noFill/>
              <a:ln w="9525">
                <a:solidFill>
                  <a:schemeClr val="bg2"/>
                </a:solidFill>
                <a:round/>
                <a:headEnd/>
                <a:tailEnd/>
              </a:ln>
            </p:spPr>
            <p:txBody>
              <a:bodyPr/>
              <a:lstStyle/>
              <a:p>
                <a:endParaRPr lang="zh-CN" altLang="en-US"/>
              </a:p>
            </p:txBody>
          </p:sp>
          <p:sp>
            <p:nvSpPr>
              <p:cNvPr id="66741" name="Line 1056"/>
              <p:cNvSpPr>
                <a:spLocks noChangeShapeType="1"/>
              </p:cNvSpPr>
              <p:nvPr/>
            </p:nvSpPr>
            <p:spPr bwMode="auto">
              <a:xfrm>
                <a:off x="2592" y="1344"/>
                <a:ext cx="0" cy="192"/>
              </a:xfrm>
              <a:prstGeom prst="line">
                <a:avLst/>
              </a:prstGeom>
              <a:noFill/>
              <a:ln w="9525">
                <a:solidFill>
                  <a:schemeClr val="bg2"/>
                </a:solidFill>
                <a:round/>
                <a:headEnd/>
                <a:tailEnd/>
              </a:ln>
            </p:spPr>
            <p:txBody>
              <a:bodyPr/>
              <a:lstStyle/>
              <a:p>
                <a:endParaRPr lang="zh-CN" altLang="en-US"/>
              </a:p>
            </p:txBody>
          </p:sp>
          <p:sp>
            <p:nvSpPr>
              <p:cNvPr id="66742" name="Line 1057"/>
              <p:cNvSpPr>
                <a:spLocks noChangeShapeType="1"/>
              </p:cNvSpPr>
              <p:nvPr/>
            </p:nvSpPr>
            <p:spPr bwMode="auto">
              <a:xfrm>
                <a:off x="2688" y="1344"/>
                <a:ext cx="0" cy="192"/>
              </a:xfrm>
              <a:prstGeom prst="line">
                <a:avLst/>
              </a:prstGeom>
              <a:noFill/>
              <a:ln w="9525">
                <a:solidFill>
                  <a:schemeClr val="bg2"/>
                </a:solidFill>
                <a:round/>
                <a:headEnd/>
                <a:tailEnd/>
              </a:ln>
            </p:spPr>
            <p:txBody>
              <a:bodyPr/>
              <a:lstStyle/>
              <a:p>
                <a:endParaRPr lang="zh-CN" altLang="en-US"/>
              </a:p>
            </p:txBody>
          </p:sp>
          <p:sp>
            <p:nvSpPr>
              <p:cNvPr id="66743" name="Line 1058"/>
              <p:cNvSpPr>
                <a:spLocks noChangeShapeType="1"/>
              </p:cNvSpPr>
              <p:nvPr/>
            </p:nvSpPr>
            <p:spPr bwMode="auto">
              <a:xfrm>
                <a:off x="2784" y="1344"/>
                <a:ext cx="0" cy="192"/>
              </a:xfrm>
              <a:prstGeom prst="line">
                <a:avLst/>
              </a:prstGeom>
              <a:noFill/>
              <a:ln w="9525">
                <a:solidFill>
                  <a:schemeClr val="bg2"/>
                </a:solidFill>
                <a:round/>
                <a:headEnd/>
                <a:tailEnd/>
              </a:ln>
            </p:spPr>
            <p:txBody>
              <a:bodyPr/>
              <a:lstStyle/>
              <a:p>
                <a:endParaRPr lang="zh-CN" altLang="en-US"/>
              </a:p>
            </p:txBody>
          </p:sp>
          <p:sp>
            <p:nvSpPr>
              <p:cNvPr id="66744" name="Line 1059"/>
              <p:cNvSpPr>
                <a:spLocks noChangeShapeType="1"/>
              </p:cNvSpPr>
              <p:nvPr/>
            </p:nvSpPr>
            <p:spPr bwMode="auto">
              <a:xfrm>
                <a:off x="2880" y="1344"/>
                <a:ext cx="0" cy="192"/>
              </a:xfrm>
              <a:prstGeom prst="line">
                <a:avLst/>
              </a:prstGeom>
              <a:noFill/>
              <a:ln w="9525">
                <a:solidFill>
                  <a:schemeClr val="bg2"/>
                </a:solidFill>
                <a:round/>
                <a:headEnd/>
                <a:tailEnd/>
              </a:ln>
            </p:spPr>
            <p:txBody>
              <a:bodyPr/>
              <a:lstStyle/>
              <a:p>
                <a:endParaRPr lang="zh-CN" altLang="en-US"/>
              </a:p>
            </p:txBody>
          </p:sp>
          <p:sp>
            <p:nvSpPr>
              <p:cNvPr id="66745" name="Line 1060"/>
              <p:cNvSpPr>
                <a:spLocks noChangeShapeType="1"/>
              </p:cNvSpPr>
              <p:nvPr/>
            </p:nvSpPr>
            <p:spPr bwMode="auto">
              <a:xfrm>
                <a:off x="2976" y="1344"/>
                <a:ext cx="0" cy="192"/>
              </a:xfrm>
              <a:prstGeom prst="line">
                <a:avLst/>
              </a:prstGeom>
              <a:noFill/>
              <a:ln w="9525">
                <a:solidFill>
                  <a:schemeClr val="bg2"/>
                </a:solidFill>
                <a:round/>
                <a:headEnd/>
                <a:tailEnd/>
              </a:ln>
            </p:spPr>
            <p:txBody>
              <a:bodyPr/>
              <a:lstStyle/>
              <a:p>
                <a:endParaRPr lang="zh-CN" altLang="en-US"/>
              </a:p>
            </p:txBody>
          </p:sp>
          <p:sp>
            <p:nvSpPr>
              <p:cNvPr id="66746" name="Line 1061"/>
              <p:cNvSpPr>
                <a:spLocks noChangeShapeType="1"/>
              </p:cNvSpPr>
              <p:nvPr/>
            </p:nvSpPr>
            <p:spPr bwMode="auto">
              <a:xfrm>
                <a:off x="3072" y="1344"/>
                <a:ext cx="0" cy="192"/>
              </a:xfrm>
              <a:prstGeom prst="line">
                <a:avLst/>
              </a:prstGeom>
              <a:noFill/>
              <a:ln w="28575">
                <a:solidFill>
                  <a:schemeClr val="bg2"/>
                </a:solidFill>
                <a:round/>
                <a:headEnd/>
                <a:tailEnd/>
              </a:ln>
            </p:spPr>
            <p:txBody>
              <a:bodyPr/>
              <a:lstStyle/>
              <a:p>
                <a:endParaRPr lang="zh-CN" altLang="en-US"/>
              </a:p>
            </p:txBody>
          </p:sp>
          <p:sp>
            <p:nvSpPr>
              <p:cNvPr id="66747" name="Line 1062"/>
              <p:cNvSpPr>
                <a:spLocks noChangeShapeType="1"/>
              </p:cNvSpPr>
              <p:nvPr/>
            </p:nvSpPr>
            <p:spPr bwMode="auto">
              <a:xfrm>
                <a:off x="3168" y="1344"/>
                <a:ext cx="0" cy="192"/>
              </a:xfrm>
              <a:prstGeom prst="line">
                <a:avLst/>
              </a:prstGeom>
              <a:noFill/>
              <a:ln w="9525">
                <a:solidFill>
                  <a:schemeClr val="bg2"/>
                </a:solidFill>
                <a:round/>
                <a:headEnd/>
                <a:tailEnd/>
              </a:ln>
            </p:spPr>
            <p:txBody>
              <a:bodyPr/>
              <a:lstStyle/>
              <a:p>
                <a:endParaRPr lang="zh-CN" altLang="en-US"/>
              </a:p>
            </p:txBody>
          </p:sp>
          <p:sp>
            <p:nvSpPr>
              <p:cNvPr id="66748" name="Line 1063"/>
              <p:cNvSpPr>
                <a:spLocks noChangeShapeType="1"/>
              </p:cNvSpPr>
              <p:nvPr/>
            </p:nvSpPr>
            <p:spPr bwMode="auto">
              <a:xfrm>
                <a:off x="3264" y="1344"/>
                <a:ext cx="0" cy="192"/>
              </a:xfrm>
              <a:prstGeom prst="line">
                <a:avLst/>
              </a:prstGeom>
              <a:noFill/>
              <a:ln w="9525">
                <a:solidFill>
                  <a:schemeClr val="bg2"/>
                </a:solidFill>
                <a:round/>
                <a:headEnd/>
                <a:tailEnd/>
              </a:ln>
            </p:spPr>
            <p:txBody>
              <a:bodyPr/>
              <a:lstStyle/>
              <a:p>
                <a:endParaRPr lang="zh-CN" altLang="en-US"/>
              </a:p>
            </p:txBody>
          </p:sp>
          <p:sp>
            <p:nvSpPr>
              <p:cNvPr id="66749" name="Line 1064"/>
              <p:cNvSpPr>
                <a:spLocks noChangeShapeType="1"/>
              </p:cNvSpPr>
              <p:nvPr/>
            </p:nvSpPr>
            <p:spPr bwMode="auto">
              <a:xfrm>
                <a:off x="3360" y="1344"/>
                <a:ext cx="0" cy="192"/>
              </a:xfrm>
              <a:prstGeom prst="line">
                <a:avLst/>
              </a:prstGeom>
              <a:noFill/>
              <a:ln w="9525">
                <a:solidFill>
                  <a:schemeClr val="bg2"/>
                </a:solidFill>
                <a:round/>
                <a:headEnd/>
                <a:tailEnd/>
              </a:ln>
            </p:spPr>
            <p:txBody>
              <a:bodyPr/>
              <a:lstStyle/>
              <a:p>
                <a:endParaRPr lang="zh-CN" altLang="en-US"/>
              </a:p>
            </p:txBody>
          </p:sp>
          <p:sp>
            <p:nvSpPr>
              <p:cNvPr id="66750" name="Line 1065"/>
              <p:cNvSpPr>
                <a:spLocks noChangeShapeType="1"/>
              </p:cNvSpPr>
              <p:nvPr/>
            </p:nvSpPr>
            <p:spPr bwMode="auto">
              <a:xfrm>
                <a:off x="3456" y="1344"/>
                <a:ext cx="0" cy="192"/>
              </a:xfrm>
              <a:prstGeom prst="line">
                <a:avLst/>
              </a:prstGeom>
              <a:noFill/>
              <a:ln w="9525">
                <a:solidFill>
                  <a:schemeClr val="bg2"/>
                </a:solidFill>
                <a:round/>
                <a:headEnd/>
                <a:tailEnd/>
              </a:ln>
            </p:spPr>
            <p:txBody>
              <a:bodyPr/>
              <a:lstStyle/>
              <a:p>
                <a:endParaRPr lang="zh-CN" altLang="en-US"/>
              </a:p>
            </p:txBody>
          </p:sp>
          <p:sp>
            <p:nvSpPr>
              <p:cNvPr id="66751" name="Line 1066"/>
              <p:cNvSpPr>
                <a:spLocks noChangeShapeType="1"/>
              </p:cNvSpPr>
              <p:nvPr/>
            </p:nvSpPr>
            <p:spPr bwMode="auto">
              <a:xfrm>
                <a:off x="3552" y="1344"/>
                <a:ext cx="0" cy="192"/>
              </a:xfrm>
              <a:prstGeom prst="line">
                <a:avLst/>
              </a:prstGeom>
              <a:noFill/>
              <a:ln w="9525">
                <a:solidFill>
                  <a:schemeClr val="bg2"/>
                </a:solidFill>
                <a:round/>
                <a:headEnd/>
                <a:tailEnd/>
              </a:ln>
            </p:spPr>
            <p:txBody>
              <a:bodyPr/>
              <a:lstStyle/>
              <a:p>
                <a:endParaRPr lang="zh-CN" altLang="en-US"/>
              </a:p>
            </p:txBody>
          </p:sp>
          <p:sp>
            <p:nvSpPr>
              <p:cNvPr id="66752" name="Line 1067"/>
              <p:cNvSpPr>
                <a:spLocks noChangeShapeType="1"/>
              </p:cNvSpPr>
              <p:nvPr/>
            </p:nvSpPr>
            <p:spPr bwMode="auto">
              <a:xfrm>
                <a:off x="3648" y="1344"/>
                <a:ext cx="0" cy="192"/>
              </a:xfrm>
              <a:prstGeom prst="line">
                <a:avLst/>
              </a:prstGeom>
              <a:noFill/>
              <a:ln w="9525">
                <a:solidFill>
                  <a:schemeClr val="bg2"/>
                </a:solidFill>
                <a:round/>
                <a:headEnd/>
                <a:tailEnd/>
              </a:ln>
            </p:spPr>
            <p:txBody>
              <a:bodyPr/>
              <a:lstStyle/>
              <a:p>
                <a:endParaRPr lang="zh-CN" altLang="en-US"/>
              </a:p>
            </p:txBody>
          </p:sp>
          <p:sp>
            <p:nvSpPr>
              <p:cNvPr id="66753" name="Line 1068"/>
              <p:cNvSpPr>
                <a:spLocks noChangeShapeType="1"/>
              </p:cNvSpPr>
              <p:nvPr/>
            </p:nvSpPr>
            <p:spPr bwMode="auto">
              <a:xfrm>
                <a:off x="3744" y="1344"/>
                <a:ext cx="0" cy="192"/>
              </a:xfrm>
              <a:prstGeom prst="line">
                <a:avLst/>
              </a:prstGeom>
              <a:noFill/>
              <a:ln w="9525">
                <a:solidFill>
                  <a:schemeClr val="bg2"/>
                </a:solidFill>
                <a:round/>
                <a:headEnd/>
                <a:tailEnd/>
              </a:ln>
            </p:spPr>
            <p:txBody>
              <a:bodyPr/>
              <a:lstStyle/>
              <a:p>
                <a:endParaRPr lang="zh-CN" altLang="en-US"/>
              </a:p>
            </p:txBody>
          </p:sp>
          <p:sp>
            <p:nvSpPr>
              <p:cNvPr id="66754" name="Line 1069"/>
              <p:cNvSpPr>
                <a:spLocks noChangeShapeType="1"/>
              </p:cNvSpPr>
              <p:nvPr/>
            </p:nvSpPr>
            <p:spPr bwMode="auto">
              <a:xfrm>
                <a:off x="3840" y="1344"/>
                <a:ext cx="0" cy="192"/>
              </a:xfrm>
              <a:prstGeom prst="line">
                <a:avLst/>
              </a:prstGeom>
              <a:noFill/>
              <a:ln w="28575">
                <a:solidFill>
                  <a:schemeClr val="bg2"/>
                </a:solidFill>
                <a:round/>
                <a:headEnd/>
                <a:tailEnd/>
              </a:ln>
            </p:spPr>
            <p:txBody>
              <a:bodyPr/>
              <a:lstStyle/>
              <a:p>
                <a:endParaRPr lang="zh-CN" altLang="en-US"/>
              </a:p>
            </p:txBody>
          </p:sp>
          <p:sp>
            <p:nvSpPr>
              <p:cNvPr id="66755" name="Line 1070"/>
              <p:cNvSpPr>
                <a:spLocks noChangeShapeType="1"/>
              </p:cNvSpPr>
              <p:nvPr/>
            </p:nvSpPr>
            <p:spPr bwMode="auto">
              <a:xfrm>
                <a:off x="3936" y="1344"/>
                <a:ext cx="0" cy="192"/>
              </a:xfrm>
              <a:prstGeom prst="line">
                <a:avLst/>
              </a:prstGeom>
              <a:noFill/>
              <a:ln w="9525">
                <a:solidFill>
                  <a:schemeClr val="bg2"/>
                </a:solidFill>
                <a:round/>
                <a:headEnd/>
                <a:tailEnd/>
              </a:ln>
            </p:spPr>
            <p:txBody>
              <a:bodyPr/>
              <a:lstStyle/>
              <a:p>
                <a:endParaRPr lang="zh-CN" altLang="en-US"/>
              </a:p>
            </p:txBody>
          </p:sp>
          <p:sp>
            <p:nvSpPr>
              <p:cNvPr id="66756" name="Line 1071"/>
              <p:cNvSpPr>
                <a:spLocks noChangeShapeType="1"/>
              </p:cNvSpPr>
              <p:nvPr/>
            </p:nvSpPr>
            <p:spPr bwMode="auto">
              <a:xfrm>
                <a:off x="4032" y="1344"/>
                <a:ext cx="0" cy="192"/>
              </a:xfrm>
              <a:prstGeom prst="line">
                <a:avLst/>
              </a:prstGeom>
              <a:noFill/>
              <a:ln w="9525">
                <a:solidFill>
                  <a:schemeClr val="bg2"/>
                </a:solidFill>
                <a:round/>
                <a:headEnd/>
                <a:tailEnd/>
              </a:ln>
            </p:spPr>
            <p:txBody>
              <a:bodyPr/>
              <a:lstStyle/>
              <a:p>
                <a:endParaRPr lang="zh-CN" altLang="en-US"/>
              </a:p>
            </p:txBody>
          </p:sp>
          <p:sp>
            <p:nvSpPr>
              <p:cNvPr id="66757" name="Line 1072"/>
              <p:cNvSpPr>
                <a:spLocks noChangeShapeType="1"/>
              </p:cNvSpPr>
              <p:nvPr/>
            </p:nvSpPr>
            <p:spPr bwMode="auto">
              <a:xfrm>
                <a:off x="4128" y="1344"/>
                <a:ext cx="0" cy="192"/>
              </a:xfrm>
              <a:prstGeom prst="line">
                <a:avLst/>
              </a:prstGeom>
              <a:noFill/>
              <a:ln w="9525">
                <a:solidFill>
                  <a:schemeClr val="bg2"/>
                </a:solidFill>
                <a:round/>
                <a:headEnd/>
                <a:tailEnd/>
              </a:ln>
            </p:spPr>
            <p:txBody>
              <a:bodyPr/>
              <a:lstStyle/>
              <a:p>
                <a:endParaRPr lang="zh-CN" altLang="en-US"/>
              </a:p>
            </p:txBody>
          </p:sp>
          <p:sp>
            <p:nvSpPr>
              <p:cNvPr id="66758" name="Line 1073"/>
              <p:cNvSpPr>
                <a:spLocks noChangeShapeType="1"/>
              </p:cNvSpPr>
              <p:nvPr/>
            </p:nvSpPr>
            <p:spPr bwMode="auto">
              <a:xfrm>
                <a:off x="4224" y="1344"/>
                <a:ext cx="0" cy="192"/>
              </a:xfrm>
              <a:prstGeom prst="line">
                <a:avLst/>
              </a:prstGeom>
              <a:noFill/>
              <a:ln w="9525">
                <a:solidFill>
                  <a:schemeClr val="bg2"/>
                </a:solidFill>
                <a:round/>
                <a:headEnd/>
                <a:tailEnd/>
              </a:ln>
            </p:spPr>
            <p:txBody>
              <a:bodyPr/>
              <a:lstStyle/>
              <a:p>
                <a:endParaRPr lang="zh-CN" altLang="en-US"/>
              </a:p>
            </p:txBody>
          </p:sp>
          <p:sp>
            <p:nvSpPr>
              <p:cNvPr id="66759" name="Line 1074"/>
              <p:cNvSpPr>
                <a:spLocks noChangeShapeType="1"/>
              </p:cNvSpPr>
              <p:nvPr/>
            </p:nvSpPr>
            <p:spPr bwMode="auto">
              <a:xfrm>
                <a:off x="4320" y="1344"/>
                <a:ext cx="0" cy="192"/>
              </a:xfrm>
              <a:prstGeom prst="line">
                <a:avLst/>
              </a:prstGeom>
              <a:noFill/>
              <a:ln w="9525">
                <a:solidFill>
                  <a:schemeClr val="bg2"/>
                </a:solidFill>
                <a:round/>
                <a:headEnd/>
                <a:tailEnd/>
              </a:ln>
            </p:spPr>
            <p:txBody>
              <a:bodyPr/>
              <a:lstStyle/>
              <a:p>
                <a:endParaRPr lang="zh-CN" altLang="en-US"/>
              </a:p>
            </p:txBody>
          </p:sp>
          <p:sp>
            <p:nvSpPr>
              <p:cNvPr id="66760" name="Line 1075"/>
              <p:cNvSpPr>
                <a:spLocks noChangeShapeType="1"/>
              </p:cNvSpPr>
              <p:nvPr/>
            </p:nvSpPr>
            <p:spPr bwMode="auto">
              <a:xfrm>
                <a:off x="4416" y="1344"/>
                <a:ext cx="0" cy="192"/>
              </a:xfrm>
              <a:prstGeom prst="line">
                <a:avLst/>
              </a:prstGeom>
              <a:noFill/>
              <a:ln w="9525">
                <a:solidFill>
                  <a:schemeClr val="bg2"/>
                </a:solidFill>
                <a:round/>
                <a:headEnd/>
                <a:tailEnd/>
              </a:ln>
            </p:spPr>
            <p:txBody>
              <a:bodyPr/>
              <a:lstStyle/>
              <a:p>
                <a:endParaRPr lang="zh-CN" altLang="en-US"/>
              </a:p>
            </p:txBody>
          </p:sp>
          <p:sp>
            <p:nvSpPr>
              <p:cNvPr id="66761" name="Line 1076"/>
              <p:cNvSpPr>
                <a:spLocks noChangeShapeType="1"/>
              </p:cNvSpPr>
              <p:nvPr/>
            </p:nvSpPr>
            <p:spPr bwMode="auto">
              <a:xfrm>
                <a:off x="4512" y="1344"/>
                <a:ext cx="0" cy="192"/>
              </a:xfrm>
              <a:prstGeom prst="line">
                <a:avLst/>
              </a:prstGeom>
              <a:noFill/>
              <a:ln w="9525">
                <a:solidFill>
                  <a:schemeClr val="bg2"/>
                </a:solidFill>
                <a:round/>
                <a:headEnd/>
                <a:tailEnd/>
              </a:ln>
            </p:spPr>
            <p:txBody>
              <a:bodyPr/>
              <a:lstStyle/>
              <a:p>
                <a:endParaRPr lang="zh-CN" altLang="en-US"/>
              </a:p>
            </p:txBody>
          </p:sp>
          <p:sp>
            <p:nvSpPr>
              <p:cNvPr id="66762" name="Line 1077"/>
              <p:cNvSpPr>
                <a:spLocks noChangeShapeType="1"/>
              </p:cNvSpPr>
              <p:nvPr/>
            </p:nvSpPr>
            <p:spPr bwMode="auto">
              <a:xfrm>
                <a:off x="4608" y="1344"/>
                <a:ext cx="0" cy="192"/>
              </a:xfrm>
              <a:prstGeom prst="line">
                <a:avLst/>
              </a:prstGeom>
              <a:noFill/>
              <a:ln w="28575">
                <a:solidFill>
                  <a:schemeClr val="bg2"/>
                </a:solidFill>
                <a:round/>
                <a:headEnd/>
                <a:tailEnd/>
              </a:ln>
            </p:spPr>
            <p:txBody>
              <a:bodyPr/>
              <a:lstStyle/>
              <a:p>
                <a:endParaRPr lang="zh-CN" altLang="en-US"/>
              </a:p>
            </p:txBody>
          </p:sp>
          <p:sp>
            <p:nvSpPr>
              <p:cNvPr id="66763" name="Line 1078"/>
              <p:cNvSpPr>
                <a:spLocks noChangeShapeType="1"/>
              </p:cNvSpPr>
              <p:nvPr/>
            </p:nvSpPr>
            <p:spPr bwMode="auto">
              <a:xfrm>
                <a:off x="4704" y="1344"/>
                <a:ext cx="0" cy="192"/>
              </a:xfrm>
              <a:prstGeom prst="line">
                <a:avLst/>
              </a:prstGeom>
              <a:noFill/>
              <a:ln w="9525">
                <a:solidFill>
                  <a:schemeClr val="bg2"/>
                </a:solidFill>
                <a:round/>
                <a:headEnd/>
                <a:tailEnd/>
              </a:ln>
            </p:spPr>
            <p:txBody>
              <a:bodyPr/>
              <a:lstStyle/>
              <a:p>
                <a:endParaRPr lang="zh-CN" altLang="en-US"/>
              </a:p>
            </p:txBody>
          </p:sp>
          <p:sp>
            <p:nvSpPr>
              <p:cNvPr id="66764" name="Line 1079"/>
              <p:cNvSpPr>
                <a:spLocks noChangeShapeType="1"/>
              </p:cNvSpPr>
              <p:nvPr/>
            </p:nvSpPr>
            <p:spPr bwMode="auto">
              <a:xfrm>
                <a:off x="4800" y="1344"/>
                <a:ext cx="0" cy="192"/>
              </a:xfrm>
              <a:prstGeom prst="line">
                <a:avLst/>
              </a:prstGeom>
              <a:noFill/>
              <a:ln w="9525">
                <a:solidFill>
                  <a:schemeClr val="bg2"/>
                </a:solidFill>
                <a:round/>
                <a:headEnd/>
                <a:tailEnd/>
              </a:ln>
            </p:spPr>
            <p:txBody>
              <a:bodyPr/>
              <a:lstStyle/>
              <a:p>
                <a:endParaRPr lang="zh-CN" altLang="en-US"/>
              </a:p>
            </p:txBody>
          </p:sp>
          <p:sp>
            <p:nvSpPr>
              <p:cNvPr id="66765" name="Line 1080"/>
              <p:cNvSpPr>
                <a:spLocks noChangeShapeType="1"/>
              </p:cNvSpPr>
              <p:nvPr/>
            </p:nvSpPr>
            <p:spPr bwMode="auto">
              <a:xfrm>
                <a:off x="4896" y="1344"/>
                <a:ext cx="0" cy="192"/>
              </a:xfrm>
              <a:prstGeom prst="line">
                <a:avLst/>
              </a:prstGeom>
              <a:noFill/>
              <a:ln w="9525">
                <a:solidFill>
                  <a:schemeClr val="bg2"/>
                </a:solidFill>
                <a:round/>
                <a:headEnd/>
                <a:tailEnd/>
              </a:ln>
            </p:spPr>
            <p:txBody>
              <a:bodyPr/>
              <a:lstStyle/>
              <a:p>
                <a:endParaRPr lang="zh-CN" altLang="en-US"/>
              </a:p>
            </p:txBody>
          </p:sp>
          <p:sp>
            <p:nvSpPr>
              <p:cNvPr id="66766" name="Line 1081"/>
              <p:cNvSpPr>
                <a:spLocks noChangeShapeType="1"/>
              </p:cNvSpPr>
              <p:nvPr/>
            </p:nvSpPr>
            <p:spPr bwMode="auto">
              <a:xfrm>
                <a:off x="4992" y="1344"/>
                <a:ext cx="0" cy="192"/>
              </a:xfrm>
              <a:prstGeom prst="line">
                <a:avLst/>
              </a:prstGeom>
              <a:noFill/>
              <a:ln w="9525">
                <a:solidFill>
                  <a:schemeClr val="bg2"/>
                </a:solidFill>
                <a:round/>
                <a:headEnd/>
                <a:tailEnd/>
              </a:ln>
            </p:spPr>
            <p:txBody>
              <a:bodyPr/>
              <a:lstStyle/>
              <a:p>
                <a:endParaRPr lang="zh-CN" altLang="en-US"/>
              </a:p>
            </p:txBody>
          </p:sp>
          <p:sp>
            <p:nvSpPr>
              <p:cNvPr id="66767" name="Line 1082"/>
              <p:cNvSpPr>
                <a:spLocks noChangeShapeType="1"/>
              </p:cNvSpPr>
              <p:nvPr/>
            </p:nvSpPr>
            <p:spPr bwMode="auto">
              <a:xfrm>
                <a:off x="5088" y="1344"/>
                <a:ext cx="0" cy="192"/>
              </a:xfrm>
              <a:prstGeom prst="line">
                <a:avLst/>
              </a:prstGeom>
              <a:noFill/>
              <a:ln w="9525">
                <a:solidFill>
                  <a:schemeClr val="bg2"/>
                </a:solidFill>
                <a:round/>
                <a:headEnd/>
                <a:tailEnd/>
              </a:ln>
            </p:spPr>
            <p:txBody>
              <a:bodyPr/>
              <a:lstStyle/>
              <a:p>
                <a:endParaRPr lang="zh-CN" altLang="en-US"/>
              </a:p>
            </p:txBody>
          </p:sp>
          <p:sp>
            <p:nvSpPr>
              <p:cNvPr id="66768" name="Line 1083"/>
              <p:cNvSpPr>
                <a:spLocks noChangeShapeType="1"/>
              </p:cNvSpPr>
              <p:nvPr/>
            </p:nvSpPr>
            <p:spPr bwMode="auto">
              <a:xfrm>
                <a:off x="5184" y="1344"/>
                <a:ext cx="0" cy="192"/>
              </a:xfrm>
              <a:prstGeom prst="line">
                <a:avLst/>
              </a:prstGeom>
              <a:noFill/>
              <a:ln w="9525">
                <a:solidFill>
                  <a:schemeClr val="bg2"/>
                </a:solidFill>
                <a:round/>
                <a:headEnd/>
                <a:tailEnd/>
              </a:ln>
            </p:spPr>
            <p:txBody>
              <a:bodyPr/>
              <a:lstStyle/>
              <a:p>
                <a:endParaRPr lang="zh-CN" altLang="en-US"/>
              </a:p>
            </p:txBody>
          </p:sp>
          <p:sp>
            <p:nvSpPr>
              <p:cNvPr id="66769" name="Line 1084"/>
              <p:cNvSpPr>
                <a:spLocks noChangeShapeType="1"/>
              </p:cNvSpPr>
              <p:nvPr/>
            </p:nvSpPr>
            <p:spPr bwMode="auto">
              <a:xfrm>
                <a:off x="5280" y="1344"/>
                <a:ext cx="0" cy="192"/>
              </a:xfrm>
              <a:prstGeom prst="line">
                <a:avLst/>
              </a:prstGeom>
              <a:noFill/>
              <a:ln w="9525">
                <a:solidFill>
                  <a:schemeClr val="bg2"/>
                </a:solidFill>
                <a:round/>
                <a:headEnd/>
                <a:tailEnd/>
              </a:ln>
            </p:spPr>
            <p:txBody>
              <a:bodyPr/>
              <a:lstStyle/>
              <a:p>
                <a:endParaRPr lang="zh-CN" altLang="en-US"/>
              </a:p>
            </p:txBody>
          </p:sp>
          <p:sp>
            <p:nvSpPr>
              <p:cNvPr id="66770" name="Line 1085"/>
              <p:cNvSpPr>
                <a:spLocks noChangeShapeType="1"/>
              </p:cNvSpPr>
              <p:nvPr/>
            </p:nvSpPr>
            <p:spPr bwMode="auto">
              <a:xfrm>
                <a:off x="5376" y="1344"/>
                <a:ext cx="0" cy="192"/>
              </a:xfrm>
              <a:prstGeom prst="line">
                <a:avLst/>
              </a:prstGeom>
              <a:noFill/>
              <a:ln w="28575">
                <a:solidFill>
                  <a:schemeClr val="bg2"/>
                </a:solidFill>
                <a:round/>
                <a:headEnd/>
                <a:tailEnd/>
              </a:ln>
            </p:spPr>
            <p:txBody>
              <a:bodyPr/>
              <a:lstStyle/>
              <a:p>
                <a:endParaRPr lang="zh-CN" altLang="en-US"/>
              </a:p>
            </p:txBody>
          </p:sp>
          <p:sp>
            <p:nvSpPr>
              <p:cNvPr id="66771" name="Line 1086"/>
              <p:cNvSpPr>
                <a:spLocks noChangeShapeType="1"/>
              </p:cNvSpPr>
              <p:nvPr/>
            </p:nvSpPr>
            <p:spPr bwMode="auto">
              <a:xfrm>
                <a:off x="5472" y="1344"/>
                <a:ext cx="0" cy="192"/>
              </a:xfrm>
              <a:prstGeom prst="line">
                <a:avLst/>
              </a:prstGeom>
              <a:noFill/>
              <a:ln w="9525">
                <a:solidFill>
                  <a:schemeClr val="bg2"/>
                </a:solidFill>
                <a:round/>
                <a:headEnd/>
                <a:tailEnd/>
              </a:ln>
            </p:spPr>
            <p:txBody>
              <a:bodyPr/>
              <a:lstStyle/>
              <a:p>
                <a:endParaRPr lang="zh-CN" altLang="en-US"/>
              </a:p>
            </p:txBody>
          </p:sp>
          <p:sp>
            <p:nvSpPr>
              <p:cNvPr id="66772" name="Line 1087"/>
              <p:cNvSpPr>
                <a:spLocks noChangeShapeType="1"/>
              </p:cNvSpPr>
              <p:nvPr/>
            </p:nvSpPr>
            <p:spPr bwMode="auto">
              <a:xfrm>
                <a:off x="5568" y="1344"/>
                <a:ext cx="0" cy="192"/>
              </a:xfrm>
              <a:prstGeom prst="line">
                <a:avLst/>
              </a:prstGeom>
              <a:noFill/>
              <a:ln w="9525">
                <a:solidFill>
                  <a:schemeClr val="bg2"/>
                </a:solidFill>
                <a:round/>
                <a:headEnd/>
                <a:tailEnd/>
              </a:ln>
            </p:spPr>
            <p:txBody>
              <a:bodyPr/>
              <a:lstStyle/>
              <a:p>
                <a:endParaRPr lang="zh-CN" altLang="en-US"/>
              </a:p>
            </p:txBody>
          </p:sp>
          <p:sp>
            <p:nvSpPr>
              <p:cNvPr id="66773" name="Line 1088"/>
              <p:cNvSpPr>
                <a:spLocks noChangeShapeType="1"/>
              </p:cNvSpPr>
              <p:nvPr/>
            </p:nvSpPr>
            <p:spPr bwMode="auto">
              <a:xfrm>
                <a:off x="5664" y="1344"/>
                <a:ext cx="0" cy="192"/>
              </a:xfrm>
              <a:prstGeom prst="line">
                <a:avLst/>
              </a:prstGeom>
              <a:noFill/>
              <a:ln w="9525">
                <a:solidFill>
                  <a:schemeClr val="bg2"/>
                </a:solidFill>
                <a:round/>
                <a:headEnd/>
                <a:tailEnd/>
              </a:ln>
            </p:spPr>
            <p:txBody>
              <a:bodyPr/>
              <a:lstStyle/>
              <a:p>
                <a:endParaRPr lang="zh-CN" altLang="en-US"/>
              </a:p>
            </p:txBody>
          </p:sp>
          <p:sp>
            <p:nvSpPr>
              <p:cNvPr id="66774" name="Line 1089"/>
              <p:cNvSpPr>
                <a:spLocks noChangeShapeType="1"/>
              </p:cNvSpPr>
              <p:nvPr/>
            </p:nvSpPr>
            <p:spPr bwMode="auto">
              <a:xfrm>
                <a:off x="5760" y="1344"/>
                <a:ext cx="0" cy="192"/>
              </a:xfrm>
              <a:prstGeom prst="line">
                <a:avLst/>
              </a:prstGeom>
              <a:noFill/>
              <a:ln w="9525">
                <a:solidFill>
                  <a:schemeClr val="bg2"/>
                </a:solidFill>
                <a:round/>
                <a:headEnd/>
                <a:tailEnd/>
              </a:ln>
            </p:spPr>
            <p:txBody>
              <a:bodyPr/>
              <a:lstStyle/>
              <a:p>
                <a:endParaRPr lang="zh-CN" altLang="en-US"/>
              </a:p>
            </p:txBody>
          </p:sp>
          <p:sp>
            <p:nvSpPr>
              <p:cNvPr id="66775" name="Line 1090"/>
              <p:cNvSpPr>
                <a:spLocks noChangeShapeType="1"/>
              </p:cNvSpPr>
              <p:nvPr/>
            </p:nvSpPr>
            <p:spPr bwMode="auto">
              <a:xfrm>
                <a:off x="5856" y="1344"/>
                <a:ext cx="0" cy="192"/>
              </a:xfrm>
              <a:prstGeom prst="line">
                <a:avLst/>
              </a:prstGeom>
              <a:noFill/>
              <a:ln w="9525">
                <a:solidFill>
                  <a:schemeClr val="bg2"/>
                </a:solidFill>
                <a:round/>
                <a:headEnd/>
                <a:tailEnd/>
              </a:ln>
            </p:spPr>
            <p:txBody>
              <a:bodyPr/>
              <a:lstStyle/>
              <a:p>
                <a:endParaRPr lang="zh-CN" altLang="en-US"/>
              </a:p>
            </p:txBody>
          </p:sp>
          <p:sp>
            <p:nvSpPr>
              <p:cNvPr id="66776" name="Line 1091"/>
              <p:cNvSpPr>
                <a:spLocks noChangeShapeType="1"/>
              </p:cNvSpPr>
              <p:nvPr/>
            </p:nvSpPr>
            <p:spPr bwMode="auto">
              <a:xfrm>
                <a:off x="5952" y="1344"/>
                <a:ext cx="0" cy="192"/>
              </a:xfrm>
              <a:prstGeom prst="line">
                <a:avLst/>
              </a:prstGeom>
              <a:noFill/>
              <a:ln w="9525">
                <a:solidFill>
                  <a:schemeClr val="bg2"/>
                </a:solidFill>
                <a:round/>
                <a:headEnd/>
                <a:tailEnd/>
              </a:ln>
            </p:spPr>
            <p:txBody>
              <a:bodyPr/>
              <a:lstStyle/>
              <a:p>
                <a:endParaRPr lang="zh-CN" altLang="en-US"/>
              </a:p>
            </p:txBody>
          </p:sp>
          <p:sp>
            <p:nvSpPr>
              <p:cNvPr id="66777" name="Line 1092"/>
              <p:cNvSpPr>
                <a:spLocks noChangeShapeType="1"/>
              </p:cNvSpPr>
              <p:nvPr/>
            </p:nvSpPr>
            <p:spPr bwMode="auto">
              <a:xfrm>
                <a:off x="6048" y="1344"/>
                <a:ext cx="0" cy="192"/>
              </a:xfrm>
              <a:prstGeom prst="line">
                <a:avLst/>
              </a:prstGeom>
              <a:noFill/>
              <a:ln w="9525">
                <a:solidFill>
                  <a:schemeClr val="bg2"/>
                </a:solidFill>
                <a:round/>
                <a:headEnd/>
                <a:tailEnd/>
              </a:ln>
            </p:spPr>
            <p:txBody>
              <a:bodyPr/>
              <a:lstStyle/>
              <a:p>
                <a:endParaRPr lang="zh-CN" altLang="en-US"/>
              </a:p>
            </p:txBody>
          </p:sp>
        </p:grpSp>
        <p:grpSp>
          <p:nvGrpSpPr>
            <p:cNvPr id="66567" name="Group 1093"/>
            <p:cNvGrpSpPr>
              <a:grpSpLocks/>
            </p:cNvGrpSpPr>
            <p:nvPr/>
          </p:nvGrpSpPr>
          <p:grpSpPr bwMode="auto">
            <a:xfrm>
              <a:off x="144" y="3552"/>
              <a:ext cx="5472" cy="192"/>
              <a:chOff x="0" y="1344"/>
              <a:chExt cx="6144" cy="192"/>
            </a:xfrm>
          </p:grpSpPr>
          <p:sp>
            <p:nvSpPr>
              <p:cNvPr id="66650" name="Rectangle 1094"/>
              <p:cNvSpPr>
                <a:spLocks noChangeArrowheads="1"/>
              </p:cNvSpPr>
              <p:nvPr/>
            </p:nvSpPr>
            <p:spPr bwMode="auto">
              <a:xfrm>
                <a:off x="0" y="1344"/>
                <a:ext cx="6144" cy="192"/>
              </a:xfrm>
              <a:prstGeom prst="rect">
                <a:avLst/>
              </a:prstGeom>
              <a:solidFill>
                <a:schemeClr val="accent1"/>
              </a:solidFill>
              <a:ln w="28575">
                <a:solidFill>
                  <a:schemeClr val="bg2"/>
                </a:solidFill>
                <a:miter lim="800000"/>
                <a:headEnd/>
                <a:tailEnd/>
              </a:ln>
            </p:spPr>
            <p:txBody>
              <a:bodyPr wrap="none" anchor="ctr"/>
              <a:lstStyle/>
              <a:p>
                <a:endParaRPr lang="zh-CN" altLang="en-US"/>
              </a:p>
            </p:txBody>
          </p:sp>
          <p:sp>
            <p:nvSpPr>
              <p:cNvPr id="66651" name="Line 1095"/>
              <p:cNvSpPr>
                <a:spLocks noChangeShapeType="1"/>
              </p:cNvSpPr>
              <p:nvPr/>
            </p:nvSpPr>
            <p:spPr bwMode="auto">
              <a:xfrm>
                <a:off x="96" y="1344"/>
                <a:ext cx="0" cy="192"/>
              </a:xfrm>
              <a:prstGeom prst="line">
                <a:avLst/>
              </a:prstGeom>
              <a:noFill/>
              <a:ln w="9525">
                <a:solidFill>
                  <a:schemeClr val="bg2"/>
                </a:solidFill>
                <a:round/>
                <a:headEnd/>
                <a:tailEnd/>
              </a:ln>
            </p:spPr>
            <p:txBody>
              <a:bodyPr/>
              <a:lstStyle/>
              <a:p>
                <a:endParaRPr lang="zh-CN" altLang="en-US"/>
              </a:p>
            </p:txBody>
          </p:sp>
          <p:sp>
            <p:nvSpPr>
              <p:cNvPr id="66652" name="Line 1096"/>
              <p:cNvSpPr>
                <a:spLocks noChangeShapeType="1"/>
              </p:cNvSpPr>
              <p:nvPr/>
            </p:nvSpPr>
            <p:spPr bwMode="auto">
              <a:xfrm>
                <a:off x="192" y="1344"/>
                <a:ext cx="0" cy="192"/>
              </a:xfrm>
              <a:prstGeom prst="line">
                <a:avLst/>
              </a:prstGeom>
              <a:noFill/>
              <a:ln w="9525">
                <a:solidFill>
                  <a:schemeClr val="bg2"/>
                </a:solidFill>
                <a:round/>
                <a:headEnd/>
                <a:tailEnd/>
              </a:ln>
            </p:spPr>
            <p:txBody>
              <a:bodyPr/>
              <a:lstStyle/>
              <a:p>
                <a:endParaRPr lang="zh-CN" altLang="en-US"/>
              </a:p>
            </p:txBody>
          </p:sp>
          <p:sp>
            <p:nvSpPr>
              <p:cNvPr id="66653" name="Line 1097"/>
              <p:cNvSpPr>
                <a:spLocks noChangeShapeType="1"/>
              </p:cNvSpPr>
              <p:nvPr/>
            </p:nvSpPr>
            <p:spPr bwMode="auto">
              <a:xfrm>
                <a:off x="288" y="1344"/>
                <a:ext cx="0" cy="192"/>
              </a:xfrm>
              <a:prstGeom prst="line">
                <a:avLst/>
              </a:prstGeom>
              <a:noFill/>
              <a:ln w="9525">
                <a:solidFill>
                  <a:schemeClr val="bg2"/>
                </a:solidFill>
                <a:round/>
                <a:headEnd/>
                <a:tailEnd/>
              </a:ln>
            </p:spPr>
            <p:txBody>
              <a:bodyPr/>
              <a:lstStyle/>
              <a:p>
                <a:endParaRPr lang="zh-CN" altLang="en-US"/>
              </a:p>
            </p:txBody>
          </p:sp>
          <p:sp>
            <p:nvSpPr>
              <p:cNvPr id="66654" name="Line 1098"/>
              <p:cNvSpPr>
                <a:spLocks noChangeShapeType="1"/>
              </p:cNvSpPr>
              <p:nvPr/>
            </p:nvSpPr>
            <p:spPr bwMode="auto">
              <a:xfrm>
                <a:off x="384" y="1344"/>
                <a:ext cx="0" cy="192"/>
              </a:xfrm>
              <a:prstGeom prst="line">
                <a:avLst/>
              </a:prstGeom>
              <a:noFill/>
              <a:ln w="9525">
                <a:solidFill>
                  <a:schemeClr val="bg2"/>
                </a:solidFill>
                <a:round/>
                <a:headEnd/>
                <a:tailEnd/>
              </a:ln>
            </p:spPr>
            <p:txBody>
              <a:bodyPr/>
              <a:lstStyle/>
              <a:p>
                <a:endParaRPr lang="zh-CN" altLang="en-US"/>
              </a:p>
            </p:txBody>
          </p:sp>
          <p:sp>
            <p:nvSpPr>
              <p:cNvPr id="66655" name="Line 1099"/>
              <p:cNvSpPr>
                <a:spLocks noChangeShapeType="1"/>
              </p:cNvSpPr>
              <p:nvPr/>
            </p:nvSpPr>
            <p:spPr bwMode="auto">
              <a:xfrm>
                <a:off x="480" y="1344"/>
                <a:ext cx="0" cy="192"/>
              </a:xfrm>
              <a:prstGeom prst="line">
                <a:avLst/>
              </a:prstGeom>
              <a:noFill/>
              <a:ln w="9525">
                <a:solidFill>
                  <a:schemeClr val="bg2"/>
                </a:solidFill>
                <a:round/>
                <a:headEnd/>
                <a:tailEnd/>
              </a:ln>
            </p:spPr>
            <p:txBody>
              <a:bodyPr/>
              <a:lstStyle/>
              <a:p>
                <a:endParaRPr lang="zh-CN" altLang="en-US"/>
              </a:p>
            </p:txBody>
          </p:sp>
          <p:sp>
            <p:nvSpPr>
              <p:cNvPr id="66656" name="Line 1100"/>
              <p:cNvSpPr>
                <a:spLocks noChangeShapeType="1"/>
              </p:cNvSpPr>
              <p:nvPr/>
            </p:nvSpPr>
            <p:spPr bwMode="auto">
              <a:xfrm>
                <a:off x="576" y="1344"/>
                <a:ext cx="0" cy="192"/>
              </a:xfrm>
              <a:prstGeom prst="line">
                <a:avLst/>
              </a:prstGeom>
              <a:noFill/>
              <a:ln w="9525">
                <a:solidFill>
                  <a:schemeClr val="bg2"/>
                </a:solidFill>
                <a:round/>
                <a:headEnd/>
                <a:tailEnd/>
              </a:ln>
            </p:spPr>
            <p:txBody>
              <a:bodyPr/>
              <a:lstStyle/>
              <a:p>
                <a:endParaRPr lang="zh-CN" altLang="en-US"/>
              </a:p>
            </p:txBody>
          </p:sp>
          <p:sp>
            <p:nvSpPr>
              <p:cNvPr id="66657" name="Line 1101"/>
              <p:cNvSpPr>
                <a:spLocks noChangeShapeType="1"/>
              </p:cNvSpPr>
              <p:nvPr/>
            </p:nvSpPr>
            <p:spPr bwMode="auto">
              <a:xfrm>
                <a:off x="672" y="1344"/>
                <a:ext cx="0" cy="192"/>
              </a:xfrm>
              <a:prstGeom prst="line">
                <a:avLst/>
              </a:prstGeom>
              <a:noFill/>
              <a:ln w="9525">
                <a:solidFill>
                  <a:schemeClr val="bg2"/>
                </a:solidFill>
                <a:round/>
                <a:headEnd/>
                <a:tailEnd/>
              </a:ln>
            </p:spPr>
            <p:txBody>
              <a:bodyPr/>
              <a:lstStyle/>
              <a:p>
                <a:endParaRPr lang="zh-CN" altLang="en-US"/>
              </a:p>
            </p:txBody>
          </p:sp>
          <p:sp>
            <p:nvSpPr>
              <p:cNvPr id="66658" name="Line 1102"/>
              <p:cNvSpPr>
                <a:spLocks noChangeShapeType="1"/>
              </p:cNvSpPr>
              <p:nvPr/>
            </p:nvSpPr>
            <p:spPr bwMode="auto">
              <a:xfrm>
                <a:off x="768" y="1344"/>
                <a:ext cx="0" cy="192"/>
              </a:xfrm>
              <a:prstGeom prst="line">
                <a:avLst/>
              </a:prstGeom>
              <a:noFill/>
              <a:ln w="28575">
                <a:solidFill>
                  <a:schemeClr val="bg2"/>
                </a:solidFill>
                <a:round/>
                <a:headEnd/>
                <a:tailEnd/>
              </a:ln>
            </p:spPr>
            <p:txBody>
              <a:bodyPr/>
              <a:lstStyle/>
              <a:p>
                <a:endParaRPr lang="zh-CN" altLang="en-US"/>
              </a:p>
            </p:txBody>
          </p:sp>
          <p:sp>
            <p:nvSpPr>
              <p:cNvPr id="66659" name="Line 1103"/>
              <p:cNvSpPr>
                <a:spLocks noChangeShapeType="1"/>
              </p:cNvSpPr>
              <p:nvPr/>
            </p:nvSpPr>
            <p:spPr bwMode="auto">
              <a:xfrm>
                <a:off x="864" y="1344"/>
                <a:ext cx="0" cy="192"/>
              </a:xfrm>
              <a:prstGeom prst="line">
                <a:avLst/>
              </a:prstGeom>
              <a:noFill/>
              <a:ln w="9525">
                <a:solidFill>
                  <a:schemeClr val="bg2"/>
                </a:solidFill>
                <a:round/>
                <a:headEnd/>
                <a:tailEnd/>
              </a:ln>
            </p:spPr>
            <p:txBody>
              <a:bodyPr/>
              <a:lstStyle/>
              <a:p>
                <a:endParaRPr lang="zh-CN" altLang="en-US"/>
              </a:p>
            </p:txBody>
          </p:sp>
          <p:sp>
            <p:nvSpPr>
              <p:cNvPr id="66660" name="Line 1104"/>
              <p:cNvSpPr>
                <a:spLocks noChangeShapeType="1"/>
              </p:cNvSpPr>
              <p:nvPr/>
            </p:nvSpPr>
            <p:spPr bwMode="auto">
              <a:xfrm>
                <a:off x="960" y="1344"/>
                <a:ext cx="0" cy="192"/>
              </a:xfrm>
              <a:prstGeom prst="line">
                <a:avLst/>
              </a:prstGeom>
              <a:noFill/>
              <a:ln w="9525">
                <a:solidFill>
                  <a:schemeClr val="bg2"/>
                </a:solidFill>
                <a:round/>
                <a:headEnd/>
                <a:tailEnd/>
              </a:ln>
            </p:spPr>
            <p:txBody>
              <a:bodyPr/>
              <a:lstStyle/>
              <a:p>
                <a:endParaRPr lang="zh-CN" altLang="en-US"/>
              </a:p>
            </p:txBody>
          </p:sp>
          <p:sp>
            <p:nvSpPr>
              <p:cNvPr id="66661" name="Line 1105"/>
              <p:cNvSpPr>
                <a:spLocks noChangeShapeType="1"/>
              </p:cNvSpPr>
              <p:nvPr/>
            </p:nvSpPr>
            <p:spPr bwMode="auto">
              <a:xfrm>
                <a:off x="1056" y="1344"/>
                <a:ext cx="0" cy="192"/>
              </a:xfrm>
              <a:prstGeom prst="line">
                <a:avLst/>
              </a:prstGeom>
              <a:noFill/>
              <a:ln w="9525">
                <a:solidFill>
                  <a:schemeClr val="bg2"/>
                </a:solidFill>
                <a:round/>
                <a:headEnd/>
                <a:tailEnd/>
              </a:ln>
            </p:spPr>
            <p:txBody>
              <a:bodyPr/>
              <a:lstStyle/>
              <a:p>
                <a:endParaRPr lang="zh-CN" altLang="en-US"/>
              </a:p>
            </p:txBody>
          </p:sp>
          <p:sp>
            <p:nvSpPr>
              <p:cNvPr id="66662" name="Line 1106"/>
              <p:cNvSpPr>
                <a:spLocks noChangeShapeType="1"/>
              </p:cNvSpPr>
              <p:nvPr/>
            </p:nvSpPr>
            <p:spPr bwMode="auto">
              <a:xfrm>
                <a:off x="1152" y="1344"/>
                <a:ext cx="0" cy="192"/>
              </a:xfrm>
              <a:prstGeom prst="line">
                <a:avLst/>
              </a:prstGeom>
              <a:noFill/>
              <a:ln w="9525">
                <a:solidFill>
                  <a:schemeClr val="bg2"/>
                </a:solidFill>
                <a:round/>
                <a:headEnd/>
                <a:tailEnd/>
              </a:ln>
            </p:spPr>
            <p:txBody>
              <a:bodyPr/>
              <a:lstStyle/>
              <a:p>
                <a:endParaRPr lang="zh-CN" altLang="en-US"/>
              </a:p>
            </p:txBody>
          </p:sp>
          <p:sp>
            <p:nvSpPr>
              <p:cNvPr id="66663" name="Line 1107"/>
              <p:cNvSpPr>
                <a:spLocks noChangeShapeType="1"/>
              </p:cNvSpPr>
              <p:nvPr/>
            </p:nvSpPr>
            <p:spPr bwMode="auto">
              <a:xfrm>
                <a:off x="1248" y="1344"/>
                <a:ext cx="0" cy="192"/>
              </a:xfrm>
              <a:prstGeom prst="line">
                <a:avLst/>
              </a:prstGeom>
              <a:noFill/>
              <a:ln w="9525">
                <a:solidFill>
                  <a:schemeClr val="bg2"/>
                </a:solidFill>
                <a:round/>
                <a:headEnd/>
                <a:tailEnd/>
              </a:ln>
            </p:spPr>
            <p:txBody>
              <a:bodyPr/>
              <a:lstStyle/>
              <a:p>
                <a:endParaRPr lang="zh-CN" altLang="en-US"/>
              </a:p>
            </p:txBody>
          </p:sp>
          <p:sp>
            <p:nvSpPr>
              <p:cNvPr id="66664" name="Line 1108"/>
              <p:cNvSpPr>
                <a:spLocks noChangeShapeType="1"/>
              </p:cNvSpPr>
              <p:nvPr/>
            </p:nvSpPr>
            <p:spPr bwMode="auto">
              <a:xfrm>
                <a:off x="1344" y="1344"/>
                <a:ext cx="0" cy="192"/>
              </a:xfrm>
              <a:prstGeom prst="line">
                <a:avLst/>
              </a:prstGeom>
              <a:noFill/>
              <a:ln w="9525">
                <a:solidFill>
                  <a:schemeClr val="bg2"/>
                </a:solidFill>
                <a:round/>
                <a:headEnd/>
                <a:tailEnd/>
              </a:ln>
            </p:spPr>
            <p:txBody>
              <a:bodyPr/>
              <a:lstStyle/>
              <a:p>
                <a:endParaRPr lang="zh-CN" altLang="en-US"/>
              </a:p>
            </p:txBody>
          </p:sp>
          <p:sp>
            <p:nvSpPr>
              <p:cNvPr id="66665" name="Line 1109"/>
              <p:cNvSpPr>
                <a:spLocks noChangeShapeType="1"/>
              </p:cNvSpPr>
              <p:nvPr/>
            </p:nvSpPr>
            <p:spPr bwMode="auto">
              <a:xfrm>
                <a:off x="1440" y="1344"/>
                <a:ext cx="0" cy="192"/>
              </a:xfrm>
              <a:prstGeom prst="line">
                <a:avLst/>
              </a:prstGeom>
              <a:noFill/>
              <a:ln w="9525">
                <a:solidFill>
                  <a:schemeClr val="bg2"/>
                </a:solidFill>
                <a:round/>
                <a:headEnd/>
                <a:tailEnd/>
              </a:ln>
            </p:spPr>
            <p:txBody>
              <a:bodyPr/>
              <a:lstStyle/>
              <a:p>
                <a:endParaRPr lang="zh-CN" altLang="en-US"/>
              </a:p>
            </p:txBody>
          </p:sp>
          <p:sp>
            <p:nvSpPr>
              <p:cNvPr id="66666" name="Line 1110"/>
              <p:cNvSpPr>
                <a:spLocks noChangeShapeType="1"/>
              </p:cNvSpPr>
              <p:nvPr/>
            </p:nvSpPr>
            <p:spPr bwMode="auto">
              <a:xfrm>
                <a:off x="1536" y="1344"/>
                <a:ext cx="0" cy="192"/>
              </a:xfrm>
              <a:prstGeom prst="line">
                <a:avLst/>
              </a:prstGeom>
              <a:noFill/>
              <a:ln w="28575">
                <a:solidFill>
                  <a:schemeClr val="bg2"/>
                </a:solidFill>
                <a:round/>
                <a:headEnd/>
                <a:tailEnd/>
              </a:ln>
            </p:spPr>
            <p:txBody>
              <a:bodyPr/>
              <a:lstStyle/>
              <a:p>
                <a:endParaRPr lang="zh-CN" altLang="en-US"/>
              </a:p>
            </p:txBody>
          </p:sp>
          <p:sp>
            <p:nvSpPr>
              <p:cNvPr id="66667" name="Line 1111"/>
              <p:cNvSpPr>
                <a:spLocks noChangeShapeType="1"/>
              </p:cNvSpPr>
              <p:nvPr/>
            </p:nvSpPr>
            <p:spPr bwMode="auto">
              <a:xfrm>
                <a:off x="1632" y="1344"/>
                <a:ext cx="0" cy="192"/>
              </a:xfrm>
              <a:prstGeom prst="line">
                <a:avLst/>
              </a:prstGeom>
              <a:noFill/>
              <a:ln w="9525">
                <a:solidFill>
                  <a:schemeClr val="bg2"/>
                </a:solidFill>
                <a:round/>
                <a:headEnd/>
                <a:tailEnd/>
              </a:ln>
            </p:spPr>
            <p:txBody>
              <a:bodyPr/>
              <a:lstStyle/>
              <a:p>
                <a:endParaRPr lang="zh-CN" altLang="en-US"/>
              </a:p>
            </p:txBody>
          </p:sp>
          <p:sp>
            <p:nvSpPr>
              <p:cNvPr id="66668" name="Line 1112"/>
              <p:cNvSpPr>
                <a:spLocks noChangeShapeType="1"/>
              </p:cNvSpPr>
              <p:nvPr/>
            </p:nvSpPr>
            <p:spPr bwMode="auto">
              <a:xfrm>
                <a:off x="1728" y="1344"/>
                <a:ext cx="0" cy="192"/>
              </a:xfrm>
              <a:prstGeom prst="line">
                <a:avLst/>
              </a:prstGeom>
              <a:noFill/>
              <a:ln w="9525">
                <a:solidFill>
                  <a:schemeClr val="bg2"/>
                </a:solidFill>
                <a:round/>
                <a:headEnd/>
                <a:tailEnd/>
              </a:ln>
            </p:spPr>
            <p:txBody>
              <a:bodyPr/>
              <a:lstStyle/>
              <a:p>
                <a:endParaRPr lang="zh-CN" altLang="en-US"/>
              </a:p>
            </p:txBody>
          </p:sp>
          <p:sp>
            <p:nvSpPr>
              <p:cNvPr id="66669" name="Line 1113"/>
              <p:cNvSpPr>
                <a:spLocks noChangeShapeType="1"/>
              </p:cNvSpPr>
              <p:nvPr/>
            </p:nvSpPr>
            <p:spPr bwMode="auto">
              <a:xfrm>
                <a:off x="1824" y="1344"/>
                <a:ext cx="0" cy="192"/>
              </a:xfrm>
              <a:prstGeom prst="line">
                <a:avLst/>
              </a:prstGeom>
              <a:noFill/>
              <a:ln w="9525">
                <a:solidFill>
                  <a:schemeClr val="bg2"/>
                </a:solidFill>
                <a:round/>
                <a:headEnd/>
                <a:tailEnd/>
              </a:ln>
            </p:spPr>
            <p:txBody>
              <a:bodyPr/>
              <a:lstStyle/>
              <a:p>
                <a:endParaRPr lang="zh-CN" altLang="en-US"/>
              </a:p>
            </p:txBody>
          </p:sp>
          <p:sp>
            <p:nvSpPr>
              <p:cNvPr id="66670" name="Line 1114"/>
              <p:cNvSpPr>
                <a:spLocks noChangeShapeType="1"/>
              </p:cNvSpPr>
              <p:nvPr/>
            </p:nvSpPr>
            <p:spPr bwMode="auto">
              <a:xfrm>
                <a:off x="1920" y="1344"/>
                <a:ext cx="0" cy="192"/>
              </a:xfrm>
              <a:prstGeom prst="line">
                <a:avLst/>
              </a:prstGeom>
              <a:noFill/>
              <a:ln w="9525">
                <a:solidFill>
                  <a:schemeClr val="bg2"/>
                </a:solidFill>
                <a:round/>
                <a:headEnd/>
                <a:tailEnd/>
              </a:ln>
            </p:spPr>
            <p:txBody>
              <a:bodyPr/>
              <a:lstStyle/>
              <a:p>
                <a:endParaRPr lang="zh-CN" altLang="en-US"/>
              </a:p>
            </p:txBody>
          </p:sp>
          <p:sp>
            <p:nvSpPr>
              <p:cNvPr id="66671" name="Line 1115"/>
              <p:cNvSpPr>
                <a:spLocks noChangeShapeType="1"/>
              </p:cNvSpPr>
              <p:nvPr/>
            </p:nvSpPr>
            <p:spPr bwMode="auto">
              <a:xfrm>
                <a:off x="2016" y="1344"/>
                <a:ext cx="0" cy="192"/>
              </a:xfrm>
              <a:prstGeom prst="line">
                <a:avLst/>
              </a:prstGeom>
              <a:noFill/>
              <a:ln w="9525">
                <a:solidFill>
                  <a:schemeClr val="bg2"/>
                </a:solidFill>
                <a:round/>
                <a:headEnd/>
                <a:tailEnd/>
              </a:ln>
            </p:spPr>
            <p:txBody>
              <a:bodyPr/>
              <a:lstStyle/>
              <a:p>
                <a:endParaRPr lang="zh-CN" altLang="en-US"/>
              </a:p>
            </p:txBody>
          </p:sp>
          <p:sp>
            <p:nvSpPr>
              <p:cNvPr id="66672" name="Line 1116"/>
              <p:cNvSpPr>
                <a:spLocks noChangeShapeType="1"/>
              </p:cNvSpPr>
              <p:nvPr/>
            </p:nvSpPr>
            <p:spPr bwMode="auto">
              <a:xfrm>
                <a:off x="2112" y="1344"/>
                <a:ext cx="0" cy="192"/>
              </a:xfrm>
              <a:prstGeom prst="line">
                <a:avLst/>
              </a:prstGeom>
              <a:noFill/>
              <a:ln w="9525">
                <a:solidFill>
                  <a:schemeClr val="bg2"/>
                </a:solidFill>
                <a:round/>
                <a:headEnd/>
                <a:tailEnd/>
              </a:ln>
            </p:spPr>
            <p:txBody>
              <a:bodyPr/>
              <a:lstStyle/>
              <a:p>
                <a:endParaRPr lang="zh-CN" altLang="en-US"/>
              </a:p>
            </p:txBody>
          </p:sp>
          <p:sp>
            <p:nvSpPr>
              <p:cNvPr id="66673" name="Line 1117"/>
              <p:cNvSpPr>
                <a:spLocks noChangeShapeType="1"/>
              </p:cNvSpPr>
              <p:nvPr/>
            </p:nvSpPr>
            <p:spPr bwMode="auto">
              <a:xfrm>
                <a:off x="2208" y="1344"/>
                <a:ext cx="0" cy="192"/>
              </a:xfrm>
              <a:prstGeom prst="line">
                <a:avLst/>
              </a:prstGeom>
              <a:noFill/>
              <a:ln w="9525">
                <a:solidFill>
                  <a:schemeClr val="bg2"/>
                </a:solidFill>
                <a:round/>
                <a:headEnd/>
                <a:tailEnd/>
              </a:ln>
            </p:spPr>
            <p:txBody>
              <a:bodyPr/>
              <a:lstStyle/>
              <a:p>
                <a:endParaRPr lang="zh-CN" altLang="en-US"/>
              </a:p>
            </p:txBody>
          </p:sp>
          <p:sp>
            <p:nvSpPr>
              <p:cNvPr id="66674" name="Line 1118"/>
              <p:cNvSpPr>
                <a:spLocks noChangeShapeType="1"/>
              </p:cNvSpPr>
              <p:nvPr/>
            </p:nvSpPr>
            <p:spPr bwMode="auto">
              <a:xfrm>
                <a:off x="2304" y="1344"/>
                <a:ext cx="0" cy="192"/>
              </a:xfrm>
              <a:prstGeom prst="line">
                <a:avLst/>
              </a:prstGeom>
              <a:noFill/>
              <a:ln w="28575">
                <a:solidFill>
                  <a:schemeClr val="bg2"/>
                </a:solidFill>
                <a:round/>
                <a:headEnd/>
                <a:tailEnd/>
              </a:ln>
            </p:spPr>
            <p:txBody>
              <a:bodyPr/>
              <a:lstStyle/>
              <a:p>
                <a:endParaRPr lang="zh-CN" altLang="en-US"/>
              </a:p>
            </p:txBody>
          </p:sp>
          <p:sp>
            <p:nvSpPr>
              <p:cNvPr id="66675" name="Line 1119"/>
              <p:cNvSpPr>
                <a:spLocks noChangeShapeType="1"/>
              </p:cNvSpPr>
              <p:nvPr/>
            </p:nvSpPr>
            <p:spPr bwMode="auto">
              <a:xfrm>
                <a:off x="2400" y="1344"/>
                <a:ext cx="0" cy="192"/>
              </a:xfrm>
              <a:prstGeom prst="line">
                <a:avLst/>
              </a:prstGeom>
              <a:noFill/>
              <a:ln w="9525">
                <a:solidFill>
                  <a:schemeClr val="bg2"/>
                </a:solidFill>
                <a:round/>
                <a:headEnd/>
                <a:tailEnd/>
              </a:ln>
            </p:spPr>
            <p:txBody>
              <a:bodyPr/>
              <a:lstStyle/>
              <a:p>
                <a:endParaRPr lang="zh-CN" altLang="en-US"/>
              </a:p>
            </p:txBody>
          </p:sp>
          <p:sp>
            <p:nvSpPr>
              <p:cNvPr id="66676" name="Line 1120"/>
              <p:cNvSpPr>
                <a:spLocks noChangeShapeType="1"/>
              </p:cNvSpPr>
              <p:nvPr/>
            </p:nvSpPr>
            <p:spPr bwMode="auto">
              <a:xfrm>
                <a:off x="2496" y="1344"/>
                <a:ext cx="0" cy="192"/>
              </a:xfrm>
              <a:prstGeom prst="line">
                <a:avLst/>
              </a:prstGeom>
              <a:noFill/>
              <a:ln w="9525">
                <a:solidFill>
                  <a:schemeClr val="bg2"/>
                </a:solidFill>
                <a:round/>
                <a:headEnd/>
                <a:tailEnd/>
              </a:ln>
            </p:spPr>
            <p:txBody>
              <a:bodyPr/>
              <a:lstStyle/>
              <a:p>
                <a:endParaRPr lang="zh-CN" altLang="en-US"/>
              </a:p>
            </p:txBody>
          </p:sp>
          <p:sp>
            <p:nvSpPr>
              <p:cNvPr id="66677" name="Line 1121"/>
              <p:cNvSpPr>
                <a:spLocks noChangeShapeType="1"/>
              </p:cNvSpPr>
              <p:nvPr/>
            </p:nvSpPr>
            <p:spPr bwMode="auto">
              <a:xfrm>
                <a:off x="2592" y="1344"/>
                <a:ext cx="0" cy="192"/>
              </a:xfrm>
              <a:prstGeom prst="line">
                <a:avLst/>
              </a:prstGeom>
              <a:noFill/>
              <a:ln w="9525">
                <a:solidFill>
                  <a:schemeClr val="bg2"/>
                </a:solidFill>
                <a:round/>
                <a:headEnd/>
                <a:tailEnd/>
              </a:ln>
            </p:spPr>
            <p:txBody>
              <a:bodyPr/>
              <a:lstStyle/>
              <a:p>
                <a:endParaRPr lang="zh-CN" altLang="en-US"/>
              </a:p>
            </p:txBody>
          </p:sp>
          <p:sp>
            <p:nvSpPr>
              <p:cNvPr id="66678" name="Line 1122"/>
              <p:cNvSpPr>
                <a:spLocks noChangeShapeType="1"/>
              </p:cNvSpPr>
              <p:nvPr/>
            </p:nvSpPr>
            <p:spPr bwMode="auto">
              <a:xfrm>
                <a:off x="2688" y="1344"/>
                <a:ext cx="0" cy="192"/>
              </a:xfrm>
              <a:prstGeom prst="line">
                <a:avLst/>
              </a:prstGeom>
              <a:noFill/>
              <a:ln w="9525">
                <a:solidFill>
                  <a:schemeClr val="bg2"/>
                </a:solidFill>
                <a:round/>
                <a:headEnd/>
                <a:tailEnd/>
              </a:ln>
            </p:spPr>
            <p:txBody>
              <a:bodyPr/>
              <a:lstStyle/>
              <a:p>
                <a:endParaRPr lang="zh-CN" altLang="en-US"/>
              </a:p>
            </p:txBody>
          </p:sp>
          <p:sp>
            <p:nvSpPr>
              <p:cNvPr id="66679" name="Line 1123"/>
              <p:cNvSpPr>
                <a:spLocks noChangeShapeType="1"/>
              </p:cNvSpPr>
              <p:nvPr/>
            </p:nvSpPr>
            <p:spPr bwMode="auto">
              <a:xfrm>
                <a:off x="2784" y="1344"/>
                <a:ext cx="0" cy="192"/>
              </a:xfrm>
              <a:prstGeom prst="line">
                <a:avLst/>
              </a:prstGeom>
              <a:noFill/>
              <a:ln w="9525">
                <a:solidFill>
                  <a:schemeClr val="bg2"/>
                </a:solidFill>
                <a:round/>
                <a:headEnd/>
                <a:tailEnd/>
              </a:ln>
            </p:spPr>
            <p:txBody>
              <a:bodyPr/>
              <a:lstStyle/>
              <a:p>
                <a:endParaRPr lang="zh-CN" altLang="en-US"/>
              </a:p>
            </p:txBody>
          </p:sp>
          <p:sp>
            <p:nvSpPr>
              <p:cNvPr id="66680" name="Line 1124"/>
              <p:cNvSpPr>
                <a:spLocks noChangeShapeType="1"/>
              </p:cNvSpPr>
              <p:nvPr/>
            </p:nvSpPr>
            <p:spPr bwMode="auto">
              <a:xfrm>
                <a:off x="2880" y="1344"/>
                <a:ext cx="0" cy="192"/>
              </a:xfrm>
              <a:prstGeom prst="line">
                <a:avLst/>
              </a:prstGeom>
              <a:noFill/>
              <a:ln w="9525">
                <a:solidFill>
                  <a:schemeClr val="bg2"/>
                </a:solidFill>
                <a:round/>
                <a:headEnd/>
                <a:tailEnd/>
              </a:ln>
            </p:spPr>
            <p:txBody>
              <a:bodyPr/>
              <a:lstStyle/>
              <a:p>
                <a:endParaRPr lang="zh-CN" altLang="en-US"/>
              </a:p>
            </p:txBody>
          </p:sp>
          <p:sp>
            <p:nvSpPr>
              <p:cNvPr id="66681" name="Line 1125"/>
              <p:cNvSpPr>
                <a:spLocks noChangeShapeType="1"/>
              </p:cNvSpPr>
              <p:nvPr/>
            </p:nvSpPr>
            <p:spPr bwMode="auto">
              <a:xfrm>
                <a:off x="2976" y="1344"/>
                <a:ext cx="0" cy="192"/>
              </a:xfrm>
              <a:prstGeom prst="line">
                <a:avLst/>
              </a:prstGeom>
              <a:noFill/>
              <a:ln w="9525">
                <a:solidFill>
                  <a:schemeClr val="bg2"/>
                </a:solidFill>
                <a:round/>
                <a:headEnd/>
                <a:tailEnd/>
              </a:ln>
            </p:spPr>
            <p:txBody>
              <a:bodyPr/>
              <a:lstStyle/>
              <a:p>
                <a:endParaRPr lang="zh-CN" altLang="en-US"/>
              </a:p>
            </p:txBody>
          </p:sp>
          <p:sp>
            <p:nvSpPr>
              <p:cNvPr id="66682" name="Line 1126"/>
              <p:cNvSpPr>
                <a:spLocks noChangeShapeType="1"/>
              </p:cNvSpPr>
              <p:nvPr/>
            </p:nvSpPr>
            <p:spPr bwMode="auto">
              <a:xfrm>
                <a:off x="3072" y="1344"/>
                <a:ext cx="0" cy="192"/>
              </a:xfrm>
              <a:prstGeom prst="line">
                <a:avLst/>
              </a:prstGeom>
              <a:noFill/>
              <a:ln w="28575">
                <a:solidFill>
                  <a:schemeClr val="bg2"/>
                </a:solidFill>
                <a:round/>
                <a:headEnd/>
                <a:tailEnd/>
              </a:ln>
            </p:spPr>
            <p:txBody>
              <a:bodyPr/>
              <a:lstStyle/>
              <a:p>
                <a:endParaRPr lang="zh-CN" altLang="en-US"/>
              </a:p>
            </p:txBody>
          </p:sp>
          <p:sp>
            <p:nvSpPr>
              <p:cNvPr id="66683" name="Line 1127"/>
              <p:cNvSpPr>
                <a:spLocks noChangeShapeType="1"/>
              </p:cNvSpPr>
              <p:nvPr/>
            </p:nvSpPr>
            <p:spPr bwMode="auto">
              <a:xfrm>
                <a:off x="3168" y="1344"/>
                <a:ext cx="0" cy="192"/>
              </a:xfrm>
              <a:prstGeom prst="line">
                <a:avLst/>
              </a:prstGeom>
              <a:noFill/>
              <a:ln w="9525">
                <a:solidFill>
                  <a:schemeClr val="bg2"/>
                </a:solidFill>
                <a:round/>
                <a:headEnd/>
                <a:tailEnd/>
              </a:ln>
            </p:spPr>
            <p:txBody>
              <a:bodyPr/>
              <a:lstStyle/>
              <a:p>
                <a:endParaRPr lang="zh-CN" altLang="en-US"/>
              </a:p>
            </p:txBody>
          </p:sp>
          <p:sp>
            <p:nvSpPr>
              <p:cNvPr id="66684" name="Line 1128"/>
              <p:cNvSpPr>
                <a:spLocks noChangeShapeType="1"/>
              </p:cNvSpPr>
              <p:nvPr/>
            </p:nvSpPr>
            <p:spPr bwMode="auto">
              <a:xfrm>
                <a:off x="3264" y="1344"/>
                <a:ext cx="0" cy="192"/>
              </a:xfrm>
              <a:prstGeom prst="line">
                <a:avLst/>
              </a:prstGeom>
              <a:noFill/>
              <a:ln w="9525">
                <a:solidFill>
                  <a:schemeClr val="bg2"/>
                </a:solidFill>
                <a:round/>
                <a:headEnd/>
                <a:tailEnd/>
              </a:ln>
            </p:spPr>
            <p:txBody>
              <a:bodyPr/>
              <a:lstStyle/>
              <a:p>
                <a:endParaRPr lang="zh-CN" altLang="en-US"/>
              </a:p>
            </p:txBody>
          </p:sp>
          <p:sp>
            <p:nvSpPr>
              <p:cNvPr id="66685" name="Line 1129"/>
              <p:cNvSpPr>
                <a:spLocks noChangeShapeType="1"/>
              </p:cNvSpPr>
              <p:nvPr/>
            </p:nvSpPr>
            <p:spPr bwMode="auto">
              <a:xfrm>
                <a:off x="3360" y="1344"/>
                <a:ext cx="0" cy="192"/>
              </a:xfrm>
              <a:prstGeom prst="line">
                <a:avLst/>
              </a:prstGeom>
              <a:noFill/>
              <a:ln w="9525">
                <a:solidFill>
                  <a:schemeClr val="bg2"/>
                </a:solidFill>
                <a:round/>
                <a:headEnd/>
                <a:tailEnd/>
              </a:ln>
            </p:spPr>
            <p:txBody>
              <a:bodyPr/>
              <a:lstStyle/>
              <a:p>
                <a:endParaRPr lang="zh-CN" altLang="en-US"/>
              </a:p>
            </p:txBody>
          </p:sp>
          <p:sp>
            <p:nvSpPr>
              <p:cNvPr id="66686" name="Line 1130"/>
              <p:cNvSpPr>
                <a:spLocks noChangeShapeType="1"/>
              </p:cNvSpPr>
              <p:nvPr/>
            </p:nvSpPr>
            <p:spPr bwMode="auto">
              <a:xfrm>
                <a:off x="3456" y="1344"/>
                <a:ext cx="0" cy="192"/>
              </a:xfrm>
              <a:prstGeom prst="line">
                <a:avLst/>
              </a:prstGeom>
              <a:noFill/>
              <a:ln w="9525">
                <a:solidFill>
                  <a:schemeClr val="bg2"/>
                </a:solidFill>
                <a:round/>
                <a:headEnd/>
                <a:tailEnd/>
              </a:ln>
            </p:spPr>
            <p:txBody>
              <a:bodyPr/>
              <a:lstStyle/>
              <a:p>
                <a:endParaRPr lang="zh-CN" altLang="en-US"/>
              </a:p>
            </p:txBody>
          </p:sp>
          <p:sp>
            <p:nvSpPr>
              <p:cNvPr id="66687" name="Line 1131"/>
              <p:cNvSpPr>
                <a:spLocks noChangeShapeType="1"/>
              </p:cNvSpPr>
              <p:nvPr/>
            </p:nvSpPr>
            <p:spPr bwMode="auto">
              <a:xfrm>
                <a:off x="3552" y="1344"/>
                <a:ext cx="0" cy="192"/>
              </a:xfrm>
              <a:prstGeom prst="line">
                <a:avLst/>
              </a:prstGeom>
              <a:noFill/>
              <a:ln w="9525">
                <a:solidFill>
                  <a:schemeClr val="bg2"/>
                </a:solidFill>
                <a:round/>
                <a:headEnd/>
                <a:tailEnd/>
              </a:ln>
            </p:spPr>
            <p:txBody>
              <a:bodyPr/>
              <a:lstStyle/>
              <a:p>
                <a:endParaRPr lang="zh-CN" altLang="en-US"/>
              </a:p>
            </p:txBody>
          </p:sp>
          <p:sp>
            <p:nvSpPr>
              <p:cNvPr id="66688" name="Line 1132"/>
              <p:cNvSpPr>
                <a:spLocks noChangeShapeType="1"/>
              </p:cNvSpPr>
              <p:nvPr/>
            </p:nvSpPr>
            <p:spPr bwMode="auto">
              <a:xfrm>
                <a:off x="3648" y="1344"/>
                <a:ext cx="0" cy="192"/>
              </a:xfrm>
              <a:prstGeom prst="line">
                <a:avLst/>
              </a:prstGeom>
              <a:noFill/>
              <a:ln w="9525">
                <a:solidFill>
                  <a:schemeClr val="bg2"/>
                </a:solidFill>
                <a:round/>
                <a:headEnd/>
                <a:tailEnd/>
              </a:ln>
            </p:spPr>
            <p:txBody>
              <a:bodyPr/>
              <a:lstStyle/>
              <a:p>
                <a:endParaRPr lang="zh-CN" altLang="en-US"/>
              </a:p>
            </p:txBody>
          </p:sp>
          <p:sp>
            <p:nvSpPr>
              <p:cNvPr id="66689" name="Line 1133"/>
              <p:cNvSpPr>
                <a:spLocks noChangeShapeType="1"/>
              </p:cNvSpPr>
              <p:nvPr/>
            </p:nvSpPr>
            <p:spPr bwMode="auto">
              <a:xfrm>
                <a:off x="3744" y="1344"/>
                <a:ext cx="0" cy="192"/>
              </a:xfrm>
              <a:prstGeom prst="line">
                <a:avLst/>
              </a:prstGeom>
              <a:noFill/>
              <a:ln w="9525">
                <a:solidFill>
                  <a:schemeClr val="bg2"/>
                </a:solidFill>
                <a:round/>
                <a:headEnd/>
                <a:tailEnd/>
              </a:ln>
            </p:spPr>
            <p:txBody>
              <a:bodyPr/>
              <a:lstStyle/>
              <a:p>
                <a:endParaRPr lang="zh-CN" altLang="en-US"/>
              </a:p>
            </p:txBody>
          </p:sp>
          <p:sp>
            <p:nvSpPr>
              <p:cNvPr id="66690" name="Line 1134"/>
              <p:cNvSpPr>
                <a:spLocks noChangeShapeType="1"/>
              </p:cNvSpPr>
              <p:nvPr/>
            </p:nvSpPr>
            <p:spPr bwMode="auto">
              <a:xfrm>
                <a:off x="3840" y="1344"/>
                <a:ext cx="0" cy="192"/>
              </a:xfrm>
              <a:prstGeom prst="line">
                <a:avLst/>
              </a:prstGeom>
              <a:noFill/>
              <a:ln w="28575">
                <a:solidFill>
                  <a:schemeClr val="bg2"/>
                </a:solidFill>
                <a:round/>
                <a:headEnd/>
                <a:tailEnd/>
              </a:ln>
            </p:spPr>
            <p:txBody>
              <a:bodyPr/>
              <a:lstStyle/>
              <a:p>
                <a:endParaRPr lang="zh-CN" altLang="en-US"/>
              </a:p>
            </p:txBody>
          </p:sp>
          <p:sp>
            <p:nvSpPr>
              <p:cNvPr id="66691" name="Line 1135"/>
              <p:cNvSpPr>
                <a:spLocks noChangeShapeType="1"/>
              </p:cNvSpPr>
              <p:nvPr/>
            </p:nvSpPr>
            <p:spPr bwMode="auto">
              <a:xfrm>
                <a:off x="3936" y="1344"/>
                <a:ext cx="0" cy="192"/>
              </a:xfrm>
              <a:prstGeom prst="line">
                <a:avLst/>
              </a:prstGeom>
              <a:noFill/>
              <a:ln w="9525">
                <a:solidFill>
                  <a:schemeClr val="bg2"/>
                </a:solidFill>
                <a:round/>
                <a:headEnd/>
                <a:tailEnd/>
              </a:ln>
            </p:spPr>
            <p:txBody>
              <a:bodyPr/>
              <a:lstStyle/>
              <a:p>
                <a:endParaRPr lang="zh-CN" altLang="en-US"/>
              </a:p>
            </p:txBody>
          </p:sp>
          <p:sp>
            <p:nvSpPr>
              <p:cNvPr id="66692" name="Line 1136"/>
              <p:cNvSpPr>
                <a:spLocks noChangeShapeType="1"/>
              </p:cNvSpPr>
              <p:nvPr/>
            </p:nvSpPr>
            <p:spPr bwMode="auto">
              <a:xfrm>
                <a:off x="4032" y="1344"/>
                <a:ext cx="0" cy="192"/>
              </a:xfrm>
              <a:prstGeom prst="line">
                <a:avLst/>
              </a:prstGeom>
              <a:noFill/>
              <a:ln w="9525">
                <a:solidFill>
                  <a:schemeClr val="bg2"/>
                </a:solidFill>
                <a:round/>
                <a:headEnd/>
                <a:tailEnd/>
              </a:ln>
            </p:spPr>
            <p:txBody>
              <a:bodyPr/>
              <a:lstStyle/>
              <a:p>
                <a:endParaRPr lang="zh-CN" altLang="en-US"/>
              </a:p>
            </p:txBody>
          </p:sp>
          <p:sp>
            <p:nvSpPr>
              <p:cNvPr id="66693" name="Line 1137"/>
              <p:cNvSpPr>
                <a:spLocks noChangeShapeType="1"/>
              </p:cNvSpPr>
              <p:nvPr/>
            </p:nvSpPr>
            <p:spPr bwMode="auto">
              <a:xfrm>
                <a:off x="4128" y="1344"/>
                <a:ext cx="0" cy="192"/>
              </a:xfrm>
              <a:prstGeom prst="line">
                <a:avLst/>
              </a:prstGeom>
              <a:noFill/>
              <a:ln w="9525">
                <a:solidFill>
                  <a:schemeClr val="bg2"/>
                </a:solidFill>
                <a:round/>
                <a:headEnd/>
                <a:tailEnd/>
              </a:ln>
            </p:spPr>
            <p:txBody>
              <a:bodyPr/>
              <a:lstStyle/>
              <a:p>
                <a:endParaRPr lang="zh-CN" altLang="en-US"/>
              </a:p>
            </p:txBody>
          </p:sp>
          <p:sp>
            <p:nvSpPr>
              <p:cNvPr id="66694" name="Line 1138"/>
              <p:cNvSpPr>
                <a:spLocks noChangeShapeType="1"/>
              </p:cNvSpPr>
              <p:nvPr/>
            </p:nvSpPr>
            <p:spPr bwMode="auto">
              <a:xfrm>
                <a:off x="4224" y="1344"/>
                <a:ext cx="0" cy="192"/>
              </a:xfrm>
              <a:prstGeom prst="line">
                <a:avLst/>
              </a:prstGeom>
              <a:noFill/>
              <a:ln w="9525">
                <a:solidFill>
                  <a:schemeClr val="bg2"/>
                </a:solidFill>
                <a:round/>
                <a:headEnd/>
                <a:tailEnd/>
              </a:ln>
            </p:spPr>
            <p:txBody>
              <a:bodyPr/>
              <a:lstStyle/>
              <a:p>
                <a:endParaRPr lang="zh-CN" altLang="en-US"/>
              </a:p>
            </p:txBody>
          </p:sp>
          <p:sp>
            <p:nvSpPr>
              <p:cNvPr id="66695" name="Line 1139"/>
              <p:cNvSpPr>
                <a:spLocks noChangeShapeType="1"/>
              </p:cNvSpPr>
              <p:nvPr/>
            </p:nvSpPr>
            <p:spPr bwMode="auto">
              <a:xfrm>
                <a:off x="4320" y="1344"/>
                <a:ext cx="0" cy="192"/>
              </a:xfrm>
              <a:prstGeom prst="line">
                <a:avLst/>
              </a:prstGeom>
              <a:noFill/>
              <a:ln w="9525">
                <a:solidFill>
                  <a:schemeClr val="bg2"/>
                </a:solidFill>
                <a:round/>
                <a:headEnd/>
                <a:tailEnd/>
              </a:ln>
            </p:spPr>
            <p:txBody>
              <a:bodyPr/>
              <a:lstStyle/>
              <a:p>
                <a:endParaRPr lang="zh-CN" altLang="en-US"/>
              </a:p>
            </p:txBody>
          </p:sp>
          <p:sp>
            <p:nvSpPr>
              <p:cNvPr id="66696" name="Line 1140"/>
              <p:cNvSpPr>
                <a:spLocks noChangeShapeType="1"/>
              </p:cNvSpPr>
              <p:nvPr/>
            </p:nvSpPr>
            <p:spPr bwMode="auto">
              <a:xfrm>
                <a:off x="4416" y="1344"/>
                <a:ext cx="0" cy="192"/>
              </a:xfrm>
              <a:prstGeom prst="line">
                <a:avLst/>
              </a:prstGeom>
              <a:noFill/>
              <a:ln w="9525">
                <a:solidFill>
                  <a:schemeClr val="bg2"/>
                </a:solidFill>
                <a:round/>
                <a:headEnd/>
                <a:tailEnd/>
              </a:ln>
            </p:spPr>
            <p:txBody>
              <a:bodyPr/>
              <a:lstStyle/>
              <a:p>
                <a:endParaRPr lang="zh-CN" altLang="en-US"/>
              </a:p>
            </p:txBody>
          </p:sp>
          <p:sp>
            <p:nvSpPr>
              <p:cNvPr id="66697" name="Line 1141"/>
              <p:cNvSpPr>
                <a:spLocks noChangeShapeType="1"/>
              </p:cNvSpPr>
              <p:nvPr/>
            </p:nvSpPr>
            <p:spPr bwMode="auto">
              <a:xfrm>
                <a:off x="4512" y="1344"/>
                <a:ext cx="0" cy="192"/>
              </a:xfrm>
              <a:prstGeom prst="line">
                <a:avLst/>
              </a:prstGeom>
              <a:noFill/>
              <a:ln w="9525">
                <a:solidFill>
                  <a:schemeClr val="bg2"/>
                </a:solidFill>
                <a:round/>
                <a:headEnd/>
                <a:tailEnd/>
              </a:ln>
            </p:spPr>
            <p:txBody>
              <a:bodyPr/>
              <a:lstStyle/>
              <a:p>
                <a:endParaRPr lang="zh-CN" altLang="en-US"/>
              </a:p>
            </p:txBody>
          </p:sp>
          <p:sp>
            <p:nvSpPr>
              <p:cNvPr id="66698" name="Line 1142"/>
              <p:cNvSpPr>
                <a:spLocks noChangeShapeType="1"/>
              </p:cNvSpPr>
              <p:nvPr/>
            </p:nvSpPr>
            <p:spPr bwMode="auto">
              <a:xfrm>
                <a:off x="4608" y="1344"/>
                <a:ext cx="0" cy="192"/>
              </a:xfrm>
              <a:prstGeom prst="line">
                <a:avLst/>
              </a:prstGeom>
              <a:noFill/>
              <a:ln w="28575">
                <a:solidFill>
                  <a:schemeClr val="bg2"/>
                </a:solidFill>
                <a:round/>
                <a:headEnd/>
                <a:tailEnd/>
              </a:ln>
            </p:spPr>
            <p:txBody>
              <a:bodyPr/>
              <a:lstStyle/>
              <a:p>
                <a:endParaRPr lang="zh-CN" altLang="en-US"/>
              </a:p>
            </p:txBody>
          </p:sp>
          <p:sp>
            <p:nvSpPr>
              <p:cNvPr id="66699" name="Line 1143"/>
              <p:cNvSpPr>
                <a:spLocks noChangeShapeType="1"/>
              </p:cNvSpPr>
              <p:nvPr/>
            </p:nvSpPr>
            <p:spPr bwMode="auto">
              <a:xfrm>
                <a:off x="4704" y="1344"/>
                <a:ext cx="0" cy="192"/>
              </a:xfrm>
              <a:prstGeom prst="line">
                <a:avLst/>
              </a:prstGeom>
              <a:noFill/>
              <a:ln w="9525">
                <a:solidFill>
                  <a:schemeClr val="bg2"/>
                </a:solidFill>
                <a:round/>
                <a:headEnd/>
                <a:tailEnd/>
              </a:ln>
            </p:spPr>
            <p:txBody>
              <a:bodyPr/>
              <a:lstStyle/>
              <a:p>
                <a:endParaRPr lang="zh-CN" altLang="en-US"/>
              </a:p>
            </p:txBody>
          </p:sp>
          <p:sp>
            <p:nvSpPr>
              <p:cNvPr id="66700" name="Line 1144"/>
              <p:cNvSpPr>
                <a:spLocks noChangeShapeType="1"/>
              </p:cNvSpPr>
              <p:nvPr/>
            </p:nvSpPr>
            <p:spPr bwMode="auto">
              <a:xfrm>
                <a:off x="4800" y="1344"/>
                <a:ext cx="0" cy="192"/>
              </a:xfrm>
              <a:prstGeom prst="line">
                <a:avLst/>
              </a:prstGeom>
              <a:noFill/>
              <a:ln w="9525">
                <a:solidFill>
                  <a:schemeClr val="bg2"/>
                </a:solidFill>
                <a:round/>
                <a:headEnd/>
                <a:tailEnd/>
              </a:ln>
            </p:spPr>
            <p:txBody>
              <a:bodyPr/>
              <a:lstStyle/>
              <a:p>
                <a:endParaRPr lang="zh-CN" altLang="en-US"/>
              </a:p>
            </p:txBody>
          </p:sp>
          <p:sp>
            <p:nvSpPr>
              <p:cNvPr id="66701" name="Line 1145"/>
              <p:cNvSpPr>
                <a:spLocks noChangeShapeType="1"/>
              </p:cNvSpPr>
              <p:nvPr/>
            </p:nvSpPr>
            <p:spPr bwMode="auto">
              <a:xfrm>
                <a:off x="4896" y="1344"/>
                <a:ext cx="0" cy="192"/>
              </a:xfrm>
              <a:prstGeom prst="line">
                <a:avLst/>
              </a:prstGeom>
              <a:noFill/>
              <a:ln w="9525">
                <a:solidFill>
                  <a:schemeClr val="bg2"/>
                </a:solidFill>
                <a:round/>
                <a:headEnd/>
                <a:tailEnd/>
              </a:ln>
            </p:spPr>
            <p:txBody>
              <a:bodyPr/>
              <a:lstStyle/>
              <a:p>
                <a:endParaRPr lang="zh-CN" altLang="en-US"/>
              </a:p>
            </p:txBody>
          </p:sp>
          <p:sp>
            <p:nvSpPr>
              <p:cNvPr id="66702" name="Line 1146"/>
              <p:cNvSpPr>
                <a:spLocks noChangeShapeType="1"/>
              </p:cNvSpPr>
              <p:nvPr/>
            </p:nvSpPr>
            <p:spPr bwMode="auto">
              <a:xfrm>
                <a:off x="4992" y="1344"/>
                <a:ext cx="0" cy="192"/>
              </a:xfrm>
              <a:prstGeom prst="line">
                <a:avLst/>
              </a:prstGeom>
              <a:noFill/>
              <a:ln w="9525">
                <a:solidFill>
                  <a:schemeClr val="bg2"/>
                </a:solidFill>
                <a:round/>
                <a:headEnd/>
                <a:tailEnd/>
              </a:ln>
            </p:spPr>
            <p:txBody>
              <a:bodyPr/>
              <a:lstStyle/>
              <a:p>
                <a:endParaRPr lang="zh-CN" altLang="en-US"/>
              </a:p>
            </p:txBody>
          </p:sp>
          <p:sp>
            <p:nvSpPr>
              <p:cNvPr id="66703" name="Line 1147"/>
              <p:cNvSpPr>
                <a:spLocks noChangeShapeType="1"/>
              </p:cNvSpPr>
              <p:nvPr/>
            </p:nvSpPr>
            <p:spPr bwMode="auto">
              <a:xfrm>
                <a:off x="5088" y="1344"/>
                <a:ext cx="0" cy="192"/>
              </a:xfrm>
              <a:prstGeom prst="line">
                <a:avLst/>
              </a:prstGeom>
              <a:noFill/>
              <a:ln w="9525">
                <a:solidFill>
                  <a:schemeClr val="bg2"/>
                </a:solidFill>
                <a:round/>
                <a:headEnd/>
                <a:tailEnd/>
              </a:ln>
            </p:spPr>
            <p:txBody>
              <a:bodyPr/>
              <a:lstStyle/>
              <a:p>
                <a:endParaRPr lang="zh-CN" altLang="en-US"/>
              </a:p>
            </p:txBody>
          </p:sp>
          <p:sp>
            <p:nvSpPr>
              <p:cNvPr id="66704" name="Line 1148"/>
              <p:cNvSpPr>
                <a:spLocks noChangeShapeType="1"/>
              </p:cNvSpPr>
              <p:nvPr/>
            </p:nvSpPr>
            <p:spPr bwMode="auto">
              <a:xfrm>
                <a:off x="5184" y="1344"/>
                <a:ext cx="0" cy="192"/>
              </a:xfrm>
              <a:prstGeom prst="line">
                <a:avLst/>
              </a:prstGeom>
              <a:noFill/>
              <a:ln w="9525">
                <a:solidFill>
                  <a:schemeClr val="bg2"/>
                </a:solidFill>
                <a:round/>
                <a:headEnd/>
                <a:tailEnd/>
              </a:ln>
            </p:spPr>
            <p:txBody>
              <a:bodyPr/>
              <a:lstStyle/>
              <a:p>
                <a:endParaRPr lang="zh-CN" altLang="en-US"/>
              </a:p>
            </p:txBody>
          </p:sp>
          <p:sp>
            <p:nvSpPr>
              <p:cNvPr id="66705" name="Line 1149"/>
              <p:cNvSpPr>
                <a:spLocks noChangeShapeType="1"/>
              </p:cNvSpPr>
              <p:nvPr/>
            </p:nvSpPr>
            <p:spPr bwMode="auto">
              <a:xfrm>
                <a:off x="5280" y="1344"/>
                <a:ext cx="0" cy="192"/>
              </a:xfrm>
              <a:prstGeom prst="line">
                <a:avLst/>
              </a:prstGeom>
              <a:noFill/>
              <a:ln w="9525">
                <a:solidFill>
                  <a:schemeClr val="bg2"/>
                </a:solidFill>
                <a:round/>
                <a:headEnd/>
                <a:tailEnd/>
              </a:ln>
            </p:spPr>
            <p:txBody>
              <a:bodyPr/>
              <a:lstStyle/>
              <a:p>
                <a:endParaRPr lang="zh-CN" altLang="en-US"/>
              </a:p>
            </p:txBody>
          </p:sp>
          <p:sp>
            <p:nvSpPr>
              <p:cNvPr id="66706" name="Line 1150"/>
              <p:cNvSpPr>
                <a:spLocks noChangeShapeType="1"/>
              </p:cNvSpPr>
              <p:nvPr/>
            </p:nvSpPr>
            <p:spPr bwMode="auto">
              <a:xfrm>
                <a:off x="5376" y="1344"/>
                <a:ext cx="0" cy="192"/>
              </a:xfrm>
              <a:prstGeom prst="line">
                <a:avLst/>
              </a:prstGeom>
              <a:noFill/>
              <a:ln w="28575">
                <a:solidFill>
                  <a:schemeClr val="bg2"/>
                </a:solidFill>
                <a:round/>
                <a:headEnd/>
                <a:tailEnd/>
              </a:ln>
            </p:spPr>
            <p:txBody>
              <a:bodyPr/>
              <a:lstStyle/>
              <a:p>
                <a:endParaRPr lang="zh-CN" altLang="en-US"/>
              </a:p>
            </p:txBody>
          </p:sp>
          <p:sp>
            <p:nvSpPr>
              <p:cNvPr id="66707" name="Line 1151"/>
              <p:cNvSpPr>
                <a:spLocks noChangeShapeType="1"/>
              </p:cNvSpPr>
              <p:nvPr/>
            </p:nvSpPr>
            <p:spPr bwMode="auto">
              <a:xfrm>
                <a:off x="5472" y="1344"/>
                <a:ext cx="0" cy="192"/>
              </a:xfrm>
              <a:prstGeom prst="line">
                <a:avLst/>
              </a:prstGeom>
              <a:noFill/>
              <a:ln w="9525">
                <a:solidFill>
                  <a:schemeClr val="bg2"/>
                </a:solidFill>
                <a:round/>
                <a:headEnd/>
                <a:tailEnd/>
              </a:ln>
            </p:spPr>
            <p:txBody>
              <a:bodyPr/>
              <a:lstStyle/>
              <a:p>
                <a:endParaRPr lang="zh-CN" altLang="en-US"/>
              </a:p>
            </p:txBody>
          </p:sp>
          <p:sp>
            <p:nvSpPr>
              <p:cNvPr id="66708" name="Line 1152"/>
              <p:cNvSpPr>
                <a:spLocks noChangeShapeType="1"/>
              </p:cNvSpPr>
              <p:nvPr/>
            </p:nvSpPr>
            <p:spPr bwMode="auto">
              <a:xfrm>
                <a:off x="5568" y="1344"/>
                <a:ext cx="0" cy="192"/>
              </a:xfrm>
              <a:prstGeom prst="line">
                <a:avLst/>
              </a:prstGeom>
              <a:noFill/>
              <a:ln w="9525">
                <a:solidFill>
                  <a:schemeClr val="bg2"/>
                </a:solidFill>
                <a:round/>
                <a:headEnd/>
                <a:tailEnd/>
              </a:ln>
            </p:spPr>
            <p:txBody>
              <a:bodyPr/>
              <a:lstStyle/>
              <a:p>
                <a:endParaRPr lang="zh-CN" altLang="en-US"/>
              </a:p>
            </p:txBody>
          </p:sp>
          <p:sp>
            <p:nvSpPr>
              <p:cNvPr id="66709" name="Line 1153"/>
              <p:cNvSpPr>
                <a:spLocks noChangeShapeType="1"/>
              </p:cNvSpPr>
              <p:nvPr/>
            </p:nvSpPr>
            <p:spPr bwMode="auto">
              <a:xfrm>
                <a:off x="5664" y="1344"/>
                <a:ext cx="0" cy="192"/>
              </a:xfrm>
              <a:prstGeom prst="line">
                <a:avLst/>
              </a:prstGeom>
              <a:noFill/>
              <a:ln w="9525">
                <a:solidFill>
                  <a:schemeClr val="bg2"/>
                </a:solidFill>
                <a:round/>
                <a:headEnd/>
                <a:tailEnd/>
              </a:ln>
            </p:spPr>
            <p:txBody>
              <a:bodyPr/>
              <a:lstStyle/>
              <a:p>
                <a:endParaRPr lang="zh-CN" altLang="en-US"/>
              </a:p>
            </p:txBody>
          </p:sp>
          <p:sp>
            <p:nvSpPr>
              <p:cNvPr id="66710" name="Line 1154"/>
              <p:cNvSpPr>
                <a:spLocks noChangeShapeType="1"/>
              </p:cNvSpPr>
              <p:nvPr/>
            </p:nvSpPr>
            <p:spPr bwMode="auto">
              <a:xfrm>
                <a:off x="5760" y="1344"/>
                <a:ext cx="0" cy="192"/>
              </a:xfrm>
              <a:prstGeom prst="line">
                <a:avLst/>
              </a:prstGeom>
              <a:noFill/>
              <a:ln w="9525">
                <a:solidFill>
                  <a:schemeClr val="bg2"/>
                </a:solidFill>
                <a:round/>
                <a:headEnd/>
                <a:tailEnd/>
              </a:ln>
            </p:spPr>
            <p:txBody>
              <a:bodyPr/>
              <a:lstStyle/>
              <a:p>
                <a:endParaRPr lang="zh-CN" altLang="en-US"/>
              </a:p>
            </p:txBody>
          </p:sp>
          <p:sp>
            <p:nvSpPr>
              <p:cNvPr id="66711" name="Line 1155"/>
              <p:cNvSpPr>
                <a:spLocks noChangeShapeType="1"/>
              </p:cNvSpPr>
              <p:nvPr/>
            </p:nvSpPr>
            <p:spPr bwMode="auto">
              <a:xfrm>
                <a:off x="5856" y="1344"/>
                <a:ext cx="0" cy="192"/>
              </a:xfrm>
              <a:prstGeom prst="line">
                <a:avLst/>
              </a:prstGeom>
              <a:noFill/>
              <a:ln w="9525">
                <a:solidFill>
                  <a:schemeClr val="bg2"/>
                </a:solidFill>
                <a:round/>
                <a:headEnd/>
                <a:tailEnd/>
              </a:ln>
            </p:spPr>
            <p:txBody>
              <a:bodyPr/>
              <a:lstStyle/>
              <a:p>
                <a:endParaRPr lang="zh-CN" altLang="en-US"/>
              </a:p>
            </p:txBody>
          </p:sp>
          <p:sp>
            <p:nvSpPr>
              <p:cNvPr id="66712" name="Line 1156"/>
              <p:cNvSpPr>
                <a:spLocks noChangeShapeType="1"/>
              </p:cNvSpPr>
              <p:nvPr/>
            </p:nvSpPr>
            <p:spPr bwMode="auto">
              <a:xfrm>
                <a:off x="5952" y="1344"/>
                <a:ext cx="0" cy="192"/>
              </a:xfrm>
              <a:prstGeom prst="line">
                <a:avLst/>
              </a:prstGeom>
              <a:noFill/>
              <a:ln w="9525">
                <a:solidFill>
                  <a:schemeClr val="bg2"/>
                </a:solidFill>
                <a:round/>
                <a:headEnd/>
                <a:tailEnd/>
              </a:ln>
            </p:spPr>
            <p:txBody>
              <a:bodyPr/>
              <a:lstStyle/>
              <a:p>
                <a:endParaRPr lang="zh-CN" altLang="en-US"/>
              </a:p>
            </p:txBody>
          </p:sp>
          <p:sp>
            <p:nvSpPr>
              <p:cNvPr id="66713" name="Line 1157"/>
              <p:cNvSpPr>
                <a:spLocks noChangeShapeType="1"/>
              </p:cNvSpPr>
              <p:nvPr/>
            </p:nvSpPr>
            <p:spPr bwMode="auto">
              <a:xfrm>
                <a:off x="6048" y="1344"/>
                <a:ext cx="0" cy="192"/>
              </a:xfrm>
              <a:prstGeom prst="line">
                <a:avLst/>
              </a:prstGeom>
              <a:noFill/>
              <a:ln w="9525">
                <a:solidFill>
                  <a:schemeClr val="bg2"/>
                </a:solidFill>
                <a:round/>
                <a:headEnd/>
                <a:tailEnd/>
              </a:ln>
            </p:spPr>
            <p:txBody>
              <a:bodyPr/>
              <a:lstStyle/>
              <a:p>
                <a:endParaRPr lang="zh-CN" altLang="en-US"/>
              </a:p>
            </p:txBody>
          </p:sp>
        </p:grpSp>
        <p:grpSp>
          <p:nvGrpSpPr>
            <p:cNvPr id="66568" name="Group 1158"/>
            <p:cNvGrpSpPr>
              <a:grpSpLocks/>
            </p:cNvGrpSpPr>
            <p:nvPr/>
          </p:nvGrpSpPr>
          <p:grpSpPr bwMode="auto">
            <a:xfrm flipV="1">
              <a:off x="696" y="1432"/>
              <a:ext cx="4879" cy="2217"/>
              <a:chOff x="696" y="1432"/>
              <a:chExt cx="4879" cy="2217"/>
            </a:xfrm>
          </p:grpSpPr>
          <p:sp>
            <p:nvSpPr>
              <p:cNvPr id="66642" name="Line 1159"/>
              <p:cNvSpPr>
                <a:spLocks noChangeShapeType="1"/>
              </p:cNvSpPr>
              <p:nvPr/>
            </p:nvSpPr>
            <p:spPr bwMode="auto">
              <a:xfrm>
                <a:off x="696" y="1456"/>
                <a:ext cx="4879" cy="2184"/>
              </a:xfrm>
              <a:prstGeom prst="line">
                <a:avLst/>
              </a:prstGeom>
              <a:noFill/>
              <a:ln w="9525">
                <a:solidFill>
                  <a:schemeClr val="tx1"/>
                </a:solidFill>
                <a:round/>
                <a:headEnd/>
                <a:tailEnd/>
              </a:ln>
            </p:spPr>
            <p:txBody>
              <a:bodyPr/>
              <a:lstStyle/>
              <a:p>
                <a:endParaRPr lang="zh-CN" altLang="en-US"/>
              </a:p>
            </p:txBody>
          </p:sp>
          <p:sp>
            <p:nvSpPr>
              <p:cNvPr id="66643" name="Line 1160"/>
              <p:cNvSpPr>
                <a:spLocks noChangeShapeType="1"/>
              </p:cNvSpPr>
              <p:nvPr/>
            </p:nvSpPr>
            <p:spPr bwMode="auto">
              <a:xfrm>
                <a:off x="1376" y="1448"/>
                <a:ext cx="4108" cy="2191"/>
              </a:xfrm>
              <a:prstGeom prst="line">
                <a:avLst/>
              </a:prstGeom>
              <a:noFill/>
              <a:ln w="9525">
                <a:solidFill>
                  <a:schemeClr val="tx1"/>
                </a:solidFill>
                <a:round/>
                <a:headEnd/>
                <a:tailEnd/>
              </a:ln>
            </p:spPr>
            <p:txBody>
              <a:bodyPr/>
              <a:lstStyle/>
              <a:p>
                <a:endParaRPr lang="zh-CN" altLang="en-US"/>
              </a:p>
            </p:txBody>
          </p:sp>
          <p:sp>
            <p:nvSpPr>
              <p:cNvPr id="66644" name="Line 1161"/>
              <p:cNvSpPr>
                <a:spLocks noChangeShapeType="1"/>
              </p:cNvSpPr>
              <p:nvPr/>
            </p:nvSpPr>
            <p:spPr bwMode="auto">
              <a:xfrm>
                <a:off x="2080" y="1432"/>
                <a:ext cx="3325" cy="2209"/>
              </a:xfrm>
              <a:prstGeom prst="line">
                <a:avLst/>
              </a:prstGeom>
              <a:noFill/>
              <a:ln w="9525">
                <a:solidFill>
                  <a:schemeClr val="tx1"/>
                </a:solidFill>
                <a:round/>
                <a:headEnd/>
                <a:tailEnd/>
              </a:ln>
            </p:spPr>
            <p:txBody>
              <a:bodyPr/>
              <a:lstStyle/>
              <a:p>
                <a:endParaRPr lang="zh-CN" altLang="en-US"/>
              </a:p>
            </p:txBody>
          </p:sp>
          <p:sp>
            <p:nvSpPr>
              <p:cNvPr id="66645" name="Line 1162"/>
              <p:cNvSpPr>
                <a:spLocks noChangeShapeType="1"/>
              </p:cNvSpPr>
              <p:nvPr/>
            </p:nvSpPr>
            <p:spPr bwMode="auto">
              <a:xfrm>
                <a:off x="2752" y="1432"/>
                <a:ext cx="2568" cy="2214"/>
              </a:xfrm>
              <a:prstGeom prst="line">
                <a:avLst/>
              </a:prstGeom>
              <a:noFill/>
              <a:ln w="9525">
                <a:solidFill>
                  <a:schemeClr val="tx1"/>
                </a:solidFill>
                <a:round/>
                <a:headEnd/>
                <a:tailEnd/>
              </a:ln>
            </p:spPr>
            <p:txBody>
              <a:bodyPr/>
              <a:lstStyle/>
              <a:p>
                <a:endParaRPr lang="zh-CN" altLang="en-US"/>
              </a:p>
            </p:txBody>
          </p:sp>
          <p:sp>
            <p:nvSpPr>
              <p:cNvPr id="66646" name="Line 1163"/>
              <p:cNvSpPr>
                <a:spLocks noChangeShapeType="1"/>
              </p:cNvSpPr>
              <p:nvPr/>
            </p:nvSpPr>
            <p:spPr bwMode="auto">
              <a:xfrm>
                <a:off x="3432" y="1432"/>
                <a:ext cx="1803" cy="2217"/>
              </a:xfrm>
              <a:prstGeom prst="line">
                <a:avLst/>
              </a:prstGeom>
              <a:noFill/>
              <a:ln w="9525">
                <a:solidFill>
                  <a:schemeClr val="tx1"/>
                </a:solidFill>
                <a:round/>
                <a:headEnd/>
                <a:tailEnd/>
              </a:ln>
            </p:spPr>
            <p:txBody>
              <a:bodyPr/>
              <a:lstStyle/>
              <a:p>
                <a:endParaRPr lang="zh-CN" altLang="en-US"/>
              </a:p>
            </p:txBody>
          </p:sp>
          <p:sp>
            <p:nvSpPr>
              <p:cNvPr id="66647" name="Line 1164"/>
              <p:cNvSpPr>
                <a:spLocks noChangeShapeType="1"/>
              </p:cNvSpPr>
              <p:nvPr/>
            </p:nvSpPr>
            <p:spPr bwMode="auto">
              <a:xfrm>
                <a:off x="4120" y="1432"/>
                <a:ext cx="1029" cy="2211"/>
              </a:xfrm>
              <a:prstGeom prst="line">
                <a:avLst/>
              </a:prstGeom>
              <a:noFill/>
              <a:ln w="9525">
                <a:solidFill>
                  <a:schemeClr val="tx1"/>
                </a:solidFill>
                <a:round/>
                <a:headEnd/>
                <a:tailEnd/>
              </a:ln>
            </p:spPr>
            <p:txBody>
              <a:bodyPr/>
              <a:lstStyle/>
              <a:p>
                <a:endParaRPr lang="zh-CN" altLang="en-US"/>
              </a:p>
            </p:txBody>
          </p:sp>
          <p:sp>
            <p:nvSpPr>
              <p:cNvPr id="66648" name="Line 1165"/>
              <p:cNvSpPr>
                <a:spLocks noChangeShapeType="1"/>
              </p:cNvSpPr>
              <p:nvPr/>
            </p:nvSpPr>
            <p:spPr bwMode="auto">
              <a:xfrm>
                <a:off x="4800" y="1432"/>
                <a:ext cx="261" cy="2211"/>
              </a:xfrm>
              <a:prstGeom prst="line">
                <a:avLst/>
              </a:prstGeom>
              <a:noFill/>
              <a:ln w="9525">
                <a:solidFill>
                  <a:schemeClr val="tx1"/>
                </a:solidFill>
                <a:round/>
                <a:headEnd/>
                <a:tailEnd/>
              </a:ln>
            </p:spPr>
            <p:txBody>
              <a:bodyPr/>
              <a:lstStyle/>
              <a:p>
                <a:endParaRPr lang="zh-CN" altLang="en-US"/>
              </a:p>
            </p:txBody>
          </p:sp>
          <p:sp>
            <p:nvSpPr>
              <p:cNvPr id="66649" name="Line 1166"/>
              <p:cNvSpPr>
                <a:spLocks noChangeShapeType="1"/>
              </p:cNvSpPr>
              <p:nvPr/>
            </p:nvSpPr>
            <p:spPr bwMode="auto">
              <a:xfrm flipH="1">
                <a:off x="4978" y="1432"/>
                <a:ext cx="510" cy="2211"/>
              </a:xfrm>
              <a:prstGeom prst="line">
                <a:avLst/>
              </a:prstGeom>
              <a:noFill/>
              <a:ln w="9525">
                <a:solidFill>
                  <a:schemeClr val="tx1"/>
                </a:solidFill>
                <a:round/>
                <a:headEnd/>
                <a:tailEnd/>
              </a:ln>
            </p:spPr>
            <p:txBody>
              <a:bodyPr/>
              <a:lstStyle/>
              <a:p>
                <a:endParaRPr lang="zh-CN" altLang="en-US"/>
              </a:p>
            </p:txBody>
          </p:sp>
        </p:grpSp>
        <p:grpSp>
          <p:nvGrpSpPr>
            <p:cNvPr id="66569" name="Group 1167"/>
            <p:cNvGrpSpPr>
              <a:grpSpLocks/>
            </p:cNvGrpSpPr>
            <p:nvPr/>
          </p:nvGrpSpPr>
          <p:grpSpPr bwMode="auto">
            <a:xfrm flipV="1">
              <a:off x="528" y="1432"/>
              <a:ext cx="4792" cy="2216"/>
              <a:chOff x="528" y="1432"/>
              <a:chExt cx="4792" cy="2216"/>
            </a:xfrm>
          </p:grpSpPr>
          <p:sp>
            <p:nvSpPr>
              <p:cNvPr id="66634" name="Line 1168"/>
              <p:cNvSpPr>
                <a:spLocks noChangeShapeType="1"/>
              </p:cNvSpPr>
              <p:nvPr/>
            </p:nvSpPr>
            <p:spPr bwMode="auto">
              <a:xfrm>
                <a:off x="528" y="1440"/>
                <a:ext cx="4368" cy="2200"/>
              </a:xfrm>
              <a:prstGeom prst="line">
                <a:avLst/>
              </a:prstGeom>
              <a:noFill/>
              <a:ln w="9525">
                <a:solidFill>
                  <a:srgbClr val="00FF00"/>
                </a:solidFill>
                <a:round/>
                <a:headEnd/>
                <a:tailEnd/>
              </a:ln>
            </p:spPr>
            <p:txBody>
              <a:bodyPr/>
              <a:lstStyle/>
              <a:p>
                <a:endParaRPr lang="zh-CN" altLang="en-US"/>
              </a:p>
            </p:txBody>
          </p:sp>
          <p:sp>
            <p:nvSpPr>
              <p:cNvPr id="66635" name="Line 1169"/>
              <p:cNvSpPr>
                <a:spLocks noChangeShapeType="1"/>
              </p:cNvSpPr>
              <p:nvPr/>
            </p:nvSpPr>
            <p:spPr bwMode="auto">
              <a:xfrm>
                <a:off x="1216" y="1440"/>
                <a:ext cx="3592" cy="2192"/>
              </a:xfrm>
              <a:prstGeom prst="line">
                <a:avLst/>
              </a:prstGeom>
              <a:noFill/>
              <a:ln w="9525">
                <a:solidFill>
                  <a:srgbClr val="00FF00"/>
                </a:solidFill>
                <a:round/>
                <a:headEnd/>
                <a:tailEnd/>
              </a:ln>
            </p:spPr>
            <p:txBody>
              <a:bodyPr/>
              <a:lstStyle/>
              <a:p>
                <a:endParaRPr lang="zh-CN" altLang="en-US"/>
              </a:p>
            </p:txBody>
          </p:sp>
          <p:sp>
            <p:nvSpPr>
              <p:cNvPr id="66636" name="Line 1170"/>
              <p:cNvSpPr>
                <a:spLocks noChangeShapeType="1"/>
              </p:cNvSpPr>
              <p:nvPr/>
            </p:nvSpPr>
            <p:spPr bwMode="auto">
              <a:xfrm>
                <a:off x="1896" y="1432"/>
                <a:ext cx="2824" cy="2208"/>
              </a:xfrm>
              <a:prstGeom prst="line">
                <a:avLst/>
              </a:prstGeom>
              <a:noFill/>
              <a:ln w="9525">
                <a:solidFill>
                  <a:srgbClr val="00FF00"/>
                </a:solidFill>
                <a:round/>
                <a:headEnd/>
                <a:tailEnd/>
              </a:ln>
            </p:spPr>
            <p:txBody>
              <a:bodyPr/>
              <a:lstStyle/>
              <a:p>
                <a:endParaRPr lang="zh-CN" altLang="en-US"/>
              </a:p>
            </p:txBody>
          </p:sp>
          <p:sp>
            <p:nvSpPr>
              <p:cNvPr id="66637" name="Line 1171"/>
              <p:cNvSpPr>
                <a:spLocks noChangeShapeType="1"/>
              </p:cNvSpPr>
              <p:nvPr/>
            </p:nvSpPr>
            <p:spPr bwMode="auto">
              <a:xfrm>
                <a:off x="2576" y="1440"/>
                <a:ext cx="2056" cy="2200"/>
              </a:xfrm>
              <a:prstGeom prst="line">
                <a:avLst/>
              </a:prstGeom>
              <a:noFill/>
              <a:ln w="9525">
                <a:solidFill>
                  <a:srgbClr val="00FF00"/>
                </a:solidFill>
                <a:round/>
                <a:headEnd/>
                <a:tailEnd/>
              </a:ln>
            </p:spPr>
            <p:txBody>
              <a:bodyPr/>
              <a:lstStyle/>
              <a:p>
                <a:endParaRPr lang="zh-CN" altLang="en-US"/>
              </a:p>
            </p:txBody>
          </p:sp>
          <p:sp>
            <p:nvSpPr>
              <p:cNvPr id="66638" name="Line 1172"/>
              <p:cNvSpPr>
                <a:spLocks noChangeShapeType="1"/>
              </p:cNvSpPr>
              <p:nvPr/>
            </p:nvSpPr>
            <p:spPr bwMode="auto">
              <a:xfrm>
                <a:off x="3272" y="1432"/>
                <a:ext cx="1280" cy="2208"/>
              </a:xfrm>
              <a:prstGeom prst="line">
                <a:avLst/>
              </a:prstGeom>
              <a:noFill/>
              <a:ln w="9525">
                <a:solidFill>
                  <a:srgbClr val="00FF00"/>
                </a:solidFill>
                <a:round/>
                <a:headEnd/>
                <a:tailEnd/>
              </a:ln>
            </p:spPr>
            <p:txBody>
              <a:bodyPr/>
              <a:lstStyle/>
              <a:p>
                <a:endParaRPr lang="zh-CN" altLang="en-US"/>
              </a:p>
            </p:txBody>
          </p:sp>
          <p:sp>
            <p:nvSpPr>
              <p:cNvPr id="66639" name="Line 1173"/>
              <p:cNvSpPr>
                <a:spLocks noChangeShapeType="1"/>
              </p:cNvSpPr>
              <p:nvPr/>
            </p:nvSpPr>
            <p:spPr bwMode="auto">
              <a:xfrm>
                <a:off x="3944" y="1440"/>
                <a:ext cx="512" cy="2200"/>
              </a:xfrm>
              <a:prstGeom prst="line">
                <a:avLst/>
              </a:prstGeom>
              <a:noFill/>
              <a:ln w="9525">
                <a:solidFill>
                  <a:srgbClr val="00FF00"/>
                </a:solidFill>
                <a:round/>
                <a:headEnd/>
                <a:tailEnd/>
              </a:ln>
            </p:spPr>
            <p:txBody>
              <a:bodyPr/>
              <a:lstStyle/>
              <a:p>
                <a:endParaRPr lang="zh-CN" altLang="en-US"/>
              </a:p>
            </p:txBody>
          </p:sp>
          <p:sp>
            <p:nvSpPr>
              <p:cNvPr id="66640" name="Line 1174"/>
              <p:cNvSpPr>
                <a:spLocks noChangeShapeType="1"/>
              </p:cNvSpPr>
              <p:nvPr/>
            </p:nvSpPr>
            <p:spPr bwMode="auto">
              <a:xfrm flipH="1">
                <a:off x="4376" y="1440"/>
                <a:ext cx="264" cy="2208"/>
              </a:xfrm>
              <a:prstGeom prst="line">
                <a:avLst/>
              </a:prstGeom>
              <a:noFill/>
              <a:ln w="9525">
                <a:solidFill>
                  <a:srgbClr val="00FF00"/>
                </a:solidFill>
                <a:round/>
                <a:headEnd/>
                <a:tailEnd/>
              </a:ln>
            </p:spPr>
            <p:txBody>
              <a:bodyPr/>
              <a:lstStyle/>
              <a:p>
                <a:endParaRPr lang="zh-CN" altLang="en-US"/>
              </a:p>
            </p:txBody>
          </p:sp>
          <p:sp>
            <p:nvSpPr>
              <p:cNvPr id="66641" name="Line 1175"/>
              <p:cNvSpPr>
                <a:spLocks noChangeShapeType="1"/>
              </p:cNvSpPr>
              <p:nvPr/>
            </p:nvSpPr>
            <p:spPr bwMode="auto">
              <a:xfrm flipH="1">
                <a:off x="4296" y="1432"/>
                <a:ext cx="1024" cy="2208"/>
              </a:xfrm>
              <a:prstGeom prst="line">
                <a:avLst/>
              </a:prstGeom>
              <a:noFill/>
              <a:ln w="9525">
                <a:solidFill>
                  <a:srgbClr val="00FF00"/>
                </a:solidFill>
                <a:round/>
                <a:headEnd/>
                <a:tailEnd/>
              </a:ln>
            </p:spPr>
            <p:txBody>
              <a:bodyPr/>
              <a:lstStyle/>
              <a:p>
                <a:endParaRPr lang="zh-CN" altLang="en-US"/>
              </a:p>
            </p:txBody>
          </p:sp>
        </p:grpSp>
        <p:grpSp>
          <p:nvGrpSpPr>
            <p:cNvPr id="66570" name="Group 1176"/>
            <p:cNvGrpSpPr>
              <a:grpSpLocks/>
            </p:cNvGrpSpPr>
            <p:nvPr/>
          </p:nvGrpSpPr>
          <p:grpSpPr bwMode="auto">
            <a:xfrm flipV="1">
              <a:off x="354" y="1440"/>
              <a:ext cx="4788" cy="2208"/>
              <a:chOff x="354" y="1440"/>
              <a:chExt cx="4788" cy="2208"/>
            </a:xfrm>
          </p:grpSpPr>
          <p:sp>
            <p:nvSpPr>
              <p:cNvPr id="66626" name="Line 1177"/>
              <p:cNvSpPr>
                <a:spLocks noChangeShapeType="1"/>
              </p:cNvSpPr>
              <p:nvPr/>
            </p:nvSpPr>
            <p:spPr bwMode="auto">
              <a:xfrm>
                <a:off x="354" y="1446"/>
                <a:ext cx="3852" cy="2196"/>
              </a:xfrm>
              <a:prstGeom prst="line">
                <a:avLst/>
              </a:prstGeom>
              <a:noFill/>
              <a:ln w="9525">
                <a:solidFill>
                  <a:schemeClr val="hlink"/>
                </a:solidFill>
                <a:round/>
                <a:headEnd/>
                <a:tailEnd/>
              </a:ln>
            </p:spPr>
            <p:txBody>
              <a:bodyPr/>
              <a:lstStyle/>
              <a:p>
                <a:endParaRPr lang="zh-CN" altLang="en-US"/>
              </a:p>
            </p:txBody>
          </p:sp>
          <p:sp>
            <p:nvSpPr>
              <p:cNvPr id="66627" name="Line 1178"/>
              <p:cNvSpPr>
                <a:spLocks noChangeShapeType="1"/>
              </p:cNvSpPr>
              <p:nvPr/>
            </p:nvSpPr>
            <p:spPr bwMode="auto">
              <a:xfrm>
                <a:off x="1038" y="1440"/>
                <a:ext cx="3078" cy="2208"/>
              </a:xfrm>
              <a:prstGeom prst="line">
                <a:avLst/>
              </a:prstGeom>
              <a:noFill/>
              <a:ln w="9525">
                <a:solidFill>
                  <a:schemeClr val="hlink"/>
                </a:solidFill>
                <a:round/>
                <a:headEnd/>
                <a:tailEnd/>
              </a:ln>
            </p:spPr>
            <p:txBody>
              <a:bodyPr/>
              <a:lstStyle/>
              <a:p>
                <a:endParaRPr lang="zh-CN" altLang="en-US"/>
              </a:p>
            </p:txBody>
          </p:sp>
          <p:sp>
            <p:nvSpPr>
              <p:cNvPr id="66628" name="Line 1179"/>
              <p:cNvSpPr>
                <a:spLocks noChangeShapeType="1"/>
              </p:cNvSpPr>
              <p:nvPr/>
            </p:nvSpPr>
            <p:spPr bwMode="auto">
              <a:xfrm>
                <a:off x="1722" y="1440"/>
                <a:ext cx="2316" cy="2208"/>
              </a:xfrm>
              <a:prstGeom prst="line">
                <a:avLst/>
              </a:prstGeom>
              <a:noFill/>
              <a:ln w="9525">
                <a:solidFill>
                  <a:schemeClr val="hlink"/>
                </a:solidFill>
                <a:round/>
                <a:headEnd/>
                <a:tailEnd/>
              </a:ln>
            </p:spPr>
            <p:txBody>
              <a:bodyPr/>
              <a:lstStyle/>
              <a:p>
                <a:endParaRPr lang="zh-CN" altLang="en-US"/>
              </a:p>
            </p:txBody>
          </p:sp>
          <p:sp>
            <p:nvSpPr>
              <p:cNvPr id="66629" name="Line 1180"/>
              <p:cNvSpPr>
                <a:spLocks noChangeShapeType="1"/>
              </p:cNvSpPr>
              <p:nvPr/>
            </p:nvSpPr>
            <p:spPr bwMode="auto">
              <a:xfrm>
                <a:off x="2412" y="1446"/>
                <a:ext cx="1536" cy="2202"/>
              </a:xfrm>
              <a:prstGeom prst="line">
                <a:avLst/>
              </a:prstGeom>
              <a:noFill/>
              <a:ln w="9525">
                <a:solidFill>
                  <a:schemeClr val="hlink"/>
                </a:solidFill>
                <a:round/>
                <a:headEnd/>
                <a:tailEnd/>
              </a:ln>
            </p:spPr>
            <p:txBody>
              <a:bodyPr/>
              <a:lstStyle/>
              <a:p>
                <a:endParaRPr lang="zh-CN" altLang="en-US"/>
              </a:p>
            </p:txBody>
          </p:sp>
          <p:sp>
            <p:nvSpPr>
              <p:cNvPr id="66630" name="Line 1181"/>
              <p:cNvSpPr>
                <a:spLocks noChangeShapeType="1"/>
              </p:cNvSpPr>
              <p:nvPr/>
            </p:nvSpPr>
            <p:spPr bwMode="auto">
              <a:xfrm>
                <a:off x="3096" y="1440"/>
                <a:ext cx="768" cy="2202"/>
              </a:xfrm>
              <a:prstGeom prst="line">
                <a:avLst/>
              </a:prstGeom>
              <a:noFill/>
              <a:ln w="9525">
                <a:solidFill>
                  <a:schemeClr val="hlink"/>
                </a:solidFill>
                <a:round/>
                <a:headEnd/>
                <a:tailEnd/>
              </a:ln>
            </p:spPr>
            <p:txBody>
              <a:bodyPr/>
              <a:lstStyle/>
              <a:p>
                <a:endParaRPr lang="zh-CN" altLang="en-US"/>
              </a:p>
            </p:txBody>
          </p:sp>
          <p:sp>
            <p:nvSpPr>
              <p:cNvPr id="66631" name="Line 1182"/>
              <p:cNvSpPr>
                <a:spLocks noChangeShapeType="1"/>
              </p:cNvSpPr>
              <p:nvPr/>
            </p:nvSpPr>
            <p:spPr bwMode="auto">
              <a:xfrm>
                <a:off x="3774" y="1446"/>
                <a:ext cx="6" cy="2196"/>
              </a:xfrm>
              <a:prstGeom prst="line">
                <a:avLst/>
              </a:prstGeom>
              <a:noFill/>
              <a:ln w="9525">
                <a:solidFill>
                  <a:schemeClr val="hlink"/>
                </a:solidFill>
                <a:round/>
                <a:headEnd/>
                <a:tailEnd/>
              </a:ln>
            </p:spPr>
            <p:txBody>
              <a:bodyPr/>
              <a:lstStyle/>
              <a:p>
                <a:endParaRPr lang="zh-CN" altLang="en-US"/>
              </a:p>
            </p:txBody>
          </p:sp>
          <p:sp>
            <p:nvSpPr>
              <p:cNvPr id="66632" name="Line 1183"/>
              <p:cNvSpPr>
                <a:spLocks noChangeShapeType="1"/>
              </p:cNvSpPr>
              <p:nvPr/>
            </p:nvSpPr>
            <p:spPr bwMode="auto">
              <a:xfrm flipH="1">
                <a:off x="3690" y="1446"/>
                <a:ext cx="774" cy="2202"/>
              </a:xfrm>
              <a:prstGeom prst="line">
                <a:avLst/>
              </a:prstGeom>
              <a:noFill/>
              <a:ln w="9525">
                <a:solidFill>
                  <a:schemeClr val="hlink"/>
                </a:solidFill>
                <a:round/>
                <a:headEnd/>
                <a:tailEnd/>
              </a:ln>
            </p:spPr>
            <p:txBody>
              <a:bodyPr/>
              <a:lstStyle/>
              <a:p>
                <a:endParaRPr lang="zh-CN" altLang="en-US"/>
              </a:p>
            </p:txBody>
          </p:sp>
          <p:sp>
            <p:nvSpPr>
              <p:cNvPr id="66633" name="Line 1184"/>
              <p:cNvSpPr>
                <a:spLocks noChangeShapeType="1"/>
              </p:cNvSpPr>
              <p:nvPr/>
            </p:nvSpPr>
            <p:spPr bwMode="auto">
              <a:xfrm flipH="1">
                <a:off x="3612" y="1446"/>
                <a:ext cx="1530" cy="2202"/>
              </a:xfrm>
              <a:prstGeom prst="line">
                <a:avLst/>
              </a:prstGeom>
              <a:noFill/>
              <a:ln w="9525">
                <a:solidFill>
                  <a:schemeClr val="hlink"/>
                </a:solidFill>
                <a:round/>
                <a:headEnd/>
                <a:tailEnd/>
              </a:ln>
            </p:spPr>
            <p:txBody>
              <a:bodyPr/>
              <a:lstStyle/>
              <a:p>
                <a:endParaRPr lang="zh-CN" altLang="en-US"/>
              </a:p>
            </p:txBody>
          </p:sp>
        </p:grpSp>
        <p:grpSp>
          <p:nvGrpSpPr>
            <p:cNvPr id="66571" name="Group 1185"/>
            <p:cNvGrpSpPr>
              <a:grpSpLocks/>
            </p:cNvGrpSpPr>
            <p:nvPr/>
          </p:nvGrpSpPr>
          <p:grpSpPr bwMode="auto">
            <a:xfrm flipV="1">
              <a:off x="192" y="1440"/>
              <a:ext cx="4788" cy="2214"/>
              <a:chOff x="192" y="1440"/>
              <a:chExt cx="4788" cy="2214"/>
            </a:xfrm>
          </p:grpSpPr>
          <p:sp>
            <p:nvSpPr>
              <p:cNvPr id="66618" name="Line 1186"/>
              <p:cNvSpPr>
                <a:spLocks noChangeShapeType="1"/>
              </p:cNvSpPr>
              <p:nvPr/>
            </p:nvSpPr>
            <p:spPr bwMode="auto">
              <a:xfrm>
                <a:off x="192" y="1446"/>
                <a:ext cx="3330" cy="2196"/>
              </a:xfrm>
              <a:prstGeom prst="line">
                <a:avLst/>
              </a:prstGeom>
              <a:noFill/>
              <a:ln w="9525">
                <a:solidFill>
                  <a:schemeClr val="accent2"/>
                </a:solidFill>
                <a:round/>
                <a:headEnd/>
                <a:tailEnd/>
              </a:ln>
            </p:spPr>
            <p:txBody>
              <a:bodyPr/>
              <a:lstStyle/>
              <a:p>
                <a:endParaRPr lang="zh-CN" altLang="en-US"/>
              </a:p>
            </p:txBody>
          </p:sp>
          <p:sp>
            <p:nvSpPr>
              <p:cNvPr id="66619" name="Line 1187"/>
              <p:cNvSpPr>
                <a:spLocks noChangeShapeType="1"/>
              </p:cNvSpPr>
              <p:nvPr/>
            </p:nvSpPr>
            <p:spPr bwMode="auto">
              <a:xfrm>
                <a:off x="870" y="1452"/>
                <a:ext cx="2568" cy="2196"/>
              </a:xfrm>
              <a:prstGeom prst="line">
                <a:avLst/>
              </a:prstGeom>
              <a:noFill/>
              <a:ln w="9525">
                <a:solidFill>
                  <a:schemeClr val="accent2"/>
                </a:solidFill>
                <a:round/>
                <a:headEnd/>
                <a:tailEnd/>
              </a:ln>
            </p:spPr>
            <p:txBody>
              <a:bodyPr/>
              <a:lstStyle/>
              <a:p>
                <a:endParaRPr lang="zh-CN" altLang="en-US"/>
              </a:p>
            </p:txBody>
          </p:sp>
          <p:sp>
            <p:nvSpPr>
              <p:cNvPr id="66620" name="Line 1188"/>
              <p:cNvSpPr>
                <a:spLocks noChangeShapeType="1"/>
              </p:cNvSpPr>
              <p:nvPr/>
            </p:nvSpPr>
            <p:spPr bwMode="auto">
              <a:xfrm>
                <a:off x="1560" y="1440"/>
                <a:ext cx="1788" cy="2202"/>
              </a:xfrm>
              <a:prstGeom prst="line">
                <a:avLst/>
              </a:prstGeom>
              <a:noFill/>
              <a:ln w="9525">
                <a:solidFill>
                  <a:schemeClr val="accent2"/>
                </a:solidFill>
                <a:round/>
                <a:headEnd/>
                <a:tailEnd/>
              </a:ln>
            </p:spPr>
            <p:txBody>
              <a:bodyPr/>
              <a:lstStyle/>
              <a:p>
                <a:endParaRPr lang="zh-CN" altLang="en-US"/>
              </a:p>
            </p:txBody>
          </p:sp>
          <p:sp>
            <p:nvSpPr>
              <p:cNvPr id="66621" name="Line 1189"/>
              <p:cNvSpPr>
                <a:spLocks noChangeShapeType="1"/>
              </p:cNvSpPr>
              <p:nvPr/>
            </p:nvSpPr>
            <p:spPr bwMode="auto">
              <a:xfrm>
                <a:off x="2238" y="1446"/>
                <a:ext cx="1032" cy="2196"/>
              </a:xfrm>
              <a:prstGeom prst="line">
                <a:avLst/>
              </a:prstGeom>
              <a:noFill/>
              <a:ln w="9525">
                <a:solidFill>
                  <a:schemeClr val="accent2"/>
                </a:solidFill>
                <a:round/>
                <a:headEnd/>
                <a:tailEnd/>
              </a:ln>
            </p:spPr>
            <p:txBody>
              <a:bodyPr/>
              <a:lstStyle/>
              <a:p>
                <a:endParaRPr lang="zh-CN" altLang="en-US"/>
              </a:p>
            </p:txBody>
          </p:sp>
          <p:sp>
            <p:nvSpPr>
              <p:cNvPr id="66622" name="Line 1190"/>
              <p:cNvSpPr>
                <a:spLocks noChangeShapeType="1"/>
              </p:cNvSpPr>
              <p:nvPr/>
            </p:nvSpPr>
            <p:spPr bwMode="auto">
              <a:xfrm>
                <a:off x="2934" y="1440"/>
                <a:ext cx="246" cy="2208"/>
              </a:xfrm>
              <a:prstGeom prst="line">
                <a:avLst/>
              </a:prstGeom>
              <a:noFill/>
              <a:ln w="9525">
                <a:solidFill>
                  <a:schemeClr val="accent2"/>
                </a:solidFill>
                <a:round/>
                <a:headEnd/>
                <a:tailEnd/>
              </a:ln>
            </p:spPr>
            <p:txBody>
              <a:bodyPr/>
              <a:lstStyle/>
              <a:p>
                <a:endParaRPr lang="zh-CN" altLang="en-US"/>
              </a:p>
            </p:txBody>
          </p:sp>
          <p:sp>
            <p:nvSpPr>
              <p:cNvPr id="66623" name="Line 1191"/>
              <p:cNvSpPr>
                <a:spLocks noChangeShapeType="1"/>
              </p:cNvSpPr>
              <p:nvPr/>
            </p:nvSpPr>
            <p:spPr bwMode="auto">
              <a:xfrm flipH="1">
                <a:off x="3096" y="1440"/>
                <a:ext cx="516" cy="2208"/>
              </a:xfrm>
              <a:prstGeom prst="line">
                <a:avLst/>
              </a:prstGeom>
              <a:noFill/>
              <a:ln w="9525">
                <a:solidFill>
                  <a:schemeClr val="accent2"/>
                </a:solidFill>
                <a:round/>
                <a:headEnd/>
                <a:tailEnd/>
              </a:ln>
            </p:spPr>
            <p:txBody>
              <a:bodyPr/>
              <a:lstStyle/>
              <a:p>
                <a:endParaRPr lang="zh-CN" altLang="en-US"/>
              </a:p>
            </p:txBody>
          </p:sp>
          <p:sp>
            <p:nvSpPr>
              <p:cNvPr id="66624" name="Line 1192"/>
              <p:cNvSpPr>
                <a:spLocks noChangeShapeType="1"/>
              </p:cNvSpPr>
              <p:nvPr/>
            </p:nvSpPr>
            <p:spPr bwMode="auto">
              <a:xfrm flipH="1">
                <a:off x="3006" y="1440"/>
                <a:ext cx="1296" cy="2214"/>
              </a:xfrm>
              <a:prstGeom prst="line">
                <a:avLst/>
              </a:prstGeom>
              <a:noFill/>
              <a:ln w="9525">
                <a:solidFill>
                  <a:schemeClr val="accent2"/>
                </a:solidFill>
                <a:round/>
                <a:headEnd/>
                <a:tailEnd/>
              </a:ln>
            </p:spPr>
            <p:txBody>
              <a:bodyPr/>
              <a:lstStyle/>
              <a:p>
                <a:endParaRPr lang="zh-CN" altLang="en-US"/>
              </a:p>
            </p:txBody>
          </p:sp>
          <p:sp>
            <p:nvSpPr>
              <p:cNvPr id="66625" name="Line 1193"/>
              <p:cNvSpPr>
                <a:spLocks noChangeShapeType="1"/>
              </p:cNvSpPr>
              <p:nvPr/>
            </p:nvSpPr>
            <p:spPr bwMode="auto">
              <a:xfrm flipH="1">
                <a:off x="2928" y="1446"/>
                <a:ext cx="2052" cy="2208"/>
              </a:xfrm>
              <a:prstGeom prst="line">
                <a:avLst/>
              </a:prstGeom>
              <a:noFill/>
              <a:ln w="9525">
                <a:solidFill>
                  <a:schemeClr val="accent2"/>
                </a:solidFill>
                <a:round/>
                <a:headEnd/>
                <a:tailEnd/>
              </a:ln>
            </p:spPr>
            <p:txBody>
              <a:bodyPr/>
              <a:lstStyle/>
              <a:p>
                <a:endParaRPr lang="zh-CN" altLang="en-US"/>
              </a:p>
            </p:txBody>
          </p:sp>
        </p:grpSp>
        <p:sp>
          <p:nvSpPr>
            <p:cNvPr id="66572" name="Line 1194"/>
            <p:cNvSpPr>
              <a:spLocks noChangeShapeType="1"/>
            </p:cNvSpPr>
            <p:nvPr/>
          </p:nvSpPr>
          <p:spPr bwMode="auto">
            <a:xfrm flipH="1" flipV="1">
              <a:off x="2244" y="1446"/>
              <a:ext cx="3330" cy="2196"/>
            </a:xfrm>
            <a:prstGeom prst="line">
              <a:avLst/>
            </a:prstGeom>
            <a:noFill/>
            <a:ln w="9525">
              <a:solidFill>
                <a:schemeClr val="tx1"/>
              </a:solidFill>
              <a:round/>
              <a:headEnd/>
              <a:tailEnd/>
            </a:ln>
          </p:spPr>
          <p:txBody>
            <a:bodyPr/>
            <a:lstStyle/>
            <a:p>
              <a:endParaRPr lang="zh-CN" altLang="en-US"/>
            </a:p>
          </p:txBody>
        </p:sp>
        <p:sp>
          <p:nvSpPr>
            <p:cNvPr id="66573" name="Line 1195"/>
            <p:cNvSpPr>
              <a:spLocks noChangeShapeType="1"/>
            </p:cNvSpPr>
            <p:nvPr/>
          </p:nvSpPr>
          <p:spPr bwMode="auto">
            <a:xfrm flipH="1" flipV="1">
              <a:off x="2328" y="1452"/>
              <a:ext cx="2568" cy="2196"/>
            </a:xfrm>
            <a:prstGeom prst="line">
              <a:avLst/>
            </a:prstGeom>
            <a:noFill/>
            <a:ln w="9525">
              <a:solidFill>
                <a:schemeClr val="tx1"/>
              </a:solidFill>
              <a:round/>
              <a:headEnd/>
              <a:tailEnd/>
            </a:ln>
          </p:spPr>
          <p:txBody>
            <a:bodyPr/>
            <a:lstStyle/>
            <a:p>
              <a:endParaRPr lang="zh-CN" altLang="en-US"/>
            </a:p>
          </p:txBody>
        </p:sp>
        <p:sp>
          <p:nvSpPr>
            <p:cNvPr id="66574" name="Line 1196"/>
            <p:cNvSpPr>
              <a:spLocks noChangeShapeType="1"/>
            </p:cNvSpPr>
            <p:nvPr/>
          </p:nvSpPr>
          <p:spPr bwMode="auto">
            <a:xfrm flipH="1" flipV="1">
              <a:off x="2418" y="1440"/>
              <a:ext cx="1788" cy="2202"/>
            </a:xfrm>
            <a:prstGeom prst="line">
              <a:avLst/>
            </a:prstGeom>
            <a:noFill/>
            <a:ln w="9525">
              <a:solidFill>
                <a:schemeClr val="tx1"/>
              </a:solidFill>
              <a:round/>
              <a:headEnd/>
              <a:tailEnd/>
            </a:ln>
          </p:spPr>
          <p:txBody>
            <a:bodyPr/>
            <a:lstStyle/>
            <a:p>
              <a:endParaRPr lang="zh-CN" altLang="en-US"/>
            </a:p>
          </p:txBody>
        </p:sp>
        <p:sp>
          <p:nvSpPr>
            <p:cNvPr id="66575" name="Line 1197"/>
            <p:cNvSpPr>
              <a:spLocks noChangeShapeType="1"/>
            </p:cNvSpPr>
            <p:nvPr/>
          </p:nvSpPr>
          <p:spPr bwMode="auto">
            <a:xfrm flipH="1" flipV="1">
              <a:off x="2496" y="1446"/>
              <a:ext cx="1032" cy="2196"/>
            </a:xfrm>
            <a:prstGeom prst="line">
              <a:avLst/>
            </a:prstGeom>
            <a:noFill/>
            <a:ln w="9525">
              <a:solidFill>
                <a:schemeClr val="tx1"/>
              </a:solidFill>
              <a:round/>
              <a:headEnd/>
              <a:tailEnd/>
            </a:ln>
          </p:spPr>
          <p:txBody>
            <a:bodyPr/>
            <a:lstStyle/>
            <a:p>
              <a:endParaRPr lang="zh-CN" altLang="en-US"/>
            </a:p>
          </p:txBody>
        </p:sp>
        <p:sp>
          <p:nvSpPr>
            <p:cNvPr id="66576" name="Line 1198"/>
            <p:cNvSpPr>
              <a:spLocks noChangeShapeType="1"/>
            </p:cNvSpPr>
            <p:nvPr/>
          </p:nvSpPr>
          <p:spPr bwMode="auto">
            <a:xfrm flipH="1" flipV="1">
              <a:off x="2586" y="1440"/>
              <a:ext cx="246" cy="2208"/>
            </a:xfrm>
            <a:prstGeom prst="line">
              <a:avLst/>
            </a:prstGeom>
            <a:noFill/>
            <a:ln w="9525">
              <a:solidFill>
                <a:schemeClr val="tx1"/>
              </a:solidFill>
              <a:round/>
              <a:headEnd/>
              <a:tailEnd/>
            </a:ln>
          </p:spPr>
          <p:txBody>
            <a:bodyPr/>
            <a:lstStyle/>
            <a:p>
              <a:endParaRPr lang="zh-CN" altLang="en-US"/>
            </a:p>
          </p:txBody>
        </p:sp>
        <p:sp>
          <p:nvSpPr>
            <p:cNvPr id="66577" name="Line 1199"/>
            <p:cNvSpPr>
              <a:spLocks noChangeShapeType="1"/>
            </p:cNvSpPr>
            <p:nvPr/>
          </p:nvSpPr>
          <p:spPr bwMode="auto">
            <a:xfrm flipV="1">
              <a:off x="2154" y="1440"/>
              <a:ext cx="516" cy="2208"/>
            </a:xfrm>
            <a:prstGeom prst="line">
              <a:avLst/>
            </a:prstGeom>
            <a:noFill/>
            <a:ln w="9525">
              <a:solidFill>
                <a:schemeClr val="tx1"/>
              </a:solidFill>
              <a:round/>
              <a:headEnd/>
              <a:tailEnd/>
            </a:ln>
          </p:spPr>
          <p:txBody>
            <a:bodyPr/>
            <a:lstStyle/>
            <a:p>
              <a:endParaRPr lang="zh-CN" altLang="en-US"/>
            </a:p>
          </p:txBody>
        </p:sp>
        <p:sp>
          <p:nvSpPr>
            <p:cNvPr id="66578" name="Line 1200"/>
            <p:cNvSpPr>
              <a:spLocks noChangeShapeType="1"/>
            </p:cNvSpPr>
            <p:nvPr/>
          </p:nvSpPr>
          <p:spPr bwMode="auto">
            <a:xfrm flipV="1">
              <a:off x="1464" y="1440"/>
              <a:ext cx="1296" cy="2214"/>
            </a:xfrm>
            <a:prstGeom prst="line">
              <a:avLst/>
            </a:prstGeom>
            <a:noFill/>
            <a:ln w="9525">
              <a:solidFill>
                <a:schemeClr val="tx1"/>
              </a:solidFill>
              <a:round/>
              <a:headEnd/>
              <a:tailEnd/>
            </a:ln>
          </p:spPr>
          <p:txBody>
            <a:bodyPr/>
            <a:lstStyle/>
            <a:p>
              <a:endParaRPr lang="zh-CN" altLang="en-US"/>
            </a:p>
          </p:txBody>
        </p:sp>
        <p:sp>
          <p:nvSpPr>
            <p:cNvPr id="66579" name="Line 1201"/>
            <p:cNvSpPr>
              <a:spLocks noChangeShapeType="1"/>
            </p:cNvSpPr>
            <p:nvPr/>
          </p:nvSpPr>
          <p:spPr bwMode="auto">
            <a:xfrm flipV="1">
              <a:off x="786" y="1446"/>
              <a:ext cx="2052" cy="2208"/>
            </a:xfrm>
            <a:prstGeom prst="line">
              <a:avLst/>
            </a:prstGeom>
            <a:noFill/>
            <a:ln w="9525">
              <a:solidFill>
                <a:schemeClr val="tx1"/>
              </a:solidFill>
              <a:round/>
              <a:headEnd/>
              <a:tailEnd/>
            </a:ln>
          </p:spPr>
          <p:txBody>
            <a:bodyPr/>
            <a:lstStyle/>
            <a:p>
              <a:endParaRPr lang="zh-CN" altLang="en-US"/>
            </a:p>
          </p:txBody>
        </p:sp>
        <p:sp>
          <p:nvSpPr>
            <p:cNvPr id="66580" name="Line 1202"/>
            <p:cNvSpPr>
              <a:spLocks noChangeShapeType="1"/>
            </p:cNvSpPr>
            <p:nvPr/>
          </p:nvSpPr>
          <p:spPr bwMode="auto">
            <a:xfrm flipH="1" flipV="1">
              <a:off x="1560" y="1458"/>
              <a:ext cx="3852" cy="2196"/>
            </a:xfrm>
            <a:prstGeom prst="line">
              <a:avLst/>
            </a:prstGeom>
            <a:noFill/>
            <a:ln w="9525">
              <a:solidFill>
                <a:srgbClr val="00FF00"/>
              </a:solidFill>
              <a:round/>
              <a:headEnd/>
              <a:tailEnd/>
            </a:ln>
          </p:spPr>
          <p:txBody>
            <a:bodyPr/>
            <a:lstStyle/>
            <a:p>
              <a:endParaRPr lang="zh-CN" altLang="en-US"/>
            </a:p>
          </p:txBody>
        </p:sp>
        <p:sp>
          <p:nvSpPr>
            <p:cNvPr id="66581" name="Line 1203"/>
            <p:cNvSpPr>
              <a:spLocks noChangeShapeType="1"/>
            </p:cNvSpPr>
            <p:nvPr/>
          </p:nvSpPr>
          <p:spPr bwMode="auto">
            <a:xfrm flipH="1" flipV="1">
              <a:off x="1650" y="1452"/>
              <a:ext cx="3078" cy="2208"/>
            </a:xfrm>
            <a:prstGeom prst="line">
              <a:avLst/>
            </a:prstGeom>
            <a:noFill/>
            <a:ln w="9525">
              <a:solidFill>
                <a:srgbClr val="00FF00"/>
              </a:solidFill>
              <a:round/>
              <a:headEnd/>
              <a:tailEnd/>
            </a:ln>
          </p:spPr>
          <p:txBody>
            <a:bodyPr/>
            <a:lstStyle/>
            <a:p>
              <a:endParaRPr lang="zh-CN" altLang="en-US"/>
            </a:p>
          </p:txBody>
        </p:sp>
        <p:sp>
          <p:nvSpPr>
            <p:cNvPr id="66582" name="Line 1204"/>
            <p:cNvSpPr>
              <a:spLocks noChangeShapeType="1"/>
            </p:cNvSpPr>
            <p:nvPr/>
          </p:nvSpPr>
          <p:spPr bwMode="auto">
            <a:xfrm flipH="1" flipV="1">
              <a:off x="1728" y="1452"/>
              <a:ext cx="2316" cy="2208"/>
            </a:xfrm>
            <a:prstGeom prst="line">
              <a:avLst/>
            </a:prstGeom>
            <a:noFill/>
            <a:ln w="9525">
              <a:solidFill>
                <a:srgbClr val="00FF00"/>
              </a:solidFill>
              <a:round/>
              <a:headEnd/>
              <a:tailEnd/>
            </a:ln>
          </p:spPr>
          <p:txBody>
            <a:bodyPr/>
            <a:lstStyle/>
            <a:p>
              <a:endParaRPr lang="zh-CN" altLang="en-US"/>
            </a:p>
          </p:txBody>
        </p:sp>
        <p:sp>
          <p:nvSpPr>
            <p:cNvPr id="66583" name="Line 1205"/>
            <p:cNvSpPr>
              <a:spLocks noChangeShapeType="1"/>
            </p:cNvSpPr>
            <p:nvPr/>
          </p:nvSpPr>
          <p:spPr bwMode="auto">
            <a:xfrm flipH="1" flipV="1">
              <a:off x="1818" y="1458"/>
              <a:ext cx="1536" cy="2202"/>
            </a:xfrm>
            <a:prstGeom prst="line">
              <a:avLst/>
            </a:prstGeom>
            <a:noFill/>
            <a:ln w="9525">
              <a:solidFill>
                <a:srgbClr val="00FF00"/>
              </a:solidFill>
              <a:round/>
              <a:headEnd/>
              <a:tailEnd/>
            </a:ln>
          </p:spPr>
          <p:txBody>
            <a:bodyPr/>
            <a:lstStyle/>
            <a:p>
              <a:endParaRPr lang="zh-CN" altLang="en-US"/>
            </a:p>
          </p:txBody>
        </p:sp>
        <p:sp>
          <p:nvSpPr>
            <p:cNvPr id="66584" name="Line 1206"/>
            <p:cNvSpPr>
              <a:spLocks noChangeShapeType="1"/>
            </p:cNvSpPr>
            <p:nvPr/>
          </p:nvSpPr>
          <p:spPr bwMode="auto">
            <a:xfrm flipH="1" flipV="1">
              <a:off x="1902" y="1452"/>
              <a:ext cx="768" cy="2202"/>
            </a:xfrm>
            <a:prstGeom prst="line">
              <a:avLst/>
            </a:prstGeom>
            <a:noFill/>
            <a:ln w="9525">
              <a:solidFill>
                <a:srgbClr val="00FF00"/>
              </a:solidFill>
              <a:round/>
              <a:headEnd/>
              <a:tailEnd/>
            </a:ln>
          </p:spPr>
          <p:txBody>
            <a:bodyPr/>
            <a:lstStyle/>
            <a:p>
              <a:endParaRPr lang="zh-CN" altLang="en-US"/>
            </a:p>
          </p:txBody>
        </p:sp>
        <p:sp>
          <p:nvSpPr>
            <p:cNvPr id="66585" name="Line 1207"/>
            <p:cNvSpPr>
              <a:spLocks noChangeShapeType="1"/>
            </p:cNvSpPr>
            <p:nvPr/>
          </p:nvSpPr>
          <p:spPr bwMode="auto">
            <a:xfrm flipH="1" flipV="1">
              <a:off x="1986" y="1458"/>
              <a:ext cx="6" cy="2196"/>
            </a:xfrm>
            <a:prstGeom prst="line">
              <a:avLst/>
            </a:prstGeom>
            <a:noFill/>
            <a:ln w="9525">
              <a:solidFill>
                <a:srgbClr val="00FF00"/>
              </a:solidFill>
              <a:round/>
              <a:headEnd/>
              <a:tailEnd/>
            </a:ln>
          </p:spPr>
          <p:txBody>
            <a:bodyPr/>
            <a:lstStyle/>
            <a:p>
              <a:endParaRPr lang="zh-CN" altLang="en-US"/>
            </a:p>
          </p:txBody>
        </p:sp>
        <p:sp>
          <p:nvSpPr>
            <p:cNvPr id="66586" name="Line 1208"/>
            <p:cNvSpPr>
              <a:spLocks noChangeShapeType="1"/>
            </p:cNvSpPr>
            <p:nvPr/>
          </p:nvSpPr>
          <p:spPr bwMode="auto">
            <a:xfrm flipV="1">
              <a:off x="1302" y="1458"/>
              <a:ext cx="774" cy="2202"/>
            </a:xfrm>
            <a:prstGeom prst="line">
              <a:avLst/>
            </a:prstGeom>
            <a:noFill/>
            <a:ln w="9525">
              <a:solidFill>
                <a:srgbClr val="00FF00"/>
              </a:solidFill>
              <a:round/>
              <a:headEnd/>
              <a:tailEnd/>
            </a:ln>
          </p:spPr>
          <p:txBody>
            <a:bodyPr/>
            <a:lstStyle/>
            <a:p>
              <a:endParaRPr lang="zh-CN" altLang="en-US"/>
            </a:p>
          </p:txBody>
        </p:sp>
        <p:sp>
          <p:nvSpPr>
            <p:cNvPr id="66587" name="Line 1209"/>
            <p:cNvSpPr>
              <a:spLocks noChangeShapeType="1"/>
            </p:cNvSpPr>
            <p:nvPr/>
          </p:nvSpPr>
          <p:spPr bwMode="auto">
            <a:xfrm flipV="1">
              <a:off x="624" y="1458"/>
              <a:ext cx="1530" cy="2202"/>
            </a:xfrm>
            <a:prstGeom prst="line">
              <a:avLst/>
            </a:prstGeom>
            <a:noFill/>
            <a:ln w="9525">
              <a:solidFill>
                <a:srgbClr val="00FF00"/>
              </a:solidFill>
              <a:round/>
              <a:headEnd/>
              <a:tailEnd/>
            </a:ln>
          </p:spPr>
          <p:txBody>
            <a:bodyPr/>
            <a:lstStyle/>
            <a:p>
              <a:endParaRPr lang="zh-CN" altLang="en-US"/>
            </a:p>
          </p:txBody>
        </p:sp>
        <p:sp>
          <p:nvSpPr>
            <p:cNvPr id="66588" name="Line 1210"/>
            <p:cNvSpPr>
              <a:spLocks noChangeShapeType="1"/>
            </p:cNvSpPr>
            <p:nvPr/>
          </p:nvSpPr>
          <p:spPr bwMode="auto">
            <a:xfrm flipH="1" flipV="1">
              <a:off x="868" y="1458"/>
              <a:ext cx="4368" cy="2200"/>
            </a:xfrm>
            <a:prstGeom prst="line">
              <a:avLst/>
            </a:prstGeom>
            <a:noFill/>
            <a:ln w="9525">
              <a:solidFill>
                <a:schemeClr val="hlink"/>
              </a:solidFill>
              <a:round/>
              <a:headEnd/>
              <a:tailEnd/>
            </a:ln>
          </p:spPr>
          <p:txBody>
            <a:bodyPr/>
            <a:lstStyle/>
            <a:p>
              <a:endParaRPr lang="zh-CN" altLang="en-US"/>
            </a:p>
          </p:txBody>
        </p:sp>
        <p:sp>
          <p:nvSpPr>
            <p:cNvPr id="66589" name="Line 1211"/>
            <p:cNvSpPr>
              <a:spLocks noChangeShapeType="1"/>
            </p:cNvSpPr>
            <p:nvPr/>
          </p:nvSpPr>
          <p:spPr bwMode="auto">
            <a:xfrm flipH="1" flipV="1">
              <a:off x="956" y="1458"/>
              <a:ext cx="3592" cy="2192"/>
            </a:xfrm>
            <a:prstGeom prst="line">
              <a:avLst/>
            </a:prstGeom>
            <a:noFill/>
            <a:ln w="9525">
              <a:solidFill>
                <a:schemeClr val="hlink"/>
              </a:solidFill>
              <a:round/>
              <a:headEnd/>
              <a:tailEnd/>
            </a:ln>
          </p:spPr>
          <p:txBody>
            <a:bodyPr/>
            <a:lstStyle/>
            <a:p>
              <a:endParaRPr lang="zh-CN" altLang="en-US"/>
            </a:p>
          </p:txBody>
        </p:sp>
        <p:sp>
          <p:nvSpPr>
            <p:cNvPr id="66590" name="Line 1212"/>
            <p:cNvSpPr>
              <a:spLocks noChangeShapeType="1"/>
            </p:cNvSpPr>
            <p:nvPr/>
          </p:nvSpPr>
          <p:spPr bwMode="auto">
            <a:xfrm flipH="1" flipV="1">
              <a:off x="1044" y="1450"/>
              <a:ext cx="2824" cy="2208"/>
            </a:xfrm>
            <a:prstGeom prst="line">
              <a:avLst/>
            </a:prstGeom>
            <a:noFill/>
            <a:ln w="9525">
              <a:solidFill>
                <a:schemeClr val="hlink"/>
              </a:solidFill>
              <a:round/>
              <a:headEnd/>
              <a:tailEnd/>
            </a:ln>
          </p:spPr>
          <p:txBody>
            <a:bodyPr/>
            <a:lstStyle/>
            <a:p>
              <a:endParaRPr lang="zh-CN" altLang="en-US"/>
            </a:p>
          </p:txBody>
        </p:sp>
        <p:sp>
          <p:nvSpPr>
            <p:cNvPr id="66591" name="Line 1213"/>
            <p:cNvSpPr>
              <a:spLocks noChangeShapeType="1"/>
            </p:cNvSpPr>
            <p:nvPr/>
          </p:nvSpPr>
          <p:spPr bwMode="auto">
            <a:xfrm flipH="1" flipV="1">
              <a:off x="1132" y="1458"/>
              <a:ext cx="2056" cy="2200"/>
            </a:xfrm>
            <a:prstGeom prst="line">
              <a:avLst/>
            </a:prstGeom>
            <a:noFill/>
            <a:ln w="9525">
              <a:solidFill>
                <a:schemeClr val="hlink"/>
              </a:solidFill>
              <a:round/>
              <a:headEnd/>
              <a:tailEnd/>
            </a:ln>
          </p:spPr>
          <p:txBody>
            <a:bodyPr/>
            <a:lstStyle/>
            <a:p>
              <a:endParaRPr lang="zh-CN" altLang="en-US"/>
            </a:p>
          </p:txBody>
        </p:sp>
        <p:sp>
          <p:nvSpPr>
            <p:cNvPr id="66592" name="Line 1214"/>
            <p:cNvSpPr>
              <a:spLocks noChangeShapeType="1"/>
            </p:cNvSpPr>
            <p:nvPr/>
          </p:nvSpPr>
          <p:spPr bwMode="auto">
            <a:xfrm flipH="1" flipV="1">
              <a:off x="1212" y="1450"/>
              <a:ext cx="1280" cy="2208"/>
            </a:xfrm>
            <a:prstGeom prst="line">
              <a:avLst/>
            </a:prstGeom>
            <a:noFill/>
            <a:ln w="9525">
              <a:solidFill>
                <a:schemeClr val="hlink"/>
              </a:solidFill>
              <a:round/>
              <a:headEnd/>
              <a:tailEnd/>
            </a:ln>
          </p:spPr>
          <p:txBody>
            <a:bodyPr/>
            <a:lstStyle/>
            <a:p>
              <a:endParaRPr lang="zh-CN" altLang="en-US"/>
            </a:p>
          </p:txBody>
        </p:sp>
        <p:sp>
          <p:nvSpPr>
            <p:cNvPr id="66593" name="Line 1215"/>
            <p:cNvSpPr>
              <a:spLocks noChangeShapeType="1"/>
            </p:cNvSpPr>
            <p:nvPr/>
          </p:nvSpPr>
          <p:spPr bwMode="auto">
            <a:xfrm flipH="1" flipV="1">
              <a:off x="1308" y="1458"/>
              <a:ext cx="512" cy="2200"/>
            </a:xfrm>
            <a:prstGeom prst="line">
              <a:avLst/>
            </a:prstGeom>
            <a:noFill/>
            <a:ln w="9525">
              <a:solidFill>
                <a:schemeClr val="hlink"/>
              </a:solidFill>
              <a:round/>
              <a:headEnd/>
              <a:tailEnd/>
            </a:ln>
          </p:spPr>
          <p:txBody>
            <a:bodyPr/>
            <a:lstStyle/>
            <a:p>
              <a:endParaRPr lang="zh-CN" altLang="en-US"/>
            </a:p>
          </p:txBody>
        </p:sp>
        <p:sp>
          <p:nvSpPr>
            <p:cNvPr id="66594" name="Line 1216"/>
            <p:cNvSpPr>
              <a:spLocks noChangeShapeType="1"/>
            </p:cNvSpPr>
            <p:nvPr/>
          </p:nvSpPr>
          <p:spPr bwMode="auto">
            <a:xfrm flipV="1">
              <a:off x="1124" y="1458"/>
              <a:ext cx="264" cy="2208"/>
            </a:xfrm>
            <a:prstGeom prst="line">
              <a:avLst/>
            </a:prstGeom>
            <a:noFill/>
            <a:ln w="9525">
              <a:solidFill>
                <a:schemeClr val="hlink"/>
              </a:solidFill>
              <a:round/>
              <a:headEnd/>
              <a:tailEnd/>
            </a:ln>
          </p:spPr>
          <p:txBody>
            <a:bodyPr/>
            <a:lstStyle/>
            <a:p>
              <a:endParaRPr lang="zh-CN" altLang="en-US"/>
            </a:p>
          </p:txBody>
        </p:sp>
        <p:sp>
          <p:nvSpPr>
            <p:cNvPr id="66595" name="Line 1217"/>
            <p:cNvSpPr>
              <a:spLocks noChangeShapeType="1"/>
            </p:cNvSpPr>
            <p:nvPr/>
          </p:nvSpPr>
          <p:spPr bwMode="auto">
            <a:xfrm flipV="1">
              <a:off x="444" y="1450"/>
              <a:ext cx="1024" cy="2208"/>
            </a:xfrm>
            <a:prstGeom prst="line">
              <a:avLst/>
            </a:prstGeom>
            <a:noFill/>
            <a:ln w="9525">
              <a:solidFill>
                <a:schemeClr val="hlink"/>
              </a:solidFill>
              <a:round/>
              <a:headEnd/>
              <a:tailEnd/>
            </a:ln>
          </p:spPr>
          <p:txBody>
            <a:bodyPr/>
            <a:lstStyle/>
            <a:p>
              <a:endParaRPr lang="zh-CN" altLang="en-US"/>
            </a:p>
          </p:txBody>
        </p:sp>
        <p:sp>
          <p:nvSpPr>
            <p:cNvPr id="66596" name="Line 1218"/>
            <p:cNvSpPr>
              <a:spLocks noChangeShapeType="1"/>
            </p:cNvSpPr>
            <p:nvPr/>
          </p:nvSpPr>
          <p:spPr bwMode="auto">
            <a:xfrm flipH="1" flipV="1">
              <a:off x="192" y="1480"/>
              <a:ext cx="4879" cy="2184"/>
            </a:xfrm>
            <a:prstGeom prst="line">
              <a:avLst/>
            </a:prstGeom>
            <a:noFill/>
            <a:ln w="9525">
              <a:solidFill>
                <a:schemeClr val="accent2"/>
              </a:solidFill>
              <a:round/>
              <a:headEnd/>
              <a:tailEnd/>
            </a:ln>
          </p:spPr>
          <p:txBody>
            <a:bodyPr/>
            <a:lstStyle/>
            <a:p>
              <a:endParaRPr lang="zh-CN" altLang="en-US"/>
            </a:p>
          </p:txBody>
        </p:sp>
        <p:sp>
          <p:nvSpPr>
            <p:cNvPr id="66597" name="Line 1219"/>
            <p:cNvSpPr>
              <a:spLocks noChangeShapeType="1"/>
            </p:cNvSpPr>
            <p:nvPr/>
          </p:nvSpPr>
          <p:spPr bwMode="auto">
            <a:xfrm flipH="1" flipV="1">
              <a:off x="283" y="1472"/>
              <a:ext cx="4108" cy="2191"/>
            </a:xfrm>
            <a:prstGeom prst="line">
              <a:avLst/>
            </a:prstGeom>
            <a:noFill/>
            <a:ln w="9525">
              <a:solidFill>
                <a:schemeClr val="accent2"/>
              </a:solidFill>
              <a:round/>
              <a:headEnd/>
              <a:tailEnd/>
            </a:ln>
          </p:spPr>
          <p:txBody>
            <a:bodyPr/>
            <a:lstStyle/>
            <a:p>
              <a:endParaRPr lang="zh-CN" altLang="en-US"/>
            </a:p>
          </p:txBody>
        </p:sp>
        <p:sp>
          <p:nvSpPr>
            <p:cNvPr id="66598" name="Line 1220"/>
            <p:cNvSpPr>
              <a:spLocks noChangeShapeType="1"/>
            </p:cNvSpPr>
            <p:nvPr/>
          </p:nvSpPr>
          <p:spPr bwMode="auto">
            <a:xfrm flipH="1" flipV="1">
              <a:off x="362" y="1456"/>
              <a:ext cx="3325" cy="2209"/>
            </a:xfrm>
            <a:prstGeom prst="line">
              <a:avLst/>
            </a:prstGeom>
            <a:noFill/>
            <a:ln w="9525">
              <a:solidFill>
                <a:schemeClr val="accent2"/>
              </a:solidFill>
              <a:round/>
              <a:headEnd/>
              <a:tailEnd/>
            </a:ln>
          </p:spPr>
          <p:txBody>
            <a:bodyPr/>
            <a:lstStyle/>
            <a:p>
              <a:endParaRPr lang="zh-CN" altLang="en-US"/>
            </a:p>
          </p:txBody>
        </p:sp>
        <p:sp>
          <p:nvSpPr>
            <p:cNvPr id="66599" name="Line 1221"/>
            <p:cNvSpPr>
              <a:spLocks noChangeShapeType="1"/>
            </p:cNvSpPr>
            <p:nvPr/>
          </p:nvSpPr>
          <p:spPr bwMode="auto">
            <a:xfrm flipH="1" flipV="1">
              <a:off x="447" y="1456"/>
              <a:ext cx="2568" cy="2214"/>
            </a:xfrm>
            <a:prstGeom prst="line">
              <a:avLst/>
            </a:prstGeom>
            <a:noFill/>
            <a:ln w="9525">
              <a:solidFill>
                <a:schemeClr val="accent2"/>
              </a:solidFill>
              <a:round/>
              <a:headEnd/>
              <a:tailEnd/>
            </a:ln>
          </p:spPr>
          <p:txBody>
            <a:bodyPr/>
            <a:lstStyle/>
            <a:p>
              <a:endParaRPr lang="zh-CN" altLang="en-US"/>
            </a:p>
          </p:txBody>
        </p:sp>
        <p:sp>
          <p:nvSpPr>
            <p:cNvPr id="66600" name="Line 1222"/>
            <p:cNvSpPr>
              <a:spLocks noChangeShapeType="1"/>
            </p:cNvSpPr>
            <p:nvPr/>
          </p:nvSpPr>
          <p:spPr bwMode="auto">
            <a:xfrm flipH="1" flipV="1">
              <a:off x="532" y="1456"/>
              <a:ext cx="1803" cy="2217"/>
            </a:xfrm>
            <a:prstGeom prst="line">
              <a:avLst/>
            </a:prstGeom>
            <a:noFill/>
            <a:ln w="9525">
              <a:solidFill>
                <a:schemeClr val="accent2"/>
              </a:solidFill>
              <a:round/>
              <a:headEnd/>
              <a:tailEnd/>
            </a:ln>
          </p:spPr>
          <p:txBody>
            <a:bodyPr/>
            <a:lstStyle/>
            <a:p>
              <a:endParaRPr lang="zh-CN" altLang="en-US"/>
            </a:p>
          </p:txBody>
        </p:sp>
        <p:sp>
          <p:nvSpPr>
            <p:cNvPr id="66601" name="Line 1223"/>
            <p:cNvSpPr>
              <a:spLocks noChangeShapeType="1"/>
            </p:cNvSpPr>
            <p:nvPr/>
          </p:nvSpPr>
          <p:spPr bwMode="auto">
            <a:xfrm flipH="1" flipV="1">
              <a:off x="618" y="1456"/>
              <a:ext cx="1029" cy="2211"/>
            </a:xfrm>
            <a:prstGeom prst="line">
              <a:avLst/>
            </a:prstGeom>
            <a:noFill/>
            <a:ln w="9525">
              <a:solidFill>
                <a:schemeClr val="accent2"/>
              </a:solidFill>
              <a:round/>
              <a:headEnd/>
              <a:tailEnd/>
            </a:ln>
          </p:spPr>
          <p:txBody>
            <a:bodyPr/>
            <a:lstStyle/>
            <a:p>
              <a:endParaRPr lang="zh-CN" altLang="en-US"/>
            </a:p>
          </p:txBody>
        </p:sp>
        <p:sp>
          <p:nvSpPr>
            <p:cNvPr id="66602" name="Line 1224"/>
            <p:cNvSpPr>
              <a:spLocks noChangeShapeType="1"/>
            </p:cNvSpPr>
            <p:nvPr/>
          </p:nvSpPr>
          <p:spPr bwMode="auto">
            <a:xfrm flipH="1" flipV="1">
              <a:off x="706" y="1456"/>
              <a:ext cx="261" cy="2211"/>
            </a:xfrm>
            <a:prstGeom prst="line">
              <a:avLst/>
            </a:prstGeom>
            <a:noFill/>
            <a:ln w="9525">
              <a:solidFill>
                <a:schemeClr val="accent2"/>
              </a:solidFill>
              <a:round/>
              <a:headEnd/>
              <a:tailEnd/>
            </a:ln>
          </p:spPr>
          <p:txBody>
            <a:bodyPr/>
            <a:lstStyle/>
            <a:p>
              <a:endParaRPr lang="zh-CN" altLang="en-US"/>
            </a:p>
          </p:txBody>
        </p:sp>
        <p:sp>
          <p:nvSpPr>
            <p:cNvPr id="66603" name="Line 1225"/>
            <p:cNvSpPr>
              <a:spLocks noChangeShapeType="1"/>
            </p:cNvSpPr>
            <p:nvPr/>
          </p:nvSpPr>
          <p:spPr bwMode="auto">
            <a:xfrm flipV="1">
              <a:off x="279" y="1456"/>
              <a:ext cx="510" cy="2211"/>
            </a:xfrm>
            <a:prstGeom prst="line">
              <a:avLst/>
            </a:prstGeom>
            <a:noFill/>
            <a:ln w="9525">
              <a:solidFill>
                <a:schemeClr val="accent2"/>
              </a:solidFill>
              <a:round/>
              <a:headEnd/>
              <a:tailEnd/>
            </a:ln>
          </p:spPr>
          <p:txBody>
            <a:bodyPr/>
            <a:lstStyle/>
            <a:p>
              <a:endParaRPr lang="zh-CN" altLang="en-US"/>
            </a:p>
          </p:txBody>
        </p:sp>
        <p:sp>
          <p:nvSpPr>
            <p:cNvPr id="66604" name="Text Box 1226"/>
            <p:cNvSpPr txBox="1">
              <a:spLocks noChangeArrowheads="1"/>
            </p:cNvSpPr>
            <p:nvPr/>
          </p:nvSpPr>
          <p:spPr bwMode="auto">
            <a:xfrm>
              <a:off x="4896" y="1152"/>
              <a:ext cx="169"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66605" name="Text Box 1227"/>
            <p:cNvSpPr txBox="1">
              <a:spLocks noChangeArrowheads="1"/>
            </p:cNvSpPr>
            <p:nvPr/>
          </p:nvSpPr>
          <p:spPr bwMode="auto">
            <a:xfrm>
              <a:off x="4176"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66606" name="Text Box 1228"/>
            <p:cNvSpPr txBox="1">
              <a:spLocks noChangeArrowheads="1"/>
            </p:cNvSpPr>
            <p:nvPr/>
          </p:nvSpPr>
          <p:spPr bwMode="auto">
            <a:xfrm>
              <a:off x="3504"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66607" name="Text Box 1229"/>
            <p:cNvSpPr txBox="1">
              <a:spLocks noChangeArrowheads="1"/>
            </p:cNvSpPr>
            <p:nvPr/>
          </p:nvSpPr>
          <p:spPr bwMode="auto">
            <a:xfrm>
              <a:off x="2808"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66608" name="Text Box 1230"/>
            <p:cNvSpPr txBox="1">
              <a:spLocks noChangeArrowheads="1"/>
            </p:cNvSpPr>
            <p:nvPr/>
          </p:nvSpPr>
          <p:spPr bwMode="auto">
            <a:xfrm>
              <a:off x="2120"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66609" name="Text Box 1231"/>
            <p:cNvSpPr txBox="1">
              <a:spLocks noChangeArrowheads="1"/>
            </p:cNvSpPr>
            <p:nvPr/>
          </p:nvSpPr>
          <p:spPr bwMode="auto">
            <a:xfrm>
              <a:off x="1432" y="11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66610" name="Text Box 1232"/>
            <p:cNvSpPr txBox="1">
              <a:spLocks noChangeArrowheads="1"/>
            </p:cNvSpPr>
            <p:nvPr/>
          </p:nvSpPr>
          <p:spPr bwMode="auto">
            <a:xfrm>
              <a:off x="760" y="1160"/>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sp>
          <p:nvSpPr>
            <p:cNvPr id="66611" name="Text Box 1233"/>
            <p:cNvSpPr txBox="1">
              <a:spLocks noChangeArrowheads="1"/>
            </p:cNvSpPr>
            <p:nvPr/>
          </p:nvSpPr>
          <p:spPr bwMode="auto">
            <a:xfrm>
              <a:off x="4896" y="3744"/>
              <a:ext cx="169"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8</a:t>
              </a:r>
            </a:p>
          </p:txBody>
        </p:sp>
        <p:sp>
          <p:nvSpPr>
            <p:cNvPr id="66612" name="Text Box 1234"/>
            <p:cNvSpPr txBox="1">
              <a:spLocks noChangeArrowheads="1"/>
            </p:cNvSpPr>
            <p:nvPr/>
          </p:nvSpPr>
          <p:spPr bwMode="auto">
            <a:xfrm>
              <a:off x="4176"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16</a:t>
              </a:r>
            </a:p>
          </p:txBody>
        </p:sp>
        <p:sp>
          <p:nvSpPr>
            <p:cNvPr id="66613" name="Text Box 1235"/>
            <p:cNvSpPr txBox="1">
              <a:spLocks noChangeArrowheads="1"/>
            </p:cNvSpPr>
            <p:nvPr/>
          </p:nvSpPr>
          <p:spPr bwMode="auto">
            <a:xfrm>
              <a:off x="3504"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24</a:t>
              </a:r>
            </a:p>
          </p:txBody>
        </p:sp>
        <p:sp>
          <p:nvSpPr>
            <p:cNvPr id="66614" name="Text Box 1236"/>
            <p:cNvSpPr txBox="1">
              <a:spLocks noChangeArrowheads="1"/>
            </p:cNvSpPr>
            <p:nvPr/>
          </p:nvSpPr>
          <p:spPr bwMode="auto">
            <a:xfrm>
              <a:off x="2808"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32</a:t>
              </a:r>
            </a:p>
          </p:txBody>
        </p:sp>
        <p:sp>
          <p:nvSpPr>
            <p:cNvPr id="66615" name="Text Box 1237"/>
            <p:cNvSpPr txBox="1">
              <a:spLocks noChangeArrowheads="1"/>
            </p:cNvSpPr>
            <p:nvPr/>
          </p:nvSpPr>
          <p:spPr bwMode="auto">
            <a:xfrm>
              <a:off x="2120"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40</a:t>
              </a:r>
            </a:p>
          </p:txBody>
        </p:sp>
        <p:sp>
          <p:nvSpPr>
            <p:cNvPr id="66616" name="Text Box 1238"/>
            <p:cNvSpPr txBox="1">
              <a:spLocks noChangeArrowheads="1"/>
            </p:cNvSpPr>
            <p:nvPr/>
          </p:nvSpPr>
          <p:spPr bwMode="auto">
            <a:xfrm>
              <a:off x="1432" y="3744"/>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48</a:t>
              </a:r>
            </a:p>
          </p:txBody>
        </p:sp>
        <p:sp>
          <p:nvSpPr>
            <p:cNvPr id="66617" name="Text Box 1239"/>
            <p:cNvSpPr txBox="1">
              <a:spLocks noChangeArrowheads="1"/>
            </p:cNvSpPr>
            <p:nvPr/>
          </p:nvSpPr>
          <p:spPr bwMode="auto">
            <a:xfrm>
              <a:off x="760" y="3752"/>
              <a:ext cx="222" cy="173"/>
            </a:xfrm>
            <a:prstGeom prst="rect">
              <a:avLst/>
            </a:prstGeom>
            <a:noFill/>
            <a:ln w="9525">
              <a:noFill/>
              <a:miter lim="800000"/>
              <a:headEnd/>
              <a:tailEnd/>
            </a:ln>
          </p:spPr>
          <p:txBody>
            <a:bodyPr wrap="none">
              <a:spAutoFit/>
            </a:bodyPr>
            <a:lstStyle/>
            <a:p>
              <a:r>
                <a:rPr lang="zh-CN" altLang="en-US" sz="1200">
                  <a:solidFill>
                    <a:schemeClr val="tx1"/>
                  </a:solidFill>
                  <a:latin typeface="Arial Unicode MS" pitchFamily="34" charset="-122"/>
                </a:rPr>
                <a:t>56</a:t>
              </a:r>
            </a:p>
          </p:txBody>
        </p:sp>
      </p:grpSp>
    </p:spTree>
  </p:cSld>
  <p:clrMapOvr>
    <a:masterClrMapping/>
  </p:clrMapOvr>
  <p:transition spd="slow">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a:t>IP×IP</a:t>
            </a:r>
            <a:r>
              <a:rPr lang="en-US" altLang="zh-CN" baseline="30000"/>
              <a:t>-1</a:t>
            </a:r>
            <a:r>
              <a:rPr lang="en-US" altLang="zh-CN"/>
              <a:t>=E</a:t>
            </a:r>
          </a:p>
          <a:p>
            <a:r>
              <a:rPr lang="zh-CN" altLang="en-US"/>
              <a:t>不影响</a:t>
            </a:r>
            <a:r>
              <a:rPr lang="en-US" altLang="zh-CN"/>
              <a:t>DES</a:t>
            </a:r>
            <a:r>
              <a:rPr lang="zh-CN" altLang="en-US"/>
              <a:t>的安全性，只是为了使得算法更加难以理解。</a:t>
            </a:r>
          </a:p>
        </p:txBody>
      </p:sp>
      <p:sp>
        <p:nvSpPr>
          <p:cNvPr id="4" name="标题 3"/>
          <p:cNvSpPr>
            <a:spLocks noGrp="1"/>
          </p:cNvSpPr>
          <p:nvPr>
            <p:ph type="title"/>
          </p:nvPr>
        </p:nvSpPr>
        <p:spPr/>
        <p:txBody>
          <a:bodyPr/>
          <a:lstStyle/>
          <a:p>
            <a:r>
              <a:rPr lang="zh-CN" altLang="en-US"/>
              <a:t>初始变换和逆变换</a:t>
            </a:r>
          </a:p>
        </p:txBody>
      </p:sp>
      <p:sp>
        <p:nvSpPr>
          <p:cNvPr id="2" name="灯片编号占位符 1"/>
          <p:cNvSpPr>
            <a:spLocks noGrp="1"/>
          </p:cNvSpPr>
          <p:nvPr>
            <p:ph type="sldNum" sz="quarter" idx="4"/>
          </p:nvPr>
        </p:nvSpPr>
        <p:spPr/>
        <p:txBody>
          <a:bodyPr/>
          <a:lstStyle/>
          <a:p>
            <a:pPr>
              <a:defRPr/>
            </a:pPr>
            <a:fld id="{9E42B576-6C96-45E3-BEDE-29BE65C272B3}" type="slidenum">
              <a:rPr lang="zh-CN" altLang="en-US" smtClean="0"/>
              <a:pPr>
                <a:defRPr/>
              </a:pPr>
              <a:t>86</a:t>
            </a:fld>
            <a:endParaRPr lang="zh-CN" altLang="en-US"/>
          </a:p>
        </p:txBody>
      </p:sp>
    </p:spTree>
  </p:cSld>
  <p:clrMapOvr>
    <a:masterClrMapping/>
  </p:clrMapOvr>
  <p:transition spd="slow">
    <p:pull/>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基于数学公式</a:t>
            </a:r>
            <a:endParaRPr lang="en-US" altLang="zh-CN" dirty="0"/>
          </a:p>
          <a:p>
            <a:r>
              <a:rPr lang="zh-CN" altLang="en-US" dirty="0"/>
              <a:t>基于映射表表</a:t>
            </a:r>
            <a:endParaRPr lang="en-US" altLang="zh-CN" dirty="0"/>
          </a:p>
          <a:p>
            <a:r>
              <a:rPr lang="zh-CN" altLang="en-US" dirty="0"/>
              <a:t>关键技术：代换、置换</a:t>
            </a:r>
            <a:endParaRPr lang="en-US" altLang="zh-CN" dirty="0"/>
          </a:p>
          <a:p>
            <a:r>
              <a:rPr lang="zh-CN" altLang="en-US" dirty="0"/>
              <a:t>破解</a:t>
            </a:r>
            <a:endParaRPr lang="en-US" altLang="zh-CN" dirty="0"/>
          </a:p>
          <a:p>
            <a:pPr lvl="1"/>
            <a:r>
              <a:rPr lang="zh-CN" altLang="en-US" dirty="0"/>
              <a:t>密钥尝试</a:t>
            </a:r>
            <a:endParaRPr lang="en-US" altLang="zh-CN" dirty="0"/>
          </a:p>
          <a:p>
            <a:pPr lvl="1"/>
            <a:r>
              <a:rPr lang="zh-CN" altLang="en-US" dirty="0"/>
              <a:t>分析语言字频统计规律</a:t>
            </a:r>
          </a:p>
        </p:txBody>
      </p:sp>
      <p:sp>
        <p:nvSpPr>
          <p:cNvPr id="3" name="标题 2"/>
          <p:cNvSpPr>
            <a:spLocks noGrp="1"/>
          </p:cNvSpPr>
          <p:nvPr>
            <p:ph type="title"/>
          </p:nvPr>
        </p:nvSpPr>
        <p:spPr/>
        <p:txBody>
          <a:bodyPr/>
          <a:lstStyle/>
          <a:p>
            <a:r>
              <a:rPr lang="zh-CN" altLang="en-US"/>
              <a:t>温故而知新</a:t>
            </a:r>
            <a:r>
              <a:rPr lang="en-US" altLang="zh-CN"/>
              <a:t>——</a:t>
            </a:r>
            <a:r>
              <a:rPr lang="zh-CN" altLang="en-US"/>
              <a:t>古代、古典密码</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87</a:t>
            </a:fld>
            <a:endParaRPr lang="zh-CN" altLang="en-US"/>
          </a:p>
        </p:txBody>
      </p:sp>
    </p:spTree>
    <p:extLst>
      <p:ext uri="{BB962C8B-B14F-4D97-AF65-F5344CB8AC3E}">
        <p14:creationId xmlns:p14="http://schemas.microsoft.com/office/powerpoint/2010/main" val="2336582484"/>
      </p:ext>
    </p:extLst>
  </p:cSld>
  <p:clrMapOvr>
    <a:masterClrMapping/>
  </p:clrMapOvr>
  <p:transition spd="slow">
    <p:pull/>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a:t>乘积密码：采用</a:t>
            </a:r>
            <a:r>
              <a:rPr lang="en-US" altLang="zh-CN"/>
              <a:t>n</a:t>
            </a:r>
            <a:r>
              <a:rPr lang="zh-CN" altLang="en-US"/>
              <a:t>个函数</a:t>
            </a:r>
            <a:r>
              <a:rPr lang="en-US" altLang="zh-CN"/>
              <a:t>f1,f2,…,fn</a:t>
            </a:r>
            <a:r>
              <a:rPr lang="zh-CN" altLang="en-US"/>
              <a:t>的复合</a:t>
            </a:r>
            <a:endParaRPr lang="en-US" altLang="zh-CN"/>
          </a:p>
          <a:p>
            <a:pPr lvl="1"/>
            <a:r>
              <a:rPr lang="en-US" altLang="zh-CN"/>
              <a:t>c=f1(f2(…fn(m)))</a:t>
            </a:r>
          </a:p>
          <a:p>
            <a:pPr lvl="1"/>
            <a:r>
              <a:rPr lang="zh-CN" altLang="en-US"/>
              <a:t>交替使用代换和置换，通过混乱（</a:t>
            </a:r>
            <a:r>
              <a:rPr lang="en-US" altLang="zh-CN"/>
              <a:t>confusion）</a:t>
            </a:r>
            <a:r>
              <a:rPr lang="zh-CN" altLang="en-US"/>
              <a:t>和扩散（</a:t>
            </a:r>
            <a:r>
              <a:rPr lang="en-US" altLang="zh-CN"/>
              <a:t>diffusion）</a:t>
            </a:r>
            <a:r>
              <a:rPr lang="zh-CN" altLang="en-US"/>
              <a:t>，破坏对密码系统进行的各种统计分析</a:t>
            </a:r>
            <a:endParaRPr lang="en-US" altLang="zh-CN"/>
          </a:p>
          <a:p>
            <a:r>
              <a:rPr lang="zh-CN" altLang="en-US"/>
              <a:t>典型的迭代密码：</a:t>
            </a:r>
            <a:endParaRPr lang="en-US" altLang="zh-CN"/>
          </a:p>
          <a:p>
            <a:pPr lvl="1"/>
            <a:r>
              <a:rPr lang="zh-CN" altLang="en-US"/>
              <a:t>一个轮函数</a:t>
            </a:r>
            <a:endParaRPr lang="en-US" altLang="zh-CN"/>
          </a:p>
          <a:p>
            <a:pPr lvl="1"/>
            <a:r>
              <a:rPr lang="zh-CN" altLang="en-US"/>
              <a:t>一个密钥编排方案</a:t>
            </a:r>
          </a:p>
          <a:p>
            <a:r>
              <a:rPr lang="zh-CN" altLang="en-US"/>
              <a:t>特殊的迭代密码：代换</a:t>
            </a:r>
            <a:r>
              <a:rPr lang="en-US" altLang="zh-CN"/>
              <a:t>-</a:t>
            </a:r>
            <a:r>
              <a:rPr lang="zh-CN" altLang="en-US"/>
              <a:t>置换网络，</a:t>
            </a:r>
            <a:endParaRPr lang="en-US" altLang="zh-CN"/>
          </a:p>
          <a:p>
            <a:pPr lvl="1"/>
            <a:r>
              <a:rPr lang="zh-CN" altLang="en-US"/>
              <a:t>轮函数包括三个变换：</a:t>
            </a:r>
            <a:endParaRPr lang="en-US" altLang="zh-CN"/>
          </a:p>
          <a:p>
            <a:pPr lvl="1"/>
            <a:r>
              <a:rPr lang="zh-CN" altLang="en-US"/>
              <a:t>代换、置换、密钥混合</a:t>
            </a:r>
            <a:endParaRPr lang="zh-CN" altLang="en-US" dirty="0"/>
          </a:p>
        </p:txBody>
      </p:sp>
      <p:sp>
        <p:nvSpPr>
          <p:cNvPr id="3" name="标题 2"/>
          <p:cNvSpPr>
            <a:spLocks noGrp="1"/>
          </p:cNvSpPr>
          <p:nvPr>
            <p:ph type="title"/>
          </p:nvPr>
        </p:nvSpPr>
        <p:spPr/>
        <p:txBody>
          <a:bodyPr>
            <a:normAutofit fontScale="90000"/>
          </a:bodyPr>
          <a:lstStyle/>
          <a:p>
            <a:r>
              <a:rPr lang="zh-CN" altLang="en-US"/>
              <a:t>温故而知新</a:t>
            </a:r>
            <a:r>
              <a:rPr lang="en-US" altLang="zh-CN"/>
              <a:t>—</a:t>
            </a:r>
            <a:r>
              <a:rPr lang="zh-CN" altLang="en-US"/>
              <a:t>常见乘积密码</a:t>
            </a:r>
            <a:r>
              <a:rPr lang="en-US" altLang="zh-CN"/>
              <a:t>—</a:t>
            </a:r>
            <a:r>
              <a:rPr lang="zh-CN" altLang="en-US"/>
              <a:t>迭代密码</a:t>
            </a:r>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88</a:t>
            </a:fld>
            <a:endParaRPr lang="zh-CN" altLang="en-US"/>
          </a:p>
        </p:txBody>
      </p:sp>
    </p:spTree>
    <p:extLst>
      <p:ext uri="{BB962C8B-B14F-4D97-AF65-F5344CB8AC3E}">
        <p14:creationId xmlns:p14="http://schemas.microsoft.com/office/powerpoint/2010/main" val="2405482"/>
      </p:ext>
    </p:extLst>
  </p:cSld>
  <p:clrMapOvr>
    <a:masterClrMapping/>
  </p:clrMapOvr>
  <p:transition spd="slow">
    <p:pull/>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灯片编号占位符 4"/>
          <p:cNvSpPr>
            <a:spLocks noGrp="1"/>
          </p:cNvSpPr>
          <p:nvPr>
            <p:ph type="sldNum" sz="quarter" idx="4"/>
          </p:nvPr>
        </p:nvSpPr>
        <p:spPr/>
        <p:txBody>
          <a:bodyPr/>
          <a:lstStyle/>
          <a:p>
            <a:fld id="{1D3710B4-5F0B-49E7-8F0F-67B1828363ED}" type="slidenum">
              <a:rPr lang="zh-CN" altLang="en-US" smtClean="0"/>
              <a:pPr/>
              <a:t>89</a:t>
            </a:fld>
            <a:endParaRPr lang="zh-CN" altLang="en-US"/>
          </a:p>
        </p:txBody>
      </p:sp>
      <p:sp>
        <p:nvSpPr>
          <p:cNvPr id="330754" name="Rectangle 2"/>
          <p:cNvSpPr>
            <a:spLocks noGrp="1" noChangeArrowheads="1"/>
          </p:cNvSpPr>
          <p:nvPr>
            <p:ph type="title"/>
          </p:nvPr>
        </p:nvSpPr>
        <p:spPr/>
        <p:txBody>
          <a:bodyPr/>
          <a:lstStyle/>
          <a:p>
            <a:r>
              <a:rPr lang="zh-CN" altLang="en-US"/>
              <a:t>温故而知新</a:t>
            </a:r>
            <a:r>
              <a:rPr lang="en-US" altLang="zh-CN"/>
              <a:t>——</a:t>
            </a:r>
            <a:r>
              <a:rPr lang="zh-CN" altLang="en-US"/>
              <a:t>迭代密码</a:t>
            </a:r>
          </a:p>
        </p:txBody>
      </p:sp>
      <p:grpSp>
        <p:nvGrpSpPr>
          <p:cNvPr id="21" name="Group 5"/>
          <p:cNvGrpSpPr>
            <a:grpSpLocks/>
          </p:cNvGrpSpPr>
          <p:nvPr/>
        </p:nvGrpSpPr>
        <p:grpSpPr bwMode="auto">
          <a:xfrm>
            <a:off x="982866" y="1944717"/>
            <a:ext cx="7361167" cy="3644408"/>
            <a:chOff x="517" y="660"/>
            <a:chExt cx="3698" cy="2694"/>
          </a:xfrm>
        </p:grpSpPr>
        <p:sp>
          <p:nvSpPr>
            <p:cNvPr id="22" name="Rectangle 10"/>
            <p:cNvSpPr>
              <a:spLocks noChangeArrowheads="1"/>
            </p:cNvSpPr>
            <p:nvPr/>
          </p:nvSpPr>
          <p:spPr bwMode="ltGray">
            <a:xfrm>
              <a:off x="2172" y="1440"/>
              <a:ext cx="1062" cy="1088"/>
            </a:xfrm>
            <a:prstGeom prst="rect">
              <a:avLst/>
            </a:prstGeom>
            <a:solidFill>
              <a:srgbClr val="FFFFFF"/>
            </a:solidFill>
            <a:ln w="9525" cap="rnd">
              <a:solidFill>
                <a:srgbClr val="000000"/>
              </a:solidFill>
              <a:miter lim="800000"/>
              <a:headEnd/>
              <a:tailEnd/>
            </a:ln>
          </p:spPr>
          <p:txBody>
            <a:bodyPr wrap="none" anchor="ctr"/>
            <a:lstStyle/>
            <a:p>
              <a:pPr algn="ctr" eaLnBrk="0" hangingPunct="0"/>
              <a:endParaRPr kumimoji="1" lang="zh-CN" altLang="en-US" sz="2800" b="1">
                <a:solidFill>
                  <a:schemeClr val="tx1"/>
                </a:solidFill>
              </a:endParaRPr>
            </a:p>
          </p:txBody>
        </p:sp>
        <p:sp>
          <p:nvSpPr>
            <p:cNvPr id="23" name="Rectangle 6"/>
            <p:cNvSpPr>
              <a:spLocks noChangeArrowheads="1"/>
            </p:cNvSpPr>
            <p:nvPr/>
          </p:nvSpPr>
          <p:spPr bwMode="ltGray">
            <a:xfrm>
              <a:off x="2172" y="671"/>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明文分组</a:t>
              </a:r>
            </a:p>
          </p:txBody>
        </p:sp>
        <p:sp>
          <p:nvSpPr>
            <p:cNvPr id="25" name="Rectangle 7"/>
            <p:cNvSpPr>
              <a:spLocks noChangeArrowheads="1"/>
            </p:cNvSpPr>
            <p:nvPr/>
          </p:nvSpPr>
          <p:spPr bwMode="ltGray">
            <a:xfrm>
              <a:off x="2172" y="3066"/>
              <a:ext cx="10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密文分组</a:t>
              </a:r>
            </a:p>
          </p:txBody>
        </p:sp>
        <p:sp>
          <p:nvSpPr>
            <p:cNvPr id="29" name="AutoShape 8"/>
            <p:cNvSpPr>
              <a:spLocks noChangeArrowheads="1"/>
            </p:cNvSpPr>
            <p:nvPr/>
          </p:nvSpPr>
          <p:spPr bwMode="ltGray">
            <a:xfrm>
              <a:off x="2192" y="1586"/>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置换</a:t>
              </a:r>
            </a:p>
          </p:txBody>
        </p:sp>
        <p:sp>
          <p:nvSpPr>
            <p:cNvPr id="30" name="Text Box 13"/>
            <p:cNvSpPr txBox="1">
              <a:spLocks noChangeArrowheads="1"/>
            </p:cNvSpPr>
            <p:nvPr/>
          </p:nvSpPr>
          <p:spPr bwMode="ltGray">
            <a:xfrm>
              <a:off x="3478" y="2435"/>
              <a:ext cx="737" cy="387"/>
            </a:xfrm>
            <a:prstGeom prst="rect">
              <a:avLst/>
            </a:prstGeom>
            <a:noFill/>
            <a:ln w="9525" cap="rnd">
              <a:noFill/>
              <a:miter lim="800000"/>
              <a:headEnd/>
              <a:tailEnd/>
            </a:ln>
          </p:spPr>
          <p:txBody>
            <a:bodyPr wrap="none">
              <a:spAutoFit/>
            </a:bodyPr>
            <a:lstStyle/>
            <a:p>
              <a:pPr eaLnBrk="0" hangingPunct="0"/>
              <a:r>
                <a:rPr kumimoji="1" lang="en-US" altLang="zh-CN" sz="2800" b="1">
                  <a:solidFill>
                    <a:schemeClr val="tx1"/>
                  </a:solidFill>
                </a:rPr>
                <a:t>n</a:t>
              </a:r>
              <a:r>
                <a:rPr kumimoji="1" lang="zh-CN" altLang="en-US" sz="2800" b="1">
                  <a:solidFill>
                    <a:schemeClr val="tx1"/>
                  </a:solidFill>
                </a:rPr>
                <a:t>次迭代</a:t>
              </a:r>
            </a:p>
          </p:txBody>
        </p:sp>
        <p:sp>
          <p:nvSpPr>
            <p:cNvPr id="31" name="AutoShape 8"/>
            <p:cNvSpPr>
              <a:spLocks noChangeArrowheads="1"/>
            </p:cNvSpPr>
            <p:nvPr/>
          </p:nvSpPr>
          <p:spPr bwMode="ltGray">
            <a:xfrm>
              <a:off x="2192" y="2049"/>
              <a:ext cx="997"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800" b="1">
                  <a:solidFill>
                    <a:schemeClr val="tx1"/>
                  </a:solidFill>
                </a:rPr>
                <a:t>代换</a:t>
              </a:r>
            </a:p>
          </p:txBody>
        </p:sp>
        <p:sp>
          <p:nvSpPr>
            <p:cNvPr id="33" name="Rectangle 6"/>
            <p:cNvSpPr>
              <a:spLocks noChangeArrowheads="1"/>
            </p:cNvSpPr>
            <p:nvPr/>
          </p:nvSpPr>
          <p:spPr bwMode="ltGray">
            <a:xfrm>
              <a:off x="873" y="1813"/>
              <a:ext cx="543" cy="38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密钥</a:t>
              </a:r>
            </a:p>
          </p:txBody>
        </p:sp>
        <p:sp>
          <p:nvSpPr>
            <p:cNvPr id="34" name="Rectangle 6"/>
            <p:cNvSpPr>
              <a:spLocks noChangeArrowheads="1"/>
            </p:cNvSpPr>
            <p:nvPr/>
          </p:nvSpPr>
          <p:spPr bwMode="ltGray">
            <a:xfrm>
              <a:off x="517" y="660"/>
              <a:ext cx="1291" cy="310"/>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800" b="1">
                  <a:solidFill>
                    <a:schemeClr val="tx1"/>
                  </a:solidFill>
                </a:rPr>
                <a:t>密钥编排方案</a:t>
              </a:r>
            </a:p>
          </p:txBody>
        </p:sp>
      </p:grpSp>
      <p:sp>
        <p:nvSpPr>
          <p:cNvPr id="35" name="下弧形箭头 34"/>
          <p:cNvSpPr/>
          <p:nvPr/>
        </p:nvSpPr>
        <p:spPr>
          <a:xfrm rot="16200000">
            <a:off x="7023852" y="3505735"/>
            <a:ext cx="1056656" cy="520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endParaRPr>
          </a:p>
        </p:txBody>
      </p:sp>
      <p:sp>
        <p:nvSpPr>
          <p:cNvPr id="36" name="右箭头 35"/>
          <p:cNvSpPr/>
          <p:nvPr/>
        </p:nvSpPr>
        <p:spPr>
          <a:xfrm>
            <a:off x="3347864" y="360188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37" name="右箭头 36"/>
          <p:cNvSpPr/>
          <p:nvPr/>
        </p:nvSpPr>
        <p:spPr>
          <a:xfrm rot="5400000">
            <a:off x="5123033" y="2507950"/>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38" name="右箭头 37"/>
          <p:cNvSpPr/>
          <p:nvPr/>
        </p:nvSpPr>
        <p:spPr>
          <a:xfrm rot="5400000">
            <a:off x="5123033" y="4653968"/>
            <a:ext cx="450885" cy="319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nvGrpSpPr>
          <p:cNvPr id="39" name="组合 38"/>
          <p:cNvGrpSpPr/>
          <p:nvPr/>
        </p:nvGrpSpPr>
        <p:grpSpPr>
          <a:xfrm>
            <a:off x="-75527" y="2839431"/>
            <a:ext cx="7455839" cy="1813705"/>
            <a:chOff x="-75527" y="2839431"/>
            <a:chExt cx="8823991" cy="1813705"/>
          </a:xfrm>
        </p:grpSpPr>
        <p:sp>
          <p:nvSpPr>
            <p:cNvPr id="40" name="椭圆 39"/>
            <p:cNvSpPr/>
            <p:nvPr/>
          </p:nvSpPr>
          <p:spPr>
            <a:xfrm>
              <a:off x="1331640" y="2839431"/>
              <a:ext cx="7416824" cy="18137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5527" y="4057908"/>
              <a:ext cx="1835826" cy="523220"/>
            </a:xfrm>
            <a:prstGeom prst="rect">
              <a:avLst/>
            </a:prstGeom>
            <a:noFill/>
          </p:spPr>
          <p:txBody>
            <a:bodyPr wrap="square" rtlCol="0">
              <a:spAutoFit/>
            </a:bodyPr>
            <a:lstStyle/>
            <a:p>
              <a:r>
                <a:rPr lang="zh-CN" altLang="en-US" sz="2800" b="1">
                  <a:solidFill>
                    <a:srgbClr val="C00000"/>
                  </a:solidFill>
                </a:rPr>
                <a:t>轮函数</a:t>
              </a:r>
              <a:r>
                <a:rPr lang="en-US" altLang="zh-CN" sz="2800" b="1">
                  <a:solidFill>
                    <a:srgbClr val="C00000"/>
                  </a:solidFill>
                </a:rPr>
                <a:t>f</a:t>
              </a:r>
              <a:endParaRPr lang="zh-CN" altLang="en-US" b="1">
                <a:solidFill>
                  <a:srgbClr val="C00000"/>
                </a:solidFill>
              </a:endParaRPr>
            </a:p>
          </p:txBody>
        </p:sp>
      </p:grpSp>
      <p:sp>
        <p:nvSpPr>
          <p:cNvPr id="42" name="右箭头 41"/>
          <p:cNvSpPr/>
          <p:nvPr/>
        </p:nvSpPr>
        <p:spPr>
          <a:xfrm rot="5400000">
            <a:off x="1837406" y="2802815"/>
            <a:ext cx="730377" cy="377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Tree>
    <p:extLst>
      <p:ext uri="{BB962C8B-B14F-4D97-AF65-F5344CB8AC3E}">
        <p14:creationId xmlns:p14="http://schemas.microsoft.com/office/powerpoint/2010/main" val="6911530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a:t> </a:t>
            </a:r>
            <a:r>
              <a:rPr lang="zh-CN" altLang="en-US" sz="2400" b="1">
                <a:solidFill>
                  <a:srgbClr val="FF0000"/>
                </a:solidFill>
              </a:rPr>
              <a:t>密码学的目的</a:t>
            </a:r>
            <a:r>
              <a:rPr lang="zh-CN" altLang="en-US" sz="2400" b="1"/>
              <a:t>：信源和信宿在不安全的信道上进行通信，而密码分析员（破译者）不能理解他们通信的内容。</a:t>
            </a:r>
          </a:p>
        </p:txBody>
      </p:sp>
      <p:sp>
        <p:nvSpPr>
          <p:cNvPr id="20486" name="Rectangle 6"/>
          <p:cNvSpPr>
            <a:spLocks noGrp="1" noChangeArrowheads="1"/>
          </p:cNvSpPr>
          <p:nvPr>
            <p:ph type="title"/>
          </p:nvPr>
        </p:nvSpPr>
        <p:spPr>
          <a:xfrm>
            <a:off x="685800" y="609600"/>
            <a:ext cx="7772400" cy="914400"/>
          </a:xfrm>
        </p:spPr>
        <p:txBody>
          <a:bodyPr>
            <a:normAutofit/>
          </a:bodyPr>
          <a:lstStyle/>
          <a:p>
            <a:pPr>
              <a:defRPr/>
            </a:pPr>
            <a:r>
              <a:rPr lang="zh-CN" altLang="en-US"/>
              <a:t>温故而知新</a:t>
            </a:r>
            <a:r>
              <a:rPr lang="en-US" altLang="zh-CN"/>
              <a:t>——</a:t>
            </a:r>
            <a:r>
              <a:rPr lang="zh-CN" altLang="en-US"/>
              <a:t>加密通信的模型</a:t>
            </a:r>
          </a:p>
        </p:txBody>
      </p:sp>
      <p:sp>
        <p:nvSpPr>
          <p:cNvPr id="44034"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a:latin typeface="Times New Roman" pitchFamily="18" charset="0"/>
              </a:rPr>
              <a:t>Copyright</a:t>
            </a:r>
            <a:r>
              <a:rPr lang="en-US" altLang="zh-CN">
                <a:latin typeface="宋体" pitchFamily="2" charset="-122"/>
              </a:rPr>
              <a:t>©</a:t>
            </a:r>
            <a:r>
              <a:rPr lang="zh-CN" altLang="en-US">
                <a:latin typeface="Times New Roman" pitchFamily="18" charset="0"/>
              </a:rPr>
              <a:t>电子科技大学计算机学院</a:t>
            </a:r>
          </a:p>
        </p:txBody>
      </p:sp>
      <p:sp>
        <p:nvSpPr>
          <p:cNvPr id="44035"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11693C05-3A76-4605-8BB3-BD8205EECF74}" type="slidenum">
              <a:rPr lang="en-US" altLang="zh-CN" smtClean="0">
                <a:latin typeface="Times New Roman" pitchFamily="18" charset="0"/>
              </a:rPr>
              <a:pPr/>
              <a:t>9</a:t>
            </a:fld>
            <a:endParaRPr lang="en-US" altLang="zh-CN">
              <a:latin typeface="Times New Roman" pitchFamily="18" charset="0"/>
            </a:endParaRPr>
          </a:p>
        </p:txBody>
      </p:sp>
      <p:grpSp>
        <p:nvGrpSpPr>
          <p:cNvPr id="2"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密钥</a:t>
              </a:r>
              <a:r>
                <a:rPr lang="en-US" altLang="zh-CN" sz="2000">
                  <a:solidFill>
                    <a:schemeClr val="tx1"/>
                  </a:solidFill>
                  <a:latin typeface="Calibri" pitchFamily="34" charset="0"/>
                </a:rPr>
                <a:t>K</a:t>
              </a: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密文</a:t>
              </a:r>
              <a:r>
                <a:rPr lang="en-US" altLang="zh-CN" sz="2000">
                  <a:solidFill>
                    <a:schemeClr val="tx1"/>
                  </a:solidFill>
                  <a:latin typeface="Calibri" pitchFamily="34" charset="0"/>
                </a:rPr>
                <a:t>C</a:t>
              </a: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密码分析员</a:t>
              </a:r>
              <a:endParaRPr lang="en-US" sz="2000">
                <a:solidFill>
                  <a:schemeClr val="tx1"/>
                </a:solidFill>
                <a:latin typeface="Calibri"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公开信道</a:t>
              </a:r>
              <a:endParaRPr lang="en-US" sz="2000">
                <a:solidFill>
                  <a:schemeClr val="tx1"/>
                </a:solidFill>
                <a:latin typeface="Calibri"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秘密信道</a:t>
              </a:r>
              <a:endParaRPr lang="en-US" sz="2000">
                <a:solidFill>
                  <a:schemeClr val="tx1"/>
                </a:solidFill>
                <a:latin typeface="Calibri"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a:solidFill>
                    <a:schemeClr val="tx1"/>
                  </a:solidFill>
                </a:rPr>
                <a:t>信宿</a:t>
              </a:r>
              <a:endParaRPr lang="en-US" sz="2000" dirty="0">
                <a:solidFill>
                  <a:schemeClr val="tx1"/>
                </a:solidFill>
              </a:endParaRPr>
            </a:p>
          </p:txBody>
        </p:sp>
      </p:grpSp>
    </p:spTree>
    <p:extLst>
      <p:ext uri="{BB962C8B-B14F-4D97-AF65-F5344CB8AC3E}">
        <p14:creationId xmlns:p14="http://schemas.microsoft.com/office/powerpoint/2010/main" val="21484414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4"/>
          </p:nvPr>
        </p:nvSpPr>
        <p:spPr/>
        <p:txBody>
          <a:bodyPr/>
          <a:lstStyle/>
          <a:p>
            <a:fld id="{9F4D9B73-8D82-4322-980E-22B4A577008B}" type="slidenum">
              <a:rPr lang="zh-CN" altLang="en-US" smtClean="0"/>
              <a:pPr/>
              <a:t>90</a:t>
            </a:fld>
            <a:endParaRPr lang="zh-CN" altLang="en-US"/>
          </a:p>
        </p:txBody>
      </p:sp>
      <p:sp>
        <p:nvSpPr>
          <p:cNvPr id="2" name="标题 1"/>
          <p:cNvSpPr>
            <a:spLocks noGrp="1"/>
          </p:cNvSpPr>
          <p:nvPr>
            <p:ph type="title"/>
          </p:nvPr>
        </p:nvSpPr>
        <p:spPr/>
        <p:txBody>
          <a:bodyPr/>
          <a:lstStyle/>
          <a:p>
            <a:r>
              <a:rPr lang="en-US" altLang="zh-CN" dirty="0"/>
              <a:t>DES</a:t>
            </a:r>
            <a:endParaRPr lang="zh-CN" altLang="en-US" dirty="0"/>
          </a:p>
        </p:txBody>
      </p:sp>
      <p:sp>
        <p:nvSpPr>
          <p:cNvPr id="62467" name="灯片编号占位符 3"/>
          <p:cNvSpPr txBox="1">
            <a:spLocks/>
          </p:cNvSpPr>
          <p:nvPr/>
        </p:nvSpPr>
        <p:spPr bwMode="auto">
          <a:xfrm>
            <a:off x="8647113" y="6408738"/>
            <a:ext cx="366712" cy="365125"/>
          </a:xfrm>
          <a:prstGeom prst="rect">
            <a:avLst/>
          </a:prstGeom>
          <a:noFill/>
          <a:ln w="9525">
            <a:noFill/>
            <a:miter lim="800000"/>
            <a:headEnd/>
            <a:tailEnd/>
          </a:ln>
        </p:spPr>
        <p:txBody>
          <a:bodyPr anchor="b"/>
          <a:lstStyle/>
          <a:p>
            <a:pPr algn="r"/>
            <a:fld id="{B54C285F-4D87-496F-A890-2B9E25B2C99C}" type="slidenum">
              <a:rPr lang="zh-CN" altLang="en-US" sz="700">
                <a:solidFill>
                  <a:schemeClr val="tx1"/>
                </a:solidFill>
              </a:rPr>
              <a:pPr algn="r"/>
              <a:t>90</a:t>
            </a:fld>
            <a:endParaRPr lang="zh-CN" altLang="en-US" sz="700">
              <a:solidFill>
                <a:schemeClr val="tx1"/>
              </a:solidFill>
            </a:endParaRPr>
          </a:p>
        </p:txBody>
      </p:sp>
      <p:sp>
        <p:nvSpPr>
          <p:cNvPr id="62469" name="Freeform 1026"/>
          <p:cNvSpPr>
            <a:spLocks/>
          </p:cNvSpPr>
          <p:nvPr/>
        </p:nvSpPr>
        <p:spPr bwMode="auto">
          <a:xfrm>
            <a:off x="4997450" y="1905000"/>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2"/>
            </a:solidFill>
            <a:round/>
            <a:headEnd/>
            <a:tailEnd type="triangle" w="med" len="med"/>
          </a:ln>
        </p:spPr>
        <p:txBody>
          <a:bodyPr/>
          <a:lstStyle/>
          <a:p>
            <a:endParaRPr lang="zh-CN" altLang="en-US" sz="1600">
              <a:solidFill>
                <a:schemeClr val="tx1"/>
              </a:solidFill>
            </a:endParaRPr>
          </a:p>
        </p:txBody>
      </p:sp>
      <p:sp>
        <p:nvSpPr>
          <p:cNvPr id="62470" name="Rectangle 1028"/>
          <p:cNvSpPr>
            <a:spLocks noChangeArrowheads="1"/>
          </p:cNvSpPr>
          <p:nvPr/>
        </p:nvSpPr>
        <p:spPr bwMode="auto">
          <a:xfrm>
            <a:off x="3276600" y="176213"/>
            <a:ext cx="2819400" cy="381000"/>
          </a:xfrm>
          <a:prstGeom prst="rect">
            <a:avLst/>
          </a:prstGeom>
          <a:solidFill>
            <a:schemeClr val="bg1"/>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71" name="Text Box 1029"/>
          <p:cNvSpPr txBox="1">
            <a:spLocks noChangeArrowheads="1"/>
          </p:cNvSpPr>
          <p:nvPr/>
        </p:nvSpPr>
        <p:spPr bwMode="auto">
          <a:xfrm>
            <a:off x="3733800" y="176213"/>
            <a:ext cx="2074992" cy="338554"/>
          </a:xfrm>
          <a:prstGeom prst="rect">
            <a:avLst/>
          </a:prstGeom>
          <a:noFill/>
          <a:ln w="9525">
            <a:noFill/>
            <a:miter lim="800000"/>
            <a:headEnd/>
            <a:tailEnd/>
          </a:ln>
        </p:spPr>
        <p:txBody>
          <a:bodyPr wrap="none">
            <a:spAutoFit/>
          </a:bodyPr>
          <a:lstStyle/>
          <a:p>
            <a:r>
              <a:rPr lang="zh-CN" altLang="en-US" sz="1600" dirty="0">
                <a:solidFill>
                  <a:schemeClr val="tx1"/>
                </a:solidFill>
              </a:rPr>
              <a:t>64 </a:t>
            </a:r>
            <a:r>
              <a:rPr lang="en-US" altLang="zh-CN" sz="1600" dirty="0">
                <a:solidFill>
                  <a:schemeClr val="tx1"/>
                </a:solidFill>
              </a:rPr>
              <a:t>bit plaintext block</a:t>
            </a:r>
          </a:p>
        </p:txBody>
      </p:sp>
      <p:sp>
        <p:nvSpPr>
          <p:cNvPr id="62472" name="AutoShape 1030"/>
          <p:cNvSpPr>
            <a:spLocks noChangeArrowheads="1"/>
          </p:cNvSpPr>
          <p:nvPr/>
        </p:nvSpPr>
        <p:spPr bwMode="auto">
          <a:xfrm>
            <a:off x="4203700" y="785813"/>
            <a:ext cx="990600" cy="381000"/>
          </a:xfrm>
          <a:prstGeom prst="flowChartTerminator">
            <a:avLst/>
          </a:prstGeom>
          <a:solidFill>
            <a:srgbClr val="00FF00"/>
          </a:solidFill>
          <a:ln w="19050">
            <a:solidFill>
              <a:schemeClr val="bg2"/>
            </a:solidFill>
            <a:miter lim="800000"/>
            <a:headEnd/>
            <a:tailEnd/>
          </a:ln>
        </p:spPr>
        <p:txBody>
          <a:bodyPr wrap="none" anchor="ctr"/>
          <a:lstStyle/>
          <a:p>
            <a:endParaRPr lang="zh-CN" altLang="en-US" sz="1600">
              <a:solidFill>
                <a:schemeClr val="tx1"/>
              </a:solidFill>
            </a:endParaRPr>
          </a:p>
        </p:txBody>
      </p:sp>
      <p:sp>
        <p:nvSpPr>
          <p:cNvPr id="62473" name="Text Box 1031"/>
          <p:cNvSpPr txBox="1">
            <a:spLocks noChangeArrowheads="1"/>
          </p:cNvSpPr>
          <p:nvPr/>
        </p:nvSpPr>
        <p:spPr bwMode="auto">
          <a:xfrm>
            <a:off x="4495800" y="785813"/>
            <a:ext cx="375424" cy="338554"/>
          </a:xfrm>
          <a:prstGeom prst="rect">
            <a:avLst/>
          </a:prstGeom>
          <a:noFill/>
          <a:ln w="9525">
            <a:noFill/>
            <a:miter lim="800000"/>
            <a:headEnd/>
            <a:tailEnd/>
          </a:ln>
        </p:spPr>
        <p:txBody>
          <a:bodyPr wrap="none">
            <a:spAutoFit/>
          </a:bodyPr>
          <a:lstStyle/>
          <a:p>
            <a:r>
              <a:rPr lang="en-US" altLang="zh-CN" sz="1600">
                <a:solidFill>
                  <a:schemeClr val="tx1"/>
                </a:solidFill>
              </a:rPr>
              <a:t>IP</a:t>
            </a:r>
          </a:p>
        </p:txBody>
      </p:sp>
      <p:sp>
        <p:nvSpPr>
          <p:cNvPr id="62474" name="Rectangle 1032"/>
          <p:cNvSpPr>
            <a:spLocks noChangeArrowheads="1"/>
          </p:cNvSpPr>
          <p:nvPr/>
        </p:nvSpPr>
        <p:spPr bwMode="auto">
          <a:xfrm>
            <a:off x="2438400" y="1270000"/>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75" name="Rectangle 1033"/>
          <p:cNvSpPr>
            <a:spLocks noChangeArrowheads="1"/>
          </p:cNvSpPr>
          <p:nvPr/>
        </p:nvSpPr>
        <p:spPr bwMode="auto">
          <a:xfrm>
            <a:off x="5257800" y="1270000"/>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76" name="Line 1034"/>
          <p:cNvSpPr>
            <a:spLocks noChangeShapeType="1"/>
          </p:cNvSpPr>
          <p:nvPr/>
        </p:nvSpPr>
        <p:spPr bwMode="auto">
          <a:xfrm flipH="1">
            <a:off x="3302000" y="990600"/>
            <a:ext cx="901700" cy="279400"/>
          </a:xfrm>
          <a:prstGeom prst="line">
            <a:avLst/>
          </a:prstGeom>
          <a:noFill/>
          <a:ln w="19050">
            <a:solidFill>
              <a:schemeClr val="tx1"/>
            </a:solidFill>
            <a:round/>
            <a:headEnd/>
            <a:tailEnd type="triangle" w="med" len="med"/>
          </a:ln>
        </p:spPr>
        <p:txBody>
          <a:bodyPr/>
          <a:lstStyle/>
          <a:p>
            <a:endParaRPr lang="zh-CN" altLang="en-US" sz="1600"/>
          </a:p>
        </p:txBody>
      </p:sp>
      <p:sp>
        <p:nvSpPr>
          <p:cNvPr id="62477" name="Line 1035"/>
          <p:cNvSpPr>
            <a:spLocks noChangeShapeType="1"/>
          </p:cNvSpPr>
          <p:nvPr/>
        </p:nvSpPr>
        <p:spPr bwMode="auto">
          <a:xfrm>
            <a:off x="5194300" y="990600"/>
            <a:ext cx="863600" cy="279400"/>
          </a:xfrm>
          <a:prstGeom prst="line">
            <a:avLst/>
          </a:prstGeom>
          <a:noFill/>
          <a:ln w="19050">
            <a:solidFill>
              <a:schemeClr val="tx1"/>
            </a:solidFill>
            <a:round/>
            <a:headEnd/>
            <a:tailEnd type="triangle" w="med" len="med"/>
          </a:ln>
        </p:spPr>
        <p:txBody>
          <a:bodyPr/>
          <a:lstStyle/>
          <a:p>
            <a:endParaRPr lang="zh-CN" altLang="en-US" sz="1600"/>
          </a:p>
        </p:txBody>
      </p:sp>
      <p:sp>
        <p:nvSpPr>
          <p:cNvPr id="62478" name="Text Box 1036"/>
          <p:cNvSpPr txBox="1">
            <a:spLocks noChangeArrowheads="1"/>
          </p:cNvSpPr>
          <p:nvPr/>
        </p:nvSpPr>
        <p:spPr bwMode="auto">
          <a:xfrm>
            <a:off x="3098800" y="1270000"/>
            <a:ext cx="362600" cy="338554"/>
          </a:xfrm>
          <a:prstGeom prst="rect">
            <a:avLst/>
          </a:prstGeom>
          <a:noFill/>
          <a:ln w="9525">
            <a:noFill/>
            <a:miter lim="800000"/>
            <a:headEnd/>
            <a:tailEnd/>
          </a:ln>
        </p:spPr>
        <p:txBody>
          <a:bodyPr wrap="none">
            <a:spAutoFit/>
          </a:bodyPr>
          <a:lstStyle/>
          <a:p>
            <a:r>
              <a:rPr lang="en-US" altLang="zh-CN" sz="1600">
                <a:solidFill>
                  <a:schemeClr val="tx1"/>
                </a:solidFill>
              </a:rPr>
              <a:t>L</a:t>
            </a:r>
            <a:r>
              <a:rPr lang="en-US" altLang="zh-CN" sz="1600" baseline="-25000">
                <a:solidFill>
                  <a:schemeClr val="tx1"/>
                </a:solidFill>
              </a:rPr>
              <a:t>0</a:t>
            </a:r>
          </a:p>
        </p:txBody>
      </p:sp>
      <p:sp>
        <p:nvSpPr>
          <p:cNvPr id="62479" name="Text Box 1037"/>
          <p:cNvSpPr txBox="1">
            <a:spLocks noChangeArrowheads="1"/>
          </p:cNvSpPr>
          <p:nvPr/>
        </p:nvSpPr>
        <p:spPr bwMode="auto">
          <a:xfrm>
            <a:off x="5918200" y="1270000"/>
            <a:ext cx="412750" cy="338554"/>
          </a:xfrm>
          <a:prstGeom prst="rect">
            <a:avLst/>
          </a:prstGeom>
          <a:noFill/>
          <a:ln w="9525">
            <a:noFill/>
            <a:miter lim="800000"/>
            <a:headEnd/>
            <a:tailEnd/>
          </a:ln>
        </p:spPr>
        <p:txBody>
          <a:bodyPr>
            <a:spAutoFit/>
          </a:bodyPr>
          <a:lstStyle/>
          <a:p>
            <a:r>
              <a:rPr lang="en-US" altLang="zh-CN" sz="1600">
                <a:solidFill>
                  <a:schemeClr val="tx1"/>
                </a:solidFill>
              </a:rPr>
              <a:t>R</a:t>
            </a:r>
            <a:r>
              <a:rPr lang="en-US" altLang="zh-CN" sz="1600" baseline="-25000">
                <a:solidFill>
                  <a:schemeClr val="tx1"/>
                </a:solidFill>
              </a:rPr>
              <a:t>0</a:t>
            </a:r>
          </a:p>
        </p:txBody>
      </p:sp>
      <p:sp>
        <p:nvSpPr>
          <p:cNvPr id="62480" name="Rectangle 1038"/>
          <p:cNvSpPr>
            <a:spLocks noChangeArrowheads="1"/>
          </p:cNvSpPr>
          <p:nvPr/>
        </p:nvSpPr>
        <p:spPr bwMode="auto">
          <a:xfrm>
            <a:off x="2438400" y="2946400"/>
            <a:ext cx="1930400" cy="381000"/>
          </a:xfrm>
          <a:prstGeom prst="rect">
            <a:avLst/>
          </a:prstGeom>
          <a:solidFill>
            <a:srgbClr val="FFFF27"/>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81" name="Rectangle 1039"/>
          <p:cNvSpPr>
            <a:spLocks noChangeArrowheads="1"/>
          </p:cNvSpPr>
          <p:nvPr/>
        </p:nvSpPr>
        <p:spPr bwMode="auto">
          <a:xfrm>
            <a:off x="5257800" y="2946400"/>
            <a:ext cx="1930400" cy="381000"/>
          </a:xfrm>
          <a:prstGeom prst="rect">
            <a:avLst/>
          </a:prstGeom>
          <a:solidFill>
            <a:srgbClr val="FFFF27"/>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82" name="Text Box 1040"/>
          <p:cNvSpPr txBox="1">
            <a:spLocks noChangeArrowheads="1"/>
          </p:cNvSpPr>
          <p:nvPr/>
        </p:nvSpPr>
        <p:spPr bwMode="auto">
          <a:xfrm>
            <a:off x="2909888" y="2946400"/>
            <a:ext cx="757237" cy="338554"/>
          </a:xfrm>
          <a:prstGeom prst="rect">
            <a:avLst/>
          </a:prstGeom>
          <a:noFill/>
          <a:ln w="9525">
            <a:noFill/>
            <a:miter lim="800000"/>
            <a:headEnd/>
            <a:tailEnd/>
          </a:ln>
        </p:spPr>
        <p:txBody>
          <a:bodyPr>
            <a:spAutoFit/>
          </a:bodyPr>
          <a:lstStyle/>
          <a:p>
            <a:r>
              <a:rPr lang="en-US" altLang="zh-CN" sz="1600">
                <a:solidFill>
                  <a:schemeClr val="tx1"/>
                </a:solidFill>
              </a:rPr>
              <a:t>L</a:t>
            </a:r>
            <a:r>
              <a:rPr lang="en-US" altLang="zh-CN" sz="1600" baseline="-25000">
                <a:solidFill>
                  <a:schemeClr val="tx1"/>
                </a:solidFill>
              </a:rPr>
              <a:t>1</a:t>
            </a:r>
            <a:r>
              <a:rPr lang="en-US" altLang="zh-CN" sz="1600">
                <a:solidFill>
                  <a:schemeClr val="tx1"/>
                </a:solidFill>
              </a:rPr>
              <a:t>=R</a:t>
            </a:r>
            <a:r>
              <a:rPr lang="en-US" altLang="zh-CN" sz="1600" baseline="-25000">
                <a:solidFill>
                  <a:schemeClr val="tx1"/>
                </a:solidFill>
              </a:rPr>
              <a:t>0</a:t>
            </a:r>
          </a:p>
        </p:txBody>
      </p:sp>
      <p:sp>
        <p:nvSpPr>
          <p:cNvPr id="62483" name="Text Box 1041"/>
          <p:cNvSpPr txBox="1">
            <a:spLocks noChangeArrowheads="1"/>
          </p:cNvSpPr>
          <p:nvPr/>
        </p:nvSpPr>
        <p:spPr bwMode="auto">
          <a:xfrm>
            <a:off x="5394325" y="2946400"/>
            <a:ext cx="1793875" cy="338554"/>
          </a:xfrm>
          <a:prstGeom prst="rect">
            <a:avLst/>
          </a:prstGeom>
          <a:noFill/>
          <a:ln w="9525">
            <a:noFill/>
            <a:miter lim="800000"/>
            <a:headEnd/>
            <a:tailEnd/>
          </a:ln>
        </p:spPr>
        <p:txBody>
          <a:bodyPr>
            <a:spAutoFit/>
          </a:bodyPr>
          <a:lstStyle/>
          <a:p>
            <a:r>
              <a:rPr lang="en-US" altLang="zh-CN" sz="1600" dirty="0">
                <a:solidFill>
                  <a:schemeClr val="tx1"/>
                </a:solidFill>
              </a:rPr>
              <a:t>R</a:t>
            </a:r>
            <a:r>
              <a:rPr lang="en-US" altLang="zh-CN" sz="1600" baseline="-25000" dirty="0">
                <a:solidFill>
                  <a:schemeClr val="tx1"/>
                </a:solidFill>
              </a:rPr>
              <a:t>1</a:t>
            </a:r>
            <a:r>
              <a:rPr lang="en-US" altLang="zh-CN" sz="1600" dirty="0">
                <a:solidFill>
                  <a:schemeClr val="tx1"/>
                </a:solidFill>
              </a:rPr>
              <a:t>=L</a:t>
            </a:r>
            <a:r>
              <a:rPr lang="en-US" altLang="zh-CN" sz="1600" baseline="-25000" dirty="0">
                <a:solidFill>
                  <a:schemeClr val="tx1"/>
                </a:solidFill>
              </a:rPr>
              <a:t>0 </a:t>
            </a:r>
            <a:r>
              <a:rPr lang="en-US" altLang="zh-CN" sz="1600" dirty="0">
                <a:solidFill>
                  <a:schemeClr val="tx1"/>
                </a:solidFill>
              </a:rPr>
              <a:t>+ f(R</a:t>
            </a:r>
            <a:r>
              <a:rPr lang="en-US" altLang="zh-CN" sz="1600" baseline="-25000" dirty="0">
                <a:solidFill>
                  <a:schemeClr val="tx1"/>
                </a:solidFill>
              </a:rPr>
              <a:t>0</a:t>
            </a:r>
            <a:r>
              <a:rPr lang="en-US" altLang="zh-CN" sz="1600" dirty="0">
                <a:solidFill>
                  <a:schemeClr val="tx1"/>
                </a:solidFill>
              </a:rPr>
              <a:t>,K</a:t>
            </a:r>
            <a:r>
              <a:rPr lang="en-US" altLang="zh-CN" sz="1600" baseline="-25000" dirty="0">
                <a:solidFill>
                  <a:schemeClr val="tx1"/>
                </a:solidFill>
              </a:rPr>
              <a:t>1</a:t>
            </a:r>
            <a:r>
              <a:rPr lang="en-US" altLang="zh-CN" sz="1600" dirty="0">
                <a:solidFill>
                  <a:schemeClr val="tx1"/>
                </a:solidFill>
              </a:rPr>
              <a:t>)</a:t>
            </a:r>
            <a:endParaRPr lang="en-US" altLang="zh-CN" sz="1600" baseline="-25000" dirty="0">
              <a:solidFill>
                <a:schemeClr val="tx1"/>
              </a:solidFill>
            </a:endParaRPr>
          </a:p>
        </p:txBody>
      </p:sp>
      <p:cxnSp>
        <p:nvCxnSpPr>
          <p:cNvPr id="62484" name="AutoShape 1042"/>
          <p:cNvCxnSpPr>
            <a:cxnSpLocks noChangeShapeType="1"/>
          </p:cNvCxnSpPr>
          <p:nvPr/>
        </p:nvCxnSpPr>
        <p:spPr bwMode="auto">
          <a:xfrm rot="5400000">
            <a:off x="5327650" y="1327150"/>
            <a:ext cx="485775" cy="1133475"/>
          </a:xfrm>
          <a:prstGeom prst="bentConnector2">
            <a:avLst/>
          </a:prstGeom>
          <a:noFill/>
          <a:ln w="19050">
            <a:solidFill>
              <a:schemeClr val="tx1"/>
            </a:solidFill>
            <a:miter lim="800000"/>
            <a:headEnd/>
            <a:tailEnd type="triangle" w="med" len="med"/>
          </a:ln>
        </p:spPr>
      </p:cxnSp>
      <p:sp>
        <p:nvSpPr>
          <p:cNvPr id="62485" name="Line 1043"/>
          <p:cNvSpPr>
            <a:spLocks noChangeShapeType="1"/>
          </p:cNvSpPr>
          <p:nvPr/>
        </p:nvSpPr>
        <p:spPr bwMode="auto">
          <a:xfrm>
            <a:off x="3289300" y="1651000"/>
            <a:ext cx="0" cy="304800"/>
          </a:xfrm>
          <a:prstGeom prst="line">
            <a:avLst/>
          </a:prstGeom>
          <a:noFill/>
          <a:ln w="19050">
            <a:solidFill>
              <a:schemeClr val="tx1"/>
            </a:solidFill>
            <a:round/>
            <a:headEnd/>
            <a:tailEnd type="triangle" w="med" len="med"/>
          </a:ln>
        </p:spPr>
        <p:txBody>
          <a:bodyPr/>
          <a:lstStyle/>
          <a:p>
            <a:endParaRPr lang="zh-CN" altLang="en-US" sz="1600"/>
          </a:p>
        </p:txBody>
      </p:sp>
      <p:sp>
        <p:nvSpPr>
          <p:cNvPr id="62486" name="Freeform 1044"/>
          <p:cNvSpPr>
            <a:spLocks/>
          </p:cNvSpPr>
          <p:nvPr/>
        </p:nvSpPr>
        <p:spPr bwMode="auto">
          <a:xfrm>
            <a:off x="3289300" y="2133600"/>
            <a:ext cx="2847975" cy="812800"/>
          </a:xfrm>
          <a:custGeom>
            <a:avLst/>
            <a:gdLst>
              <a:gd name="T0" fmla="*/ 2147483647 w 1792"/>
              <a:gd name="T1" fmla="*/ 0 h 512"/>
              <a:gd name="T2" fmla="*/ 2147483647 w 1792"/>
              <a:gd name="T3" fmla="*/ 2147483647 h 512"/>
              <a:gd name="T4" fmla="*/ 0 w 1792"/>
              <a:gd name="T5" fmla="*/ 2147483647 h 512"/>
              <a:gd name="T6" fmla="*/ 0 w 1792"/>
              <a:gd name="T7" fmla="*/ 2147483647 h 512"/>
              <a:gd name="T8" fmla="*/ 0 60000 65536"/>
              <a:gd name="T9" fmla="*/ 0 60000 65536"/>
              <a:gd name="T10" fmla="*/ 0 60000 65536"/>
              <a:gd name="T11" fmla="*/ 0 60000 65536"/>
              <a:gd name="T12" fmla="*/ 0 w 1792"/>
              <a:gd name="T13" fmla="*/ 0 h 512"/>
              <a:gd name="T14" fmla="*/ 1792 w 1792"/>
              <a:gd name="T15" fmla="*/ 512 h 512"/>
            </a:gdLst>
            <a:ahLst/>
            <a:cxnLst>
              <a:cxn ang="T8">
                <a:pos x="T0" y="T1"/>
              </a:cxn>
              <a:cxn ang="T9">
                <a:pos x="T2" y="T3"/>
              </a:cxn>
              <a:cxn ang="T10">
                <a:pos x="T4" y="T5"/>
              </a:cxn>
              <a:cxn ang="T11">
                <a:pos x="T6" y="T7"/>
              </a:cxn>
            </a:cxnLst>
            <a:rect l="T12" t="T13" r="T14" b="T15"/>
            <a:pathLst>
              <a:path w="1792" h="512">
                <a:moveTo>
                  <a:pt x="1792" y="0"/>
                </a:moveTo>
                <a:lnTo>
                  <a:pt x="1792" y="140"/>
                </a:lnTo>
                <a:lnTo>
                  <a:pt x="0" y="420"/>
                </a:lnTo>
                <a:lnTo>
                  <a:pt x="0" y="512"/>
                </a:lnTo>
              </a:path>
            </a:pathLst>
          </a:custGeom>
          <a:noFill/>
          <a:ln w="19050">
            <a:solidFill>
              <a:schemeClr val="tx1"/>
            </a:solidFill>
            <a:round/>
            <a:headEnd/>
            <a:tailEnd type="triangle" w="med" len="med"/>
          </a:ln>
        </p:spPr>
        <p:txBody>
          <a:bodyPr/>
          <a:lstStyle/>
          <a:p>
            <a:endParaRPr lang="zh-CN" altLang="en-US" sz="1600">
              <a:solidFill>
                <a:schemeClr val="tx1"/>
              </a:solidFill>
            </a:endParaRPr>
          </a:p>
        </p:txBody>
      </p:sp>
      <p:sp>
        <p:nvSpPr>
          <p:cNvPr id="62487" name="Freeform 1045"/>
          <p:cNvSpPr>
            <a:spLocks/>
          </p:cNvSpPr>
          <p:nvPr/>
        </p:nvSpPr>
        <p:spPr bwMode="auto">
          <a:xfrm>
            <a:off x="3289300" y="2330450"/>
            <a:ext cx="2851150" cy="615950"/>
          </a:xfrm>
          <a:custGeom>
            <a:avLst/>
            <a:gdLst>
              <a:gd name="T0" fmla="*/ 0 w 1796"/>
              <a:gd name="T1" fmla="*/ 0 h 388"/>
              <a:gd name="T2" fmla="*/ 0 w 1796"/>
              <a:gd name="T3" fmla="*/ 2147483647 h 388"/>
              <a:gd name="T4" fmla="*/ 2147483647 w 1796"/>
              <a:gd name="T5" fmla="*/ 2147483647 h 388"/>
              <a:gd name="T6" fmla="*/ 2147483647 w 1796"/>
              <a:gd name="T7" fmla="*/ 2147483647 h 388"/>
              <a:gd name="T8" fmla="*/ 0 60000 65536"/>
              <a:gd name="T9" fmla="*/ 0 60000 65536"/>
              <a:gd name="T10" fmla="*/ 0 60000 65536"/>
              <a:gd name="T11" fmla="*/ 0 60000 65536"/>
              <a:gd name="T12" fmla="*/ 0 w 1796"/>
              <a:gd name="T13" fmla="*/ 0 h 388"/>
              <a:gd name="T14" fmla="*/ 1796 w 1796"/>
              <a:gd name="T15" fmla="*/ 388 h 388"/>
            </a:gdLst>
            <a:ahLst/>
            <a:cxnLst>
              <a:cxn ang="T8">
                <a:pos x="T0" y="T1"/>
              </a:cxn>
              <a:cxn ang="T9">
                <a:pos x="T2" y="T3"/>
              </a:cxn>
              <a:cxn ang="T10">
                <a:pos x="T4" y="T5"/>
              </a:cxn>
              <a:cxn ang="T11">
                <a:pos x="T6" y="T7"/>
              </a:cxn>
            </a:cxnLst>
            <a:rect l="T12" t="T13" r="T14" b="T15"/>
            <a:pathLst>
              <a:path w="1796" h="388">
                <a:moveTo>
                  <a:pt x="0" y="0"/>
                </a:moveTo>
                <a:lnTo>
                  <a:pt x="0" y="44"/>
                </a:lnTo>
                <a:lnTo>
                  <a:pt x="1796" y="284"/>
                </a:lnTo>
                <a:lnTo>
                  <a:pt x="1796" y="388"/>
                </a:lnTo>
              </a:path>
            </a:pathLst>
          </a:custGeom>
          <a:noFill/>
          <a:ln w="19050">
            <a:solidFill>
              <a:schemeClr val="tx1"/>
            </a:solidFill>
            <a:round/>
            <a:headEnd/>
            <a:tailEnd type="triangle" w="med" len="med"/>
          </a:ln>
        </p:spPr>
        <p:txBody>
          <a:bodyPr/>
          <a:lstStyle/>
          <a:p>
            <a:endParaRPr lang="zh-CN" altLang="en-US" sz="1600">
              <a:solidFill>
                <a:schemeClr val="tx1"/>
              </a:solidFill>
            </a:endParaRPr>
          </a:p>
        </p:txBody>
      </p:sp>
      <p:sp>
        <p:nvSpPr>
          <p:cNvPr id="62488" name="Line 1046"/>
          <p:cNvSpPr>
            <a:spLocks noChangeShapeType="1"/>
          </p:cNvSpPr>
          <p:nvPr/>
        </p:nvSpPr>
        <p:spPr bwMode="auto">
          <a:xfrm>
            <a:off x="3479800" y="2136775"/>
            <a:ext cx="844550" cy="0"/>
          </a:xfrm>
          <a:prstGeom prst="line">
            <a:avLst/>
          </a:prstGeom>
          <a:noFill/>
          <a:ln w="19050">
            <a:solidFill>
              <a:schemeClr val="tx1"/>
            </a:solidFill>
            <a:round/>
            <a:headEnd type="triangle" w="med" len="med"/>
            <a:tailEnd/>
          </a:ln>
        </p:spPr>
        <p:txBody>
          <a:bodyPr/>
          <a:lstStyle/>
          <a:p>
            <a:endParaRPr lang="zh-CN" altLang="en-US" sz="1600"/>
          </a:p>
        </p:txBody>
      </p:sp>
      <p:grpSp>
        <p:nvGrpSpPr>
          <p:cNvPr id="62489" name="Group 1047"/>
          <p:cNvGrpSpPr>
            <a:grpSpLocks/>
          </p:cNvGrpSpPr>
          <p:nvPr/>
        </p:nvGrpSpPr>
        <p:grpSpPr bwMode="auto">
          <a:xfrm>
            <a:off x="4324350" y="1778000"/>
            <a:ext cx="685800" cy="685800"/>
            <a:chOff x="2880" y="1872"/>
            <a:chExt cx="432" cy="432"/>
          </a:xfrm>
        </p:grpSpPr>
        <p:sp>
          <p:nvSpPr>
            <p:cNvPr id="62522" name="Oval 1048"/>
            <p:cNvSpPr>
              <a:spLocks noChangeArrowheads="1"/>
            </p:cNvSpPr>
            <p:nvPr/>
          </p:nvSpPr>
          <p:spPr bwMode="auto">
            <a:xfrm>
              <a:off x="2880" y="1872"/>
              <a:ext cx="432" cy="432"/>
            </a:xfrm>
            <a:prstGeom prst="ellipse">
              <a:avLst/>
            </a:prstGeom>
            <a:solidFill>
              <a:srgbClr val="00FF00"/>
            </a:solidFill>
            <a:ln w="19050">
              <a:solidFill>
                <a:schemeClr val="bg2"/>
              </a:solidFill>
              <a:round/>
              <a:headEnd/>
              <a:tailEnd/>
            </a:ln>
          </p:spPr>
          <p:txBody>
            <a:bodyPr wrap="none" anchor="ctr"/>
            <a:lstStyle/>
            <a:p>
              <a:endParaRPr lang="zh-CN" altLang="en-US" sz="1600">
                <a:solidFill>
                  <a:schemeClr val="tx1"/>
                </a:solidFill>
              </a:endParaRPr>
            </a:p>
          </p:txBody>
        </p:sp>
        <p:sp>
          <p:nvSpPr>
            <p:cNvPr id="62523" name="Text Box 1049"/>
            <p:cNvSpPr txBox="1">
              <a:spLocks noChangeArrowheads="1"/>
            </p:cNvSpPr>
            <p:nvPr/>
          </p:nvSpPr>
          <p:spPr bwMode="auto">
            <a:xfrm>
              <a:off x="3000" y="1936"/>
              <a:ext cx="260" cy="213"/>
            </a:xfrm>
            <a:prstGeom prst="rect">
              <a:avLst/>
            </a:prstGeom>
            <a:noFill/>
            <a:ln w="9525">
              <a:noFill/>
              <a:miter lim="800000"/>
              <a:headEnd/>
              <a:tailEnd/>
            </a:ln>
          </p:spPr>
          <p:txBody>
            <a:bodyPr>
              <a:spAutoFit/>
            </a:bodyPr>
            <a:lstStyle/>
            <a:p>
              <a:r>
                <a:rPr lang="en-US" altLang="zh-CN" sz="1600">
                  <a:solidFill>
                    <a:schemeClr val="tx1"/>
                  </a:solidFill>
                </a:rPr>
                <a:t>f</a:t>
              </a:r>
              <a:endParaRPr lang="en-US" altLang="zh-CN" sz="1600" baseline="-25000">
                <a:solidFill>
                  <a:schemeClr val="tx1"/>
                </a:solidFill>
              </a:endParaRPr>
            </a:p>
          </p:txBody>
        </p:sp>
      </p:grpSp>
      <p:sp>
        <p:nvSpPr>
          <p:cNvPr id="62490" name="AutoShape 1050"/>
          <p:cNvSpPr>
            <a:spLocks noChangeArrowheads="1"/>
          </p:cNvSpPr>
          <p:nvPr/>
        </p:nvSpPr>
        <p:spPr bwMode="auto">
          <a:xfrm>
            <a:off x="3098800" y="1955800"/>
            <a:ext cx="381000" cy="381000"/>
          </a:xfrm>
          <a:prstGeom prst="flowChartOr">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sz="1600">
              <a:solidFill>
                <a:schemeClr val="tx1"/>
              </a:solidFill>
            </a:endParaRPr>
          </a:p>
        </p:txBody>
      </p:sp>
      <p:sp>
        <p:nvSpPr>
          <p:cNvPr id="62491" name="Text Box 1051"/>
          <p:cNvSpPr txBox="1">
            <a:spLocks noChangeArrowheads="1"/>
          </p:cNvSpPr>
          <p:nvPr/>
        </p:nvSpPr>
        <p:spPr bwMode="auto">
          <a:xfrm>
            <a:off x="7216775" y="1684338"/>
            <a:ext cx="1487908" cy="523220"/>
          </a:xfrm>
          <a:prstGeom prst="rect">
            <a:avLst/>
          </a:prstGeom>
          <a:noFill/>
          <a:ln w="9525">
            <a:noFill/>
            <a:miter lim="800000"/>
            <a:headEnd/>
            <a:tailEnd/>
          </a:ln>
        </p:spPr>
        <p:txBody>
          <a:bodyPr wrap="none">
            <a:spAutoFit/>
          </a:bodyPr>
          <a:lstStyle/>
          <a:p>
            <a:r>
              <a:rPr lang="en-US" altLang="zh-CN" sz="1400">
                <a:solidFill>
                  <a:schemeClr val="tx1"/>
                </a:solidFill>
              </a:rPr>
              <a:t>K</a:t>
            </a:r>
            <a:r>
              <a:rPr lang="en-US" altLang="zh-CN" sz="1400" baseline="-25000">
                <a:solidFill>
                  <a:schemeClr val="tx1"/>
                </a:solidFill>
              </a:rPr>
              <a:t>1</a:t>
            </a:r>
            <a:r>
              <a:rPr lang="en-US" altLang="zh-CN" sz="1400">
                <a:solidFill>
                  <a:schemeClr val="tx1"/>
                </a:solidFill>
              </a:rPr>
              <a:t> (derived from</a:t>
            </a:r>
            <a:br>
              <a:rPr lang="en-US" altLang="zh-CN" sz="1400">
                <a:solidFill>
                  <a:schemeClr val="tx1"/>
                </a:solidFill>
              </a:rPr>
            </a:br>
            <a:r>
              <a:rPr lang="en-US" altLang="zh-CN" sz="1400">
                <a:solidFill>
                  <a:schemeClr val="tx1"/>
                </a:solidFill>
              </a:rPr>
              <a:t>        56 bit key)</a:t>
            </a:r>
          </a:p>
        </p:txBody>
      </p:sp>
      <p:sp>
        <p:nvSpPr>
          <p:cNvPr id="62492" name="Freeform 1052"/>
          <p:cNvSpPr>
            <a:spLocks/>
          </p:cNvSpPr>
          <p:nvPr/>
        </p:nvSpPr>
        <p:spPr bwMode="auto">
          <a:xfrm>
            <a:off x="4997450" y="4216400"/>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2"/>
            </a:solidFill>
            <a:round/>
            <a:headEnd/>
            <a:tailEnd type="triangle" w="med" len="med"/>
          </a:ln>
        </p:spPr>
        <p:txBody>
          <a:bodyPr/>
          <a:lstStyle/>
          <a:p>
            <a:endParaRPr lang="zh-CN" altLang="en-US" sz="1600">
              <a:solidFill>
                <a:schemeClr val="tx1"/>
              </a:solidFill>
            </a:endParaRPr>
          </a:p>
        </p:txBody>
      </p:sp>
      <p:sp>
        <p:nvSpPr>
          <p:cNvPr id="62493" name="Rectangle 1053"/>
          <p:cNvSpPr>
            <a:spLocks noChangeArrowheads="1"/>
          </p:cNvSpPr>
          <p:nvPr/>
        </p:nvSpPr>
        <p:spPr bwMode="auto">
          <a:xfrm>
            <a:off x="2438400" y="5257800"/>
            <a:ext cx="1930400" cy="381000"/>
          </a:xfrm>
          <a:prstGeom prst="rect">
            <a:avLst/>
          </a:prstGeom>
          <a:solidFill>
            <a:schemeClr val="accent1"/>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94" name="Rectangle 1054"/>
          <p:cNvSpPr>
            <a:spLocks noChangeArrowheads="1"/>
          </p:cNvSpPr>
          <p:nvPr/>
        </p:nvSpPr>
        <p:spPr bwMode="auto">
          <a:xfrm>
            <a:off x="5257800" y="5257800"/>
            <a:ext cx="1930400" cy="381000"/>
          </a:xfrm>
          <a:prstGeom prst="rect">
            <a:avLst/>
          </a:prstGeom>
          <a:solidFill>
            <a:schemeClr val="accent1"/>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495" name="Text Box 1055"/>
          <p:cNvSpPr txBox="1">
            <a:spLocks noChangeArrowheads="1"/>
          </p:cNvSpPr>
          <p:nvPr/>
        </p:nvSpPr>
        <p:spPr bwMode="auto">
          <a:xfrm>
            <a:off x="5792788" y="5237163"/>
            <a:ext cx="909637" cy="338554"/>
          </a:xfrm>
          <a:prstGeom prst="rect">
            <a:avLst/>
          </a:prstGeom>
          <a:noFill/>
          <a:ln w="9525">
            <a:noFill/>
            <a:miter lim="800000"/>
            <a:headEnd/>
            <a:tailEnd/>
          </a:ln>
        </p:spPr>
        <p:txBody>
          <a:bodyPr>
            <a:spAutoFit/>
          </a:bodyPr>
          <a:lstStyle/>
          <a:p>
            <a:r>
              <a:rPr lang="en-US" altLang="zh-CN" sz="1600">
                <a:solidFill>
                  <a:schemeClr val="tx1"/>
                </a:solidFill>
              </a:rPr>
              <a:t>L</a:t>
            </a:r>
            <a:r>
              <a:rPr lang="en-US" altLang="zh-CN" sz="1600" baseline="-25000">
                <a:solidFill>
                  <a:schemeClr val="tx1"/>
                </a:solidFill>
              </a:rPr>
              <a:t>16</a:t>
            </a:r>
            <a:r>
              <a:rPr lang="en-US" altLang="zh-CN" sz="1600">
                <a:solidFill>
                  <a:schemeClr val="tx1"/>
                </a:solidFill>
              </a:rPr>
              <a:t>=R</a:t>
            </a:r>
            <a:r>
              <a:rPr lang="en-US" altLang="zh-CN" sz="1600" baseline="-25000">
                <a:solidFill>
                  <a:schemeClr val="tx1"/>
                </a:solidFill>
              </a:rPr>
              <a:t>15</a:t>
            </a:r>
          </a:p>
        </p:txBody>
      </p:sp>
      <p:cxnSp>
        <p:nvCxnSpPr>
          <p:cNvPr id="62496" name="AutoShape 1056"/>
          <p:cNvCxnSpPr>
            <a:cxnSpLocks noChangeShapeType="1"/>
          </p:cNvCxnSpPr>
          <p:nvPr/>
        </p:nvCxnSpPr>
        <p:spPr bwMode="auto">
          <a:xfrm rot="5400000">
            <a:off x="5327650" y="3638550"/>
            <a:ext cx="485775" cy="1133475"/>
          </a:xfrm>
          <a:prstGeom prst="bentConnector2">
            <a:avLst/>
          </a:prstGeom>
          <a:noFill/>
          <a:ln w="19050">
            <a:solidFill>
              <a:schemeClr val="tx1"/>
            </a:solidFill>
            <a:miter lim="800000"/>
            <a:headEnd/>
            <a:tailEnd type="triangle" w="med" len="med"/>
          </a:ln>
        </p:spPr>
      </p:cxnSp>
      <p:sp>
        <p:nvSpPr>
          <p:cNvPr id="62497" name="Line 1057"/>
          <p:cNvSpPr>
            <a:spLocks noChangeShapeType="1"/>
          </p:cNvSpPr>
          <p:nvPr/>
        </p:nvSpPr>
        <p:spPr bwMode="auto">
          <a:xfrm>
            <a:off x="3289300" y="3962400"/>
            <a:ext cx="0" cy="304800"/>
          </a:xfrm>
          <a:prstGeom prst="line">
            <a:avLst/>
          </a:prstGeom>
          <a:noFill/>
          <a:ln w="19050">
            <a:solidFill>
              <a:schemeClr val="tx1"/>
            </a:solidFill>
            <a:round/>
            <a:headEnd/>
            <a:tailEnd type="triangle" w="med" len="med"/>
          </a:ln>
        </p:spPr>
        <p:txBody>
          <a:bodyPr/>
          <a:lstStyle/>
          <a:p>
            <a:endParaRPr lang="zh-CN" altLang="en-US" sz="1600"/>
          </a:p>
        </p:txBody>
      </p:sp>
      <p:sp>
        <p:nvSpPr>
          <p:cNvPr id="62498" name="Line 1058"/>
          <p:cNvSpPr>
            <a:spLocks noChangeShapeType="1"/>
          </p:cNvSpPr>
          <p:nvPr/>
        </p:nvSpPr>
        <p:spPr bwMode="auto">
          <a:xfrm>
            <a:off x="3479800" y="4448175"/>
            <a:ext cx="844550" cy="0"/>
          </a:xfrm>
          <a:prstGeom prst="line">
            <a:avLst/>
          </a:prstGeom>
          <a:noFill/>
          <a:ln w="19050">
            <a:solidFill>
              <a:schemeClr val="tx1"/>
            </a:solidFill>
            <a:round/>
            <a:headEnd type="triangle" w="med" len="med"/>
            <a:tailEnd/>
          </a:ln>
        </p:spPr>
        <p:txBody>
          <a:bodyPr/>
          <a:lstStyle/>
          <a:p>
            <a:endParaRPr lang="zh-CN" altLang="en-US" sz="1600"/>
          </a:p>
        </p:txBody>
      </p:sp>
      <p:grpSp>
        <p:nvGrpSpPr>
          <p:cNvPr id="62499" name="Group 1059"/>
          <p:cNvGrpSpPr>
            <a:grpSpLocks/>
          </p:cNvGrpSpPr>
          <p:nvPr/>
        </p:nvGrpSpPr>
        <p:grpSpPr bwMode="auto">
          <a:xfrm>
            <a:off x="4324350" y="4089400"/>
            <a:ext cx="685800" cy="685800"/>
            <a:chOff x="2880" y="1872"/>
            <a:chExt cx="432" cy="432"/>
          </a:xfrm>
        </p:grpSpPr>
        <p:sp>
          <p:nvSpPr>
            <p:cNvPr id="62520" name="Oval 1060"/>
            <p:cNvSpPr>
              <a:spLocks noChangeArrowheads="1"/>
            </p:cNvSpPr>
            <p:nvPr/>
          </p:nvSpPr>
          <p:spPr bwMode="auto">
            <a:xfrm>
              <a:off x="2880" y="1872"/>
              <a:ext cx="432" cy="432"/>
            </a:xfrm>
            <a:prstGeom prst="ellipse">
              <a:avLst/>
            </a:prstGeom>
            <a:solidFill>
              <a:srgbClr val="00FF00"/>
            </a:solidFill>
            <a:ln w="19050">
              <a:solidFill>
                <a:schemeClr val="bg2"/>
              </a:solidFill>
              <a:round/>
              <a:headEnd/>
              <a:tailEnd/>
            </a:ln>
          </p:spPr>
          <p:txBody>
            <a:bodyPr wrap="none" anchor="ctr"/>
            <a:lstStyle/>
            <a:p>
              <a:endParaRPr lang="zh-CN" altLang="en-US" sz="1600">
                <a:solidFill>
                  <a:schemeClr val="tx1"/>
                </a:solidFill>
              </a:endParaRPr>
            </a:p>
          </p:txBody>
        </p:sp>
        <p:sp>
          <p:nvSpPr>
            <p:cNvPr id="62521" name="Text Box 1061"/>
            <p:cNvSpPr txBox="1">
              <a:spLocks noChangeArrowheads="1"/>
            </p:cNvSpPr>
            <p:nvPr/>
          </p:nvSpPr>
          <p:spPr bwMode="auto">
            <a:xfrm>
              <a:off x="3000" y="1936"/>
              <a:ext cx="260" cy="213"/>
            </a:xfrm>
            <a:prstGeom prst="rect">
              <a:avLst/>
            </a:prstGeom>
            <a:noFill/>
            <a:ln w="9525">
              <a:noFill/>
              <a:miter lim="800000"/>
              <a:headEnd/>
              <a:tailEnd/>
            </a:ln>
          </p:spPr>
          <p:txBody>
            <a:bodyPr>
              <a:spAutoFit/>
            </a:bodyPr>
            <a:lstStyle/>
            <a:p>
              <a:r>
                <a:rPr lang="en-US" altLang="zh-CN" sz="1600">
                  <a:solidFill>
                    <a:schemeClr val="tx1"/>
                  </a:solidFill>
                </a:rPr>
                <a:t>f</a:t>
              </a:r>
              <a:endParaRPr lang="en-US" altLang="zh-CN" sz="1600" baseline="-25000">
                <a:solidFill>
                  <a:schemeClr val="tx1"/>
                </a:solidFill>
              </a:endParaRPr>
            </a:p>
          </p:txBody>
        </p:sp>
      </p:grpSp>
      <p:sp>
        <p:nvSpPr>
          <p:cNvPr id="62500" name="AutoShape 1062"/>
          <p:cNvSpPr>
            <a:spLocks noChangeArrowheads="1"/>
          </p:cNvSpPr>
          <p:nvPr/>
        </p:nvSpPr>
        <p:spPr bwMode="auto">
          <a:xfrm>
            <a:off x="3098800" y="4267200"/>
            <a:ext cx="381000" cy="381000"/>
          </a:xfrm>
          <a:prstGeom prst="flowChartOr">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sz="1600">
              <a:solidFill>
                <a:schemeClr val="tx1"/>
              </a:solidFill>
            </a:endParaRPr>
          </a:p>
        </p:txBody>
      </p:sp>
      <p:sp>
        <p:nvSpPr>
          <p:cNvPr id="62501" name="Text Box 1063"/>
          <p:cNvSpPr txBox="1">
            <a:spLocks noChangeArrowheads="1"/>
          </p:cNvSpPr>
          <p:nvPr/>
        </p:nvSpPr>
        <p:spPr bwMode="auto">
          <a:xfrm>
            <a:off x="7216775" y="3995738"/>
            <a:ext cx="1553630" cy="523220"/>
          </a:xfrm>
          <a:prstGeom prst="rect">
            <a:avLst/>
          </a:prstGeom>
          <a:noFill/>
          <a:ln w="9525">
            <a:noFill/>
            <a:miter lim="800000"/>
            <a:headEnd/>
            <a:tailEnd/>
          </a:ln>
        </p:spPr>
        <p:txBody>
          <a:bodyPr wrap="none">
            <a:spAutoFit/>
          </a:bodyPr>
          <a:lstStyle/>
          <a:p>
            <a:r>
              <a:rPr lang="en-US" altLang="zh-CN" sz="1400">
                <a:solidFill>
                  <a:schemeClr val="tx1"/>
                </a:solidFill>
              </a:rPr>
              <a:t>K</a:t>
            </a:r>
            <a:r>
              <a:rPr lang="en-US" altLang="zh-CN" sz="1400" baseline="-25000">
                <a:solidFill>
                  <a:schemeClr val="tx1"/>
                </a:solidFill>
              </a:rPr>
              <a:t>16</a:t>
            </a:r>
            <a:r>
              <a:rPr lang="en-US" altLang="zh-CN" sz="1400">
                <a:solidFill>
                  <a:schemeClr val="tx1"/>
                </a:solidFill>
              </a:rPr>
              <a:t> (derived from</a:t>
            </a:r>
            <a:br>
              <a:rPr lang="en-US" altLang="zh-CN" sz="1400">
                <a:solidFill>
                  <a:schemeClr val="tx1"/>
                </a:solidFill>
              </a:rPr>
            </a:br>
            <a:r>
              <a:rPr lang="en-US" altLang="zh-CN" sz="1400">
                <a:solidFill>
                  <a:schemeClr val="tx1"/>
                </a:solidFill>
              </a:rPr>
              <a:t>        56 bit key)</a:t>
            </a:r>
            <a:endParaRPr lang="en-US" altLang="zh-CN" sz="1400" baseline="-25000">
              <a:solidFill>
                <a:schemeClr val="tx1"/>
              </a:solidFill>
            </a:endParaRPr>
          </a:p>
        </p:txBody>
      </p:sp>
      <p:sp>
        <p:nvSpPr>
          <p:cNvPr id="62502" name="AutoShape 1064"/>
          <p:cNvSpPr>
            <a:spLocks noChangeArrowheads="1"/>
          </p:cNvSpPr>
          <p:nvPr/>
        </p:nvSpPr>
        <p:spPr bwMode="auto">
          <a:xfrm>
            <a:off x="4203700" y="5689600"/>
            <a:ext cx="990600" cy="381000"/>
          </a:xfrm>
          <a:prstGeom prst="flowChartTerminator">
            <a:avLst/>
          </a:prstGeom>
          <a:solidFill>
            <a:srgbClr val="00FF00"/>
          </a:solidFill>
          <a:ln w="19050">
            <a:solidFill>
              <a:schemeClr val="bg2"/>
            </a:solidFill>
            <a:miter lim="800000"/>
            <a:headEnd/>
            <a:tailEnd/>
          </a:ln>
        </p:spPr>
        <p:txBody>
          <a:bodyPr wrap="none" anchor="ctr"/>
          <a:lstStyle/>
          <a:p>
            <a:endParaRPr lang="zh-CN" altLang="en-US" sz="1600">
              <a:solidFill>
                <a:schemeClr val="tx1"/>
              </a:solidFill>
            </a:endParaRPr>
          </a:p>
        </p:txBody>
      </p:sp>
      <p:sp>
        <p:nvSpPr>
          <p:cNvPr id="62503" name="Text Box 1065"/>
          <p:cNvSpPr txBox="1">
            <a:spLocks noChangeArrowheads="1"/>
          </p:cNvSpPr>
          <p:nvPr/>
        </p:nvSpPr>
        <p:spPr bwMode="auto">
          <a:xfrm>
            <a:off x="4495800" y="5689600"/>
            <a:ext cx="500458" cy="338554"/>
          </a:xfrm>
          <a:prstGeom prst="rect">
            <a:avLst/>
          </a:prstGeom>
          <a:noFill/>
          <a:ln w="9525">
            <a:noFill/>
            <a:miter lim="800000"/>
            <a:headEnd/>
            <a:tailEnd/>
          </a:ln>
        </p:spPr>
        <p:txBody>
          <a:bodyPr wrap="none">
            <a:spAutoFit/>
          </a:bodyPr>
          <a:lstStyle/>
          <a:p>
            <a:r>
              <a:rPr lang="en-US" altLang="zh-CN" sz="1600">
                <a:solidFill>
                  <a:schemeClr val="tx1"/>
                </a:solidFill>
              </a:rPr>
              <a:t>IP</a:t>
            </a:r>
            <a:r>
              <a:rPr lang="en-US" altLang="zh-CN" sz="1400" baseline="30000">
                <a:solidFill>
                  <a:schemeClr val="tx1"/>
                </a:solidFill>
              </a:rPr>
              <a:t>-1</a:t>
            </a:r>
          </a:p>
        </p:txBody>
      </p:sp>
      <p:sp>
        <p:nvSpPr>
          <p:cNvPr id="62504" name="Line 1066"/>
          <p:cNvSpPr>
            <a:spLocks noChangeShapeType="1"/>
          </p:cNvSpPr>
          <p:nvPr/>
        </p:nvSpPr>
        <p:spPr bwMode="auto">
          <a:xfrm>
            <a:off x="1549400" y="3670300"/>
            <a:ext cx="6858000" cy="0"/>
          </a:xfrm>
          <a:prstGeom prst="line">
            <a:avLst/>
          </a:prstGeom>
          <a:noFill/>
          <a:ln w="9525">
            <a:solidFill>
              <a:schemeClr val="tx1"/>
            </a:solidFill>
            <a:prstDash val="lgDash"/>
            <a:round/>
            <a:headEnd/>
            <a:tailEnd/>
          </a:ln>
        </p:spPr>
        <p:txBody>
          <a:bodyPr/>
          <a:lstStyle/>
          <a:p>
            <a:endParaRPr lang="zh-CN" altLang="en-US" sz="1600"/>
          </a:p>
        </p:txBody>
      </p:sp>
      <p:sp>
        <p:nvSpPr>
          <p:cNvPr id="62505" name="Text Box 1067"/>
          <p:cNvSpPr txBox="1">
            <a:spLocks noChangeArrowheads="1"/>
          </p:cNvSpPr>
          <p:nvPr/>
        </p:nvSpPr>
        <p:spPr bwMode="auto">
          <a:xfrm>
            <a:off x="304800" y="3486150"/>
            <a:ext cx="1885950" cy="338554"/>
          </a:xfrm>
          <a:prstGeom prst="rect">
            <a:avLst/>
          </a:prstGeom>
          <a:solidFill>
            <a:srgbClr val="99FF99"/>
          </a:solidFill>
          <a:ln w="9525">
            <a:noFill/>
            <a:miter lim="800000"/>
            <a:headEnd/>
            <a:tailEnd/>
          </a:ln>
        </p:spPr>
        <p:txBody>
          <a:bodyPr>
            <a:spAutoFit/>
          </a:bodyPr>
          <a:lstStyle/>
          <a:p>
            <a:r>
              <a:rPr lang="en-US" altLang="zh-CN" sz="1600">
                <a:solidFill>
                  <a:schemeClr val="tx1"/>
                </a:solidFill>
              </a:rPr>
              <a:t>repeat 16 times…</a:t>
            </a:r>
          </a:p>
        </p:txBody>
      </p:sp>
      <p:sp>
        <p:nvSpPr>
          <p:cNvPr id="62506" name="Rectangle 1068"/>
          <p:cNvSpPr>
            <a:spLocks noChangeArrowheads="1"/>
          </p:cNvSpPr>
          <p:nvPr/>
        </p:nvSpPr>
        <p:spPr bwMode="auto">
          <a:xfrm>
            <a:off x="3289300" y="6299200"/>
            <a:ext cx="2819400" cy="381000"/>
          </a:xfrm>
          <a:prstGeom prst="rect">
            <a:avLst/>
          </a:prstGeom>
          <a:solidFill>
            <a:schemeClr val="accent1"/>
          </a:solidFill>
          <a:ln w="19050">
            <a:solidFill>
              <a:schemeClr val="hlink"/>
            </a:solidFill>
            <a:miter lim="800000"/>
            <a:headEnd/>
            <a:tailEnd/>
          </a:ln>
        </p:spPr>
        <p:txBody>
          <a:bodyPr wrap="none" anchor="ctr"/>
          <a:lstStyle/>
          <a:p>
            <a:endParaRPr lang="zh-CN" altLang="en-US" sz="1600">
              <a:solidFill>
                <a:schemeClr val="tx1"/>
              </a:solidFill>
            </a:endParaRPr>
          </a:p>
        </p:txBody>
      </p:sp>
      <p:sp>
        <p:nvSpPr>
          <p:cNvPr id="62507" name="Text Box 1069"/>
          <p:cNvSpPr txBox="1">
            <a:spLocks noChangeArrowheads="1"/>
          </p:cNvSpPr>
          <p:nvPr/>
        </p:nvSpPr>
        <p:spPr bwMode="auto">
          <a:xfrm>
            <a:off x="3746500" y="6299200"/>
            <a:ext cx="2196820" cy="338554"/>
          </a:xfrm>
          <a:prstGeom prst="rect">
            <a:avLst/>
          </a:prstGeom>
          <a:noFill/>
          <a:ln w="9525">
            <a:noFill/>
            <a:miter lim="800000"/>
            <a:headEnd/>
            <a:tailEnd/>
          </a:ln>
        </p:spPr>
        <p:txBody>
          <a:bodyPr wrap="none">
            <a:spAutoFit/>
          </a:bodyPr>
          <a:lstStyle/>
          <a:p>
            <a:r>
              <a:rPr lang="zh-CN" altLang="en-US" sz="1600">
                <a:solidFill>
                  <a:schemeClr val="tx1"/>
                </a:solidFill>
              </a:rPr>
              <a:t>64 </a:t>
            </a:r>
            <a:r>
              <a:rPr lang="en-US" altLang="zh-CN" sz="1600">
                <a:solidFill>
                  <a:schemeClr val="tx1"/>
                </a:solidFill>
              </a:rPr>
              <a:t>bit ciphertext block</a:t>
            </a:r>
          </a:p>
        </p:txBody>
      </p:sp>
      <p:sp>
        <p:nvSpPr>
          <p:cNvPr id="62508" name="Line 1070"/>
          <p:cNvSpPr>
            <a:spLocks noChangeShapeType="1"/>
          </p:cNvSpPr>
          <p:nvPr/>
        </p:nvSpPr>
        <p:spPr bwMode="auto">
          <a:xfrm>
            <a:off x="3276600" y="5638800"/>
            <a:ext cx="927100" cy="234950"/>
          </a:xfrm>
          <a:prstGeom prst="line">
            <a:avLst/>
          </a:prstGeom>
          <a:noFill/>
          <a:ln w="19050">
            <a:solidFill>
              <a:schemeClr val="tx1"/>
            </a:solidFill>
            <a:round/>
            <a:headEnd/>
            <a:tailEnd type="triangle" w="med" len="med"/>
          </a:ln>
        </p:spPr>
        <p:txBody>
          <a:bodyPr/>
          <a:lstStyle/>
          <a:p>
            <a:endParaRPr lang="zh-CN" altLang="en-US" sz="1600"/>
          </a:p>
        </p:txBody>
      </p:sp>
      <p:sp>
        <p:nvSpPr>
          <p:cNvPr id="62509" name="Line 1071"/>
          <p:cNvSpPr>
            <a:spLocks noChangeShapeType="1"/>
          </p:cNvSpPr>
          <p:nvPr/>
        </p:nvSpPr>
        <p:spPr bwMode="auto">
          <a:xfrm flipH="1">
            <a:off x="5194300" y="5638800"/>
            <a:ext cx="946150" cy="234950"/>
          </a:xfrm>
          <a:prstGeom prst="line">
            <a:avLst/>
          </a:prstGeom>
          <a:noFill/>
          <a:ln w="19050">
            <a:solidFill>
              <a:schemeClr val="tx1"/>
            </a:solidFill>
            <a:round/>
            <a:headEnd/>
            <a:tailEnd type="triangle" w="med" len="med"/>
          </a:ln>
        </p:spPr>
        <p:txBody>
          <a:bodyPr/>
          <a:lstStyle/>
          <a:p>
            <a:endParaRPr lang="zh-CN" altLang="en-US" sz="1600"/>
          </a:p>
        </p:txBody>
      </p:sp>
      <p:sp>
        <p:nvSpPr>
          <p:cNvPr id="62510" name="Line 1072"/>
          <p:cNvSpPr>
            <a:spLocks noChangeShapeType="1"/>
          </p:cNvSpPr>
          <p:nvPr/>
        </p:nvSpPr>
        <p:spPr bwMode="auto">
          <a:xfrm>
            <a:off x="4672013" y="557213"/>
            <a:ext cx="0" cy="228600"/>
          </a:xfrm>
          <a:prstGeom prst="line">
            <a:avLst/>
          </a:prstGeom>
          <a:noFill/>
          <a:ln w="19050">
            <a:solidFill>
              <a:schemeClr val="tx1"/>
            </a:solidFill>
            <a:round/>
            <a:headEnd/>
            <a:tailEnd type="triangle" w="med" len="med"/>
          </a:ln>
        </p:spPr>
        <p:txBody>
          <a:bodyPr/>
          <a:lstStyle/>
          <a:p>
            <a:endParaRPr lang="zh-CN" altLang="en-US" sz="1600"/>
          </a:p>
        </p:txBody>
      </p:sp>
      <p:sp>
        <p:nvSpPr>
          <p:cNvPr id="62511" name="Line 1073"/>
          <p:cNvSpPr>
            <a:spLocks noChangeShapeType="1"/>
          </p:cNvSpPr>
          <p:nvPr/>
        </p:nvSpPr>
        <p:spPr bwMode="auto">
          <a:xfrm>
            <a:off x="4672013" y="6070600"/>
            <a:ext cx="0" cy="228600"/>
          </a:xfrm>
          <a:prstGeom prst="line">
            <a:avLst/>
          </a:prstGeom>
          <a:noFill/>
          <a:ln w="19050">
            <a:solidFill>
              <a:schemeClr val="tx1"/>
            </a:solidFill>
            <a:round/>
            <a:headEnd/>
            <a:tailEnd type="triangle" w="med" len="med"/>
          </a:ln>
        </p:spPr>
        <p:txBody>
          <a:bodyPr/>
          <a:lstStyle/>
          <a:p>
            <a:endParaRPr lang="zh-CN" altLang="en-US" sz="1600"/>
          </a:p>
        </p:txBody>
      </p:sp>
      <p:sp>
        <p:nvSpPr>
          <p:cNvPr id="62512" name="Text Box 1074"/>
          <p:cNvSpPr txBox="1">
            <a:spLocks noChangeArrowheads="1"/>
          </p:cNvSpPr>
          <p:nvPr/>
        </p:nvSpPr>
        <p:spPr bwMode="auto">
          <a:xfrm>
            <a:off x="2387600" y="5251450"/>
            <a:ext cx="2220913" cy="338554"/>
          </a:xfrm>
          <a:prstGeom prst="rect">
            <a:avLst/>
          </a:prstGeom>
          <a:noFill/>
          <a:ln w="9525">
            <a:noFill/>
            <a:miter lim="800000"/>
            <a:headEnd/>
            <a:tailEnd/>
          </a:ln>
        </p:spPr>
        <p:txBody>
          <a:bodyPr>
            <a:spAutoFit/>
          </a:bodyPr>
          <a:lstStyle/>
          <a:p>
            <a:r>
              <a:rPr lang="en-US" altLang="zh-CN" sz="1600" dirty="0">
                <a:solidFill>
                  <a:schemeClr val="tx1"/>
                </a:solidFill>
              </a:rPr>
              <a:t>R</a:t>
            </a:r>
            <a:r>
              <a:rPr lang="en-US" altLang="zh-CN" sz="1600" baseline="-25000" dirty="0">
                <a:solidFill>
                  <a:schemeClr val="tx1"/>
                </a:solidFill>
              </a:rPr>
              <a:t>16</a:t>
            </a:r>
            <a:r>
              <a:rPr lang="en-US" altLang="zh-CN" sz="1600" dirty="0">
                <a:solidFill>
                  <a:schemeClr val="tx1"/>
                </a:solidFill>
              </a:rPr>
              <a:t>=L</a:t>
            </a:r>
            <a:r>
              <a:rPr lang="en-US" altLang="zh-CN" sz="1600" baseline="-25000" dirty="0">
                <a:solidFill>
                  <a:schemeClr val="tx1"/>
                </a:solidFill>
              </a:rPr>
              <a:t>15 </a:t>
            </a:r>
            <a:r>
              <a:rPr lang="en-US" altLang="zh-CN" sz="1600" dirty="0">
                <a:solidFill>
                  <a:schemeClr val="tx1"/>
                </a:solidFill>
              </a:rPr>
              <a:t>+ f(R</a:t>
            </a:r>
            <a:r>
              <a:rPr lang="en-US" altLang="zh-CN" sz="1600" baseline="-25000" dirty="0">
                <a:solidFill>
                  <a:schemeClr val="tx1"/>
                </a:solidFill>
              </a:rPr>
              <a:t>15</a:t>
            </a:r>
            <a:r>
              <a:rPr lang="en-US" altLang="zh-CN" sz="1600" dirty="0">
                <a:solidFill>
                  <a:schemeClr val="tx1"/>
                </a:solidFill>
              </a:rPr>
              <a:t>,K</a:t>
            </a:r>
            <a:r>
              <a:rPr lang="en-US" altLang="zh-CN" sz="1600" baseline="-25000" dirty="0">
                <a:solidFill>
                  <a:schemeClr val="tx1"/>
                </a:solidFill>
              </a:rPr>
              <a:t>16</a:t>
            </a:r>
            <a:r>
              <a:rPr lang="en-US" altLang="zh-CN" sz="1600" dirty="0">
                <a:solidFill>
                  <a:schemeClr val="tx1"/>
                </a:solidFill>
              </a:rPr>
              <a:t>)</a:t>
            </a:r>
            <a:endParaRPr lang="en-US" altLang="zh-CN" sz="1600" baseline="-25000" dirty="0">
              <a:solidFill>
                <a:schemeClr val="tx1"/>
              </a:solidFill>
            </a:endParaRPr>
          </a:p>
        </p:txBody>
      </p:sp>
      <p:sp>
        <p:nvSpPr>
          <p:cNvPr id="62513" name="Oval 1075"/>
          <p:cNvSpPr>
            <a:spLocks noChangeArrowheads="1"/>
          </p:cNvSpPr>
          <p:nvPr/>
        </p:nvSpPr>
        <p:spPr bwMode="auto">
          <a:xfrm>
            <a:off x="6042660" y="3036886"/>
            <a:ext cx="170284" cy="176213"/>
          </a:xfrm>
          <a:prstGeom prst="ellipse">
            <a:avLst/>
          </a:prstGeom>
          <a:noFill/>
          <a:ln w="9525">
            <a:solidFill>
              <a:schemeClr val="tx1"/>
            </a:solidFill>
            <a:round/>
            <a:headEnd/>
            <a:tailEnd/>
          </a:ln>
        </p:spPr>
        <p:txBody>
          <a:bodyPr wrap="none" anchor="ctr"/>
          <a:lstStyle/>
          <a:p>
            <a:endParaRPr lang="zh-CN" altLang="en-US" sz="1600"/>
          </a:p>
        </p:txBody>
      </p:sp>
      <p:sp>
        <p:nvSpPr>
          <p:cNvPr id="62514" name="Oval 1076"/>
          <p:cNvSpPr>
            <a:spLocks noChangeArrowheads="1"/>
          </p:cNvSpPr>
          <p:nvPr/>
        </p:nvSpPr>
        <p:spPr bwMode="auto">
          <a:xfrm>
            <a:off x="3251200" y="5384800"/>
            <a:ext cx="117475" cy="117475"/>
          </a:xfrm>
          <a:prstGeom prst="ellipse">
            <a:avLst/>
          </a:prstGeom>
          <a:noFill/>
          <a:ln w="9525">
            <a:solidFill>
              <a:schemeClr val="bg2"/>
            </a:solidFill>
            <a:round/>
            <a:headEnd/>
            <a:tailEnd/>
          </a:ln>
        </p:spPr>
        <p:txBody>
          <a:bodyPr wrap="none" anchor="ctr"/>
          <a:lstStyle/>
          <a:p>
            <a:endParaRPr lang="zh-CN" altLang="en-US" sz="1600">
              <a:solidFill>
                <a:schemeClr val="tx1"/>
              </a:solidFill>
            </a:endParaRPr>
          </a:p>
        </p:txBody>
      </p:sp>
      <p:sp>
        <p:nvSpPr>
          <p:cNvPr id="62515" name="Text Box 1077"/>
          <p:cNvSpPr txBox="1">
            <a:spLocks noChangeArrowheads="1"/>
          </p:cNvSpPr>
          <p:nvPr/>
        </p:nvSpPr>
        <p:spPr bwMode="auto">
          <a:xfrm>
            <a:off x="2803525" y="1651000"/>
            <a:ext cx="409086" cy="338554"/>
          </a:xfrm>
          <a:prstGeom prst="rect">
            <a:avLst/>
          </a:prstGeom>
          <a:noFill/>
          <a:ln w="9525">
            <a:noFill/>
            <a:miter lim="800000"/>
            <a:headEnd/>
            <a:tailEnd/>
          </a:ln>
        </p:spPr>
        <p:txBody>
          <a:bodyPr wrap="none">
            <a:spAutoFit/>
          </a:bodyPr>
          <a:lstStyle/>
          <a:p>
            <a:r>
              <a:rPr lang="zh-CN" altLang="en-US" sz="1600">
                <a:solidFill>
                  <a:schemeClr val="tx1"/>
                </a:solidFill>
              </a:rPr>
              <a:t>32</a:t>
            </a:r>
          </a:p>
        </p:txBody>
      </p:sp>
      <p:sp>
        <p:nvSpPr>
          <p:cNvPr id="62516" name="Text Box 1078"/>
          <p:cNvSpPr txBox="1">
            <a:spLocks noChangeArrowheads="1"/>
          </p:cNvSpPr>
          <p:nvPr/>
        </p:nvSpPr>
        <p:spPr bwMode="auto">
          <a:xfrm>
            <a:off x="6105525" y="1600200"/>
            <a:ext cx="409086" cy="338554"/>
          </a:xfrm>
          <a:prstGeom prst="rect">
            <a:avLst/>
          </a:prstGeom>
          <a:noFill/>
          <a:ln w="9525">
            <a:noFill/>
            <a:miter lim="800000"/>
            <a:headEnd/>
            <a:tailEnd/>
          </a:ln>
        </p:spPr>
        <p:txBody>
          <a:bodyPr wrap="none">
            <a:spAutoFit/>
          </a:bodyPr>
          <a:lstStyle/>
          <a:p>
            <a:r>
              <a:rPr lang="zh-CN" altLang="en-US" sz="1600">
                <a:solidFill>
                  <a:schemeClr val="tx1"/>
                </a:solidFill>
              </a:rPr>
              <a:t>32</a:t>
            </a:r>
          </a:p>
        </p:txBody>
      </p:sp>
      <p:sp>
        <p:nvSpPr>
          <p:cNvPr id="62517" name="Line 1079"/>
          <p:cNvSpPr>
            <a:spLocks noChangeShapeType="1"/>
          </p:cNvSpPr>
          <p:nvPr/>
        </p:nvSpPr>
        <p:spPr bwMode="auto">
          <a:xfrm>
            <a:off x="3290888" y="4648200"/>
            <a:ext cx="0" cy="604838"/>
          </a:xfrm>
          <a:prstGeom prst="line">
            <a:avLst/>
          </a:prstGeom>
          <a:noFill/>
          <a:ln w="19050">
            <a:solidFill>
              <a:schemeClr val="tx1"/>
            </a:solidFill>
            <a:round/>
            <a:headEnd/>
            <a:tailEnd type="triangle" w="med" len="med"/>
          </a:ln>
        </p:spPr>
        <p:txBody>
          <a:bodyPr/>
          <a:lstStyle/>
          <a:p>
            <a:endParaRPr lang="zh-CN" altLang="en-US" sz="1600"/>
          </a:p>
        </p:txBody>
      </p:sp>
      <p:sp>
        <p:nvSpPr>
          <p:cNvPr id="62518" name="Line 1080"/>
          <p:cNvSpPr>
            <a:spLocks noChangeShapeType="1"/>
          </p:cNvSpPr>
          <p:nvPr/>
        </p:nvSpPr>
        <p:spPr bwMode="auto">
          <a:xfrm>
            <a:off x="6138863" y="4452938"/>
            <a:ext cx="0" cy="790575"/>
          </a:xfrm>
          <a:prstGeom prst="line">
            <a:avLst/>
          </a:prstGeom>
          <a:noFill/>
          <a:ln w="19050">
            <a:solidFill>
              <a:schemeClr val="tx1"/>
            </a:solidFill>
            <a:round/>
            <a:headEnd/>
            <a:tailEnd type="triangle" w="med" len="med"/>
          </a:ln>
        </p:spPr>
        <p:txBody>
          <a:bodyPr/>
          <a:lstStyle/>
          <a:p>
            <a:endParaRPr lang="zh-CN" altLang="en-US" sz="1600"/>
          </a:p>
        </p:txBody>
      </p:sp>
      <p:sp>
        <p:nvSpPr>
          <p:cNvPr id="62519" name="Text Box 1081"/>
          <p:cNvSpPr txBox="1">
            <a:spLocks noChangeArrowheads="1"/>
          </p:cNvSpPr>
          <p:nvPr/>
        </p:nvSpPr>
        <p:spPr bwMode="auto">
          <a:xfrm>
            <a:off x="7231063" y="2057400"/>
            <a:ext cx="409086" cy="338554"/>
          </a:xfrm>
          <a:prstGeom prst="rect">
            <a:avLst/>
          </a:prstGeom>
          <a:noFill/>
          <a:ln w="9525">
            <a:noFill/>
            <a:miter lim="800000"/>
            <a:headEnd/>
            <a:tailEnd/>
          </a:ln>
        </p:spPr>
        <p:txBody>
          <a:bodyPr wrap="none">
            <a:spAutoFit/>
          </a:bodyPr>
          <a:lstStyle/>
          <a:p>
            <a:r>
              <a:rPr lang="zh-CN" altLang="en-US" sz="1600">
                <a:solidFill>
                  <a:schemeClr val="tx1"/>
                </a:solidFill>
              </a:rPr>
              <a:t>48</a:t>
            </a:r>
          </a:p>
        </p:txBody>
      </p:sp>
    </p:spTree>
  </p:cSld>
  <p:clrMapOvr>
    <a:masterClrMapping/>
  </p:clrMapOvr>
  <p:transition spd="slow">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4"/>
          </p:nvPr>
        </p:nvSpPr>
        <p:spPr/>
        <p:txBody>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fld id="{5A6B0EDE-72B3-4A8A-ABB7-46EEFDF8945E}" type="slidenum">
              <a:rPr lang="zh-CN" altLang="en-US" sz="1100" smtClean="0"/>
              <a:pPr/>
              <a:t>91</a:t>
            </a:fld>
            <a:endParaRPr lang="zh-CN" altLang="en-US" sz="1100"/>
          </a:p>
        </p:txBody>
      </p:sp>
      <p:sp>
        <p:nvSpPr>
          <p:cNvPr id="2" name="标题 1"/>
          <p:cNvSpPr>
            <a:spLocks noGrp="1"/>
          </p:cNvSpPr>
          <p:nvPr>
            <p:ph type="title"/>
          </p:nvPr>
        </p:nvSpPr>
        <p:spPr/>
        <p:txBody>
          <a:bodyPr/>
          <a:lstStyle/>
          <a:p>
            <a:r>
              <a:rPr lang="en-US" altLang="zh-CN"/>
              <a:t>f</a:t>
            </a:r>
            <a:r>
              <a:rPr lang="zh-CN" altLang="en-US"/>
              <a:t>函数</a:t>
            </a:r>
          </a:p>
        </p:txBody>
      </p:sp>
      <p:sp>
        <p:nvSpPr>
          <p:cNvPr id="24579" name="灯片编号占位符 3"/>
          <p:cNvSpPr txBox="1">
            <a:spLocks/>
          </p:cNvSpPr>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r" eaLnBrk="1" hangingPunct="1"/>
            <a:fld id="{71A13C19-B79E-459A-B8F5-6D50F34FE69D}" type="slidenum">
              <a:rPr lang="zh-CN" altLang="en-US" sz="1000" b="1">
                <a:solidFill>
                  <a:schemeClr val="tx1"/>
                </a:solidFill>
              </a:rPr>
              <a:pPr algn="r" eaLnBrk="1" hangingPunct="1"/>
              <a:t>91</a:t>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sz="1800"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sz="1800" b="1">
              <a:solidFill>
                <a:schemeClr val="tx1"/>
              </a:solidFill>
            </a:endParaRPr>
          </a:p>
        </p:txBody>
      </p:sp>
      <p:sp>
        <p:nvSpPr>
          <p:cNvPr id="24582" name="Text Box 1028"/>
          <p:cNvSpPr txBox="1">
            <a:spLocks noChangeArrowheads="1"/>
          </p:cNvSpPr>
          <p:nvPr/>
        </p:nvSpPr>
        <p:spPr bwMode="auto">
          <a:xfrm>
            <a:off x="1391542" y="1026244"/>
            <a:ext cx="38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dirty="0">
                <a:solidFill>
                  <a:schemeClr val="tx1"/>
                </a:solidFill>
              </a:rPr>
              <a:t>L</a:t>
            </a:r>
            <a:r>
              <a:rPr lang="en-US" altLang="zh-CN" sz="1800" b="1" baseline="-25000" dirty="0">
                <a:solidFill>
                  <a:schemeClr val="tx1"/>
                </a:solidFill>
              </a:rPr>
              <a:t>i</a:t>
            </a:r>
          </a:p>
        </p:txBody>
      </p:sp>
      <p:sp>
        <p:nvSpPr>
          <p:cNvPr id="24583" name="Text Box 1029"/>
          <p:cNvSpPr txBox="1">
            <a:spLocks noChangeArrowheads="1"/>
          </p:cNvSpPr>
          <p:nvPr/>
        </p:nvSpPr>
        <p:spPr bwMode="auto">
          <a:xfrm>
            <a:off x="4210942" y="1026244"/>
            <a:ext cx="490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dirty="0" err="1">
                <a:solidFill>
                  <a:schemeClr val="tx1"/>
                </a:solidFill>
              </a:rPr>
              <a:t>R</a:t>
            </a:r>
            <a:r>
              <a:rPr lang="en-US" altLang="zh-CN" sz="1800" b="1" baseline="-25000" dirty="0" err="1">
                <a:solidFill>
                  <a:schemeClr val="tx1"/>
                </a:solidFill>
              </a:rPr>
              <a:t>i</a:t>
            </a:r>
            <a:endParaRPr lang="en-US" altLang="zh-CN" sz="1800" b="1" baseline="-25000" dirty="0">
              <a:solidFill>
                <a:schemeClr val="tx1"/>
              </a:solidFill>
            </a:endParaRPr>
          </a:p>
        </p:txBody>
      </p:sp>
      <p:sp>
        <p:nvSpPr>
          <p:cNvPr id="24584" name="AutoShape 1030"/>
          <p:cNvSpPr>
            <a:spLocks noChangeArrowheads="1"/>
          </p:cNvSpPr>
          <p:nvPr/>
        </p:nvSpPr>
        <p:spPr bwMode="auto">
          <a:xfrm>
            <a:off x="4320480" y="27661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sz="1800"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sz="1800"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sz="1800" b="1">
              <a:solidFill>
                <a:schemeClr val="tx1"/>
              </a:solidFill>
            </a:endParaRPr>
          </a:p>
        </p:txBody>
      </p:sp>
      <p:sp>
        <p:nvSpPr>
          <p:cNvPr id="24587" name="Text Box 1033"/>
          <p:cNvSpPr txBox="1">
            <a:spLocks noChangeArrowheads="1"/>
          </p:cNvSpPr>
          <p:nvPr/>
        </p:nvSpPr>
        <p:spPr bwMode="auto">
          <a:xfrm>
            <a:off x="1583630" y="6157044"/>
            <a:ext cx="909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dirty="0">
                <a:solidFill>
                  <a:schemeClr val="tx1"/>
                </a:solidFill>
              </a:rPr>
              <a:t>L</a:t>
            </a:r>
            <a:r>
              <a:rPr lang="en-US" altLang="zh-CN" sz="1800" b="1" baseline="-25000" dirty="0">
                <a:solidFill>
                  <a:schemeClr val="tx1"/>
                </a:solidFill>
              </a:rPr>
              <a:t>i+1</a:t>
            </a:r>
          </a:p>
        </p:txBody>
      </p:sp>
      <p:sp>
        <p:nvSpPr>
          <p:cNvPr id="24588" name="Text Box 1034"/>
          <p:cNvSpPr txBox="1">
            <a:spLocks noChangeArrowheads="1"/>
          </p:cNvSpPr>
          <p:nvPr/>
        </p:nvSpPr>
        <p:spPr bwMode="auto">
          <a:xfrm>
            <a:off x="4325242" y="6157044"/>
            <a:ext cx="709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dirty="0">
                <a:solidFill>
                  <a:schemeClr val="tx1"/>
                </a:solidFill>
              </a:rPr>
              <a:t>R</a:t>
            </a:r>
            <a:r>
              <a:rPr lang="en-US" altLang="zh-CN" sz="1800" b="1" baseline="-25000" dirty="0">
                <a:solidFill>
                  <a:schemeClr val="tx1"/>
                </a:solidFill>
              </a:rPr>
              <a:t>i+1</a:t>
            </a: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sz="1800"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sz="1800" b="1">
              <a:solidFill>
                <a:schemeClr val="tx1"/>
              </a:solidFill>
            </a:endParaRPr>
          </a:p>
        </p:txBody>
      </p:sp>
      <p:sp>
        <p:nvSpPr>
          <p:cNvPr id="24591" name="Freeform 1037"/>
          <p:cNvSpPr>
            <a:spLocks/>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571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headEnd/>
            <a:tailEnd/>
          </a:ln>
        </p:spPr>
        <p:txBody>
          <a:bodyPr wrap="none" anchor="ctr"/>
          <a:lstStyle/>
          <a:p>
            <a:endParaRPr lang="zh-CN" altLang="en-US" sz="1800" b="1">
              <a:solidFill>
                <a:schemeClr val="tx1"/>
              </a:solidFill>
            </a:endParaRPr>
          </a:p>
        </p:txBody>
      </p:sp>
      <p:sp>
        <p:nvSpPr>
          <p:cNvPr id="24593" name="Text Box 1039"/>
          <p:cNvSpPr txBox="1">
            <a:spLocks noChangeArrowheads="1"/>
          </p:cNvSpPr>
          <p:nvPr/>
        </p:nvSpPr>
        <p:spPr bwMode="auto">
          <a:xfrm>
            <a:off x="6843017" y="1923182"/>
            <a:ext cx="16802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600" b="1">
                <a:solidFill>
                  <a:schemeClr val="tx1"/>
                </a:solidFill>
              </a:rPr>
              <a:t>48 </a:t>
            </a:r>
            <a:r>
              <a:rPr lang="en-US" altLang="zh-CN" sz="1600" b="1">
                <a:solidFill>
                  <a:schemeClr val="tx1"/>
                </a:solidFill>
              </a:rPr>
              <a:t>bit subkey</a:t>
            </a:r>
          </a:p>
          <a:p>
            <a:pPr eaLnBrk="1" hangingPunct="1"/>
            <a:r>
              <a:rPr lang="en-US" altLang="zh-CN" sz="1600" b="1">
                <a:solidFill>
                  <a:schemeClr val="tx1"/>
                </a:solidFill>
              </a:rPr>
              <a:t>Generator</a:t>
            </a:r>
          </a:p>
          <a:p>
            <a:pPr eaLnBrk="1" hangingPunct="1"/>
            <a:r>
              <a:rPr lang="en-US" altLang="zh-CN" sz="1600" b="1">
                <a:solidFill>
                  <a:schemeClr val="tx1"/>
                </a:solidFill>
              </a:rPr>
              <a:t>K</a:t>
            </a:r>
            <a:r>
              <a:rPr lang="en-US" altLang="zh-CN" sz="1600" b="1" baseline="-25000">
                <a:solidFill>
                  <a:schemeClr val="tx1"/>
                </a:solidFill>
              </a:rPr>
              <a:t>48</a:t>
            </a:r>
            <a:r>
              <a:rPr lang="en-US" altLang="zh-CN" sz="1600" b="1">
                <a:solidFill>
                  <a:schemeClr val="tx1"/>
                </a:solidFill>
              </a:rPr>
              <a:t> = g(i,K</a:t>
            </a:r>
            <a:r>
              <a:rPr lang="en-US" altLang="zh-CN" sz="1600" b="1" baseline="-25000">
                <a:solidFill>
                  <a:schemeClr val="tx1"/>
                </a:solidFill>
              </a:rPr>
              <a:t>56</a:t>
            </a:r>
            <a:r>
              <a:rPr lang="en-US" altLang="zh-CN" sz="1600" b="1">
                <a:solidFill>
                  <a:schemeClr val="tx1"/>
                </a:solidFill>
              </a:rPr>
              <a:t>)</a:t>
            </a:r>
          </a:p>
          <a:p>
            <a:pPr eaLnBrk="1" hangingPunct="1"/>
            <a:endParaRPr lang="en-US" altLang="zh-CN" sz="1600" b="1">
              <a:solidFill>
                <a:schemeClr val="tx1"/>
              </a:solidFill>
            </a:endParaRPr>
          </a:p>
          <a:p>
            <a:pPr eaLnBrk="1" hangingPunct="1"/>
            <a:r>
              <a:rPr lang="en-US" altLang="zh-CN" sz="1600" b="1">
                <a:solidFill>
                  <a:schemeClr val="tx1"/>
                </a:solidFill>
              </a:rPr>
              <a:t>(The key for </a:t>
            </a:r>
          </a:p>
          <a:p>
            <a:pPr eaLnBrk="1" hangingPunct="1"/>
            <a:r>
              <a:rPr lang="en-US" altLang="zh-CN" sz="1600" b="1">
                <a:solidFill>
                  <a:schemeClr val="tx1"/>
                </a:solidFill>
              </a:rPr>
              <a:t>each round is</a:t>
            </a:r>
          </a:p>
          <a:p>
            <a:pPr eaLnBrk="1" hangingPunct="1"/>
            <a:r>
              <a:rPr lang="en-US" altLang="zh-CN" sz="1600" b="1">
                <a:solidFill>
                  <a:schemeClr val="tx1"/>
                </a:solidFill>
              </a:rPr>
              <a:t>deterministically</a:t>
            </a:r>
          </a:p>
          <a:p>
            <a:pPr eaLnBrk="1" hangingPunct="1"/>
            <a:r>
              <a:rPr lang="en-US" altLang="zh-CN" sz="1600" b="1">
                <a:solidFill>
                  <a:schemeClr val="tx1"/>
                </a:solidFill>
              </a:rPr>
              <a:t>found from the </a:t>
            </a:r>
          </a:p>
          <a:p>
            <a:pPr eaLnBrk="1" hangingPunct="1"/>
            <a:r>
              <a:rPr lang="en-US" altLang="zh-CN" sz="1600" b="1">
                <a:solidFill>
                  <a:schemeClr val="tx1"/>
                </a:solidFill>
              </a:rPr>
              <a:t>input 56 bit key).</a:t>
            </a:r>
          </a:p>
        </p:txBody>
      </p:sp>
      <p:sp>
        <p:nvSpPr>
          <p:cNvPr id="24594" name="Freeform 1040"/>
          <p:cNvSpPr>
            <a:spLocks/>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4600" name="AutoShape 1046"/>
          <p:cNvSpPr>
            <a:spLocks noChangeArrowheads="1"/>
          </p:cNvSpPr>
          <p:nvPr/>
        </p:nvSpPr>
        <p:spPr bwMode="auto">
          <a:xfrm>
            <a:off x="4325242" y="51537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sz="1800"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headEnd/>
            <a:tailEnd/>
          </a:ln>
        </p:spPr>
        <p:txBody>
          <a:bodyPr wrap="none" anchor="ctr"/>
          <a:lstStyle/>
          <a:p>
            <a:endParaRPr lang="zh-CN" altLang="en-US" sz="1800"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4603" name="Freeform 1049"/>
          <p:cNvSpPr>
            <a:spLocks/>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a:p>
        </p:txBody>
      </p:sp>
      <p:sp>
        <p:nvSpPr>
          <p:cNvPr id="24604" name="Text Box 1050"/>
          <p:cNvSpPr txBox="1">
            <a:spLocks noChangeArrowheads="1"/>
          </p:cNvSpPr>
          <p:nvPr/>
        </p:nvSpPr>
        <p:spPr bwMode="auto">
          <a:xfrm>
            <a:off x="3342431" y="2102569"/>
            <a:ext cx="252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dirty="0">
                <a:solidFill>
                  <a:schemeClr val="tx1"/>
                </a:solidFill>
              </a:rPr>
              <a:t>Expansion Permutation</a:t>
            </a:r>
          </a:p>
        </p:txBody>
      </p:sp>
      <p:sp>
        <p:nvSpPr>
          <p:cNvPr id="24605" name="Text Box 1051"/>
          <p:cNvSpPr txBox="1">
            <a:spLocks noChangeArrowheads="1"/>
          </p:cNvSpPr>
          <p:nvPr/>
        </p:nvSpPr>
        <p:spPr bwMode="auto">
          <a:xfrm>
            <a:off x="3563242" y="3445594"/>
            <a:ext cx="2037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a:solidFill>
                  <a:schemeClr val="tx1"/>
                </a:solidFill>
              </a:rPr>
              <a:t>S-Box Substitution</a:t>
            </a:r>
          </a:p>
        </p:txBody>
      </p:sp>
      <p:sp>
        <p:nvSpPr>
          <p:cNvPr id="24606" name="Text Box 1052"/>
          <p:cNvSpPr txBox="1">
            <a:spLocks noChangeArrowheads="1"/>
          </p:cNvSpPr>
          <p:nvPr/>
        </p:nvSpPr>
        <p:spPr bwMode="auto">
          <a:xfrm>
            <a:off x="3490962" y="4417144"/>
            <a:ext cx="2089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sz="1800" b="1" dirty="0">
                <a:solidFill>
                  <a:schemeClr val="tx1"/>
                </a:solidFill>
              </a:rPr>
              <a:t>P-Box Permutation</a:t>
            </a:r>
          </a:p>
        </p:txBody>
      </p:sp>
      <p:sp>
        <p:nvSpPr>
          <p:cNvPr id="24607" name="Text Box 1053"/>
          <p:cNvSpPr txBox="1">
            <a:spLocks noChangeArrowheads="1"/>
          </p:cNvSpPr>
          <p:nvPr/>
        </p:nvSpPr>
        <p:spPr bwMode="auto">
          <a:xfrm>
            <a:off x="4537967" y="14961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32</a:t>
            </a:r>
          </a:p>
        </p:txBody>
      </p:sp>
      <p:sp>
        <p:nvSpPr>
          <p:cNvPr id="24608" name="Text Box 1054"/>
          <p:cNvSpPr txBox="1">
            <a:spLocks noChangeArrowheads="1"/>
          </p:cNvSpPr>
          <p:nvPr/>
        </p:nvSpPr>
        <p:spPr bwMode="auto">
          <a:xfrm>
            <a:off x="4029967" y="24359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48</a:t>
            </a:r>
          </a:p>
        </p:txBody>
      </p:sp>
      <p:sp>
        <p:nvSpPr>
          <p:cNvPr id="24609" name="Text Box 1055"/>
          <p:cNvSpPr txBox="1">
            <a:spLocks noChangeArrowheads="1"/>
          </p:cNvSpPr>
          <p:nvPr/>
        </p:nvSpPr>
        <p:spPr bwMode="auto">
          <a:xfrm>
            <a:off x="5566667" y="27407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48</a:t>
            </a:r>
          </a:p>
        </p:txBody>
      </p:sp>
      <p:sp>
        <p:nvSpPr>
          <p:cNvPr id="24610" name="Text Box 1056"/>
          <p:cNvSpPr txBox="1">
            <a:spLocks noChangeArrowheads="1"/>
          </p:cNvSpPr>
          <p:nvPr/>
        </p:nvSpPr>
        <p:spPr bwMode="auto">
          <a:xfrm>
            <a:off x="4042667" y="30709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48</a:t>
            </a:r>
          </a:p>
        </p:txBody>
      </p:sp>
      <p:sp>
        <p:nvSpPr>
          <p:cNvPr id="24611" name="Text Box 1057"/>
          <p:cNvSpPr txBox="1">
            <a:spLocks noChangeArrowheads="1"/>
          </p:cNvSpPr>
          <p:nvPr/>
        </p:nvSpPr>
        <p:spPr bwMode="auto">
          <a:xfrm>
            <a:off x="4525267" y="38837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32</a:t>
            </a:r>
          </a:p>
        </p:txBody>
      </p:sp>
      <p:sp>
        <p:nvSpPr>
          <p:cNvPr id="24612" name="Text Box 1058"/>
          <p:cNvSpPr txBox="1">
            <a:spLocks noChangeArrowheads="1"/>
          </p:cNvSpPr>
          <p:nvPr/>
        </p:nvSpPr>
        <p:spPr bwMode="auto">
          <a:xfrm>
            <a:off x="4588767" y="48235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32</a:t>
            </a:r>
          </a:p>
        </p:txBody>
      </p:sp>
      <p:sp>
        <p:nvSpPr>
          <p:cNvPr id="24613" name="Text Box 1059"/>
          <p:cNvSpPr txBox="1">
            <a:spLocks noChangeArrowheads="1"/>
          </p:cNvSpPr>
          <p:nvPr/>
        </p:nvSpPr>
        <p:spPr bwMode="auto">
          <a:xfrm>
            <a:off x="4512567" y="56236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32</a:t>
            </a:r>
          </a:p>
        </p:txBody>
      </p:sp>
      <p:sp>
        <p:nvSpPr>
          <p:cNvPr id="24614" name="Text Box 1060"/>
          <p:cNvSpPr txBox="1">
            <a:spLocks noChangeArrowheads="1"/>
          </p:cNvSpPr>
          <p:nvPr/>
        </p:nvSpPr>
        <p:spPr bwMode="auto">
          <a:xfrm>
            <a:off x="1705867" y="55347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32</a:t>
            </a:r>
          </a:p>
        </p:txBody>
      </p:sp>
      <p:sp>
        <p:nvSpPr>
          <p:cNvPr id="24615" name="Text Box 1061"/>
          <p:cNvSpPr txBox="1">
            <a:spLocks noChangeArrowheads="1"/>
          </p:cNvSpPr>
          <p:nvPr/>
        </p:nvSpPr>
        <p:spPr bwMode="auto">
          <a:xfrm>
            <a:off x="1667767" y="152154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1800" b="1">
                <a:solidFill>
                  <a:schemeClr val="tx1"/>
                </a:solidFill>
              </a:rPr>
              <a:t>32</a:t>
            </a:r>
          </a:p>
        </p:txBody>
      </p:sp>
      <p:sp>
        <p:nvSpPr>
          <p:cNvPr id="3" name="圆角矩形 2"/>
          <p:cNvSpPr/>
          <p:nvPr/>
        </p:nvSpPr>
        <p:spPr>
          <a:xfrm>
            <a:off x="2843808" y="1859386"/>
            <a:ext cx="3456384" cy="3111796"/>
          </a:xfrm>
          <a:prstGeom prst="round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282254894"/>
      </p:ext>
    </p:extLst>
  </p:cSld>
  <p:clrMapOvr>
    <a:masterClrMapping/>
  </p:clrMapOvr>
  <p:transition spd="slow">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57200" y="274638"/>
            <a:ext cx="8229600" cy="1143000"/>
          </a:xfrm>
        </p:spPr>
        <p:txBody>
          <a:bodyPr/>
          <a:lstStyle/>
          <a:p>
            <a:r>
              <a:rPr lang="zh-CN" altLang="en-US"/>
              <a:t>扩展置换</a:t>
            </a:r>
            <a:r>
              <a:rPr lang="en-US" altLang="zh-CN"/>
              <a:t>E</a:t>
            </a:r>
          </a:p>
        </p:txBody>
      </p:sp>
      <p:sp>
        <p:nvSpPr>
          <p:cNvPr id="75778" name="灯片编号占位符 4"/>
          <p:cNvSpPr>
            <a:spLocks noGrp="1"/>
          </p:cNvSpPr>
          <p:nvPr>
            <p:ph type="sldNum" sz="quarter" idx="4"/>
          </p:nvPr>
        </p:nvSpPr>
        <p:spPr/>
        <p:txBody>
          <a:bodyPr/>
          <a:lstStyle/>
          <a:p>
            <a:fld id="{3DF0950F-3620-46C0-8C32-718D085DCF2F}" type="slidenum">
              <a:rPr lang="zh-CN" altLang="en-US" smtClean="0"/>
              <a:pPr/>
              <a:t>92</a:t>
            </a:fld>
            <a:endParaRPr lang="zh-CN" altLang="en-US"/>
          </a:p>
        </p:txBody>
      </p:sp>
      <p:sp>
        <p:nvSpPr>
          <p:cNvPr id="75781" name="Rectangle 4"/>
          <p:cNvSpPr>
            <a:spLocks noChangeArrowheads="1"/>
          </p:cNvSpPr>
          <p:nvPr/>
        </p:nvSpPr>
        <p:spPr bwMode="ltGray">
          <a:xfrm>
            <a:off x="3703638" y="1362075"/>
            <a:ext cx="3095625" cy="500063"/>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R(32bit)</a:t>
            </a:r>
          </a:p>
        </p:txBody>
      </p:sp>
      <p:sp>
        <p:nvSpPr>
          <p:cNvPr id="75783" name="Rectangle 6"/>
          <p:cNvSpPr>
            <a:spLocks noChangeArrowheads="1"/>
          </p:cNvSpPr>
          <p:nvPr/>
        </p:nvSpPr>
        <p:spPr bwMode="ltGray">
          <a:xfrm>
            <a:off x="3422650" y="2578100"/>
            <a:ext cx="3516313" cy="2932113"/>
          </a:xfrm>
          <a:prstGeom prst="rect">
            <a:avLst/>
          </a:prstGeom>
          <a:solidFill>
            <a:srgbClr val="92D050"/>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latin typeface="Courier New" pitchFamily="49" charset="0"/>
              </a:rPr>
              <a:t>32  1  2  3  4  5</a:t>
            </a:r>
          </a:p>
          <a:p>
            <a:pPr algn="ctr" eaLnBrk="0" hangingPunct="0"/>
            <a:r>
              <a:rPr kumimoji="1" lang="zh-CN" altLang="en-US" sz="2400">
                <a:solidFill>
                  <a:schemeClr val="tx1"/>
                </a:solidFill>
                <a:latin typeface="Courier New" pitchFamily="49" charset="0"/>
              </a:rPr>
              <a:t> 4  5  6  7  8  9</a:t>
            </a:r>
          </a:p>
          <a:p>
            <a:pPr algn="ctr" eaLnBrk="0" hangingPunct="0"/>
            <a:r>
              <a:rPr kumimoji="1" lang="zh-CN" altLang="en-US" sz="2400">
                <a:solidFill>
                  <a:schemeClr val="tx1"/>
                </a:solidFill>
                <a:latin typeface="Courier New" pitchFamily="49" charset="0"/>
              </a:rPr>
              <a:t> 8  9 10 11 12 13</a:t>
            </a:r>
          </a:p>
          <a:p>
            <a:pPr algn="ctr" eaLnBrk="0" hangingPunct="0"/>
            <a:r>
              <a:rPr kumimoji="1" lang="zh-CN" altLang="en-US" sz="2400">
                <a:solidFill>
                  <a:schemeClr val="tx1"/>
                </a:solidFill>
                <a:latin typeface="Courier New" pitchFamily="49" charset="0"/>
              </a:rPr>
              <a:t>12 13 14 15 16 17</a:t>
            </a:r>
          </a:p>
          <a:p>
            <a:pPr algn="ctr" eaLnBrk="0" hangingPunct="0"/>
            <a:r>
              <a:rPr kumimoji="1" lang="zh-CN" altLang="en-US" sz="2400">
                <a:solidFill>
                  <a:schemeClr val="tx1"/>
                </a:solidFill>
                <a:latin typeface="Courier New" pitchFamily="49" charset="0"/>
              </a:rPr>
              <a:t>16 17 18 19 20 21</a:t>
            </a:r>
          </a:p>
          <a:p>
            <a:pPr algn="ctr" eaLnBrk="0" hangingPunct="0"/>
            <a:r>
              <a:rPr kumimoji="1" lang="zh-CN" altLang="en-US" sz="2400">
                <a:solidFill>
                  <a:schemeClr val="tx1"/>
                </a:solidFill>
                <a:latin typeface="Courier New" pitchFamily="49" charset="0"/>
              </a:rPr>
              <a:t>20 21 22 23 24 25</a:t>
            </a:r>
          </a:p>
          <a:p>
            <a:pPr algn="ctr" eaLnBrk="0" hangingPunct="0"/>
            <a:r>
              <a:rPr kumimoji="1" lang="zh-CN" altLang="en-US" sz="2400">
                <a:solidFill>
                  <a:schemeClr val="tx1"/>
                </a:solidFill>
                <a:latin typeface="Courier New" pitchFamily="49" charset="0"/>
              </a:rPr>
              <a:t>24 25 26 27 28 29</a:t>
            </a:r>
          </a:p>
          <a:p>
            <a:pPr algn="ctr" eaLnBrk="0" hangingPunct="0"/>
            <a:r>
              <a:rPr kumimoji="1" lang="zh-CN" altLang="en-US" sz="2400">
                <a:solidFill>
                  <a:schemeClr val="tx1"/>
                </a:solidFill>
                <a:latin typeface="Courier New" pitchFamily="49" charset="0"/>
              </a:rPr>
              <a:t>28 29 30 31 32  1</a:t>
            </a:r>
          </a:p>
        </p:txBody>
      </p:sp>
      <p:sp>
        <p:nvSpPr>
          <p:cNvPr id="75785" name="Rectangle 8"/>
          <p:cNvSpPr>
            <a:spLocks noChangeArrowheads="1"/>
          </p:cNvSpPr>
          <p:nvPr/>
        </p:nvSpPr>
        <p:spPr bwMode="ltGray">
          <a:xfrm>
            <a:off x="3352800" y="6154738"/>
            <a:ext cx="3797300" cy="500062"/>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en-US" altLang="zh-CN" sz="2400">
                <a:solidFill>
                  <a:schemeClr val="tx1"/>
                </a:solidFill>
              </a:rPr>
              <a:t>48bit</a:t>
            </a:r>
          </a:p>
        </p:txBody>
      </p:sp>
      <p:sp>
        <p:nvSpPr>
          <p:cNvPr id="75787" name="AutoShape 10"/>
          <p:cNvSpPr>
            <a:spLocks noChangeArrowheads="1"/>
          </p:cNvSpPr>
          <p:nvPr/>
        </p:nvSpPr>
        <p:spPr bwMode="ltGray">
          <a:xfrm>
            <a:off x="5040313" y="1933575"/>
            <a:ext cx="492125" cy="501650"/>
          </a:xfrm>
          <a:prstGeom prst="downArrow">
            <a:avLst>
              <a:gd name="adj1" fmla="val 50000"/>
              <a:gd name="adj2" fmla="val 25484"/>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75788" name="AutoShape 11"/>
          <p:cNvSpPr>
            <a:spLocks noChangeArrowheads="1"/>
          </p:cNvSpPr>
          <p:nvPr/>
        </p:nvSpPr>
        <p:spPr bwMode="ltGray">
          <a:xfrm>
            <a:off x="5040313" y="5581650"/>
            <a:ext cx="492125" cy="501650"/>
          </a:xfrm>
          <a:prstGeom prst="downArrow">
            <a:avLst>
              <a:gd name="adj1" fmla="val 50000"/>
              <a:gd name="adj2" fmla="val 25484"/>
            </a:avLst>
          </a:prstGeom>
          <a:solidFill>
            <a:srgbClr val="FFFFFF"/>
          </a:solidFill>
          <a:ln w="9525" cap="rnd">
            <a:solidFill>
              <a:srgbClr val="000000"/>
            </a:solidFill>
            <a:miter lim="800000"/>
            <a:headEnd/>
            <a:tailEnd/>
          </a:ln>
        </p:spPr>
        <p:txBody>
          <a:bodyPr wrap="none" anchor="ctr"/>
          <a:lstStyle/>
          <a:p>
            <a:endParaRPr lang="zh-CN" altLang="en-US">
              <a:solidFill>
                <a:schemeClr val="tx1"/>
              </a:solidFill>
            </a:endParaRPr>
          </a:p>
        </p:txBody>
      </p:sp>
      <p:sp>
        <p:nvSpPr>
          <p:cNvPr id="2" name="矩形 1"/>
          <p:cNvSpPr/>
          <p:nvPr/>
        </p:nvSpPr>
        <p:spPr>
          <a:xfrm>
            <a:off x="3352800" y="2573866"/>
            <a:ext cx="715144" cy="3007783"/>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p:cNvSpPr/>
          <p:nvPr/>
        </p:nvSpPr>
        <p:spPr>
          <a:xfrm>
            <a:off x="6290890" y="2578099"/>
            <a:ext cx="859209" cy="2942167"/>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扩展置换</a:t>
            </a:r>
            <a:r>
              <a:rPr lang="en-US" altLang="zh-CN"/>
              <a:t>E</a:t>
            </a:r>
            <a:endParaRPr lang="zh-CN" altLang="en-US"/>
          </a:p>
        </p:txBody>
      </p:sp>
      <p:sp>
        <p:nvSpPr>
          <p:cNvPr id="76802" name="灯片编号占位符 1"/>
          <p:cNvSpPr>
            <a:spLocks noGrp="1"/>
          </p:cNvSpPr>
          <p:nvPr>
            <p:ph type="sldNum" sz="quarter" idx="4"/>
          </p:nvPr>
        </p:nvSpPr>
        <p:spPr/>
        <p:txBody>
          <a:bodyPr/>
          <a:lstStyle/>
          <a:p>
            <a:fld id="{759E43E7-5CB7-4335-8915-4C1D7EEA0FBF}" type="slidenum">
              <a:rPr lang="zh-CN" altLang="en-US" smtClean="0"/>
              <a:pPr/>
              <a:t>93</a:t>
            </a:fld>
            <a:endParaRPr lang="zh-CN" altLang="en-US"/>
          </a:p>
        </p:txBody>
      </p:sp>
      <p:sp>
        <p:nvSpPr>
          <p:cNvPr id="76803" name="灯片编号占位符 3"/>
          <p:cNvSpPr txBox="1">
            <a:spLocks/>
          </p:cNvSpPr>
          <p:nvPr/>
        </p:nvSpPr>
        <p:spPr bwMode="auto">
          <a:xfrm>
            <a:off x="8647113" y="6408738"/>
            <a:ext cx="366712" cy="365125"/>
          </a:xfrm>
          <a:prstGeom prst="rect">
            <a:avLst/>
          </a:prstGeom>
          <a:noFill/>
          <a:ln w="9525">
            <a:noFill/>
            <a:miter lim="800000"/>
            <a:headEnd/>
            <a:tailEnd/>
          </a:ln>
        </p:spPr>
        <p:txBody>
          <a:bodyPr anchor="b"/>
          <a:lstStyle/>
          <a:p>
            <a:pPr algn="r"/>
            <a:fld id="{D2C9C72A-9075-434C-BFBE-7C48901103D4}" type="slidenum">
              <a:rPr lang="zh-CN" altLang="en-US" sz="1000">
                <a:solidFill>
                  <a:schemeClr val="tx1"/>
                </a:solidFill>
              </a:rPr>
              <a:pPr algn="r"/>
              <a:t>93</a:t>
            </a:fld>
            <a:endParaRPr lang="zh-CN" altLang="en-US" sz="1000">
              <a:solidFill>
                <a:schemeClr val="tx1"/>
              </a:solidFill>
            </a:endParaRPr>
          </a:p>
        </p:txBody>
      </p:sp>
      <p:sp>
        <p:nvSpPr>
          <p:cNvPr id="76804" name="Line 1026"/>
          <p:cNvSpPr>
            <a:spLocks noChangeShapeType="1"/>
          </p:cNvSpPr>
          <p:nvPr/>
        </p:nvSpPr>
        <p:spPr bwMode="auto">
          <a:xfrm>
            <a:off x="457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05" name="Line 1027"/>
          <p:cNvSpPr>
            <a:spLocks noChangeShapeType="1"/>
          </p:cNvSpPr>
          <p:nvPr/>
        </p:nvSpPr>
        <p:spPr bwMode="auto">
          <a:xfrm>
            <a:off x="609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06" name="Line 1028"/>
          <p:cNvSpPr>
            <a:spLocks noChangeShapeType="1"/>
          </p:cNvSpPr>
          <p:nvPr/>
        </p:nvSpPr>
        <p:spPr bwMode="auto">
          <a:xfrm>
            <a:off x="762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07" name="Line 1029"/>
          <p:cNvSpPr>
            <a:spLocks noChangeShapeType="1"/>
          </p:cNvSpPr>
          <p:nvPr/>
        </p:nvSpPr>
        <p:spPr bwMode="auto">
          <a:xfrm>
            <a:off x="914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08" name="Line 1030"/>
          <p:cNvSpPr>
            <a:spLocks noChangeShapeType="1"/>
          </p:cNvSpPr>
          <p:nvPr/>
        </p:nvSpPr>
        <p:spPr bwMode="auto">
          <a:xfrm>
            <a:off x="1066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09" name="Line 1031"/>
          <p:cNvSpPr>
            <a:spLocks noChangeShapeType="1"/>
          </p:cNvSpPr>
          <p:nvPr/>
        </p:nvSpPr>
        <p:spPr bwMode="auto">
          <a:xfrm>
            <a:off x="1219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10" name="Line 1032"/>
          <p:cNvSpPr>
            <a:spLocks noChangeShapeType="1"/>
          </p:cNvSpPr>
          <p:nvPr/>
        </p:nvSpPr>
        <p:spPr bwMode="auto">
          <a:xfrm>
            <a:off x="609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11" name="Line 1033"/>
          <p:cNvSpPr>
            <a:spLocks noChangeShapeType="1"/>
          </p:cNvSpPr>
          <p:nvPr/>
        </p:nvSpPr>
        <p:spPr bwMode="auto">
          <a:xfrm>
            <a:off x="7620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12" name="Line 1034"/>
          <p:cNvSpPr>
            <a:spLocks noChangeShapeType="1"/>
          </p:cNvSpPr>
          <p:nvPr/>
        </p:nvSpPr>
        <p:spPr bwMode="auto">
          <a:xfrm>
            <a:off x="914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13" name="Line 1035"/>
          <p:cNvSpPr>
            <a:spLocks noChangeShapeType="1"/>
          </p:cNvSpPr>
          <p:nvPr/>
        </p:nvSpPr>
        <p:spPr bwMode="auto">
          <a:xfrm>
            <a:off x="10668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14" name="Line 1036"/>
          <p:cNvSpPr>
            <a:spLocks noChangeShapeType="1"/>
          </p:cNvSpPr>
          <p:nvPr/>
        </p:nvSpPr>
        <p:spPr bwMode="auto">
          <a:xfrm>
            <a:off x="1524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15" name="Line 1037"/>
          <p:cNvSpPr>
            <a:spLocks noChangeShapeType="1"/>
          </p:cNvSpPr>
          <p:nvPr/>
        </p:nvSpPr>
        <p:spPr bwMode="auto">
          <a:xfrm>
            <a:off x="1676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16" name="Line 1038"/>
          <p:cNvSpPr>
            <a:spLocks noChangeShapeType="1"/>
          </p:cNvSpPr>
          <p:nvPr/>
        </p:nvSpPr>
        <p:spPr bwMode="auto">
          <a:xfrm>
            <a:off x="1828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17" name="Line 1039"/>
          <p:cNvSpPr>
            <a:spLocks noChangeShapeType="1"/>
          </p:cNvSpPr>
          <p:nvPr/>
        </p:nvSpPr>
        <p:spPr bwMode="auto">
          <a:xfrm>
            <a:off x="1981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18" name="Line 1040"/>
          <p:cNvSpPr>
            <a:spLocks noChangeShapeType="1"/>
          </p:cNvSpPr>
          <p:nvPr/>
        </p:nvSpPr>
        <p:spPr bwMode="auto">
          <a:xfrm>
            <a:off x="2133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19" name="Line 1041"/>
          <p:cNvSpPr>
            <a:spLocks noChangeShapeType="1"/>
          </p:cNvSpPr>
          <p:nvPr/>
        </p:nvSpPr>
        <p:spPr bwMode="auto">
          <a:xfrm>
            <a:off x="2286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20" name="Line 1042"/>
          <p:cNvSpPr>
            <a:spLocks noChangeShapeType="1"/>
          </p:cNvSpPr>
          <p:nvPr/>
        </p:nvSpPr>
        <p:spPr bwMode="auto">
          <a:xfrm>
            <a:off x="1676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21" name="Line 1043"/>
          <p:cNvSpPr>
            <a:spLocks noChangeShapeType="1"/>
          </p:cNvSpPr>
          <p:nvPr/>
        </p:nvSpPr>
        <p:spPr bwMode="auto">
          <a:xfrm>
            <a:off x="18288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22" name="Line 1044"/>
          <p:cNvSpPr>
            <a:spLocks noChangeShapeType="1"/>
          </p:cNvSpPr>
          <p:nvPr/>
        </p:nvSpPr>
        <p:spPr bwMode="auto">
          <a:xfrm>
            <a:off x="19812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23" name="Line 1045"/>
          <p:cNvSpPr>
            <a:spLocks noChangeShapeType="1"/>
          </p:cNvSpPr>
          <p:nvPr/>
        </p:nvSpPr>
        <p:spPr bwMode="auto">
          <a:xfrm>
            <a:off x="2133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24" name="Line 1046"/>
          <p:cNvSpPr>
            <a:spLocks noChangeShapeType="1"/>
          </p:cNvSpPr>
          <p:nvPr/>
        </p:nvSpPr>
        <p:spPr bwMode="auto">
          <a:xfrm>
            <a:off x="2590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25" name="Line 1047"/>
          <p:cNvSpPr>
            <a:spLocks noChangeShapeType="1"/>
          </p:cNvSpPr>
          <p:nvPr/>
        </p:nvSpPr>
        <p:spPr bwMode="auto">
          <a:xfrm>
            <a:off x="2743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26" name="Line 1048"/>
          <p:cNvSpPr>
            <a:spLocks noChangeShapeType="1"/>
          </p:cNvSpPr>
          <p:nvPr/>
        </p:nvSpPr>
        <p:spPr bwMode="auto">
          <a:xfrm>
            <a:off x="2895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27" name="Line 1049"/>
          <p:cNvSpPr>
            <a:spLocks noChangeShapeType="1"/>
          </p:cNvSpPr>
          <p:nvPr/>
        </p:nvSpPr>
        <p:spPr bwMode="auto">
          <a:xfrm>
            <a:off x="3048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28" name="Line 1050"/>
          <p:cNvSpPr>
            <a:spLocks noChangeShapeType="1"/>
          </p:cNvSpPr>
          <p:nvPr/>
        </p:nvSpPr>
        <p:spPr bwMode="auto">
          <a:xfrm>
            <a:off x="3200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29" name="Line 1051"/>
          <p:cNvSpPr>
            <a:spLocks noChangeShapeType="1"/>
          </p:cNvSpPr>
          <p:nvPr/>
        </p:nvSpPr>
        <p:spPr bwMode="auto">
          <a:xfrm>
            <a:off x="3352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30" name="Line 1052"/>
          <p:cNvSpPr>
            <a:spLocks noChangeShapeType="1"/>
          </p:cNvSpPr>
          <p:nvPr/>
        </p:nvSpPr>
        <p:spPr bwMode="auto">
          <a:xfrm>
            <a:off x="27432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31" name="Line 1053"/>
          <p:cNvSpPr>
            <a:spLocks noChangeShapeType="1"/>
          </p:cNvSpPr>
          <p:nvPr/>
        </p:nvSpPr>
        <p:spPr bwMode="auto">
          <a:xfrm>
            <a:off x="2895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32" name="Line 1054"/>
          <p:cNvSpPr>
            <a:spLocks noChangeShapeType="1"/>
          </p:cNvSpPr>
          <p:nvPr/>
        </p:nvSpPr>
        <p:spPr bwMode="auto">
          <a:xfrm>
            <a:off x="30480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33" name="Line 1055"/>
          <p:cNvSpPr>
            <a:spLocks noChangeShapeType="1"/>
          </p:cNvSpPr>
          <p:nvPr/>
        </p:nvSpPr>
        <p:spPr bwMode="auto">
          <a:xfrm>
            <a:off x="3200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34" name="Line 1056"/>
          <p:cNvSpPr>
            <a:spLocks noChangeShapeType="1"/>
          </p:cNvSpPr>
          <p:nvPr/>
        </p:nvSpPr>
        <p:spPr bwMode="auto">
          <a:xfrm>
            <a:off x="3657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35" name="Line 1057"/>
          <p:cNvSpPr>
            <a:spLocks noChangeShapeType="1"/>
          </p:cNvSpPr>
          <p:nvPr/>
        </p:nvSpPr>
        <p:spPr bwMode="auto">
          <a:xfrm>
            <a:off x="3810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36" name="Line 1058"/>
          <p:cNvSpPr>
            <a:spLocks noChangeShapeType="1"/>
          </p:cNvSpPr>
          <p:nvPr/>
        </p:nvSpPr>
        <p:spPr bwMode="auto">
          <a:xfrm>
            <a:off x="3962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37" name="Line 1059"/>
          <p:cNvSpPr>
            <a:spLocks noChangeShapeType="1"/>
          </p:cNvSpPr>
          <p:nvPr/>
        </p:nvSpPr>
        <p:spPr bwMode="auto">
          <a:xfrm>
            <a:off x="4114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38" name="Line 1060"/>
          <p:cNvSpPr>
            <a:spLocks noChangeShapeType="1"/>
          </p:cNvSpPr>
          <p:nvPr/>
        </p:nvSpPr>
        <p:spPr bwMode="auto">
          <a:xfrm>
            <a:off x="4267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39" name="Line 1061"/>
          <p:cNvSpPr>
            <a:spLocks noChangeShapeType="1"/>
          </p:cNvSpPr>
          <p:nvPr/>
        </p:nvSpPr>
        <p:spPr bwMode="auto">
          <a:xfrm>
            <a:off x="4419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40" name="Line 1062"/>
          <p:cNvSpPr>
            <a:spLocks noChangeShapeType="1"/>
          </p:cNvSpPr>
          <p:nvPr/>
        </p:nvSpPr>
        <p:spPr bwMode="auto">
          <a:xfrm>
            <a:off x="38100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41" name="Line 1063"/>
          <p:cNvSpPr>
            <a:spLocks noChangeShapeType="1"/>
          </p:cNvSpPr>
          <p:nvPr/>
        </p:nvSpPr>
        <p:spPr bwMode="auto">
          <a:xfrm>
            <a:off x="3962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42" name="Line 1064"/>
          <p:cNvSpPr>
            <a:spLocks noChangeShapeType="1"/>
          </p:cNvSpPr>
          <p:nvPr/>
        </p:nvSpPr>
        <p:spPr bwMode="auto">
          <a:xfrm>
            <a:off x="41148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43" name="Line 1065"/>
          <p:cNvSpPr>
            <a:spLocks noChangeShapeType="1"/>
          </p:cNvSpPr>
          <p:nvPr/>
        </p:nvSpPr>
        <p:spPr bwMode="auto">
          <a:xfrm>
            <a:off x="42672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44" name="Line 1066"/>
          <p:cNvSpPr>
            <a:spLocks noChangeShapeType="1"/>
          </p:cNvSpPr>
          <p:nvPr/>
        </p:nvSpPr>
        <p:spPr bwMode="auto">
          <a:xfrm>
            <a:off x="4724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45" name="Line 1067"/>
          <p:cNvSpPr>
            <a:spLocks noChangeShapeType="1"/>
          </p:cNvSpPr>
          <p:nvPr/>
        </p:nvSpPr>
        <p:spPr bwMode="auto">
          <a:xfrm>
            <a:off x="4876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46" name="Line 1068"/>
          <p:cNvSpPr>
            <a:spLocks noChangeShapeType="1"/>
          </p:cNvSpPr>
          <p:nvPr/>
        </p:nvSpPr>
        <p:spPr bwMode="auto">
          <a:xfrm>
            <a:off x="5029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47" name="Line 1069"/>
          <p:cNvSpPr>
            <a:spLocks noChangeShapeType="1"/>
          </p:cNvSpPr>
          <p:nvPr/>
        </p:nvSpPr>
        <p:spPr bwMode="auto">
          <a:xfrm>
            <a:off x="5181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48" name="Line 1070"/>
          <p:cNvSpPr>
            <a:spLocks noChangeShapeType="1"/>
          </p:cNvSpPr>
          <p:nvPr/>
        </p:nvSpPr>
        <p:spPr bwMode="auto">
          <a:xfrm>
            <a:off x="5334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49" name="Line 1071"/>
          <p:cNvSpPr>
            <a:spLocks noChangeShapeType="1"/>
          </p:cNvSpPr>
          <p:nvPr/>
        </p:nvSpPr>
        <p:spPr bwMode="auto">
          <a:xfrm>
            <a:off x="5486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50" name="Line 1072"/>
          <p:cNvSpPr>
            <a:spLocks noChangeShapeType="1"/>
          </p:cNvSpPr>
          <p:nvPr/>
        </p:nvSpPr>
        <p:spPr bwMode="auto">
          <a:xfrm>
            <a:off x="48768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51" name="Line 1073"/>
          <p:cNvSpPr>
            <a:spLocks noChangeShapeType="1"/>
          </p:cNvSpPr>
          <p:nvPr/>
        </p:nvSpPr>
        <p:spPr bwMode="auto">
          <a:xfrm>
            <a:off x="50292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52" name="Line 1074"/>
          <p:cNvSpPr>
            <a:spLocks noChangeShapeType="1"/>
          </p:cNvSpPr>
          <p:nvPr/>
        </p:nvSpPr>
        <p:spPr bwMode="auto">
          <a:xfrm>
            <a:off x="5181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53" name="Line 1075"/>
          <p:cNvSpPr>
            <a:spLocks noChangeShapeType="1"/>
          </p:cNvSpPr>
          <p:nvPr/>
        </p:nvSpPr>
        <p:spPr bwMode="auto">
          <a:xfrm>
            <a:off x="53340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54" name="Line 1076"/>
          <p:cNvSpPr>
            <a:spLocks noChangeShapeType="1"/>
          </p:cNvSpPr>
          <p:nvPr/>
        </p:nvSpPr>
        <p:spPr bwMode="auto">
          <a:xfrm>
            <a:off x="5791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55" name="Line 1077"/>
          <p:cNvSpPr>
            <a:spLocks noChangeShapeType="1"/>
          </p:cNvSpPr>
          <p:nvPr/>
        </p:nvSpPr>
        <p:spPr bwMode="auto">
          <a:xfrm>
            <a:off x="5943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56" name="Line 1078"/>
          <p:cNvSpPr>
            <a:spLocks noChangeShapeType="1"/>
          </p:cNvSpPr>
          <p:nvPr/>
        </p:nvSpPr>
        <p:spPr bwMode="auto">
          <a:xfrm>
            <a:off x="6096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57" name="Line 1079"/>
          <p:cNvSpPr>
            <a:spLocks noChangeShapeType="1"/>
          </p:cNvSpPr>
          <p:nvPr/>
        </p:nvSpPr>
        <p:spPr bwMode="auto">
          <a:xfrm>
            <a:off x="6248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58" name="Line 1080"/>
          <p:cNvSpPr>
            <a:spLocks noChangeShapeType="1"/>
          </p:cNvSpPr>
          <p:nvPr/>
        </p:nvSpPr>
        <p:spPr bwMode="auto">
          <a:xfrm>
            <a:off x="6400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59" name="Line 1081"/>
          <p:cNvSpPr>
            <a:spLocks noChangeShapeType="1"/>
          </p:cNvSpPr>
          <p:nvPr/>
        </p:nvSpPr>
        <p:spPr bwMode="auto">
          <a:xfrm>
            <a:off x="6553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60" name="Line 1082"/>
          <p:cNvSpPr>
            <a:spLocks noChangeShapeType="1"/>
          </p:cNvSpPr>
          <p:nvPr/>
        </p:nvSpPr>
        <p:spPr bwMode="auto">
          <a:xfrm>
            <a:off x="5943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61" name="Line 1083"/>
          <p:cNvSpPr>
            <a:spLocks noChangeShapeType="1"/>
          </p:cNvSpPr>
          <p:nvPr/>
        </p:nvSpPr>
        <p:spPr bwMode="auto">
          <a:xfrm>
            <a:off x="60960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62" name="Line 1084"/>
          <p:cNvSpPr>
            <a:spLocks noChangeShapeType="1"/>
          </p:cNvSpPr>
          <p:nvPr/>
        </p:nvSpPr>
        <p:spPr bwMode="auto">
          <a:xfrm>
            <a:off x="6248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63" name="Line 1085"/>
          <p:cNvSpPr>
            <a:spLocks noChangeShapeType="1"/>
          </p:cNvSpPr>
          <p:nvPr/>
        </p:nvSpPr>
        <p:spPr bwMode="auto">
          <a:xfrm>
            <a:off x="64008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64" name="Line 1086"/>
          <p:cNvSpPr>
            <a:spLocks noChangeShapeType="1"/>
          </p:cNvSpPr>
          <p:nvPr/>
        </p:nvSpPr>
        <p:spPr bwMode="auto">
          <a:xfrm>
            <a:off x="6858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65" name="Line 1087"/>
          <p:cNvSpPr>
            <a:spLocks noChangeShapeType="1"/>
          </p:cNvSpPr>
          <p:nvPr/>
        </p:nvSpPr>
        <p:spPr bwMode="auto">
          <a:xfrm>
            <a:off x="7010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66" name="Line 1088"/>
          <p:cNvSpPr>
            <a:spLocks noChangeShapeType="1"/>
          </p:cNvSpPr>
          <p:nvPr/>
        </p:nvSpPr>
        <p:spPr bwMode="auto">
          <a:xfrm>
            <a:off x="7162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67" name="Line 1089"/>
          <p:cNvSpPr>
            <a:spLocks noChangeShapeType="1"/>
          </p:cNvSpPr>
          <p:nvPr/>
        </p:nvSpPr>
        <p:spPr bwMode="auto">
          <a:xfrm>
            <a:off x="7315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68" name="Line 1090"/>
          <p:cNvSpPr>
            <a:spLocks noChangeShapeType="1"/>
          </p:cNvSpPr>
          <p:nvPr/>
        </p:nvSpPr>
        <p:spPr bwMode="auto">
          <a:xfrm>
            <a:off x="7467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69" name="Line 1091"/>
          <p:cNvSpPr>
            <a:spLocks noChangeShapeType="1"/>
          </p:cNvSpPr>
          <p:nvPr/>
        </p:nvSpPr>
        <p:spPr bwMode="auto">
          <a:xfrm>
            <a:off x="7620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70" name="Line 1092"/>
          <p:cNvSpPr>
            <a:spLocks noChangeShapeType="1"/>
          </p:cNvSpPr>
          <p:nvPr/>
        </p:nvSpPr>
        <p:spPr bwMode="auto">
          <a:xfrm>
            <a:off x="7010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71" name="Line 1093"/>
          <p:cNvSpPr>
            <a:spLocks noChangeShapeType="1"/>
          </p:cNvSpPr>
          <p:nvPr/>
        </p:nvSpPr>
        <p:spPr bwMode="auto">
          <a:xfrm>
            <a:off x="71628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72" name="Line 1094"/>
          <p:cNvSpPr>
            <a:spLocks noChangeShapeType="1"/>
          </p:cNvSpPr>
          <p:nvPr/>
        </p:nvSpPr>
        <p:spPr bwMode="auto">
          <a:xfrm>
            <a:off x="73152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73" name="Line 1095"/>
          <p:cNvSpPr>
            <a:spLocks noChangeShapeType="1"/>
          </p:cNvSpPr>
          <p:nvPr/>
        </p:nvSpPr>
        <p:spPr bwMode="auto">
          <a:xfrm>
            <a:off x="7467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74" name="Line 1096"/>
          <p:cNvSpPr>
            <a:spLocks noChangeShapeType="1"/>
          </p:cNvSpPr>
          <p:nvPr/>
        </p:nvSpPr>
        <p:spPr bwMode="auto">
          <a:xfrm>
            <a:off x="7924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75" name="Line 1097"/>
          <p:cNvSpPr>
            <a:spLocks noChangeShapeType="1"/>
          </p:cNvSpPr>
          <p:nvPr/>
        </p:nvSpPr>
        <p:spPr bwMode="auto">
          <a:xfrm>
            <a:off x="80772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76" name="Line 1098"/>
          <p:cNvSpPr>
            <a:spLocks noChangeShapeType="1"/>
          </p:cNvSpPr>
          <p:nvPr/>
        </p:nvSpPr>
        <p:spPr bwMode="auto">
          <a:xfrm>
            <a:off x="82296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77" name="Line 1099"/>
          <p:cNvSpPr>
            <a:spLocks noChangeShapeType="1"/>
          </p:cNvSpPr>
          <p:nvPr/>
        </p:nvSpPr>
        <p:spPr bwMode="auto">
          <a:xfrm>
            <a:off x="83820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78" name="Line 1100"/>
          <p:cNvSpPr>
            <a:spLocks noChangeShapeType="1"/>
          </p:cNvSpPr>
          <p:nvPr/>
        </p:nvSpPr>
        <p:spPr bwMode="auto">
          <a:xfrm>
            <a:off x="85344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79" name="Line 1101"/>
          <p:cNvSpPr>
            <a:spLocks noChangeShapeType="1"/>
          </p:cNvSpPr>
          <p:nvPr/>
        </p:nvSpPr>
        <p:spPr bwMode="auto">
          <a:xfrm>
            <a:off x="8686800" y="3962400"/>
            <a:ext cx="0" cy="1295400"/>
          </a:xfrm>
          <a:prstGeom prst="line">
            <a:avLst/>
          </a:prstGeom>
          <a:noFill/>
          <a:ln w="9525">
            <a:solidFill>
              <a:srgbClr val="FF0000"/>
            </a:solidFill>
            <a:round/>
            <a:headEnd/>
            <a:tailEnd type="triangle" w="med" len="med"/>
          </a:ln>
        </p:spPr>
        <p:txBody>
          <a:bodyPr/>
          <a:lstStyle/>
          <a:p>
            <a:endParaRPr lang="zh-CN" altLang="en-US"/>
          </a:p>
        </p:txBody>
      </p:sp>
      <p:sp>
        <p:nvSpPr>
          <p:cNvPr id="76880" name="Line 1102"/>
          <p:cNvSpPr>
            <a:spLocks noChangeShapeType="1"/>
          </p:cNvSpPr>
          <p:nvPr/>
        </p:nvSpPr>
        <p:spPr bwMode="auto">
          <a:xfrm>
            <a:off x="80772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81" name="Line 1103"/>
          <p:cNvSpPr>
            <a:spLocks noChangeShapeType="1"/>
          </p:cNvSpPr>
          <p:nvPr/>
        </p:nvSpPr>
        <p:spPr bwMode="auto">
          <a:xfrm>
            <a:off x="82296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82" name="Line 1104"/>
          <p:cNvSpPr>
            <a:spLocks noChangeShapeType="1"/>
          </p:cNvSpPr>
          <p:nvPr/>
        </p:nvSpPr>
        <p:spPr bwMode="auto">
          <a:xfrm>
            <a:off x="83820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83" name="Line 1105"/>
          <p:cNvSpPr>
            <a:spLocks noChangeShapeType="1"/>
          </p:cNvSpPr>
          <p:nvPr/>
        </p:nvSpPr>
        <p:spPr bwMode="auto">
          <a:xfrm>
            <a:off x="8534400" y="2667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6884" name="Line 1106"/>
          <p:cNvSpPr>
            <a:spLocks noChangeShapeType="1"/>
          </p:cNvSpPr>
          <p:nvPr/>
        </p:nvSpPr>
        <p:spPr bwMode="auto">
          <a:xfrm>
            <a:off x="10668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85" name="Line 1107"/>
          <p:cNvSpPr>
            <a:spLocks noChangeShapeType="1"/>
          </p:cNvSpPr>
          <p:nvPr/>
        </p:nvSpPr>
        <p:spPr bwMode="auto">
          <a:xfrm flipH="1">
            <a:off x="12192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86" name="Line 1108"/>
          <p:cNvSpPr>
            <a:spLocks noChangeShapeType="1"/>
          </p:cNvSpPr>
          <p:nvPr/>
        </p:nvSpPr>
        <p:spPr bwMode="auto">
          <a:xfrm>
            <a:off x="21336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87" name="Line 1109"/>
          <p:cNvSpPr>
            <a:spLocks noChangeShapeType="1"/>
          </p:cNvSpPr>
          <p:nvPr/>
        </p:nvSpPr>
        <p:spPr bwMode="auto">
          <a:xfrm flipH="1">
            <a:off x="22860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88" name="Line 1110"/>
          <p:cNvSpPr>
            <a:spLocks noChangeShapeType="1"/>
          </p:cNvSpPr>
          <p:nvPr/>
        </p:nvSpPr>
        <p:spPr bwMode="auto">
          <a:xfrm>
            <a:off x="32004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89" name="Line 1111"/>
          <p:cNvSpPr>
            <a:spLocks noChangeShapeType="1"/>
          </p:cNvSpPr>
          <p:nvPr/>
        </p:nvSpPr>
        <p:spPr bwMode="auto">
          <a:xfrm flipH="1">
            <a:off x="33528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0" name="Line 1112"/>
          <p:cNvSpPr>
            <a:spLocks noChangeShapeType="1"/>
          </p:cNvSpPr>
          <p:nvPr/>
        </p:nvSpPr>
        <p:spPr bwMode="auto">
          <a:xfrm>
            <a:off x="42672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1" name="Line 1113"/>
          <p:cNvSpPr>
            <a:spLocks noChangeShapeType="1"/>
          </p:cNvSpPr>
          <p:nvPr/>
        </p:nvSpPr>
        <p:spPr bwMode="auto">
          <a:xfrm flipH="1">
            <a:off x="44196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2" name="Line 1114"/>
          <p:cNvSpPr>
            <a:spLocks noChangeShapeType="1"/>
          </p:cNvSpPr>
          <p:nvPr/>
        </p:nvSpPr>
        <p:spPr bwMode="auto">
          <a:xfrm>
            <a:off x="53340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3" name="Line 1115"/>
          <p:cNvSpPr>
            <a:spLocks noChangeShapeType="1"/>
          </p:cNvSpPr>
          <p:nvPr/>
        </p:nvSpPr>
        <p:spPr bwMode="auto">
          <a:xfrm flipH="1">
            <a:off x="54864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4" name="Line 1116"/>
          <p:cNvSpPr>
            <a:spLocks noChangeShapeType="1"/>
          </p:cNvSpPr>
          <p:nvPr/>
        </p:nvSpPr>
        <p:spPr bwMode="auto">
          <a:xfrm>
            <a:off x="64008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5" name="Line 1117"/>
          <p:cNvSpPr>
            <a:spLocks noChangeShapeType="1"/>
          </p:cNvSpPr>
          <p:nvPr/>
        </p:nvSpPr>
        <p:spPr bwMode="auto">
          <a:xfrm flipH="1">
            <a:off x="65532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6" name="Line 1118"/>
          <p:cNvSpPr>
            <a:spLocks noChangeShapeType="1"/>
          </p:cNvSpPr>
          <p:nvPr/>
        </p:nvSpPr>
        <p:spPr bwMode="auto">
          <a:xfrm>
            <a:off x="74676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7" name="Line 1119"/>
          <p:cNvSpPr>
            <a:spLocks noChangeShapeType="1"/>
          </p:cNvSpPr>
          <p:nvPr/>
        </p:nvSpPr>
        <p:spPr bwMode="auto">
          <a:xfrm flipH="1">
            <a:off x="7620000" y="3352800"/>
            <a:ext cx="457200" cy="609600"/>
          </a:xfrm>
          <a:prstGeom prst="line">
            <a:avLst/>
          </a:prstGeom>
          <a:noFill/>
          <a:ln w="9525">
            <a:solidFill>
              <a:srgbClr val="FF0000"/>
            </a:solidFill>
            <a:round/>
            <a:headEnd/>
            <a:tailEnd type="triangle" w="med" len="med"/>
          </a:ln>
        </p:spPr>
        <p:txBody>
          <a:bodyPr/>
          <a:lstStyle/>
          <a:p>
            <a:endParaRPr lang="zh-CN" altLang="en-US"/>
          </a:p>
        </p:txBody>
      </p:sp>
      <p:sp>
        <p:nvSpPr>
          <p:cNvPr id="76898" name="Line 1120"/>
          <p:cNvSpPr>
            <a:spLocks noChangeShapeType="1"/>
          </p:cNvSpPr>
          <p:nvPr/>
        </p:nvSpPr>
        <p:spPr bwMode="auto">
          <a:xfrm>
            <a:off x="8534400" y="3352800"/>
            <a:ext cx="609600" cy="228600"/>
          </a:xfrm>
          <a:prstGeom prst="line">
            <a:avLst/>
          </a:prstGeom>
          <a:noFill/>
          <a:ln w="9525">
            <a:solidFill>
              <a:srgbClr val="FF0000"/>
            </a:solidFill>
            <a:round/>
            <a:headEnd/>
            <a:tailEnd type="triangle" w="med" len="med"/>
          </a:ln>
        </p:spPr>
        <p:txBody>
          <a:bodyPr/>
          <a:lstStyle/>
          <a:p>
            <a:endParaRPr lang="zh-CN" altLang="en-US"/>
          </a:p>
        </p:txBody>
      </p:sp>
      <p:sp>
        <p:nvSpPr>
          <p:cNvPr id="76899" name="Line 1121"/>
          <p:cNvSpPr>
            <a:spLocks noChangeShapeType="1"/>
          </p:cNvSpPr>
          <p:nvPr/>
        </p:nvSpPr>
        <p:spPr bwMode="auto">
          <a:xfrm flipH="1">
            <a:off x="8686800" y="3733800"/>
            <a:ext cx="457200" cy="228600"/>
          </a:xfrm>
          <a:prstGeom prst="line">
            <a:avLst/>
          </a:prstGeom>
          <a:noFill/>
          <a:ln w="9525">
            <a:solidFill>
              <a:srgbClr val="FF0000"/>
            </a:solidFill>
            <a:round/>
            <a:headEnd/>
            <a:tailEnd type="triangle" w="med" len="med"/>
          </a:ln>
        </p:spPr>
        <p:txBody>
          <a:bodyPr/>
          <a:lstStyle/>
          <a:p>
            <a:endParaRPr lang="zh-CN" altLang="en-US"/>
          </a:p>
        </p:txBody>
      </p:sp>
      <p:sp>
        <p:nvSpPr>
          <p:cNvPr id="76900" name="Line 1122"/>
          <p:cNvSpPr>
            <a:spLocks noChangeShapeType="1"/>
          </p:cNvSpPr>
          <p:nvPr/>
        </p:nvSpPr>
        <p:spPr bwMode="auto">
          <a:xfrm>
            <a:off x="0" y="3505200"/>
            <a:ext cx="457200" cy="457200"/>
          </a:xfrm>
          <a:prstGeom prst="line">
            <a:avLst/>
          </a:prstGeom>
          <a:noFill/>
          <a:ln w="9525">
            <a:solidFill>
              <a:srgbClr val="FF0000"/>
            </a:solidFill>
            <a:round/>
            <a:headEnd/>
            <a:tailEnd type="triangle" w="med" len="med"/>
          </a:ln>
        </p:spPr>
        <p:txBody>
          <a:bodyPr/>
          <a:lstStyle/>
          <a:p>
            <a:endParaRPr lang="zh-CN" altLang="en-US"/>
          </a:p>
        </p:txBody>
      </p:sp>
      <p:sp>
        <p:nvSpPr>
          <p:cNvPr id="76901" name="Line 1123"/>
          <p:cNvSpPr>
            <a:spLocks noChangeShapeType="1"/>
          </p:cNvSpPr>
          <p:nvPr/>
        </p:nvSpPr>
        <p:spPr bwMode="auto">
          <a:xfrm flipH="1">
            <a:off x="0" y="3352800"/>
            <a:ext cx="609600" cy="381000"/>
          </a:xfrm>
          <a:prstGeom prst="line">
            <a:avLst/>
          </a:prstGeom>
          <a:noFill/>
          <a:ln w="9525">
            <a:solidFill>
              <a:srgbClr val="FF0000"/>
            </a:solidFill>
            <a:round/>
            <a:headEnd/>
            <a:tailEnd type="triangle" w="med" len="med"/>
          </a:ln>
        </p:spPr>
        <p:txBody>
          <a:bodyPr/>
          <a:lstStyle/>
          <a:p>
            <a:endParaRPr lang="zh-CN" altLang="en-US"/>
          </a:p>
        </p:txBody>
      </p:sp>
      <p:sp>
        <p:nvSpPr>
          <p:cNvPr id="76902" name="Text Box 1124"/>
          <p:cNvSpPr txBox="1">
            <a:spLocks noChangeArrowheads="1"/>
          </p:cNvSpPr>
          <p:nvPr/>
        </p:nvSpPr>
        <p:spPr bwMode="auto">
          <a:xfrm>
            <a:off x="457200" y="2286000"/>
            <a:ext cx="285750" cy="336550"/>
          </a:xfrm>
          <a:prstGeom prst="rect">
            <a:avLst/>
          </a:prstGeom>
          <a:noFill/>
          <a:ln w="9525">
            <a:noFill/>
            <a:miter lim="800000"/>
            <a:headEnd/>
            <a:tailEnd/>
          </a:ln>
        </p:spPr>
        <p:txBody>
          <a:bodyPr wrap="none">
            <a:spAutoFit/>
          </a:bodyPr>
          <a:lstStyle/>
          <a:p>
            <a:r>
              <a:rPr lang="zh-CN" altLang="en-US" sz="1600">
                <a:solidFill>
                  <a:schemeClr val="tx1"/>
                </a:solidFill>
              </a:rPr>
              <a:t>1</a:t>
            </a:r>
          </a:p>
        </p:txBody>
      </p:sp>
      <p:sp>
        <p:nvSpPr>
          <p:cNvPr id="76903" name="Text Box 1125"/>
          <p:cNvSpPr txBox="1">
            <a:spLocks noChangeArrowheads="1"/>
          </p:cNvSpPr>
          <p:nvPr/>
        </p:nvSpPr>
        <p:spPr bwMode="auto">
          <a:xfrm>
            <a:off x="914400" y="2286000"/>
            <a:ext cx="285750" cy="336550"/>
          </a:xfrm>
          <a:prstGeom prst="rect">
            <a:avLst/>
          </a:prstGeom>
          <a:noFill/>
          <a:ln w="9525">
            <a:noFill/>
            <a:miter lim="800000"/>
            <a:headEnd/>
            <a:tailEnd/>
          </a:ln>
        </p:spPr>
        <p:txBody>
          <a:bodyPr wrap="none">
            <a:spAutoFit/>
          </a:bodyPr>
          <a:lstStyle/>
          <a:p>
            <a:r>
              <a:rPr lang="zh-CN" altLang="en-US" sz="1600">
                <a:solidFill>
                  <a:schemeClr val="tx1"/>
                </a:solidFill>
              </a:rPr>
              <a:t>4</a:t>
            </a:r>
          </a:p>
        </p:txBody>
      </p:sp>
      <p:sp>
        <p:nvSpPr>
          <p:cNvPr id="76904" name="Text Box 1126"/>
          <p:cNvSpPr txBox="1">
            <a:spLocks noChangeArrowheads="1"/>
          </p:cNvSpPr>
          <p:nvPr/>
        </p:nvSpPr>
        <p:spPr bwMode="auto">
          <a:xfrm>
            <a:off x="1524000" y="2286000"/>
            <a:ext cx="285750" cy="336550"/>
          </a:xfrm>
          <a:prstGeom prst="rect">
            <a:avLst/>
          </a:prstGeom>
          <a:noFill/>
          <a:ln w="9525">
            <a:noFill/>
            <a:miter lim="800000"/>
            <a:headEnd/>
            <a:tailEnd/>
          </a:ln>
        </p:spPr>
        <p:txBody>
          <a:bodyPr wrap="none">
            <a:spAutoFit/>
          </a:bodyPr>
          <a:lstStyle/>
          <a:p>
            <a:r>
              <a:rPr lang="zh-CN" altLang="en-US" sz="1600">
                <a:solidFill>
                  <a:schemeClr val="tx1"/>
                </a:solidFill>
              </a:rPr>
              <a:t>5</a:t>
            </a:r>
          </a:p>
        </p:txBody>
      </p:sp>
      <p:sp>
        <p:nvSpPr>
          <p:cNvPr id="76905" name="Text Box 1127"/>
          <p:cNvSpPr txBox="1">
            <a:spLocks noChangeArrowheads="1"/>
          </p:cNvSpPr>
          <p:nvPr/>
        </p:nvSpPr>
        <p:spPr bwMode="auto">
          <a:xfrm>
            <a:off x="1981200" y="2286000"/>
            <a:ext cx="285750" cy="336550"/>
          </a:xfrm>
          <a:prstGeom prst="rect">
            <a:avLst/>
          </a:prstGeom>
          <a:noFill/>
          <a:ln w="9525">
            <a:noFill/>
            <a:miter lim="800000"/>
            <a:headEnd/>
            <a:tailEnd/>
          </a:ln>
        </p:spPr>
        <p:txBody>
          <a:bodyPr wrap="none">
            <a:spAutoFit/>
          </a:bodyPr>
          <a:lstStyle/>
          <a:p>
            <a:r>
              <a:rPr lang="zh-CN" altLang="en-US" sz="1600">
                <a:solidFill>
                  <a:schemeClr val="tx1"/>
                </a:solidFill>
              </a:rPr>
              <a:t>8</a:t>
            </a:r>
          </a:p>
        </p:txBody>
      </p:sp>
      <p:sp>
        <p:nvSpPr>
          <p:cNvPr id="76906" name="Text Box 1128"/>
          <p:cNvSpPr txBox="1">
            <a:spLocks noChangeArrowheads="1"/>
          </p:cNvSpPr>
          <p:nvPr/>
        </p:nvSpPr>
        <p:spPr bwMode="auto">
          <a:xfrm>
            <a:off x="2590800" y="2286000"/>
            <a:ext cx="285750" cy="336550"/>
          </a:xfrm>
          <a:prstGeom prst="rect">
            <a:avLst/>
          </a:prstGeom>
          <a:noFill/>
          <a:ln w="9525">
            <a:noFill/>
            <a:miter lim="800000"/>
            <a:headEnd/>
            <a:tailEnd/>
          </a:ln>
        </p:spPr>
        <p:txBody>
          <a:bodyPr wrap="none">
            <a:spAutoFit/>
          </a:bodyPr>
          <a:lstStyle/>
          <a:p>
            <a:r>
              <a:rPr lang="zh-CN" altLang="en-US" sz="1600">
                <a:solidFill>
                  <a:schemeClr val="tx1"/>
                </a:solidFill>
              </a:rPr>
              <a:t>9</a:t>
            </a:r>
          </a:p>
        </p:txBody>
      </p:sp>
      <p:sp>
        <p:nvSpPr>
          <p:cNvPr id="76907" name="Text Box 1129"/>
          <p:cNvSpPr txBox="1">
            <a:spLocks noChangeArrowheads="1"/>
          </p:cNvSpPr>
          <p:nvPr/>
        </p:nvSpPr>
        <p:spPr bwMode="auto">
          <a:xfrm>
            <a:off x="30480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12</a:t>
            </a:r>
          </a:p>
        </p:txBody>
      </p:sp>
      <p:sp>
        <p:nvSpPr>
          <p:cNvPr id="76908" name="Text Box 1130"/>
          <p:cNvSpPr txBox="1">
            <a:spLocks noChangeArrowheads="1"/>
          </p:cNvSpPr>
          <p:nvPr/>
        </p:nvSpPr>
        <p:spPr bwMode="auto">
          <a:xfrm>
            <a:off x="35814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13</a:t>
            </a:r>
          </a:p>
        </p:txBody>
      </p:sp>
      <p:sp>
        <p:nvSpPr>
          <p:cNvPr id="76909" name="Text Box 1131"/>
          <p:cNvSpPr txBox="1">
            <a:spLocks noChangeArrowheads="1"/>
          </p:cNvSpPr>
          <p:nvPr/>
        </p:nvSpPr>
        <p:spPr bwMode="auto">
          <a:xfrm>
            <a:off x="41148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16</a:t>
            </a:r>
          </a:p>
        </p:txBody>
      </p:sp>
      <p:sp>
        <p:nvSpPr>
          <p:cNvPr id="76910" name="Text Box 1132"/>
          <p:cNvSpPr txBox="1">
            <a:spLocks noChangeArrowheads="1"/>
          </p:cNvSpPr>
          <p:nvPr/>
        </p:nvSpPr>
        <p:spPr bwMode="auto">
          <a:xfrm>
            <a:off x="46482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17</a:t>
            </a:r>
          </a:p>
        </p:txBody>
      </p:sp>
      <p:sp>
        <p:nvSpPr>
          <p:cNvPr id="76911" name="Text Box 1133"/>
          <p:cNvSpPr txBox="1">
            <a:spLocks noChangeArrowheads="1"/>
          </p:cNvSpPr>
          <p:nvPr/>
        </p:nvSpPr>
        <p:spPr bwMode="auto">
          <a:xfrm>
            <a:off x="51816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20</a:t>
            </a:r>
          </a:p>
        </p:txBody>
      </p:sp>
      <p:sp>
        <p:nvSpPr>
          <p:cNvPr id="76912" name="Text Box 1134"/>
          <p:cNvSpPr txBox="1">
            <a:spLocks noChangeArrowheads="1"/>
          </p:cNvSpPr>
          <p:nvPr/>
        </p:nvSpPr>
        <p:spPr bwMode="auto">
          <a:xfrm>
            <a:off x="57150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21</a:t>
            </a:r>
          </a:p>
        </p:txBody>
      </p:sp>
      <p:sp>
        <p:nvSpPr>
          <p:cNvPr id="76913" name="Text Box 1135"/>
          <p:cNvSpPr txBox="1">
            <a:spLocks noChangeArrowheads="1"/>
          </p:cNvSpPr>
          <p:nvPr/>
        </p:nvSpPr>
        <p:spPr bwMode="auto">
          <a:xfrm>
            <a:off x="62484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24</a:t>
            </a:r>
          </a:p>
        </p:txBody>
      </p:sp>
      <p:sp>
        <p:nvSpPr>
          <p:cNvPr id="76914" name="Text Box 1136"/>
          <p:cNvSpPr txBox="1">
            <a:spLocks noChangeArrowheads="1"/>
          </p:cNvSpPr>
          <p:nvPr/>
        </p:nvSpPr>
        <p:spPr bwMode="auto">
          <a:xfrm>
            <a:off x="67818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25</a:t>
            </a:r>
          </a:p>
        </p:txBody>
      </p:sp>
      <p:sp>
        <p:nvSpPr>
          <p:cNvPr id="76915" name="Text Box 1137"/>
          <p:cNvSpPr txBox="1">
            <a:spLocks noChangeArrowheads="1"/>
          </p:cNvSpPr>
          <p:nvPr/>
        </p:nvSpPr>
        <p:spPr bwMode="auto">
          <a:xfrm>
            <a:off x="73152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28</a:t>
            </a:r>
          </a:p>
        </p:txBody>
      </p:sp>
      <p:sp>
        <p:nvSpPr>
          <p:cNvPr id="76916" name="Text Box 1138"/>
          <p:cNvSpPr txBox="1">
            <a:spLocks noChangeArrowheads="1"/>
          </p:cNvSpPr>
          <p:nvPr/>
        </p:nvSpPr>
        <p:spPr bwMode="auto">
          <a:xfrm>
            <a:off x="78486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29</a:t>
            </a:r>
          </a:p>
        </p:txBody>
      </p:sp>
      <p:sp>
        <p:nvSpPr>
          <p:cNvPr id="76917" name="Text Box 1139"/>
          <p:cNvSpPr txBox="1">
            <a:spLocks noChangeArrowheads="1"/>
          </p:cNvSpPr>
          <p:nvPr/>
        </p:nvSpPr>
        <p:spPr bwMode="auto">
          <a:xfrm>
            <a:off x="8382000" y="2286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32</a:t>
            </a:r>
          </a:p>
        </p:txBody>
      </p:sp>
      <p:sp>
        <p:nvSpPr>
          <p:cNvPr id="76918" name="Text Box 1140"/>
          <p:cNvSpPr txBox="1">
            <a:spLocks noChangeArrowheads="1"/>
          </p:cNvSpPr>
          <p:nvPr/>
        </p:nvSpPr>
        <p:spPr bwMode="auto">
          <a:xfrm>
            <a:off x="152400" y="4953000"/>
            <a:ext cx="285750" cy="336550"/>
          </a:xfrm>
          <a:prstGeom prst="rect">
            <a:avLst/>
          </a:prstGeom>
          <a:noFill/>
          <a:ln w="9525">
            <a:noFill/>
            <a:miter lim="800000"/>
            <a:headEnd/>
            <a:tailEnd/>
          </a:ln>
        </p:spPr>
        <p:txBody>
          <a:bodyPr wrap="none">
            <a:spAutoFit/>
          </a:bodyPr>
          <a:lstStyle/>
          <a:p>
            <a:r>
              <a:rPr lang="zh-CN" altLang="en-US" sz="1600">
                <a:solidFill>
                  <a:schemeClr val="tx1"/>
                </a:solidFill>
              </a:rPr>
              <a:t>1</a:t>
            </a:r>
          </a:p>
        </p:txBody>
      </p:sp>
      <p:sp>
        <p:nvSpPr>
          <p:cNvPr id="76919" name="Text Box 1141"/>
          <p:cNvSpPr txBox="1">
            <a:spLocks noChangeArrowheads="1"/>
          </p:cNvSpPr>
          <p:nvPr/>
        </p:nvSpPr>
        <p:spPr bwMode="auto">
          <a:xfrm>
            <a:off x="8756650" y="4953000"/>
            <a:ext cx="387350" cy="336550"/>
          </a:xfrm>
          <a:prstGeom prst="rect">
            <a:avLst/>
          </a:prstGeom>
          <a:noFill/>
          <a:ln w="9525">
            <a:noFill/>
            <a:miter lim="800000"/>
            <a:headEnd/>
            <a:tailEnd/>
          </a:ln>
        </p:spPr>
        <p:txBody>
          <a:bodyPr wrap="none">
            <a:spAutoFit/>
          </a:bodyPr>
          <a:lstStyle/>
          <a:p>
            <a:r>
              <a:rPr lang="zh-CN" altLang="en-US" sz="1600">
                <a:solidFill>
                  <a:schemeClr val="tx1"/>
                </a:solidFill>
              </a:rPr>
              <a:t>48</a:t>
            </a:r>
          </a:p>
        </p:txBody>
      </p:sp>
      <p:sp>
        <p:nvSpPr>
          <p:cNvPr id="76920" name="AutoShape 1142"/>
          <p:cNvSpPr>
            <a:spLocks noChangeArrowheads="1"/>
          </p:cNvSpPr>
          <p:nvPr/>
        </p:nvSpPr>
        <p:spPr bwMode="auto">
          <a:xfrm flipV="1">
            <a:off x="2898775" y="1044575"/>
            <a:ext cx="30861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a:solidFill>
                <a:schemeClr val="tx1"/>
              </a:solidFill>
            </a:endParaRPr>
          </a:p>
        </p:txBody>
      </p:sp>
      <p:sp>
        <p:nvSpPr>
          <p:cNvPr id="76921" name="Line 1143"/>
          <p:cNvSpPr>
            <a:spLocks noChangeShapeType="1"/>
          </p:cNvSpPr>
          <p:nvPr/>
        </p:nvSpPr>
        <p:spPr bwMode="auto">
          <a:xfrm>
            <a:off x="4440238" y="376238"/>
            <a:ext cx="4762" cy="666750"/>
          </a:xfrm>
          <a:prstGeom prst="line">
            <a:avLst/>
          </a:prstGeom>
          <a:noFill/>
          <a:ln w="28575">
            <a:solidFill>
              <a:schemeClr val="tx1"/>
            </a:solidFill>
            <a:round/>
            <a:headEnd/>
            <a:tailEnd type="triangle" w="med" len="med"/>
          </a:ln>
        </p:spPr>
        <p:txBody>
          <a:bodyPr/>
          <a:lstStyle/>
          <a:p>
            <a:endParaRPr lang="zh-CN" altLang="en-US"/>
          </a:p>
        </p:txBody>
      </p:sp>
      <p:sp>
        <p:nvSpPr>
          <p:cNvPr id="76922" name="Line 1144"/>
          <p:cNvSpPr>
            <a:spLocks noChangeShapeType="1"/>
          </p:cNvSpPr>
          <p:nvPr/>
        </p:nvSpPr>
        <p:spPr bwMode="auto">
          <a:xfrm>
            <a:off x="4425950" y="1433513"/>
            <a:ext cx="0" cy="295275"/>
          </a:xfrm>
          <a:prstGeom prst="line">
            <a:avLst/>
          </a:prstGeom>
          <a:noFill/>
          <a:ln w="28575">
            <a:solidFill>
              <a:schemeClr val="tx1"/>
            </a:solidFill>
            <a:round/>
            <a:headEnd/>
            <a:tailEnd type="triangle" w="med" len="med"/>
          </a:ln>
        </p:spPr>
        <p:txBody>
          <a:bodyPr/>
          <a:lstStyle/>
          <a:p>
            <a:endParaRPr lang="zh-CN" altLang="en-US"/>
          </a:p>
        </p:txBody>
      </p:sp>
      <p:sp>
        <p:nvSpPr>
          <p:cNvPr id="76923" name="Text Box 1145"/>
          <p:cNvSpPr txBox="1">
            <a:spLocks noChangeArrowheads="1"/>
          </p:cNvSpPr>
          <p:nvPr/>
        </p:nvSpPr>
        <p:spPr bwMode="auto">
          <a:xfrm>
            <a:off x="3352800" y="1066800"/>
            <a:ext cx="2324100" cy="366713"/>
          </a:xfrm>
          <a:prstGeom prst="rect">
            <a:avLst/>
          </a:prstGeom>
          <a:noFill/>
          <a:ln w="9525">
            <a:noFill/>
            <a:miter lim="800000"/>
            <a:headEnd/>
            <a:tailEnd/>
          </a:ln>
        </p:spPr>
        <p:txBody>
          <a:bodyPr wrap="none">
            <a:spAutoFit/>
          </a:bodyPr>
          <a:lstStyle/>
          <a:p>
            <a:r>
              <a:rPr lang="en-US" altLang="zh-CN">
                <a:solidFill>
                  <a:schemeClr val="tx1"/>
                </a:solidFill>
              </a:rPr>
              <a:t>Expansion Permutation</a:t>
            </a:r>
          </a:p>
        </p:txBody>
      </p:sp>
      <p:sp>
        <p:nvSpPr>
          <p:cNvPr id="76924" name="Text Box 1146"/>
          <p:cNvSpPr txBox="1">
            <a:spLocks noChangeArrowheads="1"/>
          </p:cNvSpPr>
          <p:nvPr/>
        </p:nvSpPr>
        <p:spPr bwMode="auto">
          <a:xfrm>
            <a:off x="4451350" y="460375"/>
            <a:ext cx="412750" cy="366713"/>
          </a:xfrm>
          <a:prstGeom prst="rect">
            <a:avLst/>
          </a:prstGeom>
          <a:noFill/>
          <a:ln w="9525">
            <a:noFill/>
            <a:miter lim="800000"/>
            <a:headEnd/>
            <a:tailEnd/>
          </a:ln>
        </p:spPr>
        <p:txBody>
          <a:bodyPr wrap="none">
            <a:spAutoFit/>
          </a:bodyPr>
          <a:lstStyle/>
          <a:p>
            <a:r>
              <a:rPr lang="zh-CN" altLang="en-US">
                <a:solidFill>
                  <a:schemeClr val="tx1"/>
                </a:solidFill>
              </a:rPr>
              <a:t>32</a:t>
            </a:r>
          </a:p>
        </p:txBody>
      </p:sp>
      <p:sp>
        <p:nvSpPr>
          <p:cNvPr id="76925" name="Text Box 1147"/>
          <p:cNvSpPr txBox="1">
            <a:spLocks noChangeArrowheads="1"/>
          </p:cNvSpPr>
          <p:nvPr/>
        </p:nvSpPr>
        <p:spPr bwMode="auto">
          <a:xfrm>
            <a:off x="3943350" y="1400175"/>
            <a:ext cx="412750" cy="366713"/>
          </a:xfrm>
          <a:prstGeom prst="rect">
            <a:avLst/>
          </a:prstGeom>
          <a:noFill/>
          <a:ln w="9525">
            <a:noFill/>
            <a:miter lim="800000"/>
            <a:headEnd/>
            <a:tailEnd/>
          </a:ln>
        </p:spPr>
        <p:txBody>
          <a:bodyPr wrap="none">
            <a:spAutoFit/>
          </a:bodyPr>
          <a:lstStyle/>
          <a:p>
            <a:r>
              <a:rPr lang="zh-CN" altLang="en-US">
                <a:solidFill>
                  <a:schemeClr val="tx1"/>
                </a:solidFill>
              </a:rPr>
              <a:t>48</a:t>
            </a:r>
          </a:p>
        </p:txBody>
      </p:sp>
    </p:spTree>
  </p:cSld>
  <p:clrMapOvr>
    <a:masterClrMapping/>
  </p:clrMapOvr>
  <p:transition spd="slow">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使用密钥</a:t>
            </a:r>
          </a:p>
        </p:txBody>
      </p:sp>
      <p:sp>
        <p:nvSpPr>
          <p:cNvPr id="78850" name="灯片编号占位符 1"/>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8B954EC-DE81-4459-95D2-4005C5B05608}" type="slidenum">
              <a:rPr lang="zh-CN" altLang="en-US" smtClean="0">
                <a:latin typeface="Times New Roman" pitchFamily="18" charset="0"/>
              </a:rPr>
              <a:pPr/>
              <a:t>94</a:t>
            </a:fld>
            <a:endParaRPr lang="zh-CN" altLang="en-US">
              <a:latin typeface="Times New Roman" pitchFamily="18" charset="0"/>
            </a:endParaRPr>
          </a:p>
        </p:txBody>
      </p:sp>
      <p:sp>
        <p:nvSpPr>
          <p:cNvPr id="78851" name="灯片编号占位符 3"/>
          <p:cNvSpPr txBox="1">
            <a:spLocks/>
          </p:cNvSpPr>
          <p:nvPr/>
        </p:nvSpPr>
        <p:spPr bwMode="auto">
          <a:xfrm>
            <a:off x="8647113" y="6408738"/>
            <a:ext cx="366712" cy="365125"/>
          </a:xfrm>
          <a:prstGeom prst="rect">
            <a:avLst/>
          </a:prstGeom>
          <a:noFill/>
          <a:ln w="9525">
            <a:noFill/>
            <a:miter lim="800000"/>
            <a:headEnd/>
            <a:tailEnd/>
          </a:ln>
        </p:spPr>
        <p:txBody>
          <a:bodyPr anchor="b"/>
          <a:lstStyle/>
          <a:p>
            <a:pPr algn="r"/>
            <a:fld id="{6F6D5FA7-452A-4D22-9479-603000EB1315}" type="slidenum">
              <a:rPr lang="zh-CN" altLang="en-US" sz="1000">
                <a:solidFill>
                  <a:schemeClr val="tx1"/>
                </a:solidFill>
              </a:rPr>
              <a:pPr algn="r"/>
              <a:t>94</a:t>
            </a:fld>
            <a:endParaRPr lang="zh-CN" altLang="en-US" sz="1000">
              <a:solidFill>
                <a:schemeClr val="tx1"/>
              </a:solidFill>
            </a:endParaRPr>
          </a:p>
        </p:txBody>
      </p:sp>
      <p:sp>
        <p:nvSpPr>
          <p:cNvPr id="78852" name="Line 1026"/>
          <p:cNvSpPr>
            <a:spLocks noChangeShapeType="1"/>
          </p:cNvSpPr>
          <p:nvPr/>
        </p:nvSpPr>
        <p:spPr bwMode="auto">
          <a:xfrm>
            <a:off x="304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53" name="Line 1027"/>
          <p:cNvSpPr>
            <a:spLocks noChangeShapeType="1"/>
          </p:cNvSpPr>
          <p:nvPr/>
        </p:nvSpPr>
        <p:spPr bwMode="auto">
          <a:xfrm>
            <a:off x="457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54" name="Line 1028"/>
          <p:cNvSpPr>
            <a:spLocks noChangeShapeType="1"/>
          </p:cNvSpPr>
          <p:nvPr/>
        </p:nvSpPr>
        <p:spPr bwMode="auto">
          <a:xfrm>
            <a:off x="609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55" name="Line 1029"/>
          <p:cNvSpPr>
            <a:spLocks noChangeShapeType="1"/>
          </p:cNvSpPr>
          <p:nvPr/>
        </p:nvSpPr>
        <p:spPr bwMode="auto">
          <a:xfrm>
            <a:off x="762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56" name="Line 1030"/>
          <p:cNvSpPr>
            <a:spLocks noChangeShapeType="1"/>
          </p:cNvSpPr>
          <p:nvPr/>
        </p:nvSpPr>
        <p:spPr bwMode="auto">
          <a:xfrm>
            <a:off x="914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57" name="Line 1031"/>
          <p:cNvSpPr>
            <a:spLocks noChangeShapeType="1"/>
          </p:cNvSpPr>
          <p:nvPr/>
        </p:nvSpPr>
        <p:spPr bwMode="auto">
          <a:xfrm>
            <a:off x="1066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58" name="Line 1032"/>
          <p:cNvSpPr>
            <a:spLocks noChangeShapeType="1"/>
          </p:cNvSpPr>
          <p:nvPr/>
        </p:nvSpPr>
        <p:spPr bwMode="auto">
          <a:xfrm>
            <a:off x="13716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59" name="Line 1033"/>
          <p:cNvSpPr>
            <a:spLocks noChangeShapeType="1"/>
          </p:cNvSpPr>
          <p:nvPr/>
        </p:nvSpPr>
        <p:spPr bwMode="auto">
          <a:xfrm>
            <a:off x="1524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0" name="Line 1034"/>
          <p:cNvSpPr>
            <a:spLocks noChangeShapeType="1"/>
          </p:cNvSpPr>
          <p:nvPr/>
        </p:nvSpPr>
        <p:spPr bwMode="auto">
          <a:xfrm>
            <a:off x="1676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1" name="Line 1035"/>
          <p:cNvSpPr>
            <a:spLocks noChangeShapeType="1"/>
          </p:cNvSpPr>
          <p:nvPr/>
        </p:nvSpPr>
        <p:spPr bwMode="auto">
          <a:xfrm>
            <a:off x="1828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2" name="Line 1036"/>
          <p:cNvSpPr>
            <a:spLocks noChangeShapeType="1"/>
          </p:cNvSpPr>
          <p:nvPr/>
        </p:nvSpPr>
        <p:spPr bwMode="auto">
          <a:xfrm>
            <a:off x="1981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3" name="Line 1037"/>
          <p:cNvSpPr>
            <a:spLocks noChangeShapeType="1"/>
          </p:cNvSpPr>
          <p:nvPr/>
        </p:nvSpPr>
        <p:spPr bwMode="auto">
          <a:xfrm>
            <a:off x="21336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64" name="Line 1038"/>
          <p:cNvSpPr>
            <a:spLocks noChangeShapeType="1"/>
          </p:cNvSpPr>
          <p:nvPr/>
        </p:nvSpPr>
        <p:spPr bwMode="auto">
          <a:xfrm>
            <a:off x="24384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65" name="Line 1039"/>
          <p:cNvSpPr>
            <a:spLocks noChangeShapeType="1"/>
          </p:cNvSpPr>
          <p:nvPr/>
        </p:nvSpPr>
        <p:spPr bwMode="auto">
          <a:xfrm>
            <a:off x="2590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6" name="Line 1040"/>
          <p:cNvSpPr>
            <a:spLocks noChangeShapeType="1"/>
          </p:cNvSpPr>
          <p:nvPr/>
        </p:nvSpPr>
        <p:spPr bwMode="auto">
          <a:xfrm>
            <a:off x="2743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7" name="Line 1041"/>
          <p:cNvSpPr>
            <a:spLocks noChangeShapeType="1"/>
          </p:cNvSpPr>
          <p:nvPr/>
        </p:nvSpPr>
        <p:spPr bwMode="auto">
          <a:xfrm>
            <a:off x="2895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8" name="Line 1042"/>
          <p:cNvSpPr>
            <a:spLocks noChangeShapeType="1"/>
          </p:cNvSpPr>
          <p:nvPr/>
        </p:nvSpPr>
        <p:spPr bwMode="auto">
          <a:xfrm>
            <a:off x="3048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69" name="Line 1043"/>
          <p:cNvSpPr>
            <a:spLocks noChangeShapeType="1"/>
          </p:cNvSpPr>
          <p:nvPr/>
        </p:nvSpPr>
        <p:spPr bwMode="auto">
          <a:xfrm>
            <a:off x="32004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70" name="Line 1044"/>
          <p:cNvSpPr>
            <a:spLocks noChangeShapeType="1"/>
          </p:cNvSpPr>
          <p:nvPr/>
        </p:nvSpPr>
        <p:spPr bwMode="auto">
          <a:xfrm>
            <a:off x="35052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71" name="Line 1045"/>
          <p:cNvSpPr>
            <a:spLocks noChangeShapeType="1"/>
          </p:cNvSpPr>
          <p:nvPr/>
        </p:nvSpPr>
        <p:spPr bwMode="auto">
          <a:xfrm>
            <a:off x="3657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72" name="Line 1046"/>
          <p:cNvSpPr>
            <a:spLocks noChangeShapeType="1"/>
          </p:cNvSpPr>
          <p:nvPr/>
        </p:nvSpPr>
        <p:spPr bwMode="auto">
          <a:xfrm>
            <a:off x="3810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73" name="Line 1047"/>
          <p:cNvSpPr>
            <a:spLocks noChangeShapeType="1"/>
          </p:cNvSpPr>
          <p:nvPr/>
        </p:nvSpPr>
        <p:spPr bwMode="auto">
          <a:xfrm>
            <a:off x="3962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74" name="Line 1048"/>
          <p:cNvSpPr>
            <a:spLocks noChangeShapeType="1"/>
          </p:cNvSpPr>
          <p:nvPr/>
        </p:nvSpPr>
        <p:spPr bwMode="auto">
          <a:xfrm>
            <a:off x="4114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75" name="Line 1049"/>
          <p:cNvSpPr>
            <a:spLocks noChangeShapeType="1"/>
          </p:cNvSpPr>
          <p:nvPr/>
        </p:nvSpPr>
        <p:spPr bwMode="auto">
          <a:xfrm>
            <a:off x="42672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76" name="Line 1050"/>
          <p:cNvSpPr>
            <a:spLocks noChangeShapeType="1"/>
          </p:cNvSpPr>
          <p:nvPr/>
        </p:nvSpPr>
        <p:spPr bwMode="auto">
          <a:xfrm>
            <a:off x="45720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77" name="Line 1051"/>
          <p:cNvSpPr>
            <a:spLocks noChangeShapeType="1"/>
          </p:cNvSpPr>
          <p:nvPr/>
        </p:nvSpPr>
        <p:spPr bwMode="auto">
          <a:xfrm>
            <a:off x="4724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78" name="Line 1052"/>
          <p:cNvSpPr>
            <a:spLocks noChangeShapeType="1"/>
          </p:cNvSpPr>
          <p:nvPr/>
        </p:nvSpPr>
        <p:spPr bwMode="auto">
          <a:xfrm>
            <a:off x="4876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79" name="Line 1053"/>
          <p:cNvSpPr>
            <a:spLocks noChangeShapeType="1"/>
          </p:cNvSpPr>
          <p:nvPr/>
        </p:nvSpPr>
        <p:spPr bwMode="auto">
          <a:xfrm>
            <a:off x="5029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80" name="Line 1054"/>
          <p:cNvSpPr>
            <a:spLocks noChangeShapeType="1"/>
          </p:cNvSpPr>
          <p:nvPr/>
        </p:nvSpPr>
        <p:spPr bwMode="auto">
          <a:xfrm>
            <a:off x="5181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81" name="Line 1055"/>
          <p:cNvSpPr>
            <a:spLocks noChangeShapeType="1"/>
          </p:cNvSpPr>
          <p:nvPr/>
        </p:nvSpPr>
        <p:spPr bwMode="auto">
          <a:xfrm>
            <a:off x="53340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82" name="Line 1056"/>
          <p:cNvSpPr>
            <a:spLocks noChangeShapeType="1"/>
          </p:cNvSpPr>
          <p:nvPr/>
        </p:nvSpPr>
        <p:spPr bwMode="auto">
          <a:xfrm>
            <a:off x="5638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83" name="Line 1057"/>
          <p:cNvSpPr>
            <a:spLocks noChangeShapeType="1"/>
          </p:cNvSpPr>
          <p:nvPr/>
        </p:nvSpPr>
        <p:spPr bwMode="auto">
          <a:xfrm>
            <a:off x="5791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84" name="Line 1058"/>
          <p:cNvSpPr>
            <a:spLocks noChangeShapeType="1"/>
          </p:cNvSpPr>
          <p:nvPr/>
        </p:nvSpPr>
        <p:spPr bwMode="auto">
          <a:xfrm>
            <a:off x="5943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85" name="Line 1059"/>
          <p:cNvSpPr>
            <a:spLocks noChangeShapeType="1"/>
          </p:cNvSpPr>
          <p:nvPr/>
        </p:nvSpPr>
        <p:spPr bwMode="auto">
          <a:xfrm>
            <a:off x="6096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86" name="Line 1060"/>
          <p:cNvSpPr>
            <a:spLocks noChangeShapeType="1"/>
          </p:cNvSpPr>
          <p:nvPr/>
        </p:nvSpPr>
        <p:spPr bwMode="auto">
          <a:xfrm>
            <a:off x="6248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87" name="Line 1061"/>
          <p:cNvSpPr>
            <a:spLocks noChangeShapeType="1"/>
          </p:cNvSpPr>
          <p:nvPr/>
        </p:nvSpPr>
        <p:spPr bwMode="auto">
          <a:xfrm>
            <a:off x="6400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88" name="Line 1062"/>
          <p:cNvSpPr>
            <a:spLocks noChangeShapeType="1"/>
          </p:cNvSpPr>
          <p:nvPr/>
        </p:nvSpPr>
        <p:spPr bwMode="auto">
          <a:xfrm>
            <a:off x="67056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89" name="Line 1063"/>
          <p:cNvSpPr>
            <a:spLocks noChangeShapeType="1"/>
          </p:cNvSpPr>
          <p:nvPr/>
        </p:nvSpPr>
        <p:spPr bwMode="auto">
          <a:xfrm>
            <a:off x="6858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0" name="Line 1064"/>
          <p:cNvSpPr>
            <a:spLocks noChangeShapeType="1"/>
          </p:cNvSpPr>
          <p:nvPr/>
        </p:nvSpPr>
        <p:spPr bwMode="auto">
          <a:xfrm>
            <a:off x="7010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1" name="Line 1065"/>
          <p:cNvSpPr>
            <a:spLocks noChangeShapeType="1"/>
          </p:cNvSpPr>
          <p:nvPr/>
        </p:nvSpPr>
        <p:spPr bwMode="auto">
          <a:xfrm>
            <a:off x="7162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2" name="Line 1066"/>
          <p:cNvSpPr>
            <a:spLocks noChangeShapeType="1"/>
          </p:cNvSpPr>
          <p:nvPr/>
        </p:nvSpPr>
        <p:spPr bwMode="auto">
          <a:xfrm>
            <a:off x="7315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3" name="Line 1067"/>
          <p:cNvSpPr>
            <a:spLocks noChangeShapeType="1"/>
          </p:cNvSpPr>
          <p:nvPr/>
        </p:nvSpPr>
        <p:spPr bwMode="auto">
          <a:xfrm>
            <a:off x="74676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94" name="Line 1068"/>
          <p:cNvSpPr>
            <a:spLocks noChangeShapeType="1"/>
          </p:cNvSpPr>
          <p:nvPr/>
        </p:nvSpPr>
        <p:spPr bwMode="auto">
          <a:xfrm>
            <a:off x="77724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895" name="Line 1069"/>
          <p:cNvSpPr>
            <a:spLocks noChangeShapeType="1"/>
          </p:cNvSpPr>
          <p:nvPr/>
        </p:nvSpPr>
        <p:spPr bwMode="auto">
          <a:xfrm>
            <a:off x="7924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6" name="Line 1070"/>
          <p:cNvSpPr>
            <a:spLocks noChangeShapeType="1"/>
          </p:cNvSpPr>
          <p:nvPr/>
        </p:nvSpPr>
        <p:spPr bwMode="auto">
          <a:xfrm>
            <a:off x="8077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7" name="Line 1071"/>
          <p:cNvSpPr>
            <a:spLocks noChangeShapeType="1"/>
          </p:cNvSpPr>
          <p:nvPr/>
        </p:nvSpPr>
        <p:spPr bwMode="auto">
          <a:xfrm>
            <a:off x="8229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8" name="Line 1072"/>
          <p:cNvSpPr>
            <a:spLocks noChangeShapeType="1"/>
          </p:cNvSpPr>
          <p:nvPr/>
        </p:nvSpPr>
        <p:spPr bwMode="auto">
          <a:xfrm>
            <a:off x="8382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899" name="Line 1073"/>
          <p:cNvSpPr>
            <a:spLocks noChangeShapeType="1"/>
          </p:cNvSpPr>
          <p:nvPr/>
        </p:nvSpPr>
        <p:spPr bwMode="auto">
          <a:xfrm>
            <a:off x="85344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00" name="Text Box 1074"/>
          <p:cNvSpPr txBox="1">
            <a:spLocks noChangeArrowheads="1"/>
          </p:cNvSpPr>
          <p:nvPr/>
        </p:nvSpPr>
        <p:spPr bwMode="auto">
          <a:xfrm>
            <a:off x="0" y="3276600"/>
            <a:ext cx="285750" cy="336550"/>
          </a:xfrm>
          <a:prstGeom prst="rect">
            <a:avLst/>
          </a:prstGeom>
          <a:noFill/>
          <a:ln w="9525">
            <a:noFill/>
            <a:miter lim="800000"/>
            <a:headEnd/>
            <a:tailEnd/>
          </a:ln>
        </p:spPr>
        <p:txBody>
          <a:bodyPr wrap="none">
            <a:spAutoFit/>
          </a:bodyPr>
          <a:lstStyle/>
          <a:p>
            <a:r>
              <a:rPr lang="zh-CN" altLang="en-US" sz="1600">
                <a:solidFill>
                  <a:schemeClr val="tx1"/>
                </a:solidFill>
              </a:rPr>
              <a:t>1</a:t>
            </a:r>
          </a:p>
        </p:txBody>
      </p:sp>
      <p:sp>
        <p:nvSpPr>
          <p:cNvPr id="78901" name="Text Box 1075"/>
          <p:cNvSpPr txBox="1">
            <a:spLocks noChangeArrowheads="1"/>
          </p:cNvSpPr>
          <p:nvPr/>
        </p:nvSpPr>
        <p:spPr bwMode="auto">
          <a:xfrm>
            <a:off x="8604250" y="3276600"/>
            <a:ext cx="387350" cy="336550"/>
          </a:xfrm>
          <a:prstGeom prst="rect">
            <a:avLst/>
          </a:prstGeom>
          <a:noFill/>
          <a:ln w="9525">
            <a:noFill/>
            <a:miter lim="800000"/>
            <a:headEnd/>
            <a:tailEnd/>
          </a:ln>
        </p:spPr>
        <p:txBody>
          <a:bodyPr wrap="none">
            <a:spAutoFit/>
          </a:bodyPr>
          <a:lstStyle/>
          <a:p>
            <a:r>
              <a:rPr lang="zh-CN" altLang="en-US" sz="1600">
                <a:solidFill>
                  <a:schemeClr val="tx1"/>
                </a:solidFill>
              </a:rPr>
              <a:t>48</a:t>
            </a:r>
          </a:p>
        </p:txBody>
      </p:sp>
      <p:sp>
        <p:nvSpPr>
          <p:cNvPr id="78902" name="Rectangle 1076"/>
          <p:cNvSpPr>
            <a:spLocks noChangeArrowheads="1"/>
          </p:cNvSpPr>
          <p:nvPr/>
        </p:nvSpPr>
        <p:spPr bwMode="auto">
          <a:xfrm>
            <a:off x="152400" y="3581400"/>
            <a:ext cx="8534400" cy="533400"/>
          </a:xfrm>
          <a:prstGeom prst="rect">
            <a:avLst/>
          </a:prstGeom>
          <a:solidFill>
            <a:srgbClr val="FF99CC"/>
          </a:solidFill>
          <a:ln w="19050">
            <a:solidFill>
              <a:schemeClr val="bg2"/>
            </a:solidFill>
            <a:miter lim="800000"/>
            <a:headEnd/>
            <a:tailEnd/>
          </a:ln>
        </p:spPr>
        <p:txBody>
          <a:bodyPr wrap="none" anchor="ctr"/>
          <a:lstStyle/>
          <a:p>
            <a:pPr algn="ctr"/>
            <a:r>
              <a:rPr lang="en-US" altLang="zh-CN" sz="2400">
                <a:solidFill>
                  <a:schemeClr val="tx1"/>
                </a:solidFill>
              </a:rPr>
              <a:t>X-OR with 48 bit key</a:t>
            </a:r>
          </a:p>
        </p:txBody>
      </p:sp>
      <p:sp>
        <p:nvSpPr>
          <p:cNvPr id="78903" name="Line 1077"/>
          <p:cNvSpPr>
            <a:spLocks noChangeShapeType="1"/>
          </p:cNvSpPr>
          <p:nvPr/>
        </p:nvSpPr>
        <p:spPr bwMode="auto">
          <a:xfrm>
            <a:off x="3048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04" name="Line 1078"/>
          <p:cNvSpPr>
            <a:spLocks noChangeShapeType="1"/>
          </p:cNvSpPr>
          <p:nvPr/>
        </p:nvSpPr>
        <p:spPr bwMode="auto">
          <a:xfrm>
            <a:off x="457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05" name="Line 1079"/>
          <p:cNvSpPr>
            <a:spLocks noChangeShapeType="1"/>
          </p:cNvSpPr>
          <p:nvPr/>
        </p:nvSpPr>
        <p:spPr bwMode="auto">
          <a:xfrm>
            <a:off x="6096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06" name="Line 1080"/>
          <p:cNvSpPr>
            <a:spLocks noChangeShapeType="1"/>
          </p:cNvSpPr>
          <p:nvPr/>
        </p:nvSpPr>
        <p:spPr bwMode="auto">
          <a:xfrm>
            <a:off x="762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07" name="Line 1081"/>
          <p:cNvSpPr>
            <a:spLocks noChangeShapeType="1"/>
          </p:cNvSpPr>
          <p:nvPr/>
        </p:nvSpPr>
        <p:spPr bwMode="auto">
          <a:xfrm>
            <a:off x="9144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08" name="Line 1082"/>
          <p:cNvSpPr>
            <a:spLocks noChangeShapeType="1"/>
          </p:cNvSpPr>
          <p:nvPr/>
        </p:nvSpPr>
        <p:spPr bwMode="auto">
          <a:xfrm>
            <a:off x="10668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09" name="Line 1083"/>
          <p:cNvSpPr>
            <a:spLocks noChangeShapeType="1"/>
          </p:cNvSpPr>
          <p:nvPr/>
        </p:nvSpPr>
        <p:spPr bwMode="auto">
          <a:xfrm>
            <a:off x="13716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10" name="Line 1084"/>
          <p:cNvSpPr>
            <a:spLocks noChangeShapeType="1"/>
          </p:cNvSpPr>
          <p:nvPr/>
        </p:nvSpPr>
        <p:spPr bwMode="auto">
          <a:xfrm>
            <a:off x="1524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1" name="Line 1085"/>
          <p:cNvSpPr>
            <a:spLocks noChangeShapeType="1"/>
          </p:cNvSpPr>
          <p:nvPr/>
        </p:nvSpPr>
        <p:spPr bwMode="auto">
          <a:xfrm>
            <a:off x="16764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2" name="Line 1086"/>
          <p:cNvSpPr>
            <a:spLocks noChangeShapeType="1"/>
          </p:cNvSpPr>
          <p:nvPr/>
        </p:nvSpPr>
        <p:spPr bwMode="auto">
          <a:xfrm>
            <a:off x="18288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3" name="Line 1087"/>
          <p:cNvSpPr>
            <a:spLocks noChangeShapeType="1"/>
          </p:cNvSpPr>
          <p:nvPr/>
        </p:nvSpPr>
        <p:spPr bwMode="auto">
          <a:xfrm>
            <a:off x="1981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4" name="Line 1088"/>
          <p:cNvSpPr>
            <a:spLocks noChangeShapeType="1"/>
          </p:cNvSpPr>
          <p:nvPr/>
        </p:nvSpPr>
        <p:spPr bwMode="auto">
          <a:xfrm>
            <a:off x="21336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15" name="Line 1089"/>
          <p:cNvSpPr>
            <a:spLocks noChangeShapeType="1"/>
          </p:cNvSpPr>
          <p:nvPr/>
        </p:nvSpPr>
        <p:spPr bwMode="auto">
          <a:xfrm>
            <a:off x="24384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16" name="Line 1090"/>
          <p:cNvSpPr>
            <a:spLocks noChangeShapeType="1"/>
          </p:cNvSpPr>
          <p:nvPr/>
        </p:nvSpPr>
        <p:spPr bwMode="auto">
          <a:xfrm>
            <a:off x="25908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7" name="Line 1091"/>
          <p:cNvSpPr>
            <a:spLocks noChangeShapeType="1"/>
          </p:cNvSpPr>
          <p:nvPr/>
        </p:nvSpPr>
        <p:spPr bwMode="auto">
          <a:xfrm>
            <a:off x="2743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8" name="Line 1092"/>
          <p:cNvSpPr>
            <a:spLocks noChangeShapeType="1"/>
          </p:cNvSpPr>
          <p:nvPr/>
        </p:nvSpPr>
        <p:spPr bwMode="auto">
          <a:xfrm>
            <a:off x="28956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19" name="Line 1093"/>
          <p:cNvSpPr>
            <a:spLocks noChangeShapeType="1"/>
          </p:cNvSpPr>
          <p:nvPr/>
        </p:nvSpPr>
        <p:spPr bwMode="auto">
          <a:xfrm>
            <a:off x="3048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20" name="Line 1094"/>
          <p:cNvSpPr>
            <a:spLocks noChangeShapeType="1"/>
          </p:cNvSpPr>
          <p:nvPr/>
        </p:nvSpPr>
        <p:spPr bwMode="auto">
          <a:xfrm>
            <a:off x="32004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21" name="Line 1095"/>
          <p:cNvSpPr>
            <a:spLocks noChangeShapeType="1"/>
          </p:cNvSpPr>
          <p:nvPr/>
        </p:nvSpPr>
        <p:spPr bwMode="auto">
          <a:xfrm>
            <a:off x="35052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22" name="Line 1096"/>
          <p:cNvSpPr>
            <a:spLocks noChangeShapeType="1"/>
          </p:cNvSpPr>
          <p:nvPr/>
        </p:nvSpPr>
        <p:spPr bwMode="auto">
          <a:xfrm>
            <a:off x="36576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23" name="Line 1097"/>
          <p:cNvSpPr>
            <a:spLocks noChangeShapeType="1"/>
          </p:cNvSpPr>
          <p:nvPr/>
        </p:nvSpPr>
        <p:spPr bwMode="auto">
          <a:xfrm>
            <a:off x="3810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24" name="Line 1098"/>
          <p:cNvSpPr>
            <a:spLocks noChangeShapeType="1"/>
          </p:cNvSpPr>
          <p:nvPr/>
        </p:nvSpPr>
        <p:spPr bwMode="auto">
          <a:xfrm>
            <a:off x="39624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25" name="Line 1099"/>
          <p:cNvSpPr>
            <a:spLocks noChangeShapeType="1"/>
          </p:cNvSpPr>
          <p:nvPr/>
        </p:nvSpPr>
        <p:spPr bwMode="auto">
          <a:xfrm>
            <a:off x="41148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26" name="Line 1100"/>
          <p:cNvSpPr>
            <a:spLocks noChangeShapeType="1"/>
          </p:cNvSpPr>
          <p:nvPr/>
        </p:nvSpPr>
        <p:spPr bwMode="auto">
          <a:xfrm>
            <a:off x="42672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27" name="Line 1101"/>
          <p:cNvSpPr>
            <a:spLocks noChangeShapeType="1"/>
          </p:cNvSpPr>
          <p:nvPr/>
        </p:nvSpPr>
        <p:spPr bwMode="auto">
          <a:xfrm>
            <a:off x="45720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28" name="Line 1102"/>
          <p:cNvSpPr>
            <a:spLocks noChangeShapeType="1"/>
          </p:cNvSpPr>
          <p:nvPr/>
        </p:nvSpPr>
        <p:spPr bwMode="auto">
          <a:xfrm>
            <a:off x="47244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29" name="Line 1103"/>
          <p:cNvSpPr>
            <a:spLocks noChangeShapeType="1"/>
          </p:cNvSpPr>
          <p:nvPr/>
        </p:nvSpPr>
        <p:spPr bwMode="auto">
          <a:xfrm>
            <a:off x="48768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0" name="Line 1104"/>
          <p:cNvSpPr>
            <a:spLocks noChangeShapeType="1"/>
          </p:cNvSpPr>
          <p:nvPr/>
        </p:nvSpPr>
        <p:spPr bwMode="auto">
          <a:xfrm>
            <a:off x="5029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1" name="Line 1105"/>
          <p:cNvSpPr>
            <a:spLocks noChangeShapeType="1"/>
          </p:cNvSpPr>
          <p:nvPr/>
        </p:nvSpPr>
        <p:spPr bwMode="auto">
          <a:xfrm>
            <a:off x="51816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2" name="Line 1106"/>
          <p:cNvSpPr>
            <a:spLocks noChangeShapeType="1"/>
          </p:cNvSpPr>
          <p:nvPr/>
        </p:nvSpPr>
        <p:spPr bwMode="auto">
          <a:xfrm>
            <a:off x="53340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33" name="Line 1107"/>
          <p:cNvSpPr>
            <a:spLocks noChangeShapeType="1"/>
          </p:cNvSpPr>
          <p:nvPr/>
        </p:nvSpPr>
        <p:spPr bwMode="auto">
          <a:xfrm>
            <a:off x="56388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34" name="Line 1108"/>
          <p:cNvSpPr>
            <a:spLocks noChangeShapeType="1"/>
          </p:cNvSpPr>
          <p:nvPr/>
        </p:nvSpPr>
        <p:spPr bwMode="auto">
          <a:xfrm>
            <a:off x="5791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5" name="Line 1109"/>
          <p:cNvSpPr>
            <a:spLocks noChangeShapeType="1"/>
          </p:cNvSpPr>
          <p:nvPr/>
        </p:nvSpPr>
        <p:spPr bwMode="auto">
          <a:xfrm>
            <a:off x="59436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6" name="Line 1110"/>
          <p:cNvSpPr>
            <a:spLocks noChangeShapeType="1"/>
          </p:cNvSpPr>
          <p:nvPr/>
        </p:nvSpPr>
        <p:spPr bwMode="auto">
          <a:xfrm>
            <a:off x="6096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7" name="Line 1111"/>
          <p:cNvSpPr>
            <a:spLocks noChangeShapeType="1"/>
          </p:cNvSpPr>
          <p:nvPr/>
        </p:nvSpPr>
        <p:spPr bwMode="auto">
          <a:xfrm>
            <a:off x="62484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38" name="Line 1112"/>
          <p:cNvSpPr>
            <a:spLocks noChangeShapeType="1"/>
          </p:cNvSpPr>
          <p:nvPr/>
        </p:nvSpPr>
        <p:spPr bwMode="auto">
          <a:xfrm>
            <a:off x="64008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39" name="Line 1113"/>
          <p:cNvSpPr>
            <a:spLocks noChangeShapeType="1"/>
          </p:cNvSpPr>
          <p:nvPr/>
        </p:nvSpPr>
        <p:spPr bwMode="auto">
          <a:xfrm>
            <a:off x="67056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40" name="Line 1114"/>
          <p:cNvSpPr>
            <a:spLocks noChangeShapeType="1"/>
          </p:cNvSpPr>
          <p:nvPr/>
        </p:nvSpPr>
        <p:spPr bwMode="auto">
          <a:xfrm>
            <a:off x="6858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1" name="Line 1115"/>
          <p:cNvSpPr>
            <a:spLocks noChangeShapeType="1"/>
          </p:cNvSpPr>
          <p:nvPr/>
        </p:nvSpPr>
        <p:spPr bwMode="auto">
          <a:xfrm>
            <a:off x="70104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2" name="Line 1116"/>
          <p:cNvSpPr>
            <a:spLocks noChangeShapeType="1"/>
          </p:cNvSpPr>
          <p:nvPr/>
        </p:nvSpPr>
        <p:spPr bwMode="auto">
          <a:xfrm>
            <a:off x="71628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3" name="Line 1117"/>
          <p:cNvSpPr>
            <a:spLocks noChangeShapeType="1"/>
          </p:cNvSpPr>
          <p:nvPr/>
        </p:nvSpPr>
        <p:spPr bwMode="auto">
          <a:xfrm>
            <a:off x="7315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4" name="Line 1118"/>
          <p:cNvSpPr>
            <a:spLocks noChangeShapeType="1"/>
          </p:cNvSpPr>
          <p:nvPr/>
        </p:nvSpPr>
        <p:spPr bwMode="auto">
          <a:xfrm>
            <a:off x="74676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45" name="Line 1119"/>
          <p:cNvSpPr>
            <a:spLocks noChangeShapeType="1"/>
          </p:cNvSpPr>
          <p:nvPr/>
        </p:nvSpPr>
        <p:spPr bwMode="auto">
          <a:xfrm>
            <a:off x="77724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46" name="Line 1120"/>
          <p:cNvSpPr>
            <a:spLocks noChangeShapeType="1"/>
          </p:cNvSpPr>
          <p:nvPr/>
        </p:nvSpPr>
        <p:spPr bwMode="auto">
          <a:xfrm>
            <a:off x="79248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7" name="Line 1121"/>
          <p:cNvSpPr>
            <a:spLocks noChangeShapeType="1"/>
          </p:cNvSpPr>
          <p:nvPr/>
        </p:nvSpPr>
        <p:spPr bwMode="auto">
          <a:xfrm>
            <a:off x="80772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8" name="Line 1122"/>
          <p:cNvSpPr>
            <a:spLocks noChangeShapeType="1"/>
          </p:cNvSpPr>
          <p:nvPr/>
        </p:nvSpPr>
        <p:spPr bwMode="auto">
          <a:xfrm>
            <a:off x="82296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49" name="Line 1123"/>
          <p:cNvSpPr>
            <a:spLocks noChangeShapeType="1"/>
          </p:cNvSpPr>
          <p:nvPr/>
        </p:nvSpPr>
        <p:spPr bwMode="auto">
          <a:xfrm>
            <a:off x="8382000" y="41148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8950" name="Line 1124"/>
          <p:cNvSpPr>
            <a:spLocks noChangeShapeType="1"/>
          </p:cNvSpPr>
          <p:nvPr/>
        </p:nvSpPr>
        <p:spPr bwMode="auto">
          <a:xfrm>
            <a:off x="8534400" y="41148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8951" name="Text Box 1125"/>
          <p:cNvSpPr txBox="1">
            <a:spLocks noChangeArrowheads="1"/>
          </p:cNvSpPr>
          <p:nvPr/>
        </p:nvSpPr>
        <p:spPr bwMode="auto">
          <a:xfrm>
            <a:off x="0" y="5105400"/>
            <a:ext cx="285750" cy="336550"/>
          </a:xfrm>
          <a:prstGeom prst="rect">
            <a:avLst/>
          </a:prstGeom>
          <a:noFill/>
          <a:ln w="9525">
            <a:noFill/>
            <a:miter lim="800000"/>
            <a:headEnd/>
            <a:tailEnd/>
          </a:ln>
        </p:spPr>
        <p:txBody>
          <a:bodyPr wrap="none">
            <a:spAutoFit/>
          </a:bodyPr>
          <a:lstStyle/>
          <a:p>
            <a:r>
              <a:rPr lang="zh-CN" altLang="en-US" sz="1600">
                <a:solidFill>
                  <a:schemeClr val="tx1"/>
                </a:solidFill>
              </a:rPr>
              <a:t>1</a:t>
            </a:r>
          </a:p>
        </p:txBody>
      </p:sp>
      <p:sp>
        <p:nvSpPr>
          <p:cNvPr id="78952" name="Text Box 1126"/>
          <p:cNvSpPr txBox="1">
            <a:spLocks noChangeArrowheads="1"/>
          </p:cNvSpPr>
          <p:nvPr/>
        </p:nvSpPr>
        <p:spPr bwMode="auto">
          <a:xfrm>
            <a:off x="8604250" y="5105400"/>
            <a:ext cx="387350" cy="336550"/>
          </a:xfrm>
          <a:prstGeom prst="rect">
            <a:avLst/>
          </a:prstGeom>
          <a:noFill/>
          <a:ln w="9525">
            <a:noFill/>
            <a:miter lim="800000"/>
            <a:headEnd/>
            <a:tailEnd/>
          </a:ln>
        </p:spPr>
        <p:txBody>
          <a:bodyPr wrap="none">
            <a:spAutoFit/>
          </a:bodyPr>
          <a:lstStyle/>
          <a:p>
            <a:r>
              <a:rPr lang="zh-CN" altLang="en-US" sz="1600">
                <a:solidFill>
                  <a:schemeClr val="tx1"/>
                </a:solidFill>
              </a:rPr>
              <a:t>48</a:t>
            </a:r>
          </a:p>
        </p:txBody>
      </p:sp>
      <p:sp>
        <p:nvSpPr>
          <p:cNvPr id="78953" name="AutoShape 1127"/>
          <p:cNvSpPr>
            <a:spLocks noChangeArrowheads="1"/>
          </p:cNvSpPr>
          <p:nvPr/>
        </p:nvSpPr>
        <p:spPr bwMode="auto">
          <a:xfrm>
            <a:off x="3532188" y="546100"/>
            <a:ext cx="381000" cy="381000"/>
          </a:xfrm>
          <a:prstGeom prst="flowChartOr">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b="1">
              <a:solidFill>
                <a:srgbClr val="FF0000"/>
              </a:solidFill>
            </a:endParaRPr>
          </a:p>
        </p:txBody>
      </p:sp>
      <p:sp>
        <p:nvSpPr>
          <p:cNvPr id="78954" name="Freeform 1128"/>
          <p:cNvSpPr>
            <a:spLocks/>
          </p:cNvSpPr>
          <p:nvPr/>
        </p:nvSpPr>
        <p:spPr bwMode="auto">
          <a:xfrm>
            <a:off x="3886200" y="533400"/>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tx2"/>
            </a:solidFill>
            <a:round/>
            <a:headEnd/>
            <a:tailEnd type="triangle" w="med" len="med"/>
          </a:ln>
        </p:spPr>
        <p:txBody>
          <a:bodyPr/>
          <a:lstStyle/>
          <a:p>
            <a:endParaRPr lang="zh-CN" altLang="en-US">
              <a:solidFill>
                <a:schemeClr val="tx1"/>
              </a:solidFill>
            </a:endParaRPr>
          </a:p>
        </p:txBody>
      </p:sp>
      <p:sp>
        <p:nvSpPr>
          <p:cNvPr id="78955" name="Line 1129"/>
          <p:cNvSpPr>
            <a:spLocks noChangeShapeType="1"/>
          </p:cNvSpPr>
          <p:nvPr/>
        </p:nvSpPr>
        <p:spPr bwMode="auto">
          <a:xfrm>
            <a:off x="3724275" y="249238"/>
            <a:ext cx="0" cy="295275"/>
          </a:xfrm>
          <a:prstGeom prst="line">
            <a:avLst/>
          </a:prstGeom>
          <a:noFill/>
          <a:ln w="28575">
            <a:solidFill>
              <a:schemeClr val="tx1"/>
            </a:solidFill>
            <a:round/>
            <a:headEnd/>
            <a:tailEnd type="triangle" w="med" len="med"/>
          </a:ln>
        </p:spPr>
        <p:txBody>
          <a:bodyPr/>
          <a:lstStyle/>
          <a:p>
            <a:endParaRPr lang="zh-CN" altLang="en-US"/>
          </a:p>
        </p:txBody>
      </p:sp>
      <p:sp>
        <p:nvSpPr>
          <p:cNvPr id="78956" name="Line 1130"/>
          <p:cNvSpPr>
            <a:spLocks noChangeShapeType="1"/>
          </p:cNvSpPr>
          <p:nvPr/>
        </p:nvSpPr>
        <p:spPr bwMode="auto">
          <a:xfrm>
            <a:off x="3719513" y="930275"/>
            <a:ext cx="0" cy="295275"/>
          </a:xfrm>
          <a:prstGeom prst="line">
            <a:avLst/>
          </a:prstGeom>
          <a:noFill/>
          <a:ln w="28575">
            <a:solidFill>
              <a:schemeClr val="tx1"/>
            </a:solidFill>
            <a:round/>
            <a:headEnd/>
            <a:tailEnd type="triangle" w="med" len="med"/>
          </a:ln>
        </p:spPr>
        <p:txBody>
          <a:bodyPr/>
          <a:lstStyle/>
          <a:p>
            <a:endParaRPr lang="zh-CN" altLang="en-US"/>
          </a:p>
        </p:txBody>
      </p:sp>
      <p:sp>
        <p:nvSpPr>
          <p:cNvPr id="78957" name="Text Box 1131"/>
          <p:cNvSpPr txBox="1">
            <a:spLocks noChangeArrowheads="1"/>
          </p:cNvSpPr>
          <p:nvPr/>
        </p:nvSpPr>
        <p:spPr bwMode="auto">
          <a:xfrm>
            <a:off x="3241675" y="215900"/>
            <a:ext cx="412750" cy="366713"/>
          </a:xfrm>
          <a:prstGeom prst="rect">
            <a:avLst/>
          </a:prstGeom>
          <a:noFill/>
          <a:ln w="9525">
            <a:noFill/>
            <a:miter lim="800000"/>
            <a:headEnd/>
            <a:tailEnd/>
          </a:ln>
        </p:spPr>
        <p:txBody>
          <a:bodyPr wrap="none">
            <a:spAutoFit/>
          </a:bodyPr>
          <a:lstStyle/>
          <a:p>
            <a:r>
              <a:rPr lang="zh-CN" altLang="en-US">
                <a:solidFill>
                  <a:schemeClr val="tx1"/>
                </a:solidFill>
              </a:rPr>
              <a:t>48</a:t>
            </a:r>
          </a:p>
        </p:txBody>
      </p:sp>
      <p:sp>
        <p:nvSpPr>
          <p:cNvPr id="78958" name="Text Box 1132"/>
          <p:cNvSpPr txBox="1">
            <a:spLocks noChangeArrowheads="1"/>
          </p:cNvSpPr>
          <p:nvPr/>
        </p:nvSpPr>
        <p:spPr bwMode="auto">
          <a:xfrm>
            <a:off x="4778375" y="520700"/>
            <a:ext cx="412750" cy="366713"/>
          </a:xfrm>
          <a:prstGeom prst="rect">
            <a:avLst/>
          </a:prstGeom>
          <a:noFill/>
          <a:ln w="9525">
            <a:noFill/>
            <a:miter lim="800000"/>
            <a:headEnd/>
            <a:tailEnd/>
          </a:ln>
        </p:spPr>
        <p:txBody>
          <a:bodyPr wrap="none">
            <a:spAutoFit/>
          </a:bodyPr>
          <a:lstStyle/>
          <a:p>
            <a:r>
              <a:rPr lang="zh-CN" altLang="en-US">
                <a:solidFill>
                  <a:schemeClr val="tx1"/>
                </a:solidFill>
              </a:rPr>
              <a:t>48</a:t>
            </a:r>
          </a:p>
        </p:txBody>
      </p:sp>
      <p:sp>
        <p:nvSpPr>
          <p:cNvPr id="78959" name="Text Box 1133"/>
          <p:cNvSpPr txBox="1">
            <a:spLocks noChangeArrowheads="1"/>
          </p:cNvSpPr>
          <p:nvPr/>
        </p:nvSpPr>
        <p:spPr bwMode="auto">
          <a:xfrm>
            <a:off x="3254375" y="850900"/>
            <a:ext cx="412750" cy="366713"/>
          </a:xfrm>
          <a:prstGeom prst="rect">
            <a:avLst/>
          </a:prstGeom>
          <a:noFill/>
          <a:ln w="9525">
            <a:noFill/>
            <a:miter lim="800000"/>
            <a:headEnd/>
            <a:tailEnd/>
          </a:ln>
        </p:spPr>
        <p:txBody>
          <a:bodyPr wrap="none">
            <a:spAutoFit/>
          </a:bodyPr>
          <a:lstStyle/>
          <a:p>
            <a:r>
              <a:rPr lang="zh-CN" altLang="en-US">
                <a:solidFill>
                  <a:schemeClr val="tx1"/>
                </a:solidFill>
              </a:rPr>
              <a:t>48</a:t>
            </a:r>
          </a:p>
        </p:txBody>
      </p:sp>
    </p:spTree>
  </p:cSld>
  <p:clrMapOvr>
    <a:masterClrMapping/>
  </p:clrMapOvr>
  <p:transition spd="slow">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274638"/>
            <a:ext cx="8229600" cy="1143000"/>
          </a:xfrm>
        </p:spPr>
        <p:txBody>
          <a:bodyPr/>
          <a:lstStyle/>
          <a:p>
            <a:r>
              <a:rPr lang="en-US" altLang="zh-CN" dirty="0"/>
              <a:t>f</a:t>
            </a:r>
            <a:r>
              <a:rPr lang="zh-CN" altLang="en-US" dirty="0"/>
              <a:t>函数</a:t>
            </a:r>
            <a:r>
              <a:rPr lang="en-US" altLang="zh-CN" dirty="0"/>
              <a:t>f</a:t>
            </a:r>
            <a:r>
              <a:rPr lang="zh-CN" altLang="en-US" dirty="0"/>
              <a:t>(</a:t>
            </a:r>
            <a:r>
              <a:rPr lang="en-US" altLang="zh-CN" dirty="0" err="1"/>
              <a:t>R</a:t>
            </a:r>
            <a:r>
              <a:rPr lang="en-US" altLang="zh-CN" baseline="-25000" dirty="0" err="1"/>
              <a:t>i</a:t>
            </a:r>
            <a:r>
              <a:rPr lang="en-US" altLang="zh-CN" dirty="0" err="1"/>
              <a:t>,K</a:t>
            </a:r>
            <a:r>
              <a:rPr lang="en-US" altLang="zh-CN" baseline="-25000" dirty="0" err="1"/>
              <a:t>i</a:t>
            </a:r>
            <a:r>
              <a:rPr lang="en-US" altLang="zh-CN" dirty="0"/>
              <a:t>) ——S-Box</a:t>
            </a:r>
            <a:endParaRPr lang="zh-CN" altLang="en-US" dirty="0"/>
          </a:p>
        </p:txBody>
      </p:sp>
      <p:grpSp>
        <p:nvGrpSpPr>
          <p:cNvPr id="74757" name="Group 46"/>
          <p:cNvGrpSpPr>
            <a:grpSpLocks/>
          </p:cNvGrpSpPr>
          <p:nvPr/>
        </p:nvGrpSpPr>
        <p:grpSpPr bwMode="auto">
          <a:xfrm>
            <a:off x="2339975" y="1285875"/>
            <a:ext cx="5976938" cy="5334000"/>
            <a:chOff x="856" y="528"/>
            <a:chExt cx="3765" cy="3360"/>
          </a:xfrm>
        </p:grpSpPr>
        <p:sp>
          <p:nvSpPr>
            <p:cNvPr id="71" name="Rectangle 3"/>
            <p:cNvSpPr>
              <a:spLocks noChangeArrowheads="1"/>
            </p:cNvSpPr>
            <p:nvPr/>
          </p:nvSpPr>
          <p:spPr bwMode="auto">
            <a:xfrm>
              <a:off x="864" y="528"/>
              <a:ext cx="1344" cy="336"/>
            </a:xfrm>
            <a:prstGeom prst="rect">
              <a:avLst/>
            </a:prstGeom>
            <a:solidFill>
              <a:schemeClr val="accent1">
                <a:lumMod val="40000"/>
                <a:lumOff val="60000"/>
              </a:schemeClr>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800" b="1" kern="0" dirty="0" err="1">
                  <a:solidFill>
                    <a:sysClr val="windowText" lastClr="000000"/>
                  </a:solidFill>
                </a:rPr>
                <a:t>R</a:t>
              </a:r>
              <a:r>
                <a:rPr kumimoji="1" lang="en-US" altLang="zh-CN" sz="2800" b="1" kern="0" baseline="-25000" dirty="0" err="1">
                  <a:solidFill>
                    <a:sysClr val="windowText" lastClr="000000"/>
                  </a:solidFill>
                </a:rPr>
                <a:t>i</a:t>
              </a:r>
              <a:r>
                <a:rPr kumimoji="1" lang="en-US" altLang="zh-CN" sz="2800" b="1" kern="0" dirty="0">
                  <a:solidFill>
                    <a:sysClr val="windowText" lastClr="000000"/>
                  </a:solidFill>
                </a:rPr>
                <a:t>(32 bits)</a:t>
              </a:r>
            </a:p>
          </p:txBody>
        </p:sp>
        <p:sp>
          <p:nvSpPr>
            <p:cNvPr id="72" name="Rectangle 4"/>
            <p:cNvSpPr>
              <a:spLocks noChangeArrowheads="1"/>
            </p:cNvSpPr>
            <p:nvPr/>
          </p:nvSpPr>
          <p:spPr bwMode="auto">
            <a:xfrm>
              <a:off x="2928" y="528"/>
              <a:ext cx="1344" cy="336"/>
            </a:xfrm>
            <a:prstGeom prst="rect">
              <a:avLst/>
            </a:prstGeom>
            <a:solidFill>
              <a:schemeClr val="accent1">
                <a:lumMod val="40000"/>
                <a:lumOff val="60000"/>
              </a:schemeClr>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800" b="1" kern="0" dirty="0">
                  <a:solidFill>
                    <a:sysClr val="windowText" lastClr="000000"/>
                  </a:solidFill>
                </a:rPr>
                <a:t>K</a:t>
              </a:r>
              <a:r>
                <a:rPr kumimoji="1" lang="en-US" altLang="zh-CN" sz="2800" b="1" kern="0" baseline="-25000" dirty="0">
                  <a:solidFill>
                    <a:sysClr val="windowText" lastClr="000000"/>
                  </a:solidFill>
                </a:rPr>
                <a:t>i</a:t>
              </a:r>
              <a:r>
                <a:rPr kumimoji="1" lang="en-US" altLang="zh-CN" sz="2800" b="1" kern="0" dirty="0">
                  <a:solidFill>
                    <a:sysClr val="windowText" lastClr="000000"/>
                  </a:solidFill>
                </a:rPr>
                <a:t>(48 bits)</a:t>
              </a:r>
            </a:p>
          </p:txBody>
        </p:sp>
        <p:sp>
          <p:nvSpPr>
            <p:cNvPr id="73" name="Oval 5"/>
            <p:cNvSpPr>
              <a:spLocks noChangeArrowheads="1"/>
            </p:cNvSpPr>
            <p:nvPr/>
          </p:nvSpPr>
          <p:spPr bwMode="auto">
            <a:xfrm>
              <a:off x="1309" y="1008"/>
              <a:ext cx="432" cy="240"/>
            </a:xfrm>
            <a:prstGeom prst="ellipse">
              <a:avLst/>
            </a:prstGeom>
            <a:solidFill>
              <a:srgbClr val="FFFF00"/>
            </a:solidFill>
            <a:ln w="9525">
              <a:solidFill>
                <a:srgbClr val="000000"/>
              </a:solidFill>
              <a:round/>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E</a:t>
              </a:r>
            </a:p>
          </p:txBody>
        </p:sp>
        <p:sp>
          <p:nvSpPr>
            <p:cNvPr id="74" name="Rectangle 6"/>
            <p:cNvSpPr>
              <a:spLocks noChangeArrowheads="1"/>
            </p:cNvSpPr>
            <p:nvPr/>
          </p:nvSpPr>
          <p:spPr bwMode="auto">
            <a:xfrm>
              <a:off x="856" y="1440"/>
              <a:ext cx="1344" cy="336"/>
            </a:xfrm>
            <a:prstGeom prst="rect">
              <a:avLst/>
            </a:prstGeom>
            <a:solidFill>
              <a:schemeClr val="accent1">
                <a:lumMod val="40000"/>
                <a:lumOff val="60000"/>
              </a:schemeClr>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800" b="1" kern="0">
                  <a:solidFill>
                    <a:sysClr val="windowText" lastClr="000000"/>
                  </a:solidFill>
                </a:rPr>
                <a:t>48 bits</a:t>
              </a:r>
            </a:p>
          </p:txBody>
        </p:sp>
        <p:sp>
          <p:nvSpPr>
            <p:cNvPr id="76" name="Line 8"/>
            <p:cNvSpPr>
              <a:spLocks noChangeShapeType="1"/>
            </p:cNvSpPr>
            <p:nvPr/>
          </p:nvSpPr>
          <p:spPr bwMode="auto">
            <a:xfrm>
              <a:off x="2217" y="1632"/>
              <a:ext cx="432" cy="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77" name="Line 9"/>
            <p:cNvSpPr>
              <a:spLocks noChangeShapeType="1"/>
            </p:cNvSpPr>
            <p:nvPr/>
          </p:nvSpPr>
          <p:spPr bwMode="auto">
            <a:xfrm flipH="1">
              <a:off x="2784" y="864"/>
              <a:ext cx="528" cy="672"/>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78" name="Line 10"/>
            <p:cNvSpPr>
              <a:spLocks noChangeShapeType="1"/>
            </p:cNvSpPr>
            <p:nvPr/>
          </p:nvSpPr>
          <p:spPr bwMode="auto">
            <a:xfrm>
              <a:off x="1523" y="864"/>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79" name="Line 11"/>
            <p:cNvSpPr>
              <a:spLocks noChangeShapeType="1"/>
            </p:cNvSpPr>
            <p:nvPr/>
          </p:nvSpPr>
          <p:spPr bwMode="auto">
            <a:xfrm>
              <a:off x="1523" y="1248"/>
              <a:ext cx="0" cy="192"/>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80" name="Rectangle 12"/>
            <p:cNvSpPr>
              <a:spLocks noChangeArrowheads="1"/>
            </p:cNvSpPr>
            <p:nvPr/>
          </p:nvSpPr>
          <p:spPr bwMode="auto">
            <a:xfrm>
              <a:off x="960" y="2016"/>
              <a:ext cx="3360" cy="288"/>
            </a:xfrm>
            <a:prstGeom prst="rect">
              <a:avLst/>
            </a:prstGeom>
            <a:solidFill>
              <a:schemeClr val="accent1">
                <a:lumMod val="40000"/>
                <a:lumOff val="60000"/>
              </a:schemeClr>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dirty="0">
                  <a:solidFill>
                    <a:sysClr val="windowText" lastClr="000000"/>
                  </a:solidFill>
                </a:rPr>
                <a:t>B</a:t>
              </a:r>
              <a:r>
                <a:rPr kumimoji="1" lang="en-US" altLang="zh-CN" sz="2400" b="1" kern="0" baseline="-25000" dirty="0">
                  <a:solidFill>
                    <a:sysClr val="windowText" lastClr="000000"/>
                  </a:solidFill>
                </a:rPr>
                <a:t>1</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2</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3</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4</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5</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6</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7</a:t>
              </a:r>
              <a:r>
                <a:rPr kumimoji="1" lang="en-US" altLang="zh-CN" sz="2400" b="1" kern="0" dirty="0">
                  <a:solidFill>
                    <a:sysClr val="windowText" lastClr="000000"/>
                  </a:solidFill>
                </a:rPr>
                <a:t>    B</a:t>
              </a:r>
              <a:r>
                <a:rPr kumimoji="1" lang="en-US" altLang="zh-CN" sz="2400" b="1" kern="0" baseline="-25000" dirty="0">
                  <a:solidFill>
                    <a:sysClr val="windowText" lastClr="000000"/>
                  </a:solidFill>
                </a:rPr>
                <a:t>8</a:t>
              </a:r>
              <a:r>
                <a:rPr kumimoji="1" lang="en-US" altLang="zh-CN" sz="2400" b="1" kern="0" dirty="0">
                  <a:solidFill>
                    <a:sysClr val="windowText" lastClr="000000"/>
                  </a:solidFill>
                </a:rPr>
                <a:t>  </a:t>
              </a:r>
            </a:p>
          </p:txBody>
        </p:sp>
        <p:sp>
          <p:nvSpPr>
            <p:cNvPr id="81" name="Rectangle 13"/>
            <p:cNvSpPr>
              <a:spLocks noChangeArrowheads="1"/>
            </p:cNvSpPr>
            <p:nvPr/>
          </p:nvSpPr>
          <p:spPr bwMode="auto">
            <a:xfrm>
              <a:off x="960"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1</a:t>
              </a:r>
              <a:endParaRPr kumimoji="1" lang="en-US" altLang="zh-CN" sz="2400" b="1" kern="0">
                <a:solidFill>
                  <a:sysClr val="windowText" lastClr="000000"/>
                </a:solidFill>
              </a:endParaRPr>
            </a:p>
          </p:txBody>
        </p:sp>
        <p:sp>
          <p:nvSpPr>
            <p:cNvPr id="82" name="Rectangle 14"/>
            <p:cNvSpPr>
              <a:spLocks noChangeArrowheads="1"/>
            </p:cNvSpPr>
            <p:nvPr/>
          </p:nvSpPr>
          <p:spPr bwMode="auto">
            <a:xfrm>
              <a:off x="1344"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2</a:t>
              </a:r>
              <a:endParaRPr kumimoji="1" lang="en-US" altLang="zh-CN" sz="2400" b="1" kern="0">
                <a:solidFill>
                  <a:sysClr val="windowText" lastClr="000000"/>
                </a:solidFill>
              </a:endParaRPr>
            </a:p>
          </p:txBody>
        </p:sp>
        <p:sp>
          <p:nvSpPr>
            <p:cNvPr id="83" name="Rectangle 15"/>
            <p:cNvSpPr>
              <a:spLocks noChangeArrowheads="1"/>
            </p:cNvSpPr>
            <p:nvPr/>
          </p:nvSpPr>
          <p:spPr bwMode="auto">
            <a:xfrm>
              <a:off x="1776"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3</a:t>
              </a:r>
              <a:endParaRPr kumimoji="1" lang="en-US" altLang="zh-CN" sz="2400" b="1" kern="0">
                <a:solidFill>
                  <a:sysClr val="windowText" lastClr="000000"/>
                </a:solidFill>
              </a:endParaRPr>
            </a:p>
          </p:txBody>
        </p:sp>
        <p:sp>
          <p:nvSpPr>
            <p:cNvPr id="84" name="Rectangle 16"/>
            <p:cNvSpPr>
              <a:spLocks noChangeArrowheads="1"/>
            </p:cNvSpPr>
            <p:nvPr/>
          </p:nvSpPr>
          <p:spPr bwMode="auto">
            <a:xfrm>
              <a:off x="2256"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4</a:t>
              </a:r>
              <a:endParaRPr kumimoji="1" lang="en-US" altLang="zh-CN" sz="2400" b="1" kern="0">
                <a:solidFill>
                  <a:sysClr val="windowText" lastClr="000000"/>
                </a:solidFill>
              </a:endParaRPr>
            </a:p>
          </p:txBody>
        </p:sp>
        <p:sp>
          <p:nvSpPr>
            <p:cNvPr id="85" name="Rectangle 17"/>
            <p:cNvSpPr>
              <a:spLocks noChangeArrowheads="1"/>
            </p:cNvSpPr>
            <p:nvPr/>
          </p:nvSpPr>
          <p:spPr bwMode="auto">
            <a:xfrm>
              <a:off x="2688"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5</a:t>
              </a:r>
              <a:endParaRPr kumimoji="1" lang="en-US" altLang="zh-CN" sz="2400" b="1" kern="0">
                <a:solidFill>
                  <a:sysClr val="windowText" lastClr="000000"/>
                </a:solidFill>
              </a:endParaRPr>
            </a:p>
          </p:txBody>
        </p:sp>
        <p:sp>
          <p:nvSpPr>
            <p:cNvPr id="86" name="Rectangle 18"/>
            <p:cNvSpPr>
              <a:spLocks noChangeArrowheads="1"/>
            </p:cNvSpPr>
            <p:nvPr/>
          </p:nvSpPr>
          <p:spPr bwMode="auto">
            <a:xfrm>
              <a:off x="3168"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6</a:t>
              </a:r>
              <a:endParaRPr kumimoji="1" lang="en-US" altLang="zh-CN" sz="2400" b="1" kern="0">
                <a:solidFill>
                  <a:sysClr val="windowText" lastClr="000000"/>
                </a:solidFill>
              </a:endParaRPr>
            </a:p>
          </p:txBody>
        </p:sp>
        <p:sp>
          <p:nvSpPr>
            <p:cNvPr id="87" name="Rectangle 19"/>
            <p:cNvSpPr>
              <a:spLocks noChangeArrowheads="1"/>
            </p:cNvSpPr>
            <p:nvPr/>
          </p:nvSpPr>
          <p:spPr bwMode="auto">
            <a:xfrm>
              <a:off x="3600"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7</a:t>
              </a:r>
              <a:endParaRPr kumimoji="1" lang="en-US" altLang="zh-CN" sz="2400" b="1" kern="0">
                <a:solidFill>
                  <a:sysClr val="windowText" lastClr="000000"/>
                </a:solidFill>
              </a:endParaRPr>
            </a:p>
          </p:txBody>
        </p:sp>
        <p:sp>
          <p:nvSpPr>
            <p:cNvPr id="88" name="Rectangle 20"/>
            <p:cNvSpPr>
              <a:spLocks noChangeArrowheads="1"/>
            </p:cNvSpPr>
            <p:nvPr/>
          </p:nvSpPr>
          <p:spPr bwMode="auto">
            <a:xfrm>
              <a:off x="4032" y="2544"/>
              <a:ext cx="288" cy="240"/>
            </a:xfrm>
            <a:prstGeom prst="rect">
              <a:avLst/>
            </a:prstGeom>
            <a:solidFill>
              <a:srgbClr val="FFFF00"/>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S</a:t>
              </a:r>
              <a:r>
                <a:rPr kumimoji="1" lang="en-US" altLang="zh-CN" sz="2400" b="1" kern="0" baseline="-25000">
                  <a:solidFill>
                    <a:sysClr val="windowText" lastClr="000000"/>
                  </a:solidFill>
                </a:rPr>
                <a:t>8</a:t>
              </a:r>
              <a:endParaRPr kumimoji="1" lang="en-US" altLang="zh-CN" sz="2400" b="1" kern="0">
                <a:solidFill>
                  <a:sysClr val="windowText" lastClr="000000"/>
                </a:solidFill>
              </a:endParaRPr>
            </a:p>
          </p:txBody>
        </p:sp>
        <p:sp>
          <p:nvSpPr>
            <p:cNvPr id="89" name="Rectangle 21"/>
            <p:cNvSpPr>
              <a:spLocks noChangeArrowheads="1"/>
            </p:cNvSpPr>
            <p:nvPr/>
          </p:nvSpPr>
          <p:spPr bwMode="auto">
            <a:xfrm>
              <a:off x="1152" y="2928"/>
              <a:ext cx="2976" cy="240"/>
            </a:xfrm>
            <a:prstGeom prst="rect">
              <a:avLst/>
            </a:prstGeom>
            <a:solidFill>
              <a:schemeClr val="accent1">
                <a:lumMod val="40000"/>
                <a:lumOff val="60000"/>
              </a:schemeClr>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dirty="0">
                  <a:solidFill>
                    <a:sysClr val="windowText" lastClr="000000"/>
                  </a:solidFill>
                </a:rPr>
                <a:t>C</a:t>
              </a:r>
              <a:r>
                <a:rPr kumimoji="1" lang="en-US" altLang="zh-CN" sz="2400" b="1" kern="0" baseline="-25000" dirty="0">
                  <a:solidFill>
                    <a:sysClr val="windowText" lastClr="000000"/>
                  </a:solidFill>
                </a:rPr>
                <a:t>1</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2</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3</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4</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5</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6</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7</a:t>
              </a:r>
              <a:r>
                <a:rPr kumimoji="1" lang="en-US" altLang="zh-CN" sz="2400" b="1" kern="0" dirty="0">
                  <a:solidFill>
                    <a:sysClr val="windowText" lastClr="000000"/>
                  </a:solidFill>
                </a:rPr>
                <a:t>   C</a:t>
              </a:r>
              <a:r>
                <a:rPr kumimoji="1" lang="en-US" altLang="zh-CN" sz="2400" b="1" kern="0" baseline="-25000" dirty="0">
                  <a:solidFill>
                    <a:sysClr val="windowText" lastClr="000000"/>
                  </a:solidFill>
                </a:rPr>
                <a:t>8</a:t>
              </a:r>
              <a:endParaRPr kumimoji="1" lang="en-US" altLang="zh-CN" sz="2400" b="1" kern="0" dirty="0">
                <a:solidFill>
                  <a:sysClr val="windowText" lastClr="000000"/>
                </a:solidFill>
              </a:endParaRPr>
            </a:p>
          </p:txBody>
        </p:sp>
        <p:sp>
          <p:nvSpPr>
            <p:cNvPr id="90" name="Oval 22"/>
            <p:cNvSpPr>
              <a:spLocks noChangeArrowheads="1"/>
            </p:cNvSpPr>
            <p:nvPr/>
          </p:nvSpPr>
          <p:spPr bwMode="auto">
            <a:xfrm>
              <a:off x="2208" y="3264"/>
              <a:ext cx="432" cy="192"/>
            </a:xfrm>
            <a:prstGeom prst="ellipse">
              <a:avLst/>
            </a:prstGeom>
            <a:solidFill>
              <a:srgbClr val="FFFF00"/>
            </a:solidFill>
            <a:ln w="9525">
              <a:solidFill>
                <a:srgbClr val="000000"/>
              </a:solidFill>
              <a:round/>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P</a:t>
              </a:r>
            </a:p>
          </p:txBody>
        </p:sp>
        <p:sp>
          <p:nvSpPr>
            <p:cNvPr id="91" name="Rectangle 23"/>
            <p:cNvSpPr>
              <a:spLocks noChangeArrowheads="1"/>
            </p:cNvSpPr>
            <p:nvPr/>
          </p:nvSpPr>
          <p:spPr bwMode="auto">
            <a:xfrm>
              <a:off x="1633" y="3600"/>
              <a:ext cx="1536" cy="288"/>
            </a:xfrm>
            <a:prstGeom prst="rect">
              <a:avLst/>
            </a:prstGeom>
            <a:solidFill>
              <a:schemeClr val="accent1">
                <a:lumMod val="40000"/>
                <a:lumOff val="60000"/>
              </a:schemeClr>
            </a:solidFill>
            <a:ln w="9525">
              <a:solidFill>
                <a:srgbClr val="000000"/>
              </a:solidFill>
              <a:miter lim="800000"/>
              <a:headEnd/>
              <a:tailEnd/>
            </a:ln>
          </p:spPr>
          <p:txBody>
            <a:bodyPr wrap="none" anchor="ctr"/>
            <a:lstStyle/>
            <a:p>
              <a:pPr algn="ctr" eaLnBrk="0" fontAlgn="auto" hangingPunct="0">
                <a:spcBef>
                  <a:spcPts val="0"/>
                </a:spcBef>
                <a:spcAft>
                  <a:spcPts val="0"/>
                </a:spcAft>
                <a:defRPr/>
              </a:pPr>
              <a:r>
                <a:rPr kumimoji="1" lang="en-US" altLang="zh-CN" sz="2400" b="1" kern="0">
                  <a:solidFill>
                    <a:sysClr val="windowText" lastClr="000000"/>
                  </a:solidFill>
                </a:rPr>
                <a:t>32 bits</a:t>
              </a:r>
            </a:p>
          </p:txBody>
        </p:sp>
        <p:sp>
          <p:nvSpPr>
            <p:cNvPr id="92" name="Line 24"/>
            <p:cNvSpPr>
              <a:spLocks noChangeShapeType="1"/>
            </p:cNvSpPr>
            <p:nvPr/>
          </p:nvSpPr>
          <p:spPr bwMode="auto">
            <a:xfrm>
              <a:off x="2784" y="1776"/>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3" name="Line 25"/>
            <p:cNvSpPr>
              <a:spLocks noChangeShapeType="1"/>
            </p:cNvSpPr>
            <p:nvPr/>
          </p:nvSpPr>
          <p:spPr bwMode="auto">
            <a:xfrm>
              <a:off x="1104"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4" name="Line 26"/>
            <p:cNvSpPr>
              <a:spLocks noChangeShapeType="1"/>
            </p:cNvSpPr>
            <p:nvPr/>
          </p:nvSpPr>
          <p:spPr bwMode="auto">
            <a:xfrm>
              <a:off x="1920"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5" name="Line 27"/>
            <p:cNvSpPr>
              <a:spLocks noChangeShapeType="1"/>
            </p:cNvSpPr>
            <p:nvPr/>
          </p:nvSpPr>
          <p:spPr bwMode="auto">
            <a:xfrm>
              <a:off x="1488"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6" name="Line 28"/>
            <p:cNvSpPr>
              <a:spLocks noChangeShapeType="1"/>
            </p:cNvSpPr>
            <p:nvPr/>
          </p:nvSpPr>
          <p:spPr bwMode="auto">
            <a:xfrm>
              <a:off x="2352"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7" name="Line 29"/>
            <p:cNvSpPr>
              <a:spLocks noChangeShapeType="1"/>
            </p:cNvSpPr>
            <p:nvPr/>
          </p:nvSpPr>
          <p:spPr bwMode="auto">
            <a:xfrm>
              <a:off x="2832"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8" name="Line 30"/>
            <p:cNvSpPr>
              <a:spLocks noChangeShapeType="1"/>
            </p:cNvSpPr>
            <p:nvPr/>
          </p:nvSpPr>
          <p:spPr bwMode="auto">
            <a:xfrm>
              <a:off x="3696"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99" name="Line 31"/>
            <p:cNvSpPr>
              <a:spLocks noChangeShapeType="1"/>
            </p:cNvSpPr>
            <p:nvPr/>
          </p:nvSpPr>
          <p:spPr bwMode="auto">
            <a:xfrm>
              <a:off x="3264"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0" name="Line 32"/>
            <p:cNvSpPr>
              <a:spLocks noChangeShapeType="1"/>
            </p:cNvSpPr>
            <p:nvPr/>
          </p:nvSpPr>
          <p:spPr bwMode="auto">
            <a:xfrm>
              <a:off x="4176" y="2304"/>
              <a:ext cx="0" cy="24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1" name="Line 33"/>
            <p:cNvSpPr>
              <a:spLocks noChangeShapeType="1"/>
            </p:cNvSpPr>
            <p:nvPr/>
          </p:nvSpPr>
          <p:spPr bwMode="auto">
            <a:xfrm>
              <a:off x="1104" y="2777"/>
              <a:ext cx="192" cy="151"/>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2" name="Line 34"/>
            <p:cNvSpPr>
              <a:spLocks noChangeShapeType="1"/>
            </p:cNvSpPr>
            <p:nvPr/>
          </p:nvSpPr>
          <p:spPr bwMode="auto">
            <a:xfrm>
              <a:off x="1488" y="2784"/>
              <a:ext cx="144"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3" name="Line 35"/>
            <p:cNvSpPr>
              <a:spLocks noChangeShapeType="1"/>
            </p:cNvSpPr>
            <p:nvPr/>
          </p:nvSpPr>
          <p:spPr bwMode="auto">
            <a:xfrm>
              <a:off x="1920" y="2784"/>
              <a:ext cx="144"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4" name="Line 36"/>
            <p:cNvSpPr>
              <a:spLocks noChangeShapeType="1"/>
            </p:cNvSpPr>
            <p:nvPr/>
          </p:nvSpPr>
          <p:spPr bwMode="auto">
            <a:xfrm>
              <a:off x="2400" y="2784"/>
              <a:ext cx="48"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5" name="Line 37"/>
            <p:cNvSpPr>
              <a:spLocks noChangeShapeType="1"/>
            </p:cNvSpPr>
            <p:nvPr/>
          </p:nvSpPr>
          <p:spPr bwMode="auto">
            <a:xfrm>
              <a:off x="2832" y="2784"/>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6" name="Line 38"/>
            <p:cNvSpPr>
              <a:spLocks noChangeShapeType="1"/>
            </p:cNvSpPr>
            <p:nvPr/>
          </p:nvSpPr>
          <p:spPr bwMode="auto">
            <a:xfrm flipH="1">
              <a:off x="3216" y="2777"/>
              <a:ext cx="96" cy="151"/>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7" name="Line 39"/>
            <p:cNvSpPr>
              <a:spLocks noChangeShapeType="1"/>
            </p:cNvSpPr>
            <p:nvPr/>
          </p:nvSpPr>
          <p:spPr bwMode="auto">
            <a:xfrm flipH="1">
              <a:off x="3648" y="2777"/>
              <a:ext cx="96" cy="151"/>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8" name="Line 40"/>
            <p:cNvSpPr>
              <a:spLocks noChangeShapeType="1"/>
            </p:cNvSpPr>
            <p:nvPr/>
          </p:nvSpPr>
          <p:spPr bwMode="auto">
            <a:xfrm flipH="1">
              <a:off x="4032" y="2784"/>
              <a:ext cx="96"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09" name="Line 41"/>
            <p:cNvSpPr>
              <a:spLocks noChangeShapeType="1"/>
            </p:cNvSpPr>
            <p:nvPr/>
          </p:nvSpPr>
          <p:spPr bwMode="auto">
            <a:xfrm>
              <a:off x="2400" y="3168"/>
              <a:ext cx="0" cy="96"/>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10" name="Line 42"/>
            <p:cNvSpPr>
              <a:spLocks noChangeShapeType="1"/>
            </p:cNvSpPr>
            <p:nvPr/>
          </p:nvSpPr>
          <p:spPr bwMode="auto">
            <a:xfrm>
              <a:off x="2400" y="3456"/>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b="1" kern="0">
                <a:solidFill>
                  <a:sysClr val="windowText" lastClr="000000"/>
                </a:solidFill>
              </a:endParaRPr>
            </a:p>
          </p:txBody>
        </p:sp>
        <p:sp>
          <p:nvSpPr>
            <p:cNvPr id="111" name="Text Box 43"/>
            <p:cNvSpPr txBox="1">
              <a:spLocks noChangeArrowheads="1"/>
            </p:cNvSpPr>
            <p:nvPr/>
          </p:nvSpPr>
          <p:spPr bwMode="auto">
            <a:xfrm>
              <a:off x="2400" y="1776"/>
              <a:ext cx="288" cy="288"/>
            </a:xfrm>
            <a:prstGeom prst="rect">
              <a:avLst/>
            </a:prstGeom>
            <a:noFill/>
            <a:ln w="9525">
              <a:noFill/>
              <a:miter lim="800000"/>
              <a:headEnd/>
              <a:tailEnd/>
            </a:ln>
          </p:spPr>
          <p:txBody>
            <a:bodyPr>
              <a:spAutoFit/>
            </a:bodyPr>
            <a:lstStyle/>
            <a:p>
              <a:pPr eaLnBrk="0" fontAlgn="auto" hangingPunct="0">
                <a:spcBef>
                  <a:spcPct val="50000"/>
                </a:spcBef>
                <a:spcAft>
                  <a:spcPts val="0"/>
                </a:spcAft>
                <a:defRPr/>
              </a:pPr>
              <a:r>
                <a:rPr kumimoji="1" lang="en-US" altLang="zh-CN" sz="2400" b="1" kern="0">
                  <a:solidFill>
                    <a:sysClr val="windowText" lastClr="000000"/>
                  </a:solidFill>
                </a:rPr>
                <a:t>B</a:t>
              </a:r>
            </a:p>
          </p:txBody>
        </p:sp>
        <p:sp>
          <p:nvSpPr>
            <p:cNvPr id="112" name="Text Box 44"/>
            <p:cNvSpPr txBox="1">
              <a:spLocks noChangeArrowheads="1"/>
            </p:cNvSpPr>
            <p:nvPr/>
          </p:nvSpPr>
          <p:spPr bwMode="auto">
            <a:xfrm>
              <a:off x="2928" y="1680"/>
              <a:ext cx="1693" cy="291"/>
            </a:xfrm>
            <a:prstGeom prst="rect">
              <a:avLst/>
            </a:prstGeom>
            <a:noFill/>
            <a:ln w="9525">
              <a:noFill/>
              <a:miter lim="800000"/>
              <a:headEnd/>
              <a:tailEnd/>
            </a:ln>
          </p:spPr>
          <p:txBody>
            <a:bodyPr wrap="square">
              <a:spAutoFit/>
            </a:bodyPr>
            <a:lstStyle/>
            <a:p>
              <a:pPr eaLnBrk="0" fontAlgn="auto" hangingPunct="0">
                <a:spcBef>
                  <a:spcPct val="50000"/>
                </a:spcBef>
                <a:spcAft>
                  <a:spcPts val="0"/>
                </a:spcAft>
                <a:defRPr/>
              </a:pPr>
              <a:r>
                <a:rPr kumimoji="1" lang="zh-CN" altLang="en-US" sz="2400" b="1" kern="0" dirty="0">
                  <a:solidFill>
                    <a:sysClr val="windowText" lastClr="000000"/>
                  </a:solidFill>
                </a:rPr>
                <a:t>分成</a:t>
              </a:r>
              <a:r>
                <a:rPr kumimoji="1" lang="en-US" altLang="zh-CN" sz="2400" b="1" kern="0" dirty="0">
                  <a:solidFill>
                    <a:sysClr val="windowText" lastClr="000000"/>
                  </a:solidFill>
                </a:rPr>
                <a:t>8</a:t>
              </a:r>
              <a:r>
                <a:rPr kumimoji="1" lang="zh-CN" altLang="en-US" sz="2400" b="1" kern="0" dirty="0">
                  <a:solidFill>
                    <a:sysClr val="windowText" lastClr="000000"/>
                  </a:solidFill>
                </a:rPr>
                <a:t>个</a:t>
              </a:r>
              <a:r>
                <a:rPr kumimoji="1" lang="en-US" altLang="zh-CN" sz="2400" b="1" kern="0" dirty="0">
                  <a:solidFill>
                    <a:sysClr val="windowText" lastClr="000000"/>
                  </a:solidFill>
                </a:rPr>
                <a:t>6</a:t>
              </a:r>
              <a:r>
                <a:rPr kumimoji="1" lang="zh-CN" altLang="en-US" sz="2400" b="1" kern="0" dirty="0">
                  <a:solidFill>
                    <a:sysClr val="windowText" lastClr="000000"/>
                  </a:solidFill>
                </a:rPr>
                <a:t>位比特串</a:t>
              </a:r>
            </a:p>
          </p:txBody>
        </p:sp>
      </p:grpSp>
      <p:sp>
        <p:nvSpPr>
          <p:cNvPr id="49" name="AutoShape 1030"/>
          <p:cNvSpPr>
            <a:spLocks noChangeArrowheads="1"/>
          </p:cNvSpPr>
          <p:nvPr/>
        </p:nvSpPr>
        <p:spPr bwMode="auto">
          <a:xfrm>
            <a:off x="5172075" y="2886075"/>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46" name="Text Box 1051"/>
          <p:cNvSpPr txBox="1">
            <a:spLocks noChangeArrowheads="1"/>
          </p:cNvSpPr>
          <p:nvPr/>
        </p:nvSpPr>
        <p:spPr bwMode="auto">
          <a:xfrm>
            <a:off x="41692" y="4005064"/>
            <a:ext cx="2658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ctr" eaLnBrk="1" hangingPunct="1"/>
            <a:r>
              <a:rPr lang="en-US" altLang="zh-CN" sz="2400" b="1" dirty="0">
                <a:solidFill>
                  <a:schemeClr val="tx1"/>
                </a:solidFill>
              </a:rPr>
              <a:t>S-Box Substitution</a:t>
            </a:r>
          </a:p>
          <a:p>
            <a:pPr algn="ctr" eaLnBrk="1" hangingPunct="1"/>
            <a:r>
              <a:rPr lang="zh-CN" altLang="en-US" sz="2400" b="1" dirty="0">
                <a:solidFill>
                  <a:schemeClr val="tx1"/>
                </a:solidFill>
              </a:rPr>
              <a:t>压缩代换</a:t>
            </a:r>
            <a:endParaRPr lang="en-US" altLang="zh-CN" sz="2400" b="1" dirty="0">
              <a:solidFill>
                <a:schemeClr val="tx1"/>
              </a:solidFill>
            </a:endParaRPr>
          </a:p>
          <a:p>
            <a:pPr algn="ctr" eaLnBrk="1" hangingPunct="1"/>
            <a:r>
              <a:rPr lang="zh-CN" altLang="en-US" sz="2400" b="1" dirty="0">
                <a:solidFill>
                  <a:schemeClr val="tx1"/>
                </a:solidFill>
              </a:rPr>
              <a:t>（</a:t>
            </a:r>
            <a:r>
              <a:rPr lang="en-US" altLang="zh-CN" sz="2400" b="1" dirty="0">
                <a:solidFill>
                  <a:schemeClr val="tx1"/>
                </a:solidFill>
              </a:rPr>
              <a:t>6bits-&gt;4bits</a:t>
            </a:r>
            <a:r>
              <a:rPr lang="zh-CN" altLang="en-US" sz="2400" b="1" dirty="0">
                <a:solidFill>
                  <a:schemeClr val="tx1"/>
                </a:solidFill>
              </a:rPr>
              <a:t>）</a:t>
            </a:r>
            <a:endParaRPr lang="en-US" altLang="zh-CN" sz="2400" b="1" dirty="0">
              <a:solidFill>
                <a:schemeClr val="tx1"/>
              </a:solidFill>
            </a:endParaRPr>
          </a:p>
        </p:txBody>
      </p:sp>
    </p:spTree>
  </p:cSld>
  <p:clrMapOvr>
    <a:masterClrMapping/>
  </p:clrMapOvr>
  <p:transition spd="slow">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代换压缩</a:t>
            </a:r>
          </a:p>
        </p:txBody>
      </p:sp>
      <p:sp>
        <p:nvSpPr>
          <p:cNvPr id="79874" name="灯片编号占位符 1"/>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DA5E21E7-ECF5-405B-9D50-21BD3A4BE9E6}" type="slidenum">
              <a:rPr lang="zh-CN" altLang="en-US" smtClean="0">
                <a:latin typeface="Times New Roman" pitchFamily="18" charset="0"/>
              </a:rPr>
              <a:pPr/>
              <a:t>96</a:t>
            </a:fld>
            <a:endParaRPr lang="zh-CN" altLang="en-US">
              <a:latin typeface="Times New Roman" pitchFamily="18" charset="0"/>
            </a:endParaRPr>
          </a:p>
        </p:txBody>
      </p:sp>
      <p:sp>
        <p:nvSpPr>
          <p:cNvPr id="79875" name="灯片编号占位符 3"/>
          <p:cNvSpPr txBox="1">
            <a:spLocks/>
          </p:cNvSpPr>
          <p:nvPr/>
        </p:nvSpPr>
        <p:spPr bwMode="auto">
          <a:xfrm>
            <a:off x="8647113" y="6408738"/>
            <a:ext cx="366712" cy="365125"/>
          </a:xfrm>
          <a:prstGeom prst="rect">
            <a:avLst/>
          </a:prstGeom>
          <a:noFill/>
          <a:ln w="9525">
            <a:noFill/>
            <a:miter lim="800000"/>
            <a:headEnd/>
            <a:tailEnd/>
          </a:ln>
        </p:spPr>
        <p:txBody>
          <a:bodyPr anchor="b"/>
          <a:lstStyle/>
          <a:p>
            <a:pPr algn="r"/>
            <a:fld id="{FE05CD77-CA56-4D1C-A163-40C8248B31FB}" type="slidenum">
              <a:rPr lang="zh-CN" altLang="en-US" sz="1000">
                <a:solidFill>
                  <a:schemeClr val="tx1"/>
                </a:solidFill>
              </a:rPr>
              <a:pPr algn="r"/>
              <a:t>96</a:t>
            </a:fld>
            <a:endParaRPr lang="zh-CN" altLang="en-US" sz="1000">
              <a:solidFill>
                <a:schemeClr val="tx1"/>
              </a:solidFill>
            </a:endParaRPr>
          </a:p>
        </p:txBody>
      </p:sp>
      <p:sp>
        <p:nvSpPr>
          <p:cNvPr id="79876" name="Rectangle 1026"/>
          <p:cNvSpPr>
            <a:spLocks noChangeArrowheads="1"/>
          </p:cNvSpPr>
          <p:nvPr/>
        </p:nvSpPr>
        <p:spPr bwMode="auto">
          <a:xfrm>
            <a:off x="35814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77" name="Rectangle 1027"/>
          <p:cNvSpPr>
            <a:spLocks noChangeArrowheads="1"/>
          </p:cNvSpPr>
          <p:nvPr/>
        </p:nvSpPr>
        <p:spPr bwMode="auto">
          <a:xfrm>
            <a:off x="46482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78" name="Rectangle 1028"/>
          <p:cNvSpPr>
            <a:spLocks noChangeArrowheads="1"/>
          </p:cNvSpPr>
          <p:nvPr/>
        </p:nvSpPr>
        <p:spPr bwMode="auto">
          <a:xfrm>
            <a:off x="57150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79" name="Rectangle 1029"/>
          <p:cNvSpPr>
            <a:spLocks noChangeArrowheads="1"/>
          </p:cNvSpPr>
          <p:nvPr/>
        </p:nvSpPr>
        <p:spPr bwMode="auto">
          <a:xfrm>
            <a:off x="67818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80" name="Rectangle 1030"/>
          <p:cNvSpPr>
            <a:spLocks noChangeArrowheads="1"/>
          </p:cNvSpPr>
          <p:nvPr/>
        </p:nvSpPr>
        <p:spPr bwMode="auto">
          <a:xfrm>
            <a:off x="78486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81" name="Rectangle 1031"/>
          <p:cNvSpPr>
            <a:spLocks noChangeArrowheads="1"/>
          </p:cNvSpPr>
          <p:nvPr/>
        </p:nvSpPr>
        <p:spPr bwMode="auto">
          <a:xfrm>
            <a:off x="25146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82" name="Rectangle 1032"/>
          <p:cNvSpPr>
            <a:spLocks noChangeArrowheads="1"/>
          </p:cNvSpPr>
          <p:nvPr/>
        </p:nvSpPr>
        <p:spPr bwMode="auto">
          <a:xfrm>
            <a:off x="14478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83" name="Rectangle 1033"/>
          <p:cNvSpPr>
            <a:spLocks noChangeArrowheads="1"/>
          </p:cNvSpPr>
          <p:nvPr/>
        </p:nvSpPr>
        <p:spPr bwMode="auto">
          <a:xfrm>
            <a:off x="381000" y="3581400"/>
            <a:ext cx="91440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79884" name="Text Box 1034"/>
          <p:cNvSpPr txBox="1">
            <a:spLocks noChangeArrowheads="1"/>
          </p:cNvSpPr>
          <p:nvPr/>
        </p:nvSpPr>
        <p:spPr bwMode="auto">
          <a:xfrm>
            <a:off x="3571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S-box1</a:t>
            </a:r>
          </a:p>
        </p:txBody>
      </p:sp>
      <p:sp>
        <p:nvSpPr>
          <p:cNvPr id="79885" name="Text Box 1035"/>
          <p:cNvSpPr txBox="1">
            <a:spLocks noChangeArrowheads="1"/>
          </p:cNvSpPr>
          <p:nvPr/>
        </p:nvSpPr>
        <p:spPr bwMode="auto">
          <a:xfrm>
            <a:off x="14239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S-box2</a:t>
            </a:r>
          </a:p>
        </p:txBody>
      </p:sp>
      <p:sp>
        <p:nvSpPr>
          <p:cNvPr id="79886" name="Text Box 1036"/>
          <p:cNvSpPr txBox="1">
            <a:spLocks noChangeArrowheads="1"/>
          </p:cNvSpPr>
          <p:nvPr/>
        </p:nvSpPr>
        <p:spPr bwMode="auto">
          <a:xfrm>
            <a:off x="24907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S-box3</a:t>
            </a:r>
          </a:p>
        </p:txBody>
      </p:sp>
      <p:sp>
        <p:nvSpPr>
          <p:cNvPr id="79887" name="Text Box 1037"/>
          <p:cNvSpPr txBox="1">
            <a:spLocks noChangeArrowheads="1"/>
          </p:cNvSpPr>
          <p:nvPr/>
        </p:nvSpPr>
        <p:spPr bwMode="auto">
          <a:xfrm>
            <a:off x="35575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S-box4</a:t>
            </a:r>
          </a:p>
        </p:txBody>
      </p:sp>
      <p:sp>
        <p:nvSpPr>
          <p:cNvPr id="79888" name="Text Box 1038"/>
          <p:cNvSpPr txBox="1">
            <a:spLocks noChangeArrowheads="1"/>
          </p:cNvSpPr>
          <p:nvPr/>
        </p:nvSpPr>
        <p:spPr bwMode="auto">
          <a:xfrm>
            <a:off x="46243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S-box5</a:t>
            </a:r>
          </a:p>
        </p:txBody>
      </p:sp>
      <p:sp>
        <p:nvSpPr>
          <p:cNvPr id="79889" name="Text Box 1039"/>
          <p:cNvSpPr txBox="1">
            <a:spLocks noChangeArrowheads="1"/>
          </p:cNvSpPr>
          <p:nvPr/>
        </p:nvSpPr>
        <p:spPr bwMode="auto">
          <a:xfrm>
            <a:off x="56911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S-box6</a:t>
            </a:r>
          </a:p>
        </p:txBody>
      </p:sp>
      <p:sp>
        <p:nvSpPr>
          <p:cNvPr id="79890" name="Text Box 1040"/>
          <p:cNvSpPr txBox="1">
            <a:spLocks noChangeArrowheads="1"/>
          </p:cNvSpPr>
          <p:nvPr/>
        </p:nvSpPr>
        <p:spPr bwMode="auto">
          <a:xfrm>
            <a:off x="67579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S-box7</a:t>
            </a:r>
          </a:p>
        </p:txBody>
      </p:sp>
      <p:sp>
        <p:nvSpPr>
          <p:cNvPr id="79891" name="Text Box 1041"/>
          <p:cNvSpPr txBox="1">
            <a:spLocks noChangeArrowheads="1"/>
          </p:cNvSpPr>
          <p:nvPr/>
        </p:nvSpPr>
        <p:spPr bwMode="auto">
          <a:xfrm>
            <a:off x="7824758" y="3810000"/>
            <a:ext cx="928694" cy="400110"/>
          </a:xfrm>
          <a:prstGeom prst="rect">
            <a:avLst/>
          </a:prstGeom>
          <a:noFill/>
          <a:ln w="9525">
            <a:noFill/>
            <a:miter lim="800000"/>
            <a:headEnd/>
            <a:tailEnd/>
          </a:ln>
        </p:spPr>
        <p:txBody>
          <a:bodyPr wrap="square" lIns="0" rIns="0">
            <a:spAutoFit/>
          </a:bodyPr>
          <a:lstStyle/>
          <a:p>
            <a:pPr algn="ctr"/>
            <a:r>
              <a:rPr lang="en-US" altLang="zh-CN" sz="2000">
                <a:solidFill>
                  <a:schemeClr val="tx1"/>
                </a:solidFill>
              </a:rPr>
              <a:t>S-box8</a:t>
            </a:r>
          </a:p>
        </p:txBody>
      </p:sp>
      <p:sp>
        <p:nvSpPr>
          <p:cNvPr id="79892" name="Line 1042"/>
          <p:cNvSpPr>
            <a:spLocks noChangeShapeType="1"/>
          </p:cNvSpPr>
          <p:nvPr/>
        </p:nvSpPr>
        <p:spPr bwMode="auto">
          <a:xfrm>
            <a:off x="609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3" name="Line 1043"/>
          <p:cNvSpPr>
            <a:spLocks noChangeShapeType="1"/>
          </p:cNvSpPr>
          <p:nvPr/>
        </p:nvSpPr>
        <p:spPr bwMode="auto">
          <a:xfrm>
            <a:off x="7620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4" name="Line 1044"/>
          <p:cNvSpPr>
            <a:spLocks noChangeShapeType="1"/>
          </p:cNvSpPr>
          <p:nvPr/>
        </p:nvSpPr>
        <p:spPr bwMode="auto">
          <a:xfrm>
            <a:off x="914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5" name="Line 1045"/>
          <p:cNvSpPr>
            <a:spLocks noChangeShapeType="1"/>
          </p:cNvSpPr>
          <p:nvPr/>
        </p:nvSpPr>
        <p:spPr bwMode="auto">
          <a:xfrm>
            <a:off x="10668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6" name="Line 1046"/>
          <p:cNvSpPr>
            <a:spLocks noChangeShapeType="1"/>
          </p:cNvSpPr>
          <p:nvPr/>
        </p:nvSpPr>
        <p:spPr bwMode="auto">
          <a:xfrm>
            <a:off x="1676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7" name="Line 1047"/>
          <p:cNvSpPr>
            <a:spLocks noChangeShapeType="1"/>
          </p:cNvSpPr>
          <p:nvPr/>
        </p:nvSpPr>
        <p:spPr bwMode="auto">
          <a:xfrm>
            <a:off x="18288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8" name="Line 1048"/>
          <p:cNvSpPr>
            <a:spLocks noChangeShapeType="1"/>
          </p:cNvSpPr>
          <p:nvPr/>
        </p:nvSpPr>
        <p:spPr bwMode="auto">
          <a:xfrm>
            <a:off x="19812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899" name="Line 1049"/>
          <p:cNvSpPr>
            <a:spLocks noChangeShapeType="1"/>
          </p:cNvSpPr>
          <p:nvPr/>
        </p:nvSpPr>
        <p:spPr bwMode="auto">
          <a:xfrm>
            <a:off x="2133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0" name="Line 1050"/>
          <p:cNvSpPr>
            <a:spLocks noChangeShapeType="1"/>
          </p:cNvSpPr>
          <p:nvPr/>
        </p:nvSpPr>
        <p:spPr bwMode="auto">
          <a:xfrm>
            <a:off x="27432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1" name="Line 1051"/>
          <p:cNvSpPr>
            <a:spLocks noChangeShapeType="1"/>
          </p:cNvSpPr>
          <p:nvPr/>
        </p:nvSpPr>
        <p:spPr bwMode="auto">
          <a:xfrm>
            <a:off x="2895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2" name="Line 1052"/>
          <p:cNvSpPr>
            <a:spLocks noChangeShapeType="1"/>
          </p:cNvSpPr>
          <p:nvPr/>
        </p:nvSpPr>
        <p:spPr bwMode="auto">
          <a:xfrm>
            <a:off x="30480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3" name="Line 1053"/>
          <p:cNvSpPr>
            <a:spLocks noChangeShapeType="1"/>
          </p:cNvSpPr>
          <p:nvPr/>
        </p:nvSpPr>
        <p:spPr bwMode="auto">
          <a:xfrm>
            <a:off x="3200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4" name="Line 1054"/>
          <p:cNvSpPr>
            <a:spLocks noChangeShapeType="1"/>
          </p:cNvSpPr>
          <p:nvPr/>
        </p:nvSpPr>
        <p:spPr bwMode="auto">
          <a:xfrm>
            <a:off x="38100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5" name="Line 1055"/>
          <p:cNvSpPr>
            <a:spLocks noChangeShapeType="1"/>
          </p:cNvSpPr>
          <p:nvPr/>
        </p:nvSpPr>
        <p:spPr bwMode="auto">
          <a:xfrm>
            <a:off x="3962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6" name="Line 1056"/>
          <p:cNvSpPr>
            <a:spLocks noChangeShapeType="1"/>
          </p:cNvSpPr>
          <p:nvPr/>
        </p:nvSpPr>
        <p:spPr bwMode="auto">
          <a:xfrm>
            <a:off x="41148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7" name="Line 1057"/>
          <p:cNvSpPr>
            <a:spLocks noChangeShapeType="1"/>
          </p:cNvSpPr>
          <p:nvPr/>
        </p:nvSpPr>
        <p:spPr bwMode="auto">
          <a:xfrm>
            <a:off x="42672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8" name="Line 1058"/>
          <p:cNvSpPr>
            <a:spLocks noChangeShapeType="1"/>
          </p:cNvSpPr>
          <p:nvPr/>
        </p:nvSpPr>
        <p:spPr bwMode="auto">
          <a:xfrm>
            <a:off x="48768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09" name="Line 1059"/>
          <p:cNvSpPr>
            <a:spLocks noChangeShapeType="1"/>
          </p:cNvSpPr>
          <p:nvPr/>
        </p:nvSpPr>
        <p:spPr bwMode="auto">
          <a:xfrm>
            <a:off x="50292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0" name="Line 1060"/>
          <p:cNvSpPr>
            <a:spLocks noChangeShapeType="1"/>
          </p:cNvSpPr>
          <p:nvPr/>
        </p:nvSpPr>
        <p:spPr bwMode="auto">
          <a:xfrm>
            <a:off x="5181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1" name="Line 1061"/>
          <p:cNvSpPr>
            <a:spLocks noChangeShapeType="1"/>
          </p:cNvSpPr>
          <p:nvPr/>
        </p:nvSpPr>
        <p:spPr bwMode="auto">
          <a:xfrm>
            <a:off x="53340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2" name="Line 1062"/>
          <p:cNvSpPr>
            <a:spLocks noChangeShapeType="1"/>
          </p:cNvSpPr>
          <p:nvPr/>
        </p:nvSpPr>
        <p:spPr bwMode="auto">
          <a:xfrm>
            <a:off x="5943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3" name="Line 1063"/>
          <p:cNvSpPr>
            <a:spLocks noChangeShapeType="1"/>
          </p:cNvSpPr>
          <p:nvPr/>
        </p:nvSpPr>
        <p:spPr bwMode="auto">
          <a:xfrm>
            <a:off x="60960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4" name="Line 1064"/>
          <p:cNvSpPr>
            <a:spLocks noChangeShapeType="1"/>
          </p:cNvSpPr>
          <p:nvPr/>
        </p:nvSpPr>
        <p:spPr bwMode="auto">
          <a:xfrm>
            <a:off x="6248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5" name="Line 1065"/>
          <p:cNvSpPr>
            <a:spLocks noChangeShapeType="1"/>
          </p:cNvSpPr>
          <p:nvPr/>
        </p:nvSpPr>
        <p:spPr bwMode="auto">
          <a:xfrm>
            <a:off x="64008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6" name="Line 1066"/>
          <p:cNvSpPr>
            <a:spLocks noChangeShapeType="1"/>
          </p:cNvSpPr>
          <p:nvPr/>
        </p:nvSpPr>
        <p:spPr bwMode="auto">
          <a:xfrm>
            <a:off x="7010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7" name="Line 1067"/>
          <p:cNvSpPr>
            <a:spLocks noChangeShapeType="1"/>
          </p:cNvSpPr>
          <p:nvPr/>
        </p:nvSpPr>
        <p:spPr bwMode="auto">
          <a:xfrm>
            <a:off x="71628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8" name="Line 1068"/>
          <p:cNvSpPr>
            <a:spLocks noChangeShapeType="1"/>
          </p:cNvSpPr>
          <p:nvPr/>
        </p:nvSpPr>
        <p:spPr bwMode="auto">
          <a:xfrm>
            <a:off x="73152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19" name="Line 1069"/>
          <p:cNvSpPr>
            <a:spLocks noChangeShapeType="1"/>
          </p:cNvSpPr>
          <p:nvPr/>
        </p:nvSpPr>
        <p:spPr bwMode="auto">
          <a:xfrm>
            <a:off x="7467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20" name="Line 1070"/>
          <p:cNvSpPr>
            <a:spLocks noChangeShapeType="1"/>
          </p:cNvSpPr>
          <p:nvPr/>
        </p:nvSpPr>
        <p:spPr bwMode="auto">
          <a:xfrm>
            <a:off x="80772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21" name="Line 1071"/>
          <p:cNvSpPr>
            <a:spLocks noChangeShapeType="1"/>
          </p:cNvSpPr>
          <p:nvPr/>
        </p:nvSpPr>
        <p:spPr bwMode="auto">
          <a:xfrm>
            <a:off x="82296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22" name="Line 1072"/>
          <p:cNvSpPr>
            <a:spLocks noChangeShapeType="1"/>
          </p:cNvSpPr>
          <p:nvPr/>
        </p:nvSpPr>
        <p:spPr bwMode="auto">
          <a:xfrm>
            <a:off x="83820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23" name="Line 1073"/>
          <p:cNvSpPr>
            <a:spLocks noChangeShapeType="1"/>
          </p:cNvSpPr>
          <p:nvPr/>
        </p:nvSpPr>
        <p:spPr bwMode="auto">
          <a:xfrm>
            <a:off x="8534400" y="47244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24" name="Text Box 1074"/>
          <p:cNvSpPr txBox="1">
            <a:spLocks noChangeArrowheads="1"/>
          </p:cNvSpPr>
          <p:nvPr/>
        </p:nvSpPr>
        <p:spPr bwMode="auto">
          <a:xfrm>
            <a:off x="457200" y="6019800"/>
            <a:ext cx="285750" cy="336550"/>
          </a:xfrm>
          <a:prstGeom prst="rect">
            <a:avLst/>
          </a:prstGeom>
          <a:noFill/>
          <a:ln w="9525">
            <a:noFill/>
            <a:miter lim="800000"/>
            <a:headEnd/>
            <a:tailEnd/>
          </a:ln>
        </p:spPr>
        <p:txBody>
          <a:bodyPr wrap="none">
            <a:spAutoFit/>
          </a:bodyPr>
          <a:lstStyle/>
          <a:p>
            <a:r>
              <a:rPr lang="zh-CN" altLang="en-US" sz="1600">
                <a:solidFill>
                  <a:schemeClr val="tx1"/>
                </a:solidFill>
              </a:rPr>
              <a:t>1</a:t>
            </a:r>
          </a:p>
        </p:txBody>
      </p:sp>
      <p:sp>
        <p:nvSpPr>
          <p:cNvPr id="79925" name="Text Box 1075"/>
          <p:cNvSpPr txBox="1">
            <a:spLocks noChangeArrowheads="1"/>
          </p:cNvSpPr>
          <p:nvPr/>
        </p:nvSpPr>
        <p:spPr bwMode="auto">
          <a:xfrm>
            <a:off x="914400" y="6019800"/>
            <a:ext cx="285750" cy="336550"/>
          </a:xfrm>
          <a:prstGeom prst="rect">
            <a:avLst/>
          </a:prstGeom>
          <a:noFill/>
          <a:ln w="9525">
            <a:noFill/>
            <a:miter lim="800000"/>
            <a:headEnd/>
            <a:tailEnd/>
          </a:ln>
        </p:spPr>
        <p:txBody>
          <a:bodyPr wrap="none">
            <a:spAutoFit/>
          </a:bodyPr>
          <a:lstStyle/>
          <a:p>
            <a:r>
              <a:rPr lang="zh-CN" altLang="en-US" sz="1600">
                <a:solidFill>
                  <a:schemeClr val="tx1"/>
                </a:solidFill>
              </a:rPr>
              <a:t>4</a:t>
            </a:r>
          </a:p>
        </p:txBody>
      </p:sp>
      <p:sp>
        <p:nvSpPr>
          <p:cNvPr id="79926" name="Text Box 1076"/>
          <p:cNvSpPr txBox="1">
            <a:spLocks noChangeArrowheads="1"/>
          </p:cNvSpPr>
          <p:nvPr/>
        </p:nvSpPr>
        <p:spPr bwMode="auto">
          <a:xfrm>
            <a:off x="1524000" y="6019800"/>
            <a:ext cx="285750" cy="336550"/>
          </a:xfrm>
          <a:prstGeom prst="rect">
            <a:avLst/>
          </a:prstGeom>
          <a:noFill/>
          <a:ln w="9525">
            <a:noFill/>
            <a:miter lim="800000"/>
            <a:headEnd/>
            <a:tailEnd/>
          </a:ln>
        </p:spPr>
        <p:txBody>
          <a:bodyPr wrap="none">
            <a:spAutoFit/>
          </a:bodyPr>
          <a:lstStyle/>
          <a:p>
            <a:r>
              <a:rPr lang="zh-CN" altLang="en-US" sz="1600">
                <a:solidFill>
                  <a:schemeClr val="tx1"/>
                </a:solidFill>
              </a:rPr>
              <a:t>5</a:t>
            </a:r>
          </a:p>
        </p:txBody>
      </p:sp>
      <p:sp>
        <p:nvSpPr>
          <p:cNvPr id="79927" name="Text Box 1077"/>
          <p:cNvSpPr txBox="1">
            <a:spLocks noChangeArrowheads="1"/>
          </p:cNvSpPr>
          <p:nvPr/>
        </p:nvSpPr>
        <p:spPr bwMode="auto">
          <a:xfrm>
            <a:off x="1981200" y="6019800"/>
            <a:ext cx="285750" cy="336550"/>
          </a:xfrm>
          <a:prstGeom prst="rect">
            <a:avLst/>
          </a:prstGeom>
          <a:noFill/>
          <a:ln w="9525">
            <a:noFill/>
            <a:miter lim="800000"/>
            <a:headEnd/>
            <a:tailEnd/>
          </a:ln>
        </p:spPr>
        <p:txBody>
          <a:bodyPr wrap="none">
            <a:spAutoFit/>
          </a:bodyPr>
          <a:lstStyle/>
          <a:p>
            <a:r>
              <a:rPr lang="zh-CN" altLang="en-US" sz="1600">
                <a:solidFill>
                  <a:schemeClr val="tx1"/>
                </a:solidFill>
              </a:rPr>
              <a:t>8</a:t>
            </a:r>
          </a:p>
        </p:txBody>
      </p:sp>
      <p:sp>
        <p:nvSpPr>
          <p:cNvPr id="79928" name="Text Box 1078"/>
          <p:cNvSpPr txBox="1">
            <a:spLocks noChangeArrowheads="1"/>
          </p:cNvSpPr>
          <p:nvPr/>
        </p:nvSpPr>
        <p:spPr bwMode="auto">
          <a:xfrm>
            <a:off x="2590800" y="6019800"/>
            <a:ext cx="285750" cy="336550"/>
          </a:xfrm>
          <a:prstGeom prst="rect">
            <a:avLst/>
          </a:prstGeom>
          <a:noFill/>
          <a:ln w="9525">
            <a:noFill/>
            <a:miter lim="800000"/>
            <a:headEnd/>
            <a:tailEnd/>
          </a:ln>
        </p:spPr>
        <p:txBody>
          <a:bodyPr wrap="none">
            <a:spAutoFit/>
          </a:bodyPr>
          <a:lstStyle/>
          <a:p>
            <a:r>
              <a:rPr lang="zh-CN" altLang="en-US" sz="1600">
                <a:solidFill>
                  <a:schemeClr val="tx1"/>
                </a:solidFill>
              </a:rPr>
              <a:t>9</a:t>
            </a:r>
          </a:p>
        </p:txBody>
      </p:sp>
      <p:sp>
        <p:nvSpPr>
          <p:cNvPr id="79929" name="Text Box 1079"/>
          <p:cNvSpPr txBox="1">
            <a:spLocks noChangeArrowheads="1"/>
          </p:cNvSpPr>
          <p:nvPr/>
        </p:nvSpPr>
        <p:spPr bwMode="auto">
          <a:xfrm>
            <a:off x="30480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12</a:t>
            </a:r>
          </a:p>
        </p:txBody>
      </p:sp>
      <p:sp>
        <p:nvSpPr>
          <p:cNvPr id="79930" name="Text Box 1080"/>
          <p:cNvSpPr txBox="1">
            <a:spLocks noChangeArrowheads="1"/>
          </p:cNvSpPr>
          <p:nvPr/>
        </p:nvSpPr>
        <p:spPr bwMode="auto">
          <a:xfrm>
            <a:off x="35814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13</a:t>
            </a:r>
          </a:p>
        </p:txBody>
      </p:sp>
      <p:sp>
        <p:nvSpPr>
          <p:cNvPr id="79931" name="Text Box 1081"/>
          <p:cNvSpPr txBox="1">
            <a:spLocks noChangeArrowheads="1"/>
          </p:cNvSpPr>
          <p:nvPr/>
        </p:nvSpPr>
        <p:spPr bwMode="auto">
          <a:xfrm>
            <a:off x="41148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16</a:t>
            </a:r>
          </a:p>
        </p:txBody>
      </p:sp>
      <p:sp>
        <p:nvSpPr>
          <p:cNvPr id="79932" name="Text Box 1082"/>
          <p:cNvSpPr txBox="1">
            <a:spLocks noChangeArrowheads="1"/>
          </p:cNvSpPr>
          <p:nvPr/>
        </p:nvSpPr>
        <p:spPr bwMode="auto">
          <a:xfrm>
            <a:off x="46482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17</a:t>
            </a:r>
          </a:p>
        </p:txBody>
      </p:sp>
      <p:sp>
        <p:nvSpPr>
          <p:cNvPr id="79933" name="Text Box 1083"/>
          <p:cNvSpPr txBox="1">
            <a:spLocks noChangeArrowheads="1"/>
          </p:cNvSpPr>
          <p:nvPr/>
        </p:nvSpPr>
        <p:spPr bwMode="auto">
          <a:xfrm>
            <a:off x="51816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20</a:t>
            </a:r>
          </a:p>
        </p:txBody>
      </p:sp>
      <p:sp>
        <p:nvSpPr>
          <p:cNvPr id="79934" name="Text Box 1084"/>
          <p:cNvSpPr txBox="1">
            <a:spLocks noChangeArrowheads="1"/>
          </p:cNvSpPr>
          <p:nvPr/>
        </p:nvSpPr>
        <p:spPr bwMode="auto">
          <a:xfrm>
            <a:off x="57150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21</a:t>
            </a:r>
          </a:p>
        </p:txBody>
      </p:sp>
      <p:sp>
        <p:nvSpPr>
          <p:cNvPr id="79935" name="Text Box 1085"/>
          <p:cNvSpPr txBox="1">
            <a:spLocks noChangeArrowheads="1"/>
          </p:cNvSpPr>
          <p:nvPr/>
        </p:nvSpPr>
        <p:spPr bwMode="auto">
          <a:xfrm>
            <a:off x="62484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24</a:t>
            </a:r>
          </a:p>
        </p:txBody>
      </p:sp>
      <p:sp>
        <p:nvSpPr>
          <p:cNvPr id="79936" name="Text Box 1086"/>
          <p:cNvSpPr txBox="1">
            <a:spLocks noChangeArrowheads="1"/>
          </p:cNvSpPr>
          <p:nvPr/>
        </p:nvSpPr>
        <p:spPr bwMode="auto">
          <a:xfrm>
            <a:off x="67818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25</a:t>
            </a:r>
          </a:p>
        </p:txBody>
      </p:sp>
      <p:sp>
        <p:nvSpPr>
          <p:cNvPr id="79937" name="Text Box 1087"/>
          <p:cNvSpPr txBox="1">
            <a:spLocks noChangeArrowheads="1"/>
          </p:cNvSpPr>
          <p:nvPr/>
        </p:nvSpPr>
        <p:spPr bwMode="auto">
          <a:xfrm>
            <a:off x="73152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28</a:t>
            </a:r>
          </a:p>
        </p:txBody>
      </p:sp>
      <p:sp>
        <p:nvSpPr>
          <p:cNvPr id="79938" name="Text Box 1088"/>
          <p:cNvSpPr txBox="1">
            <a:spLocks noChangeArrowheads="1"/>
          </p:cNvSpPr>
          <p:nvPr/>
        </p:nvSpPr>
        <p:spPr bwMode="auto">
          <a:xfrm>
            <a:off x="78486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29</a:t>
            </a:r>
          </a:p>
        </p:txBody>
      </p:sp>
      <p:sp>
        <p:nvSpPr>
          <p:cNvPr id="79939" name="Text Box 1089"/>
          <p:cNvSpPr txBox="1">
            <a:spLocks noChangeArrowheads="1"/>
          </p:cNvSpPr>
          <p:nvPr/>
        </p:nvSpPr>
        <p:spPr bwMode="auto">
          <a:xfrm>
            <a:off x="8382000" y="6019800"/>
            <a:ext cx="387350" cy="336550"/>
          </a:xfrm>
          <a:prstGeom prst="rect">
            <a:avLst/>
          </a:prstGeom>
          <a:noFill/>
          <a:ln w="9525">
            <a:noFill/>
            <a:miter lim="800000"/>
            <a:headEnd/>
            <a:tailEnd/>
          </a:ln>
        </p:spPr>
        <p:txBody>
          <a:bodyPr wrap="none">
            <a:spAutoFit/>
          </a:bodyPr>
          <a:lstStyle/>
          <a:p>
            <a:r>
              <a:rPr lang="zh-CN" altLang="en-US" sz="1600">
                <a:solidFill>
                  <a:schemeClr val="tx1"/>
                </a:solidFill>
              </a:rPr>
              <a:t>32</a:t>
            </a:r>
          </a:p>
        </p:txBody>
      </p:sp>
      <p:sp>
        <p:nvSpPr>
          <p:cNvPr id="79940" name="Line 1090"/>
          <p:cNvSpPr>
            <a:spLocks noChangeShapeType="1"/>
          </p:cNvSpPr>
          <p:nvPr/>
        </p:nvSpPr>
        <p:spPr bwMode="auto">
          <a:xfrm>
            <a:off x="4572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41" name="Line 1091"/>
          <p:cNvSpPr>
            <a:spLocks noChangeShapeType="1"/>
          </p:cNvSpPr>
          <p:nvPr/>
        </p:nvSpPr>
        <p:spPr bwMode="auto">
          <a:xfrm>
            <a:off x="609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42" name="Line 1092"/>
          <p:cNvSpPr>
            <a:spLocks noChangeShapeType="1"/>
          </p:cNvSpPr>
          <p:nvPr/>
        </p:nvSpPr>
        <p:spPr bwMode="auto">
          <a:xfrm>
            <a:off x="762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43" name="Line 1093"/>
          <p:cNvSpPr>
            <a:spLocks noChangeShapeType="1"/>
          </p:cNvSpPr>
          <p:nvPr/>
        </p:nvSpPr>
        <p:spPr bwMode="auto">
          <a:xfrm>
            <a:off x="914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44" name="Line 1094"/>
          <p:cNvSpPr>
            <a:spLocks noChangeShapeType="1"/>
          </p:cNvSpPr>
          <p:nvPr/>
        </p:nvSpPr>
        <p:spPr bwMode="auto">
          <a:xfrm>
            <a:off x="1066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45" name="Line 1095"/>
          <p:cNvSpPr>
            <a:spLocks noChangeShapeType="1"/>
          </p:cNvSpPr>
          <p:nvPr/>
        </p:nvSpPr>
        <p:spPr bwMode="auto">
          <a:xfrm>
            <a:off x="12192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46" name="Line 1096"/>
          <p:cNvSpPr>
            <a:spLocks noChangeShapeType="1"/>
          </p:cNvSpPr>
          <p:nvPr/>
        </p:nvSpPr>
        <p:spPr bwMode="auto">
          <a:xfrm>
            <a:off x="15240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47" name="Line 1097"/>
          <p:cNvSpPr>
            <a:spLocks noChangeShapeType="1"/>
          </p:cNvSpPr>
          <p:nvPr/>
        </p:nvSpPr>
        <p:spPr bwMode="auto">
          <a:xfrm>
            <a:off x="1676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48" name="Line 1098"/>
          <p:cNvSpPr>
            <a:spLocks noChangeShapeType="1"/>
          </p:cNvSpPr>
          <p:nvPr/>
        </p:nvSpPr>
        <p:spPr bwMode="auto">
          <a:xfrm>
            <a:off x="1828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49" name="Line 1099"/>
          <p:cNvSpPr>
            <a:spLocks noChangeShapeType="1"/>
          </p:cNvSpPr>
          <p:nvPr/>
        </p:nvSpPr>
        <p:spPr bwMode="auto">
          <a:xfrm>
            <a:off x="1981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50" name="Line 1100"/>
          <p:cNvSpPr>
            <a:spLocks noChangeShapeType="1"/>
          </p:cNvSpPr>
          <p:nvPr/>
        </p:nvSpPr>
        <p:spPr bwMode="auto">
          <a:xfrm>
            <a:off x="2133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51" name="Line 1101"/>
          <p:cNvSpPr>
            <a:spLocks noChangeShapeType="1"/>
          </p:cNvSpPr>
          <p:nvPr/>
        </p:nvSpPr>
        <p:spPr bwMode="auto">
          <a:xfrm>
            <a:off x="22860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52" name="Line 1102"/>
          <p:cNvSpPr>
            <a:spLocks noChangeShapeType="1"/>
          </p:cNvSpPr>
          <p:nvPr/>
        </p:nvSpPr>
        <p:spPr bwMode="auto">
          <a:xfrm>
            <a:off x="2590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53" name="Line 1103"/>
          <p:cNvSpPr>
            <a:spLocks noChangeShapeType="1"/>
          </p:cNvSpPr>
          <p:nvPr/>
        </p:nvSpPr>
        <p:spPr bwMode="auto">
          <a:xfrm>
            <a:off x="2743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54" name="Line 1104"/>
          <p:cNvSpPr>
            <a:spLocks noChangeShapeType="1"/>
          </p:cNvSpPr>
          <p:nvPr/>
        </p:nvSpPr>
        <p:spPr bwMode="auto">
          <a:xfrm>
            <a:off x="2895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55" name="Line 1105"/>
          <p:cNvSpPr>
            <a:spLocks noChangeShapeType="1"/>
          </p:cNvSpPr>
          <p:nvPr/>
        </p:nvSpPr>
        <p:spPr bwMode="auto">
          <a:xfrm>
            <a:off x="3048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56" name="Line 1106"/>
          <p:cNvSpPr>
            <a:spLocks noChangeShapeType="1"/>
          </p:cNvSpPr>
          <p:nvPr/>
        </p:nvSpPr>
        <p:spPr bwMode="auto">
          <a:xfrm>
            <a:off x="3200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57" name="Line 1107"/>
          <p:cNvSpPr>
            <a:spLocks noChangeShapeType="1"/>
          </p:cNvSpPr>
          <p:nvPr/>
        </p:nvSpPr>
        <p:spPr bwMode="auto">
          <a:xfrm>
            <a:off x="3352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58" name="Line 1108"/>
          <p:cNvSpPr>
            <a:spLocks noChangeShapeType="1"/>
          </p:cNvSpPr>
          <p:nvPr/>
        </p:nvSpPr>
        <p:spPr bwMode="auto">
          <a:xfrm>
            <a:off x="36576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59" name="Line 1109"/>
          <p:cNvSpPr>
            <a:spLocks noChangeShapeType="1"/>
          </p:cNvSpPr>
          <p:nvPr/>
        </p:nvSpPr>
        <p:spPr bwMode="auto">
          <a:xfrm>
            <a:off x="3810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0" name="Line 1110"/>
          <p:cNvSpPr>
            <a:spLocks noChangeShapeType="1"/>
          </p:cNvSpPr>
          <p:nvPr/>
        </p:nvSpPr>
        <p:spPr bwMode="auto">
          <a:xfrm>
            <a:off x="3962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1" name="Line 1111"/>
          <p:cNvSpPr>
            <a:spLocks noChangeShapeType="1"/>
          </p:cNvSpPr>
          <p:nvPr/>
        </p:nvSpPr>
        <p:spPr bwMode="auto">
          <a:xfrm>
            <a:off x="4114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2" name="Line 1112"/>
          <p:cNvSpPr>
            <a:spLocks noChangeShapeType="1"/>
          </p:cNvSpPr>
          <p:nvPr/>
        </p:nvSpPr>
        <p:spPr bwMode="auto">
          <a:xfrm>
            <a:off x="4267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3" name="Line 1113"/>
          <p:cNvSpPr>
            <a:spLocks noChangeShapeType="1"/>
          </p:cNvSpPr>
          <p:nvPr/>
        </p:nvSpPr>
        <p:spPr bwMode="auto">
          <a:xfrm>
            <a:off x="44196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64" name="Line 1114"/>
          <p:cNvSpPr>
            <a:spLocks noChangeShapeType="1"/>
          </p:cNvSpPr>
          <p:nvPr/>
        </p:nvSpPr>
        <p:spPr bwMode="auto">
          <a:xfrm>
            <a:off x="47244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65" name="Line 1115"/>
          <p:cNvSpPr>
            <a:spLocks noChangeShapeType="1"/>
          </p:cNvSpPr>
          <p:nvPr/>
        </p:nvSpPr>
        <p:spPr bwMode="auto">
          <a:xfrm>
            <a:off x="4876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6" name="Line 1116"/>
          <p:cNvSpPr>
            <a:spLocks noChangeShapeType="1"/>
          </p:cNvSpPr>
          <p:nvPr/>
        </p:nvSpPr>
        <p:spPr bwMode="auto">
          <a:xfrm>
            <a:off x="5029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7" name="Line 1117"/>
          <p:cNvSpPr>
            <a:spLocks noChangeShapeType="1"/>
          </p:cNvSpPr>
          <p:nvPr/>
        </p:nvSpPr>
        <p:spPr bwMode="auto">
          <a:xfrm>
            <a:off x="5181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8" name="Line 1118"/>
          <p:cNvSpPr>
            <a:spLocks noChangeShapeType="1"/>
          </p:cNvSpPr>
          <p:nvPr/>
        </p:nvSpPr>
        <p:spPr bwMode="auto">
          <a:xfrm>
            <a:off x="5334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69" name="Line 1119"/>
          <p:cNvSpPr>
            <a:spLocks noChangeShapeType="1"/>
          </p:cNvSpPr>
          <p:nvPr/>
        </p:nvSpPr>
        <p:spPr bwMode="auto">
          <a:xfrm>
            <a:off x="54864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70" name="Line 1120"/>
          <p:cNvSpPr>
            <a:spLocks noChangeShapeType="1"/>
          </p:cNvSpPr>
          <p:nvPr/>
        </p:nvSpPr>
        <p:spPr bwMode="auto">
          <a:xfrm>
            <a:off x="57912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71" name="Line 1121"/>
          <p:cNvSpPr>
            <a:spLocks noChangeShapeType="1"/>
          </p:cNvSpPr>
          <p:nvPr/>
        </p:nvSpPr>
        <p:spPr bwMode="auto">
          <a:xfrm>
            <a:off x="5943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72" name="Line 1122"/>
          <p:cNvSpPr>
            <a:spLocks noChangeShapeType="1"/>
          </p:cNvSpPr>
          <p:nvPr/>
        </p:nvSpPr>
        <p:spPr bwMode="auto">
          <a:xfrm>
            <a:off x="6096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73" name="Line 1123"/>
          <p:cNvSpPr>
            <a:spLocks noChangeShapeType="1"/>
          </p:cNvSpPr>
          <p:nvPr/>
        </p:nvSpPr>
        <p:spPr bwMode="auto">
          <a:xfrm>
            <a:off x="6248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74" name="Line 1124"/>
          <p:cNvSpPr>
            <a:spLocks noChangeShapeType="1"/>
          </p:cNvSpPr>
          <p:nvPr/>
        </p:nvSpPr>
        <p:spPr bwMode="auto">
          <a:xfrm>
            <a:off x="6400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75" name="Line 1125"/>
          <p:cNvSpPr>
            <a:spLocks noChangeShapeType="1"/>
          </p:cNvSpPr>
          <p:nvPr/>
        </p:nvSpPr>
        <p:spPr bwMode="auto">
          <a:xfrm>
            <a:off x="65532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76" name="Line 1126"/>
          <p:cNvSpPr>
            <a:spLocks noChangeShapeType="1"/>
          </p:cNvSpPr>
          <p:nvPr/>
        </p:nvSpPr>
        <p:spPr bwMode="auto">
          <a:xfrm>
            <a:off x="68580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77" name="Line 1127"/>
          <p:cNvSpPr>
            <a:spLocks noChangeShapeType="1"/>
          </p:cNvSpPr>
          <p:nvPr/>
        </p:nvSpPr>
        <p:spPr bwMode="auto">
          <a:xfrm>
            <a:off x="7010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78" name="Line 1128"/>
          <p:cNvSpPr>
            <a:spLocks noChangeShapeType="1"/>
          </p:cNvSpPr>
          <p:nvPr/>
        </p:nvSpPr>
        <p:spPr bwMode="auto">
          <a:xfrm>
            <a:off x="71628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79" name="Line 1129"/>
          <p:cNvSpPr>
            <a:spLocks noChangeShapeType="1"/>
          </p:cNvSpPr>
          <p:nvPr/>
        </p:nvSpPr>
        <p:spPr bwMode="auto">
          <a:xfrm>
            <a:off x="7315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80" name="Line 1130"/>
          <p:cNvSpPr>
            <a:spLocks noChangeShapeType="1"/>
          </p:cNvSpPr>
          <p:nvPr/>
        </p:nvSpPr>
        <p:spPr bwMode="auto">
          <a:xfrm>
            <a:off x="7467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81" name="Line 1131"/>
          <p:cNvSpPr>
            <a:spLocks noChangeShapeType="1"/>
          </p:cNvSpPr>
          <p:nvPr/>
        </p:nvSpPr>
        <p:spPr bwMode="auto">
          <a:xfrm>
            <a:off x="76200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82" name="Line 1132"/>
          <p:cNvSpPr>
            <a:spLocks noChangeShapeType="1"/>
          </p:cNvSpPr>
          <p:nvPr/>
        </p:nvSpPr>
        <p:spPr bwMode="auto">
          <a:xfrm>
            <a:off x="7924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83" name="Line 1133"/>
          <p:cNvSpPr>
            <a:spLocks noChangeShapeType="1"/>
          </p:cNvSpPr>
          <p:nvPr/>
        </p:nvSpPr>
        <p:spPr bwMode="auto">
          <a:xfrm>
            <a:off x="80772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84" name="Line 1134"/>
          <p:cNvSpPr>
            <a:spLocks noChangeShapeType="1"/>
          </p:cNvSpPr>
          <p:nvPr/>
        </p:nvSpPr>
        <p:spPr bwMode="auto">
          <a:xfrm>
            <a:off x="82296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85" name="Line 1135"/>
          <p:cNvSpPr>
            <a:spLocks noChangeShapeType="1"/>
          </p:cNvSpPr>
          <p:nvPr/>
        </p:nvSpPr>
        <p:spPr bwMode="auto">
          <a:xfrm>
            <a:off x="83820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86" name="Line 1136"/>
          <p:cNvSpPr>
            <a:spLocks noChangeShapeType="1"/>
          </p:cNvSpPr>
          <p:nvPr/>
        </p:nvSpPr>
        <p:spPr bwMode="auto">
          <a:xfrm>
            <a:off x="8534400" y="2286000"/>
            <a:ext cx="0" cy="1295400"/>
          </a:xfrm>
          <a:prstGeom prst="line">
            <a:avLst/>
          </a:prstGeom>
          <a:noFill/>
          <a:ln w="9525">
            <a:solidFill>
              <a:schemeClr val="tx1"/>
            </a:solidFill>
            <a:round/>
            <a:headEnd/>
            <a:tailEnd type="triangle" w="med" len="med"/>
          </a:ln>
        </p:spPr>
        <p:txBody>
          <a:bodyPr/>
          <a:lstStyle/>
          <a:p>
            <a:endParaRPr lang="zh-CN" altLang="en-US"/>
          </a:p>
        </p:txBody>
      </p:sp>
      <p:sp>
        <p:nvSpPr>
          <p:cNvPr id="79987" name="Line 1137"/>
          <p:cNvSpPr>
            <a:spLocks noChangeShapeType="1"/>
          </p:cNvSpPr>
          <p:nvPr/>
        </p:nvSpPr>
        <p:spPr bwMode="auto">
          <a:xfrm>
            <a:off x="8686800" y="2286000"/>
            <a:ext cx="0" cy="1295400"/>
          </a:xfrm>
          <a:prstGeom prst="line">
            <a:avLst/>
          </a:prstGeom>
          <a:noFill/>
          <a:ln w="9525">
            <a:solidFill>
              <a:srgbClr val="00FF00"/>
            </a:solidFill>
            <a:round/>
            <a:headEnd/>
            <a:tailEnd type="triangle" w="med" len="med"/>
          </a:ln>
        </p:spPr>
        <p:txBody>
          <a:bodyPr/>
          <a:lstStyle/>
          <a:p>
            <a:endParaRPr lang="zh-CN" altLang="en-US"/>
          </a:p>
        </p:txBody>
      </p:sp>
      <p:sp>
        <p:nvSpPr>
          <p:cNvPr id="79988" name="Text Box 1138"/>
          <p:cNvSpPr txBox="1">
            <a:spLocks noChangeArrowheads="1"/>
          </p:cNvSpPr>
          <p:nvPr/>
        </p:nvSpPr>
        <p:spPr bwMode="auto">
          <a:xfrm>
            <a:off x="152400" y="3276600"/>
            <a:ext cx="285750" cy="336550"/>
          </a:xfrm>
          <a:prstGeom prst="rect">
            <a:avLst/>
          </a:prstGeom>
          <a:noFill/>
          <a:ln w="9525">
            <a:noFill/>
            <a:miter lim="800000"/>
            <a:headEnd/>
            <a:tailEnd/>
          </a:ln>
        </p:spPr>
        <p:txBody>
          <a:bodyPr wrap="none">
            <a:spAutoFit/>
          </a:bodyPr>
          <a:lstStyle/>
          <a:p>
            <a:r>
              <a:rPr lang="zh-CN" altLang="en-US" sz="1600">
                <a:solidFill>
                  <a:schemeClr val="tx1"/>
                </a:solidFill>
              </a:rPr>
              <a:t>1</a:t>
            </a:r>
          </a:p>
        </p:txBody>
      </p:sp>
      <p:sp>
        <p:nvSpPr>
          <p:cNvPr id="79989" name="Text Box 1139"/>
          <p:cNvSpPr txBox="1">
            <a:spLocks noChangeArrowheads="1"/>
          </p:cNvSpPr>
          <p:nvPr/>
        </p:nvSpPr>
        <p:spPr bwMode="auto">
          <a:xfrm>
            <a:off x="8756650" y="3276600"/>
            <a:ext cx="387350" cy="336550"/>
          </a:xfrm>
          <a:prstGeom prst="rect">
            <a:avLst/>
          </a:prstGeom>
          <a:noFill/>
          <a:ln w="9525">
            <a:noFill/>
            <a:miter lim="800000"/>
            <a:headEnd/>
            <a:tailEnd/>
          </a:ln>
        </p:spPr>
        <p:txBody>
          <a:bodyPr wrap="none">
            <a:spAutoFit/>
          </a:bodyPr>
          <a:lstStyle/>
          <a:p>
            <a:r>
              <a:rPr lang="zh-CN" altLang="en-US" sz="1600">
                <a:solidFill>
                  <a:schemeClr val="tx1"/>
                </a:solidFill>
              </a:rPr>
              <a:t>48</a:t>
            </a:r>
          </a:p>
        </p:txBody>
      </p:sp>
      <p:sp>
        <p:nvSpPr>
          <p:cNvPr id="79990" name="AutoShape 1140"/>
          <p:cNvSpPr>
            <a:spLocks noChangeArrowheads="1"/>
          </p:cNvSpPr>
          <p:nvPr/>
        </p:nvSpPr>
        <p:spPr bwMode="auto">
          <a:xfrm>
            <a:off x="2971800" y="838200"/>
            <a:ext cx="29718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a:solidFill>
                <a:schemeClr val="tx1"/>
              </a:solidFill>
            </a:endParaRPr>
          </a:p>
        </p:txBody>
      </p:sp>
      <p:sp>
        <p:nvSpPr>
          <p:cNvPr id="79991" name="Line 1141"/>
          <p:cNvSpPr>
            <a:spLocks noChangeShapeType="1"/>
          </p:cNvSpPr>
          <p:nvPr/>
        </p:nvSpPr>
        <p:spPr bwMode="auto">
          <a:xfrm>
            <a:off x="4424363" y="549275"/>
            <a:ext cx="0" cy="295275"/>
          </a:xfrm>
          <a:prstGeom prst="line">
            <a:avLst/>
          </a:prstGeom>
          <a:noFill/>
          <a:ln w="28575">
            <a:solidFill>
              <a:schemeClr val="tx1"/>
            </a:solidFill>
            <a:round/>
            <a:headEnd/>
            <a:tailEnd type="triangle" w="med" len="med"/>
          </a:ln>
        </p:spPr>
        <p:txBody>
          <a:bodyPr/>
          <a:lstStyle/>
          <a:p>
            <a:endParaRPr lang="zh-CN" altLang="en-US"/>
          </a:p>
        </p:txBody>
      </p:sp>
      <p:sp>
        <p:nvSpPr>
          <p:cNvPr id="79992" name="Line 1142"/>
          <p:cNvSpPr>
            <a:spLocks noChangeShapeType="1"/>
          </p:cNvSpPr>
          <p:nvPr/>
        </p:nvSpPr>
        <p:spPr bwMode="auto">
          <a:xfrm>
            <a:off x="4424363" y="1228725"/>
            <a:ext cx="0" cy="581025"/>
          </a:xfrm>
          <a:prstGeom prst="line">
            <a:avLst/>
          </a:prstGeom>
          <a:noFill/>
          <a:ln w="28575">
            <a:solidFill>
              <a:schemeClr val="tx1"/>
            </a:solidFill>
            <a:round/>
            <a:headEnd/>
            <a:tailEnd type="triangle" w="med" len="med"/>
          </a:ln>
        </p:spPr>
        <p:txBody>
          <a:bodyPr/>
          <a:lstStyle/>
          <a:p>
            <a:endParaRPr lang="zh-CN" altLang="en-US"/>
          </a:p>
        </p:txBody>
      </p:sp>
      <p:sp>
        <p:nvSpPr>
          <p:cNvPr id="79993" name="Text Box 1143"/>
          <p:cNvSpPr txBox="1">
            <a:spLocks noChangeArrowheads="1"/>
          </p:cNvSpPr>
          <p:nvPr/>
        </p:nvSpPr>
        <p:spPr bwMode="auto">
          <a:xfrm>
            <a:off x="3479800" y="844550"/>
            <a:ext cx="1930400" cy="366713"/>
          </a:xfrm>
          <a:prstGeom prst="rect">
            <a:avLst/>
          </a:prstGeom>
          <a:noFill/>
          <a:ln w="9525">
            <a:noFill/>
            <a:miter lim="800000"/>
            <a:headEnd/>
            <a:tailEnd/>
          </a:ln>
        </p:spPr>
        <p:txBody>
          <a:bodyPr wrap="none">
            <a:spAutoFit/>
          </a:bodyPr>
          <a:lstStyle/>
          <a:p>
            <a:r>
              <a:rPr lang="en-US" altLang="zh-CN">
                <a:solidFill>
                  <a:schemeClr val="tx1"/>
                </a:solidFill>
              </a:rPr>
              <a:t>S-Box Substitution</a:t>
            </a:r>
          </a:p>
        </p:txBody>
      </p:sp>
      <p:sp>
        <p:nvSpPr>
          <p:cNvPr id="79994" name="Text Box 1144"/>
          <p:cNvSpPr txBox="1">
            <a:spLocks noChangeArrowheads="1"/>
          </p:cNvSpPr>
          <p:nvPr/>
        </p:nvSpPr>
        <p:spPr bwMode="auto">
          <a:xfrm>
            <a:off x="3959225" y="469900"/>
            <a:ext cx="412750" cy="366713"/>
          </a:xfrm>
          <a:prstGeom prst="rect">
            <a:avLst/>
          </a:prstGeom>
          <a:noFill/>
          <a:ln w="9525">
            <a:noFill/>
            <a:miter lim="800000"/>
            <a:headEnd/>
            <a:tailEnd/>
          </a:ln>
        </p:spPr>
        <p:txBody>
          <a:bodyPr wrap="none">
            <a:spAutoFit/>
          </a:bodyPr>
          <a:lstStyle/>
          <a:p>
            <a:r>
              <a:rPr lang="zh-CN" altLang="en-US">
                <a:solidFill>
                  <a:schemeClr val="tx1"/>
                </a:solidFill>
              </a:rPr>
              <a:t>48</a:t>
            </a:r>
          </a:p>
        </p:txBody>
      </p:sp>
      <p:sp>
        <p:nvSpPr>
          <p:cNvPr id="79995" name="Text Box 1145"/>
          <p:cNvSpPr txBox="1">
            <a:spLocks noChangeArrowheads="1"/>
          </p:cNvSpPr>
          <p:nvPr/>
        </p:nvSpPr>
        <p:spPr bwMode="auto">
          <a:xfrm>
            <a:off x="4441825" y="1282700"/>
            <a:ext cx="412750" cy="366713"/>
          </a:xfrm>
          <a:prstGeom prst="rect">
            <a:avLst/>
          </a:prstGeom>
          <a:noFill/>
          <a:ln w="9525">
            <a:noFill/>
            <a:miter lim="800000"/>
            <a:headEnd/>
            <a:tailEnd/>
          </a:ln>
        </p:spPr>
        <p:txBody>
          <a:bodyPr wrap="none">
            <a:spAutoFit/>
          </a:bodyPr>
          <a:lstStyle/>
          <a:p>
            <a:r>
              <a:rPr lang="zh-CN" altLang="en-US">
                <a:solidFill>
                  <a:schemeClr val="tx1"/>
                </a:solidFill>
              </a:rPr>
              <a:t>32</a:t>
            </a:r>
          </a:p>
        </p:txBody>
      </p:sp>
    </p:spTree>
  </p:cSld>
  <p:clrMapOvr>
    <a:masterClrMapping/>
  </p:clrMapOvr>
  <p:transition spd="slow">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zh-CN" altLang="en-US">
                <a:latin typeface="宋体" pitchFamily="2" charset="-122"/>
              </a:rPr>
              <a:t>把</a:t>
            </a:r>
            <a:r>
              <a:rPr kumimoji="1" lang="zh-CN" altLang="en-US"/>
              <a:t>6</a:t>
            </a:r>
            <a:r>
              <a:rPr kumimoji="1" lang="en-US" altLang="zh-CN"/>
              <a:t>bit</a:t>
            </a:r>
            <a:r>
              <a:rPr kumimoji="1" lang="zh-CN" altLang="en-US">
                <a:latin typeface="宋体" pitchFamily="2" charset="-122"/>
              </a:rPr>
              <a:t>数据变为</a:t>
            </a:r>
            <a:r>
              <a:rPr kumimoji="1" lang="zh-CN" altLang="en-US"/>
              <a:t>4</a:t>
            </a:r>
            <a:r>
              <a:rPr kumimoji="1" lang="en-US" altLang="zh-CN"/>
              <a:t>bit</a:t>
            </a:r>
            <a:r>
              <a:rPr kumimoji="1" lang="zh-CN" altLang="en-US">
                <a:latin typeface="宋体" pitchFamily="2" charset="-122"/>
              </a:rPr>
              <a:t>数据。</a:t>
            </a:r>
            <a:endParaRPr lang="zh-CN" altLang="en-US"/>
          </a:p>
        </p:txBody>
      </p:sp>
      <p:sp>
        <p:nvSpPr>
          <p:cNvPr id="345090" name="Rectangle 2"/>
          <p:cNvSpPr>
            <a:spLocks noGrp="1" noChangeArrowheads="1"/>
          </p:cNvSpPr>
          <p:nvPr>
            <p:ph type="title"/>
          </p:nvPr>
        </p:nvSpPr>
        <p:spPr/>
        <p:txBody>
          <a:bodyPr>
            <a:normAutofit/>
          </a:bodyPr>
          <a:lstStyle/>
          <a:p>
            <a:pPr eaLnBrk="0" hangingPunct="0"/>
            <a:r>
              <a:rPr kumimoji="1" lang="en-US" altLang="zh-CN" sz="4400">
                <a:solidFill>
                  <a:schemeClr val="tx1"/>
                </a:solidFill>
              </a:rPr>
              <a:t>S</a:t>
            </a:r>
            <a:r>
              <a:rPr kumimoji="1" lang="en-US" altLang="zh-CN" sz="4400" baseline="-30000">
                <a:solidFill>
                  <a:schemeClr val="tx1"/>
                </a:solidFill>
              </a:rPr>
              <a:t>1</a:t>
            </a:r>
            <a:r>
              <a:rPr kumimoji="1" lang="en-US" altLang="zh-CN" sz="4400">
                <a:solidFill>
                  <a:schemeClr val="tx1"/>
                </a:solidFill>
              </a:rPr>
              <a:t>,S</a:t>
            </a:r>
            <a:r>
              <a:rPr kumimoji="1" lang="en-US" altLang="zh-CN" sz="4400" baseline="-30000">
                <a:solidFill>
                  <a:schemeClr val="tx1"/>
                </a:solidFill>
              </a:rPr>
              <a:t>2</a:t>
            </a:r>
            <a:r>
              <a:rPr kumimoji="1" lang="en-US" altLang="zh-CN" sz="4400">
                <a:solidFill>
                  <a:schemeClr val="tx1"/>
                </a:solidFill>
              </a:rPr>
              <a:t>...S</a:t>
            </a:r>
            <a:r>
              <a:rPr kumimoji="1" lang="en-US" altLang="zh-CN" sz="4400" baseline="-30000">
                <a:solidFill>
                  <a:schemeClr val="tx1"/>
                </a:solidFill>
              </a:rPr>
              <a:t>8</a:t>
            </a:r>
            <a:r>
              <a:rPr kumimoji="1" lang="zh-CN" altLang="en-US" sz="4400">
                <a:solidFill>
                  <a:schemeClr val="tx1"/>
                </a:solidFill>
                <a:latin typeface="宋体" pitchFamily="2" charset="-122"/>
              </a:rPr>
              <a:t>选择函数</a:t>
            </a:r>
          </a:p>
        </p:txBody>
      </p:sp>
      <p:sp>
        <p:nvSpPr>
          <p:cNvPr id="80898"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1B5638FB-C4E1-4EF6-9B56-A33F69776F19}" type="slidenum">
              <a:rPr lang="zh-CN" altLang="en-US" smtClean="0">
                <a:latin typeface="Times New Roman" pitchFamily="18" charset="0"/>
              </a:rPr>
              <a:pPr/>
              <a:t>97</a:t>
            </a:fld>
            <a:endParaRPr lang="zh-CN" altLang="en-US">
              <a:latin typeface="Times New Roman" pitchFamily="18" charset="0"/>
            </a:endParaRPr>
          </a:p>
        </p:txBody>
      </p:sp>
      <p:sp>
        <p:nvSpPr>
          <p:cNvPr id="80900" name="Text Box 3"/>
          <p:cNvSpPr txBox="1">
            <a:spLocks noChangeArrowheads="1"/>
          </p:cNvSpPr>
          <p:nvPr/>
        </p:nvSpPr>
        <p:spPr bwMode="auto">
          <a:xfrm>
            <a:off x="3505200" y="0"/>
            <a:ext cx="5638800" cy="457200"/>
          </a:xfrm>
          <a:prstGeom prst="rect">
            <a:avLst/>
          </a:prstGeom>
          <a:noFill/>
          <a:ln w="9525">
            <a:noFill/>
            <a:miter lim="800000"/>
            <a:headEnd/>
            <a:tailEnd/>
          </a:ln>
        </p:spPr>
        <p:txBody>
          <a:bodyPr>
            <a:spAutoFit/>
          </a:bodyPr>
          <a:lstStyle/>
          <a:p>
            <a:pPr algn="r">
              <a:spcBef>
                <a:spcPct val="50000"/>
              </a:spcBef>
            </a:pPr>
            <a:r>
              <a:rPr kumimoji="1" lang="zh-CN" altLang="en-US" sz="2400">
                <a:solidFill>
                  <a:schemeClr val="tx1"/>
                </a:solidFill>
                <a:latin typeface="宋体" pitchFamily="2" charset="-122"/>
              </a:rPr>
              <a:t>数据加密标准</a:t>
            </a:r>
          </a:p>
        </p:txBody>
      </p:sp>
      <p:sp>
        <p:nvSpPr>
          <p:cNvPr id="80902" name="Text Box 5"/>
          <p:cNvSpPr txBox="1">
            <a:spLocks noChangeArrowheads="1"/>
          </p:cNvSpPr>
          <p:nvPr/>
        </p:nvSpPr>
        <p:spPr bwMode="auto">
          <a:xfrm>
            <a:off x="1066800" y="2286000"/>
            <a:ext cx="6477000" cy="4340225"/>
          </a:xfrm>
          <a:prstGeom prst="rect">
            <a:avLst/>
          </a:prstGeom>
          <a:noFill/>
          <a:ln w="9525">
            <a:noFill/>
            <a:miter lim="800000"/>
            <a:headEnd/>
            <a:tailEnd/>
          </a:ln>
        </p:spPr>
        <p:txBody>
          <a:bodyPr>
            <a:spAutoFit/>
          </a:bodyPr>
          <a:lstStyle/>
          <a:p>
            <a:pPr algn="just">
              <a:spcBef>
                <a:spcPct val="50000"/>
              </a:spcBef>
            </a:pPr>
            <a:r>
              <a:rPr kumimoji="1" lang="en-US" altLang="zh-CN" dirty="0">
                <a:solidFill>
                  <a:schemeClr val="tx1"/>
                </a:solidFill>
                <a:latin typeface="Tahoma" pitchFamily="34" charset="0"/>
              </a:rPr>
              <a:t>S</a:t>
            </a:r>
            <a:r>
              <a:rPr kumimoji="1" lang="en-US" altLang="zh-CN" baseline="-30000" dirty="0">
                <a:solidFill>
                  <a:schemeClr val="tx1"/>
                </a:solidFill>
                <a:latin typeface="Tahoma" pitchFamily="34" charset="0"/>
              </a:rPr>
              <a:t>1</a:t>
            </a:r>
            <a:r>
              <a:rPr kumimoji="1" lang="en-US" altLang="zh-CN" dirty="0">
                <a:solidFill>
                  <a:schemeClr val="tx1"/>
                </a:solidFill>
                <a:latin typeface="Tahoma" pitchFamily="34" charset="0"/>
              </a:rPr>
              <a:t>:  14,4,13,1,2,15,11,8,3,10,6,12,5,9,0,7,</a:t>
            </a:r>
          </a:p>
          <a:p>
            <a:pPr algn="just">
              <a:spcBef>
                <a:spcPct val="50000"/>
              </a:spcBef>
            </a:pPr>
            <a:r>
              <a:rPr kumimoji="1" lang="en-US" altLang="zh-CN" dirty="0">
                <a:solidFill>
                  <a:schemeClr val="tx1"/>
                </a:solidFill>
              </a:rPr>
              <a:t>　　</a:t>
            </a:r>
            <a:r>
              <a:rPr kumimoji="1" lang="en-US" altLang="zh-CN" dirty="0">
                <a:solidFill>
                  <a:schemeClr val="tx1"/>
                </a:solidFill>
                <a:latin typeface="Tahoma" pitchFamily="34" charset="0"/>
              </a:rPr>
              <a:t>0,15,7,4,14,2,13,1,10,6,12,11,9,5,3,8,</a:t>
            </a:r>
          </a:p>
          <a:p>
            <a:pPr algn="just">
              <a:spcBef>
                <a:spcPct val="50000"/>
              </a:spcBef>
            </a:pPr>
            <a:r>
              <a:rPr kumimoji="1" lang="en-US" altLang="zh-CN" dirty="0">
                <a:solidFill>
                  <a:schemeClr val="tx1"/>
                </a:solidFill>
              </a:rPr>
              <a:t>　　</a:t>
            </a:r>
            <a:r>
              <a:rPr kumimoji="1" lang="en-US" altLang="zh-CN" dirty="0">
                <a:solidFill>
                  <a:schemeClr val="tx1"/>
                </a:solidFill>
                <a:latin typeface="Tahoma" pitchFamily="34" charset="0"/>
              </a:rPr>
              <a:t>4,1,14,8,13,6,2,11,15,12,9,7,3,10,5,0,</a:t>
            </a:r>
          </a:p>
          <a:p>
            <a:pPr algn="just">
              <a:spcBef>
                <a:spcPct val="50000"/>
              </a:spcBef>
            </a:pPr>
            <a:r>
              <a:rPr kumimoji="1" lang="en-US" altLang="zh-CN" dirty="0">
                <a:solidFill>
                  <a:schemeClr val="tx1"/>
                </a:solidFill>
              </a:rPr>
              <a:t>　　</a:t>
            </a:r>
            <a:r>
              <a:rPr kumimoji="1" lang="en-US" altLang="zh-CN" dirty="0">
                <a:solidFill>
                  <a:schemeClr val="tx1"/>
                </a:solidFill>
                <a:latin typeface="Tahoma" pitchFamily="34" charset="0"/>
              </a:rPr>
              <a:t>15,12,8,2,4,9,1,7,5,11,3,14,10,0,6,13,</a:t>
            </a:r>
          </a:p>
          <a:p>
            <a:pPr algn="just">
              <a:spcBef>
                <a:spcPct val="50000"/>
              </a:spcBef>
            </a:pPr>
            <a:r>
              <a:rPr kumimoji="1" lang="en-US" altLang="zh-CN" dirty="0">
                <a:solidFill>
                  <a:schemeClr val="tx1"/>
                </a:solidFill>
                <a:latin typeface="Tahoma" pitchFamily="34" charset="0"/>
              </a:rPr>
              <a:t>S2: 15,1,8,14,6,11,3,4,9,7,2,13,12,0,5,10,</a:t>
            </a:r>
          </a:p>
          <a:p>
            <a:pPr algn="just">
              <a:spcBef>
                <a:spcPct val="50000"/>
              </a:spcBef>
            </a:pPr>
            <a:r>
              <a:rPr kumimoji="1" lang="en-US" altLang="zh-CN" dirty="0">
                <a:solidFill>
                  <a:schemeClr val="tx1"/>
                </a:solidFill>
                <a:latin typeface="Tahoma" pitchFamily="34" charset="0"/>
              </a:rPr>
              <a:t>　　3,13,4,7,15,2,8,14,12,0,1,10,6,9,11,5,</a:t>
            </a:r>
          </a:p>
          <a:p>
            <a:pPr algn="just">
              <a:spcBef>
                <a:spcPct val="50000"/>
              </a:spcBef>
            </a:pPr>
            <a:r>
              <a:rPr kumimoji="1" lang="en-US" altLang="zh-CN" dirty="0">
                <a:solidFill>
                  <a:schemeClr val="tx1"/>
                </a:solidFill>
                <a:latin typeface="Tahoma" pitchFamily="34" charset="0"/>
              </a:rPr>
              <a:t>　　0,14,7,11,10,4,13,1,5,8,12,6,9,3,2,15,</a:t>
            </a:r>
          </a:p>
          <a:p>
            <a:pPr algn="just">
              <a:spcBef>
                <a:spcPct val="50000"/>
              </a:spcBef>
            </a:pPr>
            <a:r>
              <a:rPr kumimoji="1" lang="en-US" altLang="zh-CN" dirty="0">
                <a:solidFill>
                  <a:schemeClr val="tx1"/>
                </a:solidFill>
                <a:latin typeface="Tahoma" pitchFamily="34" charset="0"/>
              </a:rPr>
              <a:t>　　13,8,10,1,3,15,4,2,11,6,7,12,0,5,14,9,</a:t>
            </a:r>
          </a:p>
        </p:txBody>
      </p:sp>
      <p:sp>
        <p:nvSpPr>
          <p:cNvPr id="7" name="椭圆形标注 6"/>
          <p:cNvSpPr/>
          <p:nvPr/>
        </p:nvSpPr>
        <p:spPr>
          <a:xfrm>
            <a:off x="7143768" y="1665312"/>
            <a:ext cx="1820720" cy="1115616"/>
          </a:xfrm>
          <a:prstGeom prst="wedgeEllipseCallout">
            <a:avLst>
              <a:gd name="adj1" fmla="val -60575"/>
              <a:gd name="adj2" fmla="val 5422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4X16</a:t>
            </a:r>
            <a:r>
              <a:rPr lang="zh-CN" altLang="en-US" sz="1800" dirty="0">
                <a:solidFill>
                  <a:schemeClr val="tx1"/>
                </a:solidFill>
              </a:rPr>
              <a:t>矩阵</a:t>
            </a:r>
            <a:endParaRPr lang="en-US" altLang="zh-CN" sz="1800" dirty="0">
              <a:solidFill>
                <a:schemeClr val="tx1"/>
              </a:solidFill>
            </a:endParaRPr>
          </a:p>
          <a:p>
            <a:pPr algn="ctr"/>
            <a:r>
              <a:rPr lang="zh-CN" altLang="en-US" sz="1800" dirty="0">
                <a:solidFill>
                  <a:schemeClr val="tx1"/>
                </a:solidFill>
              </a:rPr>
              <a:t>每行</a:t>
            </a:r>
            <a:r>
              <a:rPr lang="en-US" altLang="zh-CN" sz="1800" dirty="0">
                <a:solidFill>
                  <a:schemeClr val="tx1"/>
                </a:solidFill>
              </a:rPr>
              <a:t>0-15</a:t>
            </a:r>
            <a:endParaRPr lang="zh-CN" altLang="en-US" sz="1800" dirty="0">
              <a:solidFill>
                <a:schemeClr val="tx1"/>
              </a:solidFill>
            </a:endParaRPr>
          </a:p>
        </p:txBody>
      </p:sp>
      <p:sp>
        <p:nvSpPr>
          <p:cNvPr id="8" name="椭圆形标注 7"/>
          <p:cNvSpPr/>
          <p:nvPr/>
        </p:nvSpPr>
        <p:spPr>
          <a:xfrm>
            <a:off x="7143768" y="4536587"/>
            <a:ext cx="1820720" cy="1115616"/>
          </a:xfrm>
          <a:prstGeom prst="wedgeEllipseCallout">
            <a:avLst>
              <a:gd name="adj1" fmla="val -62063"/>
              <a:gd name="adj2" fmla="val 1446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根据输入选择一个数输出</a:t>
            </a:r>
          </a:p>
        </p:txBody>
      </p:sp>
    </p:spTree>
  </p:cSld>
  <p:clrMapOvr>
    <a:masterClrMapping/>
  </p:clrMapOvr>
  <p:transition spd="slow">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2A1D61FF-9A78-4A5C-AB34-1EC2BCD3FD71}" type="slidenum">
              <a:rPr lang="zh-CN" altLang="en-US" sz="1100" smtClean="0">
                <a:latin typeface="Times New Roman" pitchFamily="18" charset="0"/>
              </a:rPr>
              <a:pPr/>
              <a:t>98</a:t>
            </a:fld>
            <a:endParaRPr lang="zh-CN" altLang="en-US" sz="1100">
              <a:latin typeface="Times New Roman" pitchFamily="18" charset="0"/>
            </a:endParaRPr>
          </a:p>
        </p:txBody>
      </p:sp>
      <p:sp>
        <p:nvSpPr>
          <p:cNvPr id="81924" name="Text Box 3"/>
          <p:cNvSpPr txBox="1">
            <a:spLocks noChangeArrowheads="1"/>
          </p:cNvSpPr>
          <p:nvPr/>
        </p:nvSpPr>
        <p:spPr bwMode="auto">
          <a:xfrm>
            <a:off x="4572000" y="609600"/>
            <a:ext cx="4572000" cy="6186309"/>
          </a:xfrm>
          <a:prstGeom prst="rect">
            <a:avLst/>
          </a:prstGeom>
          <a:noFill/>
          <a:ln w="9525">
            <a:noFill/>
            <a:miter lim="800000"/>
            <a:headEnd/>
            <a:tailEnd/>
          </a:ln>
        </p:spPr>
        <p:txBody>
          <a:bodyPr>
            <a:spAutoFit/>
          </a:bodyPr>
          <a:lstStyle/>
          <a:p>
            <a:pPr algn="just">
              <a:spcBef>
                <a:spcPct val="50000"/>
              </a:spcBef>
            </a:pPr>
            <a:r>
              <a:rPr kumimoji="1" lang="en-US" altLang="zh-CN" sz="1800" dirty="0">
                <a:solidFill>
                  <a:schemeClr val="tx1"/>
                </a:solidFill>
                <a:latin typeface="Tahoma" pitchFamily="34" charset="0"/>
              </a:rPr>
              <a:t>S</a:t>
            </a:r>
            <a:r>
              <a:rPr kumimoji="1" lang="en-US" altLang="zh-CN" sz="1800" baseline="-30000" dirty="0">
                <a:solidFill>
                  <a:schemeClr val="tx1"/>
                </a:solidFill>
                <a:latin typeface="Tahoma" pitchFamily="34" charset="0"/>
              </a:rPr>
              <a:t>6</a:t>
            </a:r>
            <a:r>
              <a:rPr kumimoji="1" lang="en-US" altLang="zh-CN" sz="1800" dirty="0">
                <a:solidFill>
                  <a:schemeClr val="tx1"/>
                </a:solidFill>
                <a:latin typeface="Tahoma" pitchFamily="34" charset="0"/>
              </a:rPr>
              <a:t>:</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12,1,10,15,9,2,6,8,0,13,3,4,14,7,5,11,</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10,15,4,2,7,12,9,5,6,1,13,14,0,11,3,8,</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9,14,15,5,2,8,12,3,7,0,4,10,1,13,11,6,</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4,3,2,12,9,5,15,10,11,14,1,7,6,0,8,13,</a:t>
            </a:r>
          </a:p>
          <a:p>
            <a:pPr algn="just">
              <a:spcBef>
                <a:spcPct val="50000"/>
              </a:spcBef>
            </a:pPr>
            <a:r>
              <a:rPr kumimoji="1" lang="en-US" altLang="zh-CN" sz="1800" dirty="0">
                <a:solidFill>
                  <a:schemeClr val="tx1"/>
                </a:solidFill>
                <a:latin typeface="Tahoma" pitchFamily="34" charset="0"/>
              </a:rPr>
              <a:t>S</a:t>
            </a:r>
            <a:r>
              <a:rPr kumimoji="1" lang="en-US" altLang="zh-CN" sz="1800" baseline="-30000" dirty="0">
                <a:solidFill>
                  <a:schemeClr val="tx1"/>
                </a:solidFill>
                <a:latin typeface="Tahoma" pitchFamily="34" charset="0"/>
              </a:rPr>
              <a:t>7</a:t>
            </a:r>
            <a:r>
              <a:rPr kumimoji="1" lang="en-US" altLang="zh-CN" sz="1800" dirty="0">
                <a:solidFill>
                  <a:schemeClr val="tx1"/>
                </a:solidFill>
                <a:latin typeface="Tahoma" pitchFamily="34" charset="0"/>
              </a:rPr>
              <a:t>:</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4,11,2,14,15,0,8,13,3,12,9,7,5,10,6,1,</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13,0,11,7,4,9,1,10,14,3,5,12,2,15,8,6,</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1,4,11,13,12,3,7,14,10,15,6,8,0,5,9,2,</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6,11,13,8,1,4,10,7,9,5,0,15,14,2,3,12,</a:t>
            </a:r>
          </a:p>
          <a:p>
            <a:pPr algn="just">
              <a:spcBef>
                <a:spcPct val="50000"/>
              </a:spcBef>
            </a:pPr>
            <a:r>
              <a:rPr kumimoji="1" lang="en-US" altLang="zh-CN" sz="1800" dirty="0">
                <a:solidFill>
                  <a:schemeClr val="tx1"/>
                </a:solidFill>
                <a:latin typeface="Tahoma" pitchFamily="34" charset="0"/>
              </a:rPr>
              <a:t>S</a:t>
            </a:r>
            <a:r>
              <a:rPr kumimoji="1" lang="en-US" altLang="zh-CN" sz="1800" baseline="-30000" dirty="0">
                <a:solidFill>
                  <a:schemeClr val="tx1"/>
                </a:solidFill>
                <a:latin typeface="Tahoma" pitchFamily="34" charset="0"/>
              </a:rPr>
              <a:t>8</a:t>
            </a:r>
            <a:r>
              <a:rPr kumimoji="1" lang="en-US" altLang="zh-CN" sz="1800" dirty="0">
                <a:solidFill>
                  <a:schemeClr val="tx1"/>
                </a:solidFill>
                <a:latin typeface="Tahoma" pitchFamily="34" charset="0"/>
              </a:rPr>
              <a:t>:</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13,2,8,4,6,15,11,1,10,9,3,14,5,0,12,7,</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1,15,13,8,10,3,7,4,12,5,6,11,0,14,9,2,</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7,11,4,1,9,12,14,2,0,6,10,13,15,3,5,8,</a:t>
            </a:r>
          </a:p>
          <a:p>
            <a:pPr algn="just">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2,1,14,7,4,10,8,13,15,12,9,0,3,5,6,11,</a:t>
            </a:r>
            <a:endParaRPr kumimoji="1" lang="zh-CN" altLang="en-US" sz="1800" dirty="0">
              <a:solidFill>
                <a:schemeClr val="tx1"/>
              </a:solidFill>
              <a:latin typeface="Tahoma" pitchFamily="34" charset="0"/>
            </a:endParaRPr>
          </a:p>
        </p:txBody>
      </p:sp>
      <p:sp>
        <p:nvSpPr>
          <p:cNvPr id="81925" name="Rectangle 4"/>
          <p:cNvSpPr>
            <a:spLocks noChangeArrowheads="1"/>
          </p:cNvSpPr>
          <p:nvPr/>
        </p:nvSpPr>
        <p:spPr bwMode="auto">
          <a:xfrm>
            <a:off x="228600" y="609600"/>
            <a:ext cx="4572000" cy="6186309"/>
          </a:xfrm>
          <a:prstGeom prst="rect">
            <a:avLst/>
          </a:prstGeom>
          <a:noFill/>
          <a:ln w="9525">
            <a:noFill/>
            <a:miter lim="800000"/>
            <a:headEnd/>
            <a:tailEnd/>
          </a:ln>
        </p:spPr>
        <p:txBody>
          <a:bodyPr>
            <a:spAutoFit/>
          </a:bodyPr>
          <a:lstStyle/>
          <a:p>
            <a:pPr>
              <a:spcBef>
                <a:spcPct val="50000"/>
              </a:spcBef>
            </a:pPr>
            <a:r>
              <a:rPr kumimoji="1" lang="en-US" altLang="zh-CN" sz="1800" dirty="0">
                <a:solidFill>
                  <a:schemeClr val="tx1"/>
                </a:solidFill>
                <a:latin typeface="Tahoma" pitchFamily="34" charset="0"/>
              </a:rPr>
              <a:t>S</a:t>
            </a:r>
            <a:r>
              <a:rPr kumimoji="1" lang="en-US" altLang="zh-CN" sz="1800" baseline="-30000" dirty="0">
                <a:solidFill>
                  <a:schemeClr val="tx1"/>
                </a:solidFill>
                <a:latin typeface="Tahoma" pitchFamily="34" charset="0"/>
              </a:rPr>
              <a:t>3</a:t>
            </a:r>
            <a:r>
              <a:rPr kumimoji="1" lang="en-US" altLang="zh-CN" sz="1800" dirty="0">
                <a:solidFill>
                  <a:schemeClr val="tx1"/>
                </a:solidFill>
                <a:latin typeface="Tahoma" pitchFamily="34" charset="0"/>
              </a:rPr>
              <a:t>:</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10,0,9,14,6,3,15,5,1,13,12,7,11,4,2,8,</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13,7,0,9,3,4,6,10,2,8,5,14,12,11,15,1,</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13,6,4,9,8,15,3,0,11,1,2,12,5,10,14,7,</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1,10,13,0,6,9,8,7,4,15,14,3,11,5,2,12,</a:t>
            </a:r>
          </a:p>
          <a:p>
            <a:pPr>
              <a:spcBef>
                <a:spcPct val="50000"/>
              </a:spcBef>
            </a:pPr>
            <a:r>
              <a:rPr kumimoji="1" lang="en-US" altLang="zh-CN" sz="1800" dirty="0">
                <a:solidFill>
                  <a:schemeClr val="tx1"/>
                </a:solidFill>
                <a:latin typeface="Tahoma" pitchFamily="34" charset="0"/>
              </a:rPr>
              <a:t>S</a:t>
            </a:r>
            <a:r>
              <a:rPr kumimoji="1" lang="en-US" altLang="zh-CN" sz="1800" baseline="-30000" dirty="0">
                <a:solidFill>
                  <a:schemeClr val="tx1"/>
                </a:solidFill>
                <a:latin typeface="Tahoma" pitchFamily="34" charset="0"/>
              </a:rPr>
              <a:t>4</a:t>
            </a:r>
            <a:r>
              <a:rPr kumimoji="1" lang="en-US" altLang="zh-CN" sz="1800" dirty="0">
                <a:solidFill>
                  <a:schemeClr val="tx1"/>
                </a:solidFill>
                <a:latin typeface="Tahoma" pitchFamily="34" charset="0"/>
              </a:rPr>
              <a:t>:</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7,13,14,3,0,6,9,10,1,2,8,5,11,12,4,15,</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13,8,11,5,6,15,0,3,4,7,2,12,1,10,14,9,</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10,6,9,0,12,11,7,13,15,1,3,14,5,2,8,4,</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3,15,0,6,10,1,13,8,9,4,5,11,12,7,2,14,</a:t>
            </a:r>
          </a:p>
          <a:p>
            <a:pPr>
              <a:spcBef>
                <a:spcPct val="50000"/>
              </a:spcBef>
            </a:pPr>
            <a:r>
              <a:rPr kumimoji="1" lang="en-US" altLang="zh-CN" sz="1800" dirty="0">
                <a:solidFill>
                  <a:schemeClr val="tx1"/>
                </a:solidFill>
                <a:latin typeface="Tahoma" pitchFamily="34" charset="0"/>
              </a:rPr>
              <a:t>S</a:t>
            </a:r>
            <a:r>
              <a:rPr kumimoji="1" lang="en-US" altLang="zh-CN" sz="1800" baseline="-30000" dirty="0">
                <a:solidFill>
                  <a:schemeClr val="tx1"/>
                </a:solidFill>
                <a:latin typeface="Tahoma" pitchFamily="34" charset="0"/>
              </a:rPr>
              <a:t>5</a:t>
            </a:r>
            <a:r>
              <a:rPr kumimoji="1" lang="en-US" altLang="zh-CN" sz="1800" dirty="0">
                <a:solidFill>
                  <a:schemeClr val="tx1"/>
                </a:solidFill>
                <a:latin typeface="Tahoma" pitchFamily="34" charset="0"/>
              </a:rPr>
              <a:t>:</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2,12,4,1,7,10,11,6,8,5,3,15,13,0,14,9,</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14,11,2,12,4,7,13,1,5,0,15,10,3,9,8,6,</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4,2,1,11,10,13,7,8,15,9,12,5,6,3,0,14,</a:t>
            </a:r>
          </a:p>
          <a:p>
            <a:pPr>
              <a:spcBef>
                <a:spcPct val="50000"/>
              </a:spcBef>
            </a:pPr>
            <a:r>
              <a:rPr kumimoji="1" lang="en-US" altLang="zh-CN" sz="1800" dirty="0">
                <a:solidFill>
                  <a:schemeClr val="tx1"/>
                </a:solidFill>
              </a:rPr>
              <a:t>　　</a:t>
            </a:r>
            <a:r>
              <a:rPr kumimoji="1" lang="en-US" altLang="zh-CN" sz="1800" dirty="0">
                <a:solidFill>
                  <a:schemeClr val="tx1"/>
                </a:solidFill>
                <a:latin typeface="Tahoma" pitchFamily="34" charset="0"/>
              </a:rPr>
              <a:t>11,8,12,7,1,14,2,13,6,15,0,9,10,4,5,3,</a:t>
            </a:r>
          </a:p>
        </p:txBody>
      </p:sp>
    </p:spTree>
  </p:cSld>
  <p:clrMapOvr>
    <a:masterClrMapping/>
  </p:clrMapOvr>
  <p:transition spd="slow">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1143000"/>
          </a:xfrm>
        </p:spPr>
        <p:txBody>
          <a:bodyPr/>
          <a:lstStyle/>
          <a:p>
            <a:r>
              <a:rPr lang="en-US" altLang="zh-CN" sz="4000">
                <a:solidFill>
                  <a:schemeClr val="tx1"/>
                </a:solidFill>
              </a:rPr>
              <a:t>How an S-Box works</a:t>
            </a:r>
            <a:endParaRPr lang="zh-CN" altLang="en-US"/>
          </a:p>
        </p:txBody>
      </p:sp>
      <p:sp>
        <p:nvSpPr>
          <p:cNvPr id="86018"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6DD0705D-07E3-438C-BD6D-49E185B07CB0}" type="slidenum">
              <a:rPr lang="zh-CN" altLang="en-US" smtClean="0">
                <a:latin typeface="Times New Roman" pitchFamily="18" charset="0"/>
              </a:rPr>
              <a:pPr/>
              <a:t>99</a:t>
            </a:fld>
            <a:endParaRPr lang="zh-CN" altLang="en-US">
              <a:latin typeface="Times New Roman" pitchFamily="18" charset="0"/>
            </a:endParaRPr>
          </a:p>
        </p:txBody>
      </p:sp>
      <p:sp>
        <p:nvSpPr>
          <p:cNvPr id="86019" name="Rectangle 1026"/>
          <p:cNvSpPr>
            <a:spLocks noChangeArrowheads="1"/>
          </p:cNvSpPr>
          <p:nvPr/>
        </p:nvSpPr>
        <p:spPr bwMode="auto">
          <a:xfrm>
            <a:off x="1845038" y="2438400"/>
            <a:ext cx="6640330" cy="3886200"/>
          </a:xfrm>
          <a:prstGeom prst="rect">
            <a:avLst/>
          </a:prstGeom>
          <a:solidFill>
            <a:srgbClr val="993366"/>
          </a:solidFill>
          <a:ln w="25400">
            <a:solidFill>
              <a:schemeClr val="bg2"/>
            </a:solidFill>
            <a:miter lim="800000"/>
            <a:headEnd/>
            <a:tailEnd/>
          </a:ln>
        </p:spPr>
        <p:txBody>
          <a:bodyPr wrap="none" anchor="ctr"/>
          <a:lstStyle/>
          <a:p>
            <a:endParaRPr lang="zh-CN" altLang="en-US">
              <a:solidFill>
                <a:schemeClr val="tx1"/>
              </a:solidFill>
            </a:endParaRPr>
          </a:p>
        </p:txBody>
      </p:sp>
      <p:sp>
        <p:nvSpPr>
          <p:cNvPr id="86020" name="Rectangle 1027"/>
          <p:cNvSpPr>
            <a:spLocks noChangeArrowheads="1"/>
          </p:cNvSpPr>
          <p:nvPr/>
        </p:nvSpPr>
        <p:spPr bwMode="auto">
          <a:xfrm>
            <a:off x="3029908" y="3124200"/>
            <a:ext cx="5090682" cy="2971800"/>
          </a:xfrm>
          <a:prstGeom prst="rect">
            <a:avLst/>
          </a:prstGeom>
          <a:solidFill>
            <a:srgbClr val="000080"/>
          </a:solidFill>
          <a:ln w="9525">
            <a:solidFill>
              <a:schemeClr val="tx1"/>
            </a:solidFill>
            <a:miter lim="800000"/>
            <a:headEnd/>
            <a:tailEnd/>
          </a:ln>
        </p:spPr>
        <p:txBody>
          <a:bodyPr wrap="none" lIns="0" rIns="0" anchor="ctr"/>
          <a:lstStyle/>
          <a:p>
            <a:endParaRPr lang="zh-CN" altLang="en-US" sz="1600">
              <a:solidFill>
                <a:schemeClr val="tx1"/>
              </a:solidFill>
            </a:endParaRPr>
          </a:p>
        </p:txBody>
      </p:sp>
      <p:grpSp>
        <p:nvGrpSpPr>
          <p:cNvPr id="3" name="组合 2">
            <a:extLst>
              <a:ext uri="{FF2B5EF4-FFF2-40B4-BE49-F238E27FC236}">
                <a16:creationId xmlns:a16="http://schemas.microsoft.com/office/drawing/2014/main" id="{3FA7F4AA-82E2-43D6-ACDE-EC66F4B029C3}"/>
              </a:ext>
            </a:extLst>
          </p:cNvPr>
          <p:cNvGrpSpPr/>
          <p:nvPr/>
        </p:nvGrpSpPr>
        <p:grpSpPr>
          <a:xfrm>
            <a:off x="125230" y="1338435"/>
            <a:ext cx="1213520" cy="3733800"/>
            <a:chOff x="914400" y="2286000"/>
            <a:chExt cx="1213520" cy="3733800"/>
          </a:xfrm>
        </p:grpSpPr>
        <p:sp>
          <p:nvSpPr>
            <p:cNvPr id="86021" name="Rectangle 1028"/>
            <p:cNvSpPr>
              <a:spLocks noChangeArrowheads="1"/>
            </p:cNvSpPr>
            <p:nvPr/>
          </p:nvSpPr>
          <p:spPr bwMode="auto">
            <a:xfrm>
              <a:off x="914400" y="3581400"/>
              <a:ext cx="1213520" cy="1143000"/>
            </a:xfrm>
            <a:prstGeom prst="rect">
              <a:avLst/>
            </a:prstGeom>
            <a:solidFill>
              <a:srgbClr val="FFFF99"/>
            </a:solidFill>
            <a:ln w="19050">
              <a:solidFill>
                <a:schemeClr val="bg2"/>
              </a:solidFill>
              <a:miter lim="800000"/>
              <a:headEnd/>
              <a:tailEnd/>
            </a:ln>
          </p:spPr>
          <p:txBody>
            <a:bodyPr wrap="none" anchor="ctr"/>
            <a:lstStyle/>
            <a:p>
              <a:endParaRPr lang="zh-CN" altLang="en-US">
                <a:solidFill>
                  <a:schemeClr val="tx1"/>
                </a:solidFill>
              </a:endParaRPr>
            </a:p>
          </p:txBody>
        </p:sp>
        <p:sp>
          <p:nvSpPr>
            <p:cNvPr id="86022" name="Text Box 1029"/>
            <p:cNvSpPr txBox="1">
              <a:spLocks noChangeArrowheads="1"/>
            </p:cNvSpPr>
            <p:nvPr/>
          </p:nvSpPr>
          <p:spPr bwMode="auto">
            <a:xfrm>
              <a:off x="987154" y="3964994"/>
              <a:ext cx="1064566" cy="400110"/>
            </a:xfrm>
            <a:prstGeom prst="rect">
              <a:avLst/>
            </a:prstGeom>
            <a:noFill/>
            <a:ln w="9525">
              <a:noFill/>
              <a:miter lim="800000"/>
              <a:headEnd/>
              <a:tailEnd/>
            </a:ln>
          </p:spPr>
          <p:txBody>
            <a:bodyPr wrap="square">
              <a:spAutoFit/>
            </a:bodyPr>
            <a:lstStyle/>
            <a:p>
              <a:pPr algn="ctr"/>
              <a:r>
                <a:rPr lang="en-US" altLang="zh-CN" sz="2000" dirty="0">
                  <a:solidFill>
                    <a:schemeClr val="tx1"/>
                  </a:solidFill>
                </a:rPr>
                <a:t>S-box1</a:t>
              </a:r>
            </a:p>
          </p:txBody>
        </p:sp>
        <p:sp>
          <p:nvSpPr>
            <p:cNvPr id="86023" name="Line 1030"/>
            <p:cNvSpPr>
              <a:spLocks noChangeShapeType="1"/>
            </p:cNvSpPr>
            <p:nvPr/>
          </p:nvSpPr>
          <p:spPr bwMode="auto">
            <a:xfrm>
              <a:off x="1295400" y="47244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24" name="Line 1031"/>
            <p:cNvSpPr>
              <a:spLocks noChangeShapeType="1"/>
            </p:cNvSpPr>
            <p:nvPr/>
          </p:nvSpPr>
          <p:spPr bwMode="auto">
            <a:xfrm>
              <a:off x="1447800" y="47244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25" name="Line 1032"/>
            <p:cNvSpPr>
              <a:spLocks noChangeShapeType="1"/>
            </p:cNvSpPr>
            <p:nvPr/>
          </p:nvSpPr>
          <p:spPr bwMode="auto">
            <a:xfrm>
              <a:off x="1600200" y="47244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26" name="Line 1033"/>
            <p:cNvSpPr>
              <a:spLocks noChangeShapeType="1"/>
            </p:cNvSpPr>
            <p:nvPr/>
          </p:nvSpPr>
          <p:spPr bwMode="auto">
            <a:xfrm>
              <a:off x="1752600" y="47244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27" name="Line 1034"/>
            <p:cNvSpPr>
              <a:spLocks noChangeShapeType="1"/>
            </p:cNvSpPr>
            <p:nvPr/>
          </p:nvSpPr>
          <p:spPr bwMode="auto">
            <a:xfrm>
              <a:off x="1143000" y="2286000"/>
              <a:ext cx="0" cy="1295400"/>
            </a:xfrm>
            <a:prstGeom prst="line">
              <a:avLst/>
            </a:prstGeom>
            <a:noFill/>
            <a:ln w="9525">
              <a:solidFill>
                <a:srgbClr val="00FF00"/>
              </a:solidFill>
              <a:round/>
              <a:headEnd/>
              <a:tailEnd type="triangle" w="med" len="med"/>
            </a:ln>
          </p:spPr>
          <p:txBody>
            <a:bodyPr/>
            <a:lstStyle/>
            <a:p>
              <a:endParaRPr lang="zh-CN" altLang="en-US">
                <a:solidFill>
                  <a:schemeClr val="tx1"/>
                </a:solidFill>
              </a:endParaRPr>
            </a:p>
          </p:txBody>
        </p:sp>
        <p:sp>
          <p:nvSpPr>
            <p:cNvPr id="86028" name="Line 1035"/>
            <p:cNvSpPr>
              <a:spLocks noChangeShapeType="1"/>
            </p:cNvSpPr>
            <p:nvPr/>
          </p:nvSpPr>
          <p:spPr bwMode="auto">
            <a:xfrm>
              <a:off x="1295400" y="22860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29" name="Line 1036"/>
            <p:cNvSpPr>
              <a:spLocks noChangeShapeType="1"/>
            </p:cNvSpPr>
            <p:nvPr/>
          </p:nvSpPr>
          <p:spPr bwMode="auto">
            <a:xfrm>
              <a:off x="1447800" y="22860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30" name="Line 1037"/>
            <p:cNvSpPr>
              <a:spLocks noChangeShapeType="1"/>
            </p:cNvSpPr>
            <p:nvPr/>
          </p:nvSpPr>
          <p:spPr bwMode="auto">
            <a:xfrm>
              <a:off x="1600200" y="22860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31" name="Line 1038"/>
            <p:cNvSpPr>
              <a:spLocks noChangeShapeType="1"/>
            </p:cNvSpPr>
            <p:nvPr/>
          </p:nvSpPr>
          <p:spPr bwMode="auto">
            <a:xfrm>
              <a:off x="1752600" y="2286000"/>
              <a:ext cx="0" cy="1295400"/>
            </a:xfrm>
            <a:prstGeom prst="line">
              <a:avLst/>
            </a:prstGeom>
            <a:noFill/>
            <a:ln w="9525">
              <a:solidFill>
                <a:schemeClr val="tx1"/>
              </a:solidFill>
              <a:round/>
              <a:headEnd/>
              <a:tailEnd type="triangle" w="med" len="med"/>
            </a:ln>
          </p:spPr>
          <p:txBody>
            <a:bodyPr/>
            <a:lstStyle/>
            <a:p>
              <a:endParaRPr lang="zh-CN" altLang="en-US">
                <a:solidFill>
                  <a:schemeClr val="tx1"/>
                </a:solidFill>
              </a:endParaRPr>
            </a:p>
          </p:txBody>
        </p:sp>
        <p:sp>
          <p:nvSpPr>
            <p:cNvPr id="86032" name="Line 1039"/>
            <p:cNvSpPr>
              <a:spLocks noChangeShapeType="1"/>
            </p:cNvSpPr>
            <p:nvPr/>
          </p:nvSpPr>
          <p:spPr bwMode="auto">
            <a:xfrm>
              <a:off x="1905000" y="2286000"/>
              <a:ext cx="0" cy="1295400"/>
            </a:xfrm>
            <a:prstGeom prst="line">
              <a:avLst/>
            </a:prstGeom>
            <a:noFill/>
            <a:ln w="9525">
              <a:solidFill>
                <a:srgbClr val="00FF00"/>
              </a:solidFill>
              <a:round/>
              <a:headEnd/>
              <a:tailEnd type="triangle" w="med" len="med"/>
            </a:ln>
          </p:spPr>
          <p:txBody>
            <a:bodyPr/>
            <a:lstStyle/>
            <a:p>
              <a:endParaRPr lang="zh-CN" altLang="en-US">
                <a:solidFill>
                  <a:schemeClr val="tx1"/>
                </a:solidFill>
              </a:endParaRPr>
            </a:p>
          </p:txBody>
        </p:sp>
      </p:grpSp>
      <p:sp>
        <p:nvSpPr>
          <p:cNvPr id="86039" name="Freeform 1046"/>
          <p:cNvSpPr>
            <a:spLocks/>
          </p:cNvSpPr>
          <p:nvPr/>
        </p:nvSpPr>
        <p:spPr bwMode="auto">
          <a:xfrm>
            <a:off x="2207203" y="2438400"/>
            <a:ext cx="2076766" cy="838200"/>
          </a:xfrm>
          <a:custGeom>
            <a:avLst/>
            <a:gdLst>
              <a:gd name="T0" fmla="*/ 2147483647 w 480"/>
              <a:gd name="T1" fmla="*/ 0 h 528"/>
              <a:gd name="T2" fmla="*/ 2147483647 w 480"/>
              <a:gd name="T3" fmla="*/ 2147483647 h 528"/>
              <a:gd name="T4" fmla="*/ 0 w 480"/>
              <a:gd name="T5" fmla="*/ 2147483647 h 528"/>
              <a:gd name="T6" fmla="*/ 0 w 480"/>
              <a:gd name="T7" fmla="*/ 2147483647 h 528"/>
              <a:gd name="T8" fmla="*/ 0 60000 65536"/>
              <a:gd name="T9" fmla="*/ 0 60000 65536"/>
              <a:gd name="T10" fmla="*/ 0 60000 65536"/>
              <a:gd name="T11" fmla="*/ 0 60000 65536"/>
              <a:gd name="T12" fmla="*/ 0 w 480"/>
              <a:gd name="T13" fmla="*/ 0 h 528"/>
              <a:gd name="T14" fmla="*/ 480 w 480"/>
              <a:gd name="T15" fmla="*/ 528 h 528"/>
            </a:gdLst>
            <a:ahLst/>
            <a:cxnLst>
              <a:cxn ang="T8">
                <a:pos x="T0" y="T1"/>
              </a:cxn>
              <a:cxn ang="T9">
                <a:pos x="T2" y="T3"/>
              </a:cxn>
              <a:cxn ang="T10">
                <a:pos x="T4" y="T5"/>
              </a:cxn>
              <a:cxn ang="T11">
                <a:pos x="T6" y="T7"/>
              </a:cxn>
            </a:cxnLst>
            <a:rect l="T12" t="T13" r="T14" b="T15"/>
            <a:pathLst>
              <a:path w="480" h="528">
                <a:moveTo>
                  <a:pt x="480" y="0"/>
                </a:moveTo>
                <a:lnTo>
                  <a:pt x="480" y="144"/>
                </a:lnTo>
                <a:lnTo>
                  <a:pt x="0" y="144"/>
                </a:lnTo>
                <a:lnTo>
                  <a:pt x="0" y="528"/>
                </a:lnTo>
              </a:path>
            </a:pathLst>
          </a:custGeom>
          <a:noFill/>
          <a:ln w="38100">
            <a:solidFill>
              <a:srgbClr val="00FF00"/>
            </a:solidFill>
            <a:round/>
            <a:headEnd/>
            <a:tailEnd/>
          </a:ln>
        </p:spPr>
        <p:txBody>
          <a:bodyPr/>
          <a:lstStyle/>
          <a:p>
            <a:endParaRPr lang="zh-CN" altLang="en-US">
              <a:solidFill>
                <a:schemeClr val="tx1"/>
              </a:solidFill>
            </a:endParaRPr>
          </a:p>
        </p:txBody>
      </p:sp>
      <p:sp>
        <p:nvSpPr>
          <p:cNvPr id="86040" name="Freeform 1047"/>
          <p:cNvSpPr>
            <a:spLocks/>
          </p:cNvSpPr>
          <p:nvPr/>
        </p:nvSpPr>
        <p:spPr bwMode="auto">
          <a:xfrm>
            <a:off x="2525588" y="2425700"/>
            <a:ext cx="4044380" cy="838200"/>
          </a:xfrm>
          <a:custGeom>
            <a:avLst/>
            <a:gdLst>
              <a:gd name="T0" fmla="*/ 2147483647 w 1776"/>
              <a:gd name="T1" fmla="*/ 0 h 528"/>
              <a:gd name="T2" fmla="*/ 2147483647 w 1776"/>
              <a:gd name="T3" fmla="*/ 2147483647 h 528"/>
              <a:gd name="T4" fmla="*/ 0 w 1776"/>
              <a:gd name="T5" fmla="*/ 2147483647 h 528"/>
              <a:gd name="T6" fmla="*/ 0 w 1776"/>
              <a:gd name="T7" fmla="*/ 2147483647 h 528"/>
              <a:gd name="T8" fmla="*/ 0 60000 65536"/>
              <a:gd name="T9" fmla="*/ 0 60000 65536"/>
              <a:gd name="T10" fmla="*/ 0 60000 65536"/>
              <a:gd name="T11" fmla="*/ 0 60000 65536"/>
              <a:gd name="T12" fmla="*/ 0 w 1776"/>
              <a:gd name="T13" fmla="*/ 0 h 528"/>
              <a:gd name="T14" fmla="*/ 1776 w 1776"/>
              <a:gd name="T15" fmla="*/ 528 h 528"/>
            </a:gdLst>
            <a:ahLst/>
            <a:cxnLst>
              <a:cxn ang="T8">
                <a:pos x="T0" y="T1"/>
              </a:cxn>
              <a:cxn ang="T9">
                <a:pos x="T2" y="T3"/>
              </a:cxn>
              <a:cxn ang="T10">
                <a:pos x="T4" y="T5"/>
              </a:cxn>
              <a:cxn ang="T11">
                <a:pos x="T6" y="T7"/>
              </a:cxn>
            </a:cxnLst>
            <a:rect l="T12" t="T13" r="T14" b="T15"/>
            <a:pathLst>
              <a:path w="1776" h="528">
                <a:moveTo>
                  <a:pt x="1776" y="0"/>
                </a:moveTo>
                <a:lnTo>
                  <a:pt x="1776" y="288"/>
                </a:lnTo>
                <a:lnTo>
                  <a:pt x="0" y="288"/>
                </a:lnTo>
                <a:lnTo>
                  <a:pt x="0" y="528"/>
                </a:lnTo>
              </a:path>
            </a:pathLst>
          </a:custGeom>
          <a:noFill/>
          <a:ln w="38100">
            <a:solidFill>
              <a:srgbClr val="00FF00"/>
            </a:solidFill>
            <a:round/>
            <a:headEnd/>
            <a:tailEnd/>
          </a:ln>
        </p:spPr>
        <p:txBody>
          <a:bodyPr/>
          <a:lstStyle/>
          <a:p>
            <a:endParaRPr lang="zh-CN" altLang="en-US">
              <a:solidFill>
                <a:schemeClr val="tx1"/>
              </a:solidFill>
            </a:endParaRPr>
          </a:p>
        </p:txBody>
      </p:sp>
      <p:sp>
        <p:nvSpPr>
          <p:cNvPr id="86041" name="Line 1048"/>
          <p:cNvSpPr>
            <a:spLocks noChangeShapeType="1"/>
          </p:cNvSpPr>
          <p:nvPr/>
        </p:nvSpPr>
        <p:spPr bwMode="auto">
          <a:xfrm>
            <a:off x="2667744" y="3581400"/>
            <a:ext cx="381000" cy="0"/>
          </a:xfrm>
          <a:prstGeom prst="line">
            <a:avLst/>
          </a:prstGeom>
          <a:noFill/>
          <a:ln w="76200">
            <a:solidFill>
              <a:srgbClr val="00FF00"/>
            </a:solidFill>
            <a:round/>
            <a:headEnd/>
            <a:tailEnd/>
          </a:ln>
        </p:spPr>
        <p:txBody>
          <a:bodyPr/>
          <a:lstStyle/>
          <a:p>
            <a:endParaRPr lang="zh-CN" altLang="en-US" sz="1600">
              <a:solidFill>
                <a:schemeClr val="tx1"/>
              </a:solidFill>
            </a:endParaRPr>
          </a:p>
        </p:txBody>
      </p:sp>
      <p:sp>
        <p:nvSpPr>
          <p:cNvPr id="86042" name="Rectangle 1049"/>
          <p:cNvSpPr>
            <a:spLocks noChangeArrowheads="1"/>
          </p:cNvSpPr>
          <p:nvPr/>
        </p:nvSpPr>
        <p:spPr bwMode="auto">
          <a:xfrm>
            <a:off x="2106486" y="3276600"/>
            <a:ext cx="561257" cy="2667000"/>
          </a:xfrm>
          <a:prstGeom prst="rect">
            <a:avLst/>
          </a:prstGeom>
          <a:solidFill>
            <a:srgbClr val="99FF99"/>
          </a:solidFill>
          <a:ln w="25400">
            <a:solidFill>
              <a:schemeClr val="bg2"/>
            </a:solidFill>
            <a:miter lim="800000"/>
            <a:headEnd/>
            <a:tailEnd/>
          </a:ln>
        </p:spPr>
        <p:txBody>
          <a:bodyPr wrap="none" anchor="ctr"/>
          <a:lstStyle/>
          <a:p>
            <a:endParaRPr lang="zh-CN" altLang="en-US">
              <a:solidFill>
                <a:schemeClr val="tx1"/>
              </a:solidFill>
            </a:endParaRPr>
          </a:p>
        </p:txBody>
      </p:sp>
      <p:sp>
        <p:nvSpPr>
          <p:cNvPr id="86043" name="Line 1050"/>
          <p:cNvSpPr>
            <a:spLocks noChangeShapeType="1"/>
          </p:cNvSpPr>
          <p:nvPr/>
        </p:nvSpPr>
        <p:spPr bwMode="auto">
          <a:xfrm>
            <a:off x="2667744" y="4267200"/>
            <a:ext cx="381000" cy="0"/>
          </a:xfrm>
          <a:prstGeom prst="line">
            <a:avLst/>
          </a:prstGeom>
          <a:noFill/>
          <a:ln w="76200">
            <a:solidFill>
              <a:srgbClr val="00FF00"/>
            </a:solidFill>
            <a:round/>
            <a:headEnd/>
            <a:tailEnd/>
          </a:ln>
        </p:spPr>
        <p:txBody>
          <a:bodyPr/>
          <a:lstStyle/>
          <a:p>
            <a:endParaRPr lang="zh-CN" altLang="en-US" sz="1600">
              <a:solidFill>
                <a:schemeClr val="tx1"/>
              </a:solidFill>
            </a:endParaRPr>
          </a:p>
        </p:txBody>
      </p:sp>
      <p:sp>
        <p:nvSpPr>
          <p:cNvPr id="86044" name="Line 1051"/>
          <p:cNvSpPr>
            <a:spLocks noChangeShapeType="1"/>
          </p:cNvSpPr>
          <p:nvPr/>
        </p:nvSpPr>
        <p:spPr bwMode="auto">
          <a:xfrm>
            <a:off x="2667744" y="4953000"/>
            <a:ext cx="381000" cy="0"/>
          </a:xfrm>
          <a:prstGeom prst="line">
            <a:avLst/>
          </a:prstGeom>
          <a:noFill/>
          <a:ln w="76200">
            <a:solidFill>
              <a:srgbClr val="00FF00"/>
            </a:solidFill>
            <a:round/>
            <a:headEnd/>
            <a:tailEnd/>
          </a:ln>
        </p:spPr>
        <p:txBody>
          <a:bodyPr/>
          <a:lstStyle/>
          <a:p>
            <a:endParaRPr lang="zh-CN" altLang="en-US" sz="1600">
              <a:solidFill>
                <a:schemeClr val="tx1"/>
              </a:solidFill>
            </a:endParaRPr>
          </a:p>
        </p:txBody>
      </p:sp>
      <p:sp>
        <p:nvSpPr>
          <p:cNvPr id="86046" name="Line 1090"/>
          <p:cNvSpPr>
            <a:spLocks noChangeShapeType="1"/>
          </p:cNvSpPr>
          <p:nvPr/>
        </p:nvSpPr>
        <p:spPr bwMode="auto">
          <a:xfrm>
            <a:off x="2667744" y="5638800"/>
            <a:ext cx="381000" cy="0"/>
          </a:xfrm>
          <a:prstGeom prst="line">
            <a:avLst/>
          </a:prstGeom>
          <a:noFill/>
          <a:ln w="76200">
            <a:solidFill>
              <a:srgbClr val="00FF00"/>
            </a:solidFill>
            <a:round/>
            <a:headEnd/>
            <a:tailEnd/>
          </a:ln>
        </p:spPr>
        <p:txBody>
          <a:bodyPr/>
          <a:lstStyle/>
          <a:p>
            <a:endParaRPr lang="zh-CN" altLang="en-US" sz="1600">
              <a:solidFill>
                <a:schemeClr val="tx1"/>
              </a:solidFill>
            </a:endParaRPr>
          </a:p>
        </p:txBody>
      </p:sp>
      <p:sp>
        <p:nvSpPr>
          <p:cNvPr id="86048" name="Text Box 1104"/>
          <p:cNvSpPr txBox="1">
            <a:spLocks noChangeArrowheads="1"/>
          </p:cNvSpPr>
          <p:nvPr/>
        </p:nvSpPr>
        <p:spPr bwMode="auto">
          <a:xfrm rot="-5400000">
            <a:off x="1676316" y="4427687"/>
            <a:ext cx="1420582" cy="461665"/>
          </a:xfrm>
          <a:prstGeom prst="rect">
            <a:avLst/>
          </a:prstGeom>
          <a:noFill/>
          <a:ln w="9525">
            <a:noFill/>
            <a:miter lim="800000"/>
            <a:headEnd/>
            <a:tailEnd/>
          </a:ln>
        </p:spPr>
        <p:txBody>
          <a:bodyPr wrap="none">
            <a:spAutoFit/>
          </a:bodyPr>
          <a:lstStyle/>
          <a:p>
            <a:r>
              <a:rPr lang="en-US" altLang="zh-CN" sz="2400" dirty="0">
                <a:solidFill>
                  <a:schemeClr val="tx1"/>
                </a:solidFill>
              </a:rPr>
              <a:t>line select</a:t>
            </a:r>
          </a:p>
        </p:txBody>
      </p:sp>
      <p:grpSp>
        <p:nvGrpSpPr>
          <p:cNvPr id="7" name="组合 6">
            <a:extLst>
              <a:ext uri="{FF2B5EF4-FFF2-40B4-BE49-F238E27FC236}">
                <a16:creationId xmlns:a16="http://schemas.microsoft.com/office/drawing/2014/main" id="{CF7B28BD-84D3-4F4A-A10C-B12C3CE2A047}"/>
              </a:ext>
            </a:extLst>
          </p:cNvPr>
          <p:cNvGrpSpPr/>
          <p:nvPr/>
        </p:nvGrpSpPr>
        <p:grpSpPr>
          <a:xfrm>
            <a:off x="4283968" y="1189036"/>
            <a:ext cx="3886200" cy="1935164"/>
            <a:chOff x="5078288" y="1189036"/>
            <a:chExt cx="3886200" cy="1935164"/>
          </a:xfrm>
        </p:grpSpPr>
        <p:sp>
          <p:nvSpPr>
            <p:cNvPr id="86033" name="Line 1040"/>
            <p:cNvSpPr>
              <a:spLocks noChangeShapeType="1"/>
            </p:cNvSpPr>
            <p:nvPr/>
          </p:nvSpPr>
          <p:spPr bwMode="auto">
            <a:xfrm>
              <a:off x="5078288" y="1371600"/>
              <a:ext cx="0" cy="1066800"/>
            </a:xfrm>
            <a:prstGeom prst="line">
              <a:avLst/>
            </a:prstGeom>
            <a:noFill/>
            <a:ln w="38100">
              <a:solidFill>
                <a:srgbClr val="00FF00"/>
              </a:solidFill>
              <a:round/>
              <a:headEnd/>
              <a:tailEnd type="triangle" w="med" len="med"/>
            </a:ln>
          </p:spPr>
          <p:txBody>
            <a:bodyPr/>
            <a:lstStyle/>
            <a:p>
              <a:endParaRPr lang="zh-CN" altLang="en-US"/>
            </a:p>
          </p:txBody>
        </p:sp>
        <p:sp>
          <p:nvSpPr>
            <p:cNvPr id="86034" name="Line 1041"/>
            <p:cNvSpPr>
              <a:spLocks noChangeShapeType="1"/>
            </p:cNvSpPr>
            <p:nvPr/>
          </p:nvSpPr>
          <p:spPr bwMode="auto">
            <a:xfrm>
              <a:off x="5535488" y="1371600"/>
              <a:ext cx="0" cy="1066800"/>
            </a:xfrm>
            <a:prstGeom prst="line">
              <a:avLst/>
            </a:prstGeom>
            <a:noFill/>
            <a:ln w="38100">
              <a:solidFill>
                <a:schemeClr val="tx1"/>
              </a:solidFill>
              <a:round/>
              <a:headEnd/>
              <a:tailEnd type="triangle" w="med" len="med"/>
            </a:ln>
          </p:spPr>
          <p:txBody>
            <a:bodyPr/>
            <a:lstStyle/>
            <a:p>
              <a:endParaRPr lang="zh-CN" altLang="en-US"/>
            </a:p>
          </p:txBody>
        </p:sp>
        <p:sp>
          <p:nvSpPr>
            <p:cNvPr id="86035" name="Line 1042"/>
            <p:cNvSpPr>
              <a:spLocks noChangeShapeType="1"/>
            </p:cNvSpPr>
            <p:nvPr/>
          </p:nvSpPr>
          <p:spPr bwMode="auto">
            <a:xfrm>
              <a:off x="5992688" y="1371600"/>
              <a:ext cx="0" cy="1066800"/>
            </a:xfrm>
            <a:prstGeom prst="line">
              <a:avLst/>
            </a:prstGeom>
            <a:noFill/>
            <a:ln w="38100">
              <a:solidFill>
                <a:schemeClr val="tx1"/>
              </a:solidFill>
              <a:round/>
              <a:headEnd/>
              <a:tailEnd type="triangle" w="med" len="med"/>
            </a:ln>
          </p:spPr>
          <p:txBody>
            <a:bodyPr/>
            <a:lstStyle/>
            <a:p>
              <a:endParaRPr lang="zh-CN" altLang="en-US"/>
            </a:p>
          </p:txBody>
        </p:sp>
        <p:sp>
          <p:nvSpPr>
            <p:cNvPr id="86036" name="Line 1043"/>
            <p:cNvSpPr>
              <a:spLocks noChangeShapeType="1"/>
            </p:cNvSpPr>
            <p:nvPr/>
          </p:nvSpPr>
          <p:spPr bwMode="auto">
            <a:xfrm>
              <a:off x="6449888" y="1371600"/>
              <a:ext cx="0" cy="1066800"/>
            </a:xfrm>
            <a:prstGeom prst="line">
              <a:avLst/>
            </a:prstGeom>
            <a:noFill/>
            <a:ln w="38100">
              <a:solidFill>
                <a:schemeClr val="tx1"/>
              </a:solidFill>
              <a:round/>
              <a:headEnd/>
              <a:tailEnd type="triangle" w="med" len="med"/>
            </a:ln>
          </p:spPr>
          <p:txBody>
            <a:bodyPr/>
            <a:lstStyle/>
            <a:p>
              <a:endParaRPr lang="zh-CN" altLang="en-US"/>
            </a:p>
          </p:txBody>
        </p:sp>
        <p:sp>
          <p:nvSpPr>
            <p:cNvPr id="86037" name="Line 1044"/>
            <p:cNvSpPr>
              <a:spLocks noChangeShapeType="1"/>
            </p:cNvSpPr>
            <p:nvPr/>
          </p:nvSpPr>
          <p:spPr bwMode="auto">
            <a:xfrm>
              <a:off x="6907088" y="1371600"/>
              <a:ext cx="0" cy="1066800"/>
            </a:xfrm>
            <a:prstGeom prst="line">
              <a:avLst/>
            </a:prstGeom>
            <a:noFill/>
            <a:ln w="38100">
              <a:solidFill>
                <a:schemeClr val="tx1"/>
              </a:solidFill>
              <a:round/>
              <a:headEnd/>
              <a:tailEnd type="triangle" w="med" len="med"/>
            </a:ln>
          </p:spPr>
          <p:txBody>
            <a:bodyPr/>
            <a:lstStyle/>
            <a:p>
              <a:endParaRPr lang="zh-CN" altLang="en-US"/>
            </a:p>
          </p:txBody>
        </p:sp>
        <p:sp>
          <p:nvSpPr>
            <p:cNvPr id="86038" name="Line 1045"/>
            <p:cNvSpPr>
              <a:spLocks noChangeShapeType="1"/>
            </p:cNvSpPr>
            <p:nvPr/>
          </p:nvSpPr>
          <p:spPr bwMode="auto">
            <a:xfrm>
              <a:off x="7364288" y="1371600"/>
              <a:ext cx="0" cy="1066800"/>
            </a:xfrm>
            <a:prstGeom prst="line">
              <a:avLst/>
            </a:prstGeom>
            <a:noFill/>
            <a:ln w="38100">
              <a:solidFill>
                <a:srgbClr val="00FF00"/>
              </a:solidFill>
              <a:round/>
              <a:headEnd/>
              <a:tailEnd type="triangle" w="med" len="med"/>
            </a:ln>
          </p:spPr>
          <p:txBody>
            <a:bodyPr/>
            <a:lstStyle/>
            <a:p>
              <a:endParaRPr lang="zh-CN" altLang="en-US"/>
            </a:p>
          </p:txBody>
        </p:sp>
        <p:sp>
          <p:nvSpPr>
            <p:cNvPr id="86049" name="Line 1105"/>
            <p:cNvSpPr>
              <a:spLocks noChangeShapeType="1"/>
            </p:cNvSpPr>
            <p:nvPr/>
          </p:nvSpPr>
          <p:spPr bwMode="auto">
            <a:xfrm>
              <a:off x="5535488" y="2438400"/>
              <a:ext cx="0" cy="685800"/>
            </a:xfrm>
            <a:prstGeom prst="line">
              <a:avLst/>
            </a:prstGeom>
            <a:noFill/>
            <a:ln w="38100">
              <a:solidFill>
                <a:schemeClr val="tx1"/>
              </a:solidFill>
              <a:round/>
              <a:headEnd/>
              <a:tailEnd/>
            </a:ln>
          </p:spPr>
          <p:txBody>
            <a:bodyPr/>
            <a:lstStyle/>
            <a:p>
              <a:endParaRPr lang="zh-CN" altLang="en-US" sz="1600">
                <a:solidFill>
                  <a:schemeClr val="tx1"/>
                </a:solidFill>
              </a:endParaRPr>
            </a:p>
          </p:txBody>
        </p:sp>
        <p:sp>
          <p:nvSpPr>
            <p:cNvPr id="86050" name="Line 1106"/>
            <p:cNvSpPr>
              <a:spLocks noChangeShapeType="1"/>
            </p:cNvSpPr>
            <p:nvPr/>
          </p:nvSpPr>
          <p:spPr bwMode="auto">
            <a:xfrm>
              <a:off x="5992688" y="2438400"/>
              <a:ext cx="0" cy="685800"/>
            </a:xfrm>
            <a:prstGeom prst="line">
              <a:avLst/>
            </a:prstGeom>
            <a:noFill/>
            <a:ln w="38100">
              <a:solidFill>
                <a:schemeClr val="tx1"/>
              </a:solidFill>
              <a:round/>
              <a:headEnd/>
              <a:tailEnd/>
            </a:ln>
          </p:spPr>
          <p:txBody>
            <a:bodyPr/>
            <a:lstStyle/>
            <a:p>
              <a:endParaRPr lang="zh-CN" altLang="en-US" sz="1600">
                <a:solidFill>
                  <a:schemeClr val="tx1"/>
                </a:solidFill>
              </a:endParaRPr>
            </a:p>
          </p:txBody>
        </p:sp>
        <p:sp>
          <p:nvSpPr>
            <p:cNvPr id="86051" name="Line 1107"/>
            <p:cNvSpPr>
              <a:spLocks noChangeShapeType="1"/>
            </p:cNvSpPr>
            <p:nvPr/>
          </p:nvSpPr>
          <p:spPr bwMode="auto">
            <a:xfrm>
              <a:off x="6449888" y="2438400"/>
              <a:ext cx="0" cy="685800"/>
            </a:xfrm>
            <a:prstGeom prst="line">
              <a:avLst/>
            </a:prstGeom>
            <a:noFill/>
            <a:ln w="38100">
              <a:solidFill>
                <a:schemeClr val="tx1"/>
              </a:solidFill>
              <a:round/>
              <a:headEnd/>
              <a:tailEnd/>
            </a:ln>
          </p:spPr>
          <p:txBody>
            <a:bodyPr/>
            <a:lstStyle/>
            <a:p>
              <a:endParaRPr lang="zh-CN" altLang="en-US" sz="1600">
                <a:solidFill>
                  <a:schemeClr val="tx1"/>
                </a:solidFill>
              </a:endParaRPr>
            </a:p>
          </p:txBody>
        </p:sp>
        <p:sp>
          <p:nvSpPr>
            <p:cNvPr id="86052" name="Line 1108"/>
            <p:cNvSpPr>
              <a:spLocks noChangeShapeType="1"/>
            </p:cNvSpPr>
            <p:nvPr/>
          </p:nvSpPr>
          <p:spPr bwMode="auto">
            <a:xfrm>
              <a:off x="6907088" y="2438400"/>
              <a:ext cx="0" cy="685800"/>
            </a:xfrm>
            <a:prstGeom prst="line">
              <a:avLst/>
            </a:prstGeom>
            <a:noFill/>
            <a:ln w="38100">
              <a:solidFill>
                <a:schemeClr val="tx1"/>
              </a:solidFill>
              <a:round/>
              <a:headEnd/>
              <a:tailEnd/>
            </a:ln>
          </p:spPr>
          <p:txBody>
            <a:bodyPr/>
            <a:lstStyle/>
            <a:p>
              <a:endParaRPr lang="zh-CN" altLang="en-US" sz="1600">
                <a:solidFill>
                  <a:schemeClr val="tx1"/>
                </a:solidFill>
              </a:endParaRPr>
            </a:p>
          </p:txBody>
        </p:sp>
        <p:sp>
          <p:nvSpPr>
            <p:cNvPr id="2" name="椭圆形标注 1"/>
            <p:cNvSpPr/>
            <p:nvPr/>
          </p:nvSpPr>
          <p:spPr>
            <a:xfrm>
              <a:off x="7592888" y="1189036"/>
              <a:ext cx="1371600" cy="727795"/>
            </a:xfrm>
            <a:prstGeom prst="wedgeEllipseCallout">
              <a:avLst>
                <a:gd name="adj1" fmla="val -55401"/>
                <a:gd name="adj2" fmla="val 20620"/>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a:solidFill>
                    <a:srgbClr val="C00000"/>
                  </a:solidFill>
                </a:rPr>
                <a:t>行列坐标</a:t>
              </a:r>
              <a:endParaRPr lang="en-US" altLang="zh-CN" sz="2400">
                <a:solidFill>
                  <a:srgbClr val="C00000"/>
                </a:solidFill>
              </a:endParaRPr>
            </a:p>
          </p:txBody>
        </p:sp>
      </p:grpSp>
      <p:graphicFrame>
        <p:nvGraphicFramePr>
          <p:cNvPr id="5" name="表格 4">
            <a:extLst>
              <a:ext uri="{FF2B5EF4-FFF2-40B4-BE49-F238E27FC236}">
                <a16:creationId xmlns:a16="http://schemas.microsoft.com/office/drawing/2014/main" id="{F2BCF6EB-838E-409E-B2CA-D820C2D3051B}"/>
              </a:ext>
            </a:extLst>
          </p:cNvPr>
          <p:cNvGraphicFramePr>
            <a:graphicFrameLocks noGrp="1"/>
          </p:cNvGraphicFramePr>
          <p:nvPr>
            <p:extLst>
              <p:ext uri="{D42A27DB-BD31-4B8C-83A1-F6EECF244321}">
                <p14:modId xmlns:p14="http://schemas.microsoft.com/office/powerpoint/2010/main" val="3887922204"/>
              </p:ext>
            </p:extLst>
          </p:nvPr>
        </p:nvGraphicFramePr>
        <p:xfrm>
          <a:off x="3265512" y="3212976"/>
          <a:ext cx="4594424" cy="670560"/>
        </p:xfrm>
        <a:graphic>
          <a:graphicData uri="http://schemas.openxmlformats.org/drawingml/2006/table">
            <a:tbl>
              <a:tblPr firstRow="1" bandRow="1">
                <a:tableStyleId>{5C22544A-7EE6-4342-B048-85BDC9FD1C3A}</a:tableStyleId>
              </a:tblPr>
              <a:tblGrid>
                <a:gridCol w="574303">
                  <a:extLst>
                    <a:ext uri="{9D8B030D-6E8A-4147-A177-3AD203B41FA5}">
                      <a16:colId xmlns:a16="http://schemas.microsoft.com/office/drawing/2014/main" val="3260830113"/>
                    </a:ext>
                  </a:extLst>
                </a:gridCol>
                <a:gridCol w="574303">
                  <a:extLst>
                    <a:ext uri="{9D8B030D-6E8A-4147-A177-3AD203B41FA5}">
                      <a16:colId xmlns:a16="http://schemas.microsoft.com/office/drawing/2014/main" val="3823817087"/>
                    </a:ext>
                  </a:extLst>
                </a:gridCol>
                <a:gridCol w="574303">
                  <a:extLst>
                    <a:ext uri="{9D8B030D-6E8A-4147-A177-3AD203B41FA5}">
                      <a16:colId xmlns:a16="http://schemas.microsoft.com/office/drawing/2014/main" val="2667564708"/>
                    </a:ext>
                  </a:extLst>
                </a:gridCol>
                <a:gridCol w="574303">
                  <a:extLst>
                    <a:ext uri="{9D8B030D-6E8A-4147-A177-3AD203B41FA5}">
                      <a16:colId xmlns:a16="http://schemas.microsoft.com/office/drawing/2014/main" val="3619826488"/>
                    </a:ext>
                  </a:extLst>
                </a:gridCol>
                <a:gridCol w="574303">
                  <a:extLst>
                    <a:ext uri="{9D8B030D-6E8A-4147-A177-3AD203B41FA5}">
                      <a16:colId xmlns:a16="http://schemas.microsoft.com/office/drawing/2014/main" val="682052772"/>
                    </a:ext>
                  </a:extLst>
                </a:gridCol>
                <a:gridCol w="574303">
                  <a:extLst>
                    <a:ext uri="{9D8B030D-6E8A-4147-A177-3AD203B41FA5}">
                      <a16:colId xmlns:a16="http://schemas.microsoft.com/office/drawing/2014/main" val="2649216473"/>
                    </a:ext>
                  </a:extLst>
                </a:gridCol>
                <a:gridCol w="574303">
                  <a:extLst>
                    <a:ext uri="{9D8B030D-6E8A-4147-A177-3AD203B41FA5}">
                      <a16:colId xmlns:a16="http://schemas.microsoft.com/office/drawing/2014/main" val="367439328"/>
                    </a:ext>
                  </a:extLst>
                </a:gridCol>
                <a:gridCol w="574303">
                  <a:extLst>
                    <a:ext uri="{9D8B030D-6E8A-4147-A177-3AD203B41FA5}">
                      <a16:colId xmlns:a16="http://schemas.microsoft.com/office/drawing/2014/main" val="2348134366"/>
                    </a:ext>
                  </a:extLst>
                </a:gridCol>
              </a:tblGrid>
              <a:tr h="319959">
                <a:tc>
                  <a:txBody>
                    <a:bodyPr/>
                    <a:lstStyle/>
                    <a:p>
                      <a:pPr algn="ctr"/>
                      <a:r>
                        <a:rPr lang="en-US" altLang="zh-CN" sz="1600" b="1" dirty="0">
                          <a:solidFill>
                            <a:schemeClr val="tx1"/>
                          </a:solidFill>
                        </a:rPr>
                        <a:t>14</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4</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13</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1</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2</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15</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11</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8</a:t>
                      </a:r>
                      <a:endParaRPr lang="zh-CN" altLang="en-US" sz="1600" b="1" dirty="0">
                        <a:solidFill>
                          <a:schemeClr val="tx1"/>
                        </a:solidFill>
                      </a:endParaRPr>
                    </a:p>
                  </a:txBody>
                  <a:tcPr>
                    <a:solidFill>
                      <a:schemeClr val="bg2">
                        <a:lumMod val="50000"/>
                      </a:schemeClr>
                    </a:solidFill>
                  </a:tcPr>
                </a:tc>
                <a:extLst>
                  <a:ext uri="{0D108BD9-81ED-4DB2-BD59-A6C34878D82A}">
                    <a16:rowId xmlns:a16="http://schemas.microsoft.com/office/drawing/2014/main" val="3141683688"/>
                  </a:ext>
                </a:extLst>
              </a:tr>
              <a:tr h="319959">
                <a:tc>
                  <a:txBody>
                    <a:bodyPr/>
                    <a:lstStyle/>
                    <a:p>
                      <a:pPr algn="ctr"/>
                      <a:r>
                        <a:rPr lang="en-US" altLang="zh-CN" sz="1600" b="1" dirty="0">
                          <a:solidFill>
                            <a:schemeClr val="tx1"/>
                          </a:solidFill>
                        </a:rPr>
                        <a:t>3</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10</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6</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12</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5</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9</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0</a:t>
                      </a:r>
                      <a:endParaRPr lang="zh-CN" altLang="en-US" sz="1600" b="1" dirty="0">
                        <a:solidFill>
                          <a:schemeClr val="tx1"/>
                        </a:solidFill>
                      </a:endParaRPr>
                    </a:p>
                  </a:txBody>
                  <a:tcPr>
                    <a:solidFill>
                      <a:schemeClr val="bg2">
                        <a:lumMod val="50000"/>
                      </a:schemeClr>
                    </a:solidFill>
                  </a:tcPr>
                </a:tc>
                <a:tc>
                  <a:txBody>
                    <a:bodyPr/>
                    <a:lstStyle/>
                    <a:p>
                      <a:pPr algn="ctr"/>
                      <a:r>
                        <a:rPr lang="en-US" altLang="zh-CN" sz="1600" b="1" dirty="0">
                          <a:solidFill>
                            <a:schemeClr val="tx1"/>
                          </a:solidFill>
                        </a:rPr>
                        <a:t>7</a:t>
                      </a:r>
                      <a:endParaRPr lang="zh-CN" altLang="en-US" sz="1600" b="1" dirty="0">
                        <a:solidFill>
                          <a:schemeClr val="tx1"/>
                        </a:solidFill>
                      </a:endParaRPr>
                    </a:p>
                  </a:txBody>
                  <a:tcPr>
                    <a:solidFill>
                      <a:schemeClr val="bg2">
                        <a:lumMod val="50000"/>
                      </a:schemeClr>
                    </a:solidFill>
                  </a:tcPr>
                </a:tc>
                <a:extLst>
                  <a:ext uri="{0D108BD9-81ED-4DB2-BD59-A6C34878D82A}">
                    <a16:rowId xmlns:a16="http://schemas.microsoft.com/office/drawing/2014/main" val="2543252332"/>
                  </a:ext>
                </a:extLst>
              </a:tr>
            </a:tbl>
          </a:graphicData>
        </a:graphic>
      </p:graphicFrame>
      <p:graphicFrame>
        <p:nvGraphicFramePr>
          <p:cNvPr id="90" name="表格 89">
            <a:extLst>
              <a:ext uri="{FF2B5EF4-FFF2-40B4-BE49-F238E27FC236}">
                <a16:creationId xmlns:a16="http://schemas.microsoft.com/office/drawing/2014/main" id="{9FA43AC7-2E5A-45F5-BB6B-CC2FDADCFFE6}"/>
              </a:ext>
            </a:extLst>
          </p:cNvPr>
          <p:cNvGraphicFramePr>
            <a:graphicFrameLocks noGrp="1"/>
          </p:cNvGraphicFramePr>
          <p:nvPr>
            <p:extLst>
              <p:ext uri="{D42A27DB-BD31-4B8C-83A1-F6EECF244321}">
                <p14:modId xmlns:p14="http://schemas.microsoft.com/office/powerpoint/2010/main" val="3273179863"/>
              </p:ext>
            </p:extLst>
          </p:nvPr>
        </p:nvGraphicFramePr>
        <p:xfrm>
          <a:off x="3265512" y="3927830"/>
          <a:ext cx="4594424" cy="670560"/>
        </p:xfrm>
        <a:graphic>
          <a:graphicData uri="http://schemas.openxmlformats.org/drawingml/2006/table">
            <a:tbl>
              <a:tblPr firstRow="1" bandRow="1">
                <a:tableStyleId>{5C22544A-7EE6-4342-B048-85BDC9FD1C3A}</a:tableStyleId>
              </a:tblPr>
              <a:tblGrid>
                <a:gridCol w="574303">
                  <a:extLst>
                    <a:ext uri="{9D8B030D-6E8A-4147-A177-3AD203B41FA5}">
                      <a16:colId xmlns:a16="http://schemas.microsoft.com/office/drawing/2014/main" val="3260830113"/>
                    </a:ext>
                  </a:extLst>
                </a:gridCol>
                <a:gridCol w="574303">
                  <a:extLst>
                    <a:ext uri="{9D8B030D-6E8A-4147-A177-3AD203B41FA5}">
                      <a16:colId xmlns:a16="http://schemas.microsoft.com/office/drawing/2014/main" val="3823817087"/>
                    </a:ext>
                  </a:extLst>
                </a:gridCol>
                <a:gridCol w="574303">
                  <a:extLst>
                    <a:ext uri="{9D8B030D-6E8A-4147-A177-3AD203B41FA5}">
                      <a16:colId xmlns:a16="http://schemas.microsoft.com/office/drawing/2014/main" val="2667564708"/>
                    </a:ext>
                  </a:extLst>
                </a:gridCol>
                <a:gridCol w="574303">
                  <a:extLst>
                    <a:ext uri="{9D8B030D-6E8A-4147-A177-3AD203B41FA5}">
                      <a16:colId xmlns:a16="http://schemas.microsoft.com/office/drawing/2014/main" val="3619826488"/>
                    </a:ext>
                  </a:extLst>
                </a:gridCol>
                <a:gridCol w="574303">
                  <a:extLst>
                    <a:ext uri="{9D8B030D-6E8A-4147-A177-3AD203B41FA5}">
                      <a16:colId xmlns:a16="http://schemas.microsoft.com/office/drawing/2014/main" val="682052772"/>
                    </a:ext>
                  </a:extLst>
                </a:gridCol>
                <a:gridCol w="574303">
                  <a:extLst>
                    <a:ext uri="{9D8B030D-6E8A-4147-A177-3AD203B41FA5}">
                      <a16:colId xmlns:a16="http://schemas.microsoft.com/office/drawing/2014/main" val="2649216473"/>
                    </a:ext>
                  </a:extLst>
                </a:gridCol>
                <a:gridCol w="574303">
                  <a:extLst>
                    <a:ext uri="{9D8B030D-6E8A-4147-A177-3AD203B41FA5}">
                      <a16:colId xmlns:a16="http://schemas.microsoft.com/office/drawing/2014/main" val="367439328"/>
                    </a:ext>
                  </a:extLst>
                </a:gridCol>
                <a:gridCol w="574303">
                  <a:extLst>
                    <a:ext uri="{9D8B030D-6E8A-4147-A177-3AD203B41FA5}">
                      <a16:colId xmlns:a16="http://schemas.microsoft.com/office/drawing/2014/main" val="2348134366"/>
                    </a:ext>
                  </a:extLst>
                </a:gridCol>
              </a:tblGrid>
              <a:tr h="250732">
                <a:tc>
                  <a:txBody>
                    <a:bodyPr/>
                    <a:lstStyle/>
                    <a:p>
                      <a:pPr algn="ctr"/>
                      <a:r>
                        <a:rPr lang="en-US" altLang="zh-CN" sz="1600" b="1" dirty="0">
                          <a:solidFill>
                            <a:schemeClr val="tx1"/>
                          </a:solidFill>
                        </a:rPr>
                        <a:t>0</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15</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7</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4</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14</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2</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13</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1</a:t>
                      </a:r>
                      <a:endParaRPr lang="zh-CN" altLang="en-US" sz="1600" b="1"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3141683688"/>
                  </a:ext>
                </a:extLst>
              </a:tr>
              <a:tr h="250732">
                <a:tc>
                  <a:txBody>
                    <a:bodyPr/>
                    <a:lstStyle/>
                    <a:p>
                      <a:pPr algn="ctr"/>
                      <a:r>
                        <a:rPr lang="en-US" altLang="zh-CN" sz="1600" b="1" dirty="0">
                          <a:solidFill>
                            <a:schemeClr val="tx1"/>
                          </a:solidFill>
                        </a:rPr>
                        <a:t>10</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6</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12</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11</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9</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5</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3</a:t>
                      </a:r>
                      <a:endParaRPr lang="zh-CN" altLang="en-US" sz="1600" b="1" dirty="0">
                        <a:solidFill>
                          <a:schemeClr val="tx1"/>
                        </a:solidFill>
                      </a:endParaRPr>
                    </a:p>
                  </a:txBody>
                  <a:tcPr>
                    <a:solidFill>
                      <a:schemeClr val="accent2">
                        <a:lumMod val="40000"/>
                        <a:lumOff val="60000"/>
                      </a:schemeClr>
                    </a:solidFill>
                  </a:tcPr>
                </a:tc>
                <a:tc>
                  <a:txBody>
                    <a:bodyPr/>
                    <a:lstStyle/>
                    <a:p>
                      <a:pPr algn="ctr"/>
                      <a:r>
                        <a:rPr lang="en-US" altLang="zh-CN" sz="1600" b="1" dirty="0">
                          <a:solidFill>
                            <a:schemeClr val="tx1"/>
                          </a:solidFill>
                        </a:rPr>
                        <a:t>8</a:t>
                      </a:r>
                      <a:endParaRPr lang="zh-CN" altLang="en-US" sz="1600" b="1"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543252332"/>
                  </a:ext>
                </a:extLst>
              </a:tr>
            </a:tbl>
          </a:graphicData>
        </a:graphic>
      </p:graphicFrame>
      <p:graphicFrame>
        <p:nvGraphicFramePr>
          <p:cNvPr id="91" name="表格 90">
            <a:extLst>
              <a:ext uri="{FF2B5EF4-FFF2-40B4-BE49-F238E27FC236}">
                <a16:creationId xmlns:a16="http://schemas.microsoft.com/office/drawing/2014/main" id="{90F28BB1-5E4A-4D05-8A04-85D7BB657327}"/>
              </a:ext>
            </a:extLst>
          </p:cNvPr>
          <p:cNvGraphicFramePr>
            <a:graphicFrameLocks noGrp="1"/>
          </p:cNvGraphicFramePr>
          <p:nvPr>
            <p:extLst>
              <p:ext uri="{D42A27DB-BD31-4B8C-83A1-F6EECF244321}">
                <p14:modId xmlns:p14="http://schemas.microsoft.com/office/powerpoint/2010/main" val="3224020996"/>
              </p:ext>
            </p:extLst>
          </p:nvPr>
        </p:nvGraphicFramePr>
        <p:xfrm>
          <a:off x="3265512" y="4642684"/>
          <a:ext cx="4594424" cy="670560"/>
        </p:xfrm>
        <a:graphic>
          <a:graphicData uri="http://schemas.openxmlformats.org/drawingml/2006/table">
            <a:tbl>
              <a:tblPr firstRow="1" bandRow="1">
                <a:tableStyleId>{5C22544A-7EE6-4342-B048-85BDC9FD1C3A}</a:tableStyleId>
              </a:tblPr>
              <a:tblGrid>
                <a:gridCol w="574303">
                  <a:extLst>
                    <a:ext uri="{9D8B030D-6E8A-4147-A177-3AD203B41FA5}">
                      <a16:colId xmlns:a16="http://schemas.microsoft.com/office/drawing/2014/main" val="3260830113"/>
                    </a:ext>
                  </a:extLst>
                </a:gridCol>
                <a:gridCol w="574303">
                  <a:extLst>
                    <a:ext uri="{9D8B030D-6E8A-4147-A177-3AD203B41FA5}">
                      <a16:colId xmlns:a16="http://schemas.microsoft.com/office/drawing/2014/main" val="3823817087"/>
                    </a:ext>
                  </a:extLst>
                </a:gridCol>
                <a:gridCol w="574303">
                  <a:extLst>
                    <a:ext uri="{9D8B030D-6E8A-4147-A177-3AD203B41FA5}">
                      <a16:colId xmlns:a16="http://schemas.microsoft.com/office/drawing/2014/main" val="2667564708"/>
                    </a:ext>
                  </a:extLst>
                </a:gridCol>
                <a:gridCol w="574303">
                  <a:extLst>
                    <a:ext uri="{9D8B030D-6E8A-4147-A177-3AD203B41FA5}">
                      <a16:colId xmlns:a16="http://schemas.microsoft.com/office/drawing/2014/main" val="3619826488"/>
                    </a:ext>
                  </a:extLst>
                </a:gridCol>
                <a:gridCol w="574303">
                  <a:extLst>
                    <a:ext uri="{9D8B030D-6E8A-4147-A177-3AD203B41FA5}">
                      <a16:colId xmlns:a16="http://schemas.microsoft.com/office/drawing/2014/main" val="682052772"/>
                    </a:ext>
                  </a:extLst>
                </a:gridCol>
                <a:gridCol w="574303">
                  <a:extLst>
                    <a:ext uri="{9D8B030D-6E8A-4147-A177-3AD203B41FA5}">
                      <a16:colId xmlns:a16="http://schemas.microsoft.com/office/drawing/2014/main" val="2649216473"/>
                    </a:ext>
                  </a:extLst>
                </a:gridCol>
                <a:gridCol w="574303">
                  <a:extLst>
                    <a:ext uri="{9D8B030D-6E8A-4147-A177-3AD203B41FA5}">
                      <a16:colId xmlns:a16="http://schemas.microsoft.com/office/drawing/2014/main" val="367439328"/>
                    </a:ext>
                  </a:extLst>
                </a:gridCol>
                <a:gridCol w="574303">
                  <a:extLst>
                    <a:ext uri="{9D8B030D-6E8A-4147-A177-3AD203B41FA5}">
                      <a16:colId xmlns:a16="http://schemas.microsoft.com/office/drawing/2014/main" val="2348134366"/>
                    </a:ext>
                  </a:extLst>
                </a:gridCol>
              </a:tblGrid>
              <a:tr h="250732">
                <a:tc>
                  <a:txBody>
                    <a:bodyPr/>
                    <a:lstStyle/>
                    <a:p>
                      <a:pPr algn="ctr"/>
                      <a:r>
                        <a:rPr lang="en-US" altLang="zh-CN" sz="1600" b="1" dirty="0">
                          <a:solidFill>
                            <a:schemeClr val="tx1"/>
                          </a:solidFill>
                        </a:rPr>
                        <a:t>4</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1</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14</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8</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13</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6</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2</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11</a:t>
                      </a:r>
                      <a:endParaRPr lang="zh-CN" altLang="en-US" sz="1600" b="1" dirty="0">
                        <a:solidFill>
                          <a:schemeClr val="tx1"/>
                        </a:solidFill>
                      </a:endParaRPr>
                    </a:p>
                  </a:txBody>
                  <a:tcPr>
                    <a:solidFill>
                      <a:srgbClr val="FFC000"/>
                    </a:solidFill>
                  </a:tcPr>
                </a:tc>
                <a:extLst>
                  <a:ext uri="{0D108BD9-81ED-4DB2-BD59-A6C34878D82A}">
                    <a16:rowId xmlns:a16="http://schemas.microsoft.com/office/drawing/2014/main" val="3141683688"/>
                  </a:ext>
                </a:extLst>
              </a:tr>
              <a:tr h="250732">
                <a:tc>
                  <a:txBody>
                    <a:bodyPr/>
                    <a:lstStyle/>
                    <a:p>
                      <a:pPr algn="ctr"/>
                      <a:r>
                        <a:rPr lang="en-US" altLang="zh-CN" sz="1600" b="1" dirty="0">
                          <a:solidFill>
                            <a:schemeClr val="tx1"/>
                          </a:solidFill>
                        </a:rPr>
                        <a:t>15</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12</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9</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7</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3</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10</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5</a:t>
                      </a:r>
                      <a:endParaRPr lang="zh-CN" altLang="en-US" sz="1600" b="1" dirty="0">
                        <a:solidFill>
                          <a:schemeClr val="tx1"/>
                        </a:solidFill>
                      </a:endParaRPr>
                    </a:p>
                  </a:txBody>
                  <a:tcPr>
                    <a:solidFill>
                      <a:srgbClr val="FFC000"/>
                    </a:solidFill>
                  </a:tcPr>
                </a:tc>
                <a:tc>
                  <a:txBody>
                    <a:bodyPr/>
                    <a:lstStyle/>
                    <a:p>
                      <a:pPr algn="ctr"/>
                      <a:r>
                        <a:rPr lang="en-US" altLang="zh-CN" sz="1600" b="1" dirty="0">
                          <a:solidFill>
                            <a:schemeClr val="tx1"/>
                          </a:solidFill>
                        </a:rPr>
                        <a:t>0</a:t>
                      </a:r>
                      <a:endParaRPr lang="zh-CN" altLang="en-US" sz="1600" b="1" dirty="0">
                        <a:solidFill>
                          <a:schemeClr val="tx1"/>
                        </a:solidFill>
                      </a:endParaRPr>
                    </a:p>
                  </a:txBody>
                  <a:tcPr>
                    <a:solidFill>
                      <a:srgbClr val="FFC000"/>
                    </a:solidFill>
                  </a:tcPr>
                </a:tc>
                <a:extLst>
                  <a:ext uri="{0D108BD9-81ED-4DB2-BD59-A6C34878D82A}">
                    <a16:rowId xmlns:a16="http://schemas.microsoft.com/office/drawing/2014/main" val="2543252332"/>
                  </a:ext>
                </a:extLst>
              </a:tr>
            </a:tbl>
          </a:graphicData>
        </a:graphic>
      </p:graphicFrame>
      <p:graphicFrame>
        <p:nvGraphicFramePr>
          <p:cNvPr id="92" name="表格 91">
            <a:extLst>
              <a:ext uri="{FF2B5EF4-FFF2-40B4-BE49-F238E27FC236}">
                <a16:creationId xmlns:a16="http://schemas.microsoft.com/office/drawing/2014/main" id="{72730C71-D4CC-4E06-B7DE-B7E275703FC8}"/>
              </a:ext>
            </a:extLst>
          </p:cNvPr>
          <p:cNvGraphicFramePr>
            <a:graphicFrameLocks noGrp="1"/>
          </p:cNvGraphicFramePr>
          <p:nvPr>
            <p:extLst>
              <p:ext uri="{D42A27DB-BD31-4B8C-83A1-F6EECF244321}">
                <p14:modId xmlns:p14="http://schemas.microsoft.com/office/powerpoint/2010/main" val="2408460616"/>
              </p:ext>
            </p:extLst>
          </p:nvPr>
        </p:nvGraphicFramePr>
        <p:xfrm>
          <a:off x="3265512" y="5357537"/>
          <a:ext cx="4594424" cy="670560"/>
        </p:xfrm>
        <a:graphic>
          <a:graphicData uri="http://schemas.openxmlformats.org/drawingml/2006/table">
            <a:tbl>
              <a:tblPr firstRow="1" bandRow="1">
                <a:tableStyleId>{5C22544A-7EE6-4342-B048-85BDC9FD1C3A}</a:tableStyleId>
              </a:tblPr>
              <a:tblGrid>
                <a:gridCol w="574303">
                  <a:extLst>
                    <a:ext uri="{9D8B030D-6E8A-4147-A177-3AD203B41FA5}">
                      <a16:colId xmlns:a16="http://schemas.microsoft.com/office/drawing/2014/main" val="3260830113"/>
                    </a:ext>
                  </a:extLst>
                </a:gridCol>
                <a:gridCol w="574303">
                  <a:extLst>
                    <a:ext uri="{9D8B030D-6E8A-4147-A177-3AD203B41FA5}">
                      <a16:colId xmlns:a16="http://schemas.microsoft.com/office/drawing/2014/main" val="3823817087"/>
                    </a:ext>
                  </a:extLst>
                </a:gridCol>
                <a:gridCol w="574303">
                  <a:extLst>
                    <a:ext uri="{9D8B030D-6E8A-4147-A177-3AD203B41FA5}">
                      <a16:colId xmlns:a16="http://schemas.microsoft.com/office/drawing/2014/main" val="2667564708"/>
                    </a:ext>
                  </a:extLst>
                </a:gridCol>
                <a:gridCol w="574303">
                  <a:extLst>
                    <a:ext uri="{9D8B030D-6E8A-4147-A177-3AD203B41FA5}">
                      <a16:colId xmlns:a16="http://schemas.microsoft.com/office/drawing/2014/main" val="3619826488"/>
                    </a:ext>
                  </a:extLst>
                </a:gridCol>
                <a:gridCol w="574303">
                  <a:extLst>
                    <a:ext uri="{9D8B030D-6E8A-4147-A177-3AD203B41FA5}">
                      <a16:colId xmlns:a16="http://schemas.microsoft.com/office/drawing/2014/main" val="682052772"/>
                    </a:ext>
                  </a:extLst>
                </a:gridCol>
                <a:gridCol w="574303">
                  <a:extLst>
                    <a:ext uri="{9D8B030D-6E8A-4147-A177-3AD203B41FA5}">
                      <a16:colId xmlns:a16="http://schemas.microsoft.com/office/drawing/2014/main" val="2649216473"/>
                    </a:ext>
                  </a:extLst>
                </a:gridCol>
                <a:gridCol w="574303">
                  <a:extLst>
                    <a:ext uri="{9D8B030D-6E8A-4147-A177-3AD203B41FA5}">
                      <a16:colId xmlns:a16="http://schemas.microsoft.com/office/drawing/2014/main" val="367439328"/>
                    </a:ext>
                  </a:extLst>
                </a:gridCol>
                <a:gridCol w="574303">
                  <a:extLst>
                    <a:ext uri="{9D8B030D-6E8A-4147-A177-3AD203B41FA5}">
                      <a16:colId xmlns:a16="http://schemas.microsoft.com/office/drawing/2014/main" val="2348134366"/>
                    </a:ext>
                  </a:extLst>
                </a:gridCol>
              </a:tblGrid>
              <a:tr h="250732">
                <a:tc>
                  <a:txBody>
                    <a:bodyPr/>
                    <a:lstStyle/>
                    <a:p>
                      <a:pPr algn="ctr"/>
                      <a:r>
                        <a:rPr lang="en-US" altLang="zh-CN" sz="1600" b="1" dirty="0">
                          <a:solidFill>
                            <a:schemeClr val="tx1"/>
                          </a:solidFill>
                        </a:rPr>
                        <a:t>15</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12</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8</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2</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4</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9</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1</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7</a:t>
                      </a:r>
                      <a:endParaRPr lang="zh-CN" altLang="en-US" sz="1600" b="1" dirty="0">
                        <a:solidFill>
                          <a:schemeClr val="tx1"/>
                        </a:solidFill>
                      </a:endParaRPr>
                    </a:p>
                  </a:txBody>
                  <a:tcPr>
                    <a:solidFill>
                      <a:srgbClr val="92D050"/>
                    </a:solidFill>
                  </a:tcPr>
                </a:tc>
                <a:extLst>
                  <a:ext uri="{0D108BD9-81ED-4DB2-BD59-A6C34878D82A}">
                    <a16:rowId xmlns:a16="http://schemas.microsoft.com/office/drawing/2014/main" val="3141683688"/>
                  </a:ext>
                </a:extLst>
              </a:tr>
              <a:tr h="250732">
                <a:tc>
                  <a:txBody>
                    <a:bodyPr/>
                    <a:lstStyle/>
                    <a:p>
                      <a:pPr algn="ctr"/>
                      <a:r>
                        <a:rPr lang="en-US" altLang="zh-CN" sz="1600" b="1" dirty="0">
                          <a:solidFill>
                            <a:schemeClr val="tx1"/>
                          </a:solidFill>
                        </a:rPr>
                        <a:t>5</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11</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3</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14</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10</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0</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6</a:t>
                      </a:r>
                      <a:endParaRPr lang="zh-CN" altLang="en-US" sz="1600" b="1" dirty="0">
                        <a:solidFill>
                          <a:schemeClr val="tx1"/>
                        </a:solidFill>
                      </a:endParaRPr>
                    </a:p>
                  </a:txBody>
                  <a:tcPr>
                    <a:solidFill>
                      <a:srgbClr val="92D050"/>
                    </a:solidFill>
                  </a:tcPr>
                </a:tc>
                <a:tc>
                  <a:txBody>
                    <a:bodyPr/>
                    <a:lstStyle/>
                    <a:p>
                      <a:pPr algn="ctr"/>
                      <a:r>
                        <a:rPr lang="en-US" altLang="zh-CN" sz="1600" b="1" dirty="0">
                          <a:solidFill>
                            <a:schemeClr val="tx1"/>
                          </a:solidFill>
                        </a:rPr>
                        <a:t>13</a:t>
                      </a:r>
                      <a:endParaRPr lang="zh-CN" altLang="en-US" sz="1600" b="1" dirty="0">
                        <a:solidFill>
                          <a:schemeClr val="tx1"/>
                        </a:solidFill>
                      </a:endParaRPr>
                    </a:p>
                  </a:txBody>
                  <a:tcPr>
                    <a:solidFill>
                      <a:srgbClr val="92D050"/>
                    </a:solidFill>
                  </a:tcPr>
                </a:tc>
                <a:extLst>
                  <a:ext uri="{0D108BD9-81ED-4DB2-BD59-A6C34878D82A}">
                    <a16:rowId xmlns:a16="http://schemas.microsoft.com/office/drawing/2014/main" val="2543252332"/>
                  </a:ext>
                </a:extLst>
              </a:tr>
            </a:tbl>
          </a:graphicData>
        </a:graphic>
      </p:graphicFrame>
    </p:spTree>
  </p:cSld>
  <p:clrMapOvr>
    <a:masterClrMapping/>
  </p:clrMapOvr>
  <p:transition spd="slow">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安">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网安" id="{2FB7CA6F-00CE-4BC8-AAFE-E6CE6E6416C7}" vid="{4C377AC5-13AB-4E7E-8A90-064C0AD035D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网安</Template>
  <TotalTime>20322</TotalTime>
  <Words>11476</Words>
  <Application>Microsoft Office PowerPoint</Application>
  <PresentationFormat>全屏显示(4:3)</PresentationFormat>
  <Paragraphs>2371</Paragraphs>
  <Slides>184</Slides>
  <Notes>63</Notes>
  <HiddenSlides>8</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2</vt:i4>
      </vt:variant>
      <vt:variant>
        <vt:lpstr>幻灯片标题</vt:lpstr>
      </vt:variant>
      <vt:variant>
        <vt:i4>184</vt:i4>
      </vt:variant>
    </vt:vector>
  </HeadingPairs>
  <TitlesOfParts>
    <vt:vector size="213" baseType="lpstr">
      <vt:lpstr>Arial Unicode MS</vt:lpstr>
      <vt:lpstr>標楷體</vt:lpstr>
      <vt:lpstr>ZapfDingbats</vt:lpstr>
      <vt:lpstr>仿宋_GB2312</vt:lpstr>
      <vt:lpstr>黑体</vt:lpstr>
      <vt:lpstr>华文行楷</vt:lpstr>
      <vt:lpstr>华文楷体</vt:lpstr>
      <vt:lpstr>华文隶书</vt:lpstr>
      <vt:lpstr>华文新魏</vt:lpstr>
      <vt:lpstr>楷体_GB2312</vt:lpstr>
      <vt:lpstr>隶书</vt:lpstr>
      <vt:lpstr>宋体</vt:lpstr>
      <vt:lpstr>微软雅黑</vt:lpstr>
      <vt:lpstr>新宋体</vt:lpstr>
      <vt:lpstr>Arial</vt:lpstr>
      <vt:lpstr>Calibri</vt:lpstr>
      <vt:lpstr>Cambria Math</vt:lpstr>
      <vt:lpstr>Courier New</vt:lpstr>
      <vt:lpstr>Lucida Sans Unicode</vt:lpstr>
      <vt:lpstr>Symbol</vt:lpstr>
      <vt:lpstr>Tahoma</vt:lpstr>
      <vt:lpstr>Times New Roman</vt:lpstr>
      <vt:lpstr>Verdana</vt:lpstr>
      <vt:lpstr>Wingdings</vt:lpstr>
      <vt:lpstr>Wingdings 2</vt:lpstr>
      <vt:lpstr>Wingdings 3</vt:lpstr>
      <vt:lpstr>网安</vt:lpstr>
      <vt:lpstr>Worksheet</vt:lpstr>
      <vt:lpstr>位图图像</vt:lpstr>
      <vt:lpstr>第三章</vt:lpstr>
      <vt:lpstr>内容提要</vt:lpstr>
      <vt:lpstr>3.1 密码学中的基本概念</vt:lpstr>
      <vt:lpstr>什么是密码学？</vt:lpstr>
      <vt:lpstr>基本术语</vt:lpstr>
      <vt:lpstr>加密通信的模型</vt:lpstr>
      <vt:lpstr>密码体制</vt:lpstr>
      <vt:lpstr>密码学本质</vt:lpstr>
      <vt:lpstr>温故而知新——加密通信的模型</vt:lpstr>
      <vt:lpstr>密码算法分类</vt:lpstr>
      <vt:lpstr>密码算法分类-i</vt:lpstr>
      <vt:lpstr>密码算法分类-ii</vt:lpstr>
      <vt:lpstr>密码算法分类-ii</vt:lpstr>
      <vt:lpstr>密码算法分类-iii</vt:lpstr>
      <vt:lpstr>密码分析</vt:lpstr>
      <vt:lpstr>密码算法的安全性</vt:lpstr>
      <vt:lpstr>4.1 密码技术的发展历史</vt:lpstr>
      <vt:lpstr>密码学的发展阶段</vt:lpstr>
      <vt:lpstr>古代密码</vt:lpstr>
      <vt:lpstr>古代加密方法</vt:lpstr>
      <vt:lpstr>Scytale 密码</vt:lpstr>
      <vt:lpstr>几何图形密码</vt:lpstr>
      <vt:lpstr>Polybius校验表（棋牌密码）</vt:lpstr>
      <vt:lpstr>古典密码</vt:lpstr>
      <vt:lpstr>典型加密技术</vt:lpstr>
      <vt:lpstr>代换技术</vt:lpstr>
      <vt:lpstr>凯撒Caesar密码</vt:lpstr>
      <vt:lpstr>Caesar密码实例</vt:lpstr>
      <vt:lpstr>PowerPoint 演示文稿</vt:lpstr>
      <vt:lpstr>PowerPoint 演示文稿</vt:lpstr>
      <vt:lpstr>PowerPoint 演示文稿</vt:lpstr>
      <vt:lpstr>仿射密码</vt:lpstr>
      <vt:lpstr>仿射密码</vt:lpstr>
      <vt:lpstr>加法和乘法结合密码破译</vt:lpstr>
      <vt:lpstr>温故而知新——密码体制</vt:lpstr>
      <vt:lpstr>温故而知新——密码算法分类</vt:lpstr>
      <vt:lpstr>温故而知新——典型加密技术</vt:lpstr>
      <vt:lpstr>单表置换</vt:lpstr>
      <vt:lpstr>无加密函数，怎么破？</vt:lpstr>
      <vt:lpstr>代换密码破译的三大要素</vt:lpstr>
      <vt:lpstr>英语字母的频率统计</vt:lpstr>
      <vt:lpstr>字频统计攻击</vt:lpstr>
      <vt:lpstr>字频统计攻击例</vt:lpstr>
      <vt:lpstr>单表置换</vt:lpstr>
      <vt:lpstr>维吉尼亚(法国外交官Vigenere)密码</vt:lpstr>
      <vt:lpstr>维吉尼亚安全性：</vt:lpstr>
      <vt:lpstr>Kasiski（普鲁士少校卡西斯基）方法</vt:lpstr>
      <vt:lpstr>一次密码本（one time pad） </vt:lpstr>
      <vt:lpstr>一次性密码本加密／解密的例证</vt:lpstr>
      <vt:lpstr>俄罗斯乱数本</vt:lpstr>
      <vt:lpstr>一次性密码本优缺点</vt:lpstr>
      <vt:lpstr>置换技术</vt:lpstr>
      <vt:lpstr>栅栏技术（Rail Fence Cipher）</vt:lpstr>
      <vt:lpstr>纵行换位（Row Transposition Cipher）</vt:lpstr>
      <vt:lpstr>旋转漏格板</vt:lpstr>
      <vt:lpstr>更多变换</vt:lpstr>
      <vt:lpstr>多重置换</vt:lpstr>
      <vt:lpstr>其它相关技术</vt:lpstr>
      <vt:lpstr>PowerPoint 演示文稿</vt:lpstr>
      <vt:lpstr>PowerPoint 演示文稿</vt:lpstr>
      <vt:lpstr>PowerPoint 演示文稿</vt:lpstr>
      <vt:lpstr>PowerPoint 演示文稿</vt:lpstr>
      <vt:lpstr>3.2近代密码</vt:lpstr>
      <vt:lpstr>密码算法迭代</vt:lpstr>
      <vt:lpstr>乘积密码</vt:lpstr>
      <vt:lpstr>乘积密码（代换-置换网络）</vt:lpstr>
      <vt:lpstr>常见的乘积密码——迭代密码</vt:lpstr>
      <vt:lpstr>迭代密码</vt:lpstr>
      <vt:lpstr>近代密码的理论基础</vt:lpstr>
      <vt:lpstr>近代密码的理论基础</vt:lpstr>
      <vt:lpstr>近代密码的理论基础</vt:lpstr>
      <vt:lpstr>近代密码学应用的里程碑之一</vt:lpstr>
      <vt:lpstr>近代密码学应用的里程碑之二</vt:lpstr>
      <vt:lpstr>2012年度图灵奖</vt:lpstr>
      <vt:lpstr>3.3 对称加密算法</vt:lpstr>
      <vt:lpstr>加密通信的模型</vt:lpstr>
      <vt:lpstr>DES</vt:lpstr>
      <vt:lpstr>DES(Data Encryption Standard)算法</vt:lpstr>
      <vt:lpstr>DES(Data Encryption Standard)算法</vt:lpstr>
      <vt:lpstr>DES算法原理</vt:lpstr>
      <vt:lpstr>DES算法原理 </vt:lpstr>
      <vt:lpstr>初始变换IP</vt:lpstr>
      <vt:lpstr>IP (Initial Permutation)</vt:lpstr>
      <vt:lpstr>逆初始变换IP-1</vt:lpstr>
      <vt:lpstr>IP-1 (Final Permutation)</vt:lpstr>
      <vt:lpstr>初始变换和逆变换</vt:lpstr>
      <vt:lpstr>温故而知新——古代、古典密码</vt:lpstr>
      <vt:lpstr>温故而知新—常见乘积密码—迭代密码</vt:lpstr>
      <vt:lpstr>温故而知新——迭代密码</vt:lpstr>
      <vt:lpstr>DES</vt:lpstr>
      <vt:lpstr>f函数</vt:lpstr>
      <vt:lpstr>扩展置换E</vt:lpstr>
      <vt:lpstr>扩展置换E</vt:lpstr>
      <vt:lpstr>使用密钥</vt:lpstr>
      <vt:lpstr>f函数f(Ri,Ki) ——S-Box</vt:lpstr>
      <vt:lpstr>代换压缩</vt:lpstr>
      <vt:lpstr>S1,S2...S8选择函数</vt:lpstr>
      <vt:lpstr>PowerPoint 演示文稿</vt:lpstr>
      <vt:lpstr>How an S-Box works</vt:lpstr>
      <vt:lpstr>How an S-Box works</vt:lpstr>
      <vt:lpstr>S-box</vt:lpstr>
      <vt:lpstr>P置换</vt:lpstr>
      <vt:lpstr>32bit置换</vt:lpstr>
      <vt:lpstr>子密钥的产生</vt:lpstr>
      <vt:lpstr>密钥置换选择1</vt:lpstr>
      <vt:lpstr>Initial Key Permutation</vt:lpstr>
      <vt:lpstr>密钥置换2</vt:lpstr>
      <vt:lpstr>Key Split &amp; Shift &amp; Compress</vt:lpstr>
      <vt:lpstr>DES完整一轮迭代</vt:lpstr>
      <vt:lpstr>DES代码</vt:lpstr>
      <vt:lpstr>DES解密算法</vt:lpstr>
      <vt:lpstr>DES算法存在的问题与挑战</vt:lpstr>
      <vt:lpstr>DES算法安全性</vt:lpstr>
      <vt:lpstr>上表攻击者的计算资源及攻击能力</vt:lpstr>
      <vt:lpstr>多重DES及IDEA</vt:lpstr>
      <vt:lpstr>温故而知新——迭代密码</vt:lpstr>
      <vt:lpstr>温故而知新—— DES完整一轮迭代</vt:lpstr>
      <vt:lpstr>AES</vt:lpstr>
      <vt:lpstr>高级加密标准(AES) </vt:lpstr>
      <vt:lpstr>AES算法概要</vt:lpstr>
      <vt:lpstr>算法流程</vt:lpstr>
      <vt:lpstr>字节替代</vt:lpstr>
      <vt:lpstr>字节替代</vt:lpstr>
      <vt:lpstr>S盒</vt:lpstr>
      <vt:lpstr>行移位</vt:lpstr>
      <vt:lpstr>列混合</vt:lpstr>
      <vt:lpstr>3.4分组密码加密模式</vt:lpstr>
      <vt:lpstr>分组密码加密模式</vt:lpstr>
      <vt:lpstr>电子代码本（ECB-Electronic Code Book）模式 </vt:lpstr>
      <vt:lpstr>加密工作模式效果</vt:lpstr>
      <vt:lpstr>PowerPoint 演示文稿</vt:lpstr>
      <vt:lpstr>密码块链模式 （CBC-Cipher Block Chaining）</vt:lpstr>
      <vt:lpstr>密文反馈模式 （CFB-Cipher text Feedback）</vt:lpstr>
      <vt:lpstr>输出反馈模式 （OFB-Output Feedback）</vt:lpstr>
      <vt:lpstr>计数器模式（Counter (CTR)）</vt:lpstr>
      <vt:lpstr>3.5公开密钥体制（非对称密码体制） </vt:lpstr>
      <vt:lpstr>问题提出</vt:lpstr>
      <vt:lpstr>公开密钥密码体制的提出</vt:lpstr>
      <vt:lpstr>公开密码体制思想</vt:lpstr>
      <vt:lpstr>公开密码体制思想</vt:lpstr>
      <vt:lpstr>温故而知新——公开密码体制思想</vt:lpstr>
      <vt:lpstr>温故而知新——公开密码体制思想</vt:lpstr>
      <vt:lpstr>公开密码体制</vt:lpstr>
      <vt:lpstr>用公开密钥实现加密</vt:lpstr>
      <vt:lpstr>用公钥密码实现鉴别（签名）</vt:lpstr>
      <vt:lpstr>用公开密钥实现鉴别（签名）</vt:lpstr>
      <vt:lpstr>用公开密钥实现保密和鉴别</vt:lpstr>
      <vt:lpstr>公钥密钥管理</vt:lpstr>
      <vt:lpstr>公钥密码体制的安全基础</vt:lpstr>
      <vt:lpstr>公钥体制的起源</vt:lpstr>
      <vt:lpstr>公钥体制的起源——RSA</vt:lpstr>
      <vt:lpstr>公钥密码算法的设计 </vt:lpstr>
      <vt:lpstr>基本思想和要求</vt:lpstr>
      <vt:lpstr>单向函数(One-way)</vt:lpstr>
      <vt:lpstr>温故而知新——公钥密码体制的提出</vt:lpstr>
      <vt:lpstr>温故而知新——公开密码体制</vt:lpstr>
      <vt:lpstr>温故而知新——用公开密钥实现保密和鉴别</vt:lpstr>
      <vt:lpstr>陷门单向函数</vt:lpstr>
      <vt:lpstr>RSA算法</vt:lpstr>
      <vt:lpstr>RSA的提出</vt:lpstr>
      <vt:lpstr>RSA的提出</vt:lpstr>
      <vt:lpstr>温故而知新——RSA的提出</vt:lpstr>
      <vt:lpstr>数论知识简介</vt:lpstr>
      <vt:lpstr>数论知识简介</vt:lpstr>
      <vt:lpstr>数论知识简介</vt:lpstr>
      <vt:lpstr>RSA公钥密码算法要素</vt:lpstr>
      <vt:lpstr>RSA密码算法——一对密钥</vt:lpstr>
      <vt:lpstr>RSA密码算法——两个算法 </vt:lpstr>
      <vt:lpstr>解密正确性证明</vt:lpstr>
      <vt:lpstr>解密正确性证明</vt:lpstr>
      <vt:lpstr>温故而知新——RSA的提出</vt:lpstr>
      <vt:lpstr>算法举例</vt:lpstr>
      <vt:lpstr>算法使用</vt:lpstr>
      <vt:lpstr>RSA算法的安全性</vt:lpstr>
      <vt:lpstr>RSA算法的安全性</vt:lpstr>
      <vt:lpstr>RSA算法安全性——大数分解 </vt:lpstr>
      <vt:lpstr>DES和RSA性能比较（同等强度）</vt:lpstr>
      <vt:lpstr>RSA的主要缺点</vt:lpstr>
      <vt:lpstr>素数的产生</vt:lpstr>
      <vt:lpstr>对称-非对称密码</vt:lpstr>
      <vt:lpstr>加密功能的实施方式</vt:lpstr>
      <vt:lpstr>端到端加密方式</vt:lpstr>
      <vt:lpstr>链到链加密方式</vt:lpstr>
      <vt:lpstr>链到链加密与端到端加密的结合</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课程名称：计算机系统安全</dc:title>
  <dc:creator>zeze</dc:creator>
  <cp:lastModifiedBy>searhapsody</cp:lastModifiedBy>
  <cp:revision>803</cp:revision>
  <cp:lastPrinted>1601-01-01T00:00:00Z</cp:lastPrinted>
  <dcterms:created xsi:type="dcterms:W3CDTF">2001-05-08T13:39:25Z</dcterms:created>
  <dcterms:modified xsi:type="dcterms:W3CDTF">2020-10-21T13:39:18Z</dcterms:modified>
</cp:coreProperties>
</file>