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56"/>
  </p:notesMasterIdLst>
  <p:sldIdLst>
    <p:sldId id="282" r:id="rId2"/>
    <p:sldId id="630" r:id="rId3"/>
    <p:sldId id="586" r:id="rId4"/>
    <p:sldId id="483" r:id="rId5"/>
    <p:sldId id="631" r:id="rId6"/>
    <p:sldId id="560" r:id="rId7"/>
    <p:sldId id="561" r:id="rId8"/>
    <p:sldId id="486" r:id="rId9"/>
    <p:sldId id="487" r:id="rId10"/>
    <p:sldId id="579" r:id="rId11"/>
    <p:sldId id="568" r:id="rId12"/>
    <p:sldId id="581" r:id="rId13"/>
    <p:sldId id="582" r:id="rId14"/>
    <p:sldId id="569" r:id="rId15"/>
    <p:sldId id="570" r:id="rId16"/>
    <p:sldId id="615" r:id="rId17"/>
    <p:sldId id="493" r:id="rId18"/>
    <p:sldId id="636" r:id="rId19"/>
    <p:sldId id="501" r:id="rId20"/>
    <p:sldId id="583" r:id="rId21"/>
    <p:sldId id="502" r:id="rId22"/>
    <p:sldId id="506" r:id="rId23"/>
    <p:sldId id="507" r:id="rId24"/>
    <p:sldId id="508" r:id="rId25"/>
    <p:sldId id="509" r:id="rId26"/>
    <p:sldId id="510" r:id="rId27"/>
    <p:sldId id="517" r:id="rId28"/>
    <p:sldId id="617" r:id="rId29"/>
    <p:sldId id="572" r:id="rId30"/>
    <p:sldId id="573" r:id="rId31"/>
    <p:sldId id="574" r:id="rId32"/>
    <p:sldId id="575" r:id="rId33"/>
    <p:sldId id="585" r:id="rId34"/>
    <p:sldId id="526" r:id="rId35"/>
    <p:sldId id="527" r:id="rId36"/>
    <p:sldId id="602" r:id="rId37"/>
    <p:sldId id="530" r:id="rId38"/>
    <p:sldId id="531" r:id="rId39"/>
    <p:sldId id="598" r:id="rId40"/>
    <p:sldId id="538" r:id="rId41"/>
    <p:sldId id="539" r:id="rId42"/>
    <p:sldId id="605" r:id="rId43"/>
    <p:sldId id="606" r:id="rId44"/>
    <p:sldId id="638" r:id="rId45"/>
    <p:sldId id="546" r:id="rId46"/>
    <p:sldId id="556" r:id="rId47"/>
    <p:sldId id="639" r:id="rId48"/>
    <p:sldId id="557" r:id="rId49"/>
    <p:sldId id="607" r:id="rId50"/>
    <p:sldId id="599" r:id="rId51"/>
    <p:sldId id="643" r:id="rId52"/>
    <p:sldId id="632" r:id="rId53"/>
    <p:sldId id="601" r:id="rId54"/>
    <p:sldId id="446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9900"/>
    <a:srgbClr val="FF3300"/>
    <a:srgbClr val="FF99FF"/>
    <a:srgbClr val="993300"/>
    <a:srgbClr val="FF9966"/>
    <a:srgbClr val="00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64567" autoAdjust="0"/>
  </p:normalViewPr>
  <p:slideViewPr>
    <p:cSldViewPr>
      <p:cViewPr varScale="1">
        <p:scale>
          <a:sx n="64" d="100"/>
          <a:sy n="64" d="100"/>
        </p:scale>
        <p:origin x="20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85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5.xml"/><Relationship Id="rId18" Type="http://schemas.openxmlformats.org/officeDocument/2006/relationships/slide" Target="slides/slide45.xml"/><Relationship Id="rId3" Type="http://schemas.openxmlformats.org/officeDocument/2006/relationships/slide" Target="slides/slide8.xml"/><Relationship Id="rId21" Type="http://schemas.openxmlformats.org/officeDocument/2006/relationships/slide" Target="slides/slide50.xml"/><Relationship Id="rId7" Type="http://schemas.openxmlformats.org/officeDocument/2006/relationships/slide" Target="slides/slide22.xml"/><Relationship Id="rId12" Type="http://schemas.openxmlformats.org/officeDocument/2006/relationships/slide" Target="slides/slide34.xml"/><Relationship Id="rId17" Type="http://schemas.openxmlformats.org/officeDocument/2006/relationships/slide" Target="slides/slide44.xml"/><Relationship Id="rId2" Type="http://schemas.openxmlformats.org/officeDocument/2006/relationships/slide" Target="slides/slide5.xml"/><Relationship Id="rId16" Type="http://schemas.openxmlformats.org/officeDocument/2006/relationships/slide" Target="slides/slide41.xml"/><Relationship Id="rId20" Type="http://schemas.openxmlformats.org/officeDocument/2006/relationships/slide" Target="slides/slide48.xml"/><Relationship Id="rId1" Type="http://schemas.openxmlformats.org/officeDocument/2006/relationships/slide" Target="slides/slide4.xml"/><Relationship Id="rId6" Type="http://schemas.openxmlformats.org/officeDocument/2006/relationships/slide" Target="slides/slide21.xml"/><Relationship Id="rId11" Type="http://schemas.openxmlformats.org/officeDocument/2006/relationships/slide" Target="slides/slide27.xml"/><Relationship Id="rId5" Type="http://schemas.openxmlformats.org/officeDocument/2006/relationships/slide" Target="slides/slide17.xml"/><Relationship Id="rId15" Type="http://schemas.openxmlformats.org/officeDocument/2006/relationships/slide" Target="slides/slide40.xml"/><Relationship Id="rId10" Type="http://schemas.openxmlformats.org/officeDocument/2006/relationships/slide" Target="slides/slide26.xml"/><Relationship Id="rId19" Type="http://schemas.openxmlformats.org/officeDocument/2006/relationships/slide" Target="slides/slide46.xml"/><Relationship Id="rId4" Type="http://schemas.openxmlformats.org/officeDocument/2006/relationships/slide" Target="slides/slide9.xml"/><Relationship Id="rId9" Type="http://schemas.openxmlformats.org/officeDocument/2006/relationships/slide" Target="slides/slide25.xml"/><Relationship Id="rId14" Type="http://schemas.openxmlformats.org/officeDocument/2006/relationships/slide" Target="slides/slide37.xml"/><Relationship Id="rId22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F3CBE1-ACAD-4BD7-8F2A-2D5F96CF7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59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8C223-2692-42A0-802D-B9E6150B65F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317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2ED7D-6EE5-4B1A-BBBB-89941BE72EA5}" type="slidenum">
              <a:rPr lang="zh-CN" altLang="en-AU"/>
              <a:pPr/>
              <a:t>15</a:t>
            </a:fld>
            <a:endParaRPr lang="en-AU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18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0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清</a:t>
            </a:r>
            <a:r>
              <a:rPr lang="en-US" altLang="zh-CN"/>
              <a:t>10-23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6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28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6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81078-2680-43FB-97ED-1462C7014D96}" type="slidenum">
              <a:rPr lang="zh-CN" altLang="en-AU"/>
              <a:pPr/>
              <a:t>29</a:t>
            </a:fld>
            <a:endParaRPr lang="en-AU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0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A6671-379D-48A4-A3DE-ABE974B002B2}" type="slidenum">
              <a:rPr lang="zh-CN" altLang="en-AU"/>
              <a:pPr/>
              <a:t>30</a:t>
            </a:fld>
            <a:endParaRPr lang="en-AU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65928-5109-499E-9175-24EFCA3E434B}" type="slidenum">
              <a:rPr lang="zh-CN" altLang="en-AU"/>
              <a:pPr/>
              <a:t>31</a:t>
            </a:fld>
            <a:endParaRPr lang="en-AU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32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BAAD1-4842-4E91-B96B-AF7D92242066}" type="slidenum">
              <a:rPr lang="zh-CN" altLang="en-AU"/>
              <a:pPr/>
              <a:t>39</a:t>
            </a:fld>
            <a:endParaRPr lang="en-AU" altLang="zh-CN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42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一是验证信息的发送者是真正的而不是冒充的，即数据起源认证；二是验证信息在传送过程中未被篡改、重放或延迟等。</a:t>
            </a:r>
          </a:p>
          <a:p>
            <a:r>
              <a:rPr lang="zh-CN" altLang="en-US"/>
              <a:t>数据完整性机制有两种类型：一种用来保护单个数据单元的完整性；另一种既保护单个数据单元的完整性，又保护整个连接上所有数据单元流序列的完整性。</a:t>
            </a:r>
            <a:endParaRPr lang="en-US" altLang="zh-CN"/>
          </a:p>
          <a:p>
            <a:endParaRPr lang="en-US" altLang="zh-CN"/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消息认证的检验内容应包括：认证报文的信源和信宿、报文内容是否遭到偶然或有意篡改、报文的序号是否正确、报文的到达时间是否在指定的期限内。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总之，消息认证使接收者能识别报文的源、内容的真伪、时间有效性等。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4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241F-B315-4D67-BE8C-99ED38670463}" type="slidenum">
              <a:rPr lang="zh-CN" altLang="en-AU"/>
              <a:pPr/>
              <a:t>43</a:t>
            </a:fld>
            <a:endParaRPr lang="en-AU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52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DA28C-B39E-4075-9472-E98BDF28634F}" type="slidenum">
              <a:rPr lang="zh-CN" altLang="en-AU"/>
              <a:pPr/>
              <a:t>49</a:t>
            </a:fld>
            <a:endParaRPr lang="en-AU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69774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51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8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yiban10-23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E1BBF-57DD-47E4-92D7-D36FE89A055A}" type="slidenum">
              <a:rPr lang="zh-CN" altLang="en-AU"/>
              <a:pPr/>
              <a:t>53</a:t>
            </a:fld>
            <a:endParaRPr lang="en-AU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88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CDA2-1782-4727-AE0A-01E4A387E08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91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Erban10-18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3CBE1-ACAD-4BD7-8F2A-2D5F96CF7C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6CC6F-2BF9-40ED-A64F-2FA803CDD7B5}" type="slidenum">
              <a:rPr lang="zh-CN" altLang="en-AU"/>
              <a:pPr/>
              <a:t>6</a:t>
            </a:fld>
            <a:endParaRPr lang="en-AU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9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0A2F5-2EF3-4A8D-8F0D-CD0A95F1E404}" type="slidenum">
              <a:rPr lang="zh-CN" altLang="en-AU"/>
              <a:pPr/>
              <a:t>7</a:t>
            </a:fld>
            <a:endParaRPr lang="en-AU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5BDD0-23EE-4ADD-8E83-9993720CAD56}" type="slidenum">
              <a:rPr lang="zh-CN" altLang="en-AU"/>
              <a:pPr/>
              <a:t>11</a:t>
            </a:fld>
            <a:endParaRPr lang="en-AU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8CE8A-A1FD-4CE0-BE53-EE00A07E35CF}" type="slidenum">
              <a:rPr lang="zh-CN" altLang="en-AU"/>
              <a:pPr/>
              <a:t>12</a:t>
            </a:fld>
            <a:endParaRPr lang="en-AU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Traditionally information security provided by physical (</a:t>
            </a:r>
            <a:r>
              <a:rPr lang="en-US" dirty="0" err="1"/>
              <a:t>eg</a:t>
            </a:r>
            <a:r>
              <a:rPr lang="en-US" dirty="0"/>
              <a:t>. rugged filing cabinets with locks) and administrative mechanisms (</a:t>
            </a:r>
            <a:r>
              <a:rPr lang="en-US" dirty="0" err="1"/>
              <a:t>eg</a:t>
            </a:r>
            <a:r>
              <a:rPr lang="en-US" dirty="0"/>
              <a:t>. Personnel screening procedures during hiring process).</a:t>
            </a:r>
          </a:p>
          <a:p>
            <a:endParaRPr lang="en-US" dirty="0"/>
          </a:p>
          <a:p>
            <a:r>
              <a:rPr lang="en-US" dirty="0"/>
              <a:t>Growing computer use implies a need for automated tools for protecting files and other information stored on it. </a:t>
            </a:r>
          </a:p>
          <a:p>
            <a:r>
              <a:rPr lang="en-US" dirty="0"/>
              <a:t>This is especially the case for a shared system, such as a time-sharing system, and even more so for systems that can be</a:t>
            </a:r>
          </a:p>
          <a:p>
            <a:r>
              <a:rPr lang="en-US" dirty="0"/>
              <a:t>accessed over a public telephone network, data network, or the Internet.</a:t>
            </a:r>
          </a:p>
          <a:p>
            <a:endParaRPr lang="en-US" dirty="0"/>
          </a:p>
          <a:p>
            <a:endParaRPr lang="en-US" dirty="0"/>
          </a:p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081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C2285-C153-4977-AF24-E460332036BA}" type="slidenum">
              <a:rPr lang="zh-CN" altLang="en-AU"/>
              <a:pPr/>
              <a:t>13</a:t>
            </a:fld>
            <a:endParaRPr lang="en-AU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8736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69EFB-3727-4E9A-B315-9AF72F52C913}" type="slidenum">
              <a:rPr lang="zh-CN" altLang="en-AU"/>
              <a:pPr/>
              <a:t>14</a:t>
            </a:fld>
            <a:endParaRPr lang="en-AU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8545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35CB4640-41D8-47A8-B918-3A9EA10C5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091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4660" y="1543027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60" y="1543027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1212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05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D5B7639E-DA95-455C-BE76-99DE59D2A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54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/>
          <p:cNvSpPr/>
          <p:nvPr/>
        </p:nvSpPr>
        <p:spPr>
          <a:xfrm>
            <a:off x="3733800" y="0"/>
            <a:ext cx="5410200" cy="533400"/>
          </a:xfrm>
          <a:custGeom>
            <a:avLst/>
            <a:gdLst>
              <a:gd name="connsiteX0" fmla="*/ 0 w 6477000"/>
              <a:gd name="connsiteY0" fmla="*/ 1905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19050 h 533400"/>
              <a:gd name="connsiteX0" fmla="*/ 0 w 6477000"/>
              <a:gd name="connsiteY0" fmla="*/ 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533400">
                <a:moveTo>
                  <a:pt x="0" y="0"/>
                </a:moveTo>
                <a:lnTo>
                  <a:pt x="6477000" y="0"/>
                </a:lnTo>
                <a:lnTo>
                  <a:pt x="6467475" y="533400"/>
                </a:lnTo>
                <a:lnTo>
                  <a:pt x="466725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AD403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19DC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24929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  <a:latin typeface="华文隶书" pitchFamily="2" charset="-122"/>
                <a:ea typeface="华文隶书" pitchFamily="2" charset="-122"/>
              </a:rPr>
              <a:t>网络时代的信息安全</a:t>
            </a:r>
            <a:endParaRPr lang="en-US" sz="2000" dirty="0">
              <a:solidFill>
                <a:srgbClr val="FFFF00"/>
              </a:solidFill>
              <a:effectLst>
                <a:reflection blurRad="6350" stA="55000" endA="300" endPos="45500" dir="5400000" sy="-100000" algn="bl" rotWithShape="0"/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Freeform 11"/>
          <p:cNvSpPr/>
          <p:nvPr/>
        </p:nvSpPr>
        <p:spPr>
          <a:xfrm>
            <a:off x="2438400" y="0"/>
            <a:ext cx="6705600" cy="533400"/>
          </a:xfrm>
          <a:custGeom>
            <a:avLst/>
            <a:gdLst>
              <a:gd name="connsiteX0" fmla="*/ 0 w 6477000"/>
              <a:gd name="connsiteY0" fmla="*/ 1905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19050 h 533400"/>
              <a:gd name="connsiteX0" fmla="*/ 0 w 6477000"/>
              <a:gd name="connsiteY0" fmla="*/ 0 h 533400"/>
              <a:gd name="connsiteX1" fmla="*/ 6477000 w 6477000"/>
              <a:gd name="connsiteY1" fmla="*/ 0 h 533400"/>
              <a:gd name="connsiteX2" fmla="*/ 6467475 w 6477000"/>
              <a:gd name="connsiteY2" fmla="*/ 533400 h 533400"/>
              <a:gd name="connsiteX3" fmla="*/ 466725 w 6477000"/>
              <a:gd name="connsiteY3" fmla="*/ 523875 h 533400"/>
              <a:gd name="connsiteX4" fmla="*/ 0 w 64770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533400">
                <a:moveTo>
                  <a:pt x="0" y="0"/>
                </a:moveTo>
                <a:lnTo>
                  <a:pt x="6477000" y="0"/>
                </a:lnTo>
                <a:lnTo>
                  <a:pt x="6467475" y="533400"/>
                </a:lnTo>
                <a:lnTo>
                  <a:pt x="466725" y="523875"/>
                </a:lnTo>
                <a:lnTo>
                  <a:pt x="0" y="0"/>
                </a:lnTo>
                <a:close/>
              </a:path>
            </a:pathLst>
          </a:custGeom>
          <a:solidFill>
            <a:srgbClr val="1D1C9A">
              <a:alpha val="54000"/>
            </a:srgbClr>
          </a:solidFill>
          <a:ln>
            <a:solidFill>
              <a:srgbClr val="42A3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40016" y="-14288"/>
            <a:ext cx="2408746" cy="547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032" y="0"/>
            <a:ext cx="3886200" cy="533400"/>
          </a:xfrm>
          <a:noFill/>
        </p:spPr>
        <p:txBody>
          <a:bodyPr>
            <a:noAutofit/>
          </a:bodyPr>
          <a:lstStyle>
            <a:lvl1pPr>
              <a:defRPr sz="2400" b="1" baseline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467544" y="692696"/>
            <a:ext cx="8227051" cy="64807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1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1043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1634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727825" y="6407150"/>
            <a:ext cx="191928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79913" y="6407150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7113" y="6407150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4626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765175"/>
            <a:ext cx="7543800" cy="971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75438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4114800"/>
            <a:ext cx="75438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7655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例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7159" y="357166"/>
            <a:ext cx="8472519" cy="60007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3454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t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5510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C0000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69363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306"/>
            <a:ext cx="4114800" cy="5214517"/>
          </a:xfrm>
        </p:spPr>
        <p:txBody>
          <a:bodyPr/>
          <a:lstStyle>
            <a:lvl2pPr>
              <a:defRPr>
                <a:solidFill>
                  <a:srgbClr val="C00000"/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734866"/>
      </p:ext>
    </p:extLst>
  </p:cSld>
  <p:clrMapOvr>
    <a:masterClrMapping/>
  </p:clrMapOvr>
  <p:transition spd="slow">
    <p:pull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4040188" cy="762000"/>
          </a:xfrm>
          <a:solidFill>
            <a:schemeClr val="bg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182880" anchor="ctr"/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500174"/>
            <a:ext cx="4041775" cy="762000"/>
          </a:xfrm>
          <a:solidFill>
            <a:schemeClr val="bg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lIns="182880" anchor="ctr"/>
          <a:lstStyle>
            <a:lvl1pPr marL="0" indent="0">
              <a:buNone/>
              <a:defRPr sz="2400" b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8599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599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17">
            <a:extLst>
              <a:ext uri="{FF2B5EF4-FFF2-40B4-BE49-F238E27FC236}">
                <a16:creationId xmlns:a16="http://schemas.microsoft.com/office/drawing/2014/main" id="{1DE52B53-1C9E-49F7-90DD-E5F9697D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6A6B9BC-13A5-473A-9E82-F34AC3A15F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66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-3016"/>
            <a:ext cx="8229600" cy="1143000"/>
          </a:xfrm>
        </p:spPr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CCC30022-A264-4A88-B9CD-5F1FADB3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87977"/>
      </p:ext>
    </p:extLst>
  </p:cSld>
  <p:clrMapOvr>
    <a:masterClrMapping/>
  </p:clrMapOvr>
  <p:transition spd="slow"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0D2D4A-9A21-441F-89F7-4C85D0DD0E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35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DCEB1-8B57-4195-9B64-827B21AEE1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1534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073701-0C7C-4927-9211-73C59B95154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5789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632873"/>
      </p:ext>
    </p:extLst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096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79306"/>
            <a:ext cx="8229600" cy="52145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  <p:sp>
        <p:nvSpPr>
          <p:cNvPr id="16" name="灯片编号占位符 17">
            <a:extLst>
              <a:ext uri="{FF2B5EF4-FFF2-40B4-BE49-F238E27FC236}">
                <a16:creationId xmlns:a16="http://schemas.microsoft.com/office/drawing/2014/main" id="{09AE5FC1-A673-4996-AD79-FE2D060E6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第五章</a:t>
            </a:r>
            <a:br>
              <a:rPr lang="en-US" altLang="en-US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消息认证与数字签名</a:t>
            </a:r>
            <a:endParaRPr lang="zh-CN" altLang="en-US" dirty="0"/>
          </a:p>
        </p:txBody>
      </p:sp>
      <p:sp>
        <p:nvSpPr>
          <p:cNvPr id="143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6A1195C6-CD6D-4076-B2B7-D9B163C8C81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假定通信双方共享密钥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/>
              <a:t>发送方使用</a:t>
            </a:r>
            <a:r>
              <a:rPr lang="en-US" altLang="zh-CN" dirty="0"/>
              <a:t>K</a:t>
            </a:r>
            <a:r>
              <a:rPr lang="zh-CN" altLang="en-US" dirty="0"/>
              <a:t>生成一个固定大小的短数据块，并将该数据块附加到消息后面</a:t>
            </a: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/>
              <a:t>		MAC</a:t>
            </a:r>
            <a:r>
              <a:rPr lang="zh-CN" altLang="en-US" dirty="0"/>
              <a:t>＝</a:t>
            </a:r>
            <a:r>
              <a:rPr lang="en-US" altLang="zh-CN" dirty="0"/>
              <a:t>C</a:t>
            </a:r>
            <a:r>
              <a:rPr lang="en-US" altLang="zh-CN" baseline="-25000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/>
              <a:t>		send</a:t>
            </a:r>
            <a:r>
              <a:rPr lang="zh-CN" altLang="en-US" dirty="0"/>
              <a:t>：</a:t>
            </a:r>
            <a:r>
              <a:rPr lang="en-US" altLang="zh-CN" dirty="0"/>
              <a:t>M+MAC</a:t>
            </a:r>
          </a:p>
          <a:p>
            <a:pPr lvl="1"/>
            <a:r>
              <a:rPr lang="zh-CN" altLang="en-US" dirty="0"/>
              <a:t>接收方接收到消息</a:t>
            </a:r>
            <a:r>
              <a:rPr lang="en-US" altLang="zh-CN" dirty="0"/>
              <a:t>M`+MAC</a:t>
            </a:r>
            <a:r>
              <a:rPr lang="zh-CN" altLang="en-US" dirty="0"/>
              <a:t>，使用</a:t>
            </a:r>
            <a:r>
              <a:rPr lang="en-US" altLang="zh-CN" dirty="0"/>
              <a:t>K</a:t>
            </a:r>
            <a:r>
              <a:rPr lang="zh-CN" altLang="en-US" dirty="0"/>
              <a:t>生成</a:t>
            </a: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/>
              <a:t>		MAC`</a:t>
            </a:r>
            <a:r>
              <a:rPr lang="zh-CN" altLang="en-US" dirty="0"/>
              <a:t>＝</a:t>
            </a:r>
            <a:r>
              <a:rPr lang="en-US" altLang="zh-CN" dirty="0"/>
              <a:t>C</a:t>
            </a:r>
            <a:r>
              <a:rPr lang="en-US" altLang="zh-CN" baseline="-25000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M`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93192" lvl="1" indent="0">
              <a:buNone/>
            </a:pPr>
            <a:r>
              <a:rPr lang="en-US" altLang="zh-CN" dirty="0"/>
              <a:t>	        MAC`</a:t>
            </a:r>
            <a:r>
              <a:rPr lang="zh-CN" altLang="en-US" dirty="0"/>
              <a:t>＝？</a:t>
            </a:r>
            <a:r>
              <a:rPr lang="en-US" altLang="zh-CN" dirty="0"/>
              <a:t>MAC</a:t>
            </a:r>
            <a:endParaRPr lang="zh-CN" altLang="en-US" dirty="0"/>
          </a:p>
          <a:p>
            <a:r>
              <a:rPr lang="en-US" altLang="zh-CN" dirty="0"/>
              <a:t>MAC</a:t>
            </a:r>
            <a:r>
              <a:rPr lang="zh-CN" altLang="en-US" dirty="0"/>
              <a:t>函数类似于加密函数，但固定大小</a:t>
            </a:r>
            <a:endParaRPr lang="en-US" altLang="zh-CN" dirty="0"/>
          </a:p>
          <a:p>
            <a:pPr lvl="1"/>
            <a:r>
              <a:rPr lang="zh-CN" altLang="en-US" dirty="0"/>
              <a:t>不需要可逆性，因此在数学上比加密算法被攻击的弱点要少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认证函数：消息认证码（</a:t>
            </a:r>
            <a:r>
              <a:rPr lang="en-US" altLang="zh-CN"/>
              <a:t>MAC</a:t>
            </a:r>
            <a:r>
              <a:rPr lang="zh-CN" altLang="en-US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6746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BC97-26F0-4542-AFD1-A4DAC1EEC993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基本用法：消息认证</a:t>
            </a:r>
          </a:p>
        </p:txBody>
      </p:sp>
      <p:sp>
        <p:nvSpPr>
          <p:cNvPr id="54989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989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grpSp>
        <p:nvGrpSpPr>
          <p:cNvPr id="150" name="Group 7"/>
          <p:cNvGrpSpPr>
            <a:grpSpLocks/>
          </p:cNvGrpSpPr>
          <p:nvPr/>
        </p:nvGrpSpPr>
        <p:grpSpPr bwMode="auto">
          <a:xfrm>
            <a:off x="1116013" y="3095625"/>
            <a:ext cx="1296987" cy="1393825"/>
            <a:chOff x="158" y="1389"/>
            <a:chExt cx="817" cy="878"/>
          </a:xfrm>
        </p:grpSpPr>
        <p:pic>
          <p:nvPicPr>
            <p:cNvPr id="151" name="Picture 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153" name="Group 10"/>
          <p:cNvGrpSpPr>
            <a:grpSpLocks/>
          </p:cNvGrpSpPr>
          <p:nvPr/>
        </p:nvGrpSpPr>
        <p:grpSpPr bwMode="auto">
          <a:xfrm>
            <a:off x="7956550" y="2951163"/>
            <a:ext cx="1187450" cy="1322387"/>
            <a:chOff x="5012" y="1434"/>
            <a:chExt cx="748" cy="833"/>
          </a:xfrm>
        </p:grpSpPr>
        <p:pic>
          <p:nvPicPr>
            <p:cNvPr id="154" name="Picture 1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Text Box 1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56" name="Rectangle 13"/>
          <p:cNvSpPr>
            <a:spLocks noChangeArrowheads="1"/>
          </p:cNvSpPr>
          <p:nvPr/>
        </p:nvSpPr>
        <p:spPr bwMode="auto">
          <a:xfrm>
            <a:off x="1981200" y="27813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57" name="Line 14"/>
          <p:cNvSpPr>
            <a:spLocks noChangeShapeType="1"/>
          </p:cNvSpPr>
          <p:nvPr/>
        </p:nvSpPr>
        <p:spPr bwMode="auto">
          <a:xfrm>
            <a:off x="2628900" y="3140075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Oval 15"/>
          <p:cNvSpPr>
            <a:spLocks noChangeArrowheads="1"/>
          </p:cNvSpPr>
          <p:nvPr/>
        </p:nvSpPr>
        <p:spPr bwMode="auto">
          <a:xfrm>
            <a:off x="38528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59" name="Line 16"/>
          <p:cNvSpPr>
            <a:spLocks noChangeShapeType="1"/>
          </p:cNvSpPr>
          <p:nvPr/>
        </p:nvSpPr>
        <p:spPr bwMode="auto">
          <a:xfrm flipH="1" flipV="1">
            <a:off x="3276600" y="4076700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Text Box 17"/>
          <p:cNvSpPr txBox="1">
            <a:spLocks noChangeArrowheads="1"/>
          </p:cNvSpPr>
          <p:nvPr/>
        </p:nvSpPr>
        <p:spPr bwMode="auto">
          <a:xfrm>
            <a:off x="3060700" y="45815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1" name="Line 18"/>
          <p:cNvSpPr>
            <a:spLocks noChangeShapeType="1"/>
          </p:cNvSpPr>
          <p:nvPr/>
        </p:nvSpPr>
        <p:spPr bwMode="auto">
          <a:xfrm>
            <a:off x="4356100" y="314007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Text Box 19"/>
          <p:cNvSpPr txBox="1">
            <a:spLocks noChangeArrowheads="1"/>
          </p:cNvSpPr>
          <p:nvPr/>
        </p:nvSpPr>
        <p:spPr bwMode="auto">
          <a:xfrm>
            <a:off x="4068763" y="43640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63" name="Line 20"/>
          <p:cNvSpPr>
            <a:spLocks noChangeShapeType="1"/>
          </p:cNvSpPr>
          <p:nvPr/>
        </p:nvSpPr>
        <p:spPr bwMode="auto">
          <a:xfrm>
            <a:off x="5653088" y="27082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Oval 21"/>
          <p:cNvSpPr>
            <a:spLocks noChangeArrowheads="1"/>
          </p:cNvSpPr>
          <p:nvPr/>
        </p:nvSpPr>
        <p:spPr bwMode="auto">
          <a:xfrm>
            <a:off x="6516688" y="24923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65" name="Text Box 22"/>
          <p:cNvSpPr txBox="1">
            <a:spLocks noChangeArrowheads="1"/>
          </p:cNvSpPr>
          <p:nvPr/>
        </p:nvSpPr>
        <p:spPr bwMode="auto">
          <a:xfrm>
            <a:off x="6229350" y="17732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166" name="Oval 23"/>
          <p:cNvSpPr>
            <a:spLocks noChangeArrowheads="1"/>
          </p:cNvSpPr>
          <p:nvPr/>
        </p:nvSpPr>
        <p:spPr bwMode="auto">
          <a:xfrm>
            <a:off x="3060700" y="36449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67" name="Group 24"/>
          <p:cNvGrpSpPr>
            <a:grpSpLocks/>
          </p:cNvGrpSpPr>
          <p:nvPr/>
        </p:nvGrpSpPr>
        <p:grpSpPr bwMode="auto">
          <a:xfrm>
            <a:off x="2268538" y="3644900"/>
            <a:ext cx="792162" cy="287338"/>
            <a:chOff x="1111" y="1888"/>
            <a:chExt cx="499" cy="181"/>
          </a:xfrm>
        </p:grpSpPr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Group 27"/>
          <p:cNvGrpSpPr>
            <a:grpSpLocks/>
          </p:cNvGrpSpPr>
          <p:nvPr/>
        </p:nvGrpSpPr>
        <p:grpSpPr bwMode="auto">
          <a:xfrm>
            <a:off x="3492500" y="3355975"/>
            <a:ext cx="576263" cy="504825"/>
            <a:chOff x="1882" y="1706"/>
            <a:chExt cx="363" cy="318"/>
          </a:xfrm>
        </p:grpSpPr>
        <p:sp>
          <p:nvSpPr>
            <p:cNvPr id="171" name="Line 28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" name="Rectangle 30"/>
          <p:cNvSpPr>
            <a:spLocks noChangeArrowheads="1"/>
          </p:cNvSpPr>
          <p:nvPr/>
        </p:nvSpPr>
        <p:spPr bwMode="auto">
          <a:xfrm>
            <a:off x="5076825" y="26368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74" name="Rectangle 31"/>
          <p:cNvSpPr>
            <a:spLocks noChangeArrowheads="1"/>
          </p:cNvSpPr>
          <p:nvPr/>
        </p:nvSpPr>
        <p:spPr bwMode="auto">
          <a:xfrm>
            <a:off x="5076825" y="3500438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6732588" y="19891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6" name="Group 33"/>
          <p:cNvGrpSpPr>
            <a:grpSpLocks/>
          </p:cNvGrpSpPr>
          <p:nvPr/>
        </p:nvGrpSpPr>
        <p:grpSpPr bwMode="auto">
          <a:xfrm>
            <a:off x="7021513" y="2708275"/>
            <a:ext cx="719137" cy="360363"/>
            <a:chOff x="4105" y="1298"/>
            <a:chExt cx="453" cy="227"/>
          </a:xfrm>
        </p:grpSpPr>
        <p:sp>
          <p:nvSpPr>
            <p:cNvPr id="177" name="Line 34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9" name="Group 36"/>
          <p:cNvGrpSpPr>
            <a:grpSpLocks/>
          </p:cNvGrpSpPr>
          <p:nvPr/>
        </p:nvGrpSpPr>
        <p:grpSpPr bwMode="auto">
          <a:xfrm>
            <a:off x="5724525" y="3284538"/>
            <a:ext cx="2016125" cy="360362"/>
            <a:chOff x="3288" y="1661"/>
            <a:chExt cx="1270" cy="227"/>
          </a:xfrm>
        </p:grpSpPr>
        <p:sp>
          <p:nvSpPr>
            <p:cNvPr id="180" name="Line 37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" name="Text Box 39"/>
          <p:cNvSpPr txBox="1">
            <a:spLocks noChangeArrowheads="1"/>
          </p:cNvSpPr>
          <p:nvPr/>
        </p:nvSpPr>
        <p:spPr bwMode="auto">
          <a:xfrm>
            <a:off x="7235825" y="29241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83" name="Line 40"/>
          <p:cNvSpPr>
            <a:spLocks noChangeShapeType="1"/>
          </p:cNvSpPr>
          <p:nvPr/>
        </p:nvSpPr>
        <p:spPr bwMode="auto">
          <a:xfrm flipV="1">
            <a:off x="4572000" y="3644900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41"/>
          <p:cNvSpPr>
            <a:spLocks noChangeArrowheads="1"/>
          </p:cNvSpPr>
          <p:nvPr/>
        </p:nvSpPr>
        <p:spPr bwMode="auto">
          <a:xfrm>
            <a:off x="1043608" y="5497512"/>
            <a:ext cx="7200900" cy="9540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仅认证不保密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 animBg="1"/>
      <p:bldP spid="160" grpId="0"/>
      <p:bldP spid="161" grpId="0" animBg="1"/>
      <p:bldP spid="162" grpId="0"/>
      <p:bldP spid="163" grpId="0" animBg="1"/>
      <p:bldP spid="164" grpId="0" animBg="1"/>
      <p:bldP spid="165" grpId="0"/>
      <p:bldP spid="166" grpId="0" animBg="1"/>
      <p:bldP spid="173" grpId="0" animBg="1"/>
      <p:bldP spid="174" grpId="0" animBg="1"/>
      <p:bldP spid="175" grpId="0" animBg="1"/>
      <p:bldP spid="182" grpId="0"/>
      <p:bldP spid="183" grpId="0" animBg="1"/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中使用了密钥，这点和对称密钥加密一样，如果密钥泄漏了或者被攻击了，则</a:t>
            </a:r>
            <a:r>
              <a:rPr lang="en-US" altLang="zh-CN"/>
              <a:t>MAC</a:t>
            </a:r>
            <a:r>
              <a:rPr lang="zh-CN" altLang="en-US"/>
              <a:t>的安全性则无法保证。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安全要求</a:t>
            </a:r>
            <a:endParaRPr lang="zh-CN" alt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30543-A23B-4D9B-BE02-594F746F9C27}" type="datetime1">
              <a:rPr lang="zh-CN" altLang="en-US" smtClean="0"/>
              <a:pPr/>
              <a:t>2020/10/29</a:t>
            </a:fld>
            <a:endParaRPr lang="en-AU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38F97-90A2-4265-B44E-F3D7255DDD9B}" type="slidenum">
              <a:rPr lang="zh-CN" altLang="en-AU" smtClean="0"/>
              <a:pPr/>
              <a:t>12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4670661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基于</a:t>
            </a:r>
            <a:r>
              <a:rPr lang="en-US" altLang="zh-CN">
                <a:ea typeface="宋体" charset="-122"/>
              </a:rPr>
              <a:t>DES</a:t>
            </a:r>
            <a:r>
              <a:rPr lang="zh-CN" altLang="en-US">
                <a:ea typeface="宋体" charset="-122"/>
              </a:rPr>
              <a:t>的消息认证码 </a:t>
            </a:r>
            <a:endParaRPr lang="zh-CN" altLang="en-AU">
              <a:ea typeface="宋体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A56E65D-F222-46E7-BD4C-E5B3FEDF34A9}" type="datetime1">
              <a:rPr lang="zh-CN" altLang="en-US"/>
              <a:pPr/>
              <a:t>2020/10/29</a:t>
            </a:fld>
            <a:endParaRPr lang="en-AU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F04B2F9-2BB1-44F4-B36D-0918AA51BA43}" type="slidenum">
              <a:rPr lang="zh-CN" altLang="en-AU"/>
              <a:pPr/>
              <a:t>13</a:t>
            </a:fld>
            <a:endParaRPr lang="en-AU" altLang="zh-CN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22953"/>
              </p:ext>
            </p:extLst>
          </p:nvPr>
        </p:nvGraphicFramePr>
        <p:xfrm>
          <a:off x="216792" y="1916113"/>
          <a:ext cx="8675688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Visio" r:id="rId4" imgW="5079187" imgH="1798625" progId="">
                  <p:embed/>
                </p:oleObj>
              </mc:Choice>
              <mc:Fallback>
                <p:oleObj name="Visio" r:id="rId4" imgW="5079187" imgH="179862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92" y="1916113"/>
                        <a:ext cx="8675688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30128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89F1-86D3-4B77-9C73-2BF763CC2835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MAC</a:t>
            </a:r>
            <a:r>
              <a:rPr lang="zh-CN" altLang="en-US"/>
              <a:t>基本用法：认证</a:t>
            </a:r>
            <a:r>
              <a:rPr lang="en-US" altLang="zh-CN"/>
              <a:t>+</a:t>
            </a:r>
            <a:r>
              <a:rPr lang="zh-CN" altLang="en-US"/>
              <a:t>保密</a:t>
            </a:r>
          </a:p>
        </p:txBody>
      </p:sp>
      <p:sp>
        <p:nvSpPr>
          <p:cNvPr id="55194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194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1989" name="Rectangle 53"/>
          <p:cNvSpPr>
            <a:spLocks noChangeArrowheads="1"/>
          </p:cNvSpPr>
          <p:nvPr/>
        </p:nvSpPr>
        <p:spPr bwMode="auto">
          <a:xfrm>
            <a:off x="1785918" y="5662016"/>
            <a:ext cx="5545138" cy="93533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与明文连接</a:t>
            </a: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066800" y="217889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1714500" y="253766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2938463" y="2321768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 flipH="1" flipV="1">
            <a:off x="2362200" y="347429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2146300" y="39791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370263" y="253925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2794000" y="37632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6032500" y="448235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824663" y="426645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8101013" y="223921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2146300" y="304249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14" name="Group 18"/>
          <p:cNvGrpSpPr>
            <a:grpSpLocks/>
          </p:cNvGrpSpPr>
          <p:nvPr/>
        </p:nvGrpSpPr>
        <p:grpSpPr bwMode="auto">
          <a:xfrm>
            <a:off x="1354138" y="3042493"/>
            <a:ext cx="792162" cy="287337"/>
            <a:chOff x="1111" y="1888"/>
            <a:chExt cx="499" cy="181"/>
          </a:xfrm>
        </p:grpSpPr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21"/>
          <p:cNvGrpSpPr>
            <a:grpSpLocks/>
          </p:cNvGrpSpPr>
          <p:nvPr/>
        </p:nvGrpSpPr>
        <p:grpSpPr bwMode="auto">
          <a:xfrm>
            <a:off x="2578100" y="2753568"/>
            <a:ext cx="576263" cy="504825"/>
            <a:chOff x="1882" y="1706"/>
            <a:chExt cx="363" cy="318"/>
          </a:xfrm>
        </p:grpSpPr>
        <p:sp>
          <p:nvSpPr>
            <p:cNvPr id="11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3802063" y="203443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21" name="Rectangle 25"/>
          <p:cNvSpPr>
            <a:spLocks noChangeArrowheads="1"/>
          </p:cNvSpPr>
          <p:nvPr/>
        </p:nvSpPr>
        <p:spPr bwMode="auto">
          <a:xfrm>
            <a:off x="3802063" y="289803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V="1">
            <a:off x="7451725" y="252814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" name="Group 27"/>
          <p:cNvGrpSpPr>
            <a:grpSpLocks/>
          </p:cNvGrpSpPr>
          <p:nvPr/>
        </p:nvGrpSpPr>
        <p:grpSpPr bwMode="auto">
          <a:xfrm>
            <a:off x="7185025" y="4482355"/>
            <a:ext cx="719138" cy="360363"/>
            <a:chOff x="4105" y="1298"/>
            <a:chExt cx="453" cy="227"/>
          </a:xfrm>
        </p:grpSpPr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0"/>
          <p:cNvGrpSpPr>
            <a:grpSpLocks/>
          </p:cNvGrpSpPr>
          <p:nvPr/>
        </p:nvGrpSpPr>
        <p:grpSpPr bwMode="auto">
          <a:xfrm>
            <a:off x="6032500" y="5058618"/>
            <a:ext cx="1873250" cy="360362"/>
            <a:chOff x="3288" y="1661"/>
            <a:chExt cx="1270" cy="227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" name="Text Box 33"/>
          <p:cNvSpPr txBox="1">
            <a:spLocks noChangeArrowheads="1"/>
          </p:cNvSpPr>
          <p:nvPr/>
        </p:nvSpPr>
        <p:spPr bwMode="auto">
          <a:xfrm>
            <a:off x="7473950" y="469825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3297238" y="3042493"/>
            <a:ext cx="649287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495300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4449763" y="2539255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 flipH="1" flipV="1">
            <a:off x="5170488" y="275515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4881563" y="3258393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5" name="Rectangle 39"/>
          <p:cNvSpPr>
            <a:spLocks noChangeArrowheads="1"/>
          </p:cNvSpPr>
          <p:nvPr/>
        </p:nvSpPr>
        <p:spPr bwMode="auto">
          <a:xfrm>
            <a:off x="5818188" y="203443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5313363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Oval 41"/>
          <p:cNvSpPr>
            <a:spLocks noChangeArrowheads="1"/>
          </p:cNvSpPr>
          <p:nvPr/>
        </p:nvSpPr>
        <p:spPr bwMode="auto">
          <a:xfrm>
            <a:off x="7042150" y="232335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6465888" y="253925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 flipH="1">
            <a:off x="7040563" y="369019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6753225" y="333141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5364163" y="432836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364088" y="515719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395536" y="3115295"/>
            <a:ext cx="1296987" cy="1393825"/>
            <a:chOff x="158" y="1389"/>
            <a:chExt cx="817" cy="878"/>
          </a:xfrm>
        </p:grpSpPr>
        <p:pic>
          <p:nvPicPr>
            <p:cNvPr id="144" name="Picture 48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7956550" y="3175620"/>
            <a:ext cx="1187450" cy="1322387"/>
            <a:chOff x="5012" y="1434"/>
            <a:chExt cx="748" cy="833"/>
          </a:xfrm>
        </p:grpSpPr>
        <p:pic>
          <p:nvPicPr>
            <p:cNvPr id="147" name="Picture 51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5724525" y="2744043"/>
            <a:ext cx="1533525" cy="1584325"/>
            <a:chOff x="3606" y="1525"/>
            <a:chExt cx="966" cy="998"/>
          </a:xfrm>
        </p:grpSpPr>
        <p:sp>
          <p:nvSpPr>
            <p:cNvPr id="151" name="Line 55"/>
            <p:cNvSpPr>
              <a:spLocks noChangeShapeType="1"/>
            </p:cNvSpPr>
            <p:nvPr/>
          </p:nvSpPr>
          <p:spPr bwMode="auto">
            <a:xfrm flipV="1">
              <a:off x="4558" y="1525"/>
              <a:ext cx="14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56"/>
            <p:cNvSpPr>
              <a:spLocks noChangeShapeType="1"/>
            </p:cNvSpPr>
            <p:nvPr/>
          </p:nvSpPr>
          <p:spPr bwMode="auto">
            <a:xfrm flipV="1">
              <a:off x="3606" y="1888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57"/>
            <p:cNvSpPr>
              <a:spLocks noChangeShapeType="1"/>
            </p:cNvSpPr>
            <p:nvPr/>
          </p:nvSpPr>
          <p:spPr bwMode="auto">
            <a:xfrm>
              <a:off x="3606" y="1888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89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20" grpId="0" animBg="1"/>
      <p:bldP spid="121" grpId="0" animBg="1"/>
      <p:bldP spid="122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4DD-DDCB-4E5A-BB62-7600D8DE8DAD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latin typeface="Times New Roman" pitchFamily="18" charset="0"/>
              </a:rPr>
              <a:t>MAC</a:t>
            </a:r>
            <a:r>
              <a:rPr lang="zh-CN" altLang="en-US" sz="4400">
                <a:latin typeface="Times New Roman" pitchFamily="18" charset="0"/>
              </a:rPr>
              <a:t>的基本用法：认证</a:t>
            </a:r>
            <a:r>
              <a:rPr lang="en-US" altLang="zh-CN" sz="4400">
                <a:latin typeface="Times New Roman" pitchFamily="18" charset="0"/>
              </a:rPr>
              <a:t>+</a:t>
            </a:r>
            <a:r>
              <a:rPr lang="zh-CN" altLang="en-US" sz="4400">
                <a:latin typeface="Times New Roman" pitchFamily="18" charset="0"/>
              </a:rPr>
              <a:t>保密</a:t>
            </a:r>
            <a:endParaRPr lang="zh-CN" altLang="en-US" sz="4400" dirty="0">
              <a:latin typeface="Times New Roman" pitchFamily="18" charset="0"/>
            </a:endParaRPr>
          </a:p>
        </p:txBody>
      </p:sp>
      <p:sp>
        <p:nvSpPr>
          <p:cNvPr id="553988" name="Rectangle 4"/>
          <p:cNvSpPr>
            <a:spLocks noRot="1" noChangeArrowheads="1"/>
          </p:cNvSpPr>
          <p:nvPr/>
        </p:nvSpPr>
        <p:spPr bwMode="auto">
          <a:xfrm>
            <a:off x="395536" y="154293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3989" name="Rectangle 5"/>
          <p:cNvSpPr>
            <a:spLocks noRot="1" noChangeArrowheads="1"/>
          </p:cNvSpPr>
          <p:nvPr/>
        </p:nvSpPr>
        <p:spPr bwMode="auto">
          <a:xfrm>
            <a:off x="395536" y="161437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38" name="Rectangle 4"/>
          <p:cNvSpPr>
            <a:spLocks noRot="1" noChangeArrowheads="1"/>
          </p:cNvSpPr>
          <p:nvPr/>
        </p:nvSpPr>
        <p:spPr bwMode="auto">
          <a:xfrm>
            <a:off x="832127" y="1315739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9" name="Rectangle 5"/>
          <p:cNvSpPr>
            <a:spLocks noRot="1" noChangeArrowheads="1"/>
          </p:cNvSpPr>
          <p:nvPr/>
        </p:nvSpPr>
        <p:spPr bwMode="auto">
          <a:xfrm>
            <a:off x="832127" y="1387177"/>
            <a:ext cx="7704137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832127" y="23244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1" name="Line 8"/>
          <p:cNvSpPr>
            <a:spLocks noChangeShapeType="1"/>
          </p:cNvSpPr>
          <p:nvPr/>
        </p:nvSpPr>
        <p:spPr bwMode="auto">
          <a:xfrm>
            <a:off x="2632352" y="261339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9"/>
          <p:cNvSpPr>
            <a:spLocks noChangeArrowheads="1"/>
          </p:cNvSpPr>
          <p:nvPr/>
        </p:nvSpPr>
        <p:spPr bwMode="auto">
          <a:xfrm>
            <a:off x="4792939" y="239749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143" name="Line 10"/>
          <p:cNvSpPr>
            <a:spLocks noChangeShapeType="1"/>
          </p:cNvSpPr>
          <p:nvPr/>
        </p:nvSpPr>
        <p:spPr bwMode="auto">
          <a:xfrm flipH="1" flipV="1">
            <a:off x="4145239" y="3621459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Text Box 11"/>
          <p:cNvSpPr txBox="1">
            <a:spLocks noChangeArrowheads="1"/>
          </p:cNvSpPr>
          <p:nvPr/>
        </p:nvSpPr>
        <p:spPr bwMode="auto">
          <a:xfrm>
            <a:off x="3929339" y="4124697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>
            <a:off x="5224739" y="26133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13"/>
          <p:cNvSpPr txBox="1">
            <a:spLocks noChangeArrowheads="1"/>
          </p:cNvSpPr>
          <p:nvPr/>
        </p:nvSpPr>
        <p:spPr bwMode="auto">
          <a:xfrm>
            <a:off x="4216677" y="3692897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K1</a:t>
            </a:r>
            <a:r>
              <a:rPr kumimoji="1" lang="en-US" altLang="zh-CN" sz="2400" b="1">
                <a:latin typeface="Times New Roman" pitchFamily="18" charset="0"/>
              </a:rPr>
              <a:t>(E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(M))</a:t>
            </a:r>
          </a:p>
        </p:txBody>
      </p:sp>
      <p:sp>
        <p:nvSpPr>
          <p:cNvPr id="147" name="Oval 14"/>
          <p:cNvSpPr>
            <a:spLocks noChangeArrowheads="1"/>
          </p:cNvSpPr>
          <p:nvPr/>
        </p:nvSpPr>
        <p:spPr bwMode="auto">
          <a:xfrm>
            <a:off x="6734452" y="26118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48" name="Oval 15"/>
          <p:cNvSpPr>
            <a:spLocks noChangeArrowheads="1"/>
          </p:cNvSpPr>
          <p:nvPr/>
        </p:nvSpPr>
        <p:spPr bwMode="auto">
          <a:xfrm>
            <a:off x="3929339" y="31880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grpSp>
        <p:nvGrpSpPr>
          <p:cNvPr id="149" name="Group 16"/>
          <p:cNvGrpSpPr>
            <a:grpSpLocks/>
          </p:cNvGrpSpPr>
          <p:nvPr/>
        </p:nvGrpSpPr>
        <p:grpSpPr bwMode="auto">
          <a:xfrm>
            <a:off x="3424514" y="3045197"/>
            <a:ext cx="504825" cy="358775"/>
            <a:chOff x="1111" y="1888"/>
            <a:chExt cx="499" cy="181"/>
          </a:xfrm>
        </p:grpSpPr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8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19"/>
          <p:cNvGrpSpPr>
            <a:grpSpLocks/>
          </p:cNvGrpSpPr>
          <p:nvPr/>
        </p:nvGrpSpPr>
        <p:grpSpPr bwMode="auto">
          <a:xfrm>
            <a:off x="4432577" y="2829297"/>
            <a:ext cx="576262" cy="504825"/>
            <a:chOff x="1882" y="1706"/>
            <a:chExt cx="363" cy="318"/>
          </a:xfrm>
        </p:grpSpPr>
        <p:sp>
          <p:nvSpPr>
            <p:cNvPr id="153" name="Line 20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" name="Rectangle 22"/>
          <p:cNvSpPr>
            <a:spLocks noChangeArrowheads="1"/>
          </p:cNvSpPr>
          <p:nvPr/>
        </p:nvSpPr>
        <p:spPr bwMode="auto">
          <a:xfrm>
            <a:off x="5656539" y="2108572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56" name="Rectangle 23"/>
          <p:cNvSpPr>
            <a:spLocks noChangeArrowheads="1"/>
          </p:cNvSpPr>
          <p:nvPr/>
        </p:nvSpPr>
        <p:spPr bwMode="auto">
          <a:xfrm>
            <a:off x="5656539" y="2972172"/>
            <a:ext cx="647700" cy="2889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57" name="Group 24"/>
          <p:cNvGrpSpPr>
            <a:grpSpLocks/>
          </p:cNvGrpSpPr>
          <p:nvPr/>
        </p:nvGrpSpPr>
        <p:grpSpPr bwMode="auto">
          <a:xfrm>
            <a:off x="8248927" y="2900734"/>
            <a:ext cx="360362" cy="792163"/>
            <a:chOff x="4105" y="1298"/>
            <a:chExt cx="453" cy="227"/>
          </a:xfrm>
        </p:grpSpPr>
        <p:sp>
          <p:nvSpPr>
            <p:cNvPr id="158" name="Line 25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7"/>
          <p:cNvSpPr txBox="1">
            <a:spLocks noChangeArrowheads="1"/>
          </p:cNvSpPr>
          <p:nvPr/>
        </p:nvSpPr>
        <p:spPr bwMode="auto">
          <a:xfrm>
            <a:off x="7996514" y="376433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161" name="Line 28"/>
          <p:cNvSpPr>
            <a:spLocks noChangeShapeType="1"/>
          </p:cNvSpPr>
          <p:nvPr/>
        </p:nvSpPr>
        <p:spPr bwMode="auto">
          <a:xfrm flipV="1">
            <a:off x="5224739" y="3116634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Oval 29"/>
          <p:cNvSpPr>
            <a:spLocks noChangeArrowheads="1"/>
          </p:cNvSpPr>
          <p:nvPr/>
        </p:nvSpPr>
        <p:spPr bwMode="auto">
          <a:xfrm>
            <a:off x="2200552" y="239749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163" name="Line 30"/>
          <p:cNvSpPr>
            <a:spLocks noChangeShapeType="1"/>
          </p:cNvSpPr>
          <p:nvPr/>
        </p:nvSpPr>
        <p:spPr bwMode="auto">
          <a:xfrm flipH="1" flipV="1">
            <a:off x="2345014" y="2829297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2056089" y="333253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65" name="Line 32"/>
          <p:cNvSpPr>
            <a:spLocks noChangeShapeType="1"/>
          </p:cNvSpPr>
          <p:nvPr/>
        </p:nvSpPr>
        <p:spPr bwMode="auto">
          <a:xfrm>
            <a:off x="6304239" y="2253034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33"/>
          <p:cNvSpPr>
            <a:spLocks noChangeShapeType="1"/>
          </p:cNvSpPr>
          <p:nvPr/>
        </p:nvSpPr>
        <p:spPr bwMode="auto">
          <a:xfrm>
            <a:off x="7493277" y="2251447"/>
            <a:ext cx="4667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6950352" y="3043609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Text Box 35"/>
          <p:cNvSpPr txBox="1">
            <a:spLocks noChangeArrowheads="1"/>
          </p:cNvSpPr>
          <p:nvPr/>
        </p:nvSpPr>
        <p:spPr bwMode="auto">
          <a:xfrm>
            <a:off x="6734452" y="3546847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69" name="Rectangle 36"/>
          <p:cNvSpPr>
            <a:spLocks noChangeArrowheads="1"/>
          </p:cNvSpPr>
          <p:nvPr/>
        </p:nvSpPr>
        <p:spPr bwMode="auto">
          <a:xfrm>
            <a:off x="7601227" y="2756272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170" name="Group 37"/>
          <p:cNvGrpSpPr>
            <a:grpSpLocks/>
          </p:cNvGrpSpPr>
          <p:nvPr/>
        </p:nvGrpSpPr>
        <p:grpSpPr bwMode="auto">
          <a:xfrm>
            <a:off x="5943877" y="3261097"/>
            <a:ext cx="2665412" cy="1728787"/>
            <a:chOff x="3334" y="1888"/>
            <a:chExt cx="2087" cy="1089"/>
          </a:xfrm>
        </p:grpSpPr>
        <p:grpSp>
          <p:nvGrpSpPr>
            <p:cNvPr id="171" name="Group 38"/>
            <p:cNvGrpSpPr>
              <a:grpSpLocks/>
            </p:cNvGrpSpPr>
            <p:nvPr/>
          </p:nvGrpSpPr>
          <p:grpSpPr bwMode="auto">
            <a:xfrm>
              <a:off x="3334" y="2523"/>
              <a:ext cx="2087" cy="453"/>
              <a:chOff x="3288" y="1661"/>
              <a:chExt cx="1270" cy="227"/>
            </a:xfrm>
          </p:grpSpPr>
          <p:sp>
            <p:nvSpPr>
              <p:cNvPr id="173" name="Line 39"/>
              <p:cNvSpPr>
                <a:spLocks noChangeShapeType="1"/>
              </p:cNvSpPr>
              <p:nvPr/>
            </p:nvSpPr>
            <p:spPr bwMode="auto">
              <a:xfrm>
                <a:off x="3288" y="1888"/>
                <a:ext cx="12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40"/>
              <p:cNvSpPr>
                <a:spLocks noChangeShapeType="1"/>
              </p:cNvSpPr>
              <p:nvPr/>
            </p:nvSpPr>
            <p:spPr bwMode="auto">
              <a:xfrm>
                <a:off x="4558" y="166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" name="Line 41"/>
            <p:cNvSpPr>
              <a:spLocks noChangeShapeType="1"/>
            </p:cNvSpPr>
            <p:nvPr/>
          </p:nvSpPr>
          <p:spPr bwMode="auto">
            <a:xfrm flipH="1" flipV="1">
              <a:off x="3334" y="1888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" name="Rectangle 42"/>
          <p:cNvSpPr>
            <a:spLocks noChangeArrowheads="1"/>
          </p:cNvSpPr>
          <p:nvPr/>
        </p:nvSpPr>
        <p:spPr bwMode="auto">
          <a:xfrm>
            <a:off x="2056089" y="5563889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>
                <a:solidFill>
                  <a:srgbClr val="000066"/>
                </a:solidFill>
                <a:latin typeface="Times New Roman" pitchFamily="18" charset="0"/>
              </a:rPr>
              <a:t>MAC</a:t>
            </a:r>
            <a:r>
              <a:rPr kumimoji="1" lang="zh-CN" altLang="en-US" sz="4000" b="1">
                <a:solidFill>
                  <a:srgbClr val="000066"/>
                </a:solidFill>
                <a:latin typeface="Times New Roman" pitchFamily="18" charset="0"/>
              </a:rPr>
              <a:t>与密文连接</a:t>
            </a:r>
          </a:p>
        </p:txBody>
      </p:sp>
      <p:sp>
        <p:nvSpPr>
          <p:cNvPr id="176" name="Line 43"/>
          <p:cNvSpPr>
            <a:spLocks noChangeShapeType="1"/>
          </p:cNvSpPr>
          <p:nvPr/>
        </p:nvSpPr>
        <p:spPr bwMode="auto">
          <a:xfrm>
            <a:off x="1479827" y="2613397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Rectangle 44"/>
          <p:cNvSpPr>
            <a:spLocks noChangeArrowheads="1"/>
          </p:cNvSpPr>
          <p:nvPr/>
        </p:nvSpPr>
        <p:spPr bwMode="auto">
          <a:xfrm>
            <a:off x="3208614" y="2180009"/>
            <a:ext cx="647700" cy="86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C</a:t>
            </a:r>
          </a:p>
        </p:txBody>
      </p:sp>
      <p:sp>
        <p:nvSpPr>
          <p:cNvPr id="178" name="Line 45"/>
          <p:cNvSpPr>
            <a:spLocks noChangeShapeType="1"/>
          </p:cNvSpPr>
          <p:nvPr/>
        </p:nvSpPr>
        <p:spPr bwMode="auto">
          <a:xfrm>
            <a:off x="3929339" y="2613397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Rectangle 46"/>
          <p:cNvSpPr>
            <a:spLocks noChangeArrowheads="1"/>
          </p:cNvSpPr>
          <p:nvPr/>
        </p:nvSpPr>
        <p:spPr bwMode="auto">
          <a:xfrm>
            <a:off x="7960002" y="17482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80" name="Oval 47"/>
          <p:cNvSpPr>
            <a:spLocks noChangeArrowheads="1"/>
          </p:cNvSpPr>
          <p:nvPr/>
        </p:nvSpPr>
        <p:spPr bwMode="auto">
          <a:xfrm>
            <a:off x="7061477" y="2035547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181" name="Line 48"/>
          <p:cNvSpPr>
            <a:spLocks noChangeShapeType="1"/>
          </p:cNvSpPr>
          <p:nvPr/>
        </p:nvSpPr>
        <p:spPr bwMode="auto">
          <a:xfrm>
            <a:off x="7204352" y="138784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" name="Text Box 49"/>
          <p:cNvSpPr txBox="1">
            <a:spLocks noChangeArrowheads="1"/>
          </p:cNvSpPr>
          <p:nvPr/>
        </p:nvSpPr>
        <p:spPr bwMode="auto">
          <a:xfrm>
            <a:off x="6917014" y="1027484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83" name="Line 50"/>
          <p:cNvSpPr>
            <a:spLocks noChangeShapeType="1"/>
          </p:cNvSpPr>
          <p:nvPr/>
        </p:nvSpPr>
        <p:spPr bwMode="auto">
          <a:xfrm flipV="1">
            <a:off x="6304239" y="2827709"/>
            <a:ext cx="4318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51"/>
          <p:cNvSpPr>
            <a:spLocks noChangeShapeType="1"/>
          </p:cNvSpPr>
          <p:nvPr/>
        </p:nvSpPr>
        <p:spPr bwMode="auto">
          <a:xfrm>
            <a:off x="7167839" y="2827709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" name="Group 52"/>
          <p:cNvGrpSpPr>
            <a:grpSpLocks/>
          </p:cNvGrpSpPr>
          <p:nvPr/>
        </p:nvGrpSpPr>
        <p:grpSpPr bwMode="auto">
          <a:xfrm>
            <a:off x="652739" y="4989214"/>
            <a:ext cx="1296988" cy="1393825"/>
            <a:chOff x="158" y="1389"/>
            <a:chExt cx="817" cy="878"/>
          </a:xfrm>
        </p:grpSpPr>
        <p:pic>
          <p:nvPicPr>
            <p:cNvPr id="186" name="Picture 53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188" name="Group 55"/>
          <p:cNvGrpSpPr>
            <a:grpSpLocks/>
          </p:cNvGrpSpPr>
          <p:nvPr/>
        </p:nvGrpSpPr>
        <p:grpSpPr bwMode="auto">
          <a:xfrm>
            <a:off x="7960002" y="5060652"/>
            <a:ext cx="1187450" cy="1322387"/>
            <a:chOff x="5012" y="1434"/>
            <a:chExt cx="748" cy="833"/>
          </a:xfrm>
        </p:grpSpPr>
        <p:pic>
          <p:nvPicPr>
            <p:cNvPr id="189" name="Picture 56" descr="J01953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 Box 57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191" name="Text Box 58"/>
          <p:cNvSpPr txBox="1">
            <a:spLocks noChangeArrowheads="1"/>
          </p:cNvSpPr>
          <p:nvPr/>
        </p:nvSpPr>
        <p:spPr bwMode="auto">
          <a:xfrm>
            <a:off x="3784877" y="1532309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k2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92" name="Line 59"/>
          <p:cNvSpPr>
            <a:spLocks noChangeShapeType="1"/>
          </p:cNvSpPr>
          <p:nvPr/>
        </p:nvSpPr>
        <p:spPr bwMode="auto">
          <a:xfrm>
            <a:off x="5008839" y="1892672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/>
      <p:bldP spid="145" grpId="0" animBg="1"/>
      <p:bldP spid="146" grpId="0"/>
      <p:bldP spid="147" grpId="0" animBg="1"/>
      <p:bldP spid="148" grpId="0" animBg="1"/>
      <p:bldP spid="155" grpId="0" animBg="1"/>
      <p:bldP spid="156" grpId="0" animBg="1"/>
      <p:bldP spid="160" grpId="0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/>
      <p:bldP spid="169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/>
      <p:bldP spid="183" grpId="0" animBg="1"/>
      <p:bldP spid="184" grpId="0" animBg="1"/>
      <p:bldP spid="191" grpId="0"/>
      <p:bldP spid="1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优点：认证标识（码）大小固定且短</a:t>
            </a:r>
            <a:endParaRPr lang="en-US" altLang="zh-CN" dirty="0"/>
          </a:p>
          <a:p>
            <a:r>
              <a:rPr lang="zh-CN" altLang="en-US" dirty="0"/>
              <a:t>缺点：需要密钥，不需要从</a:t>
            </a:r>
            <a:r>
              <a:rPr lang="en-US" altLang="zh-CN" dirty="0"/>
              <a:t>MAC</a:t>
            </a:r>
            <a:r>
              <a:rPr lang="zh-CN" altLang="en-US" dirty="0"/>
              <a:t>解密出</a:t>
            </a:r>
            <a:r>
              <a:rPr lang="en-US" altLang="zh-CN" dirty="0">
                <a:sym typeface="Wingdings" pitchFamily="2" charset="2"/>
              </a:rPr>
              <a:t>m</a:t>
            </a:r>
          </a:p>
          <a:p>
            <a:r>
              <a:rPr lang="zh-CN" altLang="en-US" dirty="0">
                <a:sym typeface="Wingdings" pitchFamily="2" charset="2"/>
              </a:rPr>
              <a:t>有没有不需密钥就能生成定长且短的认证标识的方法呢？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</a:t>
            </a:r>
            <a:r>
              <a:rPr lang="zh-CN" altLang="en-US"/>
              <a:t>优缺点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B393F2-BDD6-44FA-B0DE-103A02850C5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835696" y="4365104"/>
            <a:ext cx="5545138" cy="1033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lvl="0" algn="ctr"/>
            <a:r>
              <a:rPr kumimoji="1" lang="en-US" altLang="zh-CN" sz="4000" b="1">
                <a:solidFill>
                  <a:srgbClr val="000066"/>
                </a:solidFill>
                <a:latin typeface="Times New Roman" pitchFamily="18" charset="0"/>
              </a:rPr>
              <a:t>HASH</a:t>
            </a:r>
            <a:endParaRPr kumimoji="1" lang="zh-CN" altLang="en-US" sz="4000" b="1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消息摘要、哈希函数、数字指纹、杂凑函数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		h = H(M)</a:t>
            </a:r>
          </a:p>
          <a:p>
            <a:r>
              <a:rPr lang="zh-CN" altLang="en-US" dirty="0"/>
              <a:t>输入：任意长度的消息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输出：一个固定短长度散列值</a:t>
            </a:r>
            <a:r>
              <a:rPr lang="en-US" altLang="zh-CN" dirty="0"/>
              <a:t>H(M)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单向函数：</a:t>
            </a:r>
            <a:endParaRPr lang="en-US" altLang="zh-CN" dirty="0"/>
          </a:p>
          <a:p>
            <a:pPr lvl="1"/>
            <a:r>
              <a:rPr lang="zh-CN" altLang="en-US" dirty="0"/>
              <a:t>正向计算容易，反向计算困难</a:t>
            </a:r>
          </a:p>
          <a:p>
            <a:r>
              <a:rPr lang="zh-CN" altLang="en-US" dirty="0"/>
              <a:t>不同消息不同指纹，用作消息标识</a:t>
            </a:r>
            <a:endParaRPr lang="en-US" altLang="zh-CN" dirty="0"/>
          </a:p>
          <a:p>
            <a:pPr lvl="1"/>
            <a:r>
              <a:rPr lang="zh-CN" altLang="en-US" dirty="0"/>
              <a:t>消息</a:t>
            </a:r>
            <a:r>
              <a:rPr lang="en-US" altLang="zh-CN" dirty="0"/>
              <a:t>M</a:t>
            </a:r>
            <a:r>
              <a:rPr lang="zh-CN" altLang="en-US" dirty="0"/>
              <a:t>的所有位的函数：消息中任何一位或多位变化都将导致该散列值的变化。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散列函数</a:t>
            </a:r>
            <a:r>
              <a:rPr lang="en-US" altLang="zh-CN"/>
              <a:t>Hash Function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91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三元组（</a:t>
            </a:r>
            <a:r>
              <a:rPr lang="en-US" altLang="zh-CN" dirty="0"/>
              <a:t>K,T,V)</a:t>
            </a:r>
          </a:p>
          <a:p>
            <a:pPr lvl="1"/>
            <a:r>
              <a:rPr lang="zh-CN" altLang="en-US" dirty="0"/>
              <a:t>密钥生成算法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/>
              <a:t>标签算法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验证</a:t>
            </a:r>
            <a:r>
              <a:rPr lang="zh-CN" altLang="en-US"/>
              <a:t>算法</a:t>
            </a:r>
            <a:r>
              <a:rPr lang="en-US" altLang="zh-CN"/>
              <a:t>V</a:t>
            </a:r>
            <a:endParaRPr lang="en-US" altLang="zh-CN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758713" y="2564904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认证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编码器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认证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译码器</a:t>
              </a: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信宿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92231" y="5049852"/>
            <a:ext cx="8229600" cy="1355466"/>
          </a:xfrm>
          <a:prstGeom prst="rect">
            <a:avLst/>
          </a:prstGeom>
          <a:solidFill>
            <a:srgbClr val="FFFF00"/>
          </a:solidFill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>
                <a:solidFill>
                  <a:srgbClr val="000066"/>
                </a:solidFill>
              </a:rPr>
              <a:t>认证函数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</a:rPr>
              <a:t>消息加密函数</a:t>
            </a:r>
            <a:r>
              <a:rPr lang="en-US" altLang="zh-CN">
                <a:solidFill>
                  <a:srgbClr val="C00000"/>
                </a:solidFill>
              </a:rPr>
              <a:t>(Message encryption)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</a:rPr>
              <a:t>消息认证码</a:t>
            </a:r>
            <a:r>
              <a:rPr lang="en-US" altLang="zh-CN">
                <a:solidFill>
                  <a:srgbClr val="C00000"/>
                </a:solidFill>
              </a:rPr>
              <a:t>MAC(Message Authentication Code)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solidFill>
                  <a:srgbClr val="C00000"/>
                </a:solidFill>
              </a:rPr>
              <a:t>散列函数</a:t>
            </a:r>
            <a:r>
              <a:rPr lang="en-US" altLang="zh-CN">
                <a:solidFill>
                  <a:srgbClr val="C00000"/>
                </a:solidFill>
              </a:rPr>
              <a:t>(Hash Function)</a:t>
            </a:r>
          </a:p>
        </p:txBody>
      </p:sp>
    </p:spTree>
    <p:extLst>
      <p:ext uri="{BB962C8B-B14F-4D97-AF65-F5344CB8AC3E}">
        <p14:creationId xmlns:p14="http://schemas.microsoft.com/office/powerpoint/2010/main" val="38117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任意长度数据块，产生固定长度散列值；</a:t>
            </a:r>
          </a:p>
          <a:p>
            <a:r>
              <a:rPr lang="zh-CN" altLang="en-US" dirty="0"/>
              <a:t>单向性：</a:t>
            </a:r>
            <a:endParaRPr lang="en-US" altLang="zh-CN" dirty="0"/>
          </a:p>
          <a:p>
            <a:pPr lvl="1"/>
            <a:r>
              <a:rPr lang="zh-CN" altLang="en-US" dirty="0"/>
              <a:t>任意给定</a:t>
            </a:r>
            <a:r>
              <a:rPr lang="en-US" altLang="zh-CN" dirty="0"/>
              <a:t>m ,</a:t>
            </a:r>
            <a:r>
              <a:rPr lang="zh-CN" altLang="en-US" dirty="0"/>
              <a:t>计算</a:t>
            </a:r>
            <a:r>
              <a:rPr lang="en-US" altLang="zh-CN" dirty="0"/>
              <a:t>H(m)</a:t>
            </a:r>
            <a:r>
              <a:rPr lang="zh-CN" altLang="en-US" dirty="0"/>
              <a:t>相对容易；</a:t>
            </a:r>
          </a:p>
          <a:p>
            <a:pPr lvl="1"/>
            <a:r>
              <a:rPr lang="zh-CN" altLang="en-US" dirty="0"/>
              <a:t>对任意给定</a:t>
            </a:r>
            <a:r>
              <a:rPr lang="en-US" altLang="zh-CN" dirty="0"/>
              <a:t>h</a:t>
            </a:r>
            <a:r>
              <a:rPr lang="zh-CN" altLang="en-US" dirty="0"/>
              <a:t>，找到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H(m)=h</a:t>
            </a:r>
            <a:r>
              <a:rPr lang="zh-CN" altLang="en-US" dirty="0"/>
              <a:t>在计算上不可行；</a:t>
            </a:r>
          </a:p>
          <a:p>
            <a:r>
              <a:rPr lang="zh-CN" altLang="en-US" dirty="0"/>
              <a:t>安全性，冲突（碰撞）一定存在，但发现困难</a:t>
            </a:r>
            <a:endParaRPr lang="en-US" altLang="zh-CN" dirty="0"/>
          </a:p>
          <a:p>
            <a:pPr lvl="1"/>
            <a:r>
              <a:rPr lang="zh-CN" altLang="en-US" dirty="0"/>
              <a:t>任意给定消息</a:t>
            </a:r>
            <a:r>
              <a:rPr lang="en-US" altLang="zh-CN" dirty="0"/>
              <a:t>m1</a:t>
            </a:r>
            <a:r>
              <a:rPr lang="zh-CN" altLang="en-US" dirty="0"/>
              <a:t>，找到</a:t>
            </a:r>
            <a:r>
              <a:rPr lang="en-US" altLang="zh-CN" dirty="0"/>
              <a:t>m2≠m1</a:t>
            </a:r>
            <a:r>
              <a:rPr lang="zh-CN" altLang="en-US" dirty="0"/>
              <a:t>满足</a:t>
            </a:r>
            <a:r>
              <a:rPr lang="en-US" altLang="zh-CN" dirty="0"/>
              <a:t>H(m2)=H(m1)</a:t>
            </a:r>
            <a:r>
              <a:rPr lang="zh-CN" altLang="en-US" dirty="0"/>
              <a:t>计算上不可行；</a:t>
            </a:r>
          </a:p>
          <a:p>
            <a:pPr lvl="1"/>
            <a:r>
              <a:rPr lang="zh-CN" altLang="en-US" dirty="0"/>
              <a:t>找到任意消息对</a:t>
            </a:r>
            <a:r>
              <a:rPr lang="en-US" altLang="zh-CN" dirty="0"/>
              <a:t>(m1,m2)</a:t>
            </a:r>
            <a:r>
              <a:rPr lang="zh-CN" altLang="en-US" dirty="0"/>
              <a:t>，满足</a:t>
            </a:r>
            <a:r>
              <a:rPr lang="en-US" altLang="zh-CN" dirty="0"/>
              <a:t>H(m1) = H(m2)</a:t>
            </a:r>
            <a:r>
              <a:rPr lang="zh-CN" altLang="en-US" dirty="0"/>
              <a:t>计算上不可行。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安全</a:t>
            </a:r>
            <a:r>
              <a:rPr lang="en-US" altLang="zh-CN"/>
              <a:t>HASH</a:t>
            </a:r>
            <a:r>
              <a:rPr lang="zh-CN" altLang="en-US"/>
              <a:t>函数要求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信息加密</a:t>
            </a:r>
            <a:endParaRPr lang="en-US" altLang="zh-CN"/>
          </a:p>
          <a:p>
            <a:r>
              <a:rPr lang="zh-CN" altLang="en-US"/>
              <a:t>消息认证</a:t>
            </a:r>
            <a:endParaRPr lang="en-US" altLang="zh-CN"/>
          </a:p>
          <a:p>
            <a:r>
              <a:rPr lang="zh-CN" altLang="en-US"/>
              <a:t>数字签名</a:t>
            </a:r>
            <a:endParaRPr lang="en-US" altLang="zh-CN"/>
          </a:p>
          <a:p>
            <a:r>
              <a:rPr lang="zh-CN" altLang="en-US"/>
              <a:t>身份认证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密码学应用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输入消息序列，以迭代的方式每次处理一个分组。</a:t>
            </a:r>
            <a:endParaRPr lang="en-US" altLang="zh-CN" dirty="0"/>
          </a:p>
          <a:p>
            <a:r>
              <a:rPr lang="zh-CN" altLang="en-US" dirty="0"/>
              <a:t>一个最简单的哈希函数：每个分组按比特异或</a:t>
            </a:r>
            <a:r>
              <a:rPr lang="en-US" altLang="zh-CN" dirty="0"/>
              <a:t>(XOR)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将消息</a:t>
            </a:r>
            <a:r>
              <a:rPr lang="en-US" altLang="zh-CN" dirty="0"/>
              <a:t>M</a:t>
            </a:r>
            <a:r>
              <a:rPr lang="zh-CN" altLang="en-US" dirty="0"/>
              <a:t>分成</a:t>
            </a:r>
            <a:r>
              <a:rPr lang="en-US" altLang="zh-CN" dirty="0"/>
              <a:t>N</a:t>
            </a:r>
            <a:r>
              <a:rPr lang="zh-CN" altLang="en-US" dirty="0"/>
              <a:t>个定长分组：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 M</a:t>
            </a:r>
            <a:r>
              <a:rPr lang="en-US" altLang="zh-CN" baseline="-25000" dirty="0"/>
              <a:t>2</a:t>
            </a:r>
            <a:r>
              <a:rPr lang="en-US" altLang="zh-CN" dirty="0"/>
              <a:t> M</a:t>
            </a:r>
            <a:r>
              <a:rPr lang="en-US" altLang="zh-CN" baseline="-25000" dirty="0"/>
              <a:t>3</a:t>
            </a:r>
            <a:r>
              <a:rPr lang="en-US" altLang="zh-CN" dirty="0"/>
              <a:t> M</a:t>
            </a:r>
            <a:r>
              <a:rPr lang="en-US" altLang="zh-CN" baseline="-25000" dirty="0"/>
              <a:t>4</a:t>
            </a:r>
            <a:r>
              <a:rPr lang="en-US" altLang="zh-CN" dirty="0"/>
              <a:t> …M</a:t>
            </a:r>
            <a:r>
              <a:rPr lang="en-US" altLang="zh-CN" baseline="-25000" dirty="0"/>
              <a:t>N</a:t>
            </a:r>
          </a:p>
          <a:p>
            <a:pPr lvl="1"/>
            <a:r>
              <a:rPr lang="en-US" altLang="zh-CN" dirty="0"/>
              <a:t>H(M)=M</a:t>
            </a:r>
            <a:r>
              <a:rPr lang="en-US" altLang="zh-CN" baseline="-25000" dirty="0"/>
              <a:t>1</a:t>
            </a:r>
            <a:r>
              <a:rPr lang="en-US" altLang="zh-CN" dirty="0"/>
              <a:t>⊕M</a:t>
            </a:r>
            <a:r>
              <a:rPr lang="en-US" altLang="zh-CN" baseline="-25000" dirty="0"/>
              <a:t>2</a:t>
            </a:r>
            <a:r>
              <a:rPr lang="en-US" altLang="zh-CN" dirty="0"/>
              <a:t>⊕M</a:t>
            </a:r>
            <a:r>
              <a:rPr lang="en-US" altLang="zh-CN" baseline="-25000" dirty="0"/>
              <a:t>3</a:t>
            </a:r>
            <a:r>
              <a:rPr lang="en-US" altLang="zh-CN" dirty="0"/>
              <a:t>⊕M</a:t>
            </a:r>
            <a:r>
              <a:rPr lang="en-US" altLang="zh-CN" baseline="-25000" dirty="0"/>
              <a:t>4</a:t>
            </a:r>
            <a:r>
              <a:rPr lang="en-US" altLang="zh-CN" dirty="0"/>
              <a:t>⊕…⊕M</a:t>
            </a:r>
            <a:r>
              <a:rPr lang="en-US" altLang="zh-CN" baseline="-25000" dirty="0"/>
              <a:t>N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简单的哈希算法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268271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弱无碰撞</a:t>
            </a:r>
            <a:endParaRPr lang="en-US" altLang="zh-CN"/>
          </a:p>
          <a:p>
            <a:pPr lvl="1"/>
            <a:r>
              <a:rPr lang="zh-CN" altLang="en-US"/>
              <a:t>对给定消息</a:t>
            </a:r>
            <a:r>
              <a:rPr lang="en-US" altLang="zh-CN"/>
              <a:t>x ∈ X</a:t>
            </a:r>
            <a:r>
              <a:rPr lang="zh-CN" altLang="en-US"/>
              <a:t>，在计算上几乎找不到异于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en-US" altLang="zh-CN"/>
              <a:t>x' ∈ X</a:t>
            </a:r>
            <a:r>
              <a:rPr lang="zh-CN" altLang="en-US"/>
              <a:t>使</a:t>
            </a:r>
            <a:r>
              <a:rPr lang="en-US" altLang="zh-CN"/>
              <a:t>h(x)=h(x')</a:t>
            </a:r>
            <a:r>
              <a:rPr lang="zh-CN" altLang="en-US"/>
              <a:t>。</a:t>
            </a:r>
          </a:p>
          <a:p>
            <a:r>
              <a:rPr lang="zh-CN" altLang="en-US"/>
              <a:t>强无碰撞</a:t>
            </a:r>
            <a:endParaRPr lang="en-US" altLang="zh-CN"/>
          </a:p>
          <a:p>
            <a:pPr lvl="1"/>
            <a:r>
              <a:rPr lang="zh-CN" altLang="en-US"/>
              <a:t>在计算上几乎不可能找到相异的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x'</a:t>
            </a:r>
            <a:r>
              <a:rPr lang="zh-CN" altLang="en-US"/>
              <a:t>使得</a:t>
            </a:r>
            <a:r>
              <a:rPr lang="en-US" altLang="zh-CN"/>
              <a:t>h(x)=h(x')</a:t>
            </a:r>
            <a:r>
              <a:rPr lang="zh-CN" altLang="en-US"/>
              <a:t>。</a:t>
            </a:r>
          </a:p>
          <a:p>
            <a:r>
              <a:rPr lang="zh-CN" altLang="en-US"/>
              <a:t> 注：强无碰撞自然含弱无碰撞！</a:t>
            </a:r>
          </a:p>
          <a:p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Hash</a:t>
            </a:r>
            <a:r>
              <a:rPr lang="zh-CN" altLang="en-US"/>
              <a:t>函数的分类</a:t>
            </a:r>
            <a:r>
              <a:rPr lang="en-US" altLang="zh-CN"/>
              <a:t>——</a:t>
            </a:r>
            <a:r>
              <a:rPr lang="zh-CN" altLang="en-US"/>
              <a:t>根据安全水平：</a:t>
            </a: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基于数学难题</a:t>
            </a:r>
            <a:endParaRPr lang="en-US" altLang="zh-CN"/>
          </a:p>
          <a:p>
            <a:pPr lvl="1"/>
            <a:r>
              <a:rPr lang="zh-CN" altLang="en-US"/>
              <a:t>计算速度慢，不实用</a:t>
            </a:r>
          </a:p>
          <a:p>
            <a:r>
              <a:rPr lang="zh-CN" altLang="en-US"/>
              <a:t>利用对称密码体制</a:t>
            </a:r>
            <a:endParaRPr lang="en-US" altLang="zh-CN"/>
          </a:p>
          <a:p>
            <a:r>
              <a:rPr lang="zh-CN" altLang="en-US"/>
              <a:t>直接设计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Hash</a:t>
            </a:r>
            <a:r>
              <a:rPr lang="zh-CN" altLang="en-US"/>
              <a:t>函数的构造</a:t>
            </a: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几乎被所有</a:t>
            </a:r>
            <a:r>
              <a:rPr lang="en-US" altLang="zh-CN" dirty="0">
                <a:sym typeface="Symbol" pitchFamily="18" charset="2"/>
              </a:rPr>
              <a:t>hash</a:t>
            </a:r>
            <a:r>
              <a:rPr lang="zh-CN" altLang="en-US" dirty="0">
                <a:sym typeface="Symbol" pitchFamily="18" charset="2"/>
              </a:rPr>
              <a:t>函数使用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把原始消息</a:t>
            </a:r>
            <a:r>
              <a:rPr lang="en-US" altLang="zh-CN" dirty="0">
                <a:sym typeface="Symbol" pitchFamily="18" charset="2"/>
              </a:rPr>
              <a:t>M</a:t>
            </a:r>
            <a:r>
              <a:rPr lang="zh-CN" altLang="en-US" dirty="0">
                <a:sym typeface="Symbol" pitchFamily="18" charset="2"/>
              </a:rPr>
              <a:t>分成一些固定长度的块</a:t>
            </a:r>
            <a:r>
              <a:rPr lang="en-US" altLang="zh-CN" dirty="0">
                <a:sym typeface="Symbol" pitchFamily="18" charset="2"/>
              </a:rPr>
              <a:t>Y</a:t>
            </a:r>
            <a:r>
              <a:rPr lang="en-US" altLang="zh-CN" baseline="-25000" dirty="0">
                <a:sym typeface="Symbol" pitchFamily="18" charset="2"/>
              </a:rPr>
              <a:t>i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最后一块填充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设定初始值</a:t>
            </a:r>
            <a:r>
              <a:rPr lang="en-US" altLang="zh-CN" dirty="0">
                <a:sym typeface="Symbol" pitchFamily="18" charset="2"/>
              </a:rPr>
              <a:t>CV</a:t>
            </a:r>
            <a:r>
              <a:rPr lang="en-US" altLang="zh-CN" baseline="-25000" dirty="0">
                <a:sym typeface="Symbol" pitchFamily="18" charset="2"/>
              </a:rPr>
              <a:t>0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压缩函数</a:t>
            </a:r>
            <a:r>
              <a:rPr lang="en-US" altLang="zh-CN" dirty="0">
                <a:sym typeface="Symbol" pitchFamily="18" charset="2"/>
              </a:rPr>
              <a:t>f, </a:t>
            </a:r>
            <a:r>
              <a:rPr lang="en-US" altLang="zh-CN" dirty="0" err="1">
                <a:sym typeface="Symbol" pitchFamily="18" charset="2"/>
              </a:rPr>
              <a:t>CV</a:t>
            </a:r>
            <a:r>
              <a:rPr lang="en-US" altLang="zh-CN" baseline="-25000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=f(CV</a:t>
            </a:r>
            <a:r>
              <a:rPr lang="en-US" altLang="zh-CN" baseline="-25000" dirty="0">
                <a:sym typeface="Symbol" pitchFamily="18" charset="2"/>
              </a:rPr>
              <a:t>i-1</a:t>
            </a:r>
            <a:r>
              <a:rPr lang="en-US" altLang="zh-CN" dirty="0">
                <a:sym typeface="Symbol" pitchFamily="18" charset="2"/>
              </a:rPr>
              <a:t>,Y</a:t>
            </a:r>
            <a:r>
              <a:rPr lang="en-US" altLang="zh-CN" baseline="-25000" dirty="0">
                <a:sym typeface="Symbol" pitchFamily="18" charset="2"/>
              </a:rPr>
              <a:t>i-1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最后一个</a:t>
            </a:r>
            <a:r>
              <a:rPr lang="en-US" altLang="zh-CN" dirty="0" err="1">
                <a:sym typeface="Symbol" pitchFamily="18" charset="2"/>
              </a:rPr>
              <a:t>CV</a:t>
            </a:r>
            <a:r>
              <a:rPr lang="en-US" altLang="zh-CN" baseline="-25000" dirty="0" err="1">
                <a:sym typeface="Symbol" pitchFamily="18" charset="2"/>
              </a:rPr>
              <a:t>i</a:t>
            </a:r>
            <a:r>
              <a:rPr lang="zh-CN" altLang="en-US" dirty="0">
                <a:sym typeface="Symbol" pitchFamily="18" charset="2"/>
              </a:rPr>
              <a:t>为</a:t>
            </a:r>
            <a:r>
              <a:rPr lang="en-US" altLang="zh-CN" dirty="0">
                <a:sym typeface="Symbol" pitchFamily="18" charset="2"/>
              </a:rPr>
              <a:t>hash</a:t>
            </a:r>
            <a:r>
              <a:rPr lang="zh-CN" altLang="en-US" dirty="0">
                <a:sym typeface="Symbol" pitchFamily="18" charset="2"/>
              </a:rPr>
              <a:t>值</a:t>
            </a:r>
          </a:p>
          <a:p>
            <a:endParaRPr lang="en-US" altLang="zh-CN" dirty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hash</a:t>
            </a:r>
            <a:r>
              <a:rPr lang="zh-CN" altLang="en-US"/>
              <a:t>函数通用结构</a:t>
            </a:r>
            <a:endParaRPr lang="en-US" altLang="zh-CN" dirty="0"/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ltGray">
          <a:xfrm rot="-5400000">
            <a:off x="1564482" y="2282477"/>
            <a:ext cx="1371600" cy="633413"/>
          </a:xfrm>
          <a:custGeom>
            <a:avLst/>
            <a:gdLst>
              <a:gd name="T0" fmla="*/ 1200150 w 21600"/>
              <a:gd name="T1" fmla="*/ 316707 h 21600"/>
              <a:gd name="T2" fmla="*/ 685800 w 21600"/>
              <a:gd name="T3" fmla="*/ 633413 h 21600"/>
              <a:gd name="T4" fmla="*/ 171450 w 21600"/>
              <a:gd name="T5" fmla="*/ 316707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ltGray">
          <a:xfrm>
            <a:off x="1476375" y="1570484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ltGray">
          <a:xfrm>
            <a:off x="1476375" y="2332484"/>
            <a:ext cx="493713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ltGray">
          <a:xfrm flipH="1">
            <a:off x="1406525" y="17990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ltGray">
          <a:xfrm>
            <a:off x="1111250" y="1687959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ltGray">
          <a:xfrm>
            <a:off x="1322388" y="1230759"/>
            <a:ext cx="4937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ltGray">
          <a:xfrm>
            <a:off x="1195388" y="27896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ltGray">
          <a:xfrm flipV="1">
            <a:off x="1476375" y="27134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ltGray">
          <a:xfrm>
            <a:off x="1392238" y="2373759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ltGray">
          <a:xfrm>
            <a:off x="758825" y="2546797"/>
            <a:ext cx="533400" cy="58102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IV=</a:t>
            </a:r>
          </a:p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0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ltGray">
          <a:xfrm>
            <a:off x="2109788" y="2370584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ltGray">
          <a:xfrm rot="-5400000">
            <a:off x="2916238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ltGray">
          <a:xfrm>
            <a:off x="2828925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ltGray">
          <a:xfrm>
            <a:off x="2828925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ltGray">
          <a:xfrm flipH="1">
            <a:off x="2757488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ltGray">
          <a:xfrm>
            <a:off x="2462213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ltGray">
          <a:xfrm>
            <a:off x="2673350" y="1227584"/>
            <a:ext cx="4937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ltGray">
          <a:xfrm>
            <a:off x="2546350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ltGray">
          <a:xfrm flipV="1">
            <a:off x="2828925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ltGray">
          <a:xfrm>
            <a:off x="2743200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ltGray">
          <a:xfrm>
            <a:off x="3460750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83" name="AutoShape 23"/>
          <p:cNvSpPr>
            <a:spLocks noChangeArrowheads="1"/>
          </p:cNvSpPr>
          <p:nvPr/>
        </p:nvSpPr>
        <p:spPr bwMode="ltGray">
          <a:xfrm rot="-5400000">
            <a:off x="5961063" y="2280096"/>
            <a:ext cx="1371600" cy="631825"/>
          </a:xfrm>
          <a:custGeom>
            <a:avLst/>
            <a:gdLst>
              <a:gd name="T0" fmla="*/ 1200150 w 21600"/>
              <a:gd name="T1" fmla="*/ 315913 h 21600"/>
              <a:gd name="T2" fmla="*/ 685800 w 21600"/>
              <a:gd name="T3" fmla="*/ 631825 h 21600"/>
              <a:gd name="T4" fmla="*/ 171450 w 21600"/>
              <a:gd name="T5" fmla="*/ 315913 h 21600"/>
              <a:gd name="T6" fmla="*/ 685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69696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ltGray">
          <a:xfrm>
            <a:off x="5873750" y="1567309"/>
            <a:ext cx="0" cy="7620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ltGray">
          <a:xfrm>
            <a:off x="5873750" y="2329309"/>
            <a:ext cx="492125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ltGray">
          <a:xfrm flipH="1">
            <a:off x="5802313" y="1795909"/>
            <a:ext cx="141287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ltGray">
          <a:xfrm>
            <a:off x="5507038" y="16847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ltGray">
          <a:xfrm>
            <a:off x="5718175" y="1227584"/>
            <a:ext cx="6715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</a:t>
            </a:r>
            <a:r>
              <a:rPr kumimoji="1" lang="en-US" altLang="zh-CN" sz="14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ltGray">
          <a:xfrm>
            <a:off x="5591175" y="2786509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ltGray">
          <a:xfrm flipV="1">
            <a:off x="5873750" y="2710309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ltGray">
          <a:xfrm>
            <a:off x="5788025" y="23705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ltGray">
          <a:xfrm>
            <a:off x="5486400" y="2903984"/>
            <a:ext cx="6477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L-1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ltGray">
          <a:xfrm>
            <a:off x="6505575" y="2367409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ltGray">
          <a:xfrm>
            <a:off x="2532063" y="2903984"/>
            <a:ext cx="53340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ltGray">
          <a:xfrm>
            <a:off x="3938588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ltGray">
          <a:xfrm flipV="1">
            <a:off x="4219575" y="2522984"/>
            <a:ext cx="141288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ltGray">
          <a:xfrm>
            <a:off x="4079875" y="2141984"/>
            <a:ext cx="35401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ltGray">
          <a:xfrm>
            <a:off x="6962775" y="2599184"/>
            <a:ext cx="7747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ltGray">
          <a:xfrm flipV="1">
            <a:off x="7245350" y="2522984"/>
            <a:ext cx="139700" cy="152400"/>
          </a:xfrm>
          <a:prstGeom prst="line">
            <a:avLst/>
          </a:prstGeom>
          <a:noFill/>
          <a:ln w="9525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ltGray">
          <a:xfrm>
            <a:off x="7104063" y="2141984"/>
            <a:ext cx="354012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ltGray">
          <a:xfrm>
            <a:off x="304800" y="4191000"/>
            <a:ext cx="5727700" cy="2282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IV  =  initial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初始值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 =  chaining value 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链接值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Yi  =  ith input block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第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itchFamily="18" charset="0"/>
              </a:rPr>
              <a:t>个输入数据块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f     =  compression algorithm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压缩算法）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n    =  length of hash code 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散列码的长度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b    =  length of input block(</a:t>
            </a:r>
            <a:r>
              <a:rPr kumimoji="1" lang="zh-CN" altLang="zh-CN" sz="2400" b="1">
                <a:solidFill>
                  <a:srgbClr val="000066"/>
                </a:solidFill>
                <a:latin typeface="Times New Roman" pitchFamily="18" charset="0"/>
              </a:rPr>
              <a:t>输入块的长度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ltGray">
          <a:xfrm>
            <a:off x="7877175" y="2446784"/>
            <a:ext cx="552450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900" b="1">
                <a:solidFill>
                  <a:srgbClr val="000066"/>
                </a:solidFill>
                <a:latin typeface="Times New Roman" pitchFamily="18" charset="0"/>
              </a:rPr>
              <a:t>L</a:t>
            </a:r>
            <a:endParaRPr kumimoji="1" lang="en-US" altLang="zh-CN" sz="16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ltGray">
          <a:xfrm>
            <a:off x="6175375" y="3449638"/>
            <a:ext cx="169863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kumimoji="1" lang="zh-CN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ltGray">
          <a:xfrm>
            <a:off x="5307334" y="3465686"/>
            <a:ext cx="3513138" cy="1187450"/>
          </a:xfrm>
          <a:prstGeom prst="rect">
            <a:avLst/>
          </a:prstGeom>
          <a:solidFill>
            <a:schemeClr val="folHlink"/>
          </a:solidFill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=IV=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itchFamily="18" charset="0"/>
              </a:rPr>
              <a:t>initial n-bit value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=f(CV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, Y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i-1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)  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(1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i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itchFamily="18" charset="0"/>
              </a:rPr>
              <a:t>L)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H(M) = CV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hash</a:t>
            </a:r>
            <a:r>
              <a:rPr lang="zh-CN" altLang="en-US"/>
              <a:t>函数通用结构</a:t>
            </a: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MD5</a:t>
            </a:r>
          </a:p>
          <a:p>
            <a:endParaRPr lang="en-US" altLang="zh-CN"/>
          </a:p>
          <a:p>
            <a:r>
              <a:rPr lang="en-US" altLang="zh-CN"/>
              <a:t>SHA-1</a:t>
            </a:r>
          </a:p>
          <a:p>
            <a:endParaRPr lang="en-US" altLang="zh-CN"/>
          </a:p>
          <a:p>
            <a:r>
              <a:rPr lang="en-US" altLang="zh-CN"/>
              <a:t>RIPEMD-160</a:t>
            </a:r>
          </a:p>
          <a:p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22238"/>
            <a:ext cx="723265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几种常用的</a:t>
            </a:r>
            <a:r>
              <a:rPr lang="en-US" altLang="zh-CN"/>
              <a:t>HASH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Merkle1989</a:t>
            </a:r>
            <a:r>
              <a:rPr lang="zh-CN" altLang="en-US" dirty="0"/>
              <a:t>年提出</a:t>
            </a:r>
            <a:r>
              <a:rPr lang="en-US" altLang="zh-CN" dirty="0"/>
              <a:t>hash function</a:t>
            </a:r>
            <a:r>
              <a:rPr lang="zh-CN" altLang="en-US" dirty="0"/>
              <a:t>模型，</a:t>
            </a:r>
            <a:r>
              <a:rPr lang="en-US" altLang="zh-CN" dirty="0"/>
              <a:t>Ron </a:t>
            </a:r>
            <a:r>
              <a:rPr lang="en-US" altLang="zh-CN" dirty="0" err="1"/>
              <a:t>Rivest</a:t>
            </a:r>
            <a:r>
              <a:rPr lang="zh-CN" altLang="en-US" dirty="0"/>
              <a:t>于</a:t>
            </a:r>
            <a:r>
              <a:rPr lang="en-US" altLang="zh-CN" dirty="0"/>
              <a:t>1990</a:t>
            </a:r>
            <a:r>
              <a:rPr lang="zh-CN" altLang="en-US" dirty="0"/>
              <a:t>年提出</a:t>
            </a:r>
            <a:r>
              <a:rPr lang="en-US" altLang="zh-CN" dirty="0"/>
              <a:t>MD4</a:t>
            </a:r>
            <a:r>
              <a:rPr lang="zh-CN" altLang="en-US" dirty="0"/>
              <a:t>，</a:t>
            </a:r>
            <a:r>
              <a:rPr lang="en-US" altLang="zh-CN" dirty="0">
                <a:sym typeface="Symbol" pitchFamily="18" charset="2"/>
              </a:rPr>
              <a:t>1992</a:t>
            </a:r>
            <a:r>
              <a:rPr lang="zh-CN" altLang="en-US" dirty="0">
                <a:sym typeface="Symbol" pitchFamily="18" charset="2"/>
              </a:rPr>
              <a:t>年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dirty="0"/>
              <a:t>MD5 (RFC 1321)</a:t>
            </a:r>
          </a:p>
          <a:p>
            <a:r>
              <a:rPr lang="zh-CN" altLang="en-US" dirty="0">
                <a:sym typeface="Symbol" pitchFamily="18" charset="2"/>
              </a:rPr>
              <a:t>输入：</a:t>
            </a:r>
            <a:r>
              <a:rPr lang="en-US" altLang="zh-CN" dirty="0">
                <a:sym typeface="Symbol" pitchFamily="18" charset="2"/>
              </a:rPr>
              <a:t>512bit</a:t>
            </a:r>
            <a:r>
              <a:rPr lang="zh-CN" altLang="en-US" dirty="0">
                <a:sym typeface="Symbol" pitchFamily="18" charset="2"/>
              </a:rPr>
              <a:t>块</a:t>
            </a:r>
          </a:p>
          <a:p>
            <a:r>
              <a:rPr lang="zh-CN" altLang="en-US" dirty="0">
                <a:sym typeface="Symbol" pitchFamily="18" charset="2"/>
              </a:rPr>
              <a:t>输出：</a:t>
            </a:r>
            <a:r>
              <a:rPr lang="en-US" altLang="zh-CN" dirty="0">
                <a:sym typeface="Symbol" pitchFamily="18" charset="2"/>
              </a:rPr>
              <a:t>128bit</a:t>
            </a:r>
          </a:p>
          <a:p>
            <a:r>
              <a:rPr lang="en-US" altLang="zh-CN" dirty="0">
                <a:sym typeface="Symbol" pitchFamily="18" charset="2"/>
              </a:rPr>
              <a:t>2004</a:t>
            </a:r>
            <a:r>
              <a:rPr lang="zh-CN" altLang="en-US" dirty="0">
                <a:sym typeface="Symbol" pitchFamily="18" charset="2"/>
              </a:rPr>
              <a:t>年前最主要</a:t>
            </a:r>
            <a:r>
              <a:rPr lang="en-US" altLang="zh-CN" dirty="0">
                <a:sym typeface="Symbol" pitchFamily="18" charset="2"/>
              </a:rPr>
              <a:t>hash</a:t>
            </a:r>
            <a:r>
              <a:rPr lang="zh-CN" altLang="en-US" dirty="0">
                <a:sym typeface="Symbol" pitchFamily="18" charset="2"/>
              </a:rPr>
              <a:t>算法，</a:t>
            </a:r>
            <a:r>
              <a:rPr lang="zh-CN" altLang="en-US" dirty="0"/>
              <a:t>在国内外有着广泛的应用，曾一度被认为非常安全。</a:t>
            </a:r>
            <a:endParaRPr lang="zh-CN" altLang="en-US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现行美国标准</a:t>
            </a:r>
            <a:r>
              <a:rPr lang="en-US" altLang="zh-CN" dirty="0">
                <a:sym typeface="Symbol" pitchFamily="18" charset="2"/>
              </a:rPr>
              <a:t>SHA-1</a:t>
            </a:r>
            <a:r>
              <a:rPr lang="zh-CN" altLang="en-US" dirty="0">
                <a:sym typeface="Symbol" pitchFamily="18" charset="2"/>
              </a:rPr>
              <a:t>以</a:t>
            </a:r>
            <a:r>
              <a:rPr lang="en-US" altLang="zh-CN" dirty="0">
                <a:sym typeface="Symbol" pitchFamily="18" charset="2"/>
              </a:rPr>
              <a:t>MD5</a:t>
            </a:r>
            <a:r>
              <a:rPr lang="zh-CN" altLang="en-US" dirty="0">
                <a:sym typeface="Symbol" pitchFamily="18" charset="2"/>
              </a:rPr>
              <a:t>前身</a:t>
            </a:r>
            <a:r>
              <a:rPr lang="en-US" altLang="zh-CN" dirty="0">
                <a:sym typeface="Symbol" pitchFamily="18" charset="2"/>
              </a:rPr>
              <a:t>MD4</a:t>
            </a:r>
            <a:r>
              <a:rPr lang="zh-CN" altLang="en-US" dirty="0">
                <a:sym typeface="Symbol" pitchFamily="18" charset="2"/>
              </a:rPr>
              <a:t>为基础。</a:t>
            </a:r>
            <a:endParaRPr lang="en-US" altLang="zh-CN" dirty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MD5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609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en-US" sz="4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2004</a:t>
            </a:r>
            <a:r>
              <a:rPr lang="zh-CN" altLang="en-US" dirty="0"/>
              <a:t>年国际密码学会议（</a:t>
            </a:r>
            <a:r>
              <a:rPr lang="en-US" altLang="zh-CN" dirty="0"/>
              <a:t>Crypto’2004</a:t>
            </a:r>
            <a:r>
              <a:rPr lang="zh-CN" altLang="en-US" dirty="0"/>
              <a:t>）山东大学王小云教授做了破译</a:t>
            </a:r>
            <a:r>
              <a:rPr lang="en-US" altLang="zh-CN" dirty="0"/>
              <a:t>MD5</a:t>
            </a:r>
            <a:r>
              <a:rPr lang="zh-CN" altLang="en-US" dirty="0"/>
              <a:t>、</a:t>
            </a:r>
            <a:r>
              <a:rPr lang="en-US" altLang="zh-CN" dirty="0"/>
              <a:t>HAVAL128</a:t>
            </a:r>
            <a:r>
              <a:rPr lang="zh-CN" altLang="en-US" dirty="0"/>
              <a:t>、</a:t>
            </a:r>
            <a:r>
              <a:rPr lang="en-US" altLang="zh-CN" dirty="0"/>
              <a:t>MD4</a:t>
            </a:r>
            <a:r>
              <a:rPr lang="zh-CN" altLang="en-US" dirty="0"/>
              <a:t>和</a:t>
            </a:r>
            <a:r>
              <a:rPr lang="en-US" altLang="zh-CN" dirty="0"/>
              <a:t>RIPEMD</a:t>
            </a:r>
            <a:r>
              <a:rPr lang="zh-CN" altLang="en-US" dirty="0"/>
              <a:t>算法的报告。</a:t>
            </a:r>
            <a:endParaRPr lang="en-US" altLang="zh-CN" dirty="0"/>
          </a:p>
          <a:p>
            <a:pPr lvl="1"/>
            <a:r>
              <a:rPr lang="zh-CN" altLang="en-US" dirty="0"/>
              <a:t>可以很快找到</a:t>
            </a:r>
            <a:r>
              <a:rPr lang="en-US" altLang="zh-CN" dirty="0"/>
              <a:t>MD5</a:t>
            </a:r>
            <a:r>
              <a:rPr lang="zh-CN" altLang="en-US" dirty="0"/>
              <a:t>“碰撞”</a:t>
            </a:r>
            <a:r>
              <a:rPr lang="en-US" altLang="zh-CN" dirty="0"/>
              <a:t>——</a:t>
            </a:r>
            <a:r>
              <a:rPr lang="zh-CN" altLang="en-US" dirty="0"/>
              <a:t>两个文件产生相同</a:t>
            </a:r>
            <a:r>
              <a:rPr lang="en-US" altLang="zh-CN" dirty="0"/>
              <a:t>MD5</a:t>
            </a:r>
            <a:r>
              <a:rPr lang="zh-CN" altLang="en-US" dirty="0"/>
              <a:t>“指纹”。</a:t>
            </a:r>
          </a:p>
          <a:p>
            <a:pPr lvl="1"/>
            <a:r>
              <a:rPr lang="zh-CN" altLang="en-US" dirty="0"/>
              <a:t>意味着：在网络上电子签署一份合同后，还可能找到另一份具有相同签名但内容迥异的合同，这样两份合同的真伪性便无从辨别。</a:t>
            </a:r>
          </a:p>
          <a:p>
            <a:r>
              <a:rPr lang="zh-CN" altLang="en-US" dirty="0"/>
              <a:t>宣告固若金汤的世界通行密码标准</a:t>
            </a:r>
            <a:r>
              <a:rPr lang="en-US" altLang="zh-CN" dirty="0"/>
              <a:t>MD</a:t>
            </a:r>
            <a:r>
              <a:rPr lang="zh-CN" altLang="en-US" dirty="0"/>
              <a:t>５的堡垒轰然倒塌，引发了密码学界的轩然大波。</a:t>
            </a:r>
            <a:endParaRPr lang="en-US" altLang="zh-CN" dirty="0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来自中国的惊艳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73100" y="19351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H(M)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28926" y="2565400"/>
            <a:ext cx="1138249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357819" y="2492375"/>
            <a:ext cx="3030532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5606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存在问题：没法认证</a:t>
            </a:r>
          </a:p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伪造消息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伪造摘要</a:t>
            </a:r>
            <a:endParaRPr kumimoji="1" lang="en-US" altLang="zh-CN" sz="32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M1+H(M1)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71736" y="1571612"/>
            <a:ext cx="4643470" cy="2286016"/>
            <a:chOff x="2571736" y="1571612"/>
            <a:chExt cx="4643470" cy="228601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571736" y="1571612"/>
              <a:ext cx="4643470" cy="228601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4536281" y="2250273"/>
              <a:ext cx="2143140" cy="785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a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5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334E9-E0E1-4DA1-91B9-CF9DE06D423A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5808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58085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58086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211263" y="192881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089" name="Line 9"/>
          <p:cNvSpPr>
            <a:spLocks noChangeShapeType="1"/>
          </p:cNvSpPr>
          <p:nvPr/>
        </p:nvSpPr>
        <p:spPr bwMode="auto">
          <a:xfrm>
            <a:off x="1858963" y="2287588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3082925" y="207168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58091" name="Line 11"/>
          <p:cNvSpPr>
            <a:spLocks noChangeShapeType="1"/>
          </p:cNvSpPr>
          <p:nvPr/>
        </p:nvSpPr>
        <p:spPr bwMode="auto">
          <a:xfrm>
            <a:off x="3514725" y="22891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2938463" y="35131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H(M)</a:t>
            </a:r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 flipV="1">
            <a:off x="7689850" y="4221163"/>
            <a:ext cx="4826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8172450" y="400526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7186613" y="11366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096" name="Oval 16"/>
          <p:cNvSpPr>
            <a:spLocks noChangeArrowheads="1"/>
          </p:cNvSpPr>
          <p:nvPr/>
        </p:nvSpPr>
        <p:spPr bwMode="auto">
          <a:xfrm>
            <a:off x="2290763" y="27924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98600" y="2792413"/>
            <a:ext cx="792163" cy="287337"/>
            <a:chOff x="1111" y="1888"/>
            <a:chExt cx="499" cy="181"/>
          </a:xfrm>
        </p:grpSpPr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099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22563" y="2503488"/>
            <a:ext cx="576262" cy="504825"/>
            <a:chOff x="1882" y="1706"/>
            <a:chExt cx="363" cy="318"/>
          </a:xfrm>
        </p:grpSpPr>
        <p:sp>
          <p:nvSpPr>
            <p:cNvPr id="558101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2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03" name="Rectangle 23"/>
          <p:cNvSpPr>
            <a:spLocks noChangeArrowheads="1"/>
          </p:cNvSpPr>
          <p:nvPr/>
        </p:nvSpPr>
        <p:spPr bwMode="auto">
          <a:xfrm>
            <a:off x="3946525" y="178435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3946525" y="264795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 flipH="1" flipV="1">
            <a:off x="7402513" y="15684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532813" y="4221163"/>
            <a:ext cx="301625" cy="360362"/>
            <a:chOff x="4105" y="1298"/>
            <a:chExt cx="453" cy="227"/>
          </a:xfrm>
        </p:grpSpPr>
        <p:sp>
          <p:nvSpPr>
            <p:cNvPr id="558107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08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689850" y="4808538"/>
            <a:ext cx="1130300" cy="360362"/>
            <a:chOff x="3288" y="1661"/>
            <a:chExt cx="1270" cy="227"/>
          </a:xfrm>
        </p:grpSpPr>
        <p:sp>
          <p:nvSpPr>
            <p:cNvPr id="558110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111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8280400" y="45085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58113" name="Line 33"/>
          <p:cNvSpPr>
            <a:spLocks noChangeShapeType="1"/>
          </p:cNvSpPr>
          <p:nvPr/>
        </p:nvSpPr>
        <p:spPr bwMode="auto">
          <a:xfrm flipV="1">
            <a:off x="3441700" y="27924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4" name="Oval 34"/>
          <p:cNvSpPr>
            <a:spLocks noChangeArrowheads="1"/>
          </p:cNvSpPr>
          <p:nvPr/>
        </p:nvSpPr>
        <p:spPr bwMode="auto">
          <a:xfrm>
            <a:off x="509746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58115" name="Line 35"/>
          <p:cNvSpPr>
            <a:spLocks noChangeShapeType="1"/>
          </p:cNvSpPr>
          <p:nvPr/>
        </p:nvSpPr>
        <p:spPr bwMode="auto">
          <a:xfrm>
            <a:off x="4594225" y="22891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6" name="Line 36"/>
          <p:cNvSpPr>
            <a:spLocks noChangeShapeType="1"/>
          </p:cNvSpPr>
          <p:nvPr/>
        </p:nvSpPr>
        <p:spPr bwMode="auto">
          <a:xfrm flipH="1" flipV="1">
            <a:off x="5314950" y="2505075"/>
            <a:ext cx="15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17" name="Text Box 37"/>
          <p:cNvSpPr txBox="1">
            <a:spLocks noChangeArrowheads="1"/>
          </p:cNvSpPr>
          <p:nvPr/>
        </p:nvSpPr>
        <p:spPr bwMode="auto">
          <a:xfrm>
            <a:off x="5026025" y="30083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58118" name="Rectangle 38"/>
          <p:cNvSpPr>
            <a:spLocks noChangeArrowheads="1"/>
          </p:cNvSpPr>
          <p:nvPr/>
        </p:nvSpPr>
        <p:spPr bwMode="auto">
          <a:xfrm>
            <a:off x="5962650" y="1784350"/>
            <a:ext cx="647700" cy="11525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5457825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0" name="Oval 40"/>
          <p:cNvSpPr>
            <a:spLocks noChangeArrowheads="1"/>
          </p:cNvSpPr>
          <p:nvPr/>
        </p:nvSpPr>
        <p:spPr bwMode="auto">
          <a:xfrm>
            <a:off x="7186613" y="20732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6610350" y="228917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7042150" y="4089400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7042150" y="4953000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 flipH="1" flipV="1">
            <a:off x="7402513" y="2576513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9512" y="1963167"/>
            <a:ext cx="1296988" cy="1393825"/>
            <a:chOff x="158" y="1389"/>
            <a:chExt cx="817" cy="878"/>
          </a:xfrm>
        </p:grpSpPr>
        <p:pic>
          <p:nvPicPr>
            <p:cNvPr id="558126" name="Picture 46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58127" name="Text Box 47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7740352" y="2106613"/>
            <a:ext cx="1187450" cy="1322387"/>
            <a:chOff x="5012" y="1434"/>
            <a:chExt cx="748" cy="833"/>
          </a:xfrm>
        </p:grpSpPr>
        <p:pic>
          <p:nvPicPr>
            <p:cNvPr id="558129" name="Picture 49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58130" name="Text Box 50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1259632" y="4941168"/>
            <a:ext cx="5545137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保密</a:t>
            </a:r>
          </a:p>
        </p:txBody>
      </p:sp>
      <p:sp>
        <p:nvSpPr>
          <p:cNvPr id="558132" name="Text Box 52"/>
          <p:cNvSpPr txBox="1">
            <a:spLocks noChangeArrowheads="1"/>
          </p:cNvSpPr>
          <p:nvPr/>
        </p:nvSpPr>
        <p:spPr bwMode="auto">
          <a:xfrm>
            <a:off x="4594225" y="365601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(M|H(M))</a:t>
            </a:r>
          </a:p>
        </p:txBody>
      </p:sp>
      <p:sp>
        <p:nvSpPr>
          <p:cNvPr id="558133" name="Line 53"/>
          <p:cNvSpPr>
            <a:spLocks noChangeShapeType="1"/>
          </p:cNvSpPr>
          <p:nvPr/>
        </p:nvSpPr>
        <p:spPr bwMode="auto">
          <a:xfrm flipV="1">
            <a:off x="5384800" y="3008313"/>
            <a:ext cx="649288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8" grpId="0" animBg="1"/>
      <p:bldP spid="558089" grpId="0" animBg="1"/>
      <p:bldP spid="558090" grpId="0" animBg="1"/>
      <p:bldP spid="558091" grpId="0" animBg="1"/>
      <p:bldP spid="558092" grpId="0"/>
      <p:bldP spid="558093" grpId="0" animBg="1"/>
      <p:bldP spid="558094" grpId="0" animBg="1"/>
      <p:bldP spid="558095" grpId="0"/>
      <p:bldP spid="558096" grpId="0" animBg="1"/>
      <p:bldP spid="558103" grpId="0" animBg="1"/>
      <p:bldP spid="558104" grpId="0" animBg="1"/>
      <p:bldP spid="558105" grpId="0" animBg="1"/>
      <p:bldP spid="558112" grpId="0"/>
      <p:bldP spid="558113" grpId="0" animBg="1"/>
      <p:bldP spid="558114" grpId="0" animBg="1"/>
      <p:bldP spid="558115" grpId="0" animBg="1"/>
      <p:bldP spid="558116" grpId="0" animBg="1"/>
      <p:bldP spid="558117" grpId="0"/>
      <p:bldP spid="558118" grpId="0" animBg="1"/>
      <p:bldP spid="558119" grpId="0" animBg="1"/>
      <p:bldP spid="558120" grpId="0" animBg="1"/>
      <p:bldP spid="558121" grpId="0" animBg="1"/>
      <p:bldP spid="558122" grpId="0" animBg="1"/>
      <p:bldP spid="558123" grpId="0" animBg="1"/>
      <p:bldP spid="558124" grpId="0" animBg="1"/>
      <p:bldP spid="558131" grpId="0" animBg="1"/>
      <p:bldP spid="558132" grpId="0"/>
      <p:bldP spid="558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消息认证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CEF5EE7-D11C-403E-8F53-A0C90FEC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76BC6-21BC-4824-AD03-8ED13D378C1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46388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哈希函数的基本用法（</a:t>
            </a:r>
            <a:r>
              <a:rPr lang="en-US" altLang="zh-CN" sz="4400">
                <a:latin typeface="Times New Roman" pitchFamily="18" charset="0"/>
              </a:rPr>
              <a:t>b</a:t>
            </a:r>
            <a:r>
              <a:rPr lang="zh-CN" altLang="en-US" sz="4400">
                <a:latin typeface="Times New Roman" pitchFamily="18" charset="0"/>
              </a:rPr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642D75-F999-4688-9014-10744662A8D5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013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0133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0134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76375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37" name="Line 9"/>
          <p:cNvSpPr>
            <a:spLocks noChangeShapeType="1"/>
          </p:cNvSpPr>
          <p:nvPr/>
        </p:nvSpPr>
        <p:spPr bwMode="auto">
          <a:xfrm flipV="1">
            <a:off x="2195513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3779838" y="2132013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 flipH="1" flipV="1">
            <a:off x="3490913" y="335756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3346450" y="386080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0141" name="Line 13"/>
          <p:cNvSpPr>
            <a:spLocks noChangeShapeType="1"/>
          </p:cNvSpPr>
          <p:nvPr/>
        </p:nvSpPr>
        <p:spPr bwMode="auto">
          <a:xfrm>
            <a:off x="4211638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3779838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>
            <a:off x="5291138" y="1989138"/>
            <a:ext cx="1150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6442075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241141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63713" y="2852738"/>
            <a:ext cx="647700" cy="287337"/>
            <a:chOff x="1111" y="1888"/>
            <a:chExt cx="499" cy="181"/>
          </a:xfrm>
        </p:grpSpPr>
        <p:sp>
          <p:nvSpPr>
            <p:cNvPr id="560147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35375" y="2565400"/>
            <a:ext cx="431800" cy="576263"/>
            <a:chOff x="1882" y="1706"/>
            <a:chExt cx="363" cy="318"/>
          </a:xfrm>
        </p:grpSpPr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643438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0153" name="Rectangle 25"/>
          <p:cNvSpPr>
            <a:spLocks noChangeArrowheads="1"/>
          </p:cNvSpPr>
          <p:nvPr/>
        </p:nvSpPr>
        <p:spPr bwMode="auto">
          <a:xfrm>
            <a:off x="4643438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46900" y="1989138"/>
            <a:ext cx="1439863" cy="360362"/>
            <a:chOff x="4105" y="1298"/>
            <a:chExt cx="453" cy="227"/>
          </a:xfrm>
        </p:grpSpPr>
        <p:sp>
          <p:nvSpPr>
            <p:cNvPr id="560155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75463" y="2492375"/>
            <a:ext cx="1512887" cy="360363"/>
            <a:chOff x="3288" y="1661"/>
            <a:chExt cx="1270" cy="227"/>
          </a:xfrm>
        </p:grpSpPr>
        <p:sp>
          <p:nvSpPr>
            <p:cNvPr id="560158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60" name="Text Box 32"/>
          <p:cNvSpPr txBox="1">
            <a:spLocks noChangeArrowheads="1"/>
          </p:cNvSpPr>
          <p:nvPr/>
        </p:nvSpPr>
        <p:spPr bwMode="auto">
          <a:xfrm>
            <a:off x="7883525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0161" name="Line 33"/>
          <p:cNvSpPr>
            <a:spLocks noChangeShapeType="1"/>
          </p:cNvSpPr>
          <p:nvPr/>
        </p:nvSpPr>
        <p:spPr bwMode="auto">
          <a:xfrm flipV="1">
            <a:off x="4138613" y="2924175"/>
            <a:ext cx="649287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3346450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0163" name="Line 35"/>
          <p:cNvSpPr>
            <a:spLocks noChangeShapeType="1"/>
          </p:cNvSpPr>
          <p:nvPr/>
        </p:nvSpPr>
        <p:spPr bwMode="auto">
          <a:xfrm>
            <a:off x="2843213" y="3141663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64" name="Oval 36"/>
          <p:cNvSpPr>
            <a:spLocks noChangeArrowheads="1"/>
          </p:cNvSpPr>
          <p:nvPr/>
        </p:nvSpPr>
        <p:spPr bwMode="auto">
          <a:xfrm>
            <a:off x="6442075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0165" name="Line 37"/>
          <p:cNvSpPr>
            <a:spLocks noChangeShapeType="1"/>
          </p:cNvSpPr>
          <p:nvPr/>
        </p:nvSpPr>
        <p:spPr bwMode="auto">
          <a:xfrm>
            <a:off x="5291138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187450" y="3357563"/>
            <a:ext cx="1296988" cy="1393825"/>
            <a:chOff x="158" y="1389"/>
            <a:chExt cx="817" cy="878"/>
          </a:xfrm>
        </p:grpSpPr>
        <p:pic>
          <p:nvPicPr>
            <p:cNvPr id="560167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0168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956550" y="3357563"/>
            <a:ext cx="1187450" cy="1322387"/>
            <a:chOff x="5012" y="1434"/>
            <a:chExt cx="748" cy="833"/>
          </a:xfrm>
        </p:grpSpPr>
        <p:pic>
          <p:nvPicPr>
            <p:cNvPr id="560170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0171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加密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hash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，仅认证</a:t>
            </a:r>
          </a:p>
        </p:txBody>
      </p:sp>
      <p:sp>
        <p:nvSpPr>
          <p:cNvPr id="560173" name="Line 45"/>
          <p:cNvSpPr>
            <a:spLocks noChangeShapeType="1"/>
          </p:cNvSpPr>
          <p:nvPr/>
        </p:nvSpPr>
        <p:spPr bwMode="auto">
          <a:xfrm flipH="1" flipV="1">
            <a:off x="6657975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0174" name="Text Box 46"/>
          <p:cNvSpPr txBox="1">
            <a:spLocks noChangeArrowheads="1"/>
          </p:cNvSpPr>
          <p:nvPr/>
        </p:nvSpPr>
        <p:spPr bwMode="auto">
          <a:xfrm>
            <a:off x="6513513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37" grpId="0" animBg="1"/>
      <p:bldP spid="560138" grpId="0" animBg="1"/>
      <p:bldP spid="560139" grpId="0" animBg="1"/>
      <p:bldP spid="560140" grpId="0"/>
      <p:bldP spid="560141" grpId="0" animBg="1"/>
      <p:bldP spid="560142" grpId="0"/>
      <p:bldP spid="560143" grpId="0" animBg="1"/>
      <p:bldP spid="560144" grpId="0" animBg="1"/>
      <p:bldP spid="560145" grpId="0" animBg="1"/>
      <p:bldP spid="560152" grpId="0" animBg="1"/>
      <p:bldP spid="560153" grpId="0" animBg="1"/>
      <p:bldP spid="560160" grpId="0"/>
      <p:bldP spid="560161" grpId="0" animBg="1"/>
      <p:bldP spid="560162" grpId="0" animBg="1"/>
      <p:bldP spid="560163" grpId="0" animBg="1"/>
      <p:bldP spid="560164" grpId="0" animBg="1"/>
      <p:bldP spid="560165" grpId="0" animBg="1"/>
      <p:bldP spid="560172" grpId="0" animBg="1"/>
      <p:bldP spid="560173" grpId="0" animBg="1"/>
      <p:bldP spid="5601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哈希函数的基本用法（</a:t>
            </a:r>
            <a:r>
              <a:rPr lang="en-US" altLang="zh-CN" sz="4400"/>
              <a:t>c</a:t>
            </a:r>
            <a:r>
              <a:rPr lang="zh-CN" altLang="en-US" sz="4400"/>
              <a:t>）</a:t>
            </a:r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12A8BC-0D72-4587-B972-DF41E7038257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218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</a:endParaRPr>
          </a:p>
        </p:txBody>
      </p:sp>
      <p:sp>
        <p:nvSpPr>
          <p:cNvPr id="562181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/>
          </a:p>
        </p:txBody>
      </p:sp>
      <p:sp>
        <p:nvSpPr>
          <p:cNvPr id="562182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12588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185" name="Line 9"/>
          <p:cNvSpPr>
            <a:spLocks noChangeShapeType="1"/>
          </p:cNvSpPr>
          <p:nvPr/>
        </p:nvSpPr>
        <p:spPr bwMode="auto">
          <a:xfrm flipV="1">
            <a:off x="19780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6" name="Oval 10"/>
          <p:cNvSpPr>
            <a:spLocks noChangeArrowheads="1"/>
          </p:cNvSpPr>
          <p:nvPr/>
        </p:nvSpPr>
        <p:spPr bwMode="auto">
          <a:xfrm>
            <a:off x="35623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2187" name="Line 11"/>
          <p:cNvSpPr>
            <a:spLocks noChangeShapeType="1"/>
          </p:cNvSpPr>
          <p:nvPr/>
        </p:nvSpPr>
        <p:spPr bwMode="auto">
          <a:xfrm flipH="1" flipV="1">
            <a:off x="3273425" y="3357563"/>
            <a:ext cx="1588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88" name="Text Box 12"/>
          <p:cNvSpPr txBox="1">
            <a:spLocks noChangeArrowheads="1"/>
          </p:cNvSpPr>
          <p:nvPr/>
        </p:nvSpPr>
        <p:spPr bwMode="auto">
          <a:xfrm>
            <a:off x="2984500" y="386080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2189" name="Line 13"/>
          <p:cNvSpPr>
            <a:spLocks noChangeShapeType="1"/>
          </p:cNvSpPr>
          <p:nvPr/>
        </p:nvSpPr>
        <p:spPr bwMode="auto">
          <a:xfrm>
            <a:off x="39941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0" name="Text Box 14"/>
          <p:cNvSpPr txBox="1">
            <a:spLocks noChangeArrowheads="1"/>
          </p:cNvSpPr>
          <p:nvPr/>
        </p:nvSpPr>
        <p:spPr bwMode="auto">
          <a:xfrm>
            <a:off x="3562350" y="35734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5073650" y="19891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192" name="Oval 16"/>
          <p:cNvSpPr>
            <a:spLocks noChangeArrowheads="1"/>
          </p:cNvSpPr>
          <p:nvPr/>
        </p:nvSpPr>
        <p:spPr bwMode="auto">
          <a:xfrm>
            <a:off x="6153150" y="17732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2193" name="Oval 17"/>
          <p:cNvSpPr>
            <a:spLocks noChangeArrowheads="1"/>
          </p:cNvSpPr>
          <p:nvPr/>
        </p:nvSpPr>
        <p:spPr bwMode="auto">
          <a:xfrm>
            <a:off x="21939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46225" y="2852738"/>
            <a:ext cx="647700" cy="287337"/>
            <a:chOff x="1111" y="1888"/>
            <a:chExt cx="499" cy="181"/>
          </a:xfrm>
        </p:grpSpPr>
        <p:sp>
          <p:nvSpPr>
            <p:cNvPr id="562195" name="Line 19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6" name="Line 20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417888" y="2565400"/>
            <a:ext cx="431800" cy="576263"/>
            <a:chOff x="1882" y="1706"/>
            <a:chExt cx="363" cy="318"/>
          </a:xfrm>
        </p:grpSpPr>
        <p:sp>
          <p:nvSpPr>
            <p:cNvPr id="562198" name="Line 22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9" name="Line 23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44259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44259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657975" y="1989138"/>
            <a:ext cx="1511300" cy="360362"/>
            <a:chOff x="4105" y="1298"/>
            <a:chExt cx="453" cy="227"/>
          </a:xfrm>
        </p:grpSpPr>
        <p:sp>
          <p:nvSpPr>
            <p:cNvPr id="562203" name="Line 27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4" name="Line 28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57975" y="2492375"/>
            <a:ext cx="1512888" cy="360363"/>
            <a:chOff x="3288" y="1661"/>
            <a:chExt cx="1270" cy="227"/>
          </a:xfrm>
        </p:grpSpPr>
        <p:sp>
          <p:nvSpPr>
            <p:cNvPr id="562206" name="Line 30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Line 31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2208" name="Text Box 32"/>
          <p:cNvSpPr txBox="1">
            <a:spLocks noChangeArrowheads="1"/>
          </p:cNvSpPr>
          <p:nvPr/>
        </p:nvSpPr>
        <p:spPr bwMode="auto">
          <a:xfrm>
            <a:off x="7666038" y="21336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2209" name="Line 33"/>
          <p:cNvSpPr>
            <a:spLocks noChangeShapeType="1"/>
          </p:cNvSpPr>
          <p:nvPr/>
        </p:nvSpPr>
        <p:spPr bwMode="auto">
          <a:xfrm flipV="1">
            <a:off x="3921125" y="2924175"/>
            <a:ext cx="649288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0" name="Oval 34"/>
          <p:cNvSpPr>
            <a:spLocks noChangeArrowheads="1"/>
          </p:cNvSpPr>
          <p:nvPr/>
        </p:nvSpPr>
        <p:spPr bwMode="auto">
          <a:xfrm>
            <a:off x="3128963" y="29241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>
            <a:off x="2625725" y="314166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12" name="Oval 36"/>
          <p:cNvSpPr>
            <a:spLocks noChangeArrowheads="1"/>
          </p:cNvSpPr>
          <p:nvPr/>
        </p:nvSpPr>
        <p:spPr bwMode="auto">
          <a:xfrm>
            <a:off x="6153150" y="2565400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2213" name="Line 37"/>
          <p:cNvSpPr>
            <a:spLocks noChangeShapeType="1"/>
          </p:cNvSpPr>
          <p:nvPr/>
        </p:nvSpPr>
        <p:spPr bwMode="auto">
          <a:xfrm>
            <a:off x="5073650" y="2852738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042988" y="3357563"/>
            <a:ext cx="1296987" cy="1393825"/>
            <a:chOff x="158" y="1389"/>
            <a:chExt cx="817" cy="878"/>
          </a:xfrm>
        </p:grpSpPr>
        <p:pic>
          <p:nvPicPr>
            <p:cNvPr id="562215" name="Picture 39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2216" name="Text Box 40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524750" y="3357563"/>
            <a:ext cx="1187450" cy="1322387"/>
            <a:chOff x="5012" y="1434"/>
            <a:chExt cx="748" cy="833"/>
          </a:xfrm>
        </p:grpSpPr>
        <p:pic>
          <p:nvPicPr>
            <p:cNvPr id="562218" name="Picture 42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2219" name="Text Box 43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1835696" y="4869160"/>
            <a:ext cx="5545137" cy="150465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使用公钥密码对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hash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签名：</a:t>
            </a:r>
            <a:endParaRPr kumimoji="1" lang="en-US" altLang="zh-CN" sz="3200" b="1">
              <a:solidFill>
                <a:srgbClr val="000066"/>
              </a:solidFill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提供</a:t>
            </a:r>
            <a:r>
              <a:rPr kumimoji="1" lang="zh-CN" altLang="en-US" sz="3200" b="1">
                <a:solidFill>
                  <a:srgbClr val="000066"/>
                </a:solidFill>
              </a:rPr>
              <a:t>认证</a:t>
            </a:r>
            <a:endParaRPr kumimoji="1" lang="en-US" altLang="zh-CN" sz="3200" b="1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3200" b="1">
                <a:solidFill>
                  <a:srgbClr val="000066"/>
                </a:solidFill>
              </a:rPr>
              <a:t>提供签名</a:t>
            </a:r>
          </a:p>
        </p:txBody>
      </p:sp>
      <p:sp>
        <p:nvSpPr>
          <p:cNvPr id="562221" name="Line 45"/>
          <p:cNvSpPr>
            <a:spLocks noChangeShapeType="1"/>
          </p:cNvSpPr>
          <p:nvPr/>
        </p:nvSpPr>
        <p:spPr bwMode="auto">
          <a:xfrm flipH="1" flipV="1">
            <a:off x="6369050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6224588" y="371792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4" grpId="0" animBg="1"/>
      <p:bldP spid="562185" grpId="0" animBg="1"/>
      <p:bldP spid="562186" grpId="0" animBg="1"/>
      <p:bldP spid="562187" grpId="0" animBg="1"/>
      <p:bldP spid="562188" grpId="0"/>
      <p:bldP spid="562189" grpId="0" animBg="1"/>
      <p:bldP spid="562190" grpId="0"/>
      <p:bldP spid="562191" grpId="0" animBg="1"/>
      <p:bldP spid="562192" grpId="0" animBg="1"/>
      <p:bldP spid="562193" grpId="0" animBg="1"/>
      <p:bldP spid="562200" grpId="0" animBg="1"/>
      <p:bldP spid="562201" grpId="0" animBg="1"/>
      <p:bldP spid="562208" grpId="0"/>
      <p:bldP spid="562209" grpId="0" animBg="1"/>
      <p:bldP spid="562210" grpId="0" animBg="1"/>
      <p:bldP spid="562211" grpId="0" animBg="1"/>
      <p:bldP spid="562212" grpId="0" animBg="1"/>
      <p:bldP spid="562213" grpId="0" animBg="1"/>
      <p:bldP spid="562220" grpId="0" animBg="1"/>
      <p:bldP spid="562221" grpId="0" animBg="1"/>
      <p:bldP spid="5622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哈希函数的基本用法</a:t>
            </a:r>
            <a:r>
              <a:rPr lang="en-US" altLang="zh-CN" sz="4400">
                <a:latin typeface="Times New Roman" pitchFamily="18" charset="0"/>
              </a:rPr>
              <a:t>(d)</a:t>
            </a: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548109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619547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476672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340272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1699047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1483147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1916534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203872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1700634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2635672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21193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275309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203872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1916534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195809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059409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077122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1916534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3716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275309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148473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170222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1411709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170063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1818357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1844030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403638" y="5548313"/>
            <a:ext cx="841651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完整模型：认证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保密</a:t>
            </a:r>
          </a:p>
        </p:txBody>
      </p: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764009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548109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267247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1700634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3356397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219997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203872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2637259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140497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2492797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148559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4364459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3426247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342783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4581947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085184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2708697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203872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6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7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数字签名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16368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（无签名）消息认证保证完整性</a:t>
            </a:r>
            <a:r>
              <a:rPr lang="en-US" altLang="zh-CN" dirty="0"/>
              <a:t>/</a:t>
            </a:r>
            <a:r>
              <a:rPr lang="zh-CN" altLang="en-US" dirty="0"/>
              <a:t>真实性：</a:t>
            </a:r>
            <a:endParaRPr lang="en-US" altLang="zh-CN" dirty="0"/>
          </a:p>
          <a:p>
            <a:pPr lvl="1"/>
            <a:r>
              <a:rPr lang="zh-CN" altLang="en-US" dirty="0"/>
              <a:t>保护通信双方数据交换不被第三方侵犯</a:t>
            </a:r>
            <a:endParaRPr lang="en-US" altLang="zh-CN" dirty="0"/>
          </a:p>
          <a:p>
            <a:r>
              <a:rPr lang="zh-CN" altLang="en-US" dirty="0"/>
              <a:t>不保证不可否认性，通信双方相互欺骗，如：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伪造消息，声称从</a:t>
            </a:r>
            <a:r>
              <a:rPr lang="en-US" altLang="zh-CN" dirty="0"/>
              <a:t>A</a:t>
            </a:r>
            <a:r>
              <a:rPr lang="zh-CN" altLang="zh-CN" dirty="0"/>
              <a:t>收到的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收到</a:t>
            </a:r>
            <a:r>
              <a:rPr lang="en-US" altLang="zh-CN" dirty="0"/>
              <a:t>A</a:t>
            </a:r>
            <a:r>
              <a:rPr lang="zh-CN" altLang="zh-CN" dirty="0"/>
              <a:t>发</a:t>
            </a:r>
            <a:r>
              <a:rPr lang="zh-CN" altLang="en-US" dirty="0"/>
              <a:t>送的</a:t>
            </a:r>
            <a:r>
              <a:rPr lang="zh-CN" altLang="zh-CN" dirty="0"/>
              <a:t>消息，</a:t>
            </a:r>
            <a:r>
              <a:rPr lang="en-US" altLang="zh-CN" dirty="0"/>
              <a:t>A</a:t>
            </a:r>
            <a:r>
              <a:rPr lang="zh-CN" altLang="en-US" dirty="0"/>
              <a:t>否认</a:t>
            </a:r>
            <a:r>
              <a:rPr lang="zh-CN" altLang="zh-CN" dirty="0"/>
              <a:t>发</a:t>
            </a:r>
            <a:r>
              <a:rPr lang="zh-CN" altLang="en-US" dirty="0"/>
              <a:t>过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例如：通过</a:t>
            </a:r>
            <a:r>
              <a:rPr lang="en-US" altLang="zh-CN" dirty="0"/>
              <a:t>Email</a:t>
            </a:r>
            <a:r>
              <a:rPr lang="zh-CN" altLang="en-US" dirty="0"/>
              <a:t>向股票经纪人发出执行某项交易的命令；股票交易亏损后抵赖发出过命令。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数字签名需求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763688" y="5013176"/>
            <a:ext cx="5545138" cy="103346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600" b="1">
                <a:solidFill>
                  <a:srgbClr val="000066"/>
                </a:solidFill>
                <a:latin typeface="Times New Roman" pitchFamily="18" charset="0"/>
              </a:rPr>
              <a:t>数字签名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防止源点或终点否认（抵赖）的认证技术</a:t>
            </a:r>
            <a:endParaRPr lang="en-US" altLang="zh-CN"/>
          </a:p>
          <a:p>
            <a:r>
              <a:rPr lang="zh-CN" altLang="en-US"/>
              <a:t>传统（笔迹）签名的模拟，</a:t>
            </a:r>
            <a:r>
              <a:rPr lang="zh-CN" altLang="en-US">
                <a:sym typeface="Wingdings" pitchFamily="2" charset="2"/>
              </a:rPr>
              <a:t>传统签名基本特点：</a:t>
            </a:r>
            <a:endParaRPr lang="en-US" altLang="zh-CN">
              <a:sym typeface="Wingdings" pitchFamily="2" charset="2"/>
            </a:endParaRPr>
          </a:p>
          <a:p>
            <a:pPr lvl="1"/>
            <a:r>
              <a:rPr lang="zh-CN" altLang="en-US">
                <a:sym typeface="Wingdings" pitchFamily="2" charset="2"/>
              </a:rPr>
              <a:t>能与被签的文件在物理上不可分割</a:t>
            </a:r>
          </a:p>
          <a:p>
            <a:pPr lvl="1"/>
            <a:r>
              <a:rPr lang="zh-CN" altLang="en-US">
                <a:sym typeface="Wingdings" pitchFamily="2" charset="2"/>
              </a:rPr>
              <a:t>签名者不能否认自己的签名</a:t>
            </a:r>
          </a:p>
          <a:p>
            <a:pPr lvl="1"/>
            <a:r>
              <a:rPr lang="zh-CN" altLang="en-US">
                <a:sym typeface="Wingdings" pitchFamily="2" charset="2"/>
              </a:rPr>
              <a:t>签名不能被伪造</a:t>
            </a:r>
          </a:p>
          <a:p>
            <a:pPr lvl="1"/>
            <a:r>
              <a:rPr lang="zh-CN" altLang="en-US">
                <a:sym typeface="Wingdings" pitchFamily="2" charset="2"/>
              </a:rPr>
              <a:t>容易被验证</a:t>
            </a:r>
          </a:p>
          <a:p>
            <a:r>
              <a:rPr lang="zh-CN" altLang="en-US">
                <a:sym typeface="Wingdings" pitchFamily="2" charset="2"/>
              </a:rPr>
              <a:t>数字签名是传统签名的数字化，基本要求：</a:t>
            </a:r>
            <a:endParaRPr lang="en-US" altLang="zh-CN">
              <a:sym typeface="Wingdings" pitchFamily="2" charset="2"/>
            </a:endParaRPr>
          </a:p>
          <a:p>
            <a:pPr lvl="1"/>
            <a:r>
              <a:rPr lang="zh-CN" altLang="en-US">
                <a:sym typeface="Wingdings" pitchFamily="2" charset="2"/>
              </a:rPr>
              <a:t>能与所签文件“绑定”</a:t>
            </a:r>
          </a:p>
          <a:p>
            <a:pPr lvl="1"/>
            <a:r>
              <a:rPr lang="zh-CN" altLang="en-US">
                <a:sym typeface="Wingdings" pitchFamily="2" charset="2"/>
              </a:rPr>
              <a:t>签名者不能否认自己的签名</a:t>
            </a:r>
          </a:p>
          <a:p>
            <a:pPr lvl="1"/>
            <a:r>
              <a:rPr lang="zh-CN" altLang="en-US">
                <a:sym typeface="Wingdings" pitchFamily="2" charset="2"/>
              </a:rPr>
              <a:t>签名不能被伪造</a:t>
            </a:r>
          </a:p>
          <a:p>
            <a:pPr lvl="1"/>
            <a:r>
              <a:rPr lang="zh-CN" altLang="en-US">
                <a:sym typeface="Wingdings" pitchFamily="2" charset="2"/>
              </a:rPr>
              <a:t>容易被自动验证</a:t>
            </a:r>
            <a:endParaRPr lang="zh-CN" altLang="en-US" dirty="0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957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五元组</a:t>
            </a:r>
            <a:r>
              <a:rPr lang="en-US" altLang="zh-CN"/>
              <a:t>(M, C, K, S, V)</a:t>
            </a:r>
            <a:r>
              <a:rPr lang="zh-CN" altLang="en-US"/>
              <a:t>（对应密码算法五元组）</a:t>
            </a:r>
            <a:endParaRPr lang="en-US" altLang="zh-CN"/>
          </a:p>
          <a:p>
            <a:pPr lvl="1"/>
            <a:r>
              <a:rPr lang="en-US" altLang="zh-CN"/>
              <a:t>M</a:t>
            </a:r>
            <a:r>
              <a:rPr lang="zh-CN" altLang="en-US"/>
              <a:t>：所有消息组成的有限集</a:t>
            </a:r>
          </a:p>
          <a:p>
            <a:pPr lvl="1"/>
            <a:r>
              <a:rPr lang="en-US" altLang="zh-CN"/>
              <a:t>C</a:t>
            </a:r>
            <a:r>
              <a:rPr lang="zh-CN" altLang="en-US"/>
              <a:t>：所有可能的签名组成的有限集</a:t>
            </a:r>
          </a:p>
          <a:p>
            <a:pPr lvl="1"/>
            <a:r>
              <a:rPr lang="en-US" altLang="zh-CN"/>
              <a:t>K</a:t>
            </a:r>
            <a:r>
              <a:rPr lang="zh-CN" altLang="en-US"/>
              <a:t>：所有可能的密钥组成的有限集</a:t>
            </a:r>
          </a:p>
          <a:p>
            <a:pPr lvl="1"/>
            <a:r>
              <a:rPr lang="en-US" altLang="zh-CN"/>
              <a:t>S</a:t>
            </a:r>
            <a:r>
              <a:rPr lang="zh-CN" altLang="en-US"/>
              <a:t>：签名算法</a:t>
            </a:r>
          </a:p>
          <a:p>
            <a:pPr lvl="1"/>
            <a:r>
              <a:rPr lang="en-US" altLang="zh-CN"/>
              <a:t>V</a:t>
            </a:r>
            <a:r>
              <a:rPr lang="zh-CN" altLang="en-US"/>
              <a:t>：验证算法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>
                <a:latin typeface="Times New Roman" pitchFamily="18" charset="0"/>
              </a:rPr>
              <a:t>数字签名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01860" y="3969050"/>
                <a:ext cx="7740280" cy="2546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36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真</m:t>
                          </m:r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假</m:t>
                          </m:r>
                        </m:e>
                      </m:d>
                    </m:oMath>
                  </m:oMathPara>
                </a14:m>
                <a:endParaRPr lang="en-US" altLang="zh-CN" sz="3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真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假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0" y="3969050"/>
                <a:ext cx="7740280" cy="2546916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40595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签名是被签名信息的相关二进制串；</a:t>
            </a:r>
          </a:p>
          <a:p>
            <a:r>
              <a:rPr lang="zh-CN" altLang="en-US"/>
              <a:t>签名必须使用签名者唯一的信息；</a:t>
            </a:r>
          </a:p>
          <a:p>
            <a:r>
              <a:rPr lang="zh-CN" altLang="en-US"/>
              <a:t>容易生成数字签名；</a:t>
            </a:r>
          </a:p>
          <a:p>
            <a:r>
              <a:rPr lang="zh-CN" altLang="en-US"/>
              <a:t>容易验证数字签名；</a:t>
            </a:r>
          </a:p>
          <a:p>
            <a:r>
              <a:rPr lang="zh-CN" altLang="en-US"/>
              <a:t>伪造签名计算上不可行</a:t>
            </a:r>
            <a:endParaRPr lang="en-US" altLang="zh-CN"/>
          </a:p>
          <a:p>
            <a:pPr lvl="1"/>
            <a:r>
              <a:rPr lang="zh-CN" altLang="en-US"/>
              <a:t>已有签名伪造新的消息</a:t>
            </a:r>
            <a:endParaRPr lang="en-US" altLang="zh-CN"/>
          </a:p>
          <a:p>
            <a:pPr lvl="1"/>
            <a:r>
              <a:rPr lang="zh-CN" altLang="en-US"/>
              <a:t>给定消息伪造数字签名</a:t>
            </a:r>
          </a:p>
          <a:p>
            <a:r>
              <a:rPr lang="zh-CN" altLang="en-US"/>
              <a:t>在存储器中保存数字签名副本可行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数字签名设计要求</a:t>
            </a:r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Wingdings" pitchFamily="2" charset="2"/>
              </a:rPr>
              <a:t>以方式分</a:t>
            </a:r>
          </a:p>
          <a:p>
            <a:pPr lvl="1"/>
            <a:r>
              <a:rPr lang="zh-CN" altLang="en-US"/>
              <a:t>直接数字签名</a:t>
            </a:r>
            <a:endParaRPr lang="en-US" altLang="zh-CN"/>
          </a:p>
          <a:p>
            <a:pPr lvl="1"/>
            <a:r>
              <a:rPr lang="zh-CN" altLang="en-US"/>
              <a:t>仲裁数字签名</a:t>
            </a:r>
            <a:endParaRPr lang="en-US" altLang="zh-CN">
              <a:sym typeface="Wingdings" pitchFamily="2" charset="2"/>
            </a:endParaRPr>
          </a:p>
          <a:p>
            <a:r>
              <a:rPr lang="zh-CN" altLang="en-US">
                <a:sym typeface="Wingdings" pitchFamily="2" charset="2"/>
              </a:rPr>
              <a:t>以安全性分</a:t>
            </a:r>
          </a:p>
          <a:p>
            <a:pPr lvl="1"/>
            <a:r>
              <a:rPr lang="zh-CN" altLang="en-US">
                <a:sym typeface="Wingdings" pitchFamily="2" charset="2"/>
              </a:rPr>
              <a:t>无条件安全的数字签名</a:t>
            </a:r>
          </a:p>
          <a:p>
            <a:pPr lvl="1"/>
            <a:r>
              <a:rPr lang="zh-CN" altLang="en-US">
                <a:sym typeface="Wingdings" pitchFamily="2" charset="2"/>
              </a:rPr>
              <a:t>计算上安全的数字签名</a:t>
            </a:r>
          </a:p>
          <a:p>
            <a:r>
              <a:rPr lang="zh-CN" altLang="en-US">
                <a:sym typeface="Wingdings" pitchFamily="2" charset="2"/>
              </a:rPr>
              <a:t>以可签名次数分</a:t>
            </a:r>
          </a:p>
          <a:p>
            <a:pPr lvl="1"/>
            <a:r>
              <a:rPr lang="zh-CN" altLang="en-US">
                <a:sym typeface="Wingdings" pitchFamily="2" charset="2"/>
              </a:rPr>
              <a:t>一次性的数字签名</a:t>
            </a:r>
          </a:p>
          <a:p>
            <a:pPr lvl="1"/>
            <a:r>
              <a:rPr lang="zh-CN" altLang="en-US">
                <a:sym typeface="Wingdings" pitchFamily="2" charset="2"/>
              </a:rPr>
              <a:t>多次性的数字签名</a:t>
            </a: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数字签名分类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Times New Roman" pitchFamily="18" charset="0"/>
              </a:rPr>
              <a:t>直接数字签名</a:t>
            </a:r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4183B1-5BEA-4FD4-87AC-61E9741A039F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78564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pSp>
        <p:nvGrpSpPr>
          <p:cNvPr id="578565" name="Group 5"/>
          <p:cNvGrpSpPr>
            <a:grpSpLocks/>
          </p:cNvGrpSpPr>
          <p:nvPr/>
        </p:nvGrpSpPr>
        <p:grpSpPr bwMode="auto">
          <a:xfrm>
            <a:off x="1366809" y="1480766"/>
            <a:ext cx="2016125" cy="576262"/>
            <a:chOff x="1202" y="799"/>
            <a:chExt cx="1270" cy="363"/>
          </a:xfrm>
        </p:grpSpPr>
        <p:sp>
          <p:nvSpPr>
            <p:cNvPr id="578566" name="Line 6"/>
            <p:cNvSpPr>
              <a:spLocks noChangeShapeType="1"/>
            </p:cNvSpPr>
            <p:nvPr/>
          </p:nvSpPr>
          <p:spPr bwMode="auto">
            <a:xfrm>
              <a:off x="1292" y="1161"/>
              <a:ext cx="118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67" name="Text Box 7"/>
            <p:cNvSpPr txBox="1">
              <a:spLocks noChangeArrowheads="1"/>
            </p:cNvSpPr>
            <p:nvPr/>
          </p:nvSpPr>
          <p:spPr bwMode="auto">
            <a:xfrm>
              <a:off x="1202" y="799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）</a:t>
              </a:r>
            </a:p>
          </p:txBody>
        </p:sp>
      </p:grpSp>
      <p:grpSp>
        <p:nvGrpSpPr>
          <p:cNvPr id="578598" name="Group 38"/>
          <p:cNvGrpSpPr>
            <a:grpSpLocks/>
          </p:cNvGrpSpPr>
          <p:nvPr/>
        </p:nvGrpSpPr>
        <p:grpSpPr bwMode="auto">
          <a:xfrm>
            <a:off x="571472" y="1836366"/>
            <a:ext cx="3603625" cy="944562"/>
            <a:chOff x="701" y="1023"/>
            <a:chExt cx="2270" cy="595"/>
          </a:xfrm>
        </p:grpSpPr>
        <p:grpSp>
          <p:nvGrpSpPr>
            <p:cNvPr id="578599" name="Group 39"/>
            <p:cNvGrpSpPr>
              <a:grpSpLocks/>
            </p:cNvGrpSpPr>
            <p:nvPr/>
          </p:nvGrpSpPr>
          <p:grpSpPr bwMode="auto">
            <a:xfrm>
              <a:off x="701" y="1023"/>
              <a:ext cx="726" cy="594"/>
              <a:chOff x="701" y="1023"/>
              <a:chExt cx="726" cy="594"/>
            </a:xfrm>
          </p:grpSpPr>
          <p:grpSp>
            <p:nvGrpSpPr>
              <p:cNvPr id="578600" name="Group 40"/>
              <p:cNvGrpSpPr>
                <a:grpSpLocks/>
              </p:cNvGrpSpPr>
              <p:nvPr/>
            </p:nvGrpSpPr>
            <p:grpSpPr bwMode="auto">
              <a:xfrm>
                <a:off x="883" y="1023"/>
                <a:ext cx="380" cy="381"/>
                <a:chOff x="229" y="1077"/>
                <a:chExt cx="380" cy="517"/>
              </a:xfrm>
            </p:grpSpPr>
            <p:pic>
              <p:nvPicPr>
                <p:cNvPr id="578601" name="Picture 41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2" name="Picture 4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3" name="Text Box 43"/>
              <p:cNvSpPr txBox="1">
                <a:spLocks noChangeArrowheads="1"/>
              </p:cNvSpPr>
              <p:nvPr/>
            </p:nvSpPr>
            <p:spPr bwMode="auto">
              <a:xfrm>
                <a:off x="701" y="1386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381" y="1025"/>
              <a:ext cx="590" cy="593"/>
              <a:chOff x="2381" y="1025"/>
              <a:chExt cx="590" cy="593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2517" y="1025"/>
                <a:ext cx="380" cy="381"/>
                <a:chOff x="229" y="1077"/>
                <a:chExt cx="380" cy="517"/>
              </a:xfrm>
            </p:grpSpPr>
            <p:pic>
              <p:nvPicPr>
                <p:cNvPr id="578606" name="Picture 46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8607" name="Picture 47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78608" name="Text Box 48"/>
              <p:cNvSpPr txBox="1">
                <a:spLocks noChangeArrowheads="1"/>
              </p:cNvSpPr>
              <p:nvPr/>
            </p:nvSpPr>
            <p:spPr bwMode="auto">
              <a:xfrm>
                <a:off x="2381" y="1387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578609" name="Text Box 49"/>
            <p:cNvSpPr txBox="1">
              <a:spLocks noChangeArrowheads="1"/>
            </p:cNvSpPr>
            <p:nvPr/>
          </p:nvSpPr>
          <p:spPr bwMode="auto">
            <a:xfrm>
              <a:off x="1383" y="1389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直接签名</a:t>
              </a:r>
            </a:p>
          </p:txBody>
        </p:sp>
      </p:grpSp>
      <p:grpSp>
        <p:nvGrpSpPr>
          <p:cNvPr id="87" name="Group 8"/>
          <p:cNvGrpSpPr>
            <a:grpSpLocks/>
          </p:cNvGrpSpPr>
          <p:nvPr/>
        </p:nvGrpSpPr>
        <p:grpSpPr bwMode="auto">
          <a:xfrm>
            <a:off x="5619778" y="1571612"/>
            <a:ext cx="2303463" cy="576263"/>
            <a:chOff x="3606" y="844"/>
            <a:chExt cx="1451" cy="363"/>
          </a:xfrm>
        </p:grpSpPr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3696" y="1206"/>
              <a:ext cx="131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3606" y="844"/>
              <a:ext cx="1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(M))</a:t>
              </a:r>
            </a:p>
          </p:txBody>
        </p:sp>
      </p:grpSp>
      <p:grpSp>
        <p:nvGrpSpPr>
          <p:cNvPr id="90" name="Group 50"/>
          <p:cNvGrpSpPr>
            <a:grpSpLocks/>
          </p:cNvGrpSpPr>
          <p:nvPr/>
        </p:nvGrpSpPr>
        <p:grpSpPr bwMode="auto">
          <a:xfrm>
            <a:off x="4899053" y="1858950"/>
            <a:ext cx="3744913" cy="871537"/>
            <a:chOff x="3152" y="1025"/>
            <a:chExt cx="2359" cy="549"/>
          </a:xfrm>
        </p:grpSpPr>
        <p:grpSp>
          <p:nvGrpSpPr>
            <p:cNvPr id="91" name="Group 51"/>
            <p:cNvGrpSpPr>
              <a:grpSpLocks/>
            </p:cNvGrpSpPr>
            <p:nvPr/>
          </p:nvGrpSpPr>
          <p:grpSpPr bwMode="auto">
            <a:xfrm>
              <a:off x="3152" y="1025"/>
              <a:ext cx="726" cy="549"/>
              <a:chOff x="3152" y="1025"/>
              <a:chExt cx="726" cy="549"/>
            </a:xfrm>
          </p:grpSpPr>
          <p:grpSp>
            <p:nvGrpSpPr>
              <p:cNvPr id="98" name="Group 52"/>
              <p:cNvGrpSpPr>
                <a:grpSpLocks/>
              </p:cNvGrpSpPr>
              <p:nvPr/>
            </p:nvGrpSpPr>
            <p:grpSpPr bwMode="auto">
              <a:xfrm>
                <a:off x="3288" y="1025"/>
                <a:ext cx="380" cy="381"/>
                <a:chOff x="229" y="1077"/>
                <a:chExt cx="380" cy="517"/>
              </a:xfrm>
            </p:grpSpPr>
            <p:pic>
              <p:nvPicPr>
                <p:cNvPr id="100" name="Picture 53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5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9" name="Text Box 55"/>
              <p:cNvSpPr txBox="1">
                <a:spLocks noChangeArrowheads="1"/>
              </p:cNvSpPr>
              <p:nvPr/>
            </p:nvSpPr>
            <p:spPr bwMode="auto">
              <a:xfrm>
                <a:off x="3152" y="1343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4921" y="1025"/>
              <a:ext cx="590" cy="549"/>
              <a:chOff x="4921" y="1025"/>
              <a:chExt cx="590" cy="549"/>
            </a:xfrm>
          </p:grpSpPr>
          <p:grpSp>
            <p:nvGrpSpPr>
              <p:cNvPr id="94" name="Group 57"/>
              <p:cNvGrpSpPr>
                <a:grpSpLocks/>
              </p:cNvGrpSpPr>
              <p:nvPr/>
            </p:nvGrpSpPr>
            <p:grpSpPr bwMode="auto">
              <a:xfrm>
                <a:off x="5012" y="1025"/>
                <a:ext cx="380" cy="381"/>
                <a:chOff x="229" y="1077"/>
                <a:chExt cx="380" cy="517"/>
              </a:xfrm>
            </p:grpSpPr>
            <p:pic>
              <p:nvPicPr>
                <p:cNvPr id="96" name="Picture 58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5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4921" y="1343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3878" y="1344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</a:t>
              </a:r>
            </a:p>
          </p:txBody>
        </p: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1295372" y="3786190"/>
            <a:ext cx="2663825" cy="577850"/>
            <a:chOff x="1111" y="1797"/>
            <a:chExt cx="1678" cy="364"/>
          </a:xfrm>
        </p:grpSpPr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156" y="2160"/>
              <a:ext cx="145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1111" y="1797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</a:t>
              </a:r>
            </a:p>
          </p:txBody>
        </p:sp>
      </p:grpSp>
      <p:grpSp>
        <p:nvGrpSpPr>
          <p:cNvPr id="62" name="Group 14"/>
          <p:cNvGrpSpPr>
            <a:grpSpLocks/>
          </p:cNvGrpSpPr>
          <p:nvPr/>
        </p:nvGrpSpPr>
        <p:grpSpPr bwMode="auto">
          <a:xfrm>
            <a:off x="5376891" y="3643314"/>
            <a:ext cx="2879725" cy="576263"/>
            <a:chOff x="3515" y="1752"/>
            <a:chExt cx="1814" cy="363"/>
          </a:xfrm>
        </p:grpSpPr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3786" y="2114"/>
              <a:ext cx="127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3515" y="1752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(M</a:t>
              </a:r>
              <a:r>
                <a:rPr kumimoji="1" lang="zh-CN" altLang="en-US" sz="2400" b="1">
                  <a:solidFill>
                    <a:srgbClr val="C22A8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rgbClr val="C22A8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solidFill>
                    <a:srgbClr val="C22A8F"/>
                  </a:solidFill>
                  <a:latin typeface="Times New Roman" pitchFamily="18" charset="0"/>
                </a:rPr>
                <a:t>(H(M)))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571472" y="3930652"/>
            <a:ext cx="3848100" cy="1012825"/>
            <a:chOff x="655" y="1888"/>
            <a:chExt cx="2424" cy="638"/>
          </a:xfrm>
        </p:grpSpPr>
        <p:grpSp>
          <p:nvGrpSpPr>
            <p:cNvPr id="66" name="Group 63"/>
            <p:cNvGrpSpPr>
              <a:grpSpLocks/>
            </p:cNvGrpSpPr>
            <p:nvPr/>
          </p:nvGrpSpPr>
          <p:grpSpPr bwMode="auto">
            <a:xfrm>
              <a:off x="655" y="1934"/>
              <a:ext cx="726" cy="592"/>
              <a:chOff x="655" y="1934"/>
              <a:chExt cx="726" cy="592"/>
            </a:xfrm>
          </p:grpSpPr>
          <p:grpSp>
            <p:nvGrpSpPr>
              <p:cNvPr id="73" name="Group 64"/>
              <p:cNvGrpSpPr>
                <a:grpSpLocks/>
              </p:cNvGrpSpPr>
              <p:nvPr/>
            </p:nvGrpSpPr>
            <p:grpSpPr bwMode="auto">
              <a:xfrm>
                <a:off x="837" y="1934"/>
                <a:ext cx="380" cy="382"/>
                <a:chOff x="229" y="1077"/>
                <a:chExt cx="380" cy="517"/>
              </a:xfrm>
            </p:grpSpPr>
            <p:pic>
              <p:nvPicPr>
                <p:cNvPr id="75" name="Picture 65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6" name="Picture 66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4" name="Text Box 67"/>
              <p:cNvSpPr txBox="1">
                <a:spLocks noChangeArrowheads="1"/>
              </p:cNvSpPr>
              <p:nvPr/>
            </p:nvSpPr>
            <p:spPr bwMode="auto">
              <a:xfrm>
                <a:off x="65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67" name="Group 68"/>
            <p:cNvGrpSpPr>
              <a:grpSpLocks/>
            </p:cNvGrpSpPr>
            <p:nvPr/>
          </p:nvGrpSpPr>
          <p:grpSpPr bwMode="auto">
            <a:xfrm>
              <a:off x="2426" y="1890"/>
              <a:ext cx="653" cy="592"/>
              <a:chOff x="2426" y="1890"/>
              <a:chExt cx="653" cy="592"/>
            </a:xfrm>
          </p:grpSpPr>
          <p:grpSp>
            <p:nvGrpSpPr>
              <p:cNvPr id="69" name="Group 69"/>
              <p:cNvGrpSpPr>
                <a:grpSpLocks/>
              </p:cNvGrpSpPr>
              <p:nvPr/>
            </p:nvGrpSpPr>
            <p:grpSpPr bwMode="auto">
              <a:xfrm>
                <a:off x="2699" y="1890"/>
                <a:ext cx="380" cy="382"/>
                <a:chOff x="229" y="1077"/>
                <a:chExt cx="380" cy="517"/>
              </a:xfrm>
            </p:grpSpPr>
            <p:pic>
              <p:nvPicPr>
                <p:cNvPr id="71" name="Picture 70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71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426" y="2251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474" y="2341"/>
              <a:ext cx="9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＋签名</a:t>
              </a:r>
            </a:p>
          </p:txBody>
        </p:sp>
      </p:grpSp>
      <p:grpSp>
        <p:nvGrpSpPr>
          <p:cNvPr id="77" name="Group 74"/>
          <p:cNvGrpSpPr>
            <a:grpSpLocks/>
          </p:cNvGrpSpPr>
          <p:nvPr/>
        </p:nvGrpSpPr>
        <p:grpSpPr bwMode="auto">
          <a:xfrm>
            <a:off x="4868891" y="3716339"/>
            <a:ext cx="3703637" cy="1155700"/>
            <a:chOff x="3195" y="1798"/>
            <a:chExt cx="2333" cy="728"/>
          </a:xfrm>
        </p:grpSpPr>
        <p:grpSp>
          <p:nvGrpSpPr>
            <p:cNvPr id="78" name="Group 75"/>
            <p:cNvGrpSpPr>
              <a:grpSpLocks/>
            </p:cNvGrpSpPr>
            <p:nvPr/>
          </p:nvGrpSpPr>
          <p:grpSpPr bwMode="auto">
            <a:xfrm>
              <a:off x="3195" y="1934"/>
              <a:ext cx="726" cy="592"/>
              <a:chOff x="3195" y="1934"/>
              <a:chExt cx="726" cy="592"/>
            </a:xfrm>
          </p:grpSpPr>
          <p:grpSp>
            <p:nvGrpSpPr>
              <p:cNvPr id="85" name="Group 76"/>
              <p:cNvGrpSpPr>
                <a:grpSpLocks/>
              </p:cNvGrpSpPr>
              <p:nvPr/>
            </p:nvGrpSpPr>
            <p:grpSpPr bwMode="auto">
              <a:xfrm>
                <a:off x="3377" y="1934"/>
                <a:ext cx="380" cy="382"/>
                <a:chOff x="229" y="1077"/>
                <a:chExt cx="380" cy="517"/>
              </a:xfrm>
            </p:grpSpPr>
            <p:pic>
              <p:nvPicPr>
                <p:cNvPr id="103" name="Picture 77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4" name="Picture 78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2" name="Text Box 79"/>
              <p:cNvSpPr txBox="1">
                <a:spLocks noChangeArrowheads="1"/>
              </p:cNvSpPr>
              <p:nvPr/>
            </p:nvSpPr>
            <p:spPr bwMode="auto">
              <a:xfrm>
                <a:off x="3195" y="2295"/>
                <a:ext cx="7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Alice (A)</a:t>
                </a:r>
              </a:p>
            </p:txBody>
          </p:sp>
        </p:grpSp>
        <p:grpSp>
          <p:nvGrpSpPr>
            <p:cNvPr id="79" name="Group 80"/>
            <p:cNvGrpSpPr>
              <a:grpSpLocks/>
            </p:cNvGrpSpPr>
            <p:nvPr/>
          </p:nvGrpSpPr>
          <p:grpSpPr bwMode="auto">
            <a:xfrm>
              <a:off x="4876" y="1800"/>
              <a:ext cx="652" cy="637"/>
              <a:chOff x="4876" y="1800"/>
              <a:chExt cx="652" cy="637"/>
            </a:xfrm>
          </p:grpSpPr>
          <p:grpSp>
            <p:nvGrpSpPr>
              <p:cNvPr id="81" name="Group 81"/>
              <p:cNvGrpSpPr>
                <a:grpSpLocks/>
              </p:cNvGrpSpPr>
              <p:nvPr/>
            </p:nvGrpSpPr>
            <p:grpSpPr bwMode="auto">
              <a:xfrm>
                <a:off x="5148" y="1800"/>
                <a:ext cx="380" cy="382"/>
                <a:chOff x="229" y="1077"/>
                <a:chExt cx="380" cy="517"/>
              </a:xfrm>
            </p:grpSpPr>
            <p:pic>
              <p:nvPicPr>
                <p:cNvPr id="83" name="Picture 82"/>
                <p:cNvPicPr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" y="1125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4" name="Picture 83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" y="1077"/>
                  <a:ext cx="313" cy="5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2" name="Text Box 84"/>
              <p:cNvSpPr txBox="1">
                <a:spLocks noChangeArrowheads="1"/>
              </p:cNvSpPr>
              <p:nvPr/>
            </p:nvSpPr>
            <p:spPr bwMode="auto">
              <a:xfrm>
                <a:off x="4876" y="2206"/>
                <a:ext cx="5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latin typeface="Times New Roman" pitchFamily="18" charset="0"/>
                  </a:rPr>
                  <a:t>Bob (B)</a:t>
                </a:r>
              </a:p>
            </p:txBody>
          </p:sp>
        </p:grpSp>
        <p:sp>
          <p:nvSpPr>
            <p:cNvPr id="80" name="Text Box 85"/>
            <p:cNvSpPr txBox="1">
              <a:spLocks noChangeArrowheads="1"/>
            </p:cNvSpPr>
            <p:nvPr/>
          </p:nvSpPr>
          <p:spPr bwMode="auto">
            <a:xfrm>
              <a:off x="3923" y="2296"/>
              <a:ext cx="10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200" b="1">
                  <a:solidFill>
                    <a:srgbClr val="000000"/>
                  </a:solidFill>
                  <a:latin typeface="Times New Roman" pitchFamily="18" charset="0"/>
                </a:rPr>
                <a:t>加密＋签名＋</a:t>
              </a: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Hash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消息接收者验证消息来源真实性和消息完整性的过程，</a:t>
            </a:r>
            <a:endParaRPr lang="en-US" altLang="zh-CN"/>
          </a:p>
          <a:p>
            <a:pPr lvl="1"/>
            <a:r>
              <a:rPr lang="zh-CN" altLang="en-US"/>
              <a:t>真实性：发送者真实非假冒</a:t>
            </a:r>
            <a:r>
              <a:rPr lang="en-US" altLang="zh-CN"/>
              <a:t>——</a:t>
            </a:r>
            <a:r>
              <a:rPr lang="zh-CN" altLang="en-US"/>
              <a:t>信源鉴别；</a:t>
            </a:r>
          </a:p>
          <a:p>
            <a:pPr lvl="1"/>
            <a:r>
              <a:rPr lang="zh-CN" altLang="en-US"/>
              <a:t>完整性：消息在传送或存储过程中没被篡改、重放、乱序或延迟等；</a:t>
            </a:r>
            <a:endParaRPr lang="en-US" altLang="zh-CN"/>
          </a:p>
          <a:p>
            <a:r>
              <a:rPr lang="zh-CN" altLang="en-US"/>
              <a:t>防止主动攻击重要技术：</a:t>
            </a:r>
          </a:p>
          <a:p>
            <a:pPr lvl="1"/>
            <a:r>
              <a:rPr lang="zh-CN" altLang="en-US"/>
              <a:t>假冒：</a:t>
            </a:r>
            <a:endParaRPr lang="en-US" altLang="zh-CN"/>
          </a:p>
          <a:p>
            <a:pPr lvl="2"/>
            <a:r>
              <a:rPr lang="zh-CN" altLang="en-US"/>
              <a:t>冒充某合法实体发送一个消息</a:t>
            </a:r>
          </a:p>
          <a:p>
            <a:pPr lvl="1"/>
            <a:r>
              <a:rPr lang="zh-CN" altLang="en-US"/>
              <a:t>内容修改：</a:t>
            </a:r>
            <a:endParaRPr lang="en-US" altLang="zh-CN"/>
          </a:p>
          <a:p>
            <a:pPr lvl="2"/>
            <a:r>
              <a:rPr lang="zh-CN" altLang="en-US"/>
              <a:t>对消息内容篡改，包括插入、删除、转换和修改。</a:t>
            </a:r>
          </a:p>
          <a:p>
            <a:pPr lvl="1"/>
            <a:r>
              <a:rPr lang="zh-CN" altLang="en-US"/>
              <a:t>顺序修改：</a:t>
            </a:r>
            <a:endParaRPr lang="en-US" altLang="zh-CN"/>
          </a:p>
          <a:p>
            <a:pPr lvl="2"/>
            <a:r>
              <a:rPr lang="zh-CN" altLang="en-US"/>
              <a:t>对消息顺序修改，包括插入、删除和重新排序。</a:t>
            </a:r>
            <a:endParaRPr lang="en-US" altLang="zh-CN"/>
          </a:p>
          <a:p>
            <a:pPr lvl="1"/>
            <a:r>
              <a:rPr lang="zh-CN" altLang="en-US"/>
              <a:t>计时修改：</a:t>
            </a:r>
            <a:endParaRPr lang="en-US" altLang="zh-CN"/>
          </a:p>
          <a:p>
            <a:pPr lvl="2"/>
            <a:r>
              <a:rPr lang="zh-CN" altLang="en-US"/>
              <a:t>对消息延迟和重放</a:t>
            </a:r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消息（报文）认证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签名有效性依赖于发方私钥安全性；</a:t>
            </a:r>
          </a:p>
          <a:p>
            <a:pPr lvl="1"/>
            <a:r>
              <a:rPr lang="zh-CN" altLang="en-US" dirty="0"/>
              <a:t>发方私钥丢失或被盗用，攻击者就可以伪造签名。</a:t>
            </a:r>
            <a:endParaRPr lang="en-US" altLang="zh-CN" dirty="0"/>
          </a:p>
          <a:p>
            <a:pPr lvl="1"/>
            <a:r>
              <a:rPr lang="zh-CN" altLang="en-US" dirty="0"/>
              <a:t>发送方抵赖：声称私有密钥丢失或被窃，他人伪造签名；</a:t>
            </a: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zh-CN" altLang="en-US" dirty="0"/>
              <a:t>签名包含时间戳，并要求私钥暴露及时报告给授权中心；</a:t>
            </a:r>
          </a:p>
          <a:p>
            <a:r>
              <a:rPr lang="zh-CN" altLang="en-US" dirty="0"/>
              <a:t>敌方可伪造早于或等于时间</a:t>
            </a:r>
            <a:r>
              <a:rPr lang="en-US" altLang="zh-CN" dirty="0"/>
              <a:t>T</a:t>
            </a:r>
            <a:r>
              <a:rPr lang="zh-CN" altLang="en-US" dirty="0"/>
              <a:t>的时间戳：</a:t>
            </a:r>
            <a:endParaRPr lang="en-US" altLang="zh-CN" dirty="0"/>
          </a:p>
          <a:p>
            <a:pPr lvl="1"/>
            <a:r>
              <a:rPr lang="zh-CN" altLang="en-US" dirty="0"/>
              <a:t>时间戳不可信，签名者可自己加时间戳（伪造）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直接数字签名缺点</a:t>
            </a:r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引入仲裁者</a:t>
            </a:r>
          </a:p>
          <a:p>
            <a:pPr lvl="1"/>
            <a:r>
              <a:rPr lang="zh-CN" altLang="en-US"/>
              <a:t>发送方将签名消息首先送到仲裁者；</a:t>
            </a:r>
          </a:p>
          <a:p>
            <a:pPr lvl="1"/>
            <a:r>
              <a:rPr lang="zh-CN" altLang="en-US"/>
              <a:t>仲裁者</a:t>
            </a:r>
            <a:r>
              <a:rPr lang="zh-CN" altLang="zh-CN"/>
              <a:t>测试消息及其签名，以检查其来源和内容</a:t>
            </a:r>
            <a:r>
              <a:rPr lang="zh-CN" altLang="en-US"/>
              <a:t>；</a:t>
            </a:r>
          </a:p>
          <a:p>
            <a:pPr lvl="1"/>
            <a:r>
              <a:rPr lang="zh-CN" altLang="zh-CN"/>
              <a:t>然后将消息加上</a:t>
            </a:r>
            <a:r>
              <a:rPr lang="zh-CN" altLang="en-US"/>
              <a:t>时间戳，</a:t>
            </a:r>
            <a:r>
              <a:rPr lang="zh-CN" altLang="zh-CN"/>
              <a:t>并与仲裁验证通过指示一起发给</a:t>
            </a:r>
            <a:r>
              <a:rPr lang="zh-CN" altLang="en-US"/>
              <a:t>接收者。</a:t>
            </a:r>
          </a:p>
          <a:p>
            <a:r>
              <a:rPr lang="zh-CN" altLang="zh-CN"/>
              <a:t>仲裁者扮演敏感和关键角色。</a:t>
            </a:r>
          </a:p>
          <a:p>
            <a:pPr lvl="1"/>
            <a:r>
              <a:rPr lang="zh-CN" altLang="zh-CN"/>
              <a:t>所有参与者必须极大地相信这一仲裁机制工作正常。（</a:t>
            </a:r>
            <a:r>
              <a:rPr lang="en-US" altLang="zh-CN"/>
              <a:t>trusted system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仲裁数字签名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仲裁签名</a:t>
            </a:r>
            <a:r>
              <a:rPr lang="en-US" altLang="zh-CN"/>
              <a:t>——</a:t>
            </a:r>
            <a:r>
              <a:rPr lang="zh-CN" altLang="en-US"/>
              <a:t>对称密码</a:t>
            </a:r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13" name="Group 5"/>
          <p:cNvGrpSpPr>
            <a:grpSpLocks/>
          </p:cNvGrpSpPr>
          <p:nvPr/>
        </p:nvGrpSpPr>
        <p:grpSpPr bwMode="auto">
          <a:xfrm>
            <a:off x="756270" y="2449750"/>
            <a:ext cx="1152525" cy="942975"/>
            <a:chOff x="748" y="1570"/>
            <a:chExt cx="726" cy="594"/>
          </a:xfrm>
        </p:grpSpPr>
        <p:grpSp>
          <p:nvGrpSpPr>
            <p:cNvPr id="580614" name="Group 6"/>
            <p:cNvGrpSpPr>
              <a:grpSpLocks/>
            </p:cNvGrpSpPr>
            <p:nvPr/>
          </p:nvGrpSpPr>
          <p:grpSpPr bwMode="auto">
            <a:xfrm>
              <a:off x="930" y="1570"/>
              <a:ext cx="380" cy="381"/>
              <a:chOff x="229" y="1077"/>
              <a:chExt cx="380" cy="517"/>
            </a:xfrm>
          </p:grpSpPr>
          <p:pic>
            <p:nvPicPr>
              <p:cNvPr id="580615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16" name="Picture 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748" y="193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18" name="Group 10"/>
          <p:cNvGrpSpPr>
            <a:grpSpLocks/>
          </p:cNvGrpSpPr>
          <p:nvPr/>
        </p:nvGrpSpPr>
        <p:grpSpPr bwMode="auto">
          <a:xfrm>
            <a:off x="7524328" y="2449750"/>
            <a:ext cx="936625" cy="942975"/>
            <a:chOff x="2516" y="1570"/>
            <a:chExt cx="590" cy="594"/>
          </a:xfrm>
        </p:grpSpPr>
        <p:grpSp>
          <p:nvGrpSpPr>
            <p:cNvPr id="580619" name="Group 11"/>
            <p:cNvGrpSpPr>
              <a:grpSpLocks/>
            </p:cNvGrpSpPr>
            <p:nvPr/>
          </p:nvGrpSpPr>
          <p:grpSpPr bwMode="auto">
            <a:xfrm>
              <a:off x="2608" y="1570"/>
              <a:ext cx="380" cy="381"/>
              <a:chOff x="229" y="1077"/>
              <a:chExt cx="380" cy="517"/>
            </a:xfrm>
          </p:grpSpPr>
          <p:pic>
            <p:nvPicPr>
              <p:cNvPr id="580620" name="Picture 1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1" name="Picture 1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2" name="Text Box 14"/>
            <p:cNvSpPr txBox="1">
              <a:spLocks noChangeArrowheads="1"/>
            </p:cNvSpPr>
            <p:nvPr/>
          </p:nvSpPr>
          <p:spPr bwMode="auto">
            <a:xfrm>
              <a:off x="2516" y="1933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23" name="Group 15"/>
          <p:cNvGrpSpPr>
            <a:grpSpLocks/>
          </p:cNvGrpSpPr>
          <p:nvPr/>
        </p:nvGrpSpPr>
        <p:grpSpPr bwMode="auto">
          <a:xfrm>
            <a:off x="3563888" y="2485468"/>
            <a:ext cx="1152525" cy="871538"/>
            <a:chOff x="1610" y="663"/>
            <a:chExt cx="726" cy="549"/>
          </a:xfrm>
        </p:grpSpPr>
        <p:grpSp>
          <p:nvGrpSpPr>
            <p:cNvPr id="580624" name="Group 16"/>
            <p:cNvGrpSpPr>
              <a:grpSpLocks/>
            </p:cNvGrpSpPr>
            <p:nvPr/>
          </p:nvGrpSpPr>
          <p:grpSpPr bwMode="auto">
            <a:xfrm>
              <a:off x="1746" y="663"/>
              <a:ext cx="380" cy="381"/>
              <a:chOff x="229" y="1077"/>
              <a:chExt cx="380" cy="517"/>
            </a:xfrm>
          </p:grpSpPr>
          <p:pic>
            <p:nvPicPr>
              <p:cNvPr id="580625" name="Picture 1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26" name="Picture 1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27" name="Text Box 19"/>
            <p:cNvSpPr txBox="1">
              <a:spLocks noChangeArrowheads="1"/>
            </p:cNvSpPr>
            <p:nvPr/>
          </p:nvSpPr>
          <p:spPr bwMode="auto">
            <a:xfrm>
              <a:off x="1610" y="981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28" name="Group 20"/>
          <p:cNvGrpSpPr>
            <a:grpSpLocks/>
          </p:cNvGrpSpPr>
          <p:nvPr/>
        </p:nvGrpSpPr>
        <p:grpSpPr bwMode="auto">
          <a:xfrm rot="5400000">
            <a:off x="2206734" y="1969531"/>
            <a:ext cx="947738" cy="2065335"/>
            <a:chOff x="1137" y="756"/>
            <a:chExt cx="597" cy="1301"/>
          </a:xfrm>
        </p:grpSpPr>
        <p:sp>
          <p:nvSpPr>
            <p:cNvPr id="580629" name="Line 21"/>
            <p:cNvSpPr>
              <a:spLocks noChangeShapeType="1"/>
            </p:cNvSpPr>
            <p:nvPr/>
          </p:nvSpPr>
          <p:spPr bwMode="auto">
            <a:xfrm rot="19491984" flipV="1">
              <a:off x="1264" y="970"/>
              <a:ext cx="470" cy="6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0" name="Text Box 22"/>
            <p:cNvSpPr txBox="1">
              <a:spLocks noChangeArrowheads="1"/>
            </p:cNvSpPr>
            <p:nvPr/>
          </p:nvSpPr>
          <p:spPr bwMode="auto">
            <a:xfrm rot="16192130">
              <a:off x="603" y="1290"/>
              <a:ext cx="1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M,E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,H(M)]</a:t>
              </a:r>
            </a:p>
          </p:txBody>
        </p:sp>
      </p:grpSp>
      <p:grpSp>
        <p:nvGrpSpPr>
          <p:cNvPr id="580631" name="Group 23"/>
          <p:cNvGrpSpPr>
            <a:grpSpLocks/>
          </p:cNvGrpSpPr>
          <p:nvPr/>
        </p:nvGrpSpPr>
        <p:grpSpPr bwMode="auto">
          <a:xfrm>
            <a:off x="4380930" y="2552252"/>
            <a:ext cx="3289304" cy="985839"/>
            <a:chOff x="2246" y="836"/>
            <a:chExt cx="2072" cy="621"/>
          </a:xfrm>
        </p:grpSpPr>
        <p:sp>
          <p:nvSpPr>
            <p:cNvPr id="580632" name="Line 24"/>
            <p:cNvSpPr>
              <a:spLocks noChangeShapeType="1"/>
            </p:cNvSpPr>
            <p:nvPr/>
          </p:nvSpPr>
          <p:spPr bwMode="auto">
            <a:xfrm rot="18653265">
              <a:off x="2990" y="868"/>
              <a:ext cx="546" cy="6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80633" name="Text Box 25"/>
            <p:cNvSpPr txBox="1">
              <a:spLocks noChangeArrowheads="1"/>
            </p:cNvSpPr>
            <p:nvPr/>
          </p:nvSpPr>
          <p:spPr bwMode="auto">
            <a:xfrm>
              <a:off x="2246" y="836"/>
              <a:ext cx="20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M, 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,H(M)], T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857224" y="1643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j-ea"/>
                <a:ea typeface="+mj-ea"/>
              </a:rPr>
              <a:t>明文传送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-36512" y="4493827"/>
            <a:ext cx="1152525" cy="869950"/>
            <a:chOff x="884" y="3612"/>
            <a:chExt cx="726" cy="548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066" y="3614"/>
              <a:ext cx="380" cy="382"/>
              <a:chOff x="229" y="1077"/>
              <a:chExt cx="380" cy="517"/>
            </a:xfrm>
          </p:grpSpPr>
          <p:pic>
            <p:nvPicPr>
              <p:cNvPr id="30" name="Picture 2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84" y="392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8243887" y="4457315"/>
            <a:ext cx="936625" cy="942975"/>
            <a:chOff x="2925" y="3566"/>
            <a:chExt cx="590" cy="594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971" y="3568"/>
              <a:ext cx="380" cy="382"/>
              <a:chOff x="229" y="1077"/>
              <a:chExt cx="380" cy="517"/>
            </a:xfrm>
          </p:grpSpPr>
          <p:pic>
            <p:nvPicPr>
              <p:cNvPr id="35" name="Picture 3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2925" y="3929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707904" y="4458109"/>
            <a:ext cx="1152525" cy="941387"/>
            <a:chOff x="1882" y="2341"/>
            <a:chExt cx="726" cy="59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927" y="2343"/>
              <a:ext cx="380" cy="382"/>
              <a:chOff x="229" y="1077"/>
              <a:chExt cx="380" cy="517"/>
            </a:xfrm>
          </p:grpSpPr>
          <p:pic>
            <p:nvPicPr>
              <p:cNvPr id="40" name="Picture 3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3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882" y="270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854249" y="4149746"/>
            <a:ext cx="3073402" cy="1636715"/>
            <a:chOff x="302" y="2588"/>
            <a:chExt cx="1936" cy="1031"/>
          </a:xfrm>
        </p:grpSpPr>
        <p:sp>
          <p:nvSpPr>
            <p:cNvPr id="43" name="Line 42"/>
            <p:cNvSpPr>
              <a:spLocks noChangeShapeType="1"/>
            </p:cNvSpPr>
            <p:nvPr/>
          </p:nvSpPr>
          <p:spPr bwMode="auto">
            <a:xfrm rot="2868859" flipV="1">
              <a:off x="855" y="2798"/>
              <a:ext cx="78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2" y="2588"/>
              <a:ext cx="19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(M),E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,H(E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212084" y="4082710"/>
            <a:ext cx="4232279" cy="1674815"/>
            <a:chOff x="1997" y="2425"/>
            <a:chExt cx="2666" cy="1055"/>
          </a:xfrm>
        </p:grpSpPr>
        <p:sp>
          <p:nvSpPr>
            <p:cNvPr id="46" name="Line 45"/>
            <p:cNvSpPr>
              <a:spLocks noChangeShapeType="1"/>
            </p:cNvSpPr>
            <p:nvPr/>
          </p:nvSpPr>
          <p:spPr bwMode="auto">
            <a:xfrm rot="18438730">
              <a:off x="2905" y="2660"/>
              <a:ext cx="71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21590641">
              <a:off x="1997" y="2425"/>
              <a:ext cx="26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BT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 M), 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E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AT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, H(E</a:t>
              </a:r>
              <a:r>
                <a:rPr kumimoji="1" lang="en-US" altLang="zh-CN" b="1" baseline="-2500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AB</a:t>
              </a:r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(M),T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857224" y="3399383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j-ea"/>
                <a:ea typeface="+mj-ea"/>
              </a:rPr>
              <a:t>仲裁可见明文，密文传送</a:t>
            </a:r>
          </a:p>
        </p:txBody>
      </p:sp>
      <p:sp>
        <p:nvSpPr>
          <p:cNvPr id="49" name="矩形 48"/>
          <p:cNvSpPr/>
          <p:nvPr/>
        </p:nvSpPr>
        <p:spPr>
          <a:xfrm>
            <a:off x="989508" y="5043557"/>
            <a:ext cx="72152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>
                <a:latin typeface="+mn-ea"/>
              </a:rPr>
              <a:t>存在问题：</a:t>
            </a:r>
            <a:endParaRPr lang="en-US" altLang="zh-CN" sz="2800">
              <a:latin typeface="+mn-ea"/>
            </a:endParaRPr>
          </a:p>
          <a:p>
            <a:r>
              <a:rPr lang="en-US" altLang="zh-CN" sz="2800">
                <a:latin typeface="+mn-ea"/>
              </a:rPr>
              <a:t>	</a:t>
            </a:r>
            <a:r>
              <a:rPr lang="zh-CN" altLang="en-US" sz="2800">
                <a:latin typeface="+mn-ea"/>
              </a:rPr>
              <a:t>发方与仲裁可结盟来否认一个签名，</a:t>
            </a:r>
            <a:endParaRPr lang="en-US" altLang="zh-CN" sz="2800">
              <a:latin typeface="+mn-ea"/>
            </a:endParaRPr>
          </a:p>
          <a:p>
            <a:r>
              <a:rPr lang="en-US" altLang="zh-CN" sz="2800">
                <a:latin typeface="+mn-ea"/>
              </a:rPr>
              <a:t>	</a:t>
            </a:r>
            <a:r>
              <a:rPr lang="zh-CN" altLang="en-US" sz="2800">
                <a:latin typeface="+mn-ea"/>
              </a:rPr>
              <a:t>或收方与仲裁结盟来伪造一个签名。</a:t>
            </a:r>
            <a:endParaRPr lang="en-US" altLang="zh-CN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使用公开密码算法解决这个问题。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5129336" y="1412776"/>
            <a:ext cx="3484439" cy="863993"/>
          </a:xfrm>
          <a:prstGeom prst="wedgeEllipseCallout">
            <a:avLst>
              <a:gd name="adj1" fmla="val -34853"/>
              <a:gd name="adj2" fmla="val 717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400"/>
              <a:t>发送方没法抵赖</a:t>
            </a:r>
            <a:endParaRPr lang="en-US" altLang="zh-CN" sz="2400"/>
          </a:p>
          <a:p>
            <a:pPr algn="ctr"/>
            <a:r>
              <a:rPr lang="zh-CN" altLang="en-US" sz="2400"/>
              <a:t>接收</a:t>
            </a:r>
            <a:r>
              <a:rPr lang="zh-CN" altLang="en-US" sz="2400" dirty="0"/>
              <a:t>方没法伪造</a:t>
            </a:r>
          </a:p>
        </p:txBody>
      </p:sp>
    </p:spTree>
    <p:extLst>
      <p:ext uri="{BB962C8B-B14F-4D97-AF65-F5344CB8AC3E}">
        <p14:creationId xmlns:p14="http://schemas.microsoft.com/office/powerpoint/2010/main" val="1165467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49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D59C-0D12-4069-8E27-1D34AC7FED13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仲裁签名</a:t>
            </a:r>
            <a:r>
              <a:rPr lang="en-US" altLang="zh-CN"/>
              <a:t>——</a:t>
            </a:r>
            <a:r>
              <a:rPr lang="zh-CN" altLang="en-US"/>
              <a:t>公钥密码＋密文传送</a:t>
            </a:r>
          </a:p>
        </p:txBody>
      </p:sp>
      <p:sp>
        <p:nvSpPr>
          <p:cNvPr id="580612" name="Rectangle 4"/>
          <p:cNvSpPr>
            <a:spLocks noRot="1" noChangeArrowheads="1"/>
          </p:cNvSpPr>
          <p:nvPr/>
        </p:nvSpPr>
        <p:spPr bwMode="auto">
          <a:xfrm>
            <a:off x="827584" y="1333574"/>
            <a:ext cx="8027987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latin typeface="Times New Roman" pitchFamily="18" charset="0"/>
            </a:endParaRPr>
          </a:p>
        </p:txBody>
      </p:sp>
      <p:grpSp>
        <p:nvGrpSpPr>
          <p:cNvPr id="580655" name="Group 47"/>
          <p:cNvGrpSpPr>
            <a:grpSpLocks/>
          </p:cNvGrpSpPr>
          <p:nvPr/>
        </p:nvGrpSpPr>
        <p:grpSpPr bwMode="auto">
          <a:xfrm>
            <a:off x="107107" y="2555246"/>
            <a:ext cx="1152525" cy="942975"/>
            <a:chOff x="3560" y="2750"/>
            <a:chExt cx="726" cy="594"/>
          </a:xfrm>
        </p:grpSpPr>
        <p:grpSp>
          <p:nvGrpSpPr>
            <p:cNvPr id="580656" name="Group 48"/>
            <p:cNvGrpSpPr>
              <a:grpSpLocks/>
            </p:cNvGrpSpPr>
            <p:nvPr/>
          </p:nvGrpSpPr>
          <p:grpSpPr bwMode="auto">
            <a:xfrm>
              <a:off x="3742" y="2750"/>
              <a:ext cx="380" cy="381"/>
              <a:chOff x="229" y="1077"/>
              <a:chExt cx="380" cy="517"/>
            </a:xfrm>
          </p:grpSpPr>
          <p:pic>
            <p:nvPicPr>
              <p:cNvPr id="580657" name="Picture 4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58" name="Picture 5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60" y="3113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Alice (A)</a:t>
              </a:r>
            </a:p>
          </p:txBody>
        </p:sp>
      </p:grpSp>
      <p:grpSp>
        <p:nvGrpSpPr>
          <p:cNvPr id="580660" name="Group 52"/>
          <p:cNvGrpSpPr>
            <a:grpSpLocks/>
          </p:cNvGrpSpPr>
          <p:nvPr/>
        </p:nvGrpSpPr>
        <p:grpSpPr bwMode="auto">
          <a:xfrm>
            <a:off x="7812360" y="2519527"/>
            <a:ext cx="936625" cy="1014413"/>
            <a:chOff x="5170" y="2704"/>
            <a:chExt cx="590" cy="639"/>
          </a:xfrm>
        </p:grpSpPr>
        <p:grpSp>
          <p:nvGrpSpPr>
            <p:cNvPr id="580661" name="Group 53"/>
            <p:cNvGrpSpPr>
              <a:grpSpLocks/>
            </p:cNvGrpSpPr>
            <p:nvPr/>
          </p:nvGrpSpPr>
          <p:grpSpPr bwMode="auto">
            <a:xfrm>
              <a:off x="5260" y="2704"/>
              <a:ext cx="380" cy="381"/>
              <a:chOff x="229" y="1077"/>
              <a:chExt cx="380" cy="517"/>
            </a:xfrm>
          </p:grpSpPr>
          <p:pic>
            <p:nvPicPr>
              <p:cNvPr id="580662" name="Picture 5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3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4" name="Text Box 56"/>
            <p:cNvSpPr txBox="1">
              <a:spLocks noChangeArrowheads="1"/>
            </p:cNvSpPr>
            <p:nvPr/>
          </p:nvSpPr>
          <p:spPr bwMode="auto">
            <a:xfrm>
              <a:off x="5170" y="3112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Times New Roman" pitchFamily="18" charset="0"/>
                </a:rPr>
                <a:t>Bob (B)</a:t>
              </a:r>
            </a:p>
          </p:txBody>
        </p:sp>
      </p:grpSp>
      <p:grpSp>
        <p:nvGrpSpPr>
          <p:cNvPr id="580665" name="Group 57"/>
          <p:cNvGrpSpPr>
            <a:grpSpLocks/>
          </p:cNvGrpSpPr>
          <p:nvPr/>
        </p:nvGrpSpPr>
        <p:grpSpPr bwMode="auto">
          <a:xfrm>
            <a:off x="3779515" y="2519527"/>
            <a:ext cx="1152525" cy="1014412"/>
            <a:chOff x="4195" y="1117"/>
            <a:chExt cx="726" cy="639"/>
          </a:xfrm>
        </p:grpSpPr>
        <p:grpSp>
          <p:nvGrpSpPr>
            <p:cNvPr id="580666" name="Group 58"/>
            <p:cNvGrpSpPr>
              <a:grpSpLocks/>
            </p:cNvGrpSpPr>
            <p:nvPr/>
          </p:nvGrpSpPr>
          <p:grpSpPr bwMode="auto">
            <a:xfrm>
              <a:off x="4332" y="1117"/>
              <a:ext cx="380" cy="381"/>
              <a:chOff x="229" y="1077"/>
              <a:chExt cx="380" cy="517"/>
            </a:xfrm>
          </p:grpSpPr>
          <p:pic>
            <p:nvPicPr>
              <p:cNvPr id="580667" name="Picture 5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1125"/>
                <a:ext cx="193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0668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" y="1077"/>
                <a:ext cx="313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0669" name="Text Box 61"/>
            <p:cNvSpPr txBox="1">
              <a:spLocks noChangeArrowheads="1"/>
            </p:cNvSpPr>
            <p:nvPr/>
          </p:nvSpPr>
          <p:spPr bwMode="auto">
            <a:xfrm>
              <a:off x="4195" y="152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latin typeface="Times New Roman" pitchFamily="18" charset="0"/>
                </a:rPr>
                <a:t>Trent (T)</a:t>
              </a:r>
            </a:p>
          </p:txBody>
        </p:sp>
      </p:grpSp>
      <p:grpSp>
        <p:nvGrpSpPr>
          <p:cNvPr id="580670" name="Group 62"/>
          <p:cNvGrpSpPr>
            <a:grpSpLocks/>
          </p:cNvGrpSpPr>
          <p:nvPr/>
        </p:nvGrpSpPr>
        <p:grpSpPr bwMode="auto">
          <a:xfrm>
            <a:off x="1143597" y="2657274"/>
            <a:ext cx="2492377" cy="927100"/>
            <a:chOff x="2994" y="1660"/>
            <a:chExt cx="1570" cy="584"/>
          </a:xfrm>
        </p:grpSpPr>
        <p:sp>
          <p:nvSpPr>
            <p:cNvPr id="580671" name="Line 63"/>
            <p:cNvSpPr>
              <a:spLocks noChangeShapeType="1"/>
            </p:cNvSpPr>
            <p:nvPr/>
          </p:nvSpPr>
          <p:spPr bwMode="auto">
            <a:xfrm rot="4216322" flipV="1">
              <a:off x="3570" y="1359"/>
              <a:ext cx="468" cy="13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0672" name="Text Box 64"/>
            <p:cNvSpPr txBox="1">
              <a:spLocks noChangeArrowheads="1"/>
            </p:cNvSpPr>
            <p:nvPr/>
          </p:nvSpPr>
          <p:spPr bwMode="auto">
            <a:xfrm rot="21591914">
              <a:off x="2994" y="1660"/>
              <a:ext cx="1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,S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(M))]</a:t>
              </a:r>
              <a:endParaRPr kumimoji="1" lang="zh-CN" altLang="en-US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0673" name="Group 65"/>
          <p:cNvGrpSpPr>
            <a:grpSpLocks/>
          </p:cNvGrpSpPr>
          <p:nvPr/>
        </p:nvGrpSpPr>
        <p:grpSpPr bwMode="auto">
          <a:xfrm>
            <a:off x="5130256" y="2637531"/>
            <a:ext cx="2322513" cy="1079501"/>
            <a:chOff x="5068" y="1079"/>
            <a:chExt cx="1463" cy="680"/>
          </a:xfrm>
        </p:grpSpPr>
        <p:sp>
          <p:nvSpPr>
            <p:cNvPr id="580674" name="Line 66"/>
            <p:cNvSpPr>
              <a:spLocks noChangeShapeType="1"/>
            </p:cNvSpPr>
            <p:nvPr/>
          </p:nvSpPr>
          <p:spPr bwMode="auto">
            <a:xfrm rot="17965109">
              <a:off x="5517" y="873"/>
              <a:ext cx="638" cy="1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0675" name="Text Box 67"/>
            <p:cNvSpPr txBox="1">
              <a:spLocks noChangeArrowheads="1"/>
            </p:cNvSpPr>
            <p:nvPr/>
          </p:nvSpPr>
          <p:spPr bwMode="auto">
            <a:xfrm>
              <a:off x="5068" y="1079"/>
              <a:ext cx="14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S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[ID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,E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B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(S</a:t>
              </a:r>
              <a:r>
                <a:rPr kumimoji="1" lang="en-US" altLang="zh-CN" b="1" baseline="-25000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b="1">
                  <a:solidFill>
                    <a:srgbClr val="000066"/>
                  </a:solidFill>
                  <a:latin typeface="Times New Roman" pitchFamily="18" charset="0"/>
                  <a:sym typeface="Symbol" pitchFamily="18" charset="2"/>
                </a:rPr>
                <a:t>(M)),T]</a:t>
              </a:r>
              <a:endParaRPr kumimoji="1" lang="zh-CN" altLang="en-US" b="1">
                <a:solidFill>
                  <a:srgbClr val="000066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794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数字签名：密码算法的应用</a:t>
            </a:r>
            <a:endParaRPr lang="en-US" altLang="zh-CN"/>
          </a:p>
          <a:p>
            <a:pPr lvl="1"/>
            <a:r>
              <a:rPr lang="zh-CN" altLang="en-US">
                <a:latin typeface="Times New Roman" pitchFamily="18" charset="0"/>
              </a:rPr>
              <a:t>典型用法：公开密码算法签名</a:t>
            </a:r>
            <a:endParaRPr lang="en-US" altLang="zh-CN">
              <a:latin typeface="Times New Roman" pitchFamily="18" charset="0"/>
            </a:endParaRPr>
          </a:p>
          <a:p>
            <a:pPr lvl="2"/>
            <a:r>
              <a:rPr lang="zh-CN" altLang="en-US">
                <a:latin typeface="Times New Roman" pitchFamily="18" charset="0"/>
              </a:rPr>
              <a:t>签名：签名者（发送方）私钥对待签名信息解密运算</a:t>
            </a:r>
            <a:endParaRPr lang="en-US" altLang="zh-CN">
              <a:latin typeface="Times New Roman" pitchFamily="18" charset="0"/>
            </a:endParaRPr>
          </a:p>
          <a:p>
            <a:pPr lvl="2"/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KR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>
                <a:latin typeface="Times New Roman" pitchFamily="18" charset="0"/>
              </a:rPr>
              <a:t> sig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）</a:t>
            </a:r>
            <a:endParaRPr lang="en-US" altLang="zh-CN">
              <a:latin typeface="Times New Roman" pitchFamily="18" charset="0"/>
            </a:endParaRPr>
          </a:p>
          <a:p>
            <a:pPr lvl="2"/>
            <a:r>
              <a:rPr lang="zh-CN" altLang="en-US"/>
              <a:t>验证：验证者（接收方）用签名者公钥（证书）加密签名</a:t>
            </a:r>
            <a:endParaRPr lang="en-US" altLang="zh-CN"/>
          </a:p>
          <a:p>
            <a:pPr lvl="2"/>
            <a:r>
              <a:rPr lang="en-US" altLang="zh-CN"/>
              <a:t>E</a:t>
            </a:r>
            <a:r>
              <a:rPr lang="en-US" altLang="zh-CN" baseline="-25000">
                <a:latin typeface="Times New Roman" pitchFamily="18" charset="0"/>
              </a:rPr>
              <a:t>KU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sig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））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m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/>
              <a:t>数字签名需求</a:t>
            </a:r>
          </a:p>
        </p:txBody>
      </p:sp>
    </p:spTree>
    <p:extLst>
      <p:ext uri="{BB962C8B-B14F-4D97-AF65-F5344CB8AC3E}">
        <p14:creationId xmlns:p14="http://schemas.microsoft.com/office/powerpoint/2010/main" val="1877447525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普通数字签名算法</a:t>
            </a:r>
          </a:p>
          <a:p>
            <a:pPr lvl="1">
              <a:buClr>
                <a:srgbClr val="000066"/>
              </a:buClr>
            </a:pPr>
            <a:r>
              <a:rPr lang="en-US" altLang="zh-CN" dirty="0"/>
              <a:t>RSA </a:t>
            </a:r>
          </a:p>
          <a:p>
            <a:pPr lvl="1">
              <a:buClr>
                <a:srgbClr val="000066"/>
              </a:buClr>
            </a:pPr>
            <a:r>
              <a:rPr lang="en-US" altLang="zh-CN" dirty="0" err="1"/>
              <a:t>EIGamal</a:t>
            </a:r>
            <a:r>
              <a:rPr lang="en-US" altLang="zh-CN" dirty="0"/>
              <a:t> </a:t>
            </a:r>
          </a:p>
          <a:p>
            <a:pPr lvl="1">
              <a:buClr>
                <a:srgbClr val="000066"/>
              </a:buClr>
            </a:pPr>
            <a:r>
              <a:rPr lang="en-US" altLang="zh-CN" dirty="0"/>
              <a:t>DSS/DSA</a:t>
            </a:r>
          </a:p>
          <a:p>
            <a:r>
              <a:rPr lang="zh-CN" altLang="en-US" dirty="0"/>
              <a:t>群签名算法</a:t>
            </a:r>
          </a:p>
          <a:p>
            <a:r>
              <a:rPr lang="zh-CN" altLang="en-US" dirty="0"/>
              <a:t>盲签名算法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数字签名算法</a:t>
            </a:r>
          </a:p>
        </p:txBody>
      </p:sp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ym typeface="Symbol" pitchFamily="18" charset="2"/>
              </a:rPr>
              <a:t>Chaum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van Heyst1991</a:t>
            </a:r>
            <a:r>
              <a:rPr lang="zh-CN" altLang="en-US" dirty="0">
                <a:sym typeface="Symbol" pitchFamily="18" charset="2"/>
              </a:rPr>
              <a:t>年提出，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群中各个成员以群的名义匿名地签发消息，特性：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只有群成员能代表所在的群签名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接收者能验证签名所在的群，但不知道签名者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需要时</a:t>
            </a:r>
            <a:r>
              <a:rPr lang="en-US" altLang="zh-CN" dirty="0">
                <a:sym typeface="Symbol" pitchFamily="18" charset="2"/>
              </a:rPr>
              <a:t>,</a:t>
            </a:r>
            <a:r>
              <a:rPr lang="zh-CN" altLang="en-US" dirty="0">
                <a:sym typeface="Symbol" pitchFamily="18" charset="2"/>
              </a:rPr>
              <a:t>可借助于群成员或者可信机构找到签名者</a:t>
            </a:r>
          </a:p>
          <a:p>
            <a:r>
              <a:rPr lang="zh-CN" altLang="en-US" dirty="0">
                <a:sym typeface="Symbol" pitchFamily="18" charset="2"/>
              </a:rPr>
              <a:t>应用：投标</a:t>
            </a:r>
            <a:endParaRPr lang="en-US" altLang="zh-CN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群签名方案</a:t>
            </a:r>
          </a:p>
        </p:txBody>
      </p:sp>
    </p:spTree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58169"/>
            <a:ext cx="5943600" cy="38576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群签名过程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889735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itchFamily="18" charset="2"/>
              </a:rPr>
              <a:t>保护消息内容对签名者不可见</a:t>
            </a:r>
          </a:p>
          <a:p>
            <a:r>
              <a:rPr lang="en-US" altLang="zh-CN" dirty="0">
                <a:sym typeface="Symbol" pitchFamily="18" charset="2"/>
              </a:rPr>
              <a:t>Chaum1983</a:t>
            </a:r>
            <a:r>
              <a:rPr lang="zh-CN" altLang="en-US" dirty="0">
                <a:sym typeface="Symbol" pitchFamily="18" charset="2"/>
              </a:rPr>
              <a:t>年提出，电子商务领域广泛应用：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电子货币</a:t>
            </a:r>
            <a:endParaRPr lang="en-US" altLang="zh-CN" dirty="0">
              <a:sym typeface="Symbol" pitchFamily="18" charset="2"/>
            </a:endParaRPr>
          </a:p>
          <a:p>
            <a:pPr lvl="2"/>
            <a:r>
              <a:rPr lang="zh-CN" altLang="en-US" dirty="0">
                <a:sym typeface="Symbol" pitchFamily="18" charset="2"/>
              </a:rPr>
              <a:t>电子现金须加银行数字签名才能生效，盲签名保护消费者的匿名性；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电子选举</a:t>
            </a:r>
            <a:endParaRPr lang="en-US" altLang="zh-CN" dirty="0">
              <a:sym typeface="Symbol" pitchFamily="18" charset="2"/>
            </a:endParaRPr>
          </a:p>
          <a:p>
            <a:pPr lvl="2"/>
            <a:r>
              <a:rPr lang="zh-CN" altLang="en-US" dirty="0">
                <a:sym typeface="Symbol" pitchFamily="18" charset="2"/>
              </a:rPr>
              <a:t>选民提交的选票须盖上选委会的数字签名才合法，盲签名保护选民匿名性。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盲签名</a:t>
            </a:r>
          </a:p>
        </p:txBody>
      </p:sp>
    </p:spTree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除了满足一般数字签名条件外，还须满足下面两条性质：</a:t>
            </a:r>
          </a:p>
          <a:p>
            <a:pPr lvl="1"/>
            <a:r>
              <a:rPr lang="zh-CN" altLang="en-US" dirty="0"/>
              <a:t>签名者不知道其所签名的消息的具体内容。</a:t>
            </a:r>
          </a:p>
          <a:p>
            <a:pPr lvl="1"/>
            <a:r>
              <a:rPr lang="zh-CN" altLang="en-US" dirty="0"/>
              <a:t>签名消息不可追踪，即当签名消息被公布后，签名者无法知道这是他哪次的签署的。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/>
              <a:t>盲签名性质</a:t>
            </a:r>
            <a:endParaRPr lang="en-AU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E4AEDA-E504-4058-9231-0997692FD69F}" type="datetime1">
              <a:rPr lang="zh-CN" altLang="en-US" smtClean="0"/>
              <a:pPr/>
              <a:t>2020/10/29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Ch5-消息认证与数字签名 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13D0F2-069E-47AC-BF5A-7D04EB9646AE}" type="slidenum">
              <a:rPr lang="zh-CN" altLang="en-AU" smtClean="0"/>
              <a:pPr/>
              <a:t>49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8540830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核心思路：</a:t>
            </a:r>
            <a:endParaRPr lang="en-US" altLang="zh-CN" dirty="0"/>
          </a:p>
          <a:p>
            <a:pPr lvl="1"/>
            <a:r>
              <a:rPr lang="zh-CN" altLang="en-US" dirty="0"/>
              <a:t>真实性：数字签名</a:t>
            </a:r>
            <a:endParaRPr lang="en-US" altLang="zh-CN" dirty="0"/>
          </a:p>
          <a:p>
            <a:pPr lvl="1"/>
            <a:r>
              <a:rPr lang="zh-CN" altLang="en-US" dirty="0"/>
              <a:t>完整性：比较发送方发送的消息</a:t>
            </a:r>
            <a:r>
              <a:rPr lang="en-US" altLang="zh-CN" dirty="0"/>
              <a:t>M</a:t>
            </a:r>
            <a:r>
              <a:rPr lang="zh-CN" altLang="en-US" dirty="0"/>
              <a:t>和接收方收到的消息</a:t>
            </a:r>
            <a:r>
              <a:rPr lang="en-US" altLang="zh-CN" dirty="0"/>
              <a:t>M`</a:t>
            </a:r>
            <a:r>
              <a:rPr lang="zh-CN" altLang="en-US" dirty="0"/>
              <a:t>是否一致</a:t>
            </a:r>
            <a:endParaRPr lang="en-US" altLang="zh-CN" dirty="0"/>
          </a:p>
          <a:p>
            <a:pPr lvl="2"/>
            <a:r>
              <a:rPr lang="en-US" altLang="zh-CN" dirty="0"/>
              <a:t>M`=</a:t>
            </a:r>
            <a:r>
              <a:rPr lang="zh-CN" altLang="en-US" dirty="0"/>
              <a:t>？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类比快递、外卖</a:t>
            </a:r>
            <a:endParaRPr lang="en-US" altLang="zh-CN" dirty="0"/>
          </a:p>
          <a:p>
            <a:pPr lvl="1"/>
            <a:r>
              <a:rPr lang="zh-CN" altLang="en-US" dirty="0"/>
              <a:t>如何保障外卖的完整性？</a:t>
            </a:r>
          </a:p>
          <a:p>
            <a:pPr lvl="2"/>
            <a:endParaRPr lang="en-US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消息（报文）认证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81465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itchFamily="18" charset="2"/>
              </a:rPr>
              <a:t>盲化：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消息发送者先将消息盲化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签名：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让签名者对盲化的消息进行签名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去盲：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消息拥有者对签名除去盲因子，得到签名者关于原消息的签名。 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盲签名</a:t>
            </a:r>
            <a:r>
              <a:rPr lang="zh-CN" altLang="en-US">
                <a:sym typeface="Symbol" pitchFamily="18" charset="2"/>
              </a:rPr>
              <a:t>步骤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/>
              <a:t>消息认证完整模型</a:t>
            </a:r>
            <a:endParaRPr lang="en-US" altLang="zh-CN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4228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802798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64229" name="Rectangle 5"/>
          <p:cNvSpPr>
            <a:spLocks noRot="1" noChangeArrowheads="1"/>
          </p:cNvSpPr>
          <p:nvPr/>
        </p:nvSpPr>
        <p:spPr bwMode="auto">
          <a:xfrm>
            <a:off x="1116013" y="1268413"/>
            <a:ext cx="770413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100">
              <a:latin typeface="Times New Roman" pitchFamily="18" charset="0"/>
            </a:endParaRPr>
          </a:p>
        </p:txBody>
      </p:sp>
      <p:sp>
        <p:nvSpPr>
          <p:cNvPr id="564230" name="Rectangle 6"/>
          <p:cNvSpPr>
            <a:spLocks noRot="1" noChangeArrowheads="1"/>
          </p:cNvSpPr>
          <p:nvPr/>
        </p:nvSpPr>
        <p:spPr bwMode="auto">
          <a:xfrm>
            <a:off x="1042988" y="1125538"/>
            <a:ext cx="7378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latin typeface="Times New Roman" pitchFamily="18" charset="0"/>
            </a:endParaRP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1042988" y="1989138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762125" y="2347913"/>
            <a:ext cx="15843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3346450" y="2132013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||</a:t>
            </a: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 flipH="1" flipV="1">
            <a:off x="5649913" y="2565400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5576888" y="2852738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78250" y="23495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344863" y="32845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39" name="Oval 15"/>
          <p:cNvSpPr>
            <a:spLocks noChangeArrowheads="1"/>
          </p:cNvSpPr>
          <p:nvPr/>
        </p:nvSpPr>
        <p:spPr bwMode="auto">
          <a:xfrm>
            <a:off x="5434013" y="38608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564240" name="Oval 16"/>
          <p:cNvSpPr>
            <a:spLocks noChangeArrowheads="1"/>
          </p:cNvSpPr>
          <p:nvPr/>
        </p:nvSpPr>
        <p:spPr bwMode="auto">
          <a:xfrm>
            <a:off x="1978025" y="2924175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30325" y="2852738"/>
            <a:ext cx="647700" cy="287337"/>
            <a:chOff x="1111" y="1888"/>
            <a:chExt cx="499" cy="181"/>
          </a:xfrm>
        </p:grpSpPr>
        <p:sp>
          <p:nvSpPr>
            <p:cNvPr id="564242" name="Line 18"/>
            <p:cNvSpPr>
              <a:spLocks noChangeShapeType="1"/>
            </p:cNvSpPr>
            <p:nvPr/>
          </p:nvSpPr>
          <p:spPr bwMode="auto">
            <a:xfrm>
              <a:off x="1111" y="206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3" name="Line 19"/>
            <p:cNvSpPr>
              <a:spLocks noChangeShapeType="1"/>
            </p:cNvSpPr>
            <p:nvPr/>
          </p:nvSpPr>
          <p:spPr bwMode="auto">
            <a:xfrm>
              <a:off x="1111" y="1888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1988" y="2565400"/>
            <a:ext cx="431800" cy="576263"/>
            <a:chOff x="1882" y="1706"/>
            <a:chExt cx="363" cy="318"/>
          </a:xfrm>
        </p:grpSpPr>
        <p:sp>
          <p:nvSpPr>
            <p:cNvPr id="564245" name="Line 21"/>
            <p:cNvSpPr>
              <a:spLocks noChangeShapeType="1"/>
            </p:cNvSpPr>
            <p:nvPr/>
          </p:nvSpPr>
          <p:spPr bwMode="auto">
            <a:xfrm flipV="1">
              <a:off x="2245" y="1706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6" name="Line 22"/>
            <p:cNvSpPr>
              <a:spLocks noChangeShapeType="1"/>
            </p:cNvSpPr>
            <p:nvPr/>
          </p:nvSpPr>
          <p:spPr bwMode="auto">
            <a:xfrm>
              <a:off x="1882" y="202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4210050" y="1844675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48" name="Rectangle 24"/>
          <p:cNvSpPr>
            <a:spLocks noChangeArrowheads="1"/>
          </p:cNvSpPr>
          <p:nvPr/>
        </p:nvSpPr>
        <p:spPr bwMode="auto">
          <a:xfrm>
            <a:off x="4210050" y="2708275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 rot="10800000">
            <a:off x="4065588" y="4725988"/>
            <a:ext cx="1295400" cy="360362"/>
            <a:chOff x="4105" y="1298"/>
            <a:chExt cx="453" cy="227"/>
          </a:xfrm>
        </p:grpSpPr>
        <p:sp>
          <p:nvSpPr>
            <p:cNvPr id="564250" name="Line 26"/>
            <p:cNvSpPr>
              <a:spLocks noChangeShapeType="1"/>
            </p:cNvSpPr>
            <p:nvPr/>
          </p:nvSpPr>
          <p:spPr bwMode="auto">
            <a:xfrm>
              <a:off x="4105" y="129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1" name="Line 27"/>
            <p:cNvSpPr>
              <a:spLocks noChangeShapeType="1"/>
            </p:cNvSpPr>
            <p:nvPr/>
          </p:nvSpPr>
          <p:spPr bwMode="auto">
            <a:xfrm>
              <a:off x="4558" y="129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161213" y="2565400"/>
            <a:ext cx="684212" cy="1943100"/>
            <a:chOff x="3288" y="1661"/>
            <a:chExt cx="1270" cy="227"/>
          </a:xfrm>
        </p:grpSpPr>
        <p:sp>
          <p:nvSpPr>
            <p:cNvPr id="564253" name="Line 29"/>
            <p:cNvSpPr>
              <a:spLocks noChangeShapeType="1"/>
            </p:cNvSpPr>
            <p:nvPr/>
          </p:nvSpPr>
          <p:spPr bwMode="auto">
            <a:xfrm>
              <a:off x="3288" y="1888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4" name="Line 30"/>
            <p:cNvSpPr>
              <a:spLocks noChangeShapeType="1"/>
            </p:cNvSpPr>
            <p:nvPr/>
          </p:nvSpPr>
          <p:spPr bwMode="auto">
            <a:xfrm>
              <a:off x="4558" y="1661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3560763" y="4365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 flipV="1">
            <a:off x="3849688" y="2924175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7" name="Oval 33"/>
          <p:cNvSpPr>
            <a:spLocks noChangeArrowheads="1"/>
          </p:cNvSpPr>
          <p:nvPr/>
        </p:nvSpPr>
        <p:spPr bwMode="auto">
          <a:xfrm>
            <a:off x="5434013" y="2133600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4930775" y="23510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7593013" y="2060575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60" name="Line 36"/>
          <p:cNvSpPr>
            <a:spLocks noChangeShapeType="1"/>
          </p:cNvSpPr>
          <p:nvPr/>
        </p:nvSpPr>
        <p:spPr bwMode="auto">
          <a:xfrm>
            <a:off x="5865813" y="2349500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9512" y="2467223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956550" y="249289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68" name="Line 44"/>
          <p:cNvSpPr>
            <a:spLocks noChangeShapeType="1"/>
          </p:cNvSpPr>
          <p:nvPr/>
        </p:nvSpPr>
        <p:spPr bwMode="auto">
          <a:xfrm flipH="1">
            <a:off x="7808913" y="14128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7737475" y="119697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6442075" y="1916113"/>
            <a:ext cx="647700" cy="10810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1" name="Line 47"/>
          <p:cNvSpPr>
            <a:spLocks noChangeShapeType="1"/>
          </p:cNvSpPr>
          <p:nvPr/>
        </p:nvSpPr>
        <p:spPr bwMode="auto">
          <a:xfrm>
            <a:off x="7089775" y="2349500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2" name="Rectangle 48"/>
          <p:cNvSpPr>
            <a:spLocks noChangeArrowheads="1"/>
          </p:cNvSpPr>
          <p:nvPr/>
        </p:nvSpPr>
        <p:spPr bwMode="auto">
          <a:xfrm>
            <a:off x="6442075" y="4005263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73" name="Rectangle 49"/>
          <p:cNvSpPr>
            <a:spLocks noChangeArrowheads="1"/>
          </p:cNvSpPr>
          <p:nvPr/>
        </p:nvSpPr>
        <p:spPr bwMode="auto">
          <a:xfrm>
            <a:off x="6442075" y="4868863"/>
            <a:ext cx="647700" cy="2889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564274" name="Oval 50"/>
          <p:cNvSpPr>
            <a:spLocks noChangeArrowheads="1"/>
          </p:cNvSpPr>
          <p:nvPr/>
        </p:nvSpPr>
        <p:spPr bwMode="auto">
          <a:xfrm>
            <a:off x="2768600" y="2852738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D</a:t>
            </a:r>
          </a:p>
        </p:txBody>
      </p:sp>
      <p:sp>
        <p:nvSpPr>
          <p:cNvPr id="564275" name="Line 51"/>
          <p:cNvSpPr>
            <a:spLocks noChangeShapeType="1"/>
          </p:cNvSpPr>
          <p:nvPr/>
        </p:nvSpPr>
        <p:spPr bwMode="auto">
          <a:xfrm flipH="1" flipV="1">
            <a:off x="2986088" y="3286125"/>
            <a:ext cx="1587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2841625" y="378936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K’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77" name="Line 53"/>
          <p:cNvSpPr>
            <a:spLocks noChangeShapeType="1"/>
          </p:cNvSpPr>
          <p:nvPr/>
        </p:nvSpPr>
        <p:spPr bwMode="auto">
          <a:xfrm>
            <a:off x="2408238" y="31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78" name="Oval 54"/>
          <p:cNvSpPr>
            <a:spLocks noChangeArrowheads="1"/>
          </p:cNvSpPr>
          <p:nvPr/>
        </p:nvSpPr>
        <p:spPr bwMode="auto">
          <a:xfrm>
            <a:off x="5434013" y="4797425"/>
            <a:ext cx="431800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564279" name="Line 55"/>
          <p:cNvSpPr>
            <a:spLocks noChangeShapeType="1"/>
          </p:cNvSpPr>
          <p:nvPr/>
        </p:nvSpPr>
        <p:spPr bwMode="auto">
          <a:xfrm>
            <a:off x="5865813" y="5013325"/>
            <a:ext cx="5746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065588" y="4075113"/>
            <a:ext cx="1404937" cy="361950"/>
            <a:chOff x="2336" y="2567"/>
            <a:chExt cx="885" cy="228"/>
          </a:xfrm>
        </p:grpSpPr>
        <p:sp>
          <p:nvSpPr>
            <p:cNvPr id="564281" name="Line 57"/>
            <p:cNvSpPr>
              <a:spLocks noChangeShapeType="1"/>
            </p:cNvSpPr>
            <p:nvPr/>
          </p:nvSpPr>
          <p:spPr bwMode="auto">
            <a:xfrm>
              <a:off x="2336" y="2567"/>
              <a:ext cx="88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2" name="Line 58"/>
            <p:cNvSpPr>
              <a:spLocks noChangeShapeType="1"/>
            </p:cNvSpPr>
            <p:nvPr/>
          </p:nvSpPr>
          <p:spPr bwMode="auto">
            <a:xfrm>
              <a:off x="2336" y="256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5865813" y="40767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4" name="Line 60"/>
          <p:cNvSpPr>
            <a:spLocks noChangeShapeType="1"/>
          </p:cNvSpPr>
          <p:nvPr/>
        </p:nvSpPr>
        <p:spPr bwMode="auto">
          <a:xfrm flipH="1" flipV="1">
            <a:off x="5649913" y="5230813"/>
            <a:ext cx="1587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285" name="Text Box 61"/>
          <p:cNvSpPr txBox="1">
            <a:spLocks noChangeArrowheads="1"/>
          </p:cNvSpPr>
          <p:nvPr/>
        </p:nvSpPr>
        <p:spPr bwMode="auto">
          <a:xfrm>
            <a:off x="5505450" y="5734050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r>
              <a:rPr kumimoji="1" lang="en-US" altLang="zh-CN" sz="2400" b="1" baseline="-25000">
                <a:latin typeface="Times New Roman" pitchFamily="18" charset="0"/>
              </a:rPr>
              <a:t>b</a:t>
            </a:r>
          </a:p>
        </p:txBody>
      </p:sp>
      <p:sp>
        <p:nvSpPr>
          <p:cNvPr id="564286" name="Text Box 62"/>
          <p:cNvSpPr txBox="1">
            <a:spLocks noChangeArrowheads="1"/>
          </p:cNvSpPr>
          <p:nvPr/>
        </p:nvSpPr>
        <p:spPr bwMode="auto">
          <a:xfrm>
            <a:off x="5360988" y="33575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(M|D</a:t>
            </a:r>
            <a:r>
              <a:rPr kumimoji="1" lang="en-US" altLang="zh-CN" sz="2400" b="1" baseline="-25000">
                <a:latin typeface="Times New Roman" pitchFamily="18" charset="0"/>
              </a:rPr>
              <a:t>K’b</a:t>
            </a:r>
            <a:r>
              <a:rPr kumimoji="1" lang="en-US" altLang="zh-CN" sz="2400" b="1">
                <a:latin typeface="Times New Roman" pitchFamily="18" charset="0"/>
              </a:rPr>
              <a:t>(H(M))</a:t>
            </a:r>
          </a:p>
        </p:txBody>
      </p:sp>
      <p:sp>
        <p:nvSpPr>
          <p:cNvPr id="564287" name="Line 63"/>
          <p:cNvSpPr>
            <a:spLocks noChangeShapeType="1"/>
          </p:cNvSpPr>
          <p:nvPr/>
        </p:nvSpPr>
        <p:spPr bwMode="auto">
          <a:xfrm flipV="1">
            <a:off x="6297613" y="285273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971600" y="5548313"/>
            <a:ext cx="7129461" cy="126841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认证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签名</a:t>
            </a:r>
            <a:r>
              <a:rPr kumimoji="1" lang="en-US" altLang="zh-CN" sz="3200" b="1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kumimoji="1" lang="zh-CN" altLang="en-US" sz="3200" b="1">
                <a:solidFill>
                  <a:srgbClr val="000066"/>
                </a:solidFill>
                <a:latin typeface="Times New Roman" pitchFamily="18" charset="0"/>
              </a:rPr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3402222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6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6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4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34" grpId="0" animBg="1"/>
      <p:bldP spid="564235" grpId="0" animBg="1"/>
      <p:bldP spid="564236" grpId="0"/>
      <p:bldP spid="564237" grpId="0" animBg="1"/>
      <p:bldP spid="564238" grpId="0"/>
      <p:bldP spid="564239" grpId="0" animBg="1"/>
      <p:bldP spid="564240" grpId="0" animBg="1"/>
      <p:bldP spid="564247" grpId="0" animBg="1"/>
      <p:bldP spid="564248" grpId="0" animBg="1"/>
      <p:bldP spid="564256" grpId="0" animBg="1"/>
      <p:bldP spid="564257" grpId="0" animBg="1"/>
      <p:bldP spid="564258" grpId="0" animBg="1"/>
      <p:bldP spid="564259" grpId="0" animBg="1"/>
      <p:bldP spid="564260" grpId="0" animBg="1"/>
      <p:bldP spid="564268" grpId="0" animBg="1"/>
      <p:bldP spid="564269" grpId="0"/>
      <p:bldP spid="564270" grpId="0" animBg="1"/>
      <p:bldP spid="564271" grpId="0" animBg="1"/>
      <p:bldP spid="564272" grpId="0" animBg="1"/>
      <p:bldP spid="564273" grpId="0" animBg="1"/>
      <p:bldP spid="564274" grpId="0" animBg="1"/>
      <p:bldP spid="564275" grpId="0" animBg="1"/>
      <p:bldP spid="564276" grpId="0"/>
      <p:bldP spid="564277" grpId="0" animBg="1"/>
      <p:bldP spid="564278" grpId="0" animBg="1"/>
      <p:bldP spid="564279" grpId="0" animBg="1"/>
      <p:bldP spid="564283" grpId="0" animBg="1"/>
      <p:bldP spid="564284" grpId="0" animBg="1"/>
      <p:bldP spid="564285" grpId="0"/>
      <p:bldP spid="564286" grpId="0"/>
      <p:bldP spid="564287" grpId="0" animBg="1"/>
      <p:bldP spid="6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Symbol" pitchFamily="18" charset="2"/>
              </a:rPr>
              <a:t>盲化：将盲签的文件放进信封；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签名：信封里放一张复写纸，签名者签信封，签名透过复写纸签到文件上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去盲：打开信封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现实中盲签名</a:t>
            </a:r>
          </a:p>
        </p:txBody>
      </p:sp>
    </p:spTree>
    <p:extLst>
      <p:ext uri="{BB962C8B-B14F-4D97-AF65-F5344CB8AC3E}">
        <p14:creationId xmlns:p14="http://schemas.microsoft.com/office/powerpoint/2010/main" val="1375962003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Bob</a:t>
            </a:r>
            <a:r>
              <a:rPr lang="zh-CN" altLang="en-US"/>
              <a:t>从</a:t>
            </a:r>
            <a:r>
              <a:rPr lang="en-US" altLang="zh-CN"/>
              <a:t>Alice</a:t>
            </a:r>
            <a:r>
              <a:rPr lang="zh-CN" altLang="en-US"/>
              <a:t>处获得盲签名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盲</a:t>
            </a:r>
            <a:r>
              <a:rPr lang="en-US" altLang="zh-CN" sz="4400"/>
              <a:t>RSA</a:t>
            </a:r>
            <a:r>
              <a:rPr lang="zh-CN" altLang="en-US" sz="4400"/>
              <a:t>签名方案 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63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0B0C10-580A-4DE1-B8EF-7C6C5098ABD7}" type="datetime1">
              <a:rPr lang="zh-CN" altLang="en-US"/>
              <a:pPr/>
              <a:t>2020/10/29</a:t>
            </a:fld>
            <a:endParaRPr lang="en-US" altLang="zh-CN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288999" y="2270726"/>
            <a:ext cx="647700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64233" name="Line 9"/>
          <p:cNvSpPr>
            <a:spLocks noChangeShapeType="1"/>
          </p:cNvSpPr>
          <p:nvPr/>
        </p:nvSpPr>
        <p:spPr bwMode="auto">
          <a:xfrm flipV="1">
            <a:off x="1945728" y="3377212"/>
            <a:ext cx="5399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5181" y="3199835"/>
            <a:ext cx="1296987" cy="1393825"/>
            <a:chOff x="158" y="1389"/>
            <a:chExt cx="817" cy="878"/>
          </a:xfrm>
        </p:grpSpPr>
        <p:pic>
          <p:nvPicPr>
            <p:cNvPr id="564262" name="Picture 38" descr="J02920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740352" y="3297516"/>
            <a:ext cx="1187450" cy="1322387"/>
            <a:chOff x="5012" y="1434"/>
            <a:chExt cx="748" cy="833"/>
          </a:xfrm>
        </p:grpSpPr>
        <p:pic>
          <p:nvPicPr>
            <p:cNvPr id="564265" name="Picture 41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564266" name="Text Box 42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564276" name="Text Box 52"/>
          <p:cNvSpPr txBox="1">
            <a:spLocks noChangeArrowheads="1"/>
          </p:cNvSpPr>
          <p:nvPr/>
        </p:nvSpPr>
        <p:spPr bwMode="auto">
          <a:xfrm>
            <a:off x="7848872" y="2270726"/>
            <a:ext cx="1117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[e,n], d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564283" name="Line 59"/>
          <p:cNvSpPr>
            <a:spLocks noChangeShapeType="1"/>
          </p:cNvSpPr>
          <p:nvPr/>
        </p:nvSpPr>
        <p:spPr bwMode="auto">
          <a:xfrm>
            <a:off x="1945728" y="4162703"/>
            <a:ext cx="52552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52"/>
          <p:cNvSpPr txBox="1">
            <a:spLocks noChangeArrowheads="1"/>
          </p:cNvSpPr>
          <p:nvPr/>
        </p:nvSpPr>
        <p:spPr bwMode="auto">
          <a:xfrm>
            <a:off x="1077341" y="2471693"/>
            <a:ext cx="64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r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168352" y="2721452"/>
            <a:ext cx="2519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t=mr</a:t>
            </a:r>
            <a:r>
              <a:rPr kumimoji="1" lang="en-US" altLang="zh-CN" sz="3200" b="1" baseline="30000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mod n</a:t>
            </a: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338065" y="3513540"/>
            <a:ext cx="48262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 sz="3200" b="1" baseline="30000" dirty="0" err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 n=(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</a:rPr>
              <a:t>mr</a:t>
            </a:r>
            <a:r>
              <a:rPr kumimoji="1" lang="en-US" altLang="zh-CN" sz="3200" b="1" baseline="30000" dirty="0" err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30000" dirty="0" err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</a:rPr>
              <a:t>mod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 n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b="1" dirty="0" err="1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latin typeface="Times New Roman" pitchFamily="18" charset="0"/>
              </a:rPr>
              <a:t> mod n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1250777" y="4985881"/>
            <a:ext cx="59135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t</a:t>
            </a:r>
            <a:r>
              <a:rPr kumimoji="1" lang="en-US" altLang="zh-CN" sz="3200" b="1" baseline="30000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 baseline="30000">
                <a:latin typeface="Times New Roman" pitchFamily="18" charset="0"/>
              </a:rPr>
              <a:t>-1</a:t>
            </a:r>
            <a:r>
              <a:rPr kumimoji="1" lang="en-US" altLang="zh-CN" sz="3200" b="1">
                <a:latin typeface="Times New Roman" pitchFamily="18" charset="0"/>
              </a:rPr>
              <a:t> =</a:t>
            </a:r>
            <a:r>
              <a:rPr kumimoji="1" lang="en-US" altLang="zh-CN" sz="3200" b="1" dirty="0" err="1">
                <a:latin typeface="Times New Roman" pitchFamily="18" charset="0"/>
              </a:rPr>
              <a:t>m</a:t>
            </a:r>
            <a:r>
              <a:rPr kumimoji="1" lang="en-US" altLang="zh-CN" sz="3200" b="1" baseline="30000" dirty="0" err="1">
                <a:latin typeface="Times New Roman" pitchFamily="18" charset="0"/>
              </a:rPr>
              <a:t>d</a:t>
            </a:r>
            <a:r>
              <a:rPr kumimoji="1" lang="en-US" altLang="zh-CN" sz="3200" b="1" dirty="0" err="1">
                <a:latin typeface="Times New Roman" pitchFamily="18" charset="0"/>
              </a:rPr>
              <a:t>r</a:t>
            </a:r>
            <a:r>
              <a:rPr kumimoji="1" lang="en-US" altLang="zh-CN" sz="3200" b="1" dirty="0">
                <a:latin typeface="Times New Roman" pitchFamily="18" charset="0"/>
              </a:rPr>
              <a:t> mod n×r</a:t>
            </a:r>
            <a:r>
              <a:rPr kumimoji="1" lang="en-US" altLang="zh-CN" sz="3200" b="1" baseline="30000" dirty="0">
                <a:latin typeface="Times New Roman" pitchFamily="18" charset="0"/>
              </a:rPr>
              <a:t>-1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=m</a:t>
            </a:r>
            <a:r>
              <a:rPr kumimoji="1" lang="en-US" altLang="zh-CN" sz="3200" b="1" baseline="30000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 mod n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animBg="1"/>
      <p:bldP spid="564233" grpId="0" animBg="1"/>
      <p:bldP spid="564276" grpId="0"/>
      <p:bldP spid="564283" grpId="0" animBg="1"/>
      <p:bldP spid="64" grpId="0"/>
      <p:bldP spid="65" grpId="0"/>
      <p:bldP spid="66" grpId="0"/>
      <p:bldP spid="6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消息认证：验证</a:t>
            </a:r>
            <a:r>
              <a:rPr lang="zh-CN" altLang="en-US" dirty="0"/>
              <a:t>消息真实性及完整性，防范第三者；</a:t>
            </a:r>
          </a:p>
          <a:p>
            <a:r>
              <a:rPr lang="zh-CN" altLang="en-US"/>
              <a:t>数字签名：收发</a:t>
            </a:r>
            <a:r>
              <a:rPr lang="zh-CN" altLang="en-US" dirty="0"/>
              <a:t>双方产生利害冲突</a:t>
            </a:r>
            <a:r>
              <a:rPr lang="zh-CN" altLang="en-US"/>
              <a:t>时，防止纠纷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消息认证与数字签名的区别</a:t>
            </a:r>
            <a:endParaRPr lang="zh-CN" altLang="en-US" dirty="0"/>
          </a:p>
        </p:txBody>
      </p:sp>
      <p:sp>
        <p:nvSpPr>
          <p:cNvPr id="61442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0671E1-184A-4152-BB30-07A6675A1E3B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三元组（</a:t>
            </a:r>
            <a:r>
              <a:rPr lang="en-US" altLang="zh-CN" dirty="0"/>
              <a:t>K,T,V)</a:t>
            </a:r>
          </a:p>
          <a:p>
            <a:pPr lvl="1"/>
            <a:r>
              <a:rPr lang="zh-CN" altLang="en-US" dirty="0"/>
              <a:t>密钥生成算法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/>
              <a:t>标签算法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验证算法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类似加密模型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消息认证模型</a:t>
            </a:r>
            <a:endParaRPr lang="zh-CN" altLang="en-US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D1A157-E395-4C0F-9389-83046830E3C9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grpSp>
        <p:nvGrpSpPr>
          <p:cNvPr id="531498" name="组合 531497"/>
          <p:cNvGrpSpPr/>
          <p:nvPr/>
        </p:nvGrpSpPr>
        <p:grpSpPr>
          <a:xfrm>
            <a:off x="683568" y="3403848"/>
            <a:ext cx="7626573" cy="2617440"/>
            <a:chOff x="683568" y="3403848"/>
            <a:chExt cx="7626573" cy="2617440"/>
          </a:xfrm>
        </p:grpSpPr>
        <p:sp>
          <p:nvSpPr>
            <p:cNvPr id="33" name="TextBox 32"/>
            <p:cNvSpPr txBox="1"/>
            <p:nvPr/>
          </p:nvSpPr>
          <p:spPr bwMode="auto">
            <a:xfrm>
              <a:off x="683568" y="4243184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信源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899433" y="5621238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/>
                  </a:solidFill>
                </a:rPr>
                <a:t>密钥源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1829421" y="4089266"/>
              <a:ext cx="1140148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认证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编码器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6005885" y="4077072"/>
              <a:ext cx="1141859" cy="7078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认证</a:t>
              </a:r>
              <a:endParaRPr lang="en-US" altLang="zh-CN" sz="2000" b="1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译码器</a:t>
              </a:r>
            </a:p>
          </p:txBody>
        </p:sp>
        <p:cxnSp>
          <p:nvCxnSpPr>
            <p:cNvPr id="38" name="直接箭头连接符 37"/>
            <p:cNvCxnSpPr>
              <a:stCxn id="33" idx="3"/>
              <a:endCxn id="36" idx="1"/>
            </p:cNvCxnSpPr>
            <p:nvPr/>
          </p:nvCxnSpPr>
          <p:spPr bwMode="auto">
            <a:xfrm>
              <a:off x="1469381" y="4443209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0"/>
              <a:endCxn id="36" idx="2"/>
            </p:cNvCxnSpPr>
            <p:nvPr/>
          </p:nvCxnSpPr>
          <p:spPr bwMode="auto">
            <a:xfrm flipH="1" flipV="1">
              <a:off x="2399495" y="4797152"/>
              <a:ext cx="1" cy="8240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1"/>
            <p:cNvSpPr txBox="1">
              <a:spLocks noChangeArrowheads="1"/>
            </p:cNvSpPr>
            <p:nvPr/>
          </p:nvSpPr>
          <p:spPr bwMode="auto">
            <a:xfrm>
              <a:off x="1901429" y="5133086"/>
              <a:ext cx="325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42" name="直接箭头连接符 41"/>
            <p:cNvCxnSpPr>
              <a:endCxn id="37" idx="2"/>
            </p:cNvCxnSpPr>
            <p:nvPr/>
          </p:nvCxnSpPr>
          <p:spPr bwMode="auto">
            <a:xfrm flipV="1">
              <a:off x="6576815" y="4784958"/>
              <a:ext cx="0" cy="47909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399496" y="5264051"/>
              <a:ext cx="4177318" cy="158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6" idx="3"/>
              <a:endCxn id="37" idx="1"/>
            </p:cNvCxnSpPr>
            <p:nvPr/>
          </p:nvCxnSpPr>
          <p:spPr bwMode="auto">
            <a:xfrm flipV="1">
              <a:off x="2969569" y="4431015"/>
              <a:ext cx="3036316" cy="12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3"/>
              <a:endCxn id="54" idx="1"/>
            </p:cNvCxnSpPr>
            <p:nvPr/>
          </p:nvCxnSpPr>
          <p:spPr bwMode="auto">
            <a:xfrm>
              <a:off x="7147744" y="4431015"/>
              <a:ext cx="376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柱形 49"/>
            <p:cNvSpPr/>
            <p:nvPr/>
          </p:nvSpPr>
          <p:spPr bwMode="auto">
            <a:xfrm rot="16200000">
              <a:off x="4505474" y="4013895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26632" y="456570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2" name="TextBox 42"/>
            <p:cNvSpPr txBox="1">
              <a:spLocks noChangeArrowheads="1"/>
            </p:cNvSpPr>
            <p:nvPr/>
          </p:nvSpPr>
          <p:spPr bwMode="auto">
            <a:xfrm>
              <a:off x="4004508" y="5323152"/>
              <a:ext cx="121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Calibri" pitchFamily="34" charset="0"/>
                </a:rPr>
                <a:t>安全</a:t>
              </a:r>
              <a:r>
                <a:rPr lang="zh-CN" altLang="en-US" sz="2000" b="1">
                  <a:solidFill>
                    <a:schemeClr val="tx1"/>
                  </a:solidFill>
                  <a:latin typeface="Calibri" pitchFamily="34" charset="0"/>
                </a:rPr>
                <a:t>信道</a:t>
              </a:r>
              <a:endParaRPr lang="en-US" sz="20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3" name="圆柱形 52"/>
            <p:cNvSpPr/>
            <p:nvPr/>
          </p:nvSpPr>
          <p:spPr bwMode="auto">
            <a:xfrm rot="16200000">
              <a:off x="4343996" y="3650730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524328" y="4230990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tx1"/>
                  </a:solidFill>
                </a:rPr>
                <a:t>信宿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260699" y="3717032"/>
              <a:ext cx="360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6400304" y="3717032"/>
              <a:ext cx="39766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3917653" y="3403848"/>
              <a:ext cx="1007268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solidFill>
                    <a:schemeClr val="tx2"/>
                  </a:solidFill>
                  <a:latin typeface="Times New Roman" pitchFamily="18" charset="0"/>
                </a:rPr>
                <a:t>攻击者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4211960" y="3861048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572000" y="3910960"/>
              <a:ext cx="0" cy="382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4572000" y="4268133"/>
              <a:ext cx="1428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 bwMode="auto">
            <a:xfrm>
              <a:off x="2969569" y="4268133"/>
              <a:ext cx="124239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认证编码器、译码器抽象为认证函数</a:t>
            </a:r>
          </a:p>
          <a:p>
            <a:pPr lvl="1"/>
            <a:r>
              <a:rPr lang="zh-CN" altLang="en-US"/>
              <a:t>发送方产生一个认证标识（</a:t>
            </a:r>
            <a:r>
              <a:rPr lang="en-US" altLang="zh-CN"/>
              <a:t>Authentication Identification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给出合理认证协议</a:t>
            </a:r>
            <a:r>
              <a:rPr lang="en-US" altLang="zh-CN"/>
              <a:t>(Authentication Protocol)</a:t>
            </a:r>
          </a:p>
          <a:p>
            <a:pPr lvl="1"/>
            <a:r>
              <a:rPr lang="zh-CN" altLang="en-US"/>
              <a:t>接收者完成消息的鉴别（</a:t>
            </a:r>
            <a:r>
              <a:rPr lang="en-US" altLang="zh-CN"/>
              <a:t>Authentication</a:t>
            </a:r>
            <a:r>
              <a:rPr lang="zh-CN" altLang="en-US"/>
              <a:t>）</a:t>
            </a:r>
          </a:p>
          <a:p>
            <a:endParaRPr lang="zh-CN" alt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认证（鉴别）函数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67EC1-FFEC-4A2F-AAF4-8C9E908AE075}" type="datetime1">
              <a:rPr lang="zh-CN" altLang="en-US" smtClean="0"/>
              <a:pPr/>
              <a:t>2020/10/29</a:t>
            </a:fld>
            <a:endParaRPr lang="en-US" altLang="zh-CN"/>
          </a:p>
        </p:txBody>
      </p:sp>
      <p:sp>
        <p:nvSpPr>
          <p:cNvPr id="533508" name="Rectangle 4"/>
          <p:cNvSpPr>
            <a:spLocks noRot="1" noChangeArrowheads="1"/>
          </p:cNvSpPr>
          <p:nvPr/>
        </p:nvSpPr>
        <p:spPr bwMode="auto">
          <a:xfrm>
            <a:off x="323850" y="1196975"/>
            <a:ext cx="802798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分三类：</a:t>
            </a:r>
          </a:p>
          <a:p>
            <a:pPr lvl="1"/>
            <a:r>
              <a:rPr lang="zh-CN" altLang="en-US"/>
              <a:t>消息加密函数</a:t>
            </a:r>
            <a:r>
              <a:rPr lang="en-US" altLang="zh-CN"/>
              <a:t>(Message encryption)</a:t>
            </a:r>
          </a:p>
          <a:p>
            <a:pPr lvl="2"/>
            <a:r>
              <a:rPr lang="zh-CN" altLang="zh-CN"/>
              <a:t>用完整信息的密文作为对信息的</a:t>
            </a:r>
            <a:r>
              <a:rPr lang="zh-CN" altLang="en-US"/>
              <a:t>认证</a:t>
            </a:r>
            <a:r>
              <a:rPr lang="zh-CN" altLang="zh-CN"/>
              <a:t>。</a:t>
            </a:r>
            <a:endParaRPr lang="zh-CN" altLang="en-US"/>
          </a:p>
          <a:p>
            <a:pPr lvl="1"/>
            <a:r>
              <a:rPr lang="zh-CN" altLang="en-US"/>
              <a:t>消息认证码</a:t>
            </a:r>
            <a:r>
              <a:rPr lang="en-US" altLang="zh-CN"/>
              <a:t>MAC(Message Authentication Code)</a:t>
            </a:r>
          </a:p>
          <a:p>
            <a:pPr lvl="2"/>
            <a:r>
              <a:rPr lang="zh-CN" altLang="en-US"/>
              <a:t>对信源信息的一个编码函数</a:t>
            </a:r>
            <a:endParaRPr lang="en-US" altLang="zh-CN"/>
          </a:p>
          <a:p>
            <a:pPr lvl="2"/>
            <a:r>
              <a:rPr lang="zh-CN" altLang="en-US"/>
              <a:t>公开函数</a:t>
            </a:r>
            <a:r>
              <a:rPr lang="en-US" altLang="zh-CN"/>
              <a:t>+</a:t>
            </a:r>
            <a:r>
              <a:rPr lang="zh-CN" altLang="en-US"/>
              <a:t>密钥产生一个固定长度的值作为认证标识</a:t>
            </a:r>
          </a:p>
          <a:p>
            <a:pPr lvl="1"/>
            <a:r>
              <a:rPr lang="zh-CN" altLang="en-US"/>
              <a:t>散列函数</a:t>
            </a:r>
            <a:r>
              <a:rPr lang="en-US" altLang="zh-CN"/>
              <a:t>(Hash Function)</a:t>
            </a:r>
          </a:p>
          <a:p>
            <a:pPr lvl="2"/>
            <a:r>
              <a:rPr lang="zh-CN" altLang="en-US"/>
              <a:t>数字指纹（公开的函数），它将任意长的信息映射成一个固定长度的信息。</a:t>
            </a:r>
            <a:endParaRPr lang="zh-CN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认证函数</a:t>
            </a: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消息自身加密作为认证度量</a:t>
            </a:r>
            <a:endParaRPr lang="en-US" altLang="zh-CN"/>
          </a:p>
          <a:p>
            <a:pPr lvl="1"/>
            <a:r>
              <a:rPr lang="zh-CN" altLang="en-US"/>
              <a:t>用完整信息的密文作为对信息的认证。</a:t>
            </a:r>
            <a:endParaRPr lang="en-US" altLang="zh-CN"/>
          </a:p>
          <a:p>
            <a:pPr lvl="1"/>
            <a:r>
              <a:rPr lang="zh-CN" altLang="en-US"/>
              <a:t>消息发送</a:t>
            </a:r>
            <a:r>
              <a:rPr lang="en-US" altLang="zh-CN"/>
              <a:t>/</a:t>
            </a:r>
            <a:r>
              <a:rPr lang="zh-CN" altLang="en-US"/>
              <a:t>接收方事先约定密钥</a:t>
            </a:r>
          </a:p>
          <a:p>
            <a:pPr lvl="2"/>
            <a:r>
              <a:rPr lang="zh-CN" altLang="en-US"/>
              <a:t>信源：发送</a:t>
            </a:r>
            <a:r>
              <a:rPr lang="en-US" altLang="zh-CN"/>
              <a:t>M+C</a:t>
            </a:r>
            <a:r>
              <a:rPr lang="zh-CN" altLang="en-US"/>
              <a:t>，其中</a:t>
            </a:r>
            <a:r>
              <a:rPr lang="en-US" altLang="zh-CN"/>
              <a:t>C=E</a:t>
            </a:r>
            <a:r>
              <a:rPr lang="en-US" altLang="zh-CN" baseline="-25000"/>
              <a:t>K</a:t>
            </a:r>
            <a:r>
              <a:rPr lang="en-US" altLang="zh-CN"/>
              <a:t>(M)</a:t>
            </a:r>
            <a:r>
              <a:rPr lang="zh-CN" altLang="en-US"/>
              <a:t>，认证标识</a:t>
            </a:r>
            <a:endParaRPr lang="en-US" altLang="zh-CN">
              <a:sym typeface="Wingdings" pitchFamily="2" charset="2"/>
            </a:endParaRPr>
          </a:p>
          <a:p>
            <a:pPr lvl="2"/>
            <a:r>
              <a:rPr lang="zh-CN" altLang="en-US">
                <a:sym typeface="Wingdings" pitchFamily="2" charset="2"/>
              </a:rPr>
              <a:t>信宿：接收</a:t>
            </a:r>
            <a:r>
              <a:rPr lang="en-US" altLang="zh-CN">
                <a:sym typeface="Wingdings" pitchFamily="2" charset="2"/>
              </a:rPr>
              <a:t>M`+C</a:t>
            </a:r>
            <a:r>
              <a:rPr lang="zh-CN" altLang="en-US">
                <a:sym typeface="Wingdings" pitchFamily="2" charset="2"/>
              </a:rPr>
              <a:t>，</a:t>
            </a:r>
            <a:endParaRPr lang="en-US" altLang="zh-CN">
              <a:sym typeface="Wingdings" pitchFamily="2" charset="2"/>
            </a:endParaRPr>
          </a:p>
          <a:p>
            <a:pPr lvl="2"/>
            <a:r>
              <a:rPr lang="zh-CN" altLang="en-US">
                <a:sym typeface="Wingdings" pitchFamily="2" charset="2"/>
              </a:rPr>
              <a:t>验证：</a:t>
            </a:r>
            <a:r>
              <a:rPr lang="en-US" altLang="zh-CN">
                <a:sym typeface="Wingdings" pitchFamily="2" charset="2"/>
              </a:rPr>
              <a:t>M=</a:t>
            </a:r>
            <a:r>
              <a:rPr lang="en-US" altLang="zh-CN"/>
              <a:t> D</a:t>
            </a:r>
            <a:r>
              <a:rPr lang="en-US" altLang="zh-CN" baseline="-25000"/>
              <a:t>K</a:t>
            </a:r>
            <a:r>
              <a:rPr lang="en-US" altLang="zh-CN"/>
              <a:t>(C)</a:t>
            </a:r>
            <a:r>
              <a:rPr lang="zh-CN" altLang="en-US"/>
              <a:t>，</a:t>
            </a:r>
            <a:r>
              <a:rPr lang="en-US" altLang="zh-CN">
                <a:sym typeface="Wingdings" pitchFamily="2" charset="2"/>
              </a:rPr>
              <a:t>M`=?M</a:t>
            </a:r>
            <a:endParaRPr lang="zh-CN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消息加密函数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93420" y="4401403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125117" y="550460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699792" y="5287122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67108" y="5290294"/>
            <a:ext cx="4286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K</a:t>
            </a: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14040" y="6093296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485478" y="6132995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736305" y="5121819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736305" y="5911057"/>
            <a:ext cx="357190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203848" y="5514952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26170" y="5229200"/>
            <a:ext cx="1092190" cy="5397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M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18360" y="5229200"/>
            <a:ext cx="1092190" cy="53976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989798" y="5268899"/>
            <a:ext cx="10001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 baseline="-25000">
                <a:latin typeface="Times New Roman" pitchFamily="18" charset="0"/>
              </a:rPr>
              <a:t>K</a:t>
            </a:r>
            <a:r>
              <a:rPr kumimoji="1" lang="en-US" altLang="zh-CN" sz="2400" b="1">
                <a:latin typeface="Times New Roman" pitchFamily="18" charset="0"/>
              </a:rPr>
              <a:t>(M)</a:t>
            </a:r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702015" y="5294160"/>
            <a:ext cx="7632848" cy="12535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/>
          </a:bodyPr>
          <a:lstStyle/>
          <a:p>
            <a:r>
              <a:rPr lang="zh-CN" altLang="en-US" sz="3600"/>
              <a:t>缺点：认证标识（完整密文）与消息等长，传输开销倍增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安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网安" id="{7FCD3B35-0033-4D54-8871-9F25EDDE0D9A}" vid="{2579BF9D-D3A4-4666-9DA5-15C2F9F224B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网安</Template>
  <TotalTime>9452</TotalTime>
  <Words>2989</Words>
  <Application>Microsoft Office PowerPoint</Application>
  <PresentationFormat>全屏显示(4:3)</PresentationFormat>
  <Paragraphs>600</Paragraphs>
  <Slides>54</Slides>
  <Notes>26</Notes>
  <HiddenSlides>5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黑体</vt:lpstr>
      <vt:lpstr>华文行楷</vt:lpstr>
      <vt:lpstr>华文隶书</vt:lpstr>
      <vt:lpstr>华文新魏</vt:lpstr>
      <vt:lpstr>宋体</vt:lpstr>
      <vt:lpstr>Calibri</vt:lpstr>
      <vt:lpstr>Cambria Math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网安</vt:lpstr>
      <vt:lpstr>Visio</vt:lpstr>
      <vt:lpstr>第五章 </vt:lpstr>
      <vt:lpstr>密码学应用</vt:lpstr>
      <vt:lpstr>5.1 消息认证</vt:lpstr>
      <vt:lpstr>消息（报文）认证</vt:lpstr>
      <vt:lpstr>消息（报文）认证</vt:lpstr>
      <vt:lpstr>消息认证模型</vt:lpstr>
      <vt:lpstr>认证（鉴别）函数</vt:lpstr>
      <vt:lpstr>认证函数</vt:lpstr>
      <vt:lpstr>消息加密函数</vt:lpstr>
      <vt:lpstr>认证函数：消息认证码（MAC）</vt:lpstr>
      <vt:lpstr>MAC基本用法：消息认证</vt:lpstr>
      <vt:lpstr>MAC安全要求</vt:lpstr>
      <vt:lpstr>基于DES的消息认证码 </vt:lpstr>
      <vt:lpstr>MAC基本用法：认证+保密</vt:lpstr>
      <vt:lpstr>MAC的基本用法：认证+保密</vt:lpstr>
      <vt:lpstr>MAC优缺点</vt:lpstr>
      <vt:lpstr>散列函数Hash Function</vt:lpstr>
      <vt:lpstr>温故而知新——消息认证模型</vt:lpstr>
      <vt:lpstr>安全HASH函数要求</vt:lpstr>
      <vt:lpstr>简单的哈希算法</vt:lpstr>
      <vt:lpstr>Hash函数的分类——根据安全水平：</vt:lpstr>
      <vt:lpstr>Hash函数的构造</vt:lpstr>
      <vt:lpstr> hash函数通用结构</vt:lpstr>
      <vt:lpstr> hash函数通用结构</vt:lpstr>
      <vt:lpstr>几种常用的HASH算法</vt:lpstr>
      <vt:lpstr> MD5简介</vt:lpstr>
      <vt:lpstr>来自中国的惊艳</vt:lpstr>
      <vt:lpstr>哈希函数的基本用法</vt:lpstr>
      <vt:lpstr>哈希函数的基本用法（a）</vt:lpstr>
      <vt:lpstr>哈希函数的基本用法（b）</vt:lpstr>
      <vt:lpstr>哈希函数的基本用法（c）</vt:lpstr>
      <vt:lpstr>哈希函数的基本用法(d)</vt:lpstr>
      <vt:lpstr>5.2 数字签名</vt:lpstr>
      <vt:lpstr>数字签名需求</vt:lpstr>
      <vt:lpstr>数字签名</vt:lpstr>
      <vt:lpstr>数字签名</vt:lpstr>
      <vt:lpstr>数字签名设计要求</vt:lpstr>
      <vt:lpstr>数字签名分类</vt:lpstr>
      <vt:lpstr>直接数字签名</vt:lpstr>
      <vt:lpstr>直接数字签名缺点</vt:lpstr>
      <vt:lpstr>仲裁数字签名</vt:lpstr>
      <vt:lpstr>仲裁签名——对称密码</vt:lpstr>
      <vt:lpstr>仲裁签名——公钥密码＋密文传送</vt:lpstr>
      <vt:lpstr>温故而知新——数字签名需求</vt:lpstr>
      <vt:lpstr>数字签名算法</vt:lpstr>
      <vt:lpstr>群签名方案</vt:lpstr>
      <vt:lpstr>群签名过程</vt:lpstr>
      <vt:lpstr>盲签名</vt:lpstr>
      <vt:lpstr>盲签名性质</vt:lpstr>
      <vt:lpstr>盲签名步骤</vt:lpstr>
      <vt:lpstr>温故而知新——消息认证完整模型</vt:lpstr>
      <vt:lpstr>现实中盲签名</vt:lpstr>
      <vt:lpstr>盲RSA签名方案 </vt:lpstr>
      <vt:lpstr>消息认证与数字签名的区别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zeze</dc:creator>
  <cp:lastModifiedBy>searhapsody</cp:lastModifiedBy>
  <cp:revision>324</cp:revision>
  <dcterms:created xsi:type="dcterms:W3CDTF">1999-11-27T07:46:35Z</dcterms:created>
  <dcterms:modified xsi:type="dcterms:W3CDTF">2020-10-29T04:06:07Z</dcterms:modified>
</cp:coreProperties>
</file>