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303" r:id="rId3"/>
    <p:sldId id="316" r:id="rId4"/>
    <p:sldId id="304" r:id="rId5"/>
    <p:sldId id="305" r:id="rId6"/>
    <p:sldId id="262" r:id="rId7"/>
    <p:sldId id="317" r:id="rId8"/>
    <p:sldId id="263" r:id="rId9"/>
    <p:sldId id="319" r:id="rId10"/>
    <p:sldId id="318" r:id="rId11"/>
    <p:sldId id="264" r:id="rId12"/>
    <p:sldId id="265" r:id="rId13"/>
    <p:sldId id="266" r:id="rId14"/>
    <p:sldId id="267" r:id="rId15"/>
    <p:sldId id="268" r:id="rId16"/>
    <p:sldId id="269" r:id="rId17"/>
    <p:sldId id="314" r:id="rId18"/>
    <p:sldId id="315" r:id="rId19"/>
    <p:sldId id="270" r:id="rId20"/>
    <p:sldId id="271" r:id="rId21"/>
    <p:sldId id="312" r:id="rId22"/>
    <p:sldId id="313" r:id="rId23"/>
    <p:sldId id="309" r:id="rId24"/>
    <p:sldId id="310" r:id="rId25"/>
    <p:sldId id="311" r:id="rId26"/>
    <p:sldId id="308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FFCC"/>
    <a:srgbClr val="FFFFFF"/>
    <a:srgbClr val="CC00CC"/>
    <a:srgbClr val="96FFFF"/>
    <a:srgbClr val="FF9900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5" autoAdjust="0"/>
    <p:restoredTop sz="94683" autoAdjust="0"/>
  </p:normalViewPr>
  <p:slideViewPr>
    <p:cSldViewPr>
      <p:cViewPr varScale="1">
        <p:scale>
          <a:sx n="75" d="100"/>
          <a:sy n="75" d="100"/>
        </p:scale>
        <p:origin x="1176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26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5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341CA9-A8DB-42A9-AB45-EAF23CD21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72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A269167-BFC5-447E-9E1D-F0676CE71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661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69167-BFC5-447E-9E1D-F0676CE7141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33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61F2A9A-EF3E-4816-BF06-10DFB911EA0F}" type="slidenum">
              <a:rPr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26</a:t>
            </a:fld>
            <a:endParaRPr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78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 userDrawn="1"/>
        </p:nvGraphicFramePr>
        <p:xfrm>
          <a:off x="3276600" y="7620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4381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80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5" name="Picture 8" descr="minispi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BMP 图象" r:id="rId4" imgW="885949" imgH="809738" progId="Paint.Picture">
                  <p:embed/>
                </p:oleObj>
              </mc:Choice>
              <mc:Fallback>
                <p:oleObj name="BMP 图象" r:id="rId4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7516F-C062-4DD0-B72C-66972028054A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</a:t>
            </a:r>
            <a:r>
              <a:rPr lang="en-US" altLang="zh-CN"/>
              <a:t>学院　顾小丰</a:t>
            </a:r>
          </a:p>
        </p:txBody>
      </p:sp>
      <p:sp>
        <p:nvSpPr>
          <p:cNvPr id="12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26</a:t>
            </a:r>
            <a:r>
              <a:rPr lang="zh-CN" altLang="en-US" dirty="0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18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spcBef>
                <a:spcPct val="0"/>
              </a:spcBef>
              <a:defRPr sz="1800">
                <a:solidFill>
                  <a:srgbClr val="00FF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AA566F87-F12F-409F-AEFD-0CCA3896A9D2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spcBef>
                <a:spcPct val="0"/>
              </a:spcBef>
              <a:defRPr sz="1800">
                <a:solidFill>
                  <a:srgbClr val="00FF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信息与软件工程</a:t>
            </a:r>
            <a:r>
              <a:rPr lang="en-US" altLang="zh-CN" err="1"/>
              <a:t>学院</a:t>
            </a:r>
            <a:r>
              <a:rPr lang="en-US" altLang="zh-CN"/>
              <a:t>　</a:t>
            </a:r>
            <a:r>
              <a:rPr lang="en-US" altLang="zh-CN" err="1"/>
              <a:t>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defRPr sz="180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26</a:t>
            </a:r>
            <a:r>
              <a:rPr lang="zh-CN" altLang="en-US" dirty="0" smtClean="0"/>
              <a:t>－</a:t>
            </a:r>
            <a:fld id="{3B78433C-ABE4-449A-8AE7-5DE4F54EFC9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arenR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AutoNum type="arabicParenR"/>
        <a:defRPr kumimoji="1" sz="24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534400" cy="1219200"/>
          </a:xfrm>
        </p:spPr>
        <p:txBody>
          <a:bodyPr/>
          <a:lstStyle/>
          <a:p>
            <a:pPr eaLnBrk="1" hangingPunct="1"/>
            <a:r>
              <a:rPr lang="zh-CN" altLang="en-US" sz="8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7035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93F360E9-C75D-400D-A3D7-0DEF8F89181B}" type="datetime3">
              <a:rPr lang="zh-CN" altLang="en-US" sz="3600" smtClean="0">
                <a:solidFill>
                  <a:srgbClr val="00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 eaLnBrk="1" hangingPunct="1"/>
              <a:t>2020年9月8日星期二</a:t>
            </a:fld>
            <a:endParaRPr lang="en-US" altLang="zh-CN" sz="3600" smtClean="0">
              <a:solidFill>
                <a:srgbClr val="00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219200" y="339725"/>
            <a:ext cx="7467600" cy="615950"/>
          </a:xfrm>
        </p:spPr>
        <p:txBody>
          <a:bodyPr/>
          <a:lstStyle/>
          <a:p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电子教材下载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5195268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CC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电子科技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CC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图书馆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CC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超星中文电子图书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CC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访问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http://222.197.165.70:8080/</a:t>
            </a:r>
          </a:p>
          <a:p>
            <a:pPr>
              <a:lnSpc>
                <a:spcPct val="130000"/>
              </a:lnSpc>
              <a:buClr>
                <a:srgbClr val="CC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雅电子书服务平台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4.0.2</a:t>
            </a:r>
          </a:p>
          <a:p>
            <a:pPr>
              <a:lnSpc>
                <a:spcPct val="130000"/>
              </a:lnSpc>
              <a:buClr>
                <a:srgbClr val="CC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输入书名检索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（随机过程及应用、排队论：基础与应用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需要安装超星阅读器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zh-CN" altLang="en-US" sz="2800" dirty="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en-US" altLang="zh-CN" sz="2800" dirty="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sz="2800" dirty="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782580917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800" dirty="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E08627-00D9-4659-8B5E-728BE3FFA058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4038C8-7B00-486B-BEF9-BE3FC38CEF5A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第一章 概率论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1925"/>
            <a:ext cx="7848600" cy="2927350"/>
          </a:xfrm>
          <a:noFill/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3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概率的数学理论是本课程的主要基础，不清楚的同学请找一本这方面的书</a:t>
            </a: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自学</a:t>
            </a:r>
            <a:r>
              <a:rPr lang="zh-CN" altLang="en-US" sz="3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，下面仅介绍本课程所</a:t>
            </a: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必需</a:t>
            </a:r>
            <a:r>
              <a:rPr lang="zh-CN" altLang="en-US" sz="3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的概率论的</a:t>
            </a: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基本定义</a:t>
            </a:r>
            <a:r>
              <a:rPr lang="zh-CN" altLang="en-US" sz="3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3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smtClean="0">
              <a:solidFill>
                <a:srgbClr val="9966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74053B-3797-44FF-9F1A-EA35A9ABDCB9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2575"/>
            <a:ext cx="7467600" cy="731838"/>
          </a:xfrm>
        </p:spPr>
        <p:txBody>
          <a:bodyPr/>
          <a:lstStyle/>
          <a:p>
            <a:pPr eaLnBrk="1" hangingPunct="1"/>
            <a:r>
              <a:rPr lang="en-US" altLang="zh-CN" sz="4800" smtClean="0">
                <a:ea typeface="黑体" panose="02010609060101010101" pitchFamily="49" charset="-122"/>
              </a:rPr>
              <a:t>§1.1 </a:t>
            </a:r>
            <a:r>
              <a:rPr lang="zh-CN" altLang="en-US" sz="4800" smtClean="0">
                <a:ea typeface="黑体" panose="02010609060101010101" pitchFamily="49" charset="-122"/>
              </a:rPr>
              <a:t>概率空间</a:t>
            </a:r>
            <a:r>
              <a:rPr lang="en-US" altLang="zh-CN" sz="4800" smtClean="0">
                <a:ea typeface="黑体" panose="02010609060101010101" pitchFamily="49" charset="-122"/>
              </a:rPr>
              <a:t>(Ω,F,P)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7318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smtClean="0">
                <a:solidFill>
                  <a:srgbClr val="996633"/>
                </a:solidFill>
                <a:ea typeface="黑体" panose="02010609060101010101" pitchFamily="49" charset="-122"/>
              </a:rPr>
              <a:t>一、随机试验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219200" y="2185988"/>
            <a:ext cx="76200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如果一个试验</a:t>
            </a:r>
            <a:r>
              <a:rPr lang="en-US" altLang="zh-CN" sz="2800">
                <a:ea typeface="黑体" panose="02010609060101010101" pitchFamily="49" charset="-122"/>
              </a:rPr>
              <a:t>E</a:t>
            </a:r>
            <a:r>
              <a:rPr lang="zh-CN" altLang="en-US" sz="2800">
                <a:ea typeface="黑体" panose="02010609060101010101" pitchFamily="49" charset="-122"/>
              </a:rPr>
              <a:t>满足下列条件：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黑体" panose="02010609060101010101" pitchFamily="49" charset="-122"/>
              </a:rPr>
              <a:t>在相同的条件下可以重复进行；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黑体" panose="02010609060101010101" pitchFamily="49" charset="-122"/>
              </a:rPr>
              <a:t>每次试验的结果不止一个，并且能事先明确知道试验的所有结果；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黑体" panose="02010609060101010101" pitchFamily="49" charset="-122"/>
              </a:rPr>
              <a:t>一次试验结束之前，不能确定哪一个结果会出现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则称此试验为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随机试验</a:t>
            </a:r>
            <a:r>
              <a:rPr lang="zh-CN" altLang="en-US" sz="280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4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6E44BC-8DAE-4A16-AA8B-039A0E087D41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二、样本空间、随机事件体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66813"/>
            <a:ext cx="7848600" cy="15382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ea typeface="黑体" panose="02010609060101010101" pitchFamily="49" charset="-122"/>
              </a:rPr>
              <a:t>		</a:t>
            </a:r>
            <a:r>
              <a:rPr lang="zh-CN" altLang="en-US" sz="2800" smtClean="0">
                <a:ea typeface="黑体" panose="02010609060101010101" pitchFamily="49" charset="-122"/>
              </a:rPr>
              <a:t>随机试验</a:t>
            </a:r>
            <a:r>
              <a:rPr lang="en-US" altLang="zh-CN" sz="2800" smtClean="0">
                <a:ea typeface="黑体" panose="02010609060101010101" pitchFamily="49" charset="-122"/>
              </a:rPr>
              <a:t>E</a:t>
            </a:r>
            <a:r>
              <a:rPr lang="zh-CN" altLang="en-US" sz="2800" smtClean="0">
                <a:ea typeface="黑体" panose="02010609060101010101" pitchFamily="49" charset="-122"/>
              </a:rPr>
              <a:t>的每一个最简单的试验结果，称为</a:t>
            </a:r>
            <a:r>
              <a:rPr lang="zh-CN" altLang="en-US" sz="2800" smtClean="0">
                <a:solidFill>
                  <a:srgbClr val="6600CC"/>
                </a:solidFill>
                <a:ea typeface="黑体" panose="02010609060101010101" pitchFamily="49" charset="-122"/>
              </a:rPr>
              <a:t>样本点</a:t>
            </a:r>
            <a:r>
              <a:rPr lang="zh-CN" altLang="en-US" sz="2800" smtClean="0">
                <a:ea typeface="黑体" panose="02010609060101010101" pitchFamily="49" charset="-122"/>
              </a:rPr>
              <a:t>，记为</a:t>
            </a:r>
            <a:r>
              <a:rPr lang="zh-CN" altLang="en-US" sz="2800" smtClean="0">
                <a:solidFill>
                  <a:srgbClr val="66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zh-CN" altLang="en-US" sz="2800" smtClean="0">
                <a:ea typeface="黑体" panose="02010609060101010101" pitchFamily="49" charset="-122"/>
              </a:rPr>
              <a:t>。全体样本点构成的集合，称为</a:t>
            </a:r>
            <a:r>
              <a:rPr lang="zh-CN" altLang="en-US" sz="2800" smtClean="0">
                <a:solidFill>
                  <a:srgbClr val="6600CC"/>
                </a:solidFill>
                <a:ea typeface="黑体" panose="02010609060101010101" pitchFamily="49" charset="-122"/>
              </a:rPr>
              <a:t>样本空间</a:t>
            </a:r>
            <a:r>
              <a:rPr lang="zh-CN" altLang="en-US" sz="2800" smtClean="0">
                <a:ea typeface="黑体" panose="02010609060101010101" pitchFamily="49" charset="-122"/>
              </a:rPr>
              <a:t>，记为</a:t>
            </a:r>
            <a:r>
              <a:rPr lang="en-US" altLang="zh-CN" sz="2800" smtClean="0">
                <a:solidFill>
                  <a:srgbClr val="6600CC"/>
                </a:solidFill>
                <a:ea typeface="黑体" panose="02010609060101010101" pitchFamily="49" charset="-122"/>
              </a:rPr>
              <a:t>Ω</a:t>
            </a:r>
            <a:r>
              <a:rPr lang="zh-CN" altLang="en-US" sz="2800" smtClean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219200" y="2743200"/>
            <a:ext cx="7696200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样本空间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ea typeface="黑体" panose="02010609060101010101" pitchFamily="49" charset="-122"/>
              </a:rPr>
              <a:t>的子集组成的集类</a:t>
            </a:r>
            <a:r>
              <a:rPr lang="en-US" altLang="zh-CN" sz="2800">
                <a:ea typeface="黑体" panose="02010609060101010101" pitchFamily="49" charset="-122"/>
              </a:rPr>
              <a:t>F</a:t>
            </a:r>
            <a:r>
              <a:rPr lang="zh-CN" altLang="en-US" sz="2800">
                <a:ea typeface="黑体" panose="02010609060101010101" pitchFamily="49" charset="-122"/>
              </a:rPr>
              <a:t>，如果满足：</a:t>
            </a:r>
          </a:p>
          <a:p>
            <a:pPr eaLnBrk="1" hangingPunct="1">
              <a:lnSpc>
                <a:spcPct val="100000"/>
              </a:lnSpc>
              <a:buFontTx/>
              <a:buAutoNum type="arabicPeriod"/>
            </a:pPr>
            <a:r>
              <a:rPr lang="en-US" altLang="zh-CN" sz="2800">
                <a:ea typeface="黑体" panose="02010609060101010101" pitchFamily="49" charset="-122"/>
              </a:rPr>
              <a:t>Ω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F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AF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，则    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F;</a:t>
            </a:r>
          </a:p>
          <a:p>
            <a:pPr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F (i=1, 2, …,)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，则               ；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Tx/>
              <a:buFontTx/>
              <a:buNone/>
            </a:pP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那么称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800">
                <a:solidFill>
                  <a:srgbClr val="66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随机事件体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域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en-US" altLang="zh-CN" sz="2800">
                <a:solidFill>
                  <a:srgbClr val="6600CC"/>
                </a:solidFill>
                <a:ea typeface="黑体" panose="02010609060101010101" pitchFamily="49" charset="-122"/>
              </a:rPr>
              <a:t>σ</a:t>
            </a:r>
            <a:r>
              <a:rPr lang="zh-CN" altLang="en-US" sz="2800">
                <a:solidFill>
                  <a:srgbClr val="6600CC"/>
                </a:solidFill>
                <a:ea typeface="黑体" panose="02010609060101010101" pitchFamily="49" charset="-122"/>
              </a:rPr>
              <a:t>－代数</a:t>
            </a:r>
            <a:r>
              <a:rPr lang="zh-CN" altLang="en-US" sz="280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5437188" y="3810000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622030" imgH="444307" progId="Equation.3">
                  <p:embed/>
                </p:oleObj>
              </mc:Choice>
              <mc:Fallback>
                <p:oleObj name="Equation" r:id="rId3" imgW="622030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810000"/>
                        <a:ext cx="129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4" name="Object 6"/>
          <p:cNvGraphicFramePr>
            <a:graphicFrameLocks noChangeAspect="1"/>
          </p:cNvGraphicFramePr>
          <p:nvPr/>
        </p:nvGraphicFramePr>
        <p:xfrm>
          <a:off x="3521075" y="3517900"/>
          <a:ext cx="454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5" imgW="164957" imgH="203024" progId="Equation.3">
                  <p:embed/>
                </p:oleObj>
              </mc:Choice>
              <mc:Fallback>
                <p:oleObj name="Equation" r:id="rId5" imgW="164957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517900"/>
                        <a:ext cx="4540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524000" y="5103813"/>
            <a:ext cx="7467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随机事件体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的任意元素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sz="2800">
                <a:solidFill>
                  <a:srgbClr val="66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随机事件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仅含一个样本点的事件称为</a:t>
            </a:r>
            <a:r>
              <a:rPr lang="zh-CN" altLang="en-US" sz="2800">
                <a:solidFill>
                  <a:srgbClr val="66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基本事件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样本空间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二元体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Ω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F)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sz="2800">
                <a:solidFill>
                  <a:srgbClr val="66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可测空间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4E5672-B780-4DB8-BD21-B22BE4EC7E76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几个记号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1168400"/>
            <a:ext cx="5881687" cy="1879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 smtClean="0">
                <a:ea typeface="黑体" panose="02010609060101010101" pitchFamily="49" charset="-122"/>
              </a:rPr>
              <a:t>Ω		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</a:rPr>
              <a:t>样本空间，必然事件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sz="2800" smtClean="0">
                <a:ea typeface="黑体" panose="02010609060101010101" pitchFamily="49" charset="-122"/>
              </a:rPr>
              <a:t>		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</a:rPr>
              <a:t>不可能事件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 smtClean="0">
                <a:ea typeface="黑体" panose="02010609060101010101" pitchFamily="49" charset="-122"/>
              </a:rPr>
              <a:t>ω		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</a:rPr>
              <a:t>基本事件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 smtClean="0">
                <a:ea typeface="黑体" panose="02010609060101010101" pitchFamily="49" charset="-122"/>
              </a:rPr>
              <a:t>A		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</a:rPr>
              <a:t>事件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979613" y="3038475"/>
            <a:ext cx="6169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>
                <a:ea typeface="黑体" panose="02010609060101010101" pitchFamily="49" charset="-122"/>
              </a:rPr>
              <a:t>		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的对立事件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逆事件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2287588" y="3022600"/>
          <a:ext cx="454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022600"/>
                        <a:ext cx="4540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979613" y="3584575"/>
            <a:ext cx="652938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>
                <a:ea typeface="黑体" panose="02010609060101010101" pitchFamily="49" charset="-122"/>
              </a:rPr>
              <a:t>A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>
                <a:ea typeface="黑体" panose="02010609060101010101" pitchFamily="49" charset="-122"/>
              </a:rPr>
              <a:t>B	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发生，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必发生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>
                <a:ea typeface="黑体" panose="02010609060101010101" pitchFamily="49" charset="-122"/>
              </a:rPr>
              <a:t>A</a:t>
            </a:r>
            <a:r>
              <a:rPr lang="zh-CN" altLang="en-US" sz="2800">
                <a:ea typeface="黑体" panose="02010609060101010101" pitchFamily="49" charset="-122"/>
              </a:rPr>
              <a:t>＝</a:t>
            </a:r>
            <a:r>
              <a:rPr lang="en-US" altLang="zh-CN" sz="2800">
                <a:ea typeface="黑体" panose="02010609060101010101" pitchFamily="49" charset="-122"/>
              </a:rPr>
              <a:t>B	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事件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相等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>
                <a:ea typeface="黑体" panose="02010609060101010101" pitchFamily="49" charset="-122"/>
              </a:rPr>
              <a:t>A∪B	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事件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至少有一个发生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>
                <a:ea typeface="黑体" panose="02010609060101010101" pitchFamily="49" charset="-122"/>
              </a:rPr>
              <a:t>AB		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事件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同时发生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>
                <a:ea typeface="黑体" panose="02010609060101010101" pitchFamily="49" charset="-122"/>
              </a:rPr>
              <a:t>A</a:t>
            </a:r>
            <a:r>
              <a:rPr lang="zh-CN" altLang="en-US" sz="2800">
                <a:ea typeface="黑体" panose="02010609060101010101" pitchFamily="49" charset="-122"/>
              </a:rPr>
              <a:t> </a:t>
            </a:r>
            <a:r>
              <a:rPr lang="en-US" altLang="zh-CN" sz="2800">
                <a:ea typeface="黑体" panose="02010609060101010101" pitchFamily="49" charset="-122"/>
              </a:rPr>
              <a:t>- B	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事件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发生而事件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不发生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zh-CN" sz="2800">
                <a:ea typeface="黑体" panose="02010609060101010101" pitchFamily="49" charset="-122"/>
              </a:rPr>
              <a:t>AB</a:t>
            </a:r>
            <a:r>
              <a:rPr lang="zh-CN" altLang="en-US" sz="2800">
                <a:ea typeface="黑体" panose="02010609060101010101" pitchFamily="49" charset="-122"/>
              </a:rPr>
              <a:t>＝</a:t>
            </a:r>
            <a:r>
              <a:rPr lang="en-US" altLang="zh-CN" sz="2800">
                <a:ea typeface="黑体" panose="02010609060101010101" pitchFamily="49" charset="-122"/>
              </a:rPr>
              <a:t>Φ	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事件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互不相容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互斥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 advAuto="0"/>
      <p:bldP spid="264196" grpId="0" build="p" autoUpdateAnimBg="0" advAuto="0"/>
      <p:bldP spid="264198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C41868-6D45-4816-B0C6-E5A07707173D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三、概率与概率空间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4144962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F)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是可测空间，如果定义随机事件体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上的实值集函数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P(A)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AF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满足：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P(A) 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≤ 1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AF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；	 </a:t>
            </a:r>
            <a:r>
              <a:rPr lang="en-US" altLang="zh-CN" sz="2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非负性</a:t>
            </a:r>
            <a:r>
              <a:rPr lang="en-US" altLang="zh-CN" sz="2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；			</a:t>
            </a:r>
            <a:r>
              <a:rPr lang="en-US" altLang="zh-CN" sz="2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规范性</a:t>
            </a:r>
            <a:r>
              <a:rPr lang="en-US" altLang="zh-CN" sz="2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F (i=1, 2, …,)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Φ 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(i 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≠ 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j)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，则等式</a:t>
            </a:r>
            <a:endParaRPr lang="zh-CN" altLang="en-US" sz="2800" smtClean="0">
              <a:solidFill>
                <a:srgbClr val="FF9900"/>
              </a:solidFill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		    成立。	</a:t>
            </a:r>
            <a:r>
              <a:rPr lang="en-US" altLang="zh-CN" sz="2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完全可加性</a:t>
            </a:r>
            <a:r>
              <a:rPr lang="en-US" altLang="zh-CN" sz="2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F)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8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概率测度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概率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。对任意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AF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P(A)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28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随机事件</a:t>
            </a:r>
            <a:r>
              <a:rPr lang="en-US" altLang="zh-CN" sz="28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1625600" y="3500438"/>
          <a:ext cx="251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1294838" imgH="444307" progId="Equation.3">
                  <p:embed/>
                </p:oleObj>
              </mc:Choice>
              <mc:Fallback>
                <p:oleObj name="Equation" r:id="rId3" imgW="1294838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500438"/>
                        <a:ext cx="2514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066800" y="55626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样本空间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、随机事件体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和概率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组成的三元体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ea typeface="黑体" panose="02010609060101010101" pitchFamily="49" charset="-122"/>
              </a:rPr>
              <a:t>Ω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, F, P)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sz="280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概率空间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DBE9F5-5F55-48D8-839D-84E0ECD62F3B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971550" y="1676400"/>
            <a:ext cx="7943850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aseline="-2500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1, 2, …, 6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，含有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个样本点；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样本空间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{1, 2, 3, 4, 5, 6}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随机事件体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的全体子集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aseline="3000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构成；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上的概率定义为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P(A)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＝  ，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为随机事件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包含的样本点数；</a:t>
            </a:r>
            <a:endParaRPr lang="en-US" altLang="zh-CN" sz="28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F, P)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为概率空间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12763"/>
          </a:xfrm>
        </p:spPr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掷一枚均匀的骰子，观察出现点数的随机试验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5148263" y="3667125"/>
          <a:ext cx="371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164957" imgH="406048" progId="Equation.3">
                  <p:embed/>
                </p:oleObj>
              </mc:Choice>
              <mc:Fallback>
                <p:oleObj name="Equation" r:id="rId3" imgW="164957" imgH="4060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667125"/>
                        <a:ext cx="371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古典概率空间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74750"/>
            <a:ext cx="7543800" cy="5114925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样本空间由有限个样本点组成，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 Ω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{ω</a:t>
            </a:r>
            <a:r>
              <a:rPr lang="en-US" altLang="zh-CN" sz="2800" baseline="-25000" dirty="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, ω</a:t>
            </a:r>
            <a:r>
              <a:rPr lang="en-US" altLang="zh-CN" sz="2800" baseline="-25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, …, </a:t>
            </a:r>
            <a:r>
              <a:rPr lang="en-US" altLang="zh-CN" sz="2800" dirty="0" err="1" smtClean="0">
                <a:ea typeface="黑体" pitchFamily="2" charset="-122"/>
                <a:cs typeface="Times New Roman" pitchFamily="18" charset="0"/>
              </a:rPr>
              <a:t>ω</a:t>
            </a:r>
            <a:r>
              <a:rPr lang="en-US" altLang="zh-CN" sz="2800" baseline="-25000" dirty="0" err="1" smtClean="0"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}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2800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每个基本事件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{</a:t>
            </a:r>
            <a:r>
              <a:rPr lang="en-US" altLang="zh-CN" sz="2800" dirty="0" err="1" smtClean="0">
                <a:ea typeface="黑体" pitchFamily="2" charset="-122"/>
                <a:cs typeface="Times New Roman" pitchFamily="18" charset="0"/>
              </a:rPr>
              <a:t>ω</a:t>
            </a:r>
            <a:r>
              <a:rPr lang="en-US" altLang="zh-CN" sz="2800" baseline="-25000" dirty="0" err="1" smtClean="0"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}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2800" dirty="0" err="1" smtClean="0"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  = 1, 2, …, n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出现的可能性相等；</a:t>
            </a:r>
            <a:endParaRPr lang="en-US" altLang="zh-CN" sz="2800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随机事件体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由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Ω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的全体子集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共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800" baseline="30000" dirty="0" smtClean="0"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个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组成；</a:t>
            </a:r>
            <a:endParaRPr lang="en-US" altLang="zh-CN" sz="2800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随机事件体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上的古典概率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定义为</a:t>
            </a:r>
            <a:endParaRPr lang="en-US" altLang="zh-CN" sz="2800" dirty="0" smtClean="0">
              <a:ea typeface="黑体" pitchFamily="2" charset="-122"/>
              <a:cs typeface="Times New Roman" pitchFamily="18" charset="0"/>
            </a:endParaRPr>
          </a:p>
          <a:p>
            <a:pPr marL="342900" indent="-342900" algn="ctr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P(A)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＝     ，</a:t>
            </a:r>
            <a:endParaRPr lang="en-US" altLang="zh-CN" sz="2800" dirty="0" smtClean="0">
              <a:ea typeface="黑体" pitchFamily="2" charset="-122"/>
              <a:cs typeface="Times New Roman" pitchFamily="18" charset="0"/>
            </a:endParaRPr>
          </a:p>
          <a:p>
            <a:pPr marL="432000" indent="-36000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  n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为样本点总数，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为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包含的样本点数。</a:t>
            </a:r>
            <a:endParaRPr lang="en-US" altLang="zh-CN" sz="2800" dirty="0" smtClean="0">
              <a:ea typeface="黑体" pitchFamily="2" charset="-122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ea typeface="黑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</a:rPr>
              <a:t>Ω</a:t>
            </a:r>
            <a:r>
              <a:rPr lang="en-US" altLang="zh-CN" sz="2800" dirty="0" smtClean="0">
                <a:ea typeface="黑体" pitchFamily="2" charset="-122"/>
                <a:cs typeface="Times New Roman" pitchFamily="18" charset="0"/>
                <a:sym typeface="Symbol" pitchFamily="18" charset="2"/>
              </a:rPr>
              <a:t>, F, P)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  <a:sym typeface="Symbol" pitchFamily="18" charset="2"/>
              </a:rPr>
              <a:t>是一个古典概率空间</a:t>
            </a:r>
            <a:r>
              <a:rPr lang="zh-CN" altLang="en-US" sz="2800" dirty="0" smtClean="0">
                <a:ea typeface="黑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C8CC59-B07C-4BC2-996C-55C42F675582}" type="datetime1">
              <a:rPr lang="zh-CN" altLang="en-US" smtClean="0"/>
              <a:t>2020/9/8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094288" y="4348163"/>
          <a:ext cx="3794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164957" imgH="406048" progId="Equation.DSMT4">
                  <p:embed/>
                </p:oleObj>
              </mc:Choice>
              <mc:Fallback>
                <p:oleObj name="Equation" r:id="rId3" imgW="164957" imgH="40604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348163"/>
                        <a:ext cx="3794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C53A5E-5DAB-4C46-9BE0-902C21E0B01C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116013" y="2565400"/>
            <a:ext cx="6540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对任意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A∈F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，定义概率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如下：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84275"/>
            <a:ext cx="7570787" cy="12922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给定一个随机试验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，样本空间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{0, 1, 2, …}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随机事件体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的全体子集组成。</a:t>
            </a: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2628900" y="3354388"/>
          <a:ext cx="41719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1854200" imgH="673100" progId="Equation.DSMT4">
                  <p:embed/>
                </p:oleObj>
              </mc:Choice>
              <mc:Fallback>
                <p:oleObj name="Equation" r:id="rId3" imgW="18542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354388"/>
                        <a:ext cx="417195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1116013" y="5003800"/>
            <a:ext cx="6613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F, P)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是一个概率空间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  <p:bldP spid="7175" grpId="0" build="p"/>
      <p:bldP spid="26624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3B258F-D126-46BF-9227-7DE0DA0B76EF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概率的性质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14097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smtClean="0">
                <a:ea typeface="黑体" panose="02010609060101010101" pitchFamily="49" charset="-122"/>
              </a:rPr>
              <a:t>P(Φ)</a:t>
            </a:r>
            <a:r>
              <a:rPr lang="zh-CN" altLang="en-US" sz="2800" smtClean="0">
                <a:ea typeface="黑体" panose="02010609060101010101" pitchFamily="49" charset="-12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</a:rPr>
              <a:t>0</a:t>
            </a:r>
            <a:r>
              <a:rPr lang="zh-CN" altLang="en-US" sz="2800" smtClean="0">
                <a:ea typeface="黑体" panose="02010609060101010101" pitchFamily="49" charset="-122"/>
              </a:rPr>
              <a:t>；	 </a:t>
            </a:r>
            <a:r>
              <a:rPr lang="en-US" altLang="zh-CN" sz="2800" smtClean="0">
                <a:ea typeface="黑体" panose="02010609060101010101" pitchFamily="49" charset="-122"/>
              </a:rPr>
              <a:t>P(Ω)</a:t>
            </a:r>
            <a:r>
              <a:rPr lang="zh-CN" altLang="en-US" sz="2800" smtClean="0">
                <a:ea typeface="黑体" panose="02010609060101010101" pitchFamily="49" charset="-12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</a:rPr>
              <a:t>1</a:t>
            </a:r>
            <a:r>
              <a:rPr lang="zh-CN" altLang="en-US" sz="2800" smtClean="0">
                <a:ea typeface="黑体" panose="02010609060101010101" pitchFamily="49" charset="-122"/>
              </a:rPr>
              <a:t>；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smtClean="0">
                <a:ea typeface="黑体" panose="02010609060101010101" pitchFamily="49" charset="-122"/>
              </a:rPr>
              <a:t>(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</a:rPr>
              <a:t>有限可加性</a:t>
            </a:r>
            <a:r>
              <a:rPr lang="en-US" altLang="zh-CN" sz="2800" smtClean="0">
                <a:ea typeface="黑体" panose="02010609060101010101" pitchFamily="49" charset="-122"/>
              </a:rPr>
              <a:t>)  </a:t>
            </a:r>
            <a:r>
              <a:rPr lang="zh-CN" altLang="en-US" sz="2800" smtClean="0">
                <a:ea typeface="黑体" panose="02010609060101010101" pitchFamily="49" charset="-122"/>
              </a:rPr>
              <a:t>若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F (i=1, 2, …, n)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，且</a:t>
            </a:r>
            <a:endParaRPr lang="en-US" altLang="zh-CN" sz="2800" smtClean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 A</a:t>
            </a:r>
            <a:r>
              <a:rPr lang="en-US" altLang="zh-CN" sz="2800" baseline="-25000" smtClean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</a:rPr>
              <a:t>Φ 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( i </a:t>
            </a:r>
            <a:r>
              <a:rPr lang="en-US" altLang="zh-CN" sz="2800" smtClean="0">
                <a:ea typeface="黑体" panose="02010609060101010101" pitchFamily="49" charset="-122"/>
              </a:rPr>
              <a:t>≠ 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j )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，则</a:t>
            </a:r>
          </a:p>
        </p:txBody>
      </p:sp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3178175" y="2492375"/>
          <a:ext cx="29781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1294838" imgH="444307" progId="Equation.DSMT4">
                  <p:embed/>
                </p:oleObj>
              </mc:Choice>
              <mc:Fallback>
                <p:oleObj name="Equation" r:id="rId3" imgW="1294838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2492375"/>
                        <a:ext cx="29781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066800" y="3352800"/>
            <a:ext cx="78486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zh-CN" sz="2800"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加法公式</a:t>
            </a:r>
            <a:r>
              <a:rPr lang="en-US" altLang="zh-CN" sz="2800">
                <a:ea typeface="黑体" panose="02010609060101010101" pitchFamily="49" charset="-122"/>
              </a:rPr>
              <a:t>)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黑体" panose="02010609060101010101" pitchFamily="49" charset="-122"/>
              </a:rPr>
              <a:t>	P(A∪B)</a:t>
            </a:r>
            <a:r>
              <a:rPr lang="zh-CN" altLang="en-US" sz="2800">
                <a:ea typeface="黑体" panose="02010609060101010101" pitchFamily="49" charset="-122"/>
              </a:rPr>
              <a:t>＝</a:t>
            </a:r>
            <a:r>
              <a:rPr lang="en-US" altLang="zh-CN" sz="2800">
                <a:ea typeface="黑体" panose="02010609060101010101" pitchFamily="49" charset="-122"/>
              </a:rPr>
              <a:t>P(A)</a:t>
            </a:r>
            <a:r>
              <a:rPr lang="zh-CN" altLang="en-US" sz="2800">
                <a:ea typeface="黑体" panose="02010609060101010101" pitchFamily="49" charset="-122"/>
              </a:rPr>
              <a:t>＋</a:t>
            </a:r>
            <a:r>
              <a:rPr lang="en-US" altLang="zh-CN" sz="2800">
                <a:ea typeface="黑体" panose="02010609060101010101" pitchFamily="49" charset="-122"/>
              </a:rPr>
              <a:t>P(B)</a:t>
            </a:r>
            <a:r>
              <a:rPr lang="zh-CN" altLang="en-US" sz="2800">
                <a:ea typeface="黑体" panose="02010609060101010101" pitchFamily="49" charset="-122"/>
              </a:rPr>
              <a:t>－</a:t>
            </a:r>
            <a:r>
              <a:rPr lang="en-US" altLang="zh-CN" sz="2800">
                <a:ea typeface="黑体" panose="02010609060101010101" pitchFamily="49" charset="-122"/>
              </a:rPr>
              <a:t>P(AB)</a:t>
            </a:r>
            <a:r>
              <a:rPr lang="zh-CN" altLang="en-US" sz="2800">
                <a:ea typeface="黑体" panose="02010609060101010101" pitchFamily="49" charset="-122"/>
              </a:rPr>
              <a:t>，	</a:t>
            </a:r>
            <a:r>
              <a:rPr lang="en-US" altLang="zh-CN" sz="2800">
                <a:ea typeface="黑体" panose="02010609060101010101" pitchFamily="49" charset="-122"/>
              </a:rPr>
              <a:t>A, B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F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一般地，若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F(i=1, 2, …, n)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，则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0" y="4799013"/>
            <a:ext cx="7391400" cy="1754187"/>
            <a:chOff x="768" y="3023"/>
            <a:chExt cx="4656" cy="1105"/>
          </a:xfrm>
        </p:grpSpPr>
        <p:graphicFrame>
          <p:nvGraphicFramePr>
            <p:cNvPr id="23563" name="Object 7"/>
            <p:cNvGraphicFramePr>
              <a:graphicFrameLocks noChangeAspect="1"/>
            </p:cNvGraphicFramePr>
            <p:nvPr/>
          </p:nvGraphicFramePr>
          <p:xfrm>
            <a:off x="768" y="3023"/>
            <a:ext cx="4656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2" name="Equation" r:id="rId5" imgW="3403600" imgH="457200" progId="Equation.3">
                    <p:embed/>
                  </p:oleObj>
                </mc:Choice>
                <mc:Fallback>
                  <p:oleObj name="Equation" r:id="rId5" imgW="34036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023"/>
                          <a:ext cx="4656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8"/>
            <p:cNvGraphicFramePr>
              <a:graphicFrameLocks noChangeAspect="1"/>
            </p:cNvGraphicFramePr>
            <p:nvPr/>
          </p:nvGraphicFramePr>
          <p:xfrm>
            <a:off x="1680" y="3815"/>
            <a:ext cx="243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3" name="Equation" r:id="rId7" imgW="1778000" imgH="228600" progId="Equation.3">
                    <p:embed/>
                  </p:oleObj>
                </mc:Choice>
                <mc:Fallback>
                  <p:oleObj name="Equation" r:id="rId7" imgW="17780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815"/>
                          <a:ext cx="243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6804025" y="6097588"/>
            <a:ext cx="22320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rgbClr val="CC00CC"/>
                </a:solidFill>
                <a:ea typeface="黑体" panose="02010609060101010101" pitchFamily="49" charset="-122"/>
              </a:rPr>
              <a:t>多除少补原理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  <p:bldP spid="267269" grpId="0" build="p" autoUpdateAnimBg="0"/>
      <p:bldP spid="2672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14390B-E93C-46B3-802B-103EDF3D4C20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 言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22375"/>
            <a:ext cx="7467600" cy="51704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CC00CC"/>
                </a:solidFill>
                <a:ea typeface="黑体" panose="02010609060101010101" pitchFamily="49" charset="-122"/>
              </a:rPr>
              <a:t>随机过程</a:t>
            </a:r>
            <a:r>
              <a:rPr lang="zh-CN" altLang="en-US" sz="2800" smtClean="0">
                <a:solidFill>
                  <a:srgbClr val="000066"/>
                </a:solidFill>
                <a:ea typeface="楷体_GB2312" pitchFamily="49" charset="-122"/>
              </a:rPr>
              <a:t>：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</a:rPr>
              <a:t>研究随机现象演变的概率统计规律的一门学科。</a:t>
            </a:r>
            <a:r>
              <a:rPr lang="zh-CN" altLang="en-US" sz="28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CC00CC"/>
                </a:solidFill>
                <a:ea typeface="黑体" panose="02010609060101010101" pitchFamily="49" charset="-122"/>
              </a:rPr>
              <a:t>排队论：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</a:rPr>
              <a:t>又称为</a:t>
            </a:r>
            <a:r>
              <a:rPr lang="zh-CN" altLang="en-US" sz="2800" smtClean="0">
                <a:solidFill>
                  <a:srgbClr val="CC00CC"/>
                </a:solidFill>
                <a:ea typeface="黑体" panose="02010609060101010101" pitchFamily="49" charset="-122"/>
              </a:rPr>
              <a:t>随机服务系统理论</a:t>
            </a:r>
            <a:r>
              <a:rPr lang="zh-CN" altLang="en-US" sz="2800" smtClean="0">
                <a:solidFill>
                  <a:srgbClr val="0000FF"/>
                </a:solidFill>
                <a:ea typeface="黑体" panose="02010609060101010101" pitchFamily="49" charset="-122"/>
              </a:rPr>
              <a:t>，是研究拥挤现象的一门学科，它通过研究各种服务系统在排队等待中的概率特性，来解决系统的最优设计和最优控制。</a:t>
            </a:r>
            <a:endParaRPr lang="en-US" altLang="zh-CN" sz="280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是近代数学的重要组成部分</a:t>
            </a:r>
            <a:r>
              <a:rPr lang="en-US" altLang="zh-CN" sz="280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  <a:endParaRPr lang="en-US" altLang="zh-CN" sz="2800" smtClean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buClr>
                <a:srgbClr val="FF0000"/>
              </a:buClr>
              <a:buFont typeface="Times New Roman" panose="02020603050405020304" pitchFamily="18" charset="0"/>
              <a:buAutoNum type="arabicPeriod"/>
            </a:pPr>
            <a:r>
              <a:rPr lang="zh-CN" altLang="en-US" sz="28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应用非常广泛</a:t>
            </a:r>
            <a:r>
              <a:rPr lang="en-US" altLang="zh-CN" sz="28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实际工程背景强</a:t>
            </a:r>
            <a:endParaRPr lang="en-US" altLang="zh-CN" sz="2800" smtClean="0">
              <a:solidFill>
                <a:srgbClr val="66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buClr>
                <a:srgbClr val="FF0000"/>
              </a:buClr>
              <a:buFont typeface="Times New Roman" panose="02020603050405020304" pitchFamily="18" charset="0"/>
              <a:buAutoNum type="arabicPeriod"/>
            </a:pPr>
            <a:r>
              <a:rPr lang="zh-CN" altLang="en-US" sz="28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数学基础要求较高</a:t>
            </a:r>
            <a:endParaRPr lang="en-US" altLang="zh-CN" sz="2800" smtClean="0">
              <a:solidFill>
                <a:srgbClr val="66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buClr>
                <a:srgbClr val="FF0000"/>
              </a:buClr>
              <a:buFont typeface="Times New Roman" panose="02020603050405020304" pitchFamily="18" charset="0"/>
              <a:buAutoNum type="arabicPeriod"/>
            </a:pPr>
            <a:r>
              <a:rPr lang="zh-CN" altLang="en-US" sz="28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建立随机分析的思维较难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BED65B-F470-44D3-995D-60E315118129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概率的性质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57288"/>
            <a:ext cx="7848600" cy="2563812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zh-CN" sz="2800" smtClean="0">
                <a:ea typeface="黑体" panose="02010609060101010101" pitchFamily="49" charset="-122"/>
              </a:rPr>
              <a:t>P(A)</a:t>
            </a:r>
            <a:r>
              <a:rPr lang="zh-CN" altLang="en-US" sz="2800" smtClean="0">
                <a:ea typeface="黑体" panose="02010609060101010101" pitchFamily="49" charset="-12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</a:rPr>
              <a:t>1</a:t>
            </a:r>
            <a:r>
              <a:rPr lang="zh-CN" altLang="en-US" sz="2800" smtClean="0">
                <a:ea typeface="黑体" panose="02010609060101010101" pitchFamily="49" charset="-122"/>
              </a:rPr>
              <a:t>－</a:t>
            </a:r>
            <a:r>
              <a:rPr lang="en-US" altLang="zh-CN" sz="2800" smtClean="0">
                <a:ea typeface="黑体" panose="02010609060101010101" pitchFamily="49" charset="-122"/>
              </a:rPr>
              <a:t>P(    )</a:t>
            </a:r>
            <a:r>
              <a:rPr lang="zh-CN" altLang="en-US" sz="2800" smtClean="0">
                <a:ea typeface="黑体" panose="02010609060101010101" pitchFamily="49" charset="-12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zh-CN" altLang="en-US" sz="2800" smtClean="0">
                <a:ea typeface="黑体" panose="02010609060101010101" pitchFamily="49" charset="-122"/>
              </a:rPr>
              <a:t>若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smtClean="0">
                <a:ea typeface="黑体" panose="02010609060101010101" pitchFamily="49" charset="-122"/>
              </a:rPr>
              <a:t>B,</a:t>
            </a:r>
            <a:r>
              <a:rPr lang="zh-CN" altLang="en-US" sz="2800" smtClean="0">
                <a:ea typeface="黑体" panose="02010609060101010101" pitchFamily="49" charset="-122"/>
              </a:rPr>
              <a:t>则</a:t>
            </a:r>
            <a:r>
              <a:rPr lang="en-US" altLang="zh-CN" sz="2800" smtClean="0">
                <a:ea typeface="黑体" panose="02010609060101010101" pitchFamily="49" charset="-122"/>
              </a:rPr>
              <a:t>P(B</a:t>
            </a:r>
            <a:r>
              <a:rPr lang="zh-CN" altLang="en-US" sz="2800" smtClean="0">
                <a:ea typeface="黑体" panose="02010609060101010101" pitchFamily="49" charset="-122"/>
              </a:rPr>
              <a:t>－</a:t>
            </a:r>
            <a:r>
              <a:rPr lang="en-US" altLang="zh-CN" sz="2800" smtClean="0">
                <a:ea typeface="黑体" panose="02010609060101010101" pitchFamily="49" charset="-122"/>
              </a:rPr>
              <a:t>A)</a:t>
            </a:r>
            <a:r>
              <a:rPr lang="zh-CN" altLang="en-US" sz="2800" smtClean="0">
                <a:ea typeface="黑体" panose="02010609060101010101" pitchFamily="49" charset="-12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</a:rPr>
              <a:t>P(B)</a:t>
            </a:r>
            <a:r>
              <a:rPr lang="zh-CN" altLang="en-US" sz="2800" smtClean="0">
                <a:ea typeface="黑体" panose="02010609060101010101" pitchFamily="49" charset="-122"/>
              </a:rPr>
              <a:t>－</a:t>
            </a:r>
            <a:r>
              <a:rPr lang="en-US" altLang="zh-CN" sz="2800" smtClean="0">
                <a:ea typeface="黑体" panose="02010609060101010101" pitchFamily="49" charset="-122"/>
              </a:rPr>
              <a:t>P(A)</a:t>
            </a:r>
            <a:r>
              <a:rPr lang="zh-CN" altLang="en-US" sz="2800" smtClean="0">
                <a:ea typeface="黑体" panose="02010609060101010101" pitchFamily="49" charset="-122"/>
              </a:rPr>
              <a:t>，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</a:rPr>
              <a:t>		 </a:t>
            </a:r>
            <a:r>
              <a:rPr lang="en-US" altLang="zh-CN" sz="2800" smtClean="0">
                <a:ea typeface="黑体" panose="02010609060101010101" pitchFamily="49" charset="-122"/>
              </a:rPr>
              <a:t>P(A) ≤ P(B)</a:t>
            </a:r>
            <a:r>
              <a:rPr lang="zh-CN" altLang="en-US" sz="2800" smtClean="0">
                <a:ea typeface="黑体" panose="02010609060101010101" pitchFamily="49" charset="-12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zh-CN" sz="2800" smtClean="0">
                <a:ea typeface="黑体" panose="02010609060101010101" pitchFamily="49" charset="-122"/>
              </a:rPr>
              <a:t>(</a:t>
            </a:r>
            <a:r>
              <a:rPr lang="zh-CN" altLang="en-US" sz="2800" smtClean="0">
                <a:ea typeface="黑体" panose="02010609060101010101" pitchFamily="49" charset="-122"/>
              </a:rPr>
              <a:t>连续性</a:t>
            </a:r>
            <a:r>
              <a:rPr lang="en-US" altLang="zh-CN" sz="2800" smtClean="0">
                <a:ea typeface="黑体" panose="02010609060101010101" pitchFamily="49" charset="-122"/>
              </a:rPr>
              <a:t>)</a:t>
            </a:r>
          </a:p>
          <a:p>
            <a:pPr marL="990600" lvl="1" indent="-533400" eaLnBrk="1" hangingPunct="1">
              <a:buClr>
                <a:srgbClr val="0000FF"/>
              </a:buClr>
              <a:buFont typeface="Wingdings" panose="05000000000000000000" pitchFamily="2" charset="2"/>
              <a:buAutoNum type="arabicParenR"/>
            </a:pPr>
            <a:r>
              <a:rPr lang="zh-CN" altLang="en-US" sz="2800" smtClean="0">
                <a:ea typeface="黑体" panose="02010609060101010101" pitchFamily="49" charset="-122"/>
              </a:rPr>
              <a:t>若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1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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2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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3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</a:t>
            </a:r>
            <a:r>
              <a:rPr lang="en-US" altLang="zh-CN" sz="2800" smtClean="0">
                <a:ea typeface="黑体" panose="02010609060101010101" pitchFamily="49" charset="-122"/>
              </a:rPr>
              <a:t>…</a:t>
            </a:r>
            <a:r>
              <a:rPr lang="zh-CN" altLang="en-US" sz="2800" smtClean="0">
                <a:ea typeface="黑体" panose="02010609060101010101" pitchFamily="49" charset="-122"/>
              </a:rPr>
              <a:t>，且</a:t>
            </a:r>
          </a:p>
        </p:txBody>
      </p:sp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3511550" y="1155700"/>
          <a:ext cx="454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1155700"/>
                        <a:ext cx="4540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5392738" y="2971800"/>
          <a:ext cx="2132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952087" imgH="444307" progId="Equation.3">
                  <p:embed/>
                </p:oleObj>
              </mc:Choice>
              <mc:Fallback>
                <p:oleObj name="Equation" r:id="rId5" imgW="952087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2971800"/>
                        <a:ext cx="21320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4" name="Object 6"/>
          <p:cNvGraphicFramePr>
            <a:graphicFrameLocks noChangeAspect="1"/>
          </p:cNvGraphicFramePr>
          <p:nvPr/>
        </p:nvGraphicFramePr>
        <p:xfrm>
          <a:off x="2581275" y="4017963"/>
          <a:ext cx="29654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7" imgW="1257300" imgH="330200" progId="Equation.DSMT4">
                  <p:embed/>
                </p:oleObj>
              </mc:Choice>
              <mc:Fallback>
                <p:oleObj name="Equation" r:id="rId7" imgW="12573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4017963"/>
                        <a:ext cx="29654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066800" y="4953000"/>
            <a:ext cx="7848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800">
                <a:ea typeface="黑体" panose="02010609060101010101" pitchFamily="49" charset="-122"/>
              </a:rPr>
              <a:t>若</a:t>
            </a:r>
            <a:r>
              <a:rPr lang="en-US" altLang="zh-CN" sz="2800">
                <a:ea typeface="黑体" panose="02010609060101010101" pitchFamily="49" charset="-122"/>
              </a:rPr>
              <a:t>A</a:t>
            </a:r>
            <a:r>
              <a:rPr lang="en-US" altLang="zh-CN" sz="2800" baseline="-25000">
                <a:ea typeface="黑体" panose="02010609060101010101" pitchFamily="49" charset="-122"/>
              </a:rPr>
              <a:t>1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>
                <a:ea typeface="黑体" panose="02010609060101010101" pitchFamily="49" charset="-122"/>
              </a:rPr>
              <a:t>A</a:t>
            </a:r>
            <a:r>
              <a:rPr lang="en-US" altLang="zh-CN" sz="2800" baseline="-25000">
                <a:ea typeface="黑体" panose="02010609060101010101" pitchFamily="49" charset="-122"/>
              </a:rPr>
              <a:t>2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>
                <a:ea typeface="黑体" panose="02010609060101010101" pitchFamily="49" charset="-122"/>
              </a:rPr>
              <a:t>A</a:t>
            </a:r>
            <a:r>
              <a:rPr lang="en-US" altLang="zh-CN" sz="2800" baseline="-25000">
                <a:ea typeface="黑体" panose="02010609060101010101" pitchFamily="49" charset="-122"/>
              </a:rPr>
              <a:t>3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r>
              <a:rPr lang="zh-CN" altLang="en-US" sz="2800">
                <a:ea typeface="黑体" panose="02010609060101010101" pitchFamily="49" charset="-122"/>
              </a:rPr>
              <a:t>，且</a:t>
            </a:r>
          </a:p>
        </p:txBody>
      </p:sp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5464175" y="4797425"/>
          <a:ext cx="21320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9" imgW="952087" imgH="444307" progId="Equation.3">
                  <p:embed/>
                </p:oleObj>
              </mc:Choice>
              <mc:Fallback>
                <p:oleObj name="Equation" r:id="rId9" imgW="952087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4797425"/>
                        <a:ext cx="21320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2779713" y="5773738"/>
          <a:ext cx="30876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公式" r:id="rId11" imgW="1308100" imgH="330200" progId="Equation.3">
                  <p:embed/>
                </p:oleObj>
              </mc:Choice>
              <mc:Fallback>
                <p:oleObj name="公式" r:id="rId11" imgW="13081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5773738"/>
                        <a:ext cx="308768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autoUpdateAnimBg="0"/>
      <p:bldP spid="26829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12D9C2-0FEC-491A-B698-7A65B28EF3E4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四、条件概率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6813"/>
            <a:ext cx="8153400" cy="192087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ea typeface="黑体" panose="02010609060101010101" pitchFamily="49" charset="-122"/>
                <a:sym typeface="Symbol" panose="05050102010706020507" pitchFamily="18" charset="2"/>
              </a:rPr>
              <a:t>           </a:t>
            </a:r>
            <a:r>
              <a:rPr lang="zh-CN" altLang="en-US" sz="3200" smtClean="0">
                <a:ea typeface="黑体" panose="02010609060101010101" pitchFamily="49" charset="-122"/>
                <a:sym typeface="Symbol" panose="05050102010706020507" pitchFamily="18" charset="2"/>
              </a:rPr>
              <a:t>设概率空间</a:t>
            </a:r>
            <a:r>
              <a:rPr lang="en-US" altLang="zh-CN" sz="3200" smtClean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smtClean="0">
                <a:ea typeface="黑体" panose="02010609060101010101" pitchFamily="49" charset="-122"/>
              </a:rPr>
              <a:t>Ω</a:t>
            </a:r>
            <a:r>
              <a:rPr lang="en-US" altLang="zh-CN" sz="3200" smtClean="0">
                <a:ea typeface="黑体" panose="02010609060101010101" pitchFamily="49" charset="-122"/>
                <a:sym typeface="Symbol" panose="05050102010706020507" pitchFamily="18" charset="2"/>
              </a:rPr>
              <a:t>, F, P)</a:t>
            </a:r>
            <a:r>
              <a:rPr lang="zh-CN" altLang="en-US" sz="3200" smtClean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3200" smtClean="0">
                <a:ea typeface="黑体" panose="02010609060101010101" pitchFamily="49" charset="-122"/>
              </a:rPr>
              <a:t>A</a:t>
            </a:r>
            <a:r>
              <a:rPr lang="en-US" altLang="zh-CN" sz="3200" smtClean="0">
                <a:ea typeface="黑体" panose="02010609060101010101" pitchFamily="49" charset="-122"/>
                <a:sym typeface="Symbol" panose="05050102010706020507" pitchFamily="18" charset="2"/>
              </a:rPr>
              <a:t>F</a:t>
            </a:r>
            <a:r>
              <a:rPr lang="zh-CN" altLang="en-US" sz="3200" smtClean="0">
                <a:ea typeface="黑体" panose="02010609060101010101" pitchFamily="49" charset="-122"/>
              </a:rPr>
              <a:t>，</a:t>
            </a:r>
            <a:r>
              <a:rPr lang="en-US" altLang="zh-CN" sz="3200" smtClean="0">
                <a:ea typeface="黑体" panose="02010609060101010101" pitchFamily="49" charset="-122"/>
              </a:rPr>
              <a:t>B</a:t>
            </a:r>
            <a:r>
              <a:rPr lang="en-US" altLang="zh-CN" sz="3200" smtClean="0">
                <a:ea typeface="黑体" panose="02010609060101010101" pitchFamily="49" charset="-122"/>
                <a:sym typeface="Symbol" panose="05050102010706020507" pitchFamily="18" charset="2"/>
              </a:rPr>
              <a:t>F</a:t>
            </a:r>
            <a:r>
              <a:rPr lang="zh-CN" altLang="en-US" sz="3200" smtClean="0">
                <a:ea typeface="黑体" panose="02010609060101010101" pitchFamily="49" charset="-122"/>
                <a:sym typeface="Symbol" panose="05050102010706020507" pitchFamily="18" charset="2"/>
              </a:rPr>
              <a:t>，且</a:t>
            </a:r>
            <a:r>
              <a:rPr lang="en-US" altLang="zh-CN" sz="3200" smtClean="0">
                <a:ea typeface="黑体" panose="02010609060101010101" pitchFamily="49" charset="-122"/>
                <a:sym typeface="Symbol" panose="05050102010706020507" pitchFamily="18" charset="2"/>
              </a:rPr>
              <a:t>P(A)&gt;0</a:t>
            </a:r>
            <a:r>
              <a:rPr lang="zh-CN" altLang="en-US" sz="3200" smtClean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在事件</a:t>
            </a:r>
            <a:r>
              <a:rPr lang="en-US" altLang="zh-CN" sz="32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已经发生的条件下，事件</a:t>
            </a:r>
            <a:r>
              <a:rPr lang="en-US" altLang="zh-CN" sz="32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发生的</a:t>
            </a: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条件概率</a:t>
            </a:r>
            <a:r>
              <a:rPr lang="zh-CN" altLang="en-US" sz="3200" smtClean="0">
                <a:ea typeface="黑体" panose="02010609060101010101" pitchFamily="49" charset="-122"/>
                <a:sym typeface="Symbol" panose="05050102010706020507" pitchFamily="18" charset="2"/>
              </a:rPr>
              <a:t>定义为：</a:t>
            </a:r>
          </a:p>
        </p:txBody>
      </p:sp>
      <p:graphicFrame>
        <p:nvGraphicFramePr>
          <p:cNvPr id="345092" name="Object 2"/>
          <p:cNvGraphicFramePr>
            <a:graphicFrameLocks noChangeAspect="1"/>
          </p:cNvGraphicFramePr>
          <p:nvPr/>
        </p:nvGraphicFramePr>
        <p:xfrm>
          <a:off x="3497263" y="3136900"/>
          <a:ext cx="251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公式" r:id="rId3" imgW="1155700" imgH="431800" progId="Equation.3">
                  <p:embed/>
                </p:oleObj>
              </mc:Choice>
              <mc:Fallback>
                <p:oleObj name="公式" r:id="rId3" imgW="1155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3136900"/>
                        <a:ext cx="251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762000" y="3971925"/>
            <a:ext cx="8153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       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给定概率空间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F, P)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F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，且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P(A) &gt; 0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，对任意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F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有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P(B|A)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对应，则条件概率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P(B|A)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Ω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F)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上的概率，记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P(B|A)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aseline="-250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Ω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F, P</a:t>
            </a:r>
            <a:r>
              <a:rPr lang="en-US" altLang="zh-CN" sz="2800" baseline="-250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也是一个概率空间，称为</a:t>
            </a:r>
            <a:r>
              <a:rPr lang="zh-CN" altLang="en-US" sz="280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条件概率空间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  <p:bldP spid="34509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42C1E3-4F28-4E5F-A95A-9AFE4BE052A8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五、乘法公式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25538"/>
            <a:ext cx="7677150" cy="2066925"/>
          </a:xfrm>
        </p:spPr>
        <p:txBody>
          <a:bodyPr/>
          <a:lstStyle/>
          <a:p>
            <a:pPr marL="0" indent="684000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设概率空间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dirty="0" smtClean="0">
                <a:ea typeface="黑体" panose="02010609060101010101" pitchFamily="49" charset="-122"/>
              </a:rPr>
              <a:t>Ω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, F, P)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，如果</a:t>
            </a:r>
            <a:r>
              <a:rPr lang="en-US" altLang="zh-CN" sz="3200" dirty="0" smtClean="0">
                <a:ea typeface="黑体" panose="02010609060101010101" pitchFamily="49" charset="-122"/>
              </a:rPr>
              <a:t>A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3200" dirty="0" smtClean="0">
                <a:ea typeface="黑体" panose="02010609060101010101" pitchFamily="49" charset="-122"/>
              </a:rPr>
              <a:t>B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F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，且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P(AB)&gt;0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，则下述乘法公式成立：</a:t>
            </a:r>
          </a:p>
          <a:p>
            <a:pPr algn="ctr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P(AB)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P(A)P(B|A)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P(B)P(A|B)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1143000" y="3170238"/>
            <a:ext cx="7543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indent="0" algn="just" eaLnBrk="1" hangingPunct="1">
              <a:lnSpc>
                <a:spcPct val="140000"/>
              </a:lnSpc>
              <a:spcBef>
                <a:spcPts val="600"/>
              </a:spcBef>
              <a:buClr>
                <a:srgbClr val="00FF00"/>
              </a:buClr>
              <a:defRPr/>
            </a:pPr>
            <a:r>
              <a:rPr lang="zh-CN" altLang="en-US" sz="3200" dirty="0" smtClean="0">
                <a:solidFill>
                  <a:srgbClr val="CC00CC"/>
                </a:solidFill>
                <a:sym typeface="Symbol" panose="05050102010706020507" pitchFamily="18" charset="2"/>
              </a:rPr>
              <a:t>推广：</a:t>
            </a:r>
            <a:r>
              <a:rPr lang="zh-CN" altLang="en-US" dirty="0" smtClean="0">
                <a:sym typeface="Symbol" panose="05050102010706020507" pitchFamily="18" charset="2"/>
              </a:rPr>
              <a:t>设概率空间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cs typeface="Times New Roman" panose="02020603050405020304" pitchFamily="18" charset="0"/>
              </a:rPr>
              <a:t>Ω</a:t>
            </a:r>
            <a:r>
              <a:rPr lang="en-US" altLang="zh-CN" dirty="0" smtClean="0">
                <a:sym typeface="Symbol" panose="05050102010706020507" pitchFamily="18" charset="2"/>
              </a:rPr>
              <a:t>, F, P)</a:t>
            </a:r>
            <a:r>
              <a:rPr lang="zh-CN" altLang="en-US" dirty="0" smtClean="0">
                <a:sym typeface="Symbol" panose="05050102010706020507" pitchFamily="18" charset="2"/>
              </a:rPr>
              <a:t>，如果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>
                <a:sym typeface="Symbol" panose="05050102010706020507" pitchFamily="18" charset="2"/>
              </a:rPr>
              <a:t>F</a:t>
            </a:r>
            <a:r>
              <a:rPr lang="zh-CN" altLang="en-US" dirty="0" smtClean="0">
                <a:sym typeface="Symbol" panose="05050102010706020507" pitchFamily="18" charset="2"/>
              </a:rPr>
              <a:t>，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=1, 2, …, n</a:t>
            </a:r>
            <a:r>
              <a:rPr lang="zh-CN" altLang="en-US" dirty="0" smtClean="0">
                <a:sym typeface="Symbol" panose="05050102010706020507" pitchFamily="18" charset="2"/>
              </a:rPr>
              <a:t>且</a:t>
            </a:r>
            <a:r>
              <a:rPr lang="en-US" altLang="zh-CN" dirty="0" smtClean="0">
                <a:sym typeface="Symbol" panose="05050102010706020507" pitchFamily="18" charset="2"/>
              </a:rPr>
              <a:t>P(A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A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…A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)&gt;0</a:t>
            </a:r>
            <a:r>
              <a:rPr lang="zh-CN" altLang="en-US" dirty="0" smtClean="0">
                <a:sym typeface="Symbol" panose="05050102010706020507" pitchFamily="18" charset="2"/>
              </a:rPr>
              <a:t>，则下述推广的乘法公式成立：</a:t>
            </a:r>
          </a:p>
          <a:p>
            <a:pPr marL="0" indent="720000" eaLnBrk="1" hangingPunct="1">
              <a:lnSpc>
                <a:spcPct val="140000"/>
              </a:lnSpc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P(A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…A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</a:p>
          <a:p>
            <a:pPr marL="0" indent="0" algn="ctr" eaLnBrk="1" hangingPunct="1">
              <a:lnSpc>
                <a:spcPct val="140000"/>
              </a:lnSpc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P(A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)P(A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|A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)P(A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|A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)…P(A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|A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…A</a:t>
            </a:r>
            <a:r>
              <a:rPr lang="en-US" altLang="zh-CN" baseline="-25000" dirty="0" smtClean="0">
                <a:solidFill>
                  <a:srgbClr val="0000FF"/>
                </a:solidFill>
                <a:sym typeface="Symbol" panose="05050102010706020507" pitchFamily="18" charset="2"/>
              </a:rPr>
              <a:t>n-1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34611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756722-8980-4DF5-AEFA-87743E704C7B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六、事件的独立性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25538"/>
            <a:ext cx="7543800" cy="517048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如果事件</a:t>
            </a:r>
            <a:r>
              <a:rPr lang="en-US" altLang="zh-CN" sz="3200" dirty="0" smtClean="0">
                <a:ea typeface="黑体" panose="02010609060101010101" pitchFamily="49" charset="-122"/>
              </a:rPr>
              <a:t>A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3200" dirty="0" smtClean="0">
                <a:ea typeface="黑体" panose="02010609060101010101" pitchFamily="49" charset="-122"/>
              </a:rPr>
              <a:t>B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F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，满足</a:t>
            </a:r>
          </a:p>
          <a:p>
            <a:pPr marL="0" lvl="1" indent="0" algn="ctr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P(AB)</a:t>
            </a:r>
            <a:r>
              <a:rPr lang="zh-CN" altLang="en-US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P(A)P(B)</a:t>
            </a: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3200" dirty="0" smtClean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则称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事件</a:t>
            </a: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与</a:t>
            </a: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相互独立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kern="1200" dirty="0">
                <a:solidFill>
                  <a:srgbClr val="C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推广</a:t>
            </a:r>
            <a:r>
              <a:rPr lang="zh-CN" altLang="en-US" sz="3200" kern="1200" dirty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如果事件</a:t>
            </a:r>
            <a:r>
              <a:rPr lang="en-US" altLang="zh-CN" sz="3200" dirty="0" smtClean="0">
                <a:ea typeface="黑体" panose="02010609060101010101" pitchFamily="49" charset="-122"/>
              </a:rPr>
              <a:t>A</a:t>
            </a:r>
            <a:r>
              <a:rPr lang="en-US" altLang="zh-CN" sz="3200" baseline="-25000" dirty="0" smtClean="0">
                <a:ea typeface="黑体" panose="02010609060101010101" pitchFamily="49" charset="-122"/>
              </a:rPr>
              <a:t>1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3200" dirty="0" smtClean="0">
                <a:ea typeface="黑体" panose="02010609060101010101" pitchFamily="49" charset="-122"/>
              </a:rPr>
              <a:t>A</a:t>
            </a:r>
            <a:r>
              <a:rPr lang="en-US" altLang="zh-CN" sz="3200" baseline="-25000" dirty="0" smtClean="0">
                <a:ea typeface="黑体" panose="02010609060101010101" pitchFamily="49" charset="-122"/>
              </a:rPr>
              <a:t>2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, …, 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A</a:t>
            </a:r>
            <a:r>
              <a:rPr lang="en-US" altLang="zh-CN" sz="3200" baseline="-25000" dirty="0" err="1" smtClean="0">
                <a:ea typeface="黑体" panose="02010609060101010101" pitchFamily="49" charset="-122"/>
              </a:rPr>
              <a:t>n</a:t>
            </a:r>
            <a:r>
              <a:rPr lang="en-US" altLang="zh-CN" sz="3200" dirty="0" err="1" smtClean="0">
                <a:ea typeface="黑体" panose="02010609060101010101" pitchFamily="49" charset="-122"/>
                <a:sym typeface="Symbol" panose="05050102010706020507" pitchFamily="18" charset="2"/>
              </a:rPr>
              <a:t>F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，且对任意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s (2</a:t>
            </a:r>
            <a:r>
              <a:rPr lang="en-US" altLang="zh-CN" sz="3200" dirty="0" smtClean="0">
                <a:ea typeface="黑体" panose="02010609060101010101" pitchFamily="49" charset="-122"/>
              </a:rPr>
              <a:t>≤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3200" dirty="0" smtClean="0">
                <a:ea typeface="黑体" panose="02010609060101010101" pitchFamily="49" charset="-122"/>
              </a:rPr>
              <a:t>≤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n)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和任意的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 smtClean="0">
                <a:ea typeface="黑体" panose="02010609060101010101" pitchFamily="49" charset="-122"/>
              </a:rPr>
              <a:t>≤ 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25000" dirty="0" smtClean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&lt; i</a:t>
            </a:r>
            <a:r>
              <a:rPr lang="en-US" altLang="zh-CN" sz="3200" baseline="-25000" dirty="0" smtClean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&lt;…&lt; i</a:t>
            </a:r>
            <a:r>
              <a:rPr lang="en-US" altLang="zh-CN" sz="3200" baseline="-25000" dirty="0" smtClean="0"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&lt; n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，有</a:t>
            </a:r>
          </a:p>
          <a:p>
            <a:pPr marL="0" lvl="1" indent="0" algn="ctr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P(A</a:t>
            </a:r>
            <a:r>
              <a:rPr lang="en-US" altLang="zh-CN" sz="3200" baseline="-250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500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baseline="-250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500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…</a:t>
            </a:r>
            <a:r>
              <a:rPr lang="en-US" altLang="zh-CN" sz="3200" dirty="0" err="1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baseline="-25000" dirty="0" err="1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50000" dirty="0" err="1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P(A</a:t>
            </a:r>
            <a:r>
              <a:rPr lang="en-US" altLang="zh-CN" sz="3200" baseline="-250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500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)P(A</a:t>
            </a:r>
            <a:r>
              <a:rPr lang="en-US" altLang="zh-CN" sz="3200" baseline="-250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500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)…P(</a:t>
            </a:r>
            <a:r>
              <a:rPr lang="en-US" altLang="zh-CN" sz="3200" dirty="0" err="1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baseline="-25000" dirty="0" err="1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50000" dirty="0" err="1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</a:p>
          <a:p>
            <a:pPr marL="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则称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事件事件</a:t>
            </a: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3200" baseline="-25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3200" baseline="-25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,…,</a:t>
            </a:r>
            <a:r>
              <a:rPr lang="en-US" altLang="zh-CN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3200" baseline="-25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32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相互独立</a:t>
            </a:r>
            <a:r>
              <a:rPr lang="zh-CN" altLang="en-US" sz="3200" dirty="0" smtClean="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EBEE08-AC60-4CDA-A551-B23FBDB0B044}" type="datetime1">
              <a:rPr lang="zh-CN" altLang="en-US" smtClean="0"/>
              <a:t>2020/9/8</a:t>
            </a:fld>
            <a:endParaRPr lang="en-US" altLang="zh-CN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六、随机事件独立性的性质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68400"/>
            <a:ext cx="7848600" cy="4699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zh-CN" altLang="en-US" sz="2800" smtClean="0">
                <a:ea typeface="黑体" panose="02010609060101010101" pitchFamily="49" charset="-122"/>
              </a:rPr>
              <a:t>与</a:t>
            </a:r>
            <a:r>
              <a:rPr lang="en-US" altLang="zh-CN" sz="2800" smtClean="0">
                <a:ea typeface="黑体" panose="02010609060101010101" pitchFamily="49" charset="-122"/>
              </a:rPr>
              <a:t>B</a:t>
            </a:r>
            <a:r>
              <a:rPr lang="zh-CN" altLang="en-US" sz="2800" smtClean="0">
                <a:ea typeface="黑体" panose="02010609060101010101" pitchFamily="49" charset="-122"/>
              </a:rPr>
              <a:t>相互独立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zh-CN" altLang="en-US" sz="2800" smtClean="0">
                <a:ea typeface="黑体" panose="02010609060101010101" pitchFamily="49" charset="-122"/>
              </a:rPr>
              <a:t>与</a:t>
            </a:r>
            <a:r>
              <a:rPr lang="en-US" altLang="zh-CN" sz="2800" smtClean="0">
                <a:ea typeface="黑体" panose="02010609060101010101" pitchFamily="49" charset="-122"/>
              </a:rPr>
              <a:t>B</a:t>
            </a:r>
            <a:r>
              <a:rPr lang="zh-CN" altLang="en-US" sz="2800" smtClean="0">
                <a:ea typeface="黑体" panose="02010609060101010101" pitchFamily="49" charset="-122"/>
              </a:rPr>
              <a:t>相互独立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			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zh-CN" altLang="en-US" sz="2800" smtClean="0">
                <a:ea typeface="黑体" panose="02010609060101010101" pitchFamily="49" charset="-122"/>
              </a:rPr>
              <a:t>与</a:t>
            </a:r>
            <a:r>
              <a:rPr lang="en-US" altLang="zh-CN" sz="2800" smtClean="0">
                <a:ea typeface="黑体" panose="02010609060101010101" pitchFamily="49" charset="-122"/>
              </a:rPr>
              <a:t>B</a:t>
            </a:r>
            <a:r>
              <a:rPr lang="zh-CN" altLang="en-US" sz="2800" smtClean="0">
                <a:ea typeface="黑体" panose="02010609060101010101" pitchFamily="49" charset="-122"/>
              </a:rPr>
              <a:t>相互独立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			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zh-CN" altLang="en-US" sz="2800" smtClean="0">
                <a:ea typeface="黑体" panose="02010609060101010101" pitchFamily="49" charset="-122"/>
              </a:rPr>
              <a:t>与</a:t>
            </a:r>
            <a:r>
              <a:rPr lang="en-US" altLang="zh-CN" sz="2800" smtClean="0">
                <a:ea typeface="黑体" panose="02010609060101010101" pitchFamily="49" charset="-122"/>
              </a:rPr>
              <a:t>B</a:t>
            </a:r>
            <a:r>
              <a:rPr lang="zh-CN" altLang="en-US" sz="2800" smtClean="0">
                <a:ea typeface="黑体" panose="02010609060101010101" pitchFamily="49" charset="-122"/>
              </a:rPr>
              <a:t>相互独立</a:t>
            </a:r>
            <a:endParaRPr lang="zh-CN" altLang="en-US" sz="2800" smtClean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zh-CN" altLang="en-US" sz="2800" smtClean="0">
                <a:ea typeface="黑体" panose="02010609060101010101" pitchFamily="49" charset="-122"/>
              </a:rPr>
              <a:t>与</a:t>
            </a:r>
            <a:r>
              <a:rPr lang="en-US" altLang="zh-CN" sz="2800" smtClean="0">
                <a:ea typeface="黑体" panose="02010609060101010101" pitchFamily="49" charset="-122"/>
              </a:rPr>
              <a:t>B</a:t>
            </a:r>
            <a:r>
              <a:rPr lang="zh-CN" altLang="en-US" sz="2800" smtClean="0">
                <a:ea typeface="黑体" panose="02010609060101010101" pitchFamily="49" charset="-122"/>
              </a:rPr>
              <a:t>相互独立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P(B|A)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P(B)         (P(A)&gt;0)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			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P(A|B)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P(A)         (P(B)&gt;0)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			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P(B|A)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P(B|A)      (0&lt;P(A)&lt;1)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ea typeface="黑体" panose="02010609060101010101" pitchFamily="49" charset="-122"/>
              </a:rPr>
              <a:t>设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1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2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,…,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n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相互独立，若将其中任意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个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(1</a:t>
            </a:r>
            <a:r>
              <a:rPr lang="en-US" altLang="zh-CN" sz="2800" smtClean="0">
                <a:ea typeface="黑体" panose="02010609060101010101" pitchFamily="49" charset="-122"/>
              </a:rPr>
              <a:t>≤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800" smtClean="0">
                <a:ea typeface="黑体" panose="02010609060101010101" pitchFamily="49" charset="-122"/>
              </a:rPr>
              <a:t>≤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n)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事件换成它们的逆事件，则所得的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个事件仍然相互独立。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ea typeface="黑体" panose="02010609060101010101" pitchFamily="49" charset="-122"/>
              </a:rPr>
              <a:t>设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1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2</a:t>
            </a:r>
            <a:r>
              <a:rPr lang="en-US" altLang="zh-CN" sz="2800" smtClean="0">
                <a:ea typeface="黑体" panose="02010609060101010101" pitchFamily="49" charset="-122"/>
                <a:sym typeface="Symbol" panose="05050102010706020507" pitchFamily="18" charset="2"/>
              </a:rPr>
              <a:t>,…,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n</a:t>
            </a:r>
            <a:r>
              <a:rPr lang="zh-CN" altLang="en-US" sz="2800" smtClean="0">
                <a:ea typeface="黑体" panose="02010609060101010101" pitchFamily="49" charset="-122"/>
                <a:sym typeface="Symbol" panose="05050102010706020507" pitchFamily="18" charset="2"/>
              </a:rPr>
              <a:t>相互独立，则</a:t>
            </a:r>
          </a:p>
        </p:txBody>
      </p:sp>
      <p:sp>
        <p:nvSpPr>
          <p:cNvPr id="348164" name="Line 4"/>
          <p:cNvSpPr>
            <a:spLocks noChangeShapeType="1"/>
          </p:cNvSpPr>
          <p:nvPr/>
        </p:nvSpPr>
        <p:spPr bwMode="auto">
          <a:xfrm>
            <a:off x="4729163" y="1239838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>
            <a:off x="4152900" y="1708150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>
            <a:off x="4129088" y="2163763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>
            <a:off x="4700588" y="2163763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>
            <a:off x="6169025" y="3582988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48169" name="Object 2"/>
          <p:cNvGraphicFramePr>
            <a:graphicFrameLocks noChangeAspect="1"/>
          </p:cNvGraphicFramePr>
          <p:nvPr/>
        </p:nvGraphicFramePr>
        <p:xfrm>
          <a:off x="2555875" y="5705475"/>
          <a:ext cx="4876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公式" r:id="rId3" imgW="2362200" imgH="431800" progId="Equation.3">
                  <p:embed/>
                </p:oleObj>
              </mc:Choice>
              <mc:Fallback>
                <p:oleObj name="公式" r:id="rId3" imgW="2362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705475"/>
                        <a:ext cx="48768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2463800" y="2619375"/>
            <a:ext cx="4643438" cy="3101975"/>
            <a:chOff x="3419872" y="2132856"/>
            <a:chExt cx="4644752" cy="3102388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3419872" y="2132856"/>
              <a:ext cx="4644752" cy="31023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533400" indent="-533400" eaLnBrk="1" hangingPunct="1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solidFill>
                    <a:schemeClr val="tx1"/>
                  </a:solidFill>
                  <a:latin typeface="+mn-lt"/>
                  <a:ea typeface="黑体" pitchFamily="2" charset="-122"/>
                </a:rPr>
                <a:t>P(AB)</a:t>
              </a:r>
              <a:r>
                <a:rPr lang="zh-CN" altLang="en-US" kern="0" dirty="0">
                  <a:solidFill>
                    <a:schemeClr val="tx1"/>
                  </a:solidFill>
                  <a:latin typeface="+mn-lt"/>
                  <a:ea typeface="黑体" pitchFamily="2" charset="-122"/>
                </a:rPr>
                <a:t>＝</a:t>
              </a:r>
              <a:r>
                <a:rPr lang="en-US" altLang="zh-CN" kern="0" dirty="0">
                  <a:solidFill>
                    <a:schemeClr val="tx1"/>
                  </a:solidFill>
                  <a:latin typeface="+mn-lt"/>
                  <a:ea typeface="黑体" pitchFamily="2" charset="-122"/>
                </a:rPr>
                <a:t>P(A(</a:t>
              </a:r>
              <a:r>
                <a:rPr lang="el-GR" altLang="zh-CN" kern="0" dirty="0">
                  <a:solidFill>
                    <a:schemeClr val="tx1"/>
                  </a:solidFill>
                  <a:latin typeface="+mn-lt"/>
                  <a:ea typeface="黑体" pitchFamily="2" charset="-122"/>
                </a:rPr>
                <a:t>Ω</a:t>
              </a:r>
              <a:r>
                <a:rPr lang="zh-CN" altLang="en-US" kern="0" dirty="0">
                  <a:solidFill>
                    <a:schemeClr val="tx1"/>
                  </a:solidFill>
                  <a:latin typeface="+mn-lt"/>
                  <a:ea typeface="黑体" pitchFamily="2" charset="-122"/>
                </a:rPr>
                <a:t>－</a:t>
              </a:r>
              <a:r>
                <a:rPr lang="en-US" altLang="zh-CN" kern="0" dirty="0">
                  <a:solidFill>
                    <a:schemeClr val="tx1"/>
                  </a:solidFill>
                  <a:latin typeface="+mn-lt"/>
                  <a:ea typeface="黑体" pitchFamily="2" charset="-122"/>
                </a:rPr>
                <a:t>B))</a:t>
              </a:r>
            </a:p>
            <a:p>
              <a:pPr marL="533400" indent="-533400" eaLnBrk="1" hangingPunct="1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solidFill>
                    <a:schemeClr val="tx1"/>
                  </a:solidFill>
                  <a:latin typeface="+mn-lt"/>
                  <a:ea typeface="黑体" pitchFamily="2" charset="-122"/>
                </a:rPr>
                <a:t>           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＝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P(A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－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AB)</a:t>
              </a:r>
            </a:p>
            <a:p>
              <a:pPr marL="533400" indent="-533400" eaLnBrk="1" hangingPunct="1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 		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＝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P(A)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－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P(AB)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endParaRPr lang="en-US" altLang="zh-CN" kern="0" dirty="0">
                <a:solidFill>
                  <a:schemeClr val="tx1"/>
                </a:solidFill>
                <a:ea typeface="黑体" pitchFamily="2" charset="-122"/>
              </a:endParaRPr>
            </a:p>
            <a:p>
              <a:pPr marL="533400" indent="-533400" eaLnBrk="1" hangingPunct="1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		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＝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P(A)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－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P(A)P(B)</a:t>
              </a:r>
            </a:p>
            <a:p>
              <a:pPr marL="533400" indent="-533400" eaLnBrk="1" hangingPunct="1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		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＝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P(A)(1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－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P(B))</a:t>
              </a:r>
            </a:p>
            <a:p>
              <a:pPr marL="533400" indent="-533400" eaLnBrk="1" hangingPunct="1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		</a:t>
              </a:r>
              <a:r>
                <a:rPr lang="zh-CN" altLang="en-US" kern="0" dirty="0">
                  <a:solidFill>
                    <a:schemeClr val="tx1"/>
                  </a:solidFill>
                  <a:ea typeface="黑体" pitchFamily="2" charset="-122"/>
                </a:rPr>
                <a:t>＝</a:t>
              </a:r>
              <a:r>
                <a:rPr lang="en-US" altLang="zh-CN" kern="0" dirty="0">
                  <a:solidFill>
                    <a:schemeClr val="tx1"/>
                  </a:solidFill>
                  <a:ea typeface="黑体" pitchFamily="2" charset="-122"/>
                </a:rPr>
                <a:t>P(A)P(B)</a:t>
              </a:r>
              <a:endParaRPr lang="zh-CN" altLang="en-US" kern="0" dirty="0">
                <a:solidFill>
                  <a:schemeClr val="tx1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687" name="Line 4"/>
            <p:cNvSpPr>
              <a:spLocks noChangeShapeType="1"/>
            </p:cNvSpPr>
            <p:nvPr/>
          </p:nvSpPr>
          <p:spPr bwMode="auto">
            <a:xfrm>
              <a:off x="4034447" y="2204864"/>
              <a:ext cx="179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4"/>
            <p:cNvSpPr>
              <a:spLocks noChangeShapeType="1"/>
            </p:cNvSpPr>
            <p:nvPr/>
          </p:nvSpPr>
          <p:spPr bwMode="auto">
            <a:xfrm>
              <a:off x="5753012" y="4797152"/>
              <a:ext cx="179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  <p:bldP spid="348164" grpId="0" animBg="1"/>
      <p:bldP spid="348165" grpId="0" animBg="1"/>
      <p:bldP spid="348166" grpId="0" animBg="1"/>
      <p:bldP spid="348167" grpId="0" animBg="1"/>
      <p:bldP spid="133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E17631-B500-403C-95DF-932EEBE4BB1B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七、全概率公式与贝叶斯公式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068388"/>
            <a:ext cx="7677150" cy="1938337"/>
          </a:xfrm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黑体" panose="02010609060101010101" pitchFamily="49" charset="-122"/>
              </a:rPr>
              <a:t>设事件组</a:t>
            </a:r>
            <a:r>
              <a:rPr lang="en-US" altLang="zh-CN" sz="2800" smtClean="0">
                <a:ea typeface="黑体" panose="02010609060101010101" pitchFamily="49" charset="-122"/>
              </a:rPr>
              <a:t>B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1</a:t>
            </a:r>
            <a:r>
              <a:rPr lang="en-US" altLang="zh-CN" sz="2800" smtClean="0">
                <a:ea typeface="黑体" panose="02010609060101010101" pitchFamily="49" charset="-122"/>
              </a:rPr>
              <a:t>, B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2</a:t>
            </a:r>
            <a:r>
              <a:rPr lang="en-US" altLang="zh-CN" sz="2800" smtClean="0">
                <a:ea typeface="黑体" panose="02010609060101010101" pitchFamily="49" charset="-122"/>
              </a:rPr>
              <a:t>, …, B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n</a:t>
            </a:r>
            <a:r>
              <a:rPr lang="zh-CN" altLang="en-US" sz="2800" smtClean="0">
                <a:ea typeface="黑体" panose="02010609060101010101" pitchFamily="49" charset="-122"/>
              </a:rPr>
              <a:t>两两互不相容，即</a:t>
            </a:r>
            <a:r>
              <a:rPr lang="en-US" altLang="zh-CN" sz="2800" smtClean="0">
                <a:ea typeface="黑体" panose="02010609060101010101" pitchFamily="49" charset="-122"/>
              </a:rPr>
              <a:t>B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i</a:t>
            </a:r>
            <a:r>
              <a:rPr lang="en-US" altLang="zh-CN" sz="2800" smtClean="0">
                <a:ea typeface="黑体" panose="02010609060101010101" pitchFamily="49" charset="-122"/>
              </a:rPr>
              <a:t>B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j</a:t>
            </a:r>
            <a:r>
              <a:rPr lang="zh-CN" altLang="en-US" sz="2800" smtClean="0">
                <a:ea typeface="黑体" panose="02010609060101010101" pitchFamily="49" charset="-122"/>
              </a:rPr>
              <a:t>＝</a:t>
            </a:r>
            <a:r>
              <a:rPr lang="en-US" altLang="zh-CN" sz="2800" smtClean="0">
                <a:ea typeface="黑体" panose="02010609060101010101" pitchFamily="49" charset="-122"/>
              </a:rPr>
              <a:t>Φ (1≤i≠j≤n)</a:t>
            </a:r>
            <a:r>
              <a:rPr lang="zh-CN" altLang="en-US" sz="2800" smtClean="0">
                <a:ea typeface="黑体" panose="02010609060101010101" pitchFamily="49" charset="-122"/>
              </a:rPr>
              <a:t>，且	＝</a:t>
            </a:r>
            <a:r>
              <a:rPr lang="en-US" altLang="zh-CN" sz="2800" smtClean="0">
                <a:ea typeface="黑体" panose="02010609060101010101" pitchFamily="49" charset="-122"/>
              </a:rPr>
              <a:t>Ω</a:t>
            </a:r>
            <a:r>
              <a:rPr lang="zh-CN" altLang="en-US" sz="2800" smtClean="0">
                <a:ea typeface="黑体" panose="02010609060101010101" pitchFamily="49" charset="-122"/>
              </a:rPr>
              <a:t>，</a:t>
            </a:r>
            <a:r>
              <a:rPr lang="en-US" altLang="zh-CN" sz="2800" smtClean="0">
                <a:ea typeface="黑体" panose="02010609060101010101" pitchFamily="49" charset="-122"/>
              </a:rPr>
              <a:t>P(B</a:t>
            </a:r>
            <a:r>
              <a:rPr lang="en-US" altLang="zh-CN" sz="2800" baseline="-25000" smtClean="0">
                <a:ea typeface="黑体" panose="02010609060101010101" pitchFamily="49" charset="-122"/>
              </a:rPr>
              <a:t>i</a:t>
            </a:r>
            <a:r>
              <a:rPr lang="en-US" altLang="zh-CN" sz="2800" smtClean="0">
                <a:ea typeface="黑体" panose="02010609060101010101" pitchFamily="49" charset="-122"/>
              </a:rPr>
              <a:t>)&gt;0</a:t>
            </a:r>
            <a:r>
              <a:rPr lang="zh-CN" altLang="en-US" sz="2800" smtClean="0">
                <a:ea typeface="黑体" panose="02010609060101010101" pitchFamily="49" charset="-122"/>
              </a:rPr>
              <a:t>，</a:t>
            </a:r>
            <a:r>
              <a:rPr lang="en-US" altLang="zh-CN" sz="2800" smtClean="0">
                <a:ea typeface="黑体" panose="02010609060101010101" pitchFamily="49" charset="-122"/>
              </a:rPr>
              <a:t>i=1, 2, …, n</a:t>
            </a:r>
            <a:r>
              <a:rPr lang="zh-CN" altLang="en-US" sz="2800" smtClean="0">
                <a:ea typeface="黑体" panose="02010609060101010101" pitchFamily="49" charset="-122"/>
              </a:rPr>
              <a:t>，则对任意事件</a:t>
            </a:r>
            <a:r>
              <a:rPr lang="en-US" altLang="zh-CN" sz="2800" smtClean="0">
                <a:ea typeface="黑体" panose="02010609060101010101" pitchFamily="49" charset="-122"/>
              </a:rPr>
              <a:t>A</a:t>
            </a:r>
            <a:r>
              <a:rPr lang="zh-CN" altLang="en-US" sz="2800" smtClean="0">
                <a:ea typeface="黑体" panose="02010609060101010101" pitchFamily="49" charset="-122"/>
              </a:rPr>
              <a:t>，有</a:t>
            </a:r>
          </a:p>
        </p:txBody>
      </p:sp>
      <p:graphicFrame>
        <p:nvGraphicFramePr>
          <p:cNvPr id="349188" name="Object 2"/>
          <p:cNvGraphicFramePr>
            <a:graphicFrameLocks noChangeAspect="1"/>
          </p:cNvGraphicFramePr>
          <p:nvPr/>
        </p:nvGraphicFramePr>
        <p:xfrm>
          <a:off x="4040188" y="1557338"/>
          <a:ext cx="819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3" imgW="368140" imgH="444307" progId="Equation.3">
                  <p:embed/>
                </p:oleObj>
              </mc:Choice>
              <mc:Fallback>
                <p:oleObj name="Equation" r:id="rId3" imgW="368140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557338"/>
                        <a:ext cx="8191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1219200" y="3224213"/>
            <a:ext cx="7696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全概率公式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1219200" y="4606925"/>
            <a:ext cx="769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贝叶斯公式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349191" name="Object 3"/>
          <p:cNvGraphicFramePr>
            <a:graphicFrameLocks noChangeAspect="1"/>
          </p:cNvGraphicFramePr>
          <p:nvPr/>
        </p:nvGraphicFramePr>
        <p:xfrm>
          <a:off x="3914775" y="3122613"/>
          <a:ext cx="37385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5" imgW="1625600" imgH="431800" progId="Equation.DSMT4">
                  <p:embed/>
                </p:oleObj>
              </mc:Choice>
              <mc:Fallback>
                <p:oleObj name="Equation" r:id="rId5" imgW="1625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3122613"/>
                        <a:ext cx="37385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4"/>
          <p:cNvGraphicFramePr>
            <a:graphicFrameLocks noChangeAspect="1"/>
          </p:cNvGraphicFramePr>
          <p:nvPr/>
        </p:nvGraphicFramePr>
        <p:xfrm>
          <a:off x="3959225" y="4437063"/>
          <a:ext cx="433863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7" imgW="1892300" imgH="647700" progId="Equation.DSMT4">
                  <p:embed/>
                </p:oleObj>
              </mc:Choice>
              <mc:Fallback>
                <p:oleObj name="Equation" r:id="rId7" imgW="18923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437063"/>
                        <a:ext cx="4338638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3886200" y="5872163"/>
            <a:ext cx="21256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j=1,2,…n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701800" y="4237038"/>
          <a:ext cx="6542088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9" imgW="2844800" imgH="901700" progId="Equation.DSMT4">
                  <p:embed/>
                </p:oleObj>
              </mc:Choice>
              <mc:Fallback>
                <p:oleObj name="Equation" r:id="rId9" imgW="2844800" imgH="901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237038"/>
                        <a:ext cx="6542088" cy="20716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116013" y="1111250"/>
          <a:ext cx="7712075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11" imgW="3352800" imgH="876300" progId="Equation.DSMT4">
                  <p:embed/>
                </p:oleObj>
              </mc:Choice>
              <mc:Fallback>
                <p:oleObj name="Equation" r:id="rId11" imgW="3352800" imgH="87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11250"/>
                        <a:ext cx="7712075" cy="20145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  <p:bldP spid="349189" grpId="0" autoUpdateAnimBg="0"/>
      <p:bldP spid="349190" grpId="0" autoUpdateAnimBg="0"/>
      <p:bldP spid="34919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DE820E-D7BB-47C1-8A06-83970367BF4D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01725"/>
            <a:ext cx="7467600" cy="51339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随机变量及其分布程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随机变量、分布函数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离散型随机变量及其分布律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连续型随机变量及其概率密度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常见的随机变量及其分布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维随机变量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随机变量函数的分布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26367E-DB57-434B-B91D-D8EB5364EF66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教学内容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22375"/>
            <a:ext cx="7467600" cy="4611688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概率论的基本知识（复习）	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随机过程的基本概念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marL="990600" lvl="1" indent="-533400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36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随机过程的定义及分类</a:t>
            </a:r>
          </a:p>
          <a:p>
            <a:pPr marL="990600" lvl="1" indent="-533400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36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随机过程的分布及数字特征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独立过程与独立增量过程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泊松过程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更新过程</a:t>
            </a:r>
            <a:endParaRPr lang="zh-CN" altLang="en-US" sz="3600" smtClean="0">
              <a:solidFill>
                <a:srgbClr val="66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A95BE7-9324-43CF-8578-17E43E3E5230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教学内容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391400" cy="395287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6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  <a:p>
            <a:pPr marL="990600" lvl="1" indent="-533400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36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马尔可夫过程的概念</a:t>
            </a:r>
          </a:p>
          <a:p>
            <a:pPr marL="990600" lvl="1" indent="-533400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36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离散参数马氏链</a:t>
            </a:r>
          </a:p>
          <a:p>
            <a:pPr marL="990600" lvl="1" indent="-533400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36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齐次马氏链状态的分类</a:t>
            </a:r>
          </a:p>
          <a:p>
            <a:pPr marL="990600" lvl="1" indent="-533400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36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连续参数马氏链</a:t>
            </a:r>
          </a:p>
          <a:p>
            <a:pPr marL="990600" lvl="1" indent="-533400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360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生灭过程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E02227-03A0-4140-AE9F-FC882E4994C1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教学内容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673975" cy="5443538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排队系统概述，</a:t>
            </a: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</a:rPr>
              <a:t>M/M/1/∞</a:t>
            </a: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排队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</a:rPr>
              <a:t>M/M/∞</a:t>
            </a: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排队系统与</a:t>
            </a: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</a:rPr>
              <a:t>M/M/c/∞</a:t>
            </a: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排队系统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</a:rPr>
              <a:t>M/M/c/K</a:t>
            </a: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混合制排队系统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</a:rPr>
              <a:t>M/M/c/m/m</a:t>
            </a: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系统及损失制系统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有备用品的</a:t>
            </a: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</a:rPr>
              <a:t>M/M/c/m+K/m</a:t>
            </a: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系统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嵌入马尔柯夫链，队长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等待时间与逗留时间和忙期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</a:rPr>
              <a:t>输出过程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6D7D6A-41FD-4EEF-B6AB-45D1EF491343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教学目标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63650"/>
            <a:ext cx="7391400" cy="3467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320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立足于基本理论的介绍</a:t>
            </a:r>
            <a:endParaRPr lang="en-US" altLang="zh-CN" sz="3200" smtClean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320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力图帮助同学掌握随机分析的基本思想和基本方法</a:t>
            </a:r>
            <a:endParaRPr lang="en-US" altLang="zh-CN" sz="3200" smtClean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320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尽量阐述清楚基本概念及简单的工程背景</a:t>
            </a:r>
            <a:endParaRPr lang="en-US" altLang="zh-CN" sz="3200" smtClean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320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训练数学表述能力</a:t>
            </a:r>
            <a:endParaRPr lang="zh-CN" altLang="en-US" sz="320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47CA54-3D5F-4082-BFF8-ACD03D91B4AC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教学方式和考核方式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96975"/>
            <a:ext cx="7391400" cy="2927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4000" smtClean="0">
                <a:ea typeface="黑体" panose="02010609060101010101" pitchFamily="49" charset="-122"/>
              </a:rPr>
              <a:t>教学方式： </a:t>
            </a: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</a:rPr>
              <a:t>课堂讲授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4000" smtClean="0">
                <a:ea typeface="黑体" panose="02010609060101010101" pitchFamily="49" charset="-122"/>
              </a:rPr>
              <a:t>考核方法： </a:t>
            </a: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</a:rPr>
              <a:t>笔试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4000" smtClean="0">
                <a:ea typeface="黑体" panose="02010609060101010101" pitchFamily="49" charset="-122"/>
              </a:rPr>
              <a:t>成绩构成：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</a:rPr>
              <a:t>平时成绩*</a:t>
            </a:r>
            <a:r>
              <a:rPr lang="en-US" altLang="zh-CN" sz="4000" smtClean="0">
                <a:solidFill>
                  <a:srgbClr val="0000FF"/>
                </a:solidFill>
                <a:ea typeface="黑体" panose="02010609060101010101" pitchFamily="49" charset="-122"/>
              </a:rPr>
              <a:t>20</a:t>
            </a: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</a:rPr>
              <a:t>％＋期末成绩*</a:t>
            </a:r>
            <a:r>
              <a:rPr lang="en-US" altLang="zh-CN" sz="4000" smtClean="0">
                <a:solidFill>
                  <a:srgbClr val="0000FF"/>
                </a:solidFill>
                <a:ea typeface="黑体" panose="02010609060101010101" pitchFamily="49" charset="-122"/>
              </a:rPr>
              <a:t>80</a:t>
            </a: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</a:rPr>
              <a:t>％</a:t>
            </a:r>
          </a:p>
        </p:txBody>
      </p:sp>
      <p:pic>
        <p:nvPicPr>
          <p:cNvPr id="12294" name="Picture 9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65588"/>
            <a:ext cx="3816350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7812088" y="4797425"/>
            <a:ext cx="738187" cy="1003300"/>
          </a:xfrm>
          <a:prstGeom prst="rect">
            <a:avLst/>
          </a:prstGeom>
          <a:gradFill rotWithShape="0">
            <a:gsLst>
              <a:gs pos="0">
                <a:srgbClr val="CFBE19"/>
              </a:gs>
              <a:gs pos="50000">
                <a:srgbClr val="FFFFCC"/>
              </a:gs>
              <a:gs pos="100000">
                <a:srgbClr val="CFBE1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加油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7E2E64-7400-402A-9D2E-0FD1243C795A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教材及参考资料 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04900"/>
            <a:ext cx="7848600" cy="5362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5000"/>
              </a:spcAft>
              <a:buFont typeface="Wingdings" panose="05000000000000000000" pitchFamily="2" charset="2"/>
              <a:buAutoNum type="arabicPeriod"/>
            </a:pPr>
            <a:r>
              <a:rPr lang="zh-CN" altLang="en-US" sz="2600" dirty="0" smtClean="0">
                <a:solidFill>
                  <a:srgbClr val="0000FF"/>
                </a:solidFill>
                <a:ea typeface="黑体" panose="02010609060101010101" pitchFamily="49" charset="-122"/>
              </a:rPr>
              <a:t>随机过程及应用，朱庆棠 陈良均，高等教育出版社， </a:t>
            </a:r>
            <a:r>
              <a:rPr lang="en-US" altLang="zh-CN" sz="2600" dirty="0" smtClean="0">
                <a:solidFill>
                  <a:srgbClr val="0000FF"/>
                </a:solidFill>
                <a:ea typeface="黑体" panose="02010609060101010101" pitchFamily="49" charset="-122"/>
              </a:rPr>
              <a:t>2003</a:t>
            </a:r>
            <a:r>
              <a:rPr lang="zh-CN" altLang="en-US" sz="2600" dirty="0" smtClean="0">
                <a:solidFill>
                  <a:srgbClr val="0000FF"/>
                </a:solidFill>
                <a:ea typeface="黑体" panose="02010609060101010101" pitchFamily="49" charset="-122"/>
              </a:rPr>
              <a:t>。 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  <a:buFont typeface="Wingdings" panose="05000000000000000000" pitchFamily="2" charset="2"/>
              <a:buAutoNum type="arabicPeriod"/>
            </a:pPr>
            <a:r>
              <a:rPr lang="zh-CN" altLang="en-US" sz="2600" dirty="0" smtClean="0">
                <a:solidFill>
                  <a:srgbClr val="0000FF"/>
                </a:solidFill>
                <a:ea typeface="黑体" panose="02010609060101010101" pitchFamily="49" charset="-122"/>
              </a:rPr>
              <a:t>排队论</a:t>
            </a:r>
            <a:r>
              <a:rPr lang="en-US" altLang="zh-CN" sz="2600" dirty="0" smtClean="0">
                <a:solidFill>
                  <a:srgbClr val="0000FF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600" dirty="0" smtClean="0">
                <a:solidFill>
                  <a:srgbClr val="0000FF"/>
                </a:solidFill>
                <a:ea typeface="黑体" panose="02010609060101010101" pitchFamily="49" charset="-122"/>
              </a:rPr>
              <a:t>基础与分析技术，唐应辉 唐小我，科学出版社，</a:t>
            </a:r>
            <a:r>
              <a:rPr lang="en-US" altLang="zh-CN" sz="2600" dirty="0" smtClean="0">
                <a:solidFill>
                  <a:srgbClr val="0000FF"/>
                </a:solidFill>
                <a:ea typeface="黑体" panose="02010609060101010101" pitchFamily="49" charset="-122"/>
              </a:rPr>
              <a:t>2006</a:t>
            </a:r>
            <a:r>
              <a:rPr lang="zh-CN" altLang="en-US" sz="2600" dirty="0" smtClean="0">
                <a:solidFill>
                  <a:srgbClr val="0000FF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  <a:buFont typeface="Wingdings" panose="05000000000000000000" pitchFamily="2" charset="2"/>
              <a:buAutoNum type="arabicPeriod"/>
            </a:pPr>
            <a:r>
              <a:rPr lang="zh-CN" altLang="en-US" sz="2600" dirty="0" smtClean="0">
                <a:ea typeface="黑体" panose="02010609060101010101" pitchFamily="49" charset="-122"/>
              </a:rPr>
              <a:t>排队论</a:t>
            </a:r>
            <a:r>
              <a:rPr lang="en-US" altLang="zh-CN" sz="2600" dirty="0" smtClean="0">
                <a:ea typeface="黑体" panose="02010609060101010101" pitchFamily="49" charset="-122"/>
              </a:rPr>
              <a:t>——</a:t>
            </a:r>
            <a:r>
              <a:rPr lang="zh-CN" altLang="en-US" sz="2600" dirty="0" smtClean="0">
                <a:ea typeface="黑体" panose="02010609060101010101" pitchFamily="49" charset="-122"/>
              </a:rPr>
              <a:t>基础与应用，唐应辉 唐小我，电子科技大学出版社，</a:t>
            </a:r>
            <a:r>
              <a:rPr lang="en-US" altLang="zh-CN" sz="2600" dirty="0" smtClean="0">
                <a:ea typeface="黑体" panose="02010609060101010101" pitchFamily="49" charset="-122"/>
              </a:rPr>
              <a:t>2000</a:t>
            </a:r>
            <a:r>
              <a:rPr lang="zh-CN" altLang="en-US" sz="2600" dirty="0" smtClean="0">
                <a:ea typeface="黑体" panose="02010609060101010101" pitchFamily="49" charset="-122"/>
              </a:rPr>
              <a:t>。 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  <a:buFont typeface="Wingdings" panose="05000000000000000000" pitchFamily="2" charset="2"/>
              <a:buAutoNum type="arabicPeriod"/>
            </a:pPr>
            <a:r>
              <a:rPr lang="zh-CN" altLang="en-US" sz="2600" dirty="0" smtClean="0">
                <a:ea typeface="黑体" panose="02010609060101010101" pitchFamily="49" charset="-122"/>
              </a:rPr>
              <a:t>随机过程，刘次华，华中科技大学出版社，</a:t>
            </a:r>
            <a:r>
              <a:rPr lang="en-US" altLang="zh-CN" sz="2600" dirty="0" smtClean="0">
                <a:ea typeface="黑体" panose="02010609060101010101" pitchFamily="49" charset="-122"/>
              </a:rPr>
              <a:t>2003</a:t>
            </a:r>
            <a:r>
              <a:rPr lang="zh-CN" altLang="en-US" sz="2600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  <a:buFont typeface="Wingdings" panose="05000000000000000000" pitchFamily="2" charset="2"/>
              <a:buAutoNum type="arabicPeriod"/>
            </a:pPr>
            <a:r>
              <a:rPr lang="zh-CN" altLang="en-US" sz="2600" dirty="0" smtClean="0">
                <a:ea typeface="黑体" panose="02010609060101010101" pitchFamily="49" charset="-122"/>
              </a:rPr>
              <a:t>排队论基础，孙荣恒 李建平，科学出版社，</a:t>
            </a:r>
            <a:r>
              <a:rPr lang="en-US" altLang="zh-CN" sz="2600" dirty="0" smtClean="0">
                <a:ea typeface="黑体" panose="02010609060101010101" pitchFamily="49" charset="-122"/>
              </a:rPr>
              <a:t>2002</a:t>
            </a:r>
            <a:r>
              <a:rPr lang="zh-CN" altLang="en-US" sz="2600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  <a:buFont typeface="Wingdings" panose="05000000000000000000" pitchFamily="2" charset="2"/>
              <a:buAutoNum type="arabicPeriod"/>
            </a:pPr>
            <a:r>
              <a:rPr lang="zh-CN" altLang="en-US" sz="2600" dirty="0" smtClean="0">
                <a:ea typeface="黑体" panose="02010609060101010101" pitchFamily="49" charset="-122"/>
              </a:rPr>
              <a:t>现代通信中的排队论，陈鑫林，电子工业出版社，</a:t>
            </a:r>
            <a:r>
              <a:rPr lang="en-US" altLang="zh-CN" sz="2600" dirty="0" smtClean="0">
                <a:ea typeface="黑体" panose="02010609060101010101" pitchFamily="49" charset="-122"/>
              </a:rPr>
              <a:t>2000</a:t>
            </a:r>
            <a:r>
              <a:rPr lang="zh-CN" altLang="en-US" sz="2600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  <a:buFont typeface="Wingdings" panose="05000000000000000000" pitchFamily="2" charset="2"/>
              <a:buAutoNum type="arabicPeriod"/>
            </a:pPr>
            <a:r>
              <a:rPr lang="zh-CN" altLang="en-US" sz="2600" dirty="0" smtClean="0">
                <a:ea typeface="黑体" panose="02010609060101010101" pitchFamily="49" charset="-122"/>
              </a:rPr>
              <a:t>排队论及其在计算机通信中的应用，盛友招，北京邮电大学出版社，</a:t>
            </a:r>
            <a:r>
              <a:rPr lang="en-US" altLang="zh-CN" sz="2600" dirty="0" smtClean="0">
                <a:ea typeface="黑体" panose="02010609060101010101" pitchFamily="49" charset="-122"/>
              </a:rPr>
              <a:t>2000</a:t>
            </a:r>
            <a:r>
              <a:rPr lang="zh-CN" altLang="en-US" sz="2600" dirty="0" smtClean="0">
                <a:ea typeface="黑体" panose="02010609060101010101" pitchFamily="49" charset="-122"/>
              </a:rPr>
              <a:t>。</a:t>
            </a:r>
            <a:endParaRPr lang="zh-CN" altLang="en-US" sz="2600" dirty="0" smtClean="0">
              <a:ea typeface="黑体" panose="02010609060101010101" pitchFamily="49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33E403-0933-4DA7-8047-439B900D8AE6}" type="datetime1">
              <a:rPr lang="zh-CN" altLang="en-US" smtClean="0"/>
              <a:t>2020/9/8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anose="02010609060101010101" pitchFamily="49" charset="-122"/>
              </a:rPr>
              <a:t>教材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79298"/>
            <a:ext cx="3421677" cy="4557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79297"/>
            <a:ext cx="3660077" cy="4557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975" y="979085"/>
            <a:ext cx="3640149" cy="5070813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</a:t>
            </a:r>
            <a:r>
              <a:rPr lang="en-US" altLang="zh-CN" smtClean="0"/>
              <a:t>学院　顾小丰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26</a:t>
            </a:r>
            <a:r>
              <a:rPr lang="zh-CN" altLang="en-US" smtClean="0"/>
              <a:t>－</a:t>
            </a:r>
            <a:fld id="{037857E2-3F22-40D8-838D-85F0A7E66B1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43916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1453</Words>
  <Application>Microsoft Office PowerPoint</Application>
  <PresentationFormat>全屏显示(4:3)</PresentationFormat>
  <Paragraphs>261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华文行楷</vt:lpstr>
      <vt:lpstr>楷体_GB2312</vt:lpstr>
      <vt:lpstr>宋体</vt:lpstr>
      <vt:lpstr>Symbol</vt:lpstr>
      <vt:lpstr>Times New Roman</vt:lpstr>
      <vt:lpstr>Wingdings</vt:lpstr>
      <vt:lpstr>默认设计模板</vt:lpstr>
      <vt:lpstr>BMP 图象</vt:lpstr>
      <vt:lpstr>Equation</vt:lpstr>
      <vt:lpstr>公式</vt:lpstr>
      <vt:lpstr>随机过程与排队论</vt:lpstr>
      <vt:lpstr>序 言</vt:lpstr>
      <vt:lpstr>教学内容</vt:lpstr>
      <vt:lpstr>教学内容</vt:lpstr>
      <vt:lpstr>教学内容</vt:lpstr>
      <vt:lpstr>教学目标</vt:lpstr>
      <vt:lpstr>教学方式和考核方式 </vt:lpstr>
      <vt:lpstr>教材及参考资料 </vt:lpstr>
      <vt:lpstr>教材</vt:lpstr>
      <vt:lpstr>电子教材下载</vt:lpstr>
      <vt:lpstr>第一章 概率论</vt:lpstr>
      <vt:lpstr>§1.1 概率空间(Ω,F,P)</vt:lpstr>
      <vt:lpstr>二、样本空间、随机事件体</vt:lpstr>
      <vt:lpstr>几个记号</vt:lpstr>
      <vt:lpstr>三、概率与概率空间</vt:lpstr>
      <vt:lpstr>例</vt:lpstr>
      <vt:lpstr>古典概率空间</vt:lpstr>
      <vt:lpstr>例</vt:lpstr>
      <vt:lpstr>概率的性质</vt:lpstr>
      <vt:lpstr>概率的性质</vt:lpstr>
      <vt:lpstr>四、条件概率</vt:lpstr>
      <vt:lpstr>五、乘法公式</vt:lpstr>
      <vt:lpstr>六、事件的独立性</vt:lpstr>
      <vt:lpstr>六、随机事件独立性的性质</vt:lpstr>
      <vt:lpstr>七、全概率公式与贝叶斯公式</vt:lpstr>
      <vt:lpstr>下一讲内容预告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</cp:lastModifiedBy>
  <cp:revision>59</cp:revision>
  <dcterms:created xsi:type="dcterms:W3CDTF">2002-12-17T04:12:09Z</dcterms:created>
  <dcterms:modified xsi:type="dcterms:W3CDTF">2020-09-08T01:29:30Z</dcterms:modified>
</cp:coreProperties>
</file>