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37" r:id="rId3"/>
    <p:sldId id="338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6" r:id="rId22"/>
    <p:sldId id="367" r:id="rId23"/>
    <p:sldId id="368" r:id="rId24"/>
    <p:sldId id="369" r:id="rId25"/>
    <p:sldId id="384" r:id="rId26"/>
    <p:sldId id="392" r:id="rId27"/>
    <p:sldId id="393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85" r:id="rId37"/>
    <p:sldId id="386" r:id="rId38"/>
    <p:sldId id="379" r:id="rId39"/>
    <p:sldId id="394" r:id="rId40"/>
    <p:sldId id="380" r:id="rId41"/>
    <p:sldId id="381" r:id="rId42"/>
    <p:sldId id="378" r:id="rId43"/>
    <p:sldId id="387" r:id="rId44"/>
    <p:sldId id="389" r:id="rId45"/>
    <p:sldId id="390" r:id="rId46"/>
    <p:sldId id="391" r:id="rId47"/>
    <p:sldId id="388" r:id="rId48"/>
    <p:sldId id="342" r:id="rId49"/>
    <p:sldId id="260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6FFFF"/>
    <a:srgbClr val="FF9900"/>
    <a:srgbClr val="FFFF00"/>
    <a:srgbClr val="CC00CC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6" autoAdjust="0"/>
    <p:restoredTop sz="94683" autoAdjust="0"/>
  </p:normalViewPr>
  <p:slideViewPr>
    <p:cSldViewPr>
      <p:cViewPr varScale="1">
        <p:scale>
          <a:sx n="52" d="100"/>
          <a:sy n="52" d="100"/>
        </p:scale>
        <p:origin x="131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66.wmf"/><Relationship Id="rId7" Type="http://schemas.openxmlformats.org/officeDocument/2006/relationships/image" Target="../media/image5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5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147DAA90-53C9-4B3C-9D2F-D7409A570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36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B1E54261-6A4E-4147-8439-153673F31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9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18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108B9-9B7D-4F94-B1CB-A9D7D37034B2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49</a:t>
            </a:r>
            <a:r>
              <a:rPr lang="zh-CN" altLang="en-US"/>
              <a:t>－</a:t>
            </a:r>
            <a:fld id="{11DAAD1B-0DFF-4053-B18A-DBE147D50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42900"/>
            <a:ext cx="7467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143000"/>
            <a:ext cx="3771900" cy="102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143000"/>
            <a:ext cx="3771900" cy="102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91290-9575-47B2-B27F-98A2EDF67A6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49</a:t>
            </a:r>
            <a:r>
              <a:rPr lang="zh-CN" altLang="en-US"/>
              <a:t>－</a:t>
            </a:r>
            <a:fld id="{72969574-0D4E-4D95-BF1F-58E975908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42900"/>
            <a:ext cx="7467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143000"/>
            <a:ext cx="3771900" cy="102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143000"/>
            <a:ext cx="3771900" cy="436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1731963"/>
            <a:ext cx="3771900" cy="436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DA5D-14B3-407C-AF14-888005FFAA20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49</a:t>
            </a:r>
            <a:r>
              <a:rPr lang="zh-CN" altLang="en-US"/>
              <a:t>－</a:t>
            </a:r>
            <a:fld id="{2C94BA50-778F-4388-8133-9823752EBD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9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MP 图象" r:id="rId8" imgW="885949" imgH="809738" progId="Paint.Picture">
                  <p:embed/>
                </p:oleObj>
              </mc:Choice>
              <mc:Fallback>
                <p:oleObj name="BMP 图象" r:id="rId8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 baseline="0">
                <a:solidFill>
                  <a:srgbClr val="00FF00"/>
                </a:solidFill>
                <a:latin typeface="+mn-ea"/>
              </a:defRPr>
            </a:lvl1pPr>
          </a:lstStyle>
          <a:p>
            <a:pPr>
              <a:defRPr/>
            </a:pPr>
            <a:fld id="{94D95E2C-DE7F-4D04-A424-82B8CB2AEBCC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 baseline="0">
                <a:solidFill>
                  <a:srgbClr val="00FF00"/>
                </a:solidFill>
                <a:latin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baseline="0">
                <a:solidFill>
                  <a:srgbClr val="00FF00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49</a:t>
            </a:r>
            <a:r>
              <a:rPr lang="zh-CN" altLang="en-US"/>
              <a:t>－</a:t>
            </a:r>
            <a:fld id="{2D4ED82F-5F10-482A-B95E-F690DCA99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6.bin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4.wmf"/><Relationship Id="rId9" Type="http://schemas.openxmlformats.org/officeDocument/2006/relationships/image" Target="../media/image9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2942B72D-7BAA-4CB6-A970-05EEE802DE1A}" type="datetime3">
              <a:rPr lang="zh-CN" altLang="en-US" sz="3600" smtClean="0">
                <a:solidFill>
                  <a:srgbClr val="00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2019年9月5日星期四</a:t>
            </a:fld>
            <a:endParaRPr lang="en-US" altLang="zh-CN" sz="3600" smtClean="0">
              <a:solidFill>
                <a:srgbClr val="00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1C0789-ECBC-4666-80B6-02BC53A98E69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概率密度函数的性质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90613"/>
            <a:ext cx="2128838" cy="5127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f(x)≥0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  <a:endParaRPr lang="zh-CN" altLang="en-US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5486400" y="1066800"/>
          <a:ext cx="2057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914400" imgH="330200" progId="Equation.3">
                  <p:embed/>
                </p:oleObj>
              </mc:Choice>
              <mc:Fallback>
                <p:oleObj name="Equation" r:id="rId3" imgW="9144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2057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5029200" y="1090613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1066800" y="1752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    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如果一个函数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f(x)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具有性质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1)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、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2)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，则它一定是某个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的概率密度。</a:t>
            </a:r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1143000" y="2590800"/>
            <a:ext cx="7772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baseline="0">
                <a:ea typeface="黑体" panose="02010609060101010101" pitchFamily="49" charset="-122"/>
              </a:rPr>
              <a:t>在</a:t>
            </a: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的连续点处，</a:t>
            </a:r>
            <a:r>
              <a:rPr lang="en-US" altLang="zh-CN" baseline="0">
                <a:ea typeface="黑体" panose="02010609060101010101" pitchFamily="49" charset="-122"/>
              </a:rPr>
              <a:t>F’(x)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；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baseline="0">
                <a:ea typeface="黑体" panose="02010609060101010101" pitchFamily="49" charset="-122"/>
              </a:rPr>
              <a:t>连续型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取某个值的概率为</a:t>
            </a:r>
            <a:r>
              <a:rPr lang="en-US" altLang="zh-CN" baseline="0">
                <a:ea typeface="黑体" panose="02010609060101010101" pitchFamily="49" charset="-122"/>
              </a:rPr>
              <a:t>0</a:t>
            </a:r>
            <a:r>
              <a:rPr lang="zh-CN" altLang="en-US" baseline="0">
                <a:ea typeface="黑体" panose="02010609060101010101" pitchFamily="49" charset="-122"/>
              </a:rPr>
              <a:t>，即</a:t>
            </a:r>
          </a:p>
          <a:p>
            <a:pPr lvl="1"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P{X=x}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0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(-</a:t>
            </a:r>
            <a:r>
              <a:rPr lang="en-US" altLang="zh-CN" baseline="0">
                <a:ea typeface="黑体" panose="02010609060101010101" pitchFamily="49" charset="-122"/>
              </a:rPr>
              <a:t>∞, +∞)</a:t>
            </a:r>
            <a:r>
              <a:rPr lang="zh-CN" altLang="en-US" baseline="0">
                <a:ea typeface="黑体" panose="02010609060101010101" pitchFamily="49" charset="-122"/>
              </a:rPr>
              <a:t>；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baseline="0">
                <a:ea typeface="黑体" panose="02010609060101010101" pitchFamily="49" charset="-122"/>
              </a:rPr>
              <a:t>连续型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落在区间的概率，与区间的开、闭无关，即</a:t>
            </a:r>
          </a:p>
          <a:p>
            <a:pPr lvl="1"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P{a≤X≤b}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P{a</a:t>
            </a:r>
            <a:r>
              <a:rPr lang="zh-CN" altLang="en-US" baseline="0">
                <a:ea typeface="黑体" panose="02010609060101010101" pitchFamily="49" charset="-122"/>
              </a:rPr>
              <a:t>＜</a:t>
            </a:r>
            <a:r>
              <a:rPr lang="en-US" altLang="zh-CN" baseline="0">
                <a:ea typeface="黑体" panose="02010609060101010101" pitchFamily="49" charset="-122"/>
              </a:rPr>
              <a:t>X≤b}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P{a</a:t>
            </a:r>
            <a:r>
              <a:rPr lang="zh-CN" altLang="en-US" baseline="0">
                <a:ea typeface="黑体" panose="02010609060101010101" pitchFamily="49" charset="-122"/>
              </a:rPr>
              <a:t>＜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＜</a:t>
            </a:r>
            <a:r>
              <a:rPr lang="en-US" altLang="zh-CN" baseline="0">
                <a:ea typeface="黑体" panose="02010609060101010101" pitchFamily="49" charset="-122"/>
              </a:rPr>
              <a:t>b}</a:t>
            </a:r>
          </a:p>
          <a:p>
            <a:pPr lvl="1" algn="just" eaLnBrk="1" hangingPunct="1">
              <a:lnSpc>
                <a:spcPct val="10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P{a≤X</a:t>
            </a:r>
            <a:r>
              <a:rPr lang="zh-CN" altLang="en-US" baseline="0">
                <a:ea typeface="黑体" panose="02010609060101010101" pitchFamily="49" charset="-122"/>
              </a:rPr>
              <a:t>＜</a:t>
            </a:r>
            <a:r>
              <a:rPr lang="en-US" altLang="zh-CN" baseline="0">
                <a:ea typeface="黑体" panose="02010609060101010101" pitchFamily="49" charset="-122"/>
              </a:rPr>
              <a:t>b}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F(b)</a:t>
            </a:r>
            <a:r>
              <a:rPr lang="zh-CN" altLang="en-US" baseline="0">
                <a:ea typeface="黑体" panose="02010609060101010101" pitchFamily="49" charset="-122"/>
              </a:rPr>
              <a:t>－</a:t>
            </a:r>
            <a:r>
              <a:rPr lang="en-US" altLang="zh-CN" baseline="0">
                <a:ea typeface="黑体" panose="02010609060101010101" pitchFamily="49" charset="-122"/>
              </a:rPr>
              <a:t>F(a)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6324600" y="5111750"/>
          <a:ext cx="1676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5" imgW="609600" imgH="330200" progId="Equation.3">
                  <p:embed/>
                </p:oleObj>
              </mc:Choice>
              <mc:Fallback>
                <p:oleObj name="公式" r:id="rId5" imgW="6096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11750"/>
                        <a:ext cx="1676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1042988" y="5943600"/>
            <a:ext cx="8024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故对连续型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而言，</a:t>
            </a:r>
            <a:r>
              <a:rPr lang="en-US" altLang="zh-CN" baseline="0">
                <a:ea typeface="黑体" panose="02010609060101010101" pitchFamily="49" charset="-122"/>
              </a:rPr>
              <a:t>P{X≤x}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P{X</a:t>
            </a:r>
            <a:r>
              <a:rPr lang="zh-CN" altLang="en-US" baseline="0">
                <a:ea typeface="黑体" panose="02010609060101010101" pitchFamily="49" charset="-122"/>
              </a:rPr>
              <a:t>＜</a:t>
            </a:r>
            <a:r>
              <a:rPr lang="en-US" altLang="zh-CN" baseline="0">
                <a:ea typeface="黑体" panose="02010609060101010101" pitchFamily="49" charset="-122"/>
              </a:rPr>
              <a:t>x}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F(x).</a:t>
            </a:r>
          </a:p>
        </p:txBody>
      </p:sp>
      <p:sp>
        <p:nvSpPr>
          <p:cNvPr id="14348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65813DB-20A0-42F3-B0D3-5D0EBB3D19B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  <p:bldP spid="356357" grpId="0" autoUpdateAnimBg="0"/>
      <p:bldP spid="356358" grpId="0" autoUpdateAnimBg="0"/>
      <p:bldP spid="356359" grpId="0" build="p" autoUpdateAnimBg="0"/>
      <p:bldP spid="3563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B7622-1EE4-4194-A949-5C526B592AEB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39838"/>
            <a:ext cx="39624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ea typeface="黑体" panose="02010609060101010101" pitchFamily="49" charset="-122"/>
              </a:rPr>
              <a:t>已知</a:t>
            </a:r>
            <a:r>
              <a:rPr lang="en-US" altLang="zh-CN" sz="3200" smtClean="0">
                <a:ea typeface="黑体" panose="02010609060101010101" pitchFamily="49" charset="-122"/>
              </a:rPr>
              <a:t>R.V.X</a:t>
            </a:r>
            <a:r>
              <a:rPr lang="zh-CN" altLang="en-US" sz="3200" smtClean="0">
                <a:ea typeface="黑体" panose="02010609060101010101" pitchFamily="49" charset="-122"/>
              </a:rPr>
              <a:t>的概率密度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5048250" y="1071563"/>
          <a:ext cx="3810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3" imgW="1726451" imgH="406224" progId="Equation.3">
                  <p:embed/>
                </p:oleObj>
              </mc:Choice>
              <mc:Fallback>
                <p:oleObj name="公式" r:id="rId3" imgW="172645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071563"/>
                        <a:ext cx="3810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066800" y="1828800"/>
            <a:ext cx="7848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求：</a:t>
            </a:r>
            <a:r>
              <a:rPr lang="en-US" altLang="zh-CN" baseline="0">
                <a:ea typeface="黑体" panose="02010609060101010101" pitchFamily="49" charset="-122"/>
              </a:rPr>
              <a:t>1)</a:t>
            </a:r>
            <a:r>
              <a:rPr lang="zh-CN" altLang="en-US" baseline="0">
                <a:ea typeface="黑体" panose="02010609060101010101" pitchFamily="49" charset="-122"/>
              </a:rPr>
              <a:t>分布函数</a:t>
            </a: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；</a:t>
            </a:r>
            <a:r>
              <a:rPr lang="en-US" altLang="zh-CN" baseline="0">
                <a:ea typeface="黑体" panose="02010609060101010101" pitchFamily="49" charset="-122"/>
              </a:rPr>
              <a:t>2)</a:t>
            </a:r>
            <a:r>
              <a:rPr lang="zh-CN" altLang="en-US" baseline="0">
                <a:ea typeface="黑体" panose="02010609060101010101" pitchFamily="49" charset="-122"/>
              </a:rPr>
              <a:t>概率</a:t>
            </a:r>
            <a:r>
              <a:rPr lang="en-US" altLang="zh-CN" baseline="0">
                <a:ea typeface="黑体" panose="02010609060101010101" pitchFamily="49" charset="-122"/>
              </a:rPr>
              <a:t>P{X&gt;1}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066800" y="2590800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baseline="0">
                <a:ea typeface="黑体" panose="02010609060101010101" pitchFamily="49" charset="-122"/>
              </a:rPr>
              <a:t>  </a:t>
            </a: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</a:rPr>
              <a:t>1)</a:t>
            </a:r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2362200" y="2451100"/>
          <a:ext cx="27987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5" imgW="1117600" imgH="330200" progId="Equation.3">
                  <p:embed/>
                </p:oleObj>
              </mc:Choice>
              <mc:Fallback>
                <p:oleObj name="Equation" r:id="rId5" imgW="11176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7987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/>
        </p:nvGraphicFramePr>
        <p:xfrm>
          <a:off x="1905000" y="3276600"/>
          <a:ext cx="69342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7" imgW="2768600" imgH="787400" progId="Equation.3">
                  <p:embed/>
                </p:oleObj>
              </mc:Choice>
              <mc:Fallback>
                <p:oleObj name="Equation" r:id="rId7" imgW="2768600" imgH="78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69342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1347788" y="5410200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p:graphicFrame>
        <p:nvGraphicFramePr>
          <p:cNvPr id="357386" name="Object 10"/>
          <p:cNvGraphicFramePr>
            <a:graphicFrameLocks noChangeAspect="1"/>
          </p:cNvGraphicFramePr>
          <p:nvPr/>
        </p:nvGraphicFramePr>
        <p:xfrm>
          <a:off x="2022475" y="5232400"/>
          <a:ext cx="483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9" imgW="1930400" imgH="406400" progId="Equation.3">
                  <p:embed/>
                </p:oleObj>
              </mc:Choice>
              <mc:Fallback>
                <p:oleObj name="Equation" r:id="rId9" imgW="19304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232400"/>
                        <a:ext cx="4835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8" name="AutoShape 12"/>
          <p:cNvSpPr>
            <a:spLocks noChangeArrowheads="1"/>
          </p:cNvSpPr>
          <p:nvPr/>
        </p:nvSpPr>
        <p:spPr bwMode="auto">
          <a:xfrm>
            <a:off x="1928813" y="285750"/>
            <a:ext cx="7010400" cy="1676400"/>
          </a:xfrm>
          <a:prstGeom prst="wedgeRectCallout">
            <a:avLst>
              <a:gd name="adj1" fmla="val -42144"/>
              <a:gd name="adj2" fmla="val 26132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注</a:t>
            </a:r>
            <a:r>
              <a:rPr lang="zh-CN" altLang="en-US" baseline="0">
                <a:ea typeface="黑体" panose="02010609060101010101" pitchFamily="49" charset="-122"/>
              </a:rPr>
              <a:t>  </a:t>
            </a:r>
            <a:r>
              <a:rPr lang="en-US" altLang="zh-CN" baseline="0">
                <a:ea typeface="黑体" panose="02010609060101010101" pitchFamily="49" charset="-122"/>
              </a:rPr>
              <a:t>P{X&gt;1}</a:t>
            </a:r>
            <a:r>
              <a:rPr lang="zh-CN" altLang="en-US" baseline="0">
                <a:ea typeface="黑体" panose="02010609060101010101" pitchFamily="49" charset="-122"/>
              </a:rPr>
              <a:t>也可直接由分布函数得出：</a:t>
            </a:r>
          </a:p>
        </p:txBody>
      </p:sp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2143125" y="1023938"/>
          <a:ext cx="3054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11" imgW="1218671" imgH="203112" progId="Equation.3">
                  <p:embed/>
                </p:oleObj>
              </mc:Choice>
              <mc:Fallback>
                <p:oleObj name="公式" r:id="rId11" imgW="1218671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023938"/>
                        <a:ext cx="3054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286375" y="769938"/>
          <a:ext cx="3500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13" imgW="1396394" imgH="406224" progId="Equation.3">
                  <p:embed/>
                </p:oleObj>
              </mc:Choice>
              <mc:Fallback>
                <p:oleObj name="公式" r:id="rId13" imgW="1396394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769938"/>
                        <a:ext cx="35004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F83CED3B-AE96-428D-8F4A-E5D8ECE1E85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autoUpdateAnimBg="0"/>
      <p:bldP spid="357385" grpId="0" autoUpdateAnimBg="0"/>
      <p:bldP spid="357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586361-6840-4F05-A392-5F8B86154AC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五、常见的随机变量及其分布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171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1. &lt;0</a:t>
            </a:r>
            <a:r>
              <a:rPr lang="zh-CN" altLang="en-US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－</a:t>
            </a:r>
            <a:r>
              <a:rPr lang="en-US" altLang="zh-CN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1&gt;</a:t>
            </a:r>
            <a:r>
              <a:rPr lang="zh-CN" altLang="en-US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分布</a:t>
            </a:r>
            <a:r>
              <a:rPr lang="en-US" altLang="zh-CN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两点分布</a:t>
            </a:r>
            <a:r>
              <a:rPr lang="en-US" altLang="zh-CN" sz="3600" dirty="0" smtClean="0">
                <a:solidFill>
                  <a:srgbClr val="CC00CC"/>
                </a:solidFill>
                <a:ea typeface="黑体" panose="02010609060101010101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如果</a:t>
            </a:r>
            <a:r>
              <a:rPr lang="en-US" altLang="zh-CN" dirty="0" smtClean="0">
                <a:ea typeface="黑体" panose="02010609060101010101" pitchFamily="49" charset="-122"/>
              </a:rPr>
              <a:t>R.V.X</a:t>
            </a:r>
            <a:r>
              <a:rPr lang="zh-CN" altLang="en-US" dirty="0" smtClean="0">
                <a:ea typeface="黑体" panose="02010609060101010101" pitchFamily="49" charset="-122"/>
              </a:rPr>
              <a:t>的分布律为：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2362200" y="2330450"/>
          <a:ext cx="2286000" cy="11699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58499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9" name="Rectangle 23"/>
          <p:cNvSpPr>
            <a:spLocks noChangeArrowheads="1"/>
          </p:cNvSpPr>
          <p:nvPr/>
        </p:nvSpPr>
        <p:spPr bwMode="auto">
          <a:xfrm>
            <a:off x="5029200" y="2554288"/>
            <a:ext cx="1543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</a:rPr>
              <a:t>0&lt;p&lt;1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p+q=1</a:t>
            </a:r>
          </a:p>
        </p:txBody>
      </p:sp>
      <p:sp>
        <p:nvSpPr>
          <p:cNvPr id="16400" name="Rectangle 24"/>
          <p:cNvSpPr>
            <a:spLocks noChangeArrowheads="1"/>
          </p:cNvSpPr>
          <p:nvPr/>
        </p:nvSpPr>
        <p:spPr bwMode="auto">
          <a:xfrm>
            <a:off x="1066800" y="34290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&lt;0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－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1&gt;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&lt;0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－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1&gt;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  <a:r>
              <a:rPr lang="zh-CN" altLang="en-US" baseline="0">
                <a:ea typeface="黑体" panose="02010609060101010101" pitchFamily="49" charset="-122"/>
              </a:rPr>
              <a:t>或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B(0, 1)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58425" name="Rectangle 25"/>
          <p:cNvSpPr>
            <a:spLocks noChangeArrowheads="1"/>
          </p:cNvSpPr>
          <p:nvPr/>
        </p:nvSpPr>
        <p:spPr bwMode="auto">
          <a:xfrm>
            <a:off x="1066800" y="43434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一个随机试验仅有两种结果，</a:t>
            </a:r>
            <a:r>
              <a:rPr lang="en-US" altLang="zh-CN" baseline="0">
                <a:ea typeface="黑体" panose="02010609060101010101" pitchFamily="49" charset="-122"/>
              </a:rPr>
              <a:t>A</a:t>
            </a:r>
            <a:r>
              <a:rPr lang="zh-CN" altLang="en-US" baseline="0">
                <a:ea typeface="黑体" panose="02010609060101010101" pitchFamily="49" charset="-122"/>
              </a:rPr>
              <a:t>和     ，定义随机变量</a:t>
            </a:r>
          </a:p>
        </p:txBody>
      </p:sp>
      <p:sp>
        <p:nvSpPr>
          <p:cNvPr id="358426" name="Rectangle 26"/>
          <p:cNvSpPr>
            <a:spLocks noChangeArrowheads="1"/>
          </p:cNvSpPr>
          <p:nvPr/>
        </p:nvSpPr>
        <p:spPr bwMode="auto">
          <a:xfrm>
            <a:off x="1066800" y="59578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</a:rPr>
              <a:t>P(A)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P(    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q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1-p</a:t>
            </a:r>
            <a:r>
              <a:rPr lang="zh-CN" altLang="en-US" baseline="0">
                <a:ea typeface="黑体" panose="02010609060101010101" pitchFamily="49" charset="-122"/>
              </a:rPr>
              <a:t>，即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～</a:t>
            </a:r>
            <a:r>
              <a:rPr lang="en-US" altLang="zh-CN" baseline="0">
                <a:ea typeface="黑体" panose="02010609060101010101" pitchFamily="49" charset="-122"/>
              </a:rPr>
              <a:t>&lt;0</a:t>
            </a:r>
            <a:r>
              <a:rPr lang="zh-CN" altLang="en-US" baseline="0">
                <a:ea typeface="黑体" panose="02010609060101010101" pitchFamily="49" charset="-122"/>
              </a:rPr>
              <a:t>－</a:t>
            </a:r>
            <a:r>
              <a:rPr lang="en-US" altLang="zh-CN" baseline="0">
                <a:ea typeface="黑体" panose="02010609060101010101" pitchFamily="49" charset="-122"/>
              </a:rPr>
              <a:t>1&gt;</a:t>
            </a:r>
            <a:r>
              <a:rPr lang="zh-CN" altLang="en-US" baseline="0">
                <a:ea typeface="黑体" panose="02010609060101010101" pitchFamily="49" charset="-122"/>
              </a:rPr>
              <a:t>分布。</a:t>
            </a:r>
          </a:p>
        </p:txBody>
      </p:sp>
      <p:graphicFrame>
        <p:nvGraphicFramePr>
          <p:cNvPr id="358427" name="Object 27"/>
          <p:cNvGraphicFramePr>
            <a:graphicFrameLocks noChangeAspect="1"/>
          </p:cNvGraphicFramePr>
          <p:nvPr/>
        </p:nvGraphicFramePr>
        <p:xfrm>
          <a:off x="6429375" y="4292600"/>
          <a:ext cx="45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292600"/>
                        <a:ext cx="45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8" name="Object 28"/>
          <p:cNvGraphicFramePr>
            <a:graphicFrameLocks noChangeAspect="1"/>
          </p:cNvGraphicFramePr>
          <p:nvPr/>
        </p:nvGraphicFramePr>
        <p:xfrm>
          <a:off x="3081338" y="5903913"/>
          <a:ext cx="45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903913"/>
                        <a:ext cx="45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060700" y="4891088"/>
            <a:ext cx="2951163" cy="1128712"/>
            <a:chOff x="1632" y="3072"/>
            <a:chExt cx="1728" cy="711"/>
          </a:xfrm>
        </p:grpSpPr>
        <p:sp>
          <p:nvSpPr>
            <p:cNvPr id="16407" name="Rectangle 30"/>
            <p:cNvSpPr>
              <a:spLocks noChangeArrowheads="1"/>
            </p:cNvSpPr>
            <p:nvPr/>
          </p:nvSpPr>
          <p:spPr bwMode="auto">
            <a:xfrm>
              <a:off x="1632" y="32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baseline="0">
                  <a:ea typeface="黑体" panose="02010609060101010101" pitchFamily="49" charset="-122"/>
                </a:rPr>
                <a:t>X</a:t>
              </a:r>
              <a:r>
                <a:rPr lang="zh-CN" altLang="en-US" baseline="0">
                  <a:ea typeface="黑体" panose="02010609060101010101" pitchFamily="49" charset="-122"/>
                </a:rPr>
                <a:t>＝</a:t>
              </a:r>
            </a:p>
          </p:txBody>
        </p:sp>
        <p:sp>
          <p:nvSpPr>
            <p:cNvPr id="16408" name="Rectangle 31"/>
            <p:cNvSpPr>
              <a:spLocks noChangeArrowheads="1"/>
            </p:cNvSpPr>
            <p:nvPr/>
          </p:nvSpPr>
          <p:spPr bwMode="auto">
            <a:xfrm>
              <a:off x="2160" y="3072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baseline="0">
                  <a:ea typeface="黑体" panose="02010609060101010101" pitchFamily="49" charset="-122"/>
                </a:rPr>
                <a:t>1</a:t>
              </a:r>
              <a:r>
                <a:rPr lang="zh-CN" altLang="en-US" baseline="0">
                  <a:ea typeface="黑体" panose="02010609060101010101" pitchFamily="49" charset="-122"/>
                </a:rPr>
                <a:t>，</a:t>
              </a:r>
              <a:r>
                <a:rPr lang="en-US" altLang="zh-CN" baseline="0">
                  <a:ea typeface="黑体" panose="02010609060101010101" pitchFamily="49" charset="-122"/>
                </a:rPr>
                <a:t>A</a:t>
              </a:r>
              <a:r>
                <a:rPr lang="zh-CN" altLang="en-US" baseline="0">
                  <a:ea typeface="黑体" panose="02010609060101010101" pitchFamily="49" charset="-122"/>
                </a:rPr>
                <a:t>出现</a:t>
              </a:r>
            </a:p>
          </p:txBody>
        </p:sp>
        <p:sp>
          <p:nvSpPr>
            <p:cNvPr id="16409" name="Rectangle 32"/>
            <p:cNvSpPr>
              <a:spLocks noChangeArrowheads="1"/>
            </p:cNvSpPr>
            <p:nvPr/>
          </p:nvSpPr>
          <p:spPr bwMode="auto">
            <a:xfrm>
              <a:off x="2160" y="3456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baseline="0">
                  <a:ea typeface="黑体" panose="02010609060101010101" pitchFamily="49" charset="-122"/>
                </a:rPr>
                <a:t>0</a:t>
              </a:r>
              <a:r>
                <a:rPr lang="zh-CN" altLang="en-US" baseline="0">
                  <a:ea typeface="黑体" panose="02010609060101010101" pitchFamily="49" charset="-122"/>
                </a:rPr>
                <a:t>，    出现</a:t>
              </a:r>
            </a:p>
          </p:txBody>
        </p:sp>
        <p:graphicFrame>
          <p:nvGraphicFramePr>
            <p:cNvPr id="16410" name="Object 33"/>
            <p:cNvGraphicFramePr>
              <a:graphicFrameLocks noChangeAspect="1"/>
            </p:cNvGraphicFramePr>
            <p:nvPr/>
          </p:nvGraphicFramePr>
          <p:xfrm>
            <a:off x="2473" y="3408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Equation" r:id="rId6" imgW="164957" imgH="203024" progId="Equation.3">
                    <p:embed/>
                  </p:oleObj>
                </mc:Choice>
                <mc:Fallback>
                  <p:oleObj name="Equation" r:id="rId6" imgW="164957" imgH="203024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3408"/>
                          <a:ext cx="28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Rectangle 34"/>
            <p:cNvSpPr>
              <a:spLocks noChangeArrowheads="1"/>
            </p:cNvSpPr>
            <p:nvPr/>
          </p:nvSpPr>
          <p:spPr bwMode="auto">
            <a:xfrm>
              <a:off x="1968" y="3072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6000" b="0" baseline="0">
                  <a:ea typeface="黑体" panose="02010609060101010101" pitchFamily="49" charset="-122"/>
                </a:rPr>
                <a:t>{</a:t>
              </a:r>
            </a:p>
          </p:txBody>
        </p:sp>
      </p:grpSp>
      <p:sp>
        <p:nvSpPr>
          <p:cNvPr id="16406" name="灯片编号占位符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E85A64AB-8256-4ADB-A420-CD2E71F1A209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5" grpId="0" autoUpdateAnimBg="0"/>
      <p:bldP spid="3584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AB3163-ADC6-4200-A9BA-E4C252D5C23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2. </a:t>
            </a:r>
            <a:r>
              <a:rPr lang="zh-CN" altLang="en-US" smtClean="0">
                <a:ea typeface="黑体" panose="02010609060101010101" pitchFamily="49" charset="-122"/>
              </a:rPr>
              <a:t>贝努里试验、二项分布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21907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如果随机试验</a:t>
            </a:r>
            <a:r>
              <a:rPr lang="en-US" altLang="zh-CN" sz="2400" smtClean="0">
                <a:ea typeface="黑体" panose="02010609060101010101" pitchFamily="49" charset="-122"/>
              </a:rPr>
              <a:t>E</a:t>
            </a:r>
            <a:r>
              <a:rPr lang="zh-CN" altLang="en-US" sz="2400" smtClean="0">
                <a:ea typeface="黑体" panose="02010609060101010101" pitchFamily="49" charset="-122"/>
              </a:rPr>
              <a:t>满足：将一个试验在相同条件下重复进行</a:t>
            </a:r>
            <a:r>
              <a:rPr lang="en-US" altLang="zh-CN" sz="2400" smtClean="0"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ea typeface="黑体" panose="02010609060101010101" pitchFamily="49" charset="-122"/>
              </a:rPr>
              <a:t>次，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smtClean="0">
                <a:ea typeface="黑体" panose="02010609060101010101" pitchFamily="49" charset="-122"/>
              </a:rPr>
              <a:t>各次试验仅有两个结果</a:t>
            </a:r>
            <a:r>
              <a:rPr lang="en-US" altLang="zh-CN" sz="2400" smtClean="0">
                <a:ea typeface="黑体" panose="02010609060101010101" pitchFamily="49" charset="-122"/>
              </a:rPr>
              <a:t>A</a:t>
            </a:r>
            <a:r>
              <a:rPr lang="zh-CN" altLang="en-US" sz="2400" smtClean="0">
                <a:ea typeface="黑体" panose="02010609060101010101" pitchFamily="49" charset="-122"/>
              </a:rPr>
              <a:t>和   ，事件</a:t>
            </a:r>
            <a:r>
              <a:rPr lang="en-US" altLang="zh-CN" sz="2400" smtClean="0">
                <a:ea typeface="黑体" panose="02010609060101010101" pitchFamily="49" charset="-122"/>
              </a:rPr>
              <a:t>A</a:t>
            </a:r>
            <a:r>
              <a:rPr lang="zh-CN" altLang="en-US" sz="2400" smtClean="0">
                <a:ea typeface="黑体" panose="02010609060101010101" pitchFamily="49" charset="-122"/>
              </a:rPr>
              <a:t>的概率在各次试验中保持不变，</a:t>
            </a:r>
            <a:r>
              <a:rPr lang="en-US" altLang="zh-CN" sz="2400" smtClean="0">
                <a:ea typeface="黑体" panose="02010609060101010101" pitchFamily="49" charset="-122"/>
              </a:rPr>
              <a:t>P(A)</a:t>
            </a:r>
            <a:r>
              <a:rPr lang="zh-CN" altLang="en-US" sz="2400" smtClean="0"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</a:rPr>
              <a:t>p</a:t>
            </a:r>
            <a:r>
              <a:rPr lang="zh-CN" altLang="en-US" sz="2400" smtClean="0"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ea typeface="黑体" panose="02010609060101010101" pitchFamily="49" charset="-122"/>
              </a:rPr>
              <a:t>P(   )</a:t>
            </a:r>
            <a:r>
              <a:rPr lang="zh-CN" altLang="en-US" sz="2400" smtClean="0"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</a:rPr>
              <a:t>1-p</a:t>
            </a:r>
            <a:r>
              <a:rPr lang="zh-CN" altLang="en-US" sz="2400" smtClean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smtClean="0">
                <a:ea typeface="黑体" panose="02010609060101010101" pitchFamily="49" charset="-122"/>
              </a:rPr>
              <a:t>各次试验的结果互不影响，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则称随机试验</a:t>
            </a:r>
            <a:r>
              <a:rPr lang="en-US" altLang="zh-CN" sz="2400" smtClean="0">
                <a:ea typeface="黑体" panose="02010609060101010101" pitchFamily="49" charset="-122"/>
              </a:rPr>
              <a:t>E</a:t>
            </a:r>
            <a:r>
              <a:rPr lang="zh-CN" altLang="en-US" sz="2400" smtClean="0">
                <a:ea typeface="黑体" panose="02010609060101010101" pitchFamily="49" charset="-122"/>
              </a:rPr>
              <a:t>为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</a:rPr>
              <a:t>次贝努里试验</a:t>
            </a:r>
            <a:r>
              <a:rPr lang="zh-CN" altLang="en-US" sz="240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5168900" y="18923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8923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5397500" y="22860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860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143000" y="3657600"/>
            <a:ext cx="7696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baseline="0">
                <a:solidFill>
                  <a:srgbClr val="FF99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aseline="0">
                <a:solidFill>
                  <a:srgbClr val="FF9900"/>
                </a:solidFill>
                <a:ea typeface="黑体" panose="02010609060101010101" pitchFamily="49" charset="-122"/>
              </a:rPr>
              <a:t>定理</a:t>
            </a:r>
            <a:r>
              <a:rPr lang="zh-CN" altLang="en-US" sz="2400" baseline="0">
                <a:ea typeface="黑体" panose="02010609060101010101" pitchFamily="49" charset="-122"/>
              </a:rPr>
              <a:t> 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在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次贝努里试验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E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中，事件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出现的次数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的分布律为：</a:t>
            </a:r>
          </a:p>
        </p:txBody>
      </p:sp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1001713" y="4343400"/>
          <a:ext cx="7980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6" imgW="3937000" imgH="228600" progId="Equation.3">
                  <p:embed/>
                </p:oleObj>
              </mc:Choice>
              <mc:Fallback>
                <p:oleObj name="Equation" r:id="rId6" imgW="3937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343400"/>
                        <a:ext cx="7980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1600200" y="5149850"/>
            <a:ext cx="3900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如果随机变量</a:t>
            </a:r>
            <a:r>
              <a:rPr lang="en-US" altLang="zh-CN" sz="2400" baseline="0"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ea typeface="黑体" panose="02010609060101010101" pitchFamily="49" charset="-122"/>
              </a:rPr>
              <a:t>的分布律为</a:t>
            </a:r>
          </a:p>
        </p:txBody>
      </p:sp>
      <p:graphicFrame>
        <p:nvGraphicFramePr>
          <p:cNvPr id="359433" name="Object 9"/>
          <p:cNvGraphicFramePr>
            <a:graphicFrameLocks noChangeAspect="1"/>
          </p:cNvGraphicFramePr>
          <p:nvPr/>
        </p:nvGraphicFramePr>
        <p:xfrm>
          <a:off x="5343525" y="5111750"/>
          <a:ext cx="3371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8" imgW="1663700" imgH="228600" progId="Equation.3">
                  <p:embed/>
                </p:oleObj>
              </mc:Choice>
              <mc:Fallback>
                <p:oleObj name="Equation" r:id="rId8" imgW="1663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5111750"/>
                        <a:ext cx="3371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990600" y="5626100"/>
            <a:ext cx="7924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0&lt;p&lt;1</a:t>
            </a:r>
            <a:r>
              <a:rPr lang="zh-CN" altLang="en-US" sz="2400" baseline="0">
                <a:ea typeface="黑体" panose="02010609060101010101" pitchFamily="49" charset="-122"/>
              </a:rPr>
              <a:t>，</a:t>
            </a:r>
            <a:r>
              <a:rPr lang="en-US" altLang="zh-CN" sz="2400" baseline="0">
                <a:ea typeface="黑体" panose="02010609060101010101" pitchFamily="49" charset="-122"/>
              </a:rPr>
              <a:t>p+q=1</a:t>
            </a:r>
            <a:r>
              <a:rPr lang="zh-CN" altLang="en-US" sz="2400" baseline="0">
                <a:ea typeface="黑体" panose="02010609060101010101" pitchFamily="49" charset="-122"/>
              </a:rPr>
              <a:t>，</a:t>
            </a:r>
            <a:r>
              <a:rPr lang="en-US" altLang="zh-CN" sz="2400" baseline="0">
                <a:ea typeface="黑体" panose="02010609060101010101" pitchFamily="49" charset="-122"/>
              </a:rPr>
              <a:t>k=0, 1, 2, …, n</a:t>
            </a:r>
            <a:r>
              <a:rPr lang="zh-CN" altLang="en-US" sz="2400" baseline="0">
                <a:ea typeface="黑体" panose="02010609060101010101" pitchFamily="49" charset="-122"/>
              </a:rPr>
              <a:t>，则称</a:t>
            </a:r>
            <a:r>
              <a:rPr lang="en-US" altLang="zh-CN" sz="2400" baseline="0"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ea typeface="黑体" panose="02010609060101010101" pitchFamily="49" charset="-122"/>
              </a:rPr>
              <a:t>服从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参数为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n, p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的二项分布</a:t>
            </a:r>
            <a:r>
              <a:rPr lang="zh-CN" altLang="en-US" sz="2400" baseline="0">
                <a:ea typeface="黑体" panose="02010609060101010101" pitchFamily="49" charset="-122"/>
              </a:rPr>
              <a:t>，记为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sz="2400" baseline="0">
                <a:solidFill>
                  <a:srgbClr val="0000FF"/>
                </a:solidFill>
                <a:ea typeface="黑体" panose="02010609060101010101" pitchFamily="49" charset="-122"/>
              </a:rPr>
              <a:t>B(n, p)</a:t>
            </a:r>
            <a:r>
              <a:rPr lang="zh-CN" altLang="en-US" sz="2400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7421" name="灯片编号占位符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1042788-5E65-49AF-9C8E-63534340687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utoUpdateAnimBg="0"/>
      <p:bldP spid="359432" grpId="0" autoUpdateAnimBg="0"/>
      <p:bldP spid="3594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71C9E2-31D7-45E8-A8A9-8E22D24BD463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3. </a:t>
            </a:r>
            <a:r>
              <a:rPr lang="zh-CN" altLang="en-US" smtClean="0">
                <a:ea typeface="黑体" panose="02010609060101010101" pitchFamily="49" charset="-122"/>
              </a:rPr>
              <a:t>泊松</a:t>
            </a:r>
            <a:r>
              <a:rPr lang="en-US" altLang="zh-CN" smtClean="0">
                <a:ea typeface="黑体" panose="02010609060101010101" pitchFamily="49" charset="-122"/>
              </a:rPr>
              <a:t>(S.D.Poisson)</a:t>
            </a:r>
            <a:r>
              <a:rPr lang="zh-CN" altLang="en-US" smtClean="0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35814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的分布律为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849438" y="1666875"/>
          <a:ext cx="63658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908300" imgH="419100" progId="Equation.3">
                  <p:embed/>
                </p:oleObj>
              </mc:Choice>
              <mc:Fallback>
                <p:oleObj name="Equation" r:id="rId3" imgW="2908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666875"/>
                        <a:ext cx="63658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143000" y="2597150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服从参数为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λ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泊松分布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～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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(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1143000" y="3668713"/>
            <a:ext cx="77724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	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泊松分布在理论和应用上都很重要，例如，在单位时间内，某电话交换台接到的电话呼叫次数；到达某服务台的顾客数；某放射源放射的粒子数；某自动控制系统损坏的元件个数；等等，都服从泊松分布。</a:t>
            </a:r>
          </a:p>
        </p:txBody>
      </p:sp>
      <p:sp>
        <p:nvSpPr>
          <p:cNvPr id="12" name="椭圆形标注 11"/>
          <p:cNvSpPr>
            <a:spLocks noChangeArrowheads="1"/>
          </p:cNvSpPr>
          <p:nvPr/>
        </p:nvSpPr>
        <p:spPr bwMode="auto">
          <a:xfrm>
            <a:off x="6000750" y="1143000"/>
            <a:ext cx="2786063" cy="714375"/>
          </a:xfrm>
          <a:prstGeom prst="wedgeEllipseCallout">
            <a:avLst>
              <a:gd name="adj1" fmla="val -82699"/>
              <a:gd name="adj2" fmla="val 66000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很重要，记住！！！</a:t>
            </a:r>
          </a:p>
        </p:txBody>
      </p:sp>
      <p:sp>
        <p:nvSpPr>
          <p:cNvPr id="18442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DE3C17B-5E7A-4042-ADCB-989F043A638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53" grpId="0"/>
      <p:bldP spid="360454" grpId="0" autoUpdateAnimBg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1FAFD3-2B55-49A8-8FED-DADD3B58E4B7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4. </a:t>
            </a:r>
            <a:r>
              <a:rPr lang="zh-CN" altLang="en-US" smtClean="0">
                <a:ea typeface="黑体" panose="02010609060101010101" pitchFamily="49" charset="-122"/>
              </a:rPr>
              <a:t>均匀分布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2438400" y="1806575"/>
          <a:ext cx="36576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1600200" imgH="609600" progId="Equation.3">
                  <p:embed/>
                </p:oleObj>
              </mc:Choice>
              <mc:Fallback>
                <p:oleObj name="Equation" r:id="rId3" imgW="16002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6575"/>
                        <a:ext cx="36576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143000" y="3073400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在区间</a:t>
            </a:r>
            <a:r>
              <a:rPr lang="en-US" altLang="zh-CN" baseline="0">
                <a:ea typeface="黑体" panose="02010609060101010101" pitchFamily="49" charset="-122"/>
              </a:rPr>
              <a:t>(a, b)</a:t>
            </a:r>
            <a:r>
              <a:rPr lang="zh-CN" altLang="en-US" baseline="0">
                <a:ea typeface="黑体" panose="02010609060101010101" pitchFamily="49" charset="-122"/>
              </a:rPr>
              <a:t>上服从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均匀分布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U(a, b)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的分布函数为</a:t>
            </a:r>
          </a:p>
        </p:txBody>
      </p:sp>
      <p:graphicFrame>
        <p:nvGraphicFramePr>
          <p:cNvPr id="361478" name="Object 6"/>
          <p:cNvGraphicFramePr>
            <a:graphicFrameLocks noChangeAspect="1"/>
          </p:cNvGraphicFramePr>
          <p:nvPr/>
        </p:nvGraphicFramePr>
        <p:xfrm>
          <a:off x="2438400" y="4264025"/>
          <a:ext cx="39624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1778000" imgH="787400" progId="Equation.3">
                  <p:embed/>
                </p:oleObj>
              </mc:Choice>
              <mc:Fallback>
                <p:oleObj name="Equation" r:id="rId5" imgW="1778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4025"/>
                        <a:ext cx="39624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DF05B3F9-E8B7-4172-A3D1-22091F9506F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3614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E243FE-6A97-46AB-9926-933902304F80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5. (</a:t>
            </a:r>
            <a:r>
              <a:rPr lang="zh-CN" altLang="en-US" smtClean="0">
                <a:ea typeface="黑体" panose="02010609060101010101" pitchFamily="49" charset="-122"/>
              </a:rPr>
              <a:t>负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指数分布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寿命分布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2209800" y="1787525"/>
          <a:ext cx="49958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905000" imgH="482600" progId="Equation.3">
                  <p:embed/>
                </p:oleObj>
              </mc:Choice>
              <mc:Fallback>
                <p:oleObj name="Equation" r:id="rId3" imgW="1905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87525"/>
                        <a:ext cx="49958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1143000" y="3073400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服从参数为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baseline="0">
                <a:ea typeface="黑体" panose="02010609060101010101" pitchFamily="49" charset="-122"/>
              </a:rPr>
              <a:t>的（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负</a:t>
            </a:r>
            <a:r>
              <a:rPr lang="zh-CN" altLang="en-US" baseline="0">
                <a:ea typeface="黑体" panose="02010609060101010101" pitchFamily="49" charset="-122"/>
              </a:rPr>
              <a:t>）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指数分布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(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寿命分布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的分布函数为</a:t>
            </a:r>
          </a:p>
        </p:txBody>
      </p:sp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2286000" y="4267200"/>
          <a:ext cx="41148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5" imgW="1497950" imgH="482391" progId="Equation.3">
                  <p:embed/>
                </p:oleObj>
              </mc:Choice>
              <mc:Fallback>
                <p:oleObj name="Equation" r:id="rId5" imgW="1497950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41148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6000750" y="1143000"/>
            <a:ext cx="2786063" cy="714375"/>
          </a:xfrm>
          <a:prstGeom prst="wedgeEllipseCallout">
            <a:avLst>
              <a:gd name="adj1" fmla="val -52907"/>
              <a:gd name="adj2" fmla="val 10341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很重要，记住！！！</a:t>
            </a:r>
          </a:p>
        </p:txBody>
      </p:sp>
      <p:sp>
        <p:nvSpPr>
          <p:cNvPr id="20490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B91F72A-1C97-4BE5-9B82-9A761D57361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  <p:bldP spid="362501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ACDD98-1591-44D3-959E-48D8ABBD5F3F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6. </a:t>
            </a:r>
            <a:r>
              <a:rPr lang="zh-CN" altLang="en-US" smtClean="0">
                <a:ea typeface="黑体" panose="02010609060101010101" pitchFamily="49" charset="-122"/>
              </a:rPr>
              <a:t>正态分布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高斯分布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87438"/>
            <a:ext cx="78486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1905000" y="1447800"/>
          <a:ext cx="60198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2387600" imgH="482600" progId="Equation.3">
                  <p:embed/>
                </p:oleObj>
              </mc:Choice>
              <mc:Fallback>
                <p:oleObj name="Equation" r:id="rId3" imgW="2387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60198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1143000" y="25908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服从参数为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baseline="0">
                <a:ea typeface="黑体" panose="02010609060101010101" pitchFamily="49" charset="-122"/>
              </a:rPr>
              <a:t>和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baseline="30000">
                <a:ea typeface="黑体" panose="02010609060101010101" pitchFamily="49" charset="-122"/>
              </a:rPr>
              <a:t>2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正态分布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(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高斯分布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N(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的分布函数为</a:t>
            </a:r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1846263" y="3352800"/>
          <a:ext cx="66881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5" imgW="2768600" imgH="482600" progId="Equation.DSMT4">
                  <p:embed/>
                </p:oleObj>
              </mc:Choice>
              <mc:Fallback>
                <p:oleObj name="Equation" r:id="rId5" imgW="27686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352800"/>
                        <a:ext cx="66881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143000" y="43434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特别地，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baseline="0">
                <a:ea typeface="黑体" panose="02010609060101010101" pitchFamily="49" charset="-122"/>
              </a:rPr>
              <a:t>=0, 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baseline="30000">
                <a:ea typeface="黑体" panose="02010609060101010101" pitchFamily="49" charset="-122"/>
              </a:rPr>
              <a:t>2</a:t>
            </a:r>
            <a:r>
              <a:rPr lang="en-US" altLang="zh-CN" baseline="0">
                <a:ea typeface="黑体" panose="02010609060101010101" pitchFamily="49" charset="-122"/>
              </a:rPr>
              <a:t>=1</a:t>
            </a:r>
            <a:r>
              <a:rPr lang="zh-CN" altLang="en-US" baseline="0">
                <a:ea typeface="黑体" panose="02010609060101010101" pitchFamily="49" charset="-122"/>
              </a:rPr>
              <a:t>时的正态分布称为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标准正态分布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N(0, 1)</a:t>
            </a:r>
            <a:r>
              <a:rPr lang="zh-CN" altLang="en-US" baseline="0">
                <a:ea typeface="黑体" panose="02010609060101010101" pitchFamily="49" charset="-122"/>
              </a:rPr>
              <a:t>，其概率密度和分布函数特别记为：</a:t>
            </a:r>
          </a:p>
        </p:txBody>
      </p:sp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1490663" y="5562600"/>
          <a:ext cx="73009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7" imgW="3365500" imgH="469900" progId="Equation.3">
                  <p:embed/>
                </p:oleObj>
              </mc:Choice>
              <mc:Fallback>
                <p:oleObj name="Equation" r:id="rId7" imgW="3365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5562600"/>
                        <a:ext cx="73009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8BA9C44-82E2-4ADD-96A3-EDDBC6EC558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5" grpId="0"/>
      <p:bldP spid="3635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C247F5-E29D-400E-AC9D-B4638E4C1EF1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7. 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smtClean="0">
                <a:ea typeface="黑体" panose="02010609060101010101" pitchFamily="49" charset="-122"/>
              </a:rPr>
              <a:t>-</a:t>
            </a:r>
            <a:r>
              <a:rPr lang="zh-CN" altLang="en-US" smtClean="0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1897063" y="1641475"/>
          <a:ext cx="53879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2451100" imgH="609600" progId="Equation.3">
                  <p:embed/>
                </p:oleObj>
              </mc:Choice>
              <mc:Fallback>
                <p:oleObj name="Equation" r:id="rId3" imgW="24511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641475"/>
                        <a:ext cx="538797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143000" y="28956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服从参数为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, </a:t>
            </a:r>
            <a:r>
              <a:rPr lang="zh-CN" altLang="en-US" baseline="0">
                <a:ea typeface="黑体" panose="02010609060101010101" pitchFamily="49" charset="-122"/>
              </a:rPr>
              <a:t>的 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-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143000" y="3733800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这里，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baseline="0">
                <a:ea typeface="黑体" panose="02010609060101010101" pitchFamily="49" charset="-122"/>
              </a:rPr>
              <a:t>-</a:t>
            </a:r>
            <a:r>
              <a:rPr lang="zh-CN" altLang="en-US" baseline="0">
                <a:ea typeface="黑体" panose="02010609060101010101" pitchFamily="49" charset="-122"/>
              </a:rPr>
              <a:t>函数定义为</a:t>
            </a:r>
          </a:p>
        </p:txBody>
      </p:sp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2362200" y="4283075"/>
          <a:ext cx="4648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2057400" imgH="330200" progId="Equation.3">
                  <p:embed/>
                </p:oleObj>
              </mc:Choice>
              <mc:Fallback>
                <p:oleObj name="Equation" r:id="rId5" imgW="2057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83075"/>
                        <a:ext cx="4648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1143000" y="4800600"/>
            <a:ext cx="1295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可证得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03350" y="5334000"/>
            <a:ext cx="7097713" cy="1193800"/>
            <a:chOff x="768" y="3360"/>
            <a:chExt cx="4368" cy="752"/>
          </a:xfrm>
        </p:grpSpPr>
        <p:sp>
          <p:nvSpPr>
            <p:cNvPr id="22541" name="Rectangle 10"/>
            <p:cNvSpPr>
              <a:spLocks noChangeArrowheads="1"/>
            </p:cNvSpPr>
            <p:nvPr/>
          </p:nvSpPr>
          <p:spPr bwMode="auto">
            <a:xfrm>
              <a:off x="768" y="3408"/>
              <a:ext cx="3264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baseline="0">
                  <a:ea typeface="黑体" panose="02010609060101010101" pitchFamily="49" charset="-122"/>
                  <a:sym typeface="Symbol" panose="05050102010706020507" pitchFamily="18" charset="2"/>
                </a:rPr>
                <a:t></a:t>
              </a:r>
              <a:r>
                <a:rPr lang="en-US" altLang="zh-CN" baseline="0">
                  <a:ea typeface="黑体" panose="02010609060101010101" pitchFamily="49" charset="-122"/>
                </a:rPr>
                <a:t>(</a:t>
              </a:r>
              <a:r>
                <a:rPr lang="en-US" altLang="zh-CN" baseline="0">
                  <a:ea typeface="黑体" panose="02010609060101010101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baseline="0">
                  <a:ea typeface="黑体" panose="02010609060101010101" pitchFamily="49" charset="-122"/>
                </a:rPr>
                <a:t>+1)</a:t>
              </a:r>
              <a:r>
                <a:rPr lang="zh-CN" altLang="en-US" baseline="0">
                  <a:ea typeface="黑体" panose="02010609060101010101" pitchFamily="49" charset="-122"/>
                </a:rPr>
                <a:t>＝</a:t>
              </a:r>
              <a:r>
                <a:rPr lang="zh-CN" altLang="en-US" baseline="0">
                  <a:ea typeface="黑体" panose="02010609060101010101" pitchFamily="49" charset="-122"/>
                  <a:sym typeface="Symbol" panose="05050102010706020507" pitchFamily="18" charset="2"/>
                </a:rPr>
                <a:t></a:t>
              </a:r>
              <a:r>
                <a:rPr lang="en-US" altLang="zh-CN" baseline="0">
                  <a:ea typeface="黑体" panose="02010609060101010101" pitchFamily="49" charset="-122"/>
                </a:rPr>
                <a:t>(</a:t>
              </a:r>
              <a:r>
                <a:rPr lang="en-US" altLang="zh-CN" baseline="0">
                  <a:ea typeface="黑体" panose="02010609060101010101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baseline="0">
                  <a:ea typeface="黑体" panose="02010609060101010101" pitchFamily="49" charset="-122"/>
                </a:rPr>
                <a:t>)</a:t>
              </a:r>
              <a:r>
                <a:rPr lang="zh-CN" altLang="en-US" baseline="0">
                  <a:ea typeface="黑体" panose="02010609060101010101" pitchFamily="49" charset="-122"/>
                </a:rPr>
                <a:t>，</a:t>
              </a:r>
              <a:r>
                <a:rPr lang="zh-CN" altLang="en-US" baseline="0">
                  <a:ea typeface="黑体" panose="02010609060101010101" pitchFamily="49" charset="-122"/>
                  <a:sym typeface="Symbol" panose="05050102010706020507" pitchFamily="18" charset="2"/>
                </a:rPr>
                <a:t></a:t>
              </a:r>
              <a:r>
                <a:rPr lang="en-US" altLang="zh-CN" baseline="0">
                  <a:ea typeface="黑体" panose="02010609060101010101" pitchFamily="49" charset="-122"/>
                </a:rPr>
                <a:t>(n+1)</a:t>
              </a:r>
              <a:r>
                <a:rPr lang="zh-CN" altLang="en-US" baseline="0">
                  <a:ea typeface="黑体" panose="02010609060101010101" pitchFamily="49" charset="-122"/>
                </a:rPr>
                <a:t>＝</a:t>
              </a:r>
              <a:r>
                <a:rPr lang="en-US" altLang="zh-CN" baseline="0">
                  <a:ea typeface="黑体" panose="02010609060101010101" pitchFamily="49" charset="-122"/>
                </a:rPr>
                <a:t>n!</a:t>
              </a:r>
              <a:r>
                <a:rPr lang="zh-CN" altLang="en-US" baseline="0">
                  <a:ea typeface="黑体" panose="02010609060101010101" pitchFamily="49" charset="-122"/>
                </a:rPr>
                <a:t>，</a:t>
              </a:r>
              <a:r>
                <a:rPr lang="zh-CN" altLang="en-US" baseline="0">
                  <a:ea typeface="黑体" panose="02010609060101010101" pitchFamily="49" charset="-122"/>
                  <a:sym typeface="Symbol" panose="05050102010706020507" pitchFamily="18" charset="2"/>
                </a:rPr>
                <a:t></a:t>
              </a:r>
              <a:r>
                <a:rPr lang="en-US" altLang="zh-CN" baseline="0">
                  <a:ea typeface="黑体" panose="02010609060101010101" pitchFamily="49" charset="-122"/>
                </a:rPr>
                <a:t>(1)</a:t>
              </a:r>
              <a:r>
                <a:rPr lang="zh-CN" altLang="en-US" baseline="0">
                  <a:ea typeface="黑体" panose="02010609060101010101" pitchFamily="49" charset="-122"/>
                </a:rPr>
                <a:t>＝</a:t>
              </a:r>
              <a:r>
                <a:rPr lang="en-US" altLang="zh-CN" baseline="0">
                  <a:ea typeface="黑体" panose="02010609060101010101" pitchFamily="49" charset="-122"/>
                </a:rPr>
                <a:t>1</a:t>
              </a:r>
              <a:r>
                <a:rPr lang="zh-CN" altLang="en-US" baseline="0">
                  <a:ea typeface="黑体" panose="02010609060101010101" pitchFamily="49" charset="-122"/>
                </a:rPr>
                <a:t>。</a:t>
              </a:r>
            </a:p>
          </p:txBody>
        </p:sp>
        <p:graphicFrame>
          <p:nvGraphicFramePr>
            <p:cNvPr id="22542" name="Object 11"/>
            <p:cNvGraphicFramePr>
              <a:graphicFrameLocks noChangeAspect="1"/>
            </p:cNvGraphicFramePr>
            <p:nvPr/>
          </p:nvGraphicFramePr>
          <p:xfrm>
            <a:off x="4128" y="3360"/>
            <a:ext cx="100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Equation" r:id="rId7" imgW="748975" imgH="406224" progId="Equation.3">
                    <p:embed/>
                  </p:oleObj>
                </mc:Choice>
                <mc:Fallback>
                  <p:oleObj name="Equation" r:id="rId7" imgW="748975" imgH="4062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60"/>
                          <a:ext cx="1008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0" name="灯片编号占位符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2C684471-8C15-460F-AFFC-76BB328425E9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49" grpId="0"/>
      <p:bldP spid="364550" grpId="0" autoUpdateAnimBg="0"/>
      <p:bldP spid="3645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6EFB5B-E757-415A-843E-F7754ED8FBF2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8. 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30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-</a:t>
            </a:r>
            <a:r>
              <a:rPr lang="zh-CN" altLang="en-US" smtClean="0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1981200" y="1738313"/>
          <a:ext cx="5257800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993900" imgH="838200" progId="Equation.3">
                  <p:embed/>
                </p:oleObj>
              </mc:Choice>
              <mc:Fallback>
                <p:oleObj name="Equation" r:id="rId3" imgW="19939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38313"/>
                        <a:ext cx="5257800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143000" y="3657600"/>
            <a:ext cx="7391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自由度为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-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(n)</a:t>
            </a:r>
            <a:r>
              <a:rPr lang="zh-CN" altLang="en-US" baseline="0">
                <a:ea typeface="黑体" panose="02010609060101010101" pitchFamily="49" charset="-122"/>
              </a:rPr>
              <a:t>，显然，</a:t>
            </a:r>
          </a:p>
        </p:txBody>
      </p:sp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3581400" y="4572000"/>
          <a:ext cx="2057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1028254" imgH="406224" progId="Equation.3">
                  <p:embed/>
                </p:oleObj>
              </mc:Choice>
              <mc:Fallback>
                <p:oleObj name="Equation" r:id="rId5" imgW="1028254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057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D9F9205-44A0-4CC0-B975-CD3FE8C58FA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4463DA-1B0A-455B-A0F9-D8363DD484A2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上一讲内容回顾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68400"/>
            <a:ext cx="7467600" cy="33321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概率空间</a:t>
            </a: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随机试验、样本空间、随机事件体、概率、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概率空间、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概率的性质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条件概率、乘法公式、事件的独立性、全概率公式与贝叶斯公式</a:t>
            </a:r>
          </a:p>
        </p:txBody>
      </p:sp>
      <p:sp>
        <p:nvSpPr>
          <p:cNvPr id="615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A3307C0-67AE-450A-AC66-6B6BC0F8600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6B088A-7A52-4F64-873C-38CD2B7B8B77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9. 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阶爱尔朗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(Erlang)</a:t>
            </a:r>
            <a:r>
              <a:rPr lang="zh-CN" altLang="en-US" smtClean="0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2182813" y="1676400"/>
          <a:ext cx="4854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1841500" imgH="647700" progId="Equation.3">
                  <p:embed/>
                </p:oleObj>
              </mc:Choice>
              <mc:Fallback>
                <p:oleObj name="Equation" r:id="rId3" imgW="18415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676400"/>
                        <a:ext cx="485457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214438" y="3394075"/>
            <a:ext cx="75723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服从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参数为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（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&gt;0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的 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阶爱尔朗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分布</a:t>
            </a:r>
            <a:r>
              <a:rPr lang="zh-CN" altLang="en-US" baseline="0">
                <a:ea typeface="黑体" panose="02010609060101010101" pitchFamily="49" charset="-122"/>
              </a:rPr>
              <a:t>，记为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X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～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baseline="0">
                <a:ea typeface="黑体" panose="02010609060101010101" pitchFamily="49" charset="-122"/>
              </a:rPr>
              <a:t>，其分布函数为</a:t>
            </a:r>
          </a:p>
        </p:txBody>
      </p:sp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2182813" y="4403725"/>
          <a:ext cx="52609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2108200" imgH="647700" progId="Equation.3">
                  <p:embed/>
                </p:oleObj>
              </mc:Choice>
              <mc:Fallback>
                <p:oleObj name="Equation" r:id="rId5" imgW="21082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403725"/>
                        <a:ext cx="52609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6000750" y="1143000"/>
            <a:ext cx="2786063" cy="714375"/>
          </a:xfrm>
          <a:prstGeom prst="wedgeEllipseCallout">
            <a:avLst>
              <a:gd name="adj1" fmla="val -52907"/>
              <a:gd name="adj2" fmla="val 10341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很重要，记住！！！</a:t>
            </a:r>
          </a:p>
        </p:txBody>
      </p:sp>
      <p:sp>
        <p:nvSpPr>
          <p:cNvPr id="24586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DA189A0-051C-4223-88DC-1C1D6098EEA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7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9B7A18-474F-46E4-8A15-00EB29A478E3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六、二维随机变量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153400" cy="1538288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	    </a:t>
            </a: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和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ea typeface="黑体" panose="02010609060101010101" pitchFamily="49" charset="-122"/>
              </a:rPr>
              <a:t>是定义在同一概率空间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mtClean="0">
                <a:ea typeface="黑体" panose="02010609060101010101" pitchFamily="49" charset="-122"/>
              </a:rPr>
              <a:t>Ω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上的两个随机变量，则称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(X, Y)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二维随机变量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，记为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二维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1143000" y="3481388"/>
            <a:ext cx="7772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(X, Y)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是二维随机变量，定义函数</a:t>
            </a:r>
          </a:p>
          <a:p>
            <a:pPr algn="ctr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F(x, y)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P{X&lt;x, Y&lt;y}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 algn="ctr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baseline="0">
                <a:ea typeface="黑体" panose="02010609060101010101" pitchFamily="49" charset="-122"/>
              </a:rPr>
              <a:t>∞&lt;x&lt;+∞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-∞&lt;y&lt;+∞</a:t>
            </a: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为</a:t>
            </a:r>
            <a:r>
              <a:rPr lang="en-US" altLang="zh-CN" baseline="0">
                <a:ea typeface="黑体" panose="02010609060101010101" pitchFamily="49" charset="-122"/>
              </a:rPr>
              <a:t>R.V.(X, Y)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二维联合分布函数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5607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7CDC8D9-A6C1-438B-BA21-B599CDE18EF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  <p:bldP spid="3706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182FC7-420E-4FD3-9D30-AB660534AA74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二维联合分布的性质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1074738"/>
            <a:ext cx="7532687" cy="46101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F(x, y)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≤ 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F(+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F(x, -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-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对每个变量都是单调不减函数；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对每个变量都是左连续函数；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对任意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&lt;x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&lt;y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 ≥ 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63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8918FB4C-C9F2-4CCC-9625-3DD03AA1600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189EB1-0F96-4736-81E1-C7072DEC64BA}" type="datetime1">
              <a:rPr lang="zh-CN" altLang="en-US" sz="1800" baseline="0" smtClean="0">
                <a:solidFill>
                  <a:srgbClr val="00FF00"/>
                </a:solidFill>
                <a:cs typeface="Times New Roman" panose="02020603050405020304" pitchFamily="18" charset="0"/>
              </a:rPr>
              <a:pPr/>
              <a:t>2019/9/5</a:t>
            </a:fld>
            <a:endParaRPr lang="en-US" altLang="zh-CN" sz="1800" baseline="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aseline="0" smtClean="0">
                <a:solidFill>
                  <a:srgbClr val="00FF00"/>
                </a:solidFill>
                <a:cs typeface="Times New Roman" panose="02020603050405020304" pitchFamily="18" charset="0"/>
              </a:rPr>
              <a:t>信息与软件工程学院　顾小丰</a:t>
            </a:r>
            <a:endParaRPr lang="en-US" altLang="zh-CN" sz="1800" baseline="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离散型二维随机变量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82675"/>
            <a:ext cx="8229600" cy="39322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如果二维若随机变量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(X,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至多只取可列无穷多对数值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i, j = 1, 2, …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，令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P{X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，它满足：</a:t>
            </a:r>
          </a:p>
          <a:p>
            <a:pPr eaLnBrk="1" hangingPunct="1">
              <a:spcBef>
                <a:spcPct val="3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(1)  p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ij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≥ 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     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(2)             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	则称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(X,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离散型二维随机变量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	称   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P{X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i, j = 1, 2,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(X, Y)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联合分布律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。称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4364038" y="2530475"/>
          <a:ext cx="1216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571252" imgH="444307" progId="Equation.3">
                  <p:embed/>
                </p:oleObj>
              </mc:Choice>
              <mc:Fallback>
                <p:oleObj name="Equation" r:id="rId3" imgW="57125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530475"/>
                        <a:ext cx="12160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1066800" y="5935663"/>
            <a:ext cx="435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(X, Y)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联合分布函数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1752600" y="5181600"/>
          <a:ext cx="617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5" imgW="2794000" imgH="368300" progId="Equation.3">
                  <p:embed/>
                </p:oleObj>
              </mc:Choice>
              <mc:Fallback>
                <p:oleObj name="公式" r:id="rId5" imgW="2794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6172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t>－</a:t>
            </a:r>
            <a:fld id="{84917AC7-9102-4985-B0AF-0C30B36B3ED1}" type="slidenum">
              <a:rPr lang="zh-CN" altLang="en-US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zh-CN" altLang="en-US" sz="180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3727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36B9B4-B9A2-49D2-A566-BEC5C1338963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边缘分布律、条件分布律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45720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为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边缘分布律</a:t>
            </a:r>
            <a:r>
              <a:rPr lang="zh-CN" altLang="en-US" smtClean="0">
                <a:ea typeface="黑体" panose="02010609060101010101" pitchFamily="49" charset="-122"/>
              </a:rPr>
              <a:t>。称</a:t>
            </a:r>
          </a:p>
        </p:txBody>
      </p:sp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2149475" y="1066800"/>
          <a:ext cx="4768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2159000" imgH="444500" progId="Equation.3">
                  <p:embed/>
                </p:oleObj>
              </mc:Choice>
              <mc:Fallback>
                <p:oleObj name="Equation" r:id="rId3" imgW="2159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066800"/>
                        <a:ext cx="4768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1066800" y="3048000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为</a:t>
            </a:r>
            <a:r>
              <a:rPr lang="en-US" altLang="zh-CN" baseline="0">
                <a:ea typeface="黑体" panose="02010609060101010101" pitchFamily="49" charset="-122"/>
              </a:rPr>
              <a:t>R.V.Y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边缘分布律</a:t>
            </a:r>
            <a:r>
              <a:rPr lang="zh-CN" altLang="en-US" baseline="0">
                <a:ea typeface="黑体" panose="02010609060101010101" pitchFamily="49" charset="-122"/>
              </a:rPr>
              <a:t>。称</a:t>
            </a:r>
          </a:p>
        </p:txBody>
      </p:sp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2135188" y="2286000"/>
          <a:ext cx="47974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2171700" imgH="431800" progId="Equation.3">
                  <p:embed/>
                </p:oleObj>
              </mc:Choice>
              <mc:Fallback>
                <p:oleObj name="Equation" r:id="rId5" imgW="2171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286000"/>
                        <a:ext cx="47974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1082675" y="4214813"/>
            <a:ext cx="7832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为在已知</a:t>
            </a:r>
            <a:r>
              <a:rPr lang="en-US" altLang="zh-CN" baseline="0">
                <a:ea typeface="黑体" panose="02010609060101010101" pitchFamily="49" charset="-122"/>
              </a:rPr>
              <a:t>Y=y</a:t>
            </a:r>
            <a:r>
              <a:rPr lang="en-US" altLang="zh-CN">
                <a:ea typeface="黑体" panose="02010609060101010101" pitchFamily="49" charset="-122"/>
              </a:rPr>
              <a:t>j</a:t>
            </a:r>
            <a:r>
              <a:rPr lang="zh-CN" altLang="en-US" baseline="0">
                <a:ea typeface="黑体" panose="02010609060101010101" pitchFamily="49" charset="-122"/>
              </a:rPr>
              <a:t>的条件下，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条件分布律</a:t>
            </a:r>
            <a:r>
              <a:rPr lang="zh-CN" altLang="en-US" baseline="0">
                <a:ea typeface="黑体" panose="02010609060101010101" pitchFamily="49" charset="-122"/>
              </a:rPr>
              <a:t>。称</a:t>
            </a:r>
          </a:p>
        </p:txBody>
      </p:sp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2824163" y="3494088"/>
          <a:ext cx="34496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1562100" imgH="419100" progId="Equation.3">
                  <p:embed/>
                </p:oleObj>
              </mc:Choice>
              <mc:Fallback>
                <p:oleObj name="Equation" r:id="rId7" imgW="15621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494088"/>
                        <a:ext cx="34496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1066800" y="5357813"/>
            <a:ext cx="7832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为在已知</a:t>
            </a:r>
            <a:r>
              <a:rPr lang="en-US" altLang="zh-CN" baseline="0">
                <a:ea typeface="黑体" panose="02010609060101010101" pitchFamily="49" charset="-122"/>
              </a:rPr>
              <a:t>X=x</a:t>
            </a:r>
            <a:r>
              <a:rPr lang="en-US" altLang="zh-CN">
                <a:ea typeface="黑体" panose="02010609060101010101" pitchFamily="49" charset="-122"/>
              </a:rPr>
              <a:t>i</a:t>
            </a:r>
            <a:r>
              <a:rPr lang="zh-CN" altLang="en-US" baseline="0">
                <a:ea typeface="黑体" panose="02010609060101010101" pitchFamily="49" charset="-122"/>
              </a:rPr>
              <a:t>的条件下，</a:t>
            </a:r>
            <a:r>
              <a:rPr lang="en-US" altLang="zh-CN" baseline="0">
                <a:ea typeface="黑体" panose="02010609060101010101" pitchFamily="49" charset="-122"/>
              </a:rPr>
              <a:t>R.V.Y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条件分布律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73770" name="Object 10"/>
          <p:cNvGraphicFramePr>
            <a:graphicFrameLocks noChangeAspect="1"/>
          </p:cNvGraphicFramePr>
          <p:nvPr/>
        </p:nvGraphicFramePr>
        <p:xfrm>
          <a:off x="2822575" y="4664075"/>
          <a:ext cx="34210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9" imgW="1548728" imgH="406224" progId="Equation.3">
                  <p:embed/>
                </p:oleObj>
              </mc:Choice>
              <mc:Fallback>
                <p:oleObj name="Equation" r:id="rId9" imgW="1548728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664075"/>
                        <a:ext cx="34210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914400" y="5943600"/>
            <a:ext cx="800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如果</a:t>
            </a:r>
            <a:r>
              <a:rPr lang="en-US" altLang="zh-CN" baseline="0">
                <a:ea typeface="黑体" panose="02010609060101010101" pitchFamily="49" charset="-122"/>
              </a:rPr>
              <a:t>p</a:t>
            </a:r>
            <a:r>
              <a:rPr lang="en-US" altLang="zh-CN">
                <a:ea typeface="黑体" panose="02010609060101010101" pitchFamily="49" charset="-122"/>
              </a:rPr>
              <a:t>ij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p</a:t>
            </a:r>
            <a:r>
              <a:rPr lang="en-US" altLang="zh-CN">
                <a:ea typeface="黑体" panose="02010609060101010101" pitchFamily="49" charset="-122"/>
              </a:rPr>
              <a:t>i.</a:t>
            </a:r>
            <a:r>
              <a:rPr lang="en-US" altLang="zh-CN" baseline="0">
                <a:ea typeface="黑体" panose="02010609060101010101" pitchFamily="49" charset="-122"/>
              </a:rPr>
              <a:t>p</a:t>
            </a:r>
            <a:r>
              <a:rPr lang="en-US" altLang="zh-CN">
                <a:ea typeface="黑体" panose="02010609060101010101" pitchFamily="49" charset="-122"/>
              </a:rPr>
              <a:t>.j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i,j=1,2,…</a:t>
            </a:r>
            <a:r>
              <a:rPr lang="zh-CN" altLang="en-US" baseline="0">
                <a:ea typeface="黑体" panose="02010609060101010101" pitchFamily="49" charset="-122"/>
              </a:rPr>
              <a:t>，则称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与</a:t>
            </a:r>
            <a:r>
              <a:rPr lang="en-US" altLang="zh-CN" baseline="0">
                <a:ea typeface="黑体" panose="02010609060101010101" pitchFamily="49" charset="-122"/>
              </a:rPr>
              <a:t>Y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相互独立</a:t>
            </a:r>
          </a:p>
        </p:txBody>
      </p:sp>
      <p:sp>
        <p:nvSpPr>
          <p:cNvPr id="373772" name="Rectangle 12"/>
          <p:cNvSpPr>
            <a:spLocks noChangeArrowheads="1"/>
          </p:cNvSpPr>
          <p:nvPr/>
        </p:nvSpPr>
        <p:spPr bwMode="auto">
          <a:xfrm>
            <a:off x="1692275" y="1341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称</a:t>
            </a:r>
          </a:p>
        </p:txBody>
      </p:sp>
      <p:sp>
        <p:nvSpPr>
          <p:cNvPr id="28687" name="灯片编号占位符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CE9D1EF6-F570-4BA0-90E0-D8BD795588F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373765" grpId="0"/>
      <p:bldP spid="373767" grpId="0"/>
      <p:bldP spid="373769" grpId="0"/>
      <p:bldP spid="373771" grpId="0"/>
      <p:bldP spid="3737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921582-D1CC-417F-A4B4-547EC4F6A8D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605713" cy="2190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袋中有</a:t>
            </a:r>
            <a:r>
              <a:rPr lang="en-US" altLang="zh-CN" sz="2400" smtClean="0"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ea typeface="黑体" panose="02010609060101010101" pitchFamily="49" charset="-122"/>
              </a:rPr>
              <a:t>个白球和</a:t>
            </a:r>
            <a:r>
              <a:rPr lang="en-US" altLang="zh-CN" sz="2400" smtClean="0"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ea typeface="黑体" panose="02010609060101010101" pitchFamily="49" charset="-122"/>
              </a:rPr>
              <a:t>个红球。分别</a:t>
            </a:r>
            <a:r>
              <a:rPr lang="en-US" altLang="zh-CN" sz="2400" smtClean="0">
                <a:ea typeface="黑体" panose="02010609060101010101" pitchFamily="49" charset="-122"/>
              </a:rPr>
              <a:t>a)</a:t>
            </a:r>
            <a:r>
              <a:rPr lang="zh-CN" altLang="en-US" sz="2400" smtClean="0">
                <a:ea typeface="黑体" panose="02010609060101010101" pitchFamily="49" charset="-122"/>
              </a:rPr>
              <a:t>不放回、</a:t>
            </a:r>
            <a:r>
              <a:rPr lang="en-US" altLang="zh-CN" sz="2400" smtClean="0">
                <a:ea typeface="黑体" panose="02010609060101010101" pitchFamily="49" charset="-122"/>
              </a:rPr>
              <a:t>b)</a:t>
            </a:r>
            <a:r>
              <a:rPr lang="zh-CN" altLang="en-US" sz="2400" smtClean="0">
                <a:ea typeface="黑体" panose="02010609060101010101" pitchFamily="49" charset="-122"/>
              </a:rPr>
              <a:t>有放回地逐一摸球，共摸两次，分别用</a:t>
            </a:r>
            <a:r>
              <a:rPr lang="en-US" altLang="zh-CN" sz="2400" smtClean="0">
                <a:ea typeface="黑体" panose="02010609060101010101" pitchFamily="49" charset="-122"/>
              </a:rPr>
              <a:t>X</a:t>
            </a:r>
            <a:r>
              <a:rPr lang="zh-CN" altLang="en-US" sz="2400" smtClean="0">
                <a:ea typeface="黑体" panose="02010609060101010101" pitchFamily="49" charset="-122"/>
              </a:rPr>
              <a:t>和</a:t>
            </a:r>
            <a:r>
              <a:rPr lang="en-US" altLang="zh-CN" sz="2400" smtClean="0">
                <a:ea typeface="黑体" panose="02010609060101010101" pitchFamily="49" charset="-122"/>
              </a:rPr>
              <a:t>Y</a:t>
            </a:r>
            <a:r>
              <a:rPr lang="zh-CN" altLang="en-US" sz="2400" smtClean="0">
                <a:ea typeface="黑体" panose="02010609060101010101" pitchFamily="49" charset="-122"/>
              </a:rPr>
              <a:t>表示第一次、第二次摸到的红球数。试分</a:t>
            </a:r>
            <a:r>
              <a:rPr lang="en-US" altLang="zh-CN" sz="2400" smtClean="0">
                <a:ea typeface="黑体" panose="02010609060101010101" pitchFamily="49" charset="-122"/>
              </a:rPr>
              <a:t>a)</a:t>
            </a:r>
            <a:r>
              <a:rPr lang="zh-CN" altLang="en-US" sz="2400" smtClean="0">
                <a:ea typeface="黑体" panose="02010609060101010101" pitchFamily="49" charset="-122"/>
              </a:rPr>
              <a:t>、</a:t>
            </a:r>
            <a:r>
              <a:rPr lang="en-US" altLang="zh-CN" sz="2400" smtClean="0">
                <a:ea typeface="黑体" panose="02010609060101010101" pitchFamily="49" charset="-122"/>
              </a:rPr>
              <a:t>b)</a:t>
            </a:r>
            <a:r>
              <a:rPr lang="zh-CN" altLang="en-US" sz="2400" smtClean="0">
                <a:ea typeface="黑体" panose="02010609060101010101" pitchFamily="49" charset="-122"/>
              </a:rPr>
              <a:t>两种情形，求</a:t>
            </a:r>
            <a:r>
              <a:rPr lang="en-US" altLang="zh-CN" sz="2400" smtClean="0">
                <a:ea typeface="黑体" panose="02010609060101010101" pitchFamily="49" charset="-122"/>
              </a:rPr>
              <a:t>(X, Y)</a:t>
            </a:r>
            <a:r>
              <a:rPr lang="zh-CN" altLang="en-US" sz="2400" smtClean="0">
                <a:ea typeface="黑体" panose="02010609060101010101" pitchFamily="49" charset="-122"/>
              </a:rPr>
              <a:t>的联合分布率、联合分布函数、边缘分布律、条件分布律，并讨论</a:t>
            </a:r>
            <a:r>
              <a:rPr lang="en-US" altLang="zh-CN" sz="2400" smtClean="0">
                <a:ea typeface="黑体" panose="02010609060101010101" pitchFamily="49" charset="-122"/>
              </a:rPr>
              <a:t>X</a:t>
            </a:r>
            <a:r>
              <a:rPr lang="zh-CN" altLang="en-US" sz="2400" smtClean="0">
                <a:ea typeface="黑体" panose="02010609060101010101" pitchFamily="49" charset="-122"/>
              </a:rPr>
              <a:t>与</a:t>
            </a:r>
            <a:r>
              <a:rPr lang="en-US" altLang="zh-CN" sz="2400" smtClean="0">
                <a:ea typeface="黑体" panose="02010609060101010101" pitchFamily="49" charset="-122"/>
              </a:rPr>
              <a:t>Y</a:t>
            </a:r>
            <a:r>
              <a:rPr lang="zh-CN" altLang="en-US" sz="2400" smtClean="0">
                <a:ea typeface="黑体" panose="02010609060101010101" pitchFamily="49" charset="-122"/>
              </a:rPr>
              <a:t>是否独立。</a:t>
            </a: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1331913" y="3532188"/>
            <a:ext cx="32400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aseline="0">
                <a:solidFill>
                  <a:srgbClr val="FF99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400" baseline="0">
                <a:ea typeface="黑体" panose="02010609060101010101" pitchFamily="49" charset="-122"/>
              </a:rPr>
              <a:t>： </a:t>
            </a:r>
            <a:r>
              <a:rPr lang="en-US" altLang="zh-CN" sz="2400" baseline="0">
                <a:ea typeface="黑体" panose="02010609060101010101" pitchFamily="49" charset="-122"/>
              </a:rPr>
              <a:t>a)</a:t>
            </a:r>
            <a:r>
              <a:rPr lang="zh-CN" altLang="en-US" sz="2400" baseline="0">
                <a:ea typeface="黑体" panose="02010609060101010101" pitchFamily="49" charset="-122"/>
              </a:rPr>
              <a:t>不放回摸球。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 </a:t>
            </a:r>
            <a:r>
              <a:rPr lang="en-US" altLang="zh-CN" sz="2400" baseline="0">
                <a:ea typeface="黑体" panose="02010609060101010101" pitchFamily="49" charset="-122"/>
              </a:rPr>
              <a:t>(X, Y)</a:t>
            </a:r>
            <a:r>
              <a:rPr lang="zh-CN" altLang="en-US" sz="2400" baseline="0">
                <a:ea typeface="黑体" panose="02010609060101010101" pitchFamily="49" charset="-122"/>
              </a:rPr>
              <a:t>的联合分布律、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边缘分布律</a:t>
            </a:r>
          </a:p>
        </p:txBody>
      </p:sp>
      <p:graphicFrame>
        <p:nvGraphicFramePr>
          <p:cNvPr id="389225" name="Group 105"/>
          <p:cNvGraphicFramePr>
            <a:graphicFrameLocks noGrp="1"/>
          </p:cNvGraphicFramePr>
          <p:nvPr/>
        </p:nvGraphicFramePr>
        <p:xfrm>
          <a:off x="4427538" y="3500438"/>
          <a:ext cx="4537075" cy="3025775"/>
        </p:xfrm>
        <a:graphic>
          <a:graphicData uri="http://schemas.openxmlformats.org/drawingml/2006/table">
            <a:tbl>
              <a:tblPr/>
              <a:tblGrid>
                <a:gridCol w="1081087"/>
                <a:gridCol w="1295400"/>
                <a:gridCol w="182563"/>
                <a:gridCol w="1041400"/>
                <a:gridCol w="936625"/>
              </a:tblGrid>
              <a:tr h="64006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58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4402138" y="3424238"/>
            <a:ext cx="1155700" cy="769937"/>
            <a:chOff x="2773" y="2157"/>
            <a:chExt cx="728" cy="485"/>
          </a:xfrm>
        </p:grpSpPr>
        <p:sp>
          <p:nvSpPr>
            <p:cNvPr id="29737" name="Text Box 56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P</a:t>
              </a:r>
              <a:r>
                <a:rPr lang="en-US" altLang="zh-CN" sz="2400" b="0">
                  <a:ea typeface="黑体" panose="02010609060101010101" pitchFamily="49" charset="-122"/>
                </a:rPr>
                <a:t>ij</a:t>
              </a:r>
            </a:p>
          </p:txBody>
        </p:sp>
        <p:sp>
          <p:nvSpPr>
            <p:cNvPr id="29738" name="Text Box 54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9739" name="Text Box 55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9740" name="Line 57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58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179" name="Object 59"/>
          <p:cNvGraphicFramePr>
            <a:graphicFrameLocks noGrp="1" noChangeAspect="1"/>
          </p:cNvGraphicFramePr>
          <p:nvPr>
            <p:ph sz="half" idx="2"/>
          </p:nvPr>
        </p:nvGraphicFramePr>
        <p:xfrm>
          <a:off x="5834063" y="4148138"/>
          <a:ext cx="6588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公式" r:id="rId3" imgW="330057" imgH="406224" progId="Equation.3">
                  <p:embed/>
                </p:oleObj>
              </mc:Choice>
              <mc:Fallback>
                <p:oleObj name="公式" r:id="rId3" imgW="330057" imgH="40622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4148138"/>
                        <a:ext cx="6588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3" name="Object 63"/>
          <p:cNvGraphicFramePr>
            <a:graphicFrameLocks noChangeAspect="1"/>
          </p:cNvGraphicFramePr>
          <p:nvPr/>
        </p:nvGraphicFramePr>
        <p:xfrm>
          <a:off x="7054850" y="4148138"/>
          <a:ext cx="6588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公式" r:id="rId5" imgW="330057" imgH="406224" progId="Equation.3">
                  <p:embed/>
                </p:oleObj>
              </mc:Choice>
              <mc:Fallback>
                <p:oleObj name="公式" r:id="rId5" imgW="330057" imgH="40622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4148138"/>
                        <a:ext cx="6588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5" name="Object 65"/>
          <p:cNvGraphicFramePr>
            <a:graphicFrameLocks noChangeAspect="1"/>
          </p:cNvGraphicFramePr>
          <p:nvPr/>
        </p:nvGraphicFramePr>
        <p:xfrm>
          <a:off x="5834063" y="4921250"/>
          <a:ext cx="6588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公式" r:id="rId7" imgW="330057" imgH="406224" progId="Equation.3">
                  <p:embed/>
                </p:oleObj>
              </mc:Choice>
              <mc:Fallback>
                <p:oleObj name="公式" r:id="rId7" imgW="330057" imgH="40622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4921250"/>
                        <a:ext cx="6588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6" name="Object 66"/>
          <p:cNvGraphicFramePr>
            <a:graphicFrameLocks noChangeAspect="1"/>
          </p:cNvGraphicFramePr>
          <p:nvPr/>
        </p:nvGraphicFramePr>
        <p:xfrm>
          <a:off x="7054850" y="4921250"/>
          <a:ext cx="6588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公式" r:id="rId9" imgW="330057" imgH="406224" progId="Equation.3">
                  <p:embed/>
                </p:oleObj>
              </mc:Choice>
              <mc:Fallback>
                <p:oleObj name="公式" r:id="rId9" imgW="330057" imgH="406224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4921250"/>
                        <a:ext cx="6588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3" name="Object 93"/>
          <p:cNvGraphicFramePr>
            <a:graphicFrameLocks noChangeAspect="1"/>
          </p:cNvGraphicFramePr>
          <p:nvPr/>
        </p:nvGraphicFramePr>
        <p:xfrm>
          <a:off x="8329613" y="4921250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公式" r:id="rId11" imgW="152268" imgH="406048" progId="Equation.3">
                  <p:embed/>
                </p:oleObj>
              </mc:Choice>
              <mc:Fallback>
                <p:oleObj name="公式" r:id="rId11" imgW="152268" imgH="406048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3" y="4921250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4" name="Object 94"/>
          <p:cNvGraphicFramePr>
            <a:graphicFrameLocks noChangeAspect="1"/>
          </p:cNvGraphicFramePr>
          <p:nvPr/>
        </p:nvGraphicFramePr>
        <p:xfrm>
          <a:off x="8329613" y="4148138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公式" r:id="rId13" imgW="152268" imgH="406048" progId="Equation.3">
                  <p:embed/>
                </p:oleObj>
              </mc:Choice>
              <mc:Fallback>
                <p:oleObj name="公式" r:id="rId13" imgW="152268" imgH="406048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3" y="4148138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6" name="Object 96"/>
          <p:cNvGraphicFramePr>
            <a:graphicFrameLocks noChangeAspect="1"/>
          </p:cNvGraphicFramePr>
          <p:nvPr/>
        </p:nvGraphicFramePr>
        <p:xfrm>
          <a:off x="6010275" y="5702300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公式" r:id="rId15" imgW="152268" imgH="406048" progId="Equation.3">
                  <p:embed/>
                </p:oleObj>
              </mc:Choice>
              <mc:Fallback>
                <p:oleObj name="公式" r:id="rId15" imgW="152268" imgH="406048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5702300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7" name="Object 97"/>
          <p:cNvGraphicFramePr>
            <a:graphicFrameLocks noChangeAspect="1"/>
          </p:cNvGraphicFramePr>
          <p:nvPr/>
        </p:nvGraphicFramePr>
        <p:xfrm>
          <a:off x="7231063" y="5702300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17" imgW="152268" imgH="406048" progId="Equation.3">
                  <p:embed/>
                </p:oleObj>
              </mc:Choice>
              <mc:Fallback>
                <p:oleObj name="公式" r:id="rId17" imgW="152268" imgH="406048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5702300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7" name="Rectangle 107"/>
          <p:cNvSpPr>
            <a:spLocks noChangeArrowheads="1"/>
          </p:cNvSpPr>
          <p:nvPr/>
        </p:nvSpPr>
        <p:spPr bwMode="auto">
          <a:xfrm>
            <a:off x="1476375" y="5157788"/>
            <a:ext cx="2808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因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ij</a:t>
            </a:r>
            <a:r>
              <a:rPr lang="en-US" altLang="zh-CN" sz="2400" baseline="0">
                <a:ea typeface="黑体" panose="02010609060101010101" pitchFamily="49" charset="-122"/>
              </a:rPr>
              <a:t> </a:t>
            </a:r>
            <a:r>
              <a:rPr lang="en-US" altLang="en-US" sz="2400" baseline="0">
                <a:ea typeface="黑体" panose="02010609060101010101" pitchFamily="49" charset="-122"/>
              </a:rPr>
              <a:t>≠ 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i.</a:t>
            </a:r>
            <a:r>
              <a:rPr lang="en-US" altLang="en-US" sz="2400" baseline="0">
                <a:ea typeface="黑体" panose="02010609060101010101" pitchFamily="49" charset="-122"/>
              </a:rPr>
              <a:t>×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.j</a:t>
            </a:r>
            <a:r>
              <a:rPr lang="zh-CN" altLang="en-US" sz="2400" baseline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ea typeface="黑体" panose="02010609060101010101" pitchFamily="49" charset="-122"/>
              </a:rPr>
              <a:t>与</a:t>
            </a:r>
            <a:r>
              <a:rPr lang="en-US" altLang="zh-CN" sz="2400" baseline="0">
                <a:ea typeface="黑体" panose="02010609060101010101" pitchFamily="49" charset="-122"/>
              </a:rPr>
              <a:t>Y</a:t>
            </a:r>
            <a:r>
              <a:rPr lang="zh-CN" altLang="en-US" sz="2400" baseline="0">
                <a:ea typeface="黑体" panose="02010609060101010101" pitchFamily="49" charset="-122"/>
              </a:rPr>
              <a:t>不相互独立</a:t>
            </a:r>
          </a:p>
        </p:txBody>
      </p:sp>
      <p:sp>
        <p:nvSpPr>
          <p:cNvPr id="29736" name="灯片编号占位符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F1E7A91-C336-49E4-BB63-3F7B6C4AC66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52" grpId="0" build="p" autoUpdateAnimBg="0"/>
      <p:bldP spid="3892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772A30-CF0C-4CAF-B6EF-E9238ABAF029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400444" name="Group 60"/>
          <p:cNvGraphicFramePr>
            <a:graphicFrameLocks noGrp="1"/>
          </p:cNvGraphicFramePr>
          <p:nvPr/>
        </p:nvGraphicFramePr>
        <p:xfrm>
          <a:off x="1644650" y="4344988"/>
          <a:ext cx="2767013" cy="2162175"/>
        </p:xfrm>
        <a:graphic>
          <a:graphicData uri="http://schemas.openxmlformats.org/drawingml/2006/table">
            <a:tbl>
              <a:tblPr/>
              <a:tblGrid>
                <a:gridCol w="1080962"/>
                <a:gridCol w="719054"/>
                <a:gridCol w="758737"/>
                <a:gridCol w="208260"/>
              </a:tblGrid>
              <a:tr h="640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153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5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3771900" cy="400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</a:rPr>
              <a:t>(X, Y)</a:t>
            </a:r>
            <a:r>
              <a:rPr lang="zh-CN" altLang="en-US" sz="2400" smtClean="0">
                <a:ea typeface="黑体" panose="02010609060101010101" pitchFamily="49" charset="-122"/>
              </a:rPr>
              <a:t>的联合分布函数，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31913" y="3835400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条件分布律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619250" y="4268788"/>
            <a:ext cx="1155700" cy="769937"/>
            <a:chOff x="2773" y="2157"/>
            <a:chExt cx="728" cy="485"/>
          </a:xfrm>
        </p:grpSpPr>
        <p:sp>
          <p:nvSpPr>
            <p:cNvPr id="30772" name="Text Box 35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P</a:t>
              </a:r>
              <a:r>
                <a:rPr lang="en-US" altLang="zh-CN" sz="2400" b="0">
                  <a:ea typeface="黑体" panose="02010609060101010101" pitchFamily="49" charset="-122"/>
                </a:rPr>
                <a:t>j|i</a:t>
              </a:r>
            </a:p>
          </p:txBody>
        </p:sp>
        <p:sp>
          <p:nvSpPr>
            <p:cNvPr id="30773" name="Text Box 36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30774" name="Text Box 37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30775" name="Line 38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9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0429" name="Object 45"/>
          <p:cNvGraphicFramePr>
            <a:graphicFrameLocks noChangeAspect="1"/>
          </p:cNvGraphicFramePr>
          <p:nvPr/>
        </p:nvGraphicFramePr>
        <p:xfrm>
          <a:off x="3759200" y="4994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公式" r:id="rId3" imgW="152268" imgH="406048" progId="Equation.3">
                  <p:embed/>
                </p:oleObj>
              </mc:Choice>
              <mc:Fallback>
                <p:oleObj name="公式" r:id="rId3" imgW="152268" imgH="40604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994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30" name="Object 46"/>
          <p:cNvGraphicFramePr>
            <a:graphicFrameLocks noChangeAspect="1"/>
          </p:cNvGraphicFramePr>
          <p:nvPr/>
        </p:nvGraphicFramePr>
        <p:xfrm>
          <a:off x="2954338" y="4994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公式" r:id="rId5" imgW="152268" imgH="406048" progId="Equation.3">
                  <p:embed/>
                </p:oleObj>
              </mc:Choice>
              <mc:Fallback>
                <p:oleObj name="公式" r:id="rId5" imgW="152268" imgH="40604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994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33" name="Object 4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1628775"/>
          <a:ext cx="62484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公式" r:id="rId7" imgW="3187700" imgH="1143000" progId="Equation.3">
                  <p:embed/>
                </p:oleObj>
              </mc:Choice>
              <mc:Fallback>
                <p:oleObj name="公式" r:id="rId7" imgW="3187700" imgH="1143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62484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0" name="Object 56"/>
          <p:cNvGraphicFramePr>
            <a:graphicFrameLocks noChangeAspect="1"/>
          </p:cNvGraphicFramePr>
          <p:nvPr/>
        </p:nvGraphicFramePr>
        <p:xfrm>
          <a:off x="2954338" y="5713413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公式" r:id="rId9" imgW="152268" imgH="406048" progId="Equation.3">
                  <p:embed/>
                </p:oleObj>
              </mc:Choice>
              <mc:Fallback>
                <p:oleObj name="公式" r:id="rId9" imgW="152268" imgH="40604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5713413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1" name="Object 57"/>
          <p:cNvGraphicFramePr>
            <a:graphicFrameLocks noChangeAspect="1"/>
          </p:cNvGraphicFramePr>
          <p:nvPr/>
        </p:nvGraphicFramePr>
        <p:xfrm>
          <a:off x="3759200" y="5713413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公式" r:id="rId10" imgW="152268" imgH="406048" progId="Equation.3">
                  <p:embed/>
                </p:oleObj>
              </mc:Choice>
              <mc:Fallback>
                <p:oleObj name="公式" r:id="rId10" imgW="152268" imgH="406048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713413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5" name="Group 61"/>
          <p:cNvGraphicFramePr>
            <a:graphicFrameLocks noGrp="1"/>
          </p:cNvGraphicFramePr>
          <p:nvPr/>
        </p:nvGraphicFramePr>
        <p:xfrm>
          <a:off x="5892800" y="4344988"/>
          <a:ext cx="2767013" cy="2162175"/>
        </p:xfrm>
        <a:graphic>
          <a:graphicData uri="http://schemas.openxmlformats.org/drawingml/2006/table">
            <a:tbl>
              <a:tblPr/>
              <a:tblGrid>
                <a:gridCol w="1080962"/>
                <a:gridCol w="719054"/>
                <a:gridCol w="758737"/>
                <a:gridCol w="208260"/>
              </a:tblGrid>
              <a:tr h="640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153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5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0" marR="91430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867400" y="4268788"/>
            <a:ext cx="1155700" cy="769937"/>
            <a:chOff x="2773" y="2157"/>
            <a:chExt cx="728" cy="485"/>
          </a:xfrm>
        </p:grpSpPr>
        <p:sp>
          <p:nvSpPr>
            <p:cNvPr id="30767" name="Text Box 82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P</a:t>
              </a:r>
              <a:r>
                <a:rPr lang="en-US" altLang="zh-CN" sz="2400" b="0">
                  <a:ea typeface="黑体" panose="02010609060101010101" pitchFamily="49" charset="-122"/>
                </a:rPr>
                <a:t>i|j</a:t>
              </a:r>
            </a:p>
          </p:txBody>
        </p:sp>
        <p:sp>
          <p:nvSpPr>
            <p:cNvPr id="30768" name="Text Box 83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30769" name="Text Box 84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30770" name="Line 85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86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0471" name="Object 87"/>
          <p:cNvGraphicFramePr>
            <a:graphicFrameLocks noChangeAspect="1"/>
          </p:cNvGraphicFramePr>
          <p:nvPr/>
        </p:nvGraphicFramePr>
        <p:xfrm>
          <a:off x="8007350" y="4994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公式" r:id="rId12" imgW="152268" imgH="406048" progId="Equation.3">
                  <p:embed/>
                </p:oleObj>
              </mc:Choice>
              <mc:Fallback>
                <p:oleObj name="公式" r:id="rId12" imgW="152268" imgH="406048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4994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72" name="Object 88"/>
          <p:cNvGraphicFramePr>
            <a:graphicFrameLocks noChangeAspect="1"/>
          </p:cNvGraphicFramePr>
          <p:nvPr/>
        </p:nvGraphicFramePr>
        <p:xfrm>
          <a:off x="7202488" y="4994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公式" r:id="rId14" imgW="152268" imgH="406048" progId="Equation.3">
                  <p:embed/>
                </p:oleObj>
              </mc:Choice>
              <mc:Fallback>
                <p:oleObj name="公式" r:id="rId14" imgW="152268" imgH="406048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4994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73" name="Object 89"/>
          <p:cNvGraphicFramePr>
            <a:graphicFrameLocks noChangeAspect="1"/>
          </p:cNvGraphicFramePr>
          <p:nvPr/>
        </p:nvGraphicFramePr>
        <p:xfrm>
          <a:off x="7202488" y="5713413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公式" r:id="rId15" imgW="152268" imgH="406048" progId="Equation.3">
                  <p:embed/>
                </p:oleObj>
              </mc:Choice>
              <mc:Fallback>
                <p:oleObj name="公式" r:id="rId15" imgW="152268" imgH="406048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5713413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74" name="Object 90"/>
          <p:cNvGraphicFramePr>
            <a:graphicFrameLocks noChangeAspect="1"/>
          </p:cNvGraphicFramePr>
          <p:nvPr/>
        </p:nvGraphicFramePr>
        <p:xfrm>
          <a:off x="8007350" y="5713413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公式" r:id="rId17" imgW="152268" imgH="406048" progId="Equation.3">
                  <p:embed/>
                </p:oleObj>
              </mc:Choice>
              <mc:Fallback>
                <p:oleObj name="公式" r:id="rId17" imgW="152268" imgH="406048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5713413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6" name="灯片编号占位符 3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F8C49DE6-21CF-4DBD-B862-5CAE3896A0E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0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0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  <p:bldP spid="40038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DEA9AF-ADA5-4010-9C77-4DCF436E7917}" type="datetime1">
              <a:rPr lang="zh-CN" altLang="en-US"/>
              <a:pPr>
                <a:defRPr/>
              </a:pPr>
              <a:t>2019/9/5</a:t>
            </a:fld>
            <a:endParaRPr lang="en-US" altLang="zh-CN" dirty="0"/>
          </a:p>
        </p:txBody>
      </p:sp>
      <p:sp>
        <p:nvSpPr>
          <p:cNvPr id="51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174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245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143000"/>
            <a:ext cx="2852737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</a:rPr>
              <a:t>b)</a:t>
            </a:r>
            <a:r>
              <a:rPr lang="zh-CN" altLang="en-US" sz="2400" smtClean="0">
                <a:ea typeface="黑体" panose="02010609060101010101" pitchFamily="49" charset="-122"/>
              </a:rPr>
              <a:t>有放回摸球。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</a:rPr>
              <a:t>(X, Y)</a:t>
            </a:r>
            <a:r>
              <a:rPr lang="zh-CN" altLang="en-US" sz="2400" smtClean="0">
                <a:ea typeface="黑体" panose="02010609060101010101" pitchFamily="49" charset="-122"/>
              </a:rPr>
              <a:t>的联合分布率、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边缘分布率</a:t>
            </a:r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1116013" y="4573588"/>
            <a:ext cx="1439862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(X, Y)</a:t>
            </a:r>
            <a:r>
              <a:rPr lang="zh-CN" altLang="en-US" sz="2400" baseline="0">
                <a:ea typeface="黑体" panose="02010609060101010101" pitchFamily="49" charset="-122"/>
              </a:rPr>
              <a:t>的联合分布函数</a:t>
            </a:r>
          </a:p>
        </p:txBody>
      </p:sp>
      <p:graphicFrame>
        <p:nvGraphicFramePr>
          <p:cNvPr id="402465" name="Object 3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59063" y="4365625"/>
          <a:ext cx="62182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3" imgW="3175000" imgH="1143000" progId="Equation.3">
                  <p:embed/>
                </p:oleObj>
              </mc:Choice>
              <mc:Fallback>
                <p:oleObj name="公式" r:id="rId3" imgW="3175000" imgH="114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365625"/>
                        <a:ext cx="6218237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98" name="Group 66"/>
          <p:cNvGraphicFramePr>
            <a:graphicFrameLocks noGrp="1"/>
          </p:cNvGraphicFramePr>
          <p:nvPr/>
        </p:nvGraphicFramePr>
        <p:xfrm>
          <a:off x="4237038" y="1268413"/>
          <a:ext cx="4537075" cy="3025775"/>
        </p:xfrm>
        <a:graphic>
          <a:graphicData uri="http://schemas.openxmlformats.org/drawingml/2006/table">
            <a:tbl>
              <a:tblPr/>
              <a:tblGrid>
                <a:gridCol w="1081087"/>
                <a:gridCol w="1295400"/>
                <a:gridCol w="182563"/>
                <a:gridCol w="1041400"/>
                <a:gridCol w="936625"/>
              </a:tblGrid>
              <a:tr h="64006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58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06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4211638" y="1192213"/>
            <a:ext cx="1155700" cy="769937"/>
            <a:chOff x="2773" y="2157"/>
            <a:chExt cx="728" cy="485"/>
          </a:xfrm>
        </p:grpSpPr>
        <p:sp>
          <p:nvSpPr>
            <p:cNvPr id="31787" name="Text Box 96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P</a:t>
              </a:r>
              <a:r>
                <a:rPr lang="en-US" altLang="zh-CN" sz="2400" b="0">
                  <a:ea typeface="黑体" panose="02010609060101010101" pitchFamily="49" charset="-122"/>
                </a:rPr>
                <a:t>ij</a:t>
              </a:r>
            </a:p>
          </p:txBody>
        </p:sp>
        <p:sp>
          <p:nvSpPr>
            <p:cNvPr id="31788" name="Text Box 97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31789" name="Text Box 98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baseline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31790" name="Line 99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00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2533" name="Object 101"/>
          <p:cNvGraphicFramePr>
            <a:graphicFrameLocks noGrp="1" noChangeAspect="1"/>
          </p:cNvGraphicFramePr>
          <p:nvPr>
            <p:ph sz="half" idx="2"/>
          </p:nvPr>
        </p:nvGraphicFramePr>
        <p:xfrm>
          <a:off x="5643563" y="1916113"/>
          <a:ext cx="6588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5" imgW="330057" imgH="406224" progId="Equation.3">
                  <p:embed/>
                </p:oleObj>
              </mc:Choice>
              <mc:Fallback>
                <p:oleObj name="公式" r:id="rId5" imgW="330057" imgH="406224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916113"/>
                        <a:ext cx="6588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4" name="Object 102"/>
          <p:cNvGraphicFramePr>
            <a:graphicFrameLocks noChangeAspect="1"/>
          </p:cNvGraphicFramePr>
          <p:nvPr/>
        </p:nvGraphicFramePr>
        <p:xfrm>
          <a:off x="6864350" y="1916113"/>
          <a:ext cx="6588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公式" r:id="rId7" imgW="330057" imgH="406224" progId="Equation.3">
                  <p:embed/>
                </p:oleObj>
              </mc:Choice>
              <mc:Fallback>
                <p:oleObj name="公式" r:id="rId7" imgW="330057" imgH="406224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1916113"/>
                        <a:ext cx="6588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5" name="Object 103"/>
          <p:cNvGraphicFramePr>
            <a:graphicFrameLocks noChangeAspect="1"/>
          </p:cNvGraphicFramePr>
          <p:nvPr/>
        </p:nvGraphicFramePr>
        <p:xfrm>
          <a:off x="5643563" y="2689225"/>
          <a:ext cx="6588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公式" r:id="rId9" imgW="330057" imgH="406224" progId="Equation.3">
                  <p:embed/>
                </p:oleObj>
              </mc:Choice>
              <mc:Fallback>
                <p:oleObj name="公式" r:id="rId9" imgW="330057" imgH="406224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689225"/>
                        <a:ext cx="6588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6" name="Object 104"/>
          <p:cNvGraphicFramePr>
            <a:graphicFrameLocks noChangeAspect="1"/>
          </p:cNvGraphicFramePr>
          <p:nvPr/>
        </p:nvGraphicFramePr>
        <p:xfrm>
          <a:off x="6864350" y="2689225"/>
          <a:ext cx="6588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公式" r:id="rId11" imgW="330057" imgH="406224" progId="Equation.3">
                  <p:embed/>
                </p:oleObj>
              </mc:Choice>
              <mc:Fallback>
                <p:oleObj name="公式" r:id="rId11" imgW="330057" imgH="406224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689225"/>
                        <a:ext cx="6588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7" name="Object 105"/>
          <p:cNvGraphicFramePr>
            <a:graphicFrameLocks noChangeAspect="1"/>
          </p:cNvGraphicFramePr>
          <p:nvPr/>
        </p:nvGraphicFramePr>
        <p:xfrm>
          <a:off x="8139113" y="268922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公式" r:id="rId13" imgW="152268" imgH="406048" progId="Equation.3">
                  <p:embed/>
                </p:oleObj>
              </mc:Choice>
              <mc:Fallback>
                <p:oleObj name="公式" r:id="rId13" imgW="152268" imgH="406048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113" y="268922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8" name="Object 106"/>
          <p:cNvGraphicFramePr>
            <a:graphicFrameLocks noChangeAspect="1"/>
          </p:cNvGraphicFramePr>
          <p:nvPr/>
        </p:nvGraphicFramePr>
        <p:xfrm>
          <a:off x="8139113" y="1916113"/>
          <a:ext cx="304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公式" r:id="rId15" imgW="152268" imgH="406048" progId="Equation.3">
                  <p:embed/>
                </p:oleObj>
              </mc:Choice>
              <mc:Fallback>
                <p:oleObj name="公式" r:id="rId15" imgW="152268" imgH="406048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113" y="1916113"/>
                        <a:ext cx="304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9" name="Object 107"/>
          <p:cNvGraphicFramePr>
            <a:graphicFrameLocks noChangeAspect="1"/>
          </p:cNvGraphicFramePr>
          <p:nvPr/>
        </p:nvGraphicFramePr>
        <p:xfrm>
          <a:off x="5819775" y="3470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公式" r:id="rId17" imgW="152268" imgH="406048" progId="Equation.3">
                  <p:embed/>
                </p:oleObj>
              </mc:Choice>
              <mc:Fallback>
                <p:oleObj name="公式" r:id="rId17" imgW="152268" imgH="406048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3470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40" name="Object 108"/>
          <p:cNvGraphicFramePr>
            <a:graphicFrameLocks noChangeAspect="1"/>
          </p:cNvGraphicFramePr>
          <p:nvPr/>
        </p:nvGraphicFramePr>
        <p:xfrm>
          <a:off x="7040563" y="347027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公式" r:id="rId19" imgW="152268" imgH="406048" progId="Equation.3">
                  <p:embed/>
                </p:oleObj>
              </mc:Choice>
              <mc:Fallback>
                <p:oleObj name="公式" r:id="rId19" imgW="152268" imgH="406048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347027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41" name="Rectangle 109"/>
          <p:cNvSpPr>
            <a:spLocks noChangeArrowheads="1"/>
          </p:cNvSpPr>
          <p:nvPr/>
        </p:nvSpPr>
        <p:spPr bwMode="auto">
          <a:xfrm>
            <a:off x="1116013" y="2852738"/>
            <a:ext cx="3313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因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ij</a:t>
            </a:r>
            <a:r>
              <a:rPr lang="zh-CN" altLang="en-US" sz="2400" baseline="0">
                <a:ea typeface="黑体" panose="02010609060101010101" pitchFamily="49" charset="-122"/>
              </a:rPr>
              <a:t>＝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i.</a:t>
            </a:r>
            <a:r>
              <a:rPr lang="en-US" altLang="en-US" sz="2400" baseline="0">
                <a:ea typeface="黑体" panose="02010609060101010101" pitchFamily="49" charset="-122"/>
              </a:rPr>
              <a:t>×</a:t>
            </a:r>
            <a:r>
              <a:rPr lang="en-US" altLang="zh-CN" sz="2400" baseline="0">
                <a:ea typeface="黑体" panose="02010609060101010101" pitchFamily="49" charset="-122"/>
              </a:rPr>
              <a:t>p</a:t>
            </a:r>
            <a:r>
              <a:rPr lang="en-US" altLang="zh-CN" sz="2400">
                <a:ea typeface="黑体" panose="02010609060101010101" pitchFamily="49" charset="-122"/>
              </a:rPr>
              <a:t>.j</a:t>
            </a:r>
            <a:r>
              <a:rPr lang="en-US" altLang="zh-CN" sz="2400" baseline="0">
                <a:ea typeface="黑体" panose="02010609060101010101" pitchFamily="49" charset="-122"/>
              </a:rPr>
              <a:t>(i, j = 0, 1)</a:t>
            </a:r>
            <a:r>
              <a:rPr lang="zh-CN" altLang="en-US" sz="2400" baseline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ea typeface="黑体" panose="02010609060101010101" pitchFamily="49" charset="-122"/>
              </a:rPr>
              <a:t>与</a:t>
            </a:r>
            <a:r>
              <a:rPr lang="en-US" altLang="zh-CN" sz="2400" baseline="0">
                <a:ea typeface="黑体" panose="02010609060101010101" pitchFamily="49" charset="-122"/>
              </a:rPr>
              <a:t>Y</a:t>
            </a:r>
            <a:r>
              <a:rPr lang="zh-CN" altLang="en-US" sz="2400" baseline="0">
                <a:ea typeface="黑体" panose="02010609060101010101" pitchFamily="49" charset="-122"/>
              </a:rPr>
              <a:t>相互独立</a:t>
            </a:r>
          </a:p>
        </p:txBody>
      </p:sp>
      <p:sp>
        <p:nvSpPr>
          <p:cNvPr id="25" name="椭圆形标注 24"/>
          <p:cNvSpPr>
            <a:spLocks noChangeArrowheads="1"/>
          </p:cNvSpPr>
          <p:nvPr/>
        </p:nvSpPr>
        <p:spPr bwMode="auto">
          <a:xfrm>
            <a:off x="6875463" y="4292600"/>
            <a:ext cx="2066925" cy="1296988"/>
          </a:xfrm>
          <a:prstGeom prst="wedgeEllipseCallout">
            <a:avLst>
              <a:gd name="adj1" fmla="val -224634"/>
              <a:gd name="adj2" fmla="val -90745"/>
            </a:avLst>
          </a:prstGeom>
          <a:solidFill>
            <a:schemeClr val="accent1">
              <a:alpha val="70195"/>
            </a:scheme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条件分布律即边缘分布律</a:t>
            </a:r>
          </a:p>
        </p:txBody>
      </p:sp>
      <p:sp>
        <p:nvSpPr>
          <p:cNvPr id="31786" name="灯片编号占位符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C61D5739-F2B4-45AE-801C-0BD0A353F81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2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5" grpId="0" build="p"/>
      <p:bldP spid="402456" grpId="0" build="p" autoUpdateAnimBg="0"/>
      <p:bldP spid="402541" grpId="0" build="p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CB306A-06F8-482A-BF01-152FDE6FCA17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连续型二维随机变量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8238"/>
            <a:ext cx="8375650" cy="1292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	    </a:t>
            </a:r>
            <a:r>
              <a:rPr lang="zh-CN" altLang="en-US" smtClean="0">
                <a:ea typeface="黑体" panose="02010609060101010101" pitchFamily="49" charset="-122"/>
              </a:rPr>
              <a:t>若存在非负可积函数</a:t>
            </a:r>
            <a:r>
              <a:rPr lang="en-US" altLang="zh-CN" smtClean="0">
                <a:ea typeface="黑体" panose="02010609060101010101" pitchFamily="49" charset="-122"/>
              </a:rPr>
              <a:t>f(x, y)</a:t>
            </a:r>
            <a:r>
              <a:rPr lang="zh-CN" altLang="en-US" smtClean="0">
                <a:ea typeface="黑体" panose="02010609060101010101" pitchFamily="49" charset="-122"/>
              </a:rPr>
              <a:t>，使得二维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的联合分布函数满足：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447800" y="2620963"/>
          <a:ext cx="70104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2959100" imgH="469900" progId="Equation.3">
                  <p:embed/>
                </p:oleObj>
              </mc:Choice>
              <mc:Fallback>
                <p:oleObj name="Equation" r:id="rId3" imgW="29591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20963"/>
                        <a:ext cx="70104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143000" y="3856038"/>
            <a:ext cx="777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(X, Y)</a:t>
            </a:r>
            <a:r>
              <a:rPr lang="zh-CN" altLang="en-US" baseline="0">
                <a:ea typeface="黑体" panose="02010609060101010101" pitchFamily="49" charset="-122"/>
              </a:rPr>
              <a:t>为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连续型二维随机变量</a:t>
            </a:r>
            <a:r>
              <a:rPr lang="zh-CN" altLang="en-US" baseline="0">
                <a:ea typeface="黑体" panose="02010609060101010101" pitchFamily="49" charset="-122"/>
              </a:rPr>
              <a:t>，并称</a:t>
            </a:r>
            <a:r>
              <a:rPr lang="en-US" altLang="zh-CN" baseline="0">
                <a:ea typeface="黑体" panose="02010609060101010101" pitchFamily="49" charset="-122"/>
              </a:rPr>
              <a:t>f(x, y)</a:t>
            </a:r>
            <a:r>
              <a:rPr lang="zh-CN" altLang="en-US" baseline="0">
                <a:ea typeface="黑体" panose="02010609060101010101" pitchFamily="49" charset="-122"/>
              </a:rPr>
              <a:t>为连续型二维随机变量的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联合概率密度函数</a:t>
            </a:r>
            <a:r>
              <a:rPr lang="zh-CN" altLang="en-US" baseline="0">
                <a:ea typeface="黑体" panose="02010609060101010101" pitchFamily="49" charset="-122"/>
              </a:rPr>
              <a:t>，简称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联合概率密度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2776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C12FDD82-EB16-419D-8D01-ECAF418AD18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19EA0A-E00A-4766-9D83-3BB724BD8FEE}" type="datetime1">
              <a:rPr lang="zh-CN" altLang="en-US" sz="1800" baseline="0" smtClean="0">
                <a:solidFill>
                  <a:srgbClr val="00FF00"/>
                </a:solidFill>
                <a:cs typeface="Times New Roman" panose="02020603050405020304" pitchFamily="18" charset="0"/>
              </a:rPr>
              <a:pPr/>
              <a:t>2019/9/5</a:t>
            </a:fld>
            <a:endParaRPr lang="en-US" altLang="zh-CN" sz="1800" baseline="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aseline="0" smtClean="0">
                <a:solidFill>
                  <a:srgbClr val="00FF00"/>
                </a:solidFill>
                <a:cs typeface="Times New Roman" panose="02020603050405020304" pitchFamily="18" charset="0"/>
              </a:rPr>
              <a:t>信息与软件工程学院　顾小丰</a:t>
            </a:r>
            <a:endParaRPr lang="en-US" altLang="zh-CN" sz="1800" baseline="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联合概率密度的性质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27125"/>
            <a:ext cx="4429125" cy="6461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f(x, y) ≥ 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1828800" y="2070100"/>
          <a:ext cx="388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1422400" imgH="330200" progId="Equation.3">
                  <p:embed/>
                </p:oleObj>
              </mc:Choice>
              <mc:Fallback>
                <p:oleObj name="Equation" r:id="rId3" imgW="14224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70100"/>
                        <a:ext cx="388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143000" y="30067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如果一个函数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f(x, y)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具有性质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，则它一定是某个二维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R.V.(X, Y)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1295400" y="4019550"/>
            <a:ext cx="61563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f(x, y)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的连续点</a:t>
            </a:r>
            <a:r>
              <a:rPr lang="en-US" altLang="zh-CN" baseline="0">
                <a:ea typeface="黑体" panose="02010609060101010101" pitchFamily="49" charset="-122"/>
                <a:cs typeface="Times New Roman" panose="02020603050405020304" pitchFamily="18" charset="0"/>
              </a:rPr>
              <a:t>(x, y)</a:t>
            </a:r>
            <a:r>
              <a:rPr lang="zh-CN" altLang="en-US" baseline="0">
                <a:ea typeface="黑体" panose="02010609060101010101" pitchFamily="49" charset="-122"/>
                <a:cs typeface="Times New Roman" panose="02020603050405020304" pitchFamily="18" charset="0"/>
              </a:rPr>
              <a:t>处，有</a:t>
            </a:r>
            <a:endParaRPr lang="zh-CN" altLang="en-US" baseline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3276600" y="4667250"/>
          <a:ext cx="27559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1231366" imgH="444307" progId="Equation.3">
                  <p:embed/>
                </p:oleObj>
              </mc:Choice>
              <mc:Fallback>
                <p:oleObj name="Equation" r:id="rId5" imgW="1231366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67250"/>
                        <a:ext cx="27559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1295400" y="5505450"/>
            <a:ext cx="75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1800225" y="5657850"/>
          <a:ext cx="4476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7" imgW="1968500" imgH="381000" progId="Equation.3">
                  <p:embed/>
                </p:oleObj>
              </mc:Choice>
              <mc:Fallback>
                <p:oleObj name="Equation" r:id="rId7" imgW="19685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657850"/>
                        <a:ext cx="44767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1295400" y="2251075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aseline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3805" name="灯片编号占位符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t>－</a:t>
            </a:r>
            <a:fld id="{0552DF9D-F0BF-405D-91B5-69BB34095615}" type="slidenum">
              <a:rPr lang="zh-CN" altLang="en-US" sz="1800" smtClean="0">
                <a:solidFill>
                  <a:srgbClr val="00FF00"/>
                </a:solidFill>
                <a:cs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zh-CN" altLang="en-US" sz="1800" smtClean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utoUpdateAnimBg="0"/>
      <p:bldP spid="375814" grpId="0" autoUpdateAnimBg="0"/>
      <p:bldP spid="375816" grpId="0" autoUpdateAnimBg="0"/>
      <p:bldP spid="3758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3028F4-76C1-40E5-BBF1-FF145B015B4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246188"/>
            <a:ext cx="7467600" cy="4540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随机变量及其分布程</a:t>
            </a:r>
          </a:p>
          <a:p>
            <a:pPr lvl="1" eaLnBrk="1" hangingPunct="1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离散型随机变量及其分布律</a:t>
            </a:r>
          </a:p>
          <a:p>
            <a:pPr lvl="1" eaLnBrk="1" hangingPunct="1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连续型随机变量及其概率密度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常见的随机变量及其分布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维随机变量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</a:p>
        </p:txBody>
      </p:sp>
      <p:sp>
        <p:nvSpPr>
          <p:cNvPr id="717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8EE1F0FA-3CAF-4F82-BE97-8A581280A44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5911CC-8803-4AC6-B501-D62BBDEAD5AC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边缘分布函数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6934200" cy="2563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设二维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的联合分布函数为</a:t>
            </a:r>
            <a:r>
              <a:rPr lang="en-US" altLang="zh-CN" smtClean="0">
                <a:ea typeface="黑体" panose="02010609060101010101" pitchFamily="49" charset="-122"/>
              </a:rPr>
              <a:t>F(x, y)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X</a:t>
            </a:r>
            <a:r>
              <a:rPr lang="en-US" altLang="zh-CN" smtClean="0">
                <a:ea typeface="黑体" panose="02010609060101010101" pitchFamily="49" charset="-122"/>
              </a:rPr>
              <a:t>(x)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F(x, +∞)</a:t>
            </a:r>
            <a:r>
              <a:rPr lang="zh-CN" altLang="en-US" smtClean="0">
                <a:ea typeface="黑体" panose="02010609060101010101" pitchFamily="49" charset="-122"/>
              </a:rPr>
              <a:t>，   </a:t>
            </a:r>
            <a:r>
              <a:rPr lang="en-US" altLang="zh-CN" smtClean="0">
                <a:ea typeface="黑体" panose="02010609060101010101" pitchFamily="49" charset="-122"/>
              </a:rPr>
              <a:t>-∞ &lt; x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称为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边缘分布函数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Y</a:t>
            </a:r>
            <a:r>
              <a:rPr lang="en-US" altLang="zh-CN" smtClean="0">
                <a:ea typeface="黑体" panose="02010609060101010101" pitchFamily="49" charset="-122"/>
              </a:rPr>
              <a:t>(y)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F(+∞, y)</a:t>
            </a:r>
            <a:r>
              <a:rPr lang="zh-CN" altLang="en-US" smtClean="0">
                <a:ea typeface="黑体" panose="02010609060101010101" pitchFamily="49" charset="-122"/>
              </a:rPr>
              <a:t>，   </a:t>
            </a:r>
            <a:r>
              <a:rPr lang="en-US" altLang="zh-CN" smtClean="0">
                <a:ea typeface="黑体" panose="02010609060101010101" pitchFamily="49" charset="-122"/>
              </a:rPr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称为</a:t>
            </a:r>
            <a:r>
              <a:rPr lang="en-US" altLang="zh-CN" smtClean="0">
                <a:ea typeface="黑体" panose="02010609060101010101" pitchFamily="49" charset="-122"/>
              </a:rPr>
              <a:t>R.V.Y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边缘分布函数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447800" y="3916363"/>
            <a:ext cx="68580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设二维</a:t>
            </a:r>
            <a:r>
              <a:rPr lang="en-US" altLang="zh-CN" baseline="0">
                <a:ea typeface="黑体" panose="02010609060101010101" pitchFamily="49" charset="-122"/>
              </a:rPr>
              <a:t>R.V.(X, Y)</a:t>
            </a:r>
            <a:r>
              <a:rPr lang="zh-CN" altLang="en-US" baseline="0">
                <a:ea typeface="黑体" panose="02010609060101010101" pitchFamily="49" charset="-122"/>
              </a:rPr>
              <a:t>的联合概率密度为</a:t>
            </a:r>
            <a:r>
              <a:rPr lang="en-US" altLang="zh-CN" baseline="0">
                <a:ea typeface="黑体" panose="02010609060101010101" pitchFamily="49" charset="-122"/>
              </a:rPr>
              <a:t>f(x, y)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				  ，	</a:t>
            </a:r>
            <a:r>
              <a:rPr lang="en-US" altLang="zh-CN" baseline="0">
                <a:ea typeface="黑体" panose="02010609060101010101" pitchFamily="49" charset="-122"/>
              </a:rPr>
              <a:t>-∞ &lt; x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称为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边缘概率密度函数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				  ，	</a:t>
            </a:r>
            <a:r>
              <a:rPr lang="en-US" altLang="zh-CN" baseline="0">
                <a:ea typeface="黑体" panose="02010609060101010101" pitchFamily="49" charset="-122"/>
              </a:rPr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</a:rPr>
              <a:t>称为</a:t>
            </a:r>
            <a:r>
              <a:rPr lang="en-US" altLang="zh-CN" baseline="0">
                <a:ea typeface="黑体" panose="02010609060101010101" pitchFamily="49" charset="-122"/>
              </a:rPr>
              <a:t>R.V.Y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边缘概率密度函数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2339975" y="4373563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1282700" imgH="330200" progId="Equation.3">
                  <p:embed/>
                </p:oleObj>
              </mc:Choice>
              <mc:Fallback>
                <p:oleObj name="Equation" r:id="rId3" imgW="12827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73563"/>
                        <a:ext cx="2895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2339975" y="5394325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282700" imgH="330200" progId="Equation.3">
                  <p:embed/>
                </p:oleObj>
              </mc:Choice>
              <mc:Fallback>
                <p:oleObj name="Equation" r:id="rId5" imgW="12827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94325"/>
                        <a:ext cx="2895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42AE0E1-B5E9-4B20-BA8D-FF1B06C6897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84D1B4-CD35-4E33-926E-04185848D138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条件概率密度与条件分布函数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66800"/>
            <a:ext cx="7943850" cy="205105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Y|X</a:t>
            </a:r>
            <a:r>
              <a:rPr lang="en-US" altLang="zh-CN" smtClean="0">
                <a:ea typeface="黑体" panose="02010609060101010101" pitchFamily="49" charset="-122"/>
              </a:rPr>
              <a:t>(y|x)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f(x, y)∕f</a:t>
            </a:r>
            <a:r>
              <a:rPr lang="en-US" altLang="zh-CN" baseline="-25000" smtClean="0">
                <a:ea typeface="黑体" panose="02010609060101010101" pitchFamily="49" charset="-122"/>
              </a:rPr>
              <a:t>X</a:t>
            </a:r>
            <a:r>
              <a:rPr lang="en-US" altLang="zh-CN" smtClean="0">
                <a:ea typeface="黑体" panose="02010609060101010101" pitchFamily="49" charset="-122"/>
              </a:rPr>
              <a:t>(x)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-∞ &lt; x &lt; +∞, 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称为已知</a:t>
            </a:r>
            <a:r>
              <a:rPr lang="en-US" altLang="zh-CN" smtClean="0">
                <a:ea typeface="黑体" panose="02010609060101010101" pitchFamily="49" charset="-122"/>
              </a:rPr>
              <a:t>X=x</a:t>
            </a:r>
            <a:r>
              <a:rPr lang="zh-CN" altLang="en-US" smtClean="0">
                <a:ea typeface="黑体" panose="02010609060101010101" pitchFamily="49" charset="-122"/>
              </a:rPr>
              <a:t>的条件下，</a:t>
            </a:r>
            <a:r>
              <a:rPr lang="en-US" altLang="zh-CN" smtClean="0">
                <a:ea typeface="黑体" panose="02010609060101010101" pitchFamily="49" charset="-122"/>
              </a:rPr>
              <a:t>R.V.Y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条件概率密度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X|Y</a:t>
            </a:r>
            <a:r>
              <a:rPr lang="en-US" altLang="zh-CN" smtClean="0">
                <a:ea typeface="黑体" panose="02010609060101010101" pitchFamily="49" charset="-122"/>
              </a:rPr>
              <a:t>(x|y)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f(x, y)∕f</a:t>
            </a:r>
            <a:r>
              <a:rPr lang="en-US" altLang="zh-CN" baseline="-25000" smtClean="0">
                <a:ea typeface="黑体" panose="02010609060101010101" pitchFamily="49" charset="-122"/>
              </a:rPr>
              <a:t>Y</a:t>
            </a:r>
            <a:r>
              <a:rPr lang="en-US" altLang="zh-CN" smtClean="0">
                <a:ea typeface="黑体" panose="02010609060101010101" pitchFamily="49" charset="-122"/>
              </a:rPr>
              <a:t>(y)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-∞ &lt; x &lt; +∞, 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称为已知</a:t>
            </a:r>
            <a:r>
              <a:rPr lang="en-US" altLang="zh-CN" smtClean="0">
                <a:ea typeface="黑体" panose="02010609060101010101" pitchFamily="49" charset="-122"/>
              </a:rPr>
              <a:t>Y=y</a:t>
            </a:r>
            <a:r>
              <a:rPr lang="zh-CN" altLang="en-US" smtClean="0">
                <a:ea typeface="黑体" panose="02010609060101010101" pitchFamily="49" charset="-122"/>
              </a:rPr>
              <a:t>的条件下，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条件概率密度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1184275" y="3157538"/>
          <a:ext cx="76549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3454400" imgH="596900" progId="Equation.3">
                  <p:embed/>
                </p:oleObj>
              </mc:Choice>
              <mc:Fallback>
                <p:oleObj name="Equation" r:id="rId3" imgW="34544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157538"/>
                        <a:ext cx="76549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1233488" y="4800600"/>
          <a:ext cx="76263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800600"/>
                        <a:ext cx="762635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044575" y="4419600"/>
            <a:ext cx="7843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称为已知</a:t>
            </a:r>
            <a:r>
              <a:rPr lang="en-US" altLang="zh-CN" baseline="0">
                <a:ea typeface="黑体" panose="02010609060101010101" pitchFamily="49" charset="-122"/>
              </a:rPr>
              <a:t>X=x</a:t>
            </a:r>
            <a:r>
              <a:rPr lang="zh-CN" altLang="en-US" baseline="0">
                <a:ea typeface="黑体" panose="02010609060101010101" pitchFamily="49" charset="-122"/>
              </a:rPr>
              <a:t>的条件下，</a:t>
            </a:r>
            <a:r>
              <a:rPr lang="en-US" altLang="zh-CN" baseline="0">
                <a:ea typeface="黑体" panose="02010609060101010101" pitchFamily="49" charset="-122"/>
              </a:rPr>
              <a:t>R.V.Y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条件分布函数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1066800" y="6034088"/>
            <a:ext cx="7843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称为已知</a:t>
            </a:r>
            <a:r>
              <a:rPr lang="en-US" altLang="zh-CN" baseline="0">
                <a:ea typeface="黑体" panose="02010609060101010101" pitchFamily="49" charset="-122"/>
              </a:rPr>
              <a:t>Y=y</a:t>
            </a:r>
            <a:r>
              <a:rPr lang="zh-CN" altLang="en-US" baseline="0">
                <a:ea typeface="黑体" panose="02010609060101010101" pitchFamily="49" charset="-122"/>
              </a:rPr>
              <a:t>的条件下，</a:t>
            </a:r>
            <a:r>
              <a:rPr lang="en-US" altLang="zh-CN" baseline="0">
                <a:ea typeface="黑体" panose="02010609060101010101" pitchFamily="49" charset="-122"/>
              </a:rPr>
              <a:t>R.V.X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条件分布函数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5850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EE37B741-769F-4E2A-B53F-7912D87F5DB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  <p:bldP spid="377862" grpId="0" autoUpdateAnimBg="0"/>
      <p:bldP spid="3778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73A1E6-0BE9-41F1-99C3-AF1418E4C73B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相互独立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32893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如果二维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对任意的</a:t>
            </a:r>
            <a:r>
              <a:rPr lang="en-US" altLang="zh-CN" smtClean="0">
                <a:ea typeface="黑体" panose="02010609060101010101" pitchFamily="49" charset="-122"/>
              </a:rPr>
              <a:t>x, y</a:t>
            </a:r>
            <a:r>
              <a:rPr lang="zh-CN" altLang="en-US" smtClean="0">
                <a:ea typeface="黑体" panose="02010609060101010101" pitchFamily="49" charset="-122"/>
              </a:rPr>
              <a:t>有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P{X&lt;x, Y&lt;y}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P{X&lt;x}P{Y&lt;y}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-∞ &lt; x &lt; +∞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-∞ &lt; y &lt; +∞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等价地有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F(x, y)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X</a:t>
            </a:r>
            <a:r>
              <a:rPr lang="en-US" altLang="zh-CN" smtClean="0">
                <a:ea typeface="黑体" panose="02010609060101010101" pitchFamily="49" charset="-122"/>
              </a:rPr>
              <a:t>(x)F</a:t>
            </a:r>
            <a:r>
              <a:rPr lang="en-US" altLang="zh-CN" baseline="-25000" smtClean="0">
                <a:ea typeface="黑体" panose="02010609060101010101" pitchFamily="49" charset="-122"/>
              </a:rPr>
              <a:t>Y</a:t>
            </a:r>
            <a:r>
              <a:rPr lang="en-US" altLang="zh-CN" smtClean="0">
                <a:ea typeface="黑体" panose="02010609060101010101" pitchFamily="49" charset="-122"/>
              </a:rPr>
              <a:t>(y)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-∞ &lt; x &lt; +∞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-∞ &lt; y &lt; +∞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则称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与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相互独立。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143000" y="4572000"/>
            <a:ext cx="7772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baseline="0">
                <a:ea typeface="黑体" panose="02010609060101010101" pitchFamily="49" charset="-122"/>
              </a:rPr>
              <a:t>    </a:t>
            </a:r>
            <a:r>
              <a:rPr lang="zh-CN" altLang="en-US" baseline="0">
                <a:ea typeface="黑体" panose="02010609060101010101" pitchFamily="49" charset="-122"/>
              </a:rPr>
              <a:t>显然，对连续型二维</a:t>
            </a:r>
            <a:r>
              <a:rPr lang="en-US" altLang="zh-CN" baseline="0">
                <a:ea typeface="黑体" panose="02010609060101010101" pitchFamily="49" charset="-122"/>
              </a:rPr>
              <a:t>R.V.(X, Y)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与</a:t>
            </a:r>
            <a:r>
              <a:rPr lang="en-US" altLang="zh-CN" baseline="0">
                <a:ea typeface="黑体" panose="02010609060101010101" pitchFamily="49" charset="-122"/>
              </a:rPr>
              <a:t>Y</a:t>
            </a:r>
            <a:r>
              <a:rPr lang="zh-CN" altLang="en-US" baseline="0">
                <a:ea typeface="黑体" panose="02010609060101010101" pitchFamily="49" charset="-122"/>
              </a:rPr>
              <a:t>独立的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充分必要条件是对连续点有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f(x, y)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0">
                <a:ea typeface="黑体" panose="02010609060101010101" pitchFamily="49" charset="-122"/>
              </a:rPr>
              <a:t>(x)f</a:t>
            </a:r>
            <a:r>
              <a:rPr lang="en-US" altLang="zh-CN">
                <a:ea typeface="黑体" panose="02010609060101010101" pitchFamily="49" charset="-122"/>
              </a:rPr>
              <a:t>Y</a:t>
            </a:r>
            <a:r>
              <a:rPr lang="en-US" altLang="zh-CN" baseline="0">
                <a:ea typeface="黑体" panose="02010609060101010101" pitchFamily="49" charset="-122"/>
              </a:rPr>
              <a:t>(y)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-∞ &lt; x &lt; +∞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-∞ &lt; y &lt; +∞</a:t>
            </a:r>
          </a:p>
        </p:txBody>
      </p:sp>
      <p:sp>
        <p:nvSpPr>
          <p:cNvPr id="36871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D7E0C3C6-937F-47EA-96C7-BB8D6D7B463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  <p:bldP spid="37888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C90AFA-AD3F-4591-8E5B-13E6D2631D9E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4683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已知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服从二维指数分布，其联合密度为</a:t>
            </a: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2108200" y="1568450"/>
          <a:ext cx="56896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3" imgW="2235200" imgH="482600" progId="Equation.DSMT4">
                  <p:embed/>
                </p:oleObj>
              </mc:Choice>
              <mc:Fallback>
                <p:oleObj name="Equation" r:id="rId3" imgW="2235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568450"/>
                        <a:ext cx="56896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143000" y="2743200"/>
            <a:ext cx="746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其中， 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、是大于零的常数，求：联合分布函数、边缘分布函数、边缘概率密度、条件概率密度，并讨论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的独立性。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1143000" y="41148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baseline="0">
                <a:ea typeface="黑体" panose="02010609060101010101" pitchFamily="49" charset="-122"/>
              </a:rPr>
              <a:t>： </a:t>
            </a:r>
            <a:r>
              <a:rPr lang="en-US" altLang="zh-CN" baseline="0">
                <a:ea typeface="黑体" panose="02010609060101010101" pitchFamily="49" charset="-122"/>
              </a:rPr>
              <a:t>R.V.(X, Y)</a:t>
            </a:r>
            <a:r>
              <a:rPr lang="zh-CN" altLang="en-US" baseline="0">
                <a:ea typeface="黑体" panose="02010609060101010101" pitchFamily="49" charset="-122"/>
              </a:rPr>
              <a:t>的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联合分布函数为</a:t>
            </a:r>
          </a:p>
        </p:txBody>
      </p:sp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1763713" y="4533900"/>
          <a:ext cx="44926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5" imgW="1765300" imgH="330200" progId="Equation.DSMT4">
                  <p:embed/>
                </p:oleObj>
              </mc:Choice>
              <mc:Fallback>
                <p:oleObj name="Equation" r:id="rId5" imgW="17653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33900"/>
                        <a:ext cx="44926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43213" y="5368925"/>
          <a:ext cx="5721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7" imgW="2247900" imgH="482600" progId="Equation.DSMT4">
                  <p:embed/>
                </p:oleObj>
              </mc:Choice>
              <mc:Fallback>
                <p:oleObj name="Equation" r:id="rId7" imgW="2247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68925"/>
                        <a:ext cx="5721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431F92E-DB2E-46B0-AD02-1958D38B876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9" grpId="0"/>
      <p:bldP spid="37991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86B988-BBD3-48C0-A5B1-78D60C8FA6CC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边缘分布函数</a:t>
            </a:r>
            <a:r>
              <a:rPr lang="zh-CN" altLang="en-US" smtClean="0">
                <a:latin typeface="宋体" panose="02010600030101010101" pitchFamily="2" charset="-122"/>
                <a:ea typeface="黑体" panose="02010609060101010101" pitchFamily="49" charset="-122"/>
              </a:rPr>
              <a:t>为</a:t>
            </a:r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839913" y="1606550"/>
          <a:ext cx="55276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" imgW="2171700" imgH="457200" progId="Equation.DSMT4">
                  <p:embed/>
                </p:oleObj>
              </mc:Choice>
              <mc:Fallback>
                <p:oleObj name="Equation" r:id="rId3" imgW="2171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606550"/>
                        <a:ext cx="55276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1839913" y="2720975"/>
          <a:ext cx="55610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5" imgW="2184400" imgH="457200" progId="Equation.DSMT4">
                  <p:embed/>
                </p:oleObj>
              </mc:Choice>
              <mc:Fallback>
                <p:oleObj name="Equation" r:id="rId5" imgW="2184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720975"/>
                        <a:ext cx="5561012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1066800" y="3833813"/>
            <a:ext cx="7696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边缘概率密度</a:t>
            </a:r>
            <a:r>
              <a:rPr lang="zh-CN" altLang="en-US" baseline="0">
                <a:ea typeface="黑体" panose="02010609060101010101" pitchFamily="49" charset="-122"/>
              </a:rPr>
              <a:t>为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1839913" y="4297363"/>
          <a:ext cx="601186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7" imgW="2362200" imgH="457200" progId="Equation.DSMT4">
                  <p:embed/>
                </p:oleObj>
              </mc:Choice>
              <mc:Fallback>
                <p:oleObj name="Equation" r:id="rId7" imgW="2362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297363"/>
                        <a:ext cx="6011862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1839913" y="5410200"/>
          <a:ext cx="59785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9" imgW="2349500" imgH="457200" progId="Equation.DSMT4">
                  <p:embed/>
                </p:oleObj>
              </mc:Choice>
              <mc:Fallback>
                <p:oleObj name="Equation" r:id="rId9" imgW="23495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410200"/>
                        <a:ext cx="597852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A96B22A-1313-4160-9FC3-3D567C6F261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38093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599440-8A0D-4D97-A780-3D1BDE8BF61B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1924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由于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f(x, y)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(x)f</a:t>
            </a:r>
            <a:r>
              <a:rPr lang="en-US" altLang="zh-CN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(y)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(x, y)R</a:t>
            </a:r>
            <a:r>
              <a:rPr lang="en-US" altLang="zh-CN" baseline="30000" smtClean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所以，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相互独立。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066800" y="3238500"/>
            <a:ext cx="76962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条件概率密度</a:t>
            </a:r>
            <a:r>
              <a:rPr lang="zh-CN" altLang="en-US" baseline="0">
                <a:ea typeface="黑体" panose="02010609060101010101" pitchFamily="49" charset="-122"/>
              </a:rPr>
              <a:t>为</a:t>
            </a:r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362200" y="3922713"/>
          <a:ext cx="53340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2095500" imgH="457200" progId="Equation.DSMT4">
                  <p:embed/>
                </p:oleObj>
              </mc:Choice>
              <mc:Fallback>
                <p:oleObj name="Equation" r:id="rId3" imgW="2095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22713"/>
                        <a:ext cx="53340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2362200" y="5257800"/>
          <a:ext cx="53006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2082800" imgH="457200" progId="Equation.DSMT4">
                  <p:embed/>
                </p:oleObj>
              </mc:Choice>
              <mc:Fallback>
                <p:oleObj name="Equation" r:id="rId5" imgW="2082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530066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45E2CC7-4379-4E80-845E-091E4D6E0C7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FCA454-218C-48D9-8D8B-6ADEFE58234A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七、</a:t>
            </a:r>
            <a:r>
              <a:rPr lang="en-US" altLang="zh-CN" smtClean="0">
                <a:ea typeface="黑体" panose="02010609060101010101" pitchFamily="49" charset="-122"/>
              </a:rPr>
              <a:t>n</a:t>
            </a:r>
            <a:r>
              <a:rPr lang="zh-CN" altLang="en-US" smtClean="0">
                <a:ea typeface="黑体" panose="02010609060101010101" pitchFamily="49" charset="-122"/>
              </a:rPr>
              <a:t>维随机变量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49438"/>
            <a:ext cx="7416800" cy="17954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	    </a:t>
            </a:r>
            <a:r>
              <a:rPr lang="zh-CN" altLang="en-US" smtClean="0">
                <a:ea typeface="黑体" panose="02010609060101010101" pitchFamily="49" charset="-122"/>
              </a:rPr>
              <a:t>如果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en-US" altLang="zh-CN" smtClean="0"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ea typeface="黑体" panose="02010609060101010101" pitchFamily="49" charset="-122"/>
              </a:rPr>
              <a:t>n</a:t>
            </a:r>
            <a:r>
              <a:rPr lang="zh-CN" altLang="en-US" smtClean="0">
                <a:ea typeface="黑体" panose="02010609060101010101" pitchFamily="49" charset="-122"/>
              </a:rPr>
              <a:t>是定义在同一概率空间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mtClean="0">
                <a:ea typeface="黑体" panose="02010609060101010101" pitchFamily="49" charset="-122"/>
              </a:rPr>
              <a:t>Ω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上的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个随机变量，则称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en-US" altLang="zh-CN" smtClean="0"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ea typeface="黑体" panose="02010609060101010101" pitchFamily="49" charset="-122"/>
              </a:rPr>
              <a:t>n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维随机变量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，记为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维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R.V.(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403350" y="3846513"/>
            <a:ext cx="5661025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n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维联合分布函数</a:t>
            </a:r>
            <a:endParaRPr lang="zh-CN" altLang="en-US" baseline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baseline="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维边缘分布函数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</a:rPr>
              <a:t>  独立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aseline="0">
                <a:solidFill>
                  <a:srgbClr val="CC00CC"/>
                </a:solidFill>
                <a:ea typeface="黑体" panose="02010609060101010101" pitchFamily="49" charset="-122"/>
              </a:rPr>
              <a:t>推广：</a:t>
            </a:r>
            <a:endParaRPr lang="zh-CN" altLang="en-US" sz="3600" baseline="0">
              <a:solidFill>
                <a:srgbClr val="CC00CC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0968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3ED0B77-22C8-4FC2-993C-D2ACA7F6223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 build="p"/>
      <p:bldP spid="39014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2FC208-A5CA-44B2-80A5-D8B4A8AEB4CF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八、随机变量函数的分布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6025" y="1143000"/>
            <a:ext cx="7604125" cy="1025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	</a:t>
            </a:r>
            <a:r>
              <a:rPr lang="zh-CN" altLang="en-US" smtClean="0">
                <a:ea typeface="黑体" panose="02010609060101010101" pitchFamily="49" charset="-122"/>
              </a:rPr>
              <a:t>设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en-US" altLang="zh-CN" smtClean="0"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ea typeface="黑体" panose="02010609060101010101" pitchFamily="49" charset="-122"/>
              </a:rPr>
              <a:t>n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维随机变量，若已知其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联合分布，又设有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en-US" altLang="zh-CN" smtClean="0"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ea typeface="黑体" panose="02010609060101010101" pitchFamily="49" charset="-122"/>
              </a:rPr>
              <a:t>n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的函数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331913" y="4581525"/>
            <a:ext cx="748823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其中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(.)  (i = 1, 2, …, k)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均为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元连续函数，讨论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aseline="0">
                <a:ea typeface="黑体" panose="02010609060101010101" pitchFamily="49" charset="-122"/>
              </a:rPr>
              <a:t>Y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en-US" altLang="zh-CN" baseline="0">
                <a:ea typeface="黑体" panose="02010609060101010101" pitchFamily="49" charset="-122"/>
              </a:rPr>
              <a:t>, Y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en-US" altLang="zh-CN" baseline="0">
                <a:ea typeface="黑体" panose="02010609060101010101" pitchFamily="49" charset="-122"/>
              </a:rPr>
              <a:t>, …, Y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的联合分布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3200" baseline="0">
                <a:ea typeface="黑体" panose="02010609060101010101" pitchFamily="49" charset="-122"/>
                <a:sym typeface="Symbol" panose="05050102010706020507" pitchFamily="18" charset="2"/>
              </a:rPr>
              <a:t>一般方法：</a:t>
            </a:r>
            <a:r>
              <a:rPr lang="en-US" altLang="zh-CN" sz="3200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200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重求和或</a:t>
            </a:r>
            <a:r>
              <a:rPr lang="en-US" altLang="zh-CN" sz="3200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200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重积分。</a:t>
            </a:r>
            <a:endParaRPr lang="zh-CN" altLang="en-US" sz="3200" baseline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9117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2276475"/>
          <a:ext cx="3806825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3" imgW="1524000" imgH="927100" progId="Equation.3">
                  <p:embed/>
                </p:oleObj>
              </mc:Choice>
              <mc:Fallback>
                <p:oleObj name="公式" r:id="rId3" imgW="15240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3806825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1559C2B-F85B-4F53-9468-D3B77F321D3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E4782D-0E53-47E0-B8BA-512841C51032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538288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设连续型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的概率密度函数为</a:t>
            </a:r>
            <a:r>
              <a:rPr lang="en-US" altLang="zh-CN" smtClean="0">
                <a:ea typeface="黑体" panose="02010609060101010101" pitchFamily="49" charset="-122"/>
              </a:rPr>
              <a:t>f(x)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r>
              <a:rPr lang="zh-CN" altLang="en-US" smtClean="0">
                <a:ea typeface="黑体" panose="02010609060101010101" pitchFamily="49" charset="-122"/>
              </a:rPr>
              <a:t>， 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g(x)</a:t>
            </a:r>
            <a:r>
              <a:rPr lang="zh-CN" altLang="en-US" smtClean="0">
                <a:ea typeface="黑体" panose="02010609060101010101" pitchFamily="49" charset="-122"/>
              </a:rPr>
              <a:t>是连续函数，则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g(X)</a:t>
            </a:r>
            <a:r>
              <a:rPr lang="zh-CN" altLang="en-US" smtClean="0">
                <a:ea typeface="黑体" panose="02010609060101010101" pitchFamily="49" charset="-122"/>
              </a:rPr>
              <a:t>是连续型</a:t>
            </a:r>
            <a:r>
              <a:rPr lang="en-US" altLang="zh-CN" smtClean="0">
                <a:ea typeface="黑体" panose="02010609060101010101" pitchFamily="49" charset="-122"/>
              </a:rPr>
              <a:t>R.V.</a:t>
            </a:r>
            <a:r>
              <a:rPr lang="zh-CN" altLang="en-US" smtClean="0">
                <a:ea typeface="黑体" panose="02010609060101010101" pitchFamily="49" charset="-122"/>
              </a:rPr>
              <a:t>，其分布函数为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066800" y="3573463"/>
            <a:ext cx="7848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aseline="0">
                <a:ea typeface="黑体" panose="02010609060101010101" pitchFamily="49" charset="-122"/>
              </a:rPr>
              <a:t>R.V.Y</a:t>
            </a:r>
            <a:r>
              <a:rPr lang="zh-CN" altLang="en-US" baseline="0">
                <a:ea typeface="黑体" panose="02010609060101010101" pitchFamily="49" charset="-122"/>
              </a:rPr>
              <a:t>的概率密度为</a:t>
            </a:r>
            <a:r>
              <a:rPr lang="en-US" altLang="zh-CN" baseline="0"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Y</a:t>
            </a:r>
            <a:r>
              <a:rPr lang="en-US" altLang="zh-CN" baseline="0">
                <a:ea typeface="黑体" panose="02010609060101010101" pitchFamily="49" charset="-122"/>
              </a:rPr>
              <a:t>(y)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F’</a:t>
            </a:r>
            <a:r>
              <a:rPr lang="en-US" altLang="zh-CN">
                <a:ea typeface="黑体" panose="02010609060101010101" pitchFamily="49" charset="-122"/>
              </a:rPr>
              <a:t>Y</a:t>
            </a:r>
            <a:r>
              <a:rPr lang="en-US" altLang="zh-CN" baseline="0">
                <a:ea typeface="黑体" panose="02010609060101010101" pitchFamily="49" charset="-122"/>
              </a:rPr>
              <a:t>(y)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y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1938338" y="2743200"/>
          <a:ext cx="59102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2286000" imgH="368300" progId="Equation.3">
                  <p:embed/>
                </p:oleObj>
              </mc:Choice>
              <mc:Fallback>
                <p:oleObj name="Equation" r:id="rId3" imgW="2286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743200"/>
                        <a:ext cx="591026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2791B5F4-6E53-44D9-A675-08C5866A8A8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815330-6354-4F1B-BAA5-9FBC4AB3390B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43000"/>
            <a:ext cx="7570787" cy="960438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z="2600" smtClean="0">
                <a:ea typeface="黑体" panose="02010609060101010101" pitchFamily="49" charset="-122"/>
              </a:rPr>
              <a:t>如果函数 </a:t>
            </a:r>
            <a:r>
              <a:rPr lang="en-US" altLang="zh-CN" sz="2600" smtClean="0">
                <a:ea typeface="黑体" panose="02010609060101010101" pitchFamily="49" charset="-122"/>
              </a:rPr>
              <a:t>y = g(x) </a:t>
            </a:r>
            <a:r>
              <a:rPr lang="zh-CN" altLang="en-US" sz="2600" smtClean="0">
                <a:ea typeface="黑体" panose="02010609060101010101" pitchFamily="49" charset="-122"/>
              </a:rPr>
              <a:t>处处可导，且</a:t>
            </a:r>
            <a:r>
              <a:rPr lang="en-US" altLang="zh-CN" sz="2600" smtClean="0">
                <a:ea typeface="黑体" panose="02010609060101010101" pitchFamily="49" charset="-122"/>
              </a:rPr>
              <a:t>g’(x) &gt; 0</a:t>
            </a:r>
            <a:r>
              <a:rPr lang="zh-CN" altLang="en-US" sz="2600" smtClean="0">
                <a:ea typeface="黑体" panose="02010609060101010101" pitchFamily="49" charset="-122"/>
              </a:rPr>
              <a:t>（或</a:t>
            </a:r>
            <a:r>
              <a:rPr lang="en-US" altLang="zh-CN" sz="2600" smtClean="0">
                <a:ea typeface="黑体" panose="02010609060101010101" pitchFamily="49" charset="-122"/>
              </a:rPr>
              <a:t>g’(x) &lt; 0</a:t>
            </a:r>
            <a:r>
              <a:rPr lang="zh-CN" altLang="en-US" sz="2600" smtClean="0">
                <a:ea typeface="黑体" panose="02010609060101010101" pitchFamily="49" charset="-122"/>
              </a:rPr>
              <a:t>），则</a:t>
            </a:r>
            <a:r>
              <a:rPr lang="en-US" altLang="zh-CN" sz="2600" smtClean="0">
                <a:ea typeface="黑体" panose="02010609060101010101" pitchFamily="49" charset="-122"/>
              </a:rPr>
              <a:t>R.V.Y = g(X)</a:t>
            </a:r>
            <a:r>
              <a:rPr lang="zh-CN" altLang="en-US" sz="2600" smtClean="0">
                <a:ea typeface="黑体" panose="02010609060101010101" pitchFamily="49" charset="-122"/>
              </a:rPr>
              <a:t>的概率密度为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1116013" y="2928938"/>
            <a:ext cx="784860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600" baseline="0">
                <a:ea typeface="黑体" panose="02010609060101010101" pitchFamily="49" charset="-122"/>
                <a:sym typeface="Symbol" panose="05050102010706020507" pitchFamily="18" charset="2"/>
              </a:rPr>
              <a:t>其中</a:t>
            </a:r>
            <a:r>
              <a:rPr lang="el-GR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 = min{g(-∞), g(+∞)}</a:t>
            </a:r>
            <a:r>
              <a:rPr lang="zh-CN" altLang="en-US" sz="2600" baseline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l-GR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β</a:t>
            </a:r>
            <a:r>
              <a:rPr lang="en-US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 = max{g(-∞), g(+∞)}</a:t>
            </a:r>
            <a:r>
              <a:rPr lang="zh-CN" altLang="en-US" sz="2600" baseline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h(y)</a:t>
            </a:r>
            <a:r>
              <a:rPr lang="zh-CN" altLang="en-US" sz="2600" baseline="0"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aseline="0">
                <a:ea typeface="黑体" panose="02010609060101010101" pitchFamily="49" charset="-122"/>
                <a:sym typeface="Symbol" panose="05050102010706020507" pitchFamily="18" charset="2"/>
              </a:rPr>
              <a:t>g(x)</a:t>
            </a:r>
            <a:r>
              <a:rPr lang="zh-CN" altLang="en-US" sz="2600" baseline="0">
                <a:ea typeface="黑体" panose="02010609060101010101" pitchFamily="49" charset="-122"/>
                <a:sym typeface="Symbol" panose="05050102010706020507" pitchFamily="18" charset="2"/>
              </a:rPr>
              <a:t>的反函数。</a:t>
            </a:r>
          </a:p>
        </p:txBody>
      </p:sp>
      <p:graphicFrame>
        <p:nvGraphicFramePr>
          <p:cNvPr id="44039" name="Object 5"/>
          <p:cNvGraphicFramePr>
            <a:graphicFrameLocks noChangeAspect="1"/>
          </p:cNvGraphicFramePr>
          <p:nvPr/>
        </p:nvGraphicFramePr>
        <p:xfrm>
          <a:off x="2390775" y="2008188"/>
          <a:ext cx="4860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公式" r:id="rId3" imgW="2209800" imgH="482600" progId="Equation.3">
                  <p:embed/>
                </p:oleObj>
              </mc:Choice>
              <mc:Fallback>
                <p:oleObj name="公式" r:id="rId3" imgW="2209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008188"/>
                        <a:ext cx="48609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16013" y="4002088"/>
            <a:ext cx="770413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720000" algn="just" eaLnBrk="1" hangingPunct="1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如果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y = g(x) 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不是单调函数，则可分为若干单调分支，其反函数为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x</a:t>
            </a:r>
            <a:r>
              <a:rPr lang="en-US" altLang="zh-CN" sz="2600" b="1" kern="0" dirty="0">
                <a:latin typeface="+mn-lt"/>
                <a:ea typeface="黑体" pitchFamily="2" charset="-122"/>
              </a:rPr>
              <a:t>i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= h</a:t>
            </a:r>
            <a:r>
              <a:rPr lang="en-US" altLang="zh-CN" sz="2600" b="1" kern="0" dirty="0">
                <a:latin typeface="+mn-lt"/>
                <a:ea typeface="黑体" pitchFamily="2" charset="-122"/>
              </a:rPr>
              <a:t>i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(y)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，</a:t>
            </a:r>
            <a:r>
              <a:rPr lang="en-US" altLang="zh-CN" sz="2600" b="1" kern="0" baseline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 = 1, 2, …, m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，由上可得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R.V.Y = g(X)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的概率密度为</a:t>
            </a:r>
          </a:p>
        </p:txBody>
      </p:sp>
      <p:graphicFrame>
        <p:nvGraphicFramePr>
          <p:cNvPr id="44041" name="Object 5"/>
          <p:cNvGraphicFramePr>
            <a:graphicFrameLocks noChangeAspect="1"/>
          </p:cNvGraphicFramePr>
          <p:nvPr/>
        </p:nvGraphicFramePr>
        <p:xfrm>
          <a:off x="2547938" y="5302250"/>
          <a:ext cx="4984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公式" r:id="rId5" imgW="2489200" imgH="647700" progId="Equation.3">
                  <p:embed/>
                </p:oleObj>
              </mc:Choice>
              <mc:Fallback>
                <p:oleObj name="公式" r:id="rId5" imgW="24892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302250"/>
                        <a:ext cx="49847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43D2BA9-4C09-4CFA-89AE-DD151157863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7065AC-351A-4EE9-A934-A62709B117A6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§1.2  </a:t>
            </a:r>
            <a:r>
              <a:rPr lang="zh-CN" altLang="en-US" smtClean="0">
                <a:ea typeface="黑体" panose="02010609060101010101" pitchFamily="49" charset="-122"/>
              </a:rPr>
              <a:t>随机变量及其分布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25939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一、随机变量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	设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mtClean="0">
                <a:ea typeface="黑体" panose="02010609060101010101" pitchFamily="49" charset="-122"/>
              </a:rPr>
              <a:t>Ω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为概率空间，如果定义样本空间</a:t>
            </a:r>
            <a:r>
              <a:rPr lang="en-US" altLang="zh-CN" smtClean="0">
                <a:ea typeface="黑体" panose="02010609060101010101" pitchFamily="49" charset="-122"/>
              </a:rPr>
              <a:t>Ω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上的一个单值实函数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X()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，</a:t>
            </a:r>
            <a:r>
              <a:rPr lang="en-US" altLang="zh-CN" smtClean="0">
                <a:ea typeface="黑体" panose="02010609060101010101" pitchFamily="49" charset="-122"/>
              </a:rPr>
              <a:t>Ω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，满足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{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</a:rPr>
              <a:t>：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X()&lt;x}F    -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</a:rPr>
              <a:t>∞&lt;x&lt;+∞</a:t>
            </a:r>
            <a:endParaRPr lang="en-US" altLang="zh-CN" smtClean="0">
              <a:solidFill>
                <a:srgbClr val="CC00CC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X()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随机变量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。随机变量缩写为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R.V.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990600" y="3810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二、分布函数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  设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X(</a:t>
            </a:r>
            <a:r>
              <a:rPr lang="en-US" altLang="zh-CN" b="0" baseline="0"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是概率空间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aseline="0">
                <a:ea typeface="黑体" panose="02010609060101010101" pitchFamily="49" charset="-122"/>
              </a:rPr>
              <a:t>Ω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上的随机变量，对任意实数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，定义函数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F(x)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P{X&lt;x}    -</a:t>
            </a:r>
            <a:r>
              <a:rPr lang="en-US" altLang="zh-CN" baseline="0">
                <a:solidFill>
                  <a:srgbClr val="CC00CC"/>
                </a:solidFill>
                <a:ea typeface="黑体" panose="02010609060101010101" pitchFamily="49" charset="-122"/>
              </a:rPr>
              <a:t>∞&lt;x&lt;+∞</a:t>
            </a:r>
            <a:endParaRPr lang="en-US" altLang="zh-CN" baseline="0">
              <a:solidFill>
                <a:srgbClr val="CC00CC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称为</a:t>
            </a:r>
            <a:r>
              <a:rPr lang="en-US" altLang="zh-CN" baseline="0">
                <a:ea typeface="黑体" panose="02010609060101010101" pitchFamily="49" charset="-122"/>
                <a:sym typeface="Symbol" panose="05050102010706020507" pitchFamily="18" charset="2"/>
              </a:rPr>
              <a:t>R.V.X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概率分布函数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，简称</a:t>
            </a:r>
            <a:r>
              <a:rPr lang="zh-CN" altLang="en-US" baseline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分布函数</a:t>
            </a:r>
            <a:r>
              <a:rPr lang="zh-CN" altLang="en-US" baseline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819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FAF42F1-AECF-4562-9F94-D5C6EA173C9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4427538" y="3660775"/>
            <a:ext cx="3168650" cy="847725"/>
          </a:xfrm>
          <a:prstGeom prst="wedgeRoundRectCallout">
            <a:avLst>
              <a:gd name="adj1" fmla="val -40375"/>
              <a:gd name="adj2" fmla="val 170676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b="1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sz="3200" b="1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{</a:t>
            </a:r>
            <a:r>
              <a:rPr lang="en-US" altLang="zh-CN" sz="3200" b="1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X()&lt;x}</a:t>
            </a:r>
            <a:r>
              <a:rPr lang="en-US" altLang="zh-CN" sz="3200" b="1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>
                <a:ea typeface="黑体" panose="02010609060101010101" pitchFamily="49" charset="-122"/>
                <a:cs typeface="Times New Roman" panose="02020603050405020304" pitchFamily="18" charset="0"/>
              </a:rPr>
              <a:t>的简写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  <p:bldP spid="350212" grpId="0" build="p" autoUpdateAnimBg="0"/>
      <p:bldP spid="2" grpId="0" animBg="1"/>
      <p:bldP spid="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116C4B-7D9E-49A4-BF53-D27EEA5D581C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924050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设连续型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的联合概率密度函数为</a:t>
            </a:r>
            <a:r>
              <a:rPr lang="en-US" altLang="zh-CN" smtClean="0">
                <a:ea typeface="黑体" panose="02010609060101010101" pitchFamily="49" charset="-122"/>
              </a:rPr>
              <a:t>f(x, y)</a:t>
            </a:r>
            <a:r>
              <a:rPr lang="zh-CN" altLang="en-US" smtClean="0">
                <a:ea typeface="黑体" panose="02010609060101010101" pitchFamily="49" charset="-122"/>
              </a:rPr>
              <a:t>， </a:t>
            </a:r>
            <a:r>
              <a:rPr lang="en-US" altLang="zh-CN" smtClean="0">
                <a:ea typeface="黑体" panose="02010609060101010101" pitchFamily="49" charset="-122"/>
              </a:rPr>
              <a:t>g(x, y)</a:t>
            </a:r>
            <a:r>
              <a:rPr lang="zh-CN" altLang="en-US" smtClean="0">
                <a:ea typeface="黑体" panose="02010609060101010101" pitchFamily="49" charset="-122"/>
              </a:rPr>
              <a:t>是连续函数，则</a:t>
            </a:r>
            <a:r>
              <a:rPr lang="en-US" altLang="zh-CN" smtClean="0">
                <a:ea typeface="黑体" panose="02010609060101010101" pitchFamily="49" charset="-122"/>
              </a:rPr>
              <a:t>Z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g(X, Y)</a:t>
            </a:r>
            <a:r>
              <a:rPr lang="zh-CN" altLang="en-US" smtClean="0">
                <a:ea typeface="黑体" panose="02010609060101010101" pitchFamily="49" charset="-122"/>
              </a:rPr>
              <a:t>是连续型一维</a:t>
            </a:r>
            <a:r>
              <a:rPr lang="en-US" altLang="zh-CN" smtClean="0">
                <a:ea typeface="黑体" panose="02010609060101010101" pitchFamily="49" charset="-122"/>
              </a:rPr>
              <a:t>R.V.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Z</a:t>
            </a:r>
            <a:r>
              <a:rPr lang="zh-CN" altLang="en-US" smtClean="0">
                <a:ea typeface="黑体" panose="02010609060101010101" pitchFamily="49" charset="-122"/>
              </a:rPr>
              <a:t>的分布函数为</a:t>
            </a:r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2051050" y="3121025"/>
          <a:ext cx="5556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2387600" imgH="368300" progId="Equation.3">
                  <p:embed/>
                </p:oleObj>
              </mc:Choice>
              <mc:Fallback>
                <p:oleObj name="Equation" r:id="rId3" imgW="2387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21025"/>
                        <a:ext cx="55562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1295400" y="4035425"/>
            <a:ext cx="29162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概率密度函数为</a:t>
            </a:r>
          </a:p>
        </p:txBody>
      </p:sp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3505200" y="4824413"/>
          <a:ext cx="1924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24413"/>
                        <a:ext cx="1924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032F743-688A-469A-A8BB-B23C78CFCE0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37C201-7E34-4D39-8010-7CAFD8BC3A7F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108075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设</a:t>
            </a:r>
            <a:r>
              <a:rPr lang="en-US" altLang="zh-CN" sz="2400" smtClean="0">
                <a:ea typeface="黑体" panose="02010609060101010101" pitchFamily="49" charset="-122"/>
              </a:rPr>
              <a:t>R.V.(X, Y)</a:t>
            </a:r>
            <a:r>
              <a:rPr lang="zh-CN" altLang="en-US" sz="2400" smtClean="0">
                <a:ea typeface="黑体" panose="02010609060101010101" pitchFamily="49" charset="-122"/>
              </a:rPr>
              <a:t>的联合概率密度函数为</a:t>
            </a:r>
            <a:r>
              <a:rPr lang="en-US" altLang="zh-CN" sz="2400" smtClean="0">
                <a:ea typeface="黑体" panose="02010609060101010101" pitchFamily="49" charset="-122"/>
              </a:rPr>
              <a:t>f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X, Y</a:t>
            </a:r>
            <a:r>
              <a:rPr lang="en-US" altLang="zh-CN" sz="2400" smtClean="0">
                <a:ea typeface="黑体" panose="02010609060101010101" pitchFamily="49" charset="-122"/>
              </a:rPr>
              <a:t>(x,  y)</a:t>
            </a:r>
            <a:r>
              <a:rPr lang="zh-CN" altLang="en-US" sz="2400" smtClean="0">
                <a:ea typeface="黑体" panose="02010609060101010101" pitchFamily="49" charset="-122"/>
              </a:rPr>
              <a:t>，如果</a:t>
            </a:r>
            <a:r>
              <a:rPr lang="en-US" altLang="zh-CN" sz="2400" smtClean="0">
                <a:ea typeface="黑体" panose="02010609060101010101" pitchFamily="49" charset="-122"/>
              </a:rPr>
              <a:t>u</a:t>
            </a:r>
            <a:r>
              <a:rPr lang="zh-CN" altLang="en-US" sz="2400" smtClean="0">
                <a:ea typeface="黑体" panose="02010609060101010101" pitchFamily="49" charset="-122"/>
              </a:rPr>
              <a:t>＝ </a:t>
            </a:r>
            <a:r>
              <a:rPr lang="en-US" altLang="zh-CN" sz="2400" smtClean="0">
                <a:ea typeface="黑体" panose="02010609060101010101" pitchFamily="49" charset="-122"/>
              </a:rPr>
              <a:t>g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1</a:t>
            </a:r>
            <a:r>
              <a:rPr lang="en-US" altLang="zh-CN" sz="2400" smtClean="0">
                <a:ea typeface="黑体" panose="02010609060101010101" pitchFamily="49" charset="-122"/>
              </a:rPr>
              <a:t>(x, y)</a:t>
            </a:r>
            <a:r>
              <a:rPr lang="zh-CN" altLang="en-US" sz="2400" smtClean="0">
                <a:ea typeface="黑体" panose="02010609060101010101" pitchFamily="49" charset="-122"/>
              </a:rPr>
              <a:t>和 </a:t>
            </a:r>
            <a:r>
              <a:rPr lang="en-US" altLang="zh-CN" sz="2400" smtClean="0">
                <a:ea typeface="黑体" panose="02010609060101010101" pitchFamily="49" charset="-122"/>
              </a:rPr>
              <a:t>v</a:t>
            </a:r>
            <a:r>
              <a:rPr lang="zh-CN" altLang="en-US" sz="2400" smtClean="0">
                <a:ea typeface="黑体" panose="02010609060101010101" pitchFamily="49" charset="-122"/>
              </a:rPr>
              <a:t>＝ </a:t>
            </a:r>
            <a:r>
              <a:rPr lang="en-US" altLang="zh-CN" sz="2400" smtClean="0">
                <a:ea typeface="黑体" panose="02010609060101010101" pitchFamily="49" charset="-122"/>
              </a:rPr>
              <a:t>g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ea typeface="黑体" panose="02010609060101010101" pitchFamily="49" charset="-122"/>
              </a:rPr>
              <a:t>(x, y)</a:t>
            </a:r>
            <a:r>
              <a:rPr lang="zh-CN" altLang="en-US" sz="2400" smtClean="0">
                <a:ea typeface="黑体" panose="02010609060101010101" pitchFamily="49" charset="-122"/>
              </a:rPr>
              <a:t>是连续函数，且满足下列条件：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066800" y="2362200"/>
            <a:ext cx="3276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baseline="0">
                <a:ea typeface="黑体" panose="02010609060101010101" pitchFamily="49" charset="-122"/>
              </a:rPr>
              <a:t>存在唯一的反函数</a:t>
            </a:r>
          </a:p>
        </p:txBody>
      </p:sp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4114800" y="2208213"/>
          <a:ext cx="18938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3" imgW="787058" imgH="444307" progId="Equation.3">
                  <p:embed/>
                </p:oleObj>
              </mc:Choice>
              <mc:Fallback>
                <p:oleObj name="Equation" r:id="rId3" imgW="78705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8213"/>
                        <a:ext cx="18938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1066800" y="3090863"/>
            <a:ext cx="3733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 sz="2400" baseline="0">
                <a:ea typeface="黑体" panose="02010609060101010101" pitchFamily="49" charset="-122"/>
              </a:rPr>
              <a:t>有连续的一阶偏导数；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1066800" y="4191000"/>
            <a:ext cx="4648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baseline="0">
                <a:ea typeface="黑体" panose="02010609060101010101" pitchFamily="49" charset="-122"/>
              </a:rPr>
              <a:t>变换行列式（雅可比行列式）</a:t>
            </a:r>
          </a:p>
        </p:txBody>
      </p:sp>
      <p:graphicFrame>
        <p:nvGraphicFramePr>
          <p:cNvPr id="46090" name="Object 8"/>
          <p:cNvGraphicFramePr>
            <a:graphicFrameLocks noChangeAspect="1"/>
          </p:cNvGraphicFramePr>
          <p:nvPr/>
        </p:nvGraphicFramePr>
        <p:xfrm>
          <a:off x="5454650" y="3708400"/>
          <a:ext cx="22860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5" imgW="990600" imgH="736600" progId="Equation.3">
                  <p:embed/>
                </p:oleObj>
              </mc:Choice>
              <mc:Fallback>
                <p:oleObj name="Equation" r:id="rId5" imgW="9906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708400"/>
                        <a:ext cx="22860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1066800" y="521335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则二维</a:t>
            </a:r>
            <a:r>
              <a:rPr lang="en-US" altLang="zh-CN" sz="2400" baseline="0">
                <a:ea typeface="黑体" panose="02010609060101010101" pitchFamily="49" charset="-122"/>
              </a:rPr>
              <a:t>R.V.(U, V)</a:t>
            </a:r>
            <a:r>
              <a:rPr lang="zh-CN" altLang="en-US" sz="2400" baseline="0">
                <a:ea typeface="黑体" panose="02010609060101010101" pitchFamily="49" charset="-122"/>
              </a:rPr>
              <a:t>的联合概率密度为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f</a:t>
            </a:r>
            <a:r>
              <a:rPr lang="en-US" altLang="zh-CN" sz="2400">
                <a:ea typeface="黑体" panose="02010609060101010101" pitchFamily="49" charset="-122"/>
              </a:rPr>
              <a:t>U, V</a:t>
            </a:r>
            <a:r>
              <a:rPr lang="en-US" altLang="zh-CN" sz="2400" baseline="0">
                <a:ea typeface="黑体" panose="02010609060101010101" pitchFamily="49" charset="-122"/>
              </a:rPr>
              <a:t>(u, v)=f</a:t>
            </a:r>
            <a:r>
              <a:rPr lang="en-US" altLang="zh-CN" sz="2400">
                <a:ea typeface="黑体" panose="02010609060101010101" pitchFamily="49" charset="-122"/>
              </a:rPr>
              <a:t>X, Y</a:t>
            </a:r>
            <a:r>
              <a:rPr lang="en-US" altLang="zh-CN" sz="2400" baseline="0">
                <a:ea typeface="黑体" panose="02010609060101010101" pitchFamily="49" charset="-122"/>
              </a:rPr>
              <a:t>[h</a:t>
            </a:r>
            <a:r>
              <a:rPr lang="en-US" altLang="zh-CN" sz="2400">
                <a:ea typeface="黑体" panose="02010609060101010101" pitchFamily="49" charset="-122"/>
              </a:rPr>
              <a:t>1</a:t>
            </a:r>
            <a:r>
              <a:rPr lang="en-US" altLang="zh-CN" sz="2400" baseline="0">
                <a:ea typeface="黑体" panose="02010609060101010101" pitchFamily="49" charset="-122"/>
              </a:rPr>
              <a:t>(u, v), h</a:t>
            </a:r>
            <a:r>
              <a:rPr lang="en-US" altLang="zh-CN" sz="2400">
                <a:ea typeface="黑体" panose="02010609060101010101" pitchFamily="49" charset="-122"/>
              </a:rPr>
              <a:t>2</a:t>
            </a:r>
            <a:r>
              <a:rPr lang="en-US" altLang="zh-CN" sz="2400" baseline="0">
                <a:ea typeface="黑体" panose="02010609060101010101" pitchFamily="49" charset="-122"/>
              </a:rPr>
              <a:t>(u, v)] |J|</a:t>
            </a:r>
            <a:r>
              <a:rPr lang="zh-CN" altLang="en-US" sz="2400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6092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D39C574-FEAA-4040-81B8-CD69362812D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9A7B21-7DA6-4FA0-881E-39386D11382A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4876800" cy="2563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已知离散型</a:t>
            </a:r>
            <a:r>
              <a:rPr lang="en-US" altLang="zh-CN" smtClean="0">
                <a:ea typeface="黑体" panose="02010609060101010101" pitchFamily="49" charset="-122"/>
              </a:rPr>
              <a:t>R.V.(X, Y)</a:t>
            </a:r>
            <a:r>
              <a:rPr lang="zh-CN" altLang="en-US" smtClean="0">
                <a:ea typeface="黑体" panose="02010609060101010101" pitchFamily="49" charset="-122"/>
              </a:rPr>
              <a:t>的联合概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率分布如右表所示，求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	</a:t>
            </a:r>
            <a:r>
              <a:rPr lang="en-US" altLang="zh-CN" smtClean="0">
                <a:ea typeface="黑体" panose="02010609060101010101" pitchFamily="49" charset="-122"/>
              </a:rPr>
              <a:t>(1)  Z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＋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	</a:t>
            </a:r>
            <a:r>
              <a:rPr lang="en-US" altLang="zh-CN" smtClean="0">
                <a:ea typeface="黑体" panose="02010609060101010101" pitchFamily="49" charset="-122"/>
              </a:rPr>
              <a:t>(2)  Z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max(X, 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的分布律。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3000" y="38100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baseline="0">
                <a:ea typeface="黑体" panose="02010609060101010101" pitchFamily="49" charset="-122"/>
              </a:rPr>
              <a:t>： </a:t>
            </a:r>
            <a:r>
              <a:rPr lang="en-US" altLang="zh-CN" baseline="0">
                <a:ea typeface="黑体" panose="02010609060101010101" pitchFamily="49" charset="-122"/>
              </a:rPr>
              <a:t>Z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 baseline="0">
                <a:ea typeface="黑体" panose="02010609060101010101" pitchFamily="49" charset="-122"/>
              </a:rPr>
              <a:t>的分布律和</a:t>
            </a:r>
            <a:r>
              <a:rPr lang="en-US" altLang="zh-CN" baseline="0">
                <a:ea typeface="黑体" panose="02010609060101010101" pitchFamily="49" charset="-122"/>
              </a:rPr>
              <a:t>Z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 baseline="0">
                <a:ea typeface="黑体" panose="02010609060101010101" pitchFamily="49" charset="-122"/>
              </a:rPr>
              <a:t>的分布律如下：</a:t>
            </a:r>
            <a:endParaRPr lang="zh-CN" altLang="en-US" baseline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82981" name="Group 5"/>
          <p:cNvGraphicFramePr>
            <a:graphicFrameLocks noGrp="1"/>
          </p:cNvGraphicFramePr>
          <p:nvPr/>
        </p:nvGraphicFramePr>
        <p:xfrm>
          <a:off x="6324600" y="1219200"/>
          <a:ext cx="2438400" cy="1873250"/>
        </p:xfrm>
        <a:graphic>
          <a:graphicData uri="http://schemas.openxmlformats.org/drawingml/2006/table">
            <a:tbl>
              <a:tblPr/>
              <a:tblGrid>
                <a:gridCol w="1066800"/>
                <a:gridCol w="685800"/>
                <a:gridCol w="685800"/>
              </a:tblGrid>
              <a:tr h="81259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2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2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Text Box 25"/>
          <p:cNvSpPr txBox="1">
            <a:spLocks noChangeArrowheads="1"/>
          </p:cNvSpPr>
          <p:nvPr/>
        </p:nvSpPr>
        <p:spPr bwMode="auto">
          <a:xfrm>
            <a:off x="6400800" y="160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47126" name="Text Box 26"/>
          <p:cNvSpPr txBox="1">
            <a:spLocks noChangeArrowheads="1"/>
          </p:cNvSpPr>
          <p:nvPr/>
        </p:nvSpPr>
        <p:spPr bwMode="auto">
          <a:xfrm>
            <a:off x="7010400" y="121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47127" name="Text Box 27"/>
          <p:cNvSpPr txBox="1">
            <a:spLocks noChangeArrowheads="1"/>
          </p:cNvSpPr>
          <p:nvPr/>
        </p:nvSpPr>
        <p:spPr bwMode="auto">
          <a:xfrm>
            <a:off x="6705600" y="1447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>
                <a:ea typeface="黑体" panose="02010609060101010101" pitchFamily="49" charset="-122"/>
              </a:rPr>
              <a:t>P</a:t>
            </a:r>
            <a:r>
              <a:rPr lang="en-US" altLang="zh-CN" sz="2400" b="0">
                <a:ea typeface="黑体" panose="02010609060101010101" pitchFamily="49" charset="-122"/>
              </a:rPr>
              <a:t>ij</a:t>
            </a:r>
          </a:p>
        </p:txBody>
      </p:sp>
      <p:sp>
        <p:nvSpPr>
          <p:cNvPr id="47128" name="Line 28"/>
          <p:cNvSpPr>
            <a:spLocks noChangeShapeType="1"/>
          </p:cNvSpPr>
          <p:nvPr/>
        </p:nvSpPr>
        <p:spPr bwMode="auto">
          <a:xfrm>
            <a:off x="6324600" y="1219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9"/>
          <p:cNvSpPr>
            <a:spLocks noChangeShapeType="1"/>
          </p:cNvSpPr>
          <p:nvPr/>
        </p:nvSpPr>
        <p:spPr bwMode="auto">
          <a:xfrm>
            <a:off x="6324600" y="1219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/>
        </p:nvGraphicFramePr>
        <p:xfrm>
          <a:off x="1143000" y="4724400"/>
          <a:ext cx="3581400" cy="1169988"/>
        </p:xfrm>
        <a:graphic>
          <a:graphicData uri="http://schemas.openxmlformats.org/drawingml/2006/table">
            <a:tbl>
              <a:tblPr/>
              <a:tblGrid>
                <a:gridCol w="1524000"/>
                <a:gridCol w="685800"/>
                <a:gridCol w="685800"/>
                <a:gridCol w="685800"/>
              </a:tblGrid>
              <a:tr h="63984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X+Y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4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1/2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3023" name="Group 47"/>
          <p:cNvGraphicFramePr>
            <a:graphicFrameLocks noGrp="1"/>
          </p:cNvGraphicFramePr>
          <p:nvPr/>
        </p:nvGraphicFramePr>
        <p:xfrm>
          <a:off x="5029200" y="4724400"/>
          <a:ext cx="3810000" cy="1169988"/>
        </p:xfrm>
        <a:graphic>
          <a:graphicData uri="http://schemas.openxmlformats.org/drawingml/2006/table">
            <a:tbl>
              <a:tblPr/>
              <a:tblGrid>
                <a:gridCol w="2052638"/>
                <a:gridCol w="879475"/>
                <a:gridCol w="877887"/>
              </a:tblGrid>
              <a:tr h="63984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max(X, Y)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4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3/4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54" name="灯片编号占位符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FD1854A-E5F6-4A8A-B2EF-893199B9CE8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2826C0-9D75-485A-8A74-A74C28ECB985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605713" cy="51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～</a:t>
            </a:r>
            <a:r>
              <a:rPr lang="en-US" altLang="zh-CN" smtClean="0">
                <a:ea typeface="黑体" panose="02010609060101010101" pitchFamily="49" charset="-122"/>
              </a:rPr>
              <a:t>N(0, 1)</a:t>
            </a:r>
            <a:r>
              <a:rPr lang="zh-CN" altLang="en-US" smtClean="0">
                <a:ea typeface="黑体" panose="02010609060101010101" pitchFamily="49" charset="-122"/>
              </a:rPr>
              <a:t>，求</a:t>
            </a:r>
            <a:r>
              <a:rPr lang="en-US" altLang="zh-CN" smtClean="0">
                <a:ea typeface="黑体" panose="02010609060101010101" pitchFamily="49" charset="-122"/>
              </a:rPr>
              <a:t>Y = X</a:t>
            </a:r>
            <a:r>
              <a:rPr lang="en-US" altLang="zh-CN" baseline="30000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的概率密度函数</a:t>
            </a: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Y</a:t>
            </a:r>
            <a:r>
              <a:rPr lang="en-US" altLang="zh-CN" smtClean="0">
                <a:ea typeface="黑体" panose="02010609060101010101" pitchFamily="49" charset="-122"/>
              </a:rPr>
              <a:t>(y)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93278" name="Object 62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2773363"/>
          <a:ext cx="72993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3" imgW="2921000" imgH="723900" progId="Equation.DSMT4">
                  <p:embed/>
                </p:oleObj>
              </mc:Choice>
              <mc:Fallback>
                <p:oleObj name="Equation" r:id="rId3" imgW="2921000" imgH="7239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73363"/>
                        <a:ext cx="7299325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143000" y="1844675"/>
            <a:ext cx="7467600" cy="550863"/>
            <a:chOff x="720" y="1162"/>
            <a:chExt cx="4704" cy="347"/>
          </a:xfrm>
        </p:grpSpPr>
        <p:sp>
          <p:nvSpPr>
            <p:cNvPr id="48138" name="Text Box 4"/>
            <p:cNvSpPr txBox="1">
              <a:spLocks noChangeArrowheads="1"/>
            </p:cNvSpPr>
            <p:nvPr/>
          </p:nvSpPr>
          <p:spPr bwMode="auto">
            <a:xfrm>
              <a:off x="720" y="1162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baseline="0">
                  <a:solidFill>
                    <a:srgbClr val="FF9900"/>
                  </a:solidFill>
                  <a:ea typeface="黑体" panose="02010609060101010101" pitchFamily="49" charset="-122"/>
                </a:rPr>
                <a:t>解</a:t>
              </a:r>
              <a:r>
                <a:rPr lang="zh-CN" altLang="en-US" baseline="0">
                  <a:ea typeface="黑体" panose="02010609060101010101" pitchFamily="49" charset="-122"/>
                </a:rPr>
                <a:t>： 由</a:t>
              </a:r>
              <a:r>
                <a:rPr lang="en-US" altLang="zh-CN" baseline="0">
                  <a:ea typeface="黑体" panose="02010609060101010101" pitchFamily="49" charset="-122"/>
                </a:rPr>
                <a:t>y=x</a:t>
              </a:r>
              <a:r>
                <a:rPr lang="en-US" altLang="zh-CN" baseline="30000">
                  <a:ea typeface="黑体" panose="02010609060101010101" pitchFamily="49" charset="-122"/>
                </a:rPr>
                <a:t>2</a:t>
              </a:r>
              <a:r>
                <a:rPr lang="zh-CN" altLang="en-US" baseline="0">
                  <a:ea typeface="黑体" panose="02010609060101010101" pitchFamily="49" charset="-122"/>
                </a:rPr>
                <a:t>，有</a:t>
              </a:r>
              <a:r>
                <a:rPr lang="en-US" altLang="zh-CN" baseline="0">
                  <a:ea typeface="黑体" panose="02010609060101010101" pitchFamily="49" charset="-122"/>
                </a:rPr>
                <a:t>x</a:t>
              </a:r>
              <a:r>
                <a:rPr lang="en-US" altLang="zh-CN">
                  <a:ea typeface="黑体" panose="02010609060101010101" pitchFamily="49" charset="-122"/>
                </a:rPr>
                <a:t>1</a:t>
              </a:r>
              <a:r>
                <a:rPr lang="en-US" altLang="zh-CN" baseline="0">
                  <a:ea typeface="黑体" panose="02010609060101010101" pitchFamily="49" charset="-122"/>
                </a:rPr>
                <a:t>= -    </a:t>
              </a:r>
              <a:r>
                <a:rPr lang="zh-CN" altLang="en-US" baseline="0">
                  <a:ea typeface="黑体" panose="02010609060101010101" pitchFamily="49" charset="-122"/>
                </a:rPr>
                <a:t>，</a:t>
              </a:r>
              <a:r>
                <a:rPr lang="en-US" altLang="zh-CN" baseline="0">
                  <a:ea typeface="黑体" panose="02010609060101010101" pitchFamily="49" charset="-122"/>
                </a:rPr>
                <a:t>x</a:t>
              </a:r>
              <a:r>
                <a:rPr lang="en-US" altLang="zh-CN">
                  <a:ea typeface="黑体" panose="02010609060101010101" pitchFamily="49" charset="-122"/>
                </a:rPr>
                <a:t>2</a:t>
              </a:r>
              <a:r>
                <a:rPr lang="en-US" altLang="zh-CN" baseline="0">
                  <a:ea typeface="黑体" panose="02010609060101010101" pitchFamily="49" charset="-122"/>
                </a:rPr>
                <a:t>=    </a:t>
              </a:r>
              <a:r>
                <a:rPr lang="zh-CN" altLang="en-US" baseline="0">
                  <a:ea typeface="黑体" panose="02010609060101010101" pitchFamily="49" charset="-122"/>
                </a:rPr>
                <a:t>，</a:t>
              </a:r>
              <a:r>
                <a:rPr lang="en-US" altLang="zh-CN" baseline="0">
                  <a:ea typeface="黑体" panose="02010609060101010101" pitchFamily="49" charset="-122"/>
                </a:rPr>
                <a:t>y&gt;0</a:t>
              </a:r>
              <a:r>
                <a:rPr lang="zh-CN" altLang="en-US" baseline="0">
                  <a:ea typeface="黑体" panose="02010609060101010101" pitchFamily="49" charset="-122"/>
                </a:rPr>
                <a:t>，故</a:t>
              </a:r>
            </a:p>
          </p:txBody>
        </p:sp>
        <p:graphicFrame>
          <p:nvGraphicFramePr>
            <p:cNvPr id="48139" name="Object 64"/>
            <p:cNvGraphicFramePr>
              <a:graphicFrameLocks noChangeAspect="1"/>
            </p:cNvGraphicFramePr>
            <p:nvPr/>
          </p:nvGraphicFramePr>
          <p:xfrm>
            <a:off x="2779" y="1189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6" name="公式" r:id="rId5" imgW="241195" imgH="253890" progId="Equation.3">
                    <p:embed/>
                  </p:oleObj>
                </mc:Choice>
                <mc:Fallback>
                  <p:oleObj name="公式" r:id="rId5" imgW="241195" imgH="25389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1189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65"/>
            <p:cNvGraphicFramePr>
              <a:graphicFrameLocks noChangeAspect="1"/>
            </p:cNvGraphicFramePr>
            <p:nvPr/>
          </p:nvGraphicFramePr>
          <p:xfrm>
            <a:off x="3558" y="1189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7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1189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3282" name="Object 66"/>
          <p:cNvGraphicFramePr>
            <a:graphicFrameLocks noChangeAspect="1"/>
          </p:cNvGraphicFramePr>
          <p:nvPr/>
        </p:nvGraphicFramePr>
        <p:xfrm>
          <a:off x="2230438" y="4667250"/>
          <a:ext cx="33956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8" imgW="1358900" imgH="685800" progId="Equation.DSMT4">
                  <p:embed/>
                </p:oleObj>
              </mc:Choice>
              <mc:Fallback>
                <p:oleObj name="Equation" r:id="rId8" imgW="1358900" imgH="685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667250"/>
                        <a:ext cx="33956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7921B7F-9B12-4A74-AFB7-E74DC6C9CE6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9E5080-4160-4863-BF32-9E710B496898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143000"/>
            <a:ext cx="7318375" cy="2051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</a:t>
            </a:r>
            <a:r>
              <a:rPr lang="en-US" altLang="zh-CN" smtClean="0">
                <a:ea typeface="黑体" panose="02010609060101010101" pitchFamily="49" charset="-122"/>
              </a:rPr>
              <a:t>r.v. X</a:t>
            </a:r>
            <a:r>
              <a:rPr lang="zh-CN" altLang="en-US" smtClean="0">
                <a:ea typeface="黑体" panose="02010609060101010101" pitchFamily="49" charset="-122"/>
              </a:rPr>
              <a:t>～</a:t>
            </a:r>
            <a:r>
              <a:rPr lang="en-US" altLang="zh-CN" smtClean="0">
                <a:ea typeface="黑体" panose="02010609060101010101" pitchFamily="49" charset="-122"/>
              </a:rPr>
              <a:t>N(0, 1)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Y</a:t>
            </a:r>
            <a:r>
              <a:rPr lang="zh-CN" altLang="en-US" smtClean="0">
                <a:ea typeface="黑体" panose="02010609060101010101" pitchFamily="49" charset="-122"/>
              </a:rPr>
              <a:t>～</a:t>
            </a:r>
            <a:r>
              <a:rPr lang="en-US" altLang="zh-CN" smtClean="0">
                <a:ea typeface="黑体" panose="02010609060101010101" pitchFamily="49" charset="-122"/>
              </a:rPr>
              <a:t>N(0, 1)</a:t>
            </a:r>
            <a:r>
              <a:rPr lang="zh-CN" altLang="en-US" smtClean="0">
                <a:ea typeface="黑体" panose="02010609060101010101" pitchFamily="49" charset="-122"/>
              </a:rPr>
              <a:t>且相互独立，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U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X + Y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V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X - Y</a:t>
            </a:r>
            <a:r>
              <a:rPr lang="zh-CN" altLang="en-US" smtClean="0">
                <a:ea typeface="黑体" panose="02010609060101010101" pitchFamily="49" charset="-122"/>
              </a:rPr>
              <a:t>，求：</a:t>
            </a:r>
          </a:p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r.v.(U, V)</a:t>
            </a:r>
            <a:r>
              <a:rPr lang="zh-CN" altLang="en-US" smtClean="0">
                <a:ea typeface="黑体" panose="02010609060101010101" pitchFamily="49" charset="-122"/>
              </a:rPr>
              <a:t>的联合概率密度</a:t>
            </a:r>
            <a:r>
              <a:rPr lang="en-US" altLang="zh-CN" smtClean="0">
                <a:ea typeface="黑体" panose="02010609060101010101" pitchFamily="49" charset="-122"/>
              </a:rPr>
              <a:t>f</a:t>
            </a:r>
            <a:r>
              <a:rPr lang="en-US" altLang="zh-CN" baseline="-25000" smtClean="0">
                <a:ea typeface="黑体" panose="02010609060101010101" pitchFamily="49" charset="-122"/>
              </a:rPr>
              <a:t>U, V</a:t>
            </a:r>
            <a:r>
              <a:rPr lang="en-US" altLang="zh-CN" smtClean="0">
                <a:ea typeface="黑体" panose="02010609060101010101" pitchFamily="49" charset="-122"/>
              </a:rPr>
              <a:t>(u, v)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r.v.U</a:t>
            </a:r>
            <a:r>
              <a:rPr lang="zh-CN" altLang="en-US" smtClean="0">
                <a:ea typeface="黑体" panose="02010609060101010101" pitchFamily="49" charset="-122"/>
              </a:rPr>
              <a:t>与</a:t>
            </a:r>
            <a:r>
              <a:rPr lang="en-US" altLang="zh-CN" smtClean="0">
                <a:ea typeface="黑体" panose="02010609060101010101" pitchFamily="49" charset="-122"/>
              </a:rPr>
              <a:t>V</a:t>
            </a:r>
            <a:r>
              <a:rPr lang="zh-CN" altLang="en-US" smtClean="0">
                <a:ea typeface="黑体" panose="02010609060101010101" pitchFamily="49" charset="-122"/>
              </a:rPr>
              <a:t>是否独立？</a:t>
            </a:r>
          </a:p>
        </p:txBody>
      </p:sp>
      <p:graphicFrame>
        <p:nvGraphicFramePr>
          <p:cNvPr id="396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3860800"/>
          <a:ext cx="72993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公式" r:id="rId3" imgW="2387600" imgH="444500" progId="Equation.3">
                  <p:embed/>
                </p:oleObj>
              </mc:Choice>
              <mc:Fallback>
                <p:oleObj name="公式" r:id="rId3" imgW="2387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72993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136650" y="327025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baseline="0">
                <a:ea typeface="黑体" panose="02010609060101010101" pitchFamily="49" charset="-122"/>
              </a:rPr>
              <a:t>：</a:t>
            </a:r>
            <a:r>
              <a:rPr lang="en-US" altLang="zh-CN" baseline="0">
                <a:solidFill>
                  <a:srgbClr val="00FF00"/>
                </a:solidFill>
                <a:ea typeface="黑体" panose="02010609060101010101" pitchFamily="49" charset="-122"/>
              </a:rPr>
              <a:t>1.</a:t>
            </a:r>
            <a:r>
              <a:rPr lang="en-US" altLang="zh-CN" baseline="0">
                <a:ea typeface="黑体" panose="02010609060101010101" pitchFamily="49" charset="-122"/>
              </a:rPr>
              <a:t>  r.v.(X, Y)</a:t>
            </a:r>
            <a:r>
              <a:rPr lang="zh-CN" altLang="en-US" baseline="0">
                <a:ea typeface="黑体" panose="02010609060101010101" pitchFamily="49" charset="-122"/>
              </a:rPr>
              <a:t>的联合概率密度为</a:t>
            </a:r>
          </a:p>
        </p:txBody>
      </p:sp>
      <p:sp>
        <p:nvSpPr>
          <p:cNvPr id="49160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F4A2B65-7FE8-4061-8ECB-3DE0417C189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7A381B-1F9A-4CF0-A612-6138646D9DA6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04938"/>
            <a:ext cx="7318375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由			    解得反函数</a:t>
            </a:r>
          </a:p>
        </p:txBody>
      </p:sp>
      <p:graphicFrame>
        <p:nvGraphicFramePr>
          <p:cNvPr id="397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6363" y="5157788"/>
          <a:ext cx="729932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公式" r:id="rId3" imgW="2400300" imgH="444500" progId="Equation.3">
                  <p:embed/>
                </p:oleObj>
              </mc:Choice>
              <mc:Fallback>
                <p:oleObj name="公式" r:id="rId3" imgW="24003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157788"/>
                        <a:ext cx="7299325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1187450" y="4514850"/>
            <a:ext cx="5811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从而</a:t>
            </a:r>
            <a:r>
              <a:rPr lang="en-US" altLang="zh-CN" baseline="0">
                <a:ea typeface="黑体" panose="02010609060101010101" pitchFamily="49" charset="-122"/>
              </a:rPr>
              <a:t>r.v.(U, V)</a:t>
            </a:r>
            <a:r>
              <a:rPr lang="zh-CN" altLang="en-US" baseline="0">
                <a:ea typeface="黑体" panose="02010609060101010101" pitchFamily="49" charset="-122"/>
              </a:rPr>
              <a:t>的联合概率密度为</a:t>
            </a:r>
          </a:p>
        </p:txBody>
      </p:sp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1619250" y="1125538"/>
          <a:ext cx="16811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公式" r:id="rId5" imgW="672808" imgH="469696" progId="Equation.3">
                  <p:embed/>
                </p:oleObj>
              </mc:Choice>
              <mc:Fallback>
                <p:oleObj name="公式" r:id="rId5" imgW="672808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16811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541463" y="2422525"/>
          <a:ext cx="17446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公式" r:id="rId7" imgW="698500" imgH="787400" progId="Equation.3">
                  <p:embed/>
                </p:oleObj>
              </mc:Choice>
              <mc:Fallback>
                <p:oleObj name="公式" r:id="rId7" imgW="6985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422525"/>
                        <a:ext cx="1744662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/>
        </p:nvGraphicFramePr>
        <p:xfrm>
          <a:off x="6007100" y="2422525"/>
          <a:ext cx="28860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公式" r:id="rId9" imgW="1155700" imgH="787400" progId="Equation.3">
                  <p:embed/>
                </p:oleObj>
              </mc:Choice>
              <mc:Fallback>
                <p:oleObj name="公式" r:id="rId9" imgW="1155700" imgH="78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422525"/>
                        <a:ext cx="28860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4124325" y="3094038"/>
            <a:ext cx="203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变换行列式</a:t>
            </a:r>
          </a:p>
        </p:txBody>
      </p:sp>
      <p:sp>
        <p:nvSpPr>
          <p:cNvPr id="50188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121E69A-7818-42CC-9CBF-EF0D4222C1CB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/>
      <p:bldP spid="3973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10E712-1BE4-4A77-A3B1-6F9B4D4D3D67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04938"/>
            <a:ext cx="7318375" cy="51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FF00"/>
                </a:solidFill>
                <a:ea typeface="黑体" panose="02010609060101010101" pitchFamily="49" charset="-122"/>
              </a:rPr>
              <a:t>2.</a:t>
            </a:r>
            <a:r>
              <a:rPr lang="en-US" altLang="zh-CN" smtClean="0">
                <a:ea typeface="黑体" panose="02010609060101010101" pitchFamily="49" charset="-122"/>
              </a:rPr>
              <a:t> U, V</a:t>
            </a:r>
            <a:r>
              <a:rPr lang="zh-CN" altLang="en-US" smtClean="0">
                <a:ea typeface="黑体" panose="02010609060101010101" pitchFamily="49" charset="-122"/>
              </a:rPr>
              <a:t>的边缘概率密度为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187450" y="4514850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由于	</a:t>
            </a:r>
            <a:r>
              <a:rPr lang="en-US" altLang="zh-CN" baseline="0"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UV</a:t>
            </a:r>
            <a:r>
              <a:rPr lang="en-US" altLang="zh-CN" baseline="0">
                <a:ea typeface="黑体" panose="02010609060101010101" pitchFamily="49" charset="-122"/>
              </a:rPr>
              <a:t>(u, v)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U</a:t>
            </a:r>
            <a:r>
              <a:rPr lang="en-US" altLang="zh-CN" baseline="0">
                <a:ea typeface="黑体" panose="02010609060101010101" pitchFamily="49" charset="-122"/>
              </a:rPr>
              <a:t>(u).f</a:t>
            </a:r>
            <a:r>
              <a:rPr lang="en-US" altLang="zh-CN">
                <a:ea typeface="黑体" panose="02010609060101010101" pitchFamily="49" charset="-122"/>
              </a:rPr>
              <a:t>V</a:t>
            </a:r>
            <a:r>
              <a:rPr lang="en-US" altLang="zh-CN" baseline="0">
                <a:ea typeface="黑体" panose="02010609060101010101" pitchFamily="49" charset="-122"/>
              </a:rPr>
              <a:t>(v)	 (u, v)∈R</a:t>
            </a:r>
            <a:r>
              <a:rPr lang="en-US" altLang="zh-CN" baseline="30000"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故</a:t>
            </a:r>
            <a:r>
              <a:rPr lang="en-US" altLang="zh-CN" baseline="0">
                <a:ea typeface="黑体" panose="02010609060101010101" pitchFamily="49" charset="-122"/>
              </a:rPr>
              <a:t>U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X + Y</a:t>
            </a:r>
            <a:r>
              <a:rPr lang="zh-CN" altLang="en-US" baseline="0">
                <a:ea typeface="黑体" panose="02010609060101010101" pitchFamily="49" charset="-122"/>
              </a:rPr>
              <a:t>，</a:t>
            </a:r>
            <a:r>
              <a:rPr lang="en-US" altLang="zh-CN" baseline="0">
                <a:ea typeface="黑体" panose="02010609060101010101" pitchFamily="49" charset="-122"/>
              </a:rPr>
              <a:t>V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X - Y</a:t>
            </a:r>
            <a:r>
              <a:rPr lang="zh-CN" altLang="en-US" baseline="0">
                <a:ea typeface="黑体" panose="02010609060101010101" pitchFamily="49" charset="-122"/>
              </a:rPr>
              <a:t>相互独立。</a:t>
            </a:r>
          </a:p>
        </p:txBody>
      </p:sp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1547813" y="1916113"/>
          <a:ext cx="5235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公式" r:id="rId3" imgW="2095500" imgH="469900" progId="Equation.3">
                  <p:embed/>
                </p:oleObj>
              </mc:Choice>
              <mc:Fallback>
                <p:oleObj name="公式" r:id="rId3" imgW="2095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235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6" name="Object 10"/>
          <p:cNvGraphicFramePr>
            <a:graphicFrameLocks noChangeAspect="1"/>
          </p:cNvGraphicFramePr>
          <p:nvPr/>
        </p:nvGraphicFramePr>
        <p:xfrm>
          <a:off x="1547813" y="2924175"/>
          <a:ext cx="5235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5" imgW="2095500" imgH="469900" progId="Equation.3">
                  <p:embed/>
                </p:oleObj>
              </mc:Choice>
              <mc:Fallback>
                <p:oleObj name="公式" r:id="rId5" imgW="2095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5235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D2941F49-C306-4AF2-853A-30CD377ACCC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E59F35-B85B-4774-AFDD-303EC1B58D38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62050"/>
            <a:ext cx="7467600" cy="4787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概率空间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随机变量及其分布程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离散型随机变量及其分布律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连续型随机变量及其概率密度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常见的随机变量及其分布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维随机变量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</a:p>
        </p:txBody>
      </p:sp>
      <p:sp>
        <p:nvSpPr>
          <p:cNvPr id="5223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25B767E-1FE4-4E9C-8E28-123D2B68065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82550D-E7FA-4D64-BBCB-8B5B8EFF34DA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8713"/>
            <a:ext cx="7467600" cy="4532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sz="3200" smtClean="0">
                <a:solidFill>
                  <a:srgbClr val="CC00CC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随机变量的特征函数</a:t>
            </a:r>
          </a:p>
        </p:txBody>
      </p:sp>
      <p:sp>
        <p:nvSpPr>
          <p:cNvPr id="5325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A3756F9-BBEF-4452-8C43-0B68FAEB9F4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4DA9DE-4198-41B3-B859-1C05BD66173D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习题一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8" y="1533525"/>
            <a:ext cx="1117600" cy="1463675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FF0000"/>
                </a:solidFill>
                <a:ea typeface="黑体" panose="02010609060101010101" pitchFamily="49" charset="-122"/>
              </a:rPr>
              <a:t>4.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FF0000"/>
                </a:solidFill>
                <a:ea typeface="黑体" panose="02010609060101010101" pitchFamily="49" charset="-122"/>
              </a:rPr>
              <a:t>11.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692275" y="1196975"/>
            <a:ext cx="23415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aseline="0">
                <a:solidFill>
                  <a:srgbClr val="0000FF"/>
                </a:solidFill>
                <a:ea typeface="黑体" panose="02010609060101010101" pitchFamily="49" charset="-122"/>
              </a:rPr>
              <a:t>P48</a:t>
            </a:r>
            <a:r>
              <a:rPr lang="zh-CN" altLang="en-US" sz="4000" baseline="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sz="4000" baseline="0">
                <a:solidFill>
                  <a:srgbClr val="0000FF"/>
                </a:solidFill>
                <a:ea typeface="黑体" panose="02010609060101010101" pitchFamily="49" charset="-122"/>
              </a:rPr>
              <a:t>49</a:t>
            </a:r>
          </a:p>
        </p:txBody>
      </p:sp>
      <p:pic>
        <p:nvPicPr>
          <p:cNvPr id="542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3716338"/>
            <a:ext cx="8229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5337175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62C6D1A0-A529-445F-980F-7284ED2BDFA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49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7F9C55-F37E-4CFC-B181-6664500167EC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分布函数的性质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905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黑体" panose="02010609060101010101" pitchFamily="49" charset="-122"/>
              </a:rPr>
              <a:t>0 ≤ F(x) ≤ 1</a:t>
            </a:r>
            <a:r>
              <a:rPr lang="zh-CN" altLang="en-US" sz="3200" smtClean="0"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990600" y="3505200"/>
            <a:ext cx="7848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是单调不减函数，即对任意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en-US" altLang="zh-CN" baseline="0">
                <a:ea typeface="黑体" panose="02010609060101010101" pitchFamily="49" charset="-122"/>
              </a:rPr>
              <a:t>&lt;x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 baseline="0">
                <a:ea typeface="黑体" panose="02010609060101010101" pitchFamily="49" charset="-122"/>
              </a:rPr>
              <a:t>，有</a:t>
            </a:r>
          </a:p>
          <a:p>
            <a:pPr lvl="1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F(x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en-US" altLang="zh-CN" baseline="0">
                <a:ea typeface="黑体" panose="02010609060101010101" pitchFamily="49" charset="-122"/>
              </a:rPr>
              <a:t>) ≤ F(x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en-US" altLang="zh-CN" baseline="0">
                <a:ea typeface="黑体" panose="02010609060101010101" pitchFamily="49" charset="-122"/>
              </a:rPr>
              <a:t>)</a:t>
            </a:r>
            <a:r>
              <a:rPr lang="zh-CN" altLang="en-US" baseline="0">
                <a:ea typeface="黑体" panose="02010609060101010101" pitchFamily="49" charset="-122"/>
              </a:rPr>
              <a:t>；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是左连续函数，即对任意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有</a:t>
            </a:r>
          </a:p>
          <a:p>
            <a:pPr lvl="1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aseline="0">
                <a:ea typeface="黑体" panose="02010609060101010101" pitchFamily="49" charset="-122"/>
              </a:rPr>
              <a:t>F(x-0)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65288" y="1760538"/>
            <a:ext cx="3973512" cy="830262"/>
            <a:chOff x="1049" y="1109"/>
            <a:chExt cx="2503" cy="523"/>
          </a:xfrm>
        </p:grpSpPr>
        <p:graphicFrame>
          <p:nvGraphicFramePr>
            <p:cNvPr id="9228" name="Object 6"/>
            <p:cNvGraphicFramePr>
              <a:graphicFrameLocks noChangeAspect="1"/>
            </p:cNvGraphicFramePr>
            <p:nvPr/>
          </p:nvGraphicFramePr>
          <p:xfrm>
            <a:off x="1049" y="1145"/>
            <a:ext cx="2503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3" imgW="1435100" imgH="279400" progId="Equation.3">
                    <p:embed/>
                  </p:oleObj>
                </mc:Choice>
                <mc:Fallback>
                  <p:oleObj name="Equation" r:id="rId3" imgW="1435100" imgH="279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1145"/>
                          <a:ext cx="2503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2082" y="1109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600" baseline="0">
                  <a:ea typeface="黑体" panose="02010609060101010101" pitchFamily="49" charset="-122"/>
                </a:rPr>
                <a:t>△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65288" y="2606675"/>
            <a:ext cx="3973512" cy="822325"/>
            <a:chOff x="1049" y="1642"/>
            <a:chExt cx="2503" cy="518"/>
          </a:xfrm>
        </p:grpSpPr>
        <p:graphicFrame>
          <p:nvGraphicFramePr>
            <p:cNvPr id="9226" name="Object 9"/>
            <p:cNvGraphicFramePr>
              <a:graphicFrameLocks noChangeAspect="1"/>
            </p:cNvGraphicFramePr>
            <p:nvPr/>
          </p:nvGraphicFramePr>
          <p:xfrm>
            <a:off x="1049" y="1667"/>
            <a:ext cx="2503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5" imgW="1422400" imgH="279400" progId="Equation.3">
                    <p:embed/>
                  </p:oleObj>
                </mc:Choice>
                <mc:Fallback>
                  <p:oleObj name="Equation" r:id="rId5" imgW="1422400" imgH="279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1667"/>
                          <a:ext cx="2503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2091" y="1642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600" baseline="0">
                  <a:ea typeface="黑体" panose="02010609060101010101" pitchFamily="49" charset="-122"/>
                </a:rPr>
                <a:t>△</a:t>
              </a:r>
            </a:p>
          </p:txBody>
        </p:sp>
      </p:grpSp>
      <p:sp>
        <p:nvSpPr>
          <p:cNvPr id="9225" name="灯片编号占位符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1B896E0-E73F-424B-8AE5-B81B6A85337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  <p:bldP spid="35123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82D0B9-9BDE-4FDA-B942-B2A31D25125E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三、离散型随机变量及其分布律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377113" cy="3632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若随机变量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至多只取可列无穷多个数值：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1</a:t>
            </a:r>
            <a:r>
              <a:rPr lang="en-US" altLang="zh-CN" smtClean="0">
                <a:ea typeface="黑体" panose="02010609060101010101" pitchFamily="49" charset="-122"/>
              </a:rPr>
              <a:t>, x</a:t>
            </a:r>
            <a:r>
              <a:rPr lang="en-US" altLang="zh-CN" baseline="-25000" smtClean="0">
                <a:ea typeface="黑体" panose="02010609060101010101" pitchFamily="49" charset="-122"/>
              </a:rPr>
              <a:t>2</a:t>
            </a:r>
            <a:r>
              <a:rPr lang="en-US" altLang="zh-CN" smtClean="0">
                <a:ea typeface="黑体" panose="02010609060101010101" pitchFamily="49" charset="-122"/>
              </a:rPr>
              <a:t>, …, x</a:t>
            </a:r>
            <a:r>
              <a:rPr lang="en-US" altLang="zh-CN" baseline="-25000" smtClean="0">
                <a:ea typeface="黑体" panose="02010609060101010101" pitchFamily="49" charset="-122"/>
              </a:rPr>
              <a:t>n</a:t>
            </a:r>
            <a:r>
              <a:rPr lang="en-US" altLang="zh-CN" smtClean="0">
                <a:ea typeface="黑体" panose="02010609060101010101" pitchFamily="49" charset="-122"/>
              </a:rPr>
              <a:t>, …</a:t>
            </a:r>
            <a:r>
              <a:rPr lang="zh-CN" altLang="en-US" smtClean="0">
                <a:ea typeface="黑体" panose="02010609060101010101" pitchFamily="49" charset="-122"/>
              </a:rPr>
              <a:t>，令</a:t>
            </a:r>
            <a:r>
              <a:rPr lang="en-US" altLang="zh-CN" smtClean="0">
                <a:ea typeface="黑体" panose="02010609060101010101" pitchFamily="49" charset="-122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</a:rPr>
              <a:t>k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P{X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k</a:t>
            </a:r>
            <a:r>
              <a:rPr lang="en-US" altLang="zh-CN" smtClean="0">
                <a:ea typeface="黑体" panose="02010609060101010101" pitchFamily="49" charset="-122"/>
              </a:rPr>
              <a:t>}</a:t>
            </a:r>
            <a:r>
              <a:rPr lang="zh-CN" altLang="en-US" smtClean="0">
                <a:ea typeface="黑体" panose="02010609060101010101" pitchFamily="49" charset="-122"/>
              </a:rPr>
              <a:t>，它满足：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		</a:t>
            </a:r>
            <a:r>
              <a:rPr lang="en-US" altLang="zh-CN" smtClean="0">
                <a:ea typeface="黑体" panose="02010609060101010101" pitchFamily="49" charset="-122"/>
              </a:rPr>
              <a:t>(1)p</a:t>
            </a:r>
            <a:r>
              <a:rPr lang="en-US" altLang="zh-CN" baseline="-25000" smtClean="0">
                <a:ea typeface="黑体" panose="02010609060101010101" pitchFamily="49" charset="-122"/>
              </a:rPr>
              <a:t>k </a:t>
            </a:r>
            <a:r>
              <a:rPr lang="en-US" altLang="zh-CN" smtClean="0">
                <a:ea typeface="黑体" panose="02010609060101010101" pitchFamily="49" charset="-122"/>
              </a:rPr>
              <a:t>≥ 0</a:t>
            </a:r>
            <a:r>
              <a:rPr lang="zh-CN" altLang="en-US" smtClean="0">
                <a:ea typeface="黑体" panose="02010609060101010101" pitchFamily="49" charset="-122"/>
              </a:rPr>
              <a:t>，      </a:t>
            </a:r>
            <a:r>
              <a:rPr lang="en-US" altLang="zh-CN" smtClean="0">
                <a:ea typeface="黑体" panose="02010609060101010101" pitchFamily="49" charset="-122"/>
              </a:rPr>
              <a:t>(2)         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则称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离散型随机变量</a:t>
            </a:r>
            <a:r>
              <a:rPr lang="zh-CN" altLang="en-US" smtClean="0">
                <a:ea typeface="黑体" panose="02010609060101010101" pitchFamily="49" charset="-122"/>
              </a:rPr>
              <a:t>，并称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		</a:t>
            </a:r>
            <a:r>
              <a:rPr lang="en-US" altLang="zh-CN" smtClean="0">
                <a:ea typeface="黑体" panose="02010609060101010101" pitchFamily="49" charset="-122"/>
              </a:rPr>
              <a:t>P{X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en-US" altLang="zh-CN" baseline="-25000" smtClean="0">
                <a:ea typeface="黑体" panose="02010609060101010101" pitchFamily="49" charset="-122"/>
              </a:rPr>
              <a:t>k</a:t>
            </a:r>
            <a:r>
              <a:rPr lang="en-US" altLang="zh-CN" smtClean="0">
                <a:ea typeface="黑体" panose="02010609060101010101" pitchFamily="49" charset="-122"/>
              </a:rPr>
              <a:t>}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</a:rPr>
              <a:t>k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k=1, 2,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为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分布律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概率分布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离散型</a:t>
            </a:r>
            <a:r>
              <a:rPr lang="en-US" altLang="zh-CN" smtClean="0">
                <a:ea typeface="黑体" panose="02010609060101010101" pitchFamily="49" charset="-122"/>
              </a:rPr>
              <a:t>X.V.X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分布函数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4886325" y="2073275"/>
          <a:ext cx="838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393529" imgH="342751" progId="Equation.3">
                  <p:embed/>
                </p:oleObj>
              </mc:Choice>
              <mc:Fallback>
                <p:oleObj name="Equation" r:id="rId3" imgW="393529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073275"/>
                        <a:ext cx="838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814513" y="4814888"/>
          <a:ext cx="64595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2806700" imgH="368300" progId="Equation.DSMT4">
                  <p:embed/>
                </p:oleObj>
              </mc:Choice>
              <mc:Fallback>
                <p:oleObj name="Equation" r:id="rId5" imgW="28067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814888"/>
                        <a:ext cx="64595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066800" y="5562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它是左连续单调不减的阶梯函数，在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＝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 baseline="0">
                <a:ea typeface="黑体" panose="02010609060101010101" pitchFamily="49" charset="-122"/>
              </a:rPr>
              <a:t>处有第一类跳跃型间断点，其跳跃度为</a:t>
            </a:r>
            <a:r>
              <a:rPr lang="en-US" altLang="zh-CN" baseline="0">
                <a:ea typeface="黑体" panose="02010609060101010101" pitchFamily="49" charset="-122"/>
              </a:rPr>
              <a:t>p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249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9AAF040-98A2-4ACE-9D4F-3D3BA076758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352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2F24D1-86FD-41FF-ABCB-5FBC6AF21DEA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离散型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的表示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1268413"/>
            <a:ext cx="2568575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分布律</a:t>
            </a:r>
            <a:r>
              <a:rPr lang="en-US" altLang="zh-CN" sz="2400" smtClean="0">
                <a:ea typeface="黑体" panose="02010609060101010101" pitchFamily="49" charset="-122"/>
              </a:rPr>
              <a:t>(</a:t>
            </a:r>
            <a:r>
              <a:rPr lang="zh-CN" altLang="en-US" sz="2400" smtClean="0">
                <a:ea typeface="黑体" panose="02010609060101010101" pitchFamily="49" charset="-122"/>
              </a:rPr>
              <a:t>函数形式</a:t>
            </a:r>
            <a:r>
              <a:rPr lang="en-US" altLang="zh-CN" sz="2400" smtClean="0">
                <a:ea typeface="黑体" panose="02010609060101010101" pitchFamily="49" charset="-122"/>
              </a:rPr>
              <a:t>)</a:t>
            </a:r>
            <a:r>
              <a:rPr lang="zh-CN" altLang="en-US" sz="2400" smtClean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282700" y="2028825"/>
            <a:ext cx="2209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分布函数：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971550" y="2708275"/>
            <a:ext cx="787241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aseline="0">
                <a:ea typeface="黑体" panose="02010609060101010101" pitchFamily="49" charset="-122"/>
              </a:rPr>
              <a:t>	</a:t>
            </a:r>
            <a:r>
              <a:rPr lang="zh-CN" altLang="en-US" sz="2400" baseline="0">
                <a:ea typeface="黑体" panose="02010609060101010101" pitchFamily="49" charset="-122"/>
              </a:rPr>
              <a:t>其中</a:t>
            </a:r>
            <a:r>
              <a:rPr lang="en-US" altLang="zh-CN" sz="2400" baseline="0">
                <a:ea typeface="黑体" panose="02010609060101010101" pitchFamily="49" charset="-122"/>
                <a:cs typeface="Times New Roman" panose="02020603050405020304" pitchFamily="18" charset="0"/>
              </a:rPr>
              <a:t>δ(x)</a:t>
            </a:r>
            <a:r>
              <a:rPr lang="zh-CN" altLang="en-US" sz="2400" baseline="0">
                <a:ea typeface="黑体" panose="02010609060101010101" pitchFamily="49" charset="-122"/>
              </a:rPr>
              <a:t>为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单位脉冲函数</a:t>
            </a:r>
            <a:r>
              <a:rPr lang="zh-CN" altLang="en-US" sz="2400" baseline="0">
                <a:ea typeface="黑体" panose="02010609060101010101" pitchFamily="49" charset="-122"/>
              </a:rPr>
              <a:t>，</a:t>
            </a:r>
            <a:r>
              <a:rPr lang="en-US" altLang="zh-CN" sz="2400" baseline="0">
                <a:ea typeface="黑体" panose="02010609060101010101" pitchFamily="49" charset="-122"/>
              </a:rPr>
              <a:t>μ(x)</a:t>
            </a:r>
            <a:r>
              <a:rPr lang="zh-CN" altLang="en-US" sz="2400" baseline="0">
                <a:ea typeface="黑体" panose="02010609060101010101" pitchFamily="49" charset="-122"/>
              </a:rPr>
              <a:t>为</a:t>
            </a:r>
            <a:r>
              <a:rPr lang="zh-CN" altLang="en-US" sz="2400" baseline="0">
                <a:solidFill>
                  <a:srgbClr val="0000FF"/>
                </a:solidFill>
                <a:ea typeface="黑体" panose="02010609060101010101" pitchFamily="49" charset="-122"/>
              </a:rPr>
              <a:t>单位阶跃函数</a:t>
            </a:r>
            <a:r>
              <a:rPr lang="zh-CN" altLang="en-US" sz="2400" baseline="0">
                <a:ea typeface="黑体" panose="02010609060101010101" pitchFamily="49" charset="-122"/>
              </a:rPr>
              <a:t>，定义为：</a:t>
            </a:r>
          </a:p>
        </p:txBody>
      </p:sp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3908425" y="1025525"/>
          <a:ext cx="31623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1025525"/>
                        <a:ext cx="31623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819400" y="1844675"/>
          <a:ext cx="3251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44675"/>
                        <a:ext cx="3251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1676400" y="3294063"/>
          <a:ext cx="29829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7" imgW="1269449" imgH="469696" progId="Equation.3">
                  <p:embed/>
                </p:oleObj>
              </mc:Choice>
              <mc:Fallback>
                <p:oleObj name="Equation" r:id="rId7" imgW="1269449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94063"/>
                        <a:ext cx="2982913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/>
          <p:cNvGraphicFramePr>
            <a:graphicFrameLocks noChangeAspect="1"/>
          </p:cNvGraphicFramePr>
          <p:nvPr/>
        </p:nvGraphicFramePr>
        <p:xfrm>
          <a:off x="1676400" y="4337050"/>
          <a:ext cx="20875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9" imgW="889000" imgH="330200" progId="Equation.3">
                  <p:embed/>
                </p:oleObj>
              </mc:Choice>
              <mc:Fallback>
                <p:oleObj name="Equation" r:id="rId9" imgW="8890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37050"/>
                        <a:ext cx="20875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58761"/>
              </p:ext>
            </p:extLst>
          </p:nvPr>
        </p:nvGraphicFramePr>
        <p:xfrm>
          <a:off x="1646238" y="5065713"/>
          <a:ext cx="2686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1" imgW="1143000" imgH="457200" progId="Equation.DSMT4">
                  <p:embed/>
                </p:oleObj>
              </mc:Choice>
              <mc:Fallback>
                <p:oleObj name="Equation" r:id="rId11" imgW="1143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065713"/>
                        <a:ext cx="26860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81600" y="3276600"/>
            <a:ext cx="3505200" cy="1660525"/>
            <a:chOff x="3264" y="2064"/>
            <a:chExt cx="2208" cy="1046"/>
          </a:xfrm>
        </p:grpSpPr>
        <p:sp>
          <p:nvSpPr>
            <p:cNvPr id="11302" name="Line 12"/>
            <p:cNvSpPr>
              <a:spLocks noChangeShapeType="1"/>
            </p:cNvSpPr>
            <p:nvPr/>
          </p:nvSpPr>
          <p:spPr bwMode="auto">
            <a:xfrm>
              <a:off x="3360" y="28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3" name="Line 13"/>
            <p:cNvSpPr>
              <a:spLocks noChangeShapeType="1"/>
            </p:cNvSpPr>
            <p:nvPr/>
          </p:nvSpPr>
          <p:spPr bwMode="auto">
            <a:xfrm flipV="1">
              <a:off x="3552" y="211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4" name="Line 14"/>
            <p:cNvSpPr>
              <a:spLocks noChangeShapeType="1"/>
            </p:cNvSpPr>
            <p:nvPr/>
          </p:nvSpPr>
          <p:spPr bwMode="auto">
            <a:xfrm flipV="1">
              <a:off x="3948" y="24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5" name="Line 15"/>
            <p:cNvSpPr>
              <a:spLocks noChangeShapeType="1"/>
            </p:cNvSpPr>
            <p:nvPr/>
          </p:nvSpPr>
          <p:spPr bwMode="auto">
            <a:xfrm flipV="1">
              <a:off x="434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6" name="Line 16"/>
            <p:cNvSpPr>
              <a:spLocks noChangeShapeType="1"/>
            </p:cNvSpPr>
            <p:nvPr/>
          </p:nvSpPr>
          <p:spPr bwMode="auto">
            <a:xfrm flipV="1">
              <a:off x="4740" y="25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7" name="Line 17"/>
            <p:cNvSpPr>
              <a:spLocks noChangeShapeType="1"/>
            </p:cNvSpPr>
            <p:nvPr/>
          </p:nvSpPr>
          <p:spPr bwMode="auto">
            <a:xfrm flipV="1">
              <a:off x="513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8" name="Rectangle 18"/>
            <p:cNvSpPr>
              <a:spLocks noChangeArrowheads="1"/>
            </p:cNvSpPr>
            <p:nvPr/>
          </p:nvSpPr>
          <p:spPr bwMode="auto">
            <a:xfrm>
              <a:off x="3264" y="2160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f(x)</a:t>
              </a:r>
            </a:p>
          </p:txBody>
        </p:sp>
        <p:sp>
          <p:nvSpPr>
            <p:cNvPr id="11309" name="Rectangle 19"/>
            <p:cNvSpPr>
              <a:spLocks noChangeArrowheads="1"/>
            </p:cNvSpPr>
            <p:nvPr/>
          </p:nvSpPr>
          <p:spPr bwMode="auto">
            <a:xfrm>
              <a:off x="3408" y="288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1310" name="Rectangle 20"/>
            <p:cNvSpPr>
              <a:spLocks noChangeArrowheads="1"/>
            </p:cNvSpPr>
            <p:nvPr/>
          </p:nvSpPr>
          <p:spPr bwMode="auto">
            <a:xfrm>
              <a:off x="3888" y="2880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311" name="Rectangle 21"/>
            <p:cNvSpPr>
              <a:spLocks noChangeArrowheads="1"/>
            </p:cNvSpPr>
            <p:nvPr/>
          </p:nvSpPr>
          <p:spPr bwMode="auto">
            <a:xfrm>
              <a:off x="4272" y="2880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1312" name="Rectangle 22"/>
            <p:cNvSpPr>
              <a:spLocks noChangeArrowheads="1"/>
            </p:cNvSpPr>
            <p:nvPr/>
          </p:nvSpPr>
          <p:spPr bwMode="auto">
            <a:xfrm>
              <a:off x="5088" y="2880"/>
              <a:ext cx="1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k</a:t>
              </a:r>
            </a:p>
          </p:txBody>
        </p:sp>
        <p:sp>
          <p:nvSpPr>
            <p:cNvPr id="11313" name="Rectangle 23"/>
            <p:cNvSpPr>
              <a:spLocks noChangeArrowheads="1"/>
            </p:cNvSpPr>
            <p:nvPr/>
          </p:nvSpPr>
          <p:spPr bwMode="auto">
            <a:xfrm>
              <a:off x="3888" y="2218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314" name="Rectangle 24"/>
            <p:cNvSpPr>
              <a:spLocks noChangeArrowheads="1"/>
            </p:cNvSpPr>
            <p:nvPr/>
          </p:nvSpPr>
          <p:spPr bwMode="auto">
            <a:xfrm>
              <a:off x="4272" y="216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1315" name="Rectangle 25"/>
            <p:cNvSpPr>
              <a:spLocks noChangeArrowheads="1"/>
            </p:cNvSpPr>
            <p:nvPr/>
          </p:nvSpPr>
          <p:spPr bwMode="auto">
            <a:xfrm>
              <a:off x="5088" y="206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k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113338" y="4968875"/>
            <a:ext cx="3635375" cy="1584325"/>
            <a:chOff x="3221" y="3130"/>
            <a:chExt cx="2290" cy="998"/>
          </a:xfrm>
        </p:grpSpPr>
        <p:sp>
          <p:nvSpPr>
            <p:cNvPr id="11281" name="Line 27"/>
            <p:cNvSpPr>
              <a:spLocks noChangeShapeType="1"/>
            </p:cNvSpPr>
            <p:nvPr/>
          </p:nvSpPr>
          <p:spPr bwMode="auto">
            <a:xfrm>
              <a:off x="3360" y="389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28"/>
            <p:cNvSpPr>
              <a:spLocks noChangeShapeType="1"/>
            </p:cNvSpPr>
            <p:nvPr/>
          </p:nvSpPr>
          <p:spPr bwMode="auto">
            <a:xfrm flipV="1">
              <a:off x="3552" y="313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Rectangle 29"/>
            <p:cNvSpPr>
              <a:spLocks noChangeArrowheads="1"/>
            </p:cNvSpPr>
            <p:nvPr/>
          </p:nvSpPr>
          <p:spPr bwMode="auto">
            <a:xfrm>
              <a:off x="3221" y="3178"/>
              <a:ext cx="34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F(x)</a:t>
              </a:r>
            </a:p>
          </p:txBody>
        </p:sp>
        <p:sp>
          <p:nvSpPr>
            <p:cNvPr id="11284" name="Rectangle 30"/>
            <p:cNvSpPr>
              <a:spLocks noChangeArrowheads="1"/>
            </p:cNvSpPr>
            <p:nvPr/>
          </p:nvSpPr>
          <p:spPr bwMode="auto">
            <a:xfrm>
              <a:off x="3888" y="3898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285" name="Rectangle 31"/>
            <p:cNvSpPr>
              <a:spLocks noChangeArrowheads="1"/>
            </p:cNvSpPr>
            <p:nvPr/>
          </p:nvSpPr>
          <p:spPr bwMode="auto">
            <a:xfrm>
              <a:off x="4272" y="3898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1286" name="Rectangle 32"/>
            <p:cNvSpPr>
              <a:spLocks noChangeArrowheads="1"/>
            </p:cNvSpPr>
            <p:nvPr/>
          </p:nvSpPr>
          <p:spPr bwMode="auto">
            <a:xfrm>
              <a:off x="5088" y="3898"/>
              <a:ext cx="1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x</a:t>
              </a:r>
              <a:r>
                <a:rPr lang="en-US" altLang="zh-CN" sz="2400">
                  <a:ea typeface="黑体" panose="02010609060101010101" pitchFamily="49" charset="-122"/>
                </a:rPr>
                <a:t>k</a:t>
              </a:r>
            </a:p>
          </p:txBody>
        </p:sp>
        <p:sp>
          <p:nvSpPr>
            <p:cNvPr id="11287" name="Rectangle 33"/>
            <p:cNvSpPr>
              <a:spLocks noChangeArrowheads="1"/>
            </p:cNvSpPr>
            <p:nvPr/>
          </p:nvSpPr>
          <p:spPr bwMode="auto">
            <a:xfrm>
              <a:off x="4080" y="361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288" name="Rectangle 34"/>
            <p:cNvSpPr>
              <a:spLocks noChangeArrowheads="1"/>
            </p:cNvSpPr>
            <p:nvPr/>
          </p:nvSpPr>
          <p:spPr bwMode="auto">
            <a:xfrm>
              <a:off x="4448" y="3504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1289" name="Rectangle 35"/>
            <p:cNvSpPr>
              <a:spLocks noChangeArrowheads="1"/>
            </p:cNvSpPr>
            <p:nvPr/>
          </p:nvSpPr>
          <p:spPr bwMode="auto">
            <a:xfrm>
              <a:off x="5232" y="316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baseline="0"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ea typeface="黑体" panose="02010609060101010101" pitchFamily="49" charset="-122"/>
                </a:rPr>
                <a:t>k</a:t>
              </a:r>
            </a:p>
          </p:txBody>
        </p:sp>
        <p:sp>
          <p:nvSpPr>
            <p:cNvPr id="11290" name="Oval 36"/>
            <p:cNvSpPr>
              <a:spLocks noChangeArrowheads="1"/>
            </p:cNvSpPr>
            <p:nvPr/>
          </p:nvSpPr>
          <p:spPr bwMode="auto">
            <a:xfrm>
              <a:off x="3930" y="3624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>
              <a:off x="3984" y="364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2" name="Line 38"/>
            <p:cNvSpPr>
              <a:spLocks noChangeShapeType="1"/>
            </p:cNvSpPr>
            <p:nvPr/>
          </p:nvSpPr>
          <p:spPr bwMode="auto">
            <a:xfrm>
              <a:off x="3948" y="3678"/>
              <a:ext cx="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39"/>
            <p:cNvSpPr>
              <a:spLocks noChangeShapeType="1"/>
            </p:cNvSpPr>
            <p:nvPr/>
          </p:nvSpPr>
          <p:spPr bwMode="auto">
            <a:xfrm>
              <a:off x="4338" y="3570"/>
              <a:ext cx="0" cy="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Oval 40"/>
            <p:cNvSpPr>
              <a:spLocks noChangeArrowheads="1"/>
            </p:cNvSpPr>
            <p:nvPr/>
          </p:nvSpPr>
          <p:spPr bwMode="auto">
            <a:xfrm>
              <a:off x="4317" y="3497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295" name="Line 41"/>
            <p:cNvSpPr>
              <a:spLocks noChangeShapeType="1"/>
            </p:cNvSpPr>
            <p:nvPr/>
          </p:nvSpPr>
          <p:spPr bwMode="auto">
            <a:xfrm>
              <a:off x="4371" y="352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6" name="Line 42"/>
            <p:cNvSpPr>
              <a:spLocks noChangeShapeType="1"/>
            </p:cNvSpPr>
            <p:nvPr/>
          </p:nvSpPr>
          <p:spPr bwMode="auto">
            <a:xfrm>
              <a:off x="4725" y="3360"/>
              <a:ext cx="0" cy="15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7" name="Oval 43"/>
            <p:cNvSpPr>
              <a:spLocks noChangeArrowheads="1"/>
            </p:cNvSpPr>
            <p:nvPr/>
          </p:nvSpPr>
          <p:spPr bwMode="auto">
            <a:xfrm>
              <a:off x="4704" y="3315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298" name="Line 44"/>
            <p:cNvSpPr>
              <a:spLocks noChangeShapeType="1"/>
            </p:cNvSpPr>
            <p:nvPr/>
          </p:nvSpPr>
          <p:spPr bwMode="auto">
            <a:xfrm>
              <a:off x="4758" y="333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9" name="Line 45"/>
            <p:cNvSpPr>
              <a:spLocks noChangeShapeType="1"/>
            </p:cNvSpPr>
            <p:nvPr/>
          </p:nvSpPr>
          <p:spPr bwMode="auto">
            <a:xfrm>
              <a:off x="5112" y="3226"/>
              <a:ext cx="0" cy="11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0" name="Oval 46"/>
            <p:cNvSpPr>
              <a:spLocks noChangeArrowheads="1"/>
            </p:cNvSpPr>
            <p:nvPr/>
          </p:nvSpPr>
          <p:spPr bwMode="auto">
            <a:xfrm>
              <a:off x="5094" y="3171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301" name="Line 47"/>
            <p:cNvSpPr>
              <a:spLocks noChangeShapeType="1"/>
            </p:cNvSpPr>
            <p:nvPr/>
          </p:nvSpPr>
          <p:spPr bwMode="auto">
            <a:xfrm>
              <a:off x="5148" y="319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3328" name="Object 48"/>
          <p:cNvGraphicFramePr>
            <a:graphicFrameLocks noChangeAspect="1"/>
          </p:cNvGraphicFramePr>
          <p:nvPr/>
        </p:nvGraphicFramePr>
        <p:xfrm>
          <a:off x="1676400" y="6092825"/>
          <a:ext cx="1849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13" imgW="787058" imgH="203112" progId="Equation.3">
                  <p:embed/>
                </p:oleObj>
              </mc:Choice>
              <mc:Fallback>
                <p:oleObj name="公式" r:id="rId13" imgW="787058" imgH="20311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2825"/>
                        <a:ext cx="18494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灯片编号占位符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820249E-81DA-42F6-9839-770DB867BF4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utoUpdateAnimBg="0"/>
      <p:bldP spid="3532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DE0651-6932-4062-83C3-B77D7E64F2C6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5538"/>
            <a:ext cx="78486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设</a:t>
            </a:r>
            <a:r>
              <a:rPr lang="en-US" altLang="zh-CN" sz="2400" smtClean="0">
                <a:ea typeface="黑体" panose="02010609060101010101" pitchFamily="49" charset="-122"/>
              </a:rPr>
              <a:t>R.V.X</a:t>
            </a:r>
            <a:r>
              <a:rPr lang="zh-CN" altLang="en-US" sz="2400" smtClean="0">
                <a:ea typeface="黑体" panose="02010609060101010101" pitchFamily="49" charset="-122"/>
              </a:rPr>
              <a:t>的分布律为：</a:t>
            </a:r>
          </a:p>
        </p:txBody>
      </p:sp>
      <p:graphicFrame>
        <p:nvGraphicFramePr>
          <p:cNvPr id="354308" name="Group 4"/>
          <p:cNvGraphicFramePr>
            <a:graphicFrameLocks noGrp="1"/>
          </p:cNvGraphicFramePr>
          <p:nvPr/>
        </p:nvGraphicFramePr>
        <p:xfrm>
          <a:off x="1828800" y="1614488"/>
          <a:ext cx="6324600" cy="102235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  <a:gridCol w="1752600"/>
                <a:gridCol w="1981200"/>
              </a:tblGrid>
              <a:tr h="58344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</a:tr>
              <a:tr h="43890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</a:tr>
            </a:tbl>
          </a:graphicData>
        </a:graphic>
      </p:graphicFrame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1066800" y="2536825"/>
            <a:ext cx="7848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aseline="0">
                <a:ea typeface="黑体" panose="02010609060101010101" pitchFamily="49" charset="-122"/>
              </a:rPr>
              <a:t>求</a:t>
            </a:r>
            <a:r>
              <a:rPr lang="en-US" altLang="zh-CN" sz="2400" baseline="0">
                <a:ea typeface="黑体" panose="02010609060101010101" pitchFamily="49" charset="-122"/>
              </a:rPr>
              <a:t>X</a:t>
            </a:r>
            <a:r>
              <a:rPr lang="zh-CN" altLang="en-US" sz="2400" baseline="0">
                <a:ea typeface="黑体" panose="02010609060101010101" pitchFamily="49" charset="-122"/>
              </a:rPr>
              <a:t>的分布律和分布函数。</a:t>
            </a:r>
          </a:p>
        </p:txBody>
      </p:sp>
      <p:sp>
        <p:nvSpPr>
          <p:cNvPr id="12306" name="Rectangle 28"/>
          <p:cNvSpPr>
            <a:spLocks noChangeArrowheads="1"/>
          </p:cNvSpPr>
          <p:nvPr/>
        </p:nvSpPr>
        <p:spPr bwMode="auto">
          <a:xfrm>
            <a:off x="990600" y="3048000"/>
            <a:ext cx="762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aseline="0">
                <a:solidFill>
                  <a:srgbClr val="FF9900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354333" name="Object 29"/>
          <p:cNvGraphicFramePr>
            <a:graphicFrameLocks noChangeAspect="1"/>
          </p:cNvGraphicFramePr>
          <p:nvPr/>
        </p:nvGraphicFramePr>
        <p:xfrm>
          <a:off x="1600200" y="2970213"/>
          <a:ext cx="6858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3492500" imgH="431800" progId="Equation.3">
                  <p:embed/>
                </p:oleObj>
              </mc:Choice>
              <mc:Fallback>
                <p:oleObj name="Equation" r:id="rId3" imgW="349250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0213"/>
                        <a:ext cx="6858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4" name="Object 30"/>
          <p:cNvGraphicFramePr>
            <a:graphicFrameLocks noChangeAspect="1"/>
          </p:cNvGraphicFramePr>
          <p:nvPr/>
        </p:nvGraphicFramePr>
        <p:xfrm>
          <a:off x="1447800" y="3733800"/>
          <a:ext cx="74739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3556000" imgH="431800" progId="Equation.3">
                  <p:embed/>
                </p:oleObj>
              </mc:Choice>
              <mc:Fallback>
                <p:oleObj name="Equation" r:id="rId5" imgW="3556000" imgH="431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74739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5" name="Object 31"/>
          <p:cNvGraphicFramePr>
            <a:graphicFrameLocks/>
          </p:cNvGraphicFramePr>
          <p:nvPr/>
        </p:nvGraphicFramePr>
        <p:xfrm>
          <a:off x="2146300" y="4462463"/>
          <a:ext cx="28035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1333500" imgH="1295400" progId="Equation.DSMT4">
                  <p:embed/>
                </p:oleObj>
              </mc:Choice>
              <mc:Fallback>
                <p:oleObj name="Equation" r:id="rId7" imgW="1333500" imgH="12954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462463"/>
                        <a:ext cx="280352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EAD942E-0726-4BCC-850D-D21FBD906AC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F1D73E-AC78-415C-B5CD-FBE8F0A553E8}" type="datetime1">
              <a:rPr lang="zh-CN" altLang="en-US"/>
              <a:pPr>
                <a:defRPr/>
              </a:pPr>
              <a:t>2019/9/5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四、连续型随机变量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36675"/>
            <a:ext cx="7826375" cy="12827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</a:rPr>
              <a:t>	  </a:t>
            </a:r>
            <a:r>
              <a:rPr lang="zh-CN" altLang="en-US" smtClean="0">
                <a:ea typeface="黑体" panose="02010609060101010101" pitchFamily="49" charset="-122"/>
              </a:rPr>
              <a:t>若存在非负可积函数</a:t>
            </a:r>
            <a:r>
              <a:rPr lang="en-US" altLang="zh-CN" smtClean="0">
                <a:ea typeface="黑体" panose="02010609060101010101" pitchFamily="49" charset="-122"/>
              </a:rPr>
              <a:t>f(x)</a:t>
            </a:r>
            <a:r>
              <a:rPr lang="zh-CN" altLang="en-US" smtClean="0">
                <a:ea typeface="黑体" panose="02010609060101010101" pitchFamily="49" charset="-122"/>
              </a:rPr>
              <a:t>，对任意实数</a:t>
            </a:r>
            <a:r>
              <a:rPr lang="en-US" altLang="zh-CN" smtClean="0">
                <a:ea typeface="黑体" panose="02010609060101010101" pitchFamily="49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，使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得</a:t>
            </a:r>
            <a:r>
              <a:rPr lang="en-US" altLang="zh-CN" smtClean="0">
                <a:ea typeface="黑体" panose="02010609060101010101" pitchFamily="49" charset="-122"/>
              </a:rPr>
              <a:t>R.V.X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分布函数</a:t>
            </a:r>
            <a:r>
              <a:rPr lang="zh-CN" altLang="en-US" smtClean="0">
                <a:ea typeface="黑体" panose="02010609060101010101" pitchFamily="49" charset="-122"/>
              </a:rPr>
              <a:t>满足：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1066800" y="3625850"/>
            <a:ext cx="78486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则称</a:t>
            </a:r>
            <a:r>
              <a:rPr lang="en-US" altLang="zh-CN" baseline="0">
                <a:ea typeface="黑体" panose="02010609060101010101" pitchFamily="49" charset="-122"/>
              </a:rPr>
              <a:t>X</a:t>
            </a:r>
            <a:r>
              <a:rPr lang="zh-CN" altLang="en-US" baseline="0">
                <a:ea typeface="黑体" panose="02010609060101010101" pitchFamily="49" charset="-122"/>
              </a:rPr>
              <a:t>为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连续型随机变量</a:t>
            </a:r>
            <a:r>
              <a:rPr lang="zh-CN" altLang="en-US" baseline="0">
                <a:ea typeface="黑体" panose="02010609060101010101" pitchFamily="49" charset="-122"/>
              </a:rPr>
              <a:t>，称</a:t>
            </a:r>
            <a:r>
              <a:rPr lang="en-US" altLang="zh-CN" baseline="0">
                <a:ea typeface="黑体" panose="02010609060101010101" pitchFamily="49" charset="-122"/>
              </a:rPr>
              <a:t>f(x)</a:t>
            </a:r>
            <a:r>
              <a:rPr lang="zh-CN" altLang="en-US" baseline="0">
                <a:ea typeface="黑体" panose="02010609060101010101" pitchFamily="49" charset="-122"/>
              </a:rPr>
              <a:t>为连续型随机变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baseline="0">
                <a:ea typeface="黑体" panose="02010609060101010101" pitchFamily="49" charset="-122"/>
              </a:rPr>
              <a:t>量的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概率密度函数</a:t>
            </a:r>
            <a:r>
              <a:rPr lang="zh-CN" altLang="en-US" baseline="0">
                <a:ea typeface="黑体" panose="02010609060101010101" pitchFamily="49" charset="-122"/>
              </a:rPr>
              <a:t>，简称</a:t>
            </a:r>
            <a:r>
              <a:rPr lang="zh-CN" altLang="en-US" baseline="0">
                <a:solidFill>
                  <a:srgbClr val="CC00CC"/>
                </a:solidFill>
                <a:ea typeface="黑体" panose="02010609060101010101" pitchFamily="49" charset="-122"/>
              </a:rPr>
              <a:t>概率密度</a:t>
            </a:r>
            <a:r>
              <a:rPr lang="zh-CN" altLang="en-US" baseline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981200" y="2859088"/>
          <a:ext cx="5029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2324100" imgH="330200" progId="Equation.3">
                  <p:embed/>
                </p:oleObj>
              </mc:Choice>
              <mc:Fallback>
                <p:oleObj name="Equation" r:id="rId3" imgW="23241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59088"/>
                        <a:ext cx="5029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49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D8E59B7-C100-4ED3-8A9E-7E8328D1F99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2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3034</Words>
  <Application>Microsoft Office PowerPoint</Application>
  <PresentationFormat>全屏显示(4:3)</PresentationFormat>
  <Paragraphs>524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BMP 图象</vt:lpstr>
      <vt:lpstr>Equation</vt:lpstr>
      <vt:lpstr>公式</vt:lpstr>
      <vt:lpstr>MathType 6.0 Equation</vt:lpstr>
      <vt:lpstr>随机过程与排队论</vt:lpstr>
      <vt:lpstr>上一讲内容回顾</vt:lpstr>
      <vt:lpstr>本讲主要内容</vt:lpstr>
      <vt:lpstr>§1.2  随机变量及其分布</vt:lpstr>
      <vt:lpstr>分布函数的性质</vt:lpstr>
      <vt:lpstr>三、离散型随机变量及其分布律</vt:lpstr>
      <vt:lpstr>离散型R.V.X的表示</vt:lpstr>
      <vt:lpstr>例</vt:lpstr>
      <vt:lpstr>四、连续型随机变量</vt:lpstr>
      <vt:lpstr>概率密度函数的性质</vt:lpstr>
      <vt:lpstr>例</vt:lpstr>
      <vt:lpstr>五、常见的随机变量及其分布</vt:lpstr>
      <vt:lpstr>2. 贝努里试验、二项分布</vt:lpstr>
      <vt:lpstr>3. 泊松(S.D.Poisson)分布</vt:lpstr>
      <vt:lpstr>4. 均匀分布</vt:lpstr>
      <vt:lpstr>5. (负)指数分布(寿命分布)</vt:lpstr>
      <vt:lpstr>6. 正态分布(高斯分布)</vt:lpstr>
      <vt:lpstr>7. -分布</vt:lpstr>
      <vt:lpstr>8. 2-分布</vt:lpstr>
      <vt:lpstr>9. k阶爱尔朗(Erlang)分布</vt:lpstr>
      <vt:lpstr>六、二维随机变量</vt:lpstr>
      <vt:lpstr>二维联合分布的性质</vt:lpstr>
      <vt:lpstr>离散型二维随机变量</vt:lpstr>
      <vt:lpstr>边缘分布律、条件分布律</vt:lpstr>
      <vt:lpstr>例</vt:lpstr>
      <vt:lpstr>例(续)</vt:lpstr>
      <vt:lpstr>例(续)</vt:lpstr>
      <vt:lpstr>连续型二维随机变量</vt:lpstr>
      <vt:lpstr>联合概率密度的性质</vt:lpstr>
      <vt:lpstr>边缘分布函数</vt:lpstr>
      <vt:lpstr>条件概率密度与条件分布函数</vt:lpstr>
      <vt:lpstr>相互独立</vt:lpstr>
      <vt:lpstr>例</vt:lpstr>
      <vt:lpstr>例（续）</vt:lpstr>
      <vt:lpstr>例（续）</vt:lpstr>
      <vt:lpstr>七、n维随机变量</vt:lpstr>
      <vt:lpstr>八、随机变量函数的分布</vt:lpstr>
      <vt:lpstr>定理1</vt:lpstr>
      <vt:lpstr>定理1续</vt:lpstr>
      <vt:lpstr>定理2</vt:lpstr>
      <vt:lpstr>定理3</vt:lpstr>
      <vt:lpstr>例</vt:lpstr>
      <vt:lpstr>例</vt:lpstr>
      <vt:lpstr>例</vt:lpstr>
      <vt:lpstr>例(续)</vt:lpstr>
      <vt:lpstr>例(续)</vt:lpstr>
      <vt:lpstr>本讲主要内容</vt:lpstr>
      <vt:lpstr>下一讲内容预告</vt:lpstr>
      <vt:lpstr>习题一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128</cp:revision>
  <dcterms:created xsi:type="dcterms:W3CDTF">2002-12-17T04:12:09Z</dcterms:created>
  <dcterms:modified xsi:type="dcterms:W3CDTF">2019-09-05T07:33:06Z</dcterms:modified>
</cp:coreProperties>
</file>