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7"/>
  </p:notesMasterIdLst>
  <p:handoutMasterIdLst>
    <p:handoutMasterId r:id="rId48"/>
  </p:handoutMasterIdLst>
  <p:sldIdLst>
    <p:sldId id="257" r:id="rId2"/>
    <p:sldId id="319" r:id="rId3"/>
    <p:sldId id="332" r:id="rId4"/>
    <p:sldId id="366" r:id="rId5"/>
    <p:sldId id="367" r:id="rId6"/>
    <p:sldId id="368" r:id="rId7"/>
    <p:sldId id="369" r:id="rId8"/>
    <p:sldId id="328" r:id="rId9"/>
    <p:sldId id="323" r:id="rId10"/>
    <p:sldId id="329" r:id="rId11"/>
    <p:sldId id="330" r:id="rId12"/>
    <p:sldId id="331" r:id="rId13"/>
    <p:sldId id="287" r:id="rId14"/>
    <p:sldId id="288" r:id="rId15"/>
    <p:sldId id="312" r:id="rId16"/>
    <p:sldId id="289" r:id="rId17"/>
    <p:sldId id="313" r:id="rId18"/>
    <p:sldId id="290" r:id="rId19"/>
    <p:sldId id="388" r:id="rId20"/>
    <p:sldId id="324" r:id="rId21"/>
    <p:sldId id="333" r:id="rId22"/>
    <p:sldId id="337" r:id="rId23"/>
    <p:sldId id="338" r:id="rId24"/>
    <p:sldId id="339" r:id="rId25"/>
    <p:sldId id="340" r:id="rId26"/>
    <p:sldId id="341" r:id="rId27"/>
    <p:sldId id="335" r:id="rId28"/>
    <p:sldId id="342" r:id="rId29"/>
    <p:sldId id="343" r:id="rId30"/>
    <p:sldId id="344" r:id="rId31"/>
    <p:sldId id="346" r:id="rId32"/>
    <p:sldId id="348" r:id="rId33"/>
    <p:sldId id="350" r:id="rId34"/>
    <p:sldId id="351" r:id="rId35"/>
    <p:sldId id="352" r:id="rId36"/>
    <p:sldId id="353" r:id="rId37"/>
    <p:sldId id="354" r:id="rId38"/>
    <p:sldId id="355" r:id="rId39"/>
    <p:sldId id="356" r:id="rId40"/>
    <p:sldId id="363" r:id="rId41"/>
    <p:sldId id="362" r:id="rId42"/>
    <p:sldId id="364" r:id="rId43"/>
    <p:sldId id="387" r:id="rId44"/>
    <p:sldId id="336" r:id="rId45"/>
    <p:sldId id="389" r:id="rId46"/>
  </p:sldIdLst>
  <p:sldSz cx="9144000" cy="6858000" type="screen4x3"/>
  <p:notesSz cx="6858000" cy="9144000"/>
  <p:defaultTex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6600CC"/>
    <a:srgbClr val="96FFFF"/>
    <a:srgbClr val="FF9900"/>
    <a:srgbClr val="FFFF00"/>
    <a:srgbClr val="CC00CC"/>
    <a:srgbClr val="00FF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66" d="100"/>
          <a:sy n="66" d="100"/>
        </p:scale>
        <p:origin x="692" y="1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Lst>
  </p:outlineViewPr>
  <p:notesTextViewPr>
    <p:cViewPr>
      <p:scale>
        <a:sx n="100" d="100"/>
        <a:sy n="100" d="100"/>
      </p:scale>
      <p:origin x="0" y="0"/>
    </p:cViewPr>
  </p:notesTextViewPr>
  <p:sorterViewPr>
    <p:cViewPr>
      <p:scale>
        <a:sx n="66" d="100"/>
        <a:sy n="66" d="100"/>
      </p:scale>
      <p:origin x="0" y="3174"/>
    </p:cViewPr>
  </p:sorterViewPr>
  <p:notesViewPr>
    <p:cSldViewPr>
      <p:cViewPr varScale="1">
        <p:scale>
          <a:sx n="55" d="100"/>
          <a:sy n="55" d="100"/>
        </p:scale>
        <p:origin x="-183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13" Type="http://schemas.openxmlformats.org/officeDocument/2006/relationships/slide" Target="slides/slide13.xml"/><Relationship Id="rId18" Type="http://schemas.openxmlformats.org/officeDocument/2006/relationships/slide" Target="slides/slide18.xml"/><Relationship Id="rId26" Type="http://schemas.openxmlformats.org/officeDocument/2006/relationships/slide" Target="slides/slide26.xml"/><Relationship Id="rId39" Type="http://schemas.openxmlformats.org/officeDocument/2006/relationships/slide" Target="slides/slide39.xml"/><Relationship Id="rId21" Type="http://schemas.openxmlformats.org/officeDocument/2006/relationships/slide" Target="slides/slide21.xml"/><Relationship Id="rId34" Type="http://schemas.openxmlformats.org/officeDocument/2006/relationships/slide" Target="slides/slide34.xml"/><Relationship Id="rId42" Type="http://schemas.openxmlformats.org/officeDocument/2006/relationships/slide" Target="slides/slide42.xml"/><Relationship Id="rId7" Type="http://schemas.openxmlformats.org/officeDocument/2006/relationships/slide" Target="slides/slide7.xml"/><Relationship Id="rId2" Type="http://schemas.openxmlformats.org/officeDocument/2006/relationships/slide" Target="slides/slide2.xml"/><Relationship Id="rId16" Type="http://schemas.openxmlformats.org/officeDocument/2006/relationships/slide" Target="slides/slide16.xml"/><Relationship Id="rId29" Type="http://schemas.openxmlformats.org/officeDocument/2006/relationships/slide" Target="slides/slide29.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24" Type="http://schemas.openxmlformats.org/officeDocument/2006/relationships/slide" Target="slides/slide24.xml"/><Relationship Id="rId32" Type="http://schemas.openxmlformats.org/officeDocument/2006/relationships/slide" Target="slides/slide32.xml"/><Relationship Id="rId37" Type="http://schemas.openxmlformats.org/officeDocument/2006/relationships/slide" Target="slides/slide37.xml"/><Relationship Id="rId40" Type="http://schemas.openxmlformats.org/officeDocument/2006/relationships/slide" Target="slides/slide40.xml"/><Relationship Id="rId45" Type="http://schemas.openxmlformats.org/officeDocument/2006/relationships/slide" Target="slides/slide45.xml"/><Relationship Id="rId5" Type="http://schemas.openxmlformats.org/officeDocument/2006/relationships/slide" Target="slides/slide5.xml"/><Relationship Id="rId15" Type="http://schemas.openxmlformats.org/officeDocument/2006/relationships/slide" Target="slides/slide15.xml"/><Relationship Id="rId23" Type="http://schemas.openxmlformats.org/officeDocument/2006/relationships/slide" Target="slides/slide23.xml"/><Relationship Id="rId28" Type="http://schemas.openxmlformats.org/officeDocument/2006/relationships/slide" Target="slides/slide28.xml"/><Relationship Id="rId36" Type="http://schemas.openxmlformats.org/officeDocument/2006/relationships/slide" Target="slides/slide36.xml"/><Relationship Id="rId10" Type="http://schemas.openxmlformats.org/officeDocument/2006/relationships/slide" Target="slides/slide10.xml"/><Relationship Id="rId19" Type="http://schemas.openxmlformats.org/officeDocument/2006/relationships/slide" Target="slides/slide19.xml"/><Relationship Id="rId31" Type="http://schemas.openxmlformats.org/officeDocument/2006/relationships/slide" Target="slides/slide31.xml"/><Relationship Id="rId44" Type="http://schemas.openxmlformats.org/officeDocument/2006/relationships/slide" Target="slides/slide44.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4.xml"/><Relationship Id="rId22" Type="http://schemas.openxmlformats.org/officeDocument/2006/relationships/slide" Target="slides/slide22.xml"/><Relationship Id="rId27" Type="http://schemas.openxmlformats.org/officeDocument/2006/relationships/slide" Target="slides/slide27.xml"/><Relationship Id="rId30" Type="http://schemas.openxmlformats.org/officeDocument/2006/relationships/slide" Target="slides/slide30.xml"/><Relationship Id="rId35" Type="http://schemas.openxmlformats.org/officeDocument/2006/relationships/slide" Target="slides/slide35.xml"/><Relationship Id="rId43" Type="http://schemas.openxmlformats.org/officeDocument/2006/relationships/slide" Target="slides/slide43.xml"/><Relationship Id="rId8" Type="http://schemas.openxmlformats.org/officeDocument/2006/relationships/slide" Target="slides/slide8.xml"/><Relationship Id="rId3" Type="http://schemas.openxmlformats.org/officeDocument/2006/relationships/slide" Target="slides/slide3.xml"/><Relationship Id="rId12" Type="http://schemas.openxmlformats.org/officeDocument/2006/relationships/slide" Target="slides/slide12.xml"/><Relationship Id="rId17" Type="http://schemas.openxmlformats.org/officeDocument/2006/relationships/slide" Target="slides/slide17.xml"/><Relationship Id="rId25" Type="http://schemas.openxmlformats.org/officeDocument/2006/relationships/slide" Target="slides/slide25.xml"/><Relationship Id="rId33" Type="http://schemas.openxmlformats.org/officeDocument/2006/relationships/slide" Target="slides/slide33.xml"/><Relationship Id="rId38" Type="http://schemas.openxmlformats.org/officeDocument/2006/relationships/slide" Target="slides/slide38.xml"/><Relationship Id="rId20" Type="http://schemas.openxmlformats.org/officeDocument/2006/relationships/slide" Target="slides/slide20.xml"/><Relationship Id="rId41" Type="http://schemas.openxmlformats.org/officeDocument/2006/relationships/slide" Target="slides/slide4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4" Type="http://schemas.openxmlformats.org/officeDocument/2006/relationships/image" Target="../media/image22.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 Id="rId5" Type="http://schemas.openxmlformats.org/officeDocument/2006/relationships/image" Target="../media/image29.wmf"/><Relationship Id="rId4" Type="http://schemas.openxmlformats.org/officeDocument/2006/relationships/image" Target="../media/image28.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5" Type="http://schemas.openxmlformats.org/officeDocument/2006/relationships/image" Target="../media/image34.wmf"/><Relationship Id="rId4" Type="http://schemas.openxmlformats.org/officeDocument/2006/relationships/image" Target="../media/image33.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4" Type="http://schemas.openxmlformats.org/officeDocument/2006/relationships/image" Target="../media/image41.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39.wmf"/><Relationship Id="rId1" Type="http://schemas.openxmlformats.org/officeDocument/2006/relationships/image" Target="../media/image38.wmf"/><Relationship Id="rId4" Type="http://schemas.openxmlformats.org/officeDocument/2006/relationships/image" Target="../media/image54.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 Id="rId4" Type="http://schemas.openxmlformats.org/officeDocument/2006/relationships/image" Target="../media/image58.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 Id="rId5" Type="http://schemas.openxmlformats.org/officeDocument/2006/relationships/image" Target="../media/image63.wmf"/><Relationship Id="rId4" Type="http://schemas.openxmlformats.org/officeDocument/2006/relationships/image" Target="../media/image62.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39.wmf"/><Relationship Id="rId1" Type="http://schemas.openxmlformats.org/officeDocument/2006/relationships/image" Target="../media/image38.wmf"/><Relationship Id="rId4" Type="http://schemas.openxmlformats.org/officeDocument/2006/relationships/image" Target="../media/image68.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image" Target="../media/image69.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72.wmf"/><Relationship Id="rId1" Type="http://schemas.openxmlformats.org/officeDocument/2006/relationships/image" Target="../media/image71.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7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image" Target="../media/image12.wmf"/><Relationship Id="rId7" Type="http://schemas.openxmlformats.org/officeDocument/2006/relationships/image" Target="../media/image16.wmf"/><Relationship Id="rId2" Type="http://schemas.openxmlformats.org/officeDocument/2006/relationships/image" Target="../media/image11.wmf"/><Relationship Id="rId1" Type="http://schemas.openxmlformats.org/officeDocument/2006/relationships/image" Target="../media/image10.wmf"/><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 Id="rId9"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512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512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512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5957F69-27F9-4877-8766-A00A4943E124}" type="slidenum">
              <a:rPr lang="en-US" altLang="zh-CN"/>
              <a:pPr>
                <a:defRPr/>
              </a:pPr>
              <a:t>‹#›</a:t>
            </a:fld>
            <a:endParaRPr lang="en-US" altLang="zh-CN"/>
          </a:p>
        </p:txBody>
      </p:sp>
    </p:spTree>
    <p:extLst>
      <p:ext uri="{BB962C8B-B14F-4D97-AF65-F5344CB8AC3E}">
        <p14:creationId xmlns:p14="http://schemas.microsoft.com/office/powerpoint/2010/main" val="38435095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6BB365B-C7A4-4998-98B9-27239D5810F4}" type="slidenum">
              <a:rPr lang="en-US" altLang="zh-CN"/>
              <a:pPr>
                <a:defRPr/>
              </a:pPr>
              <a:t>‹#›</a:t>
            </a:fld>
            <a:endParaRPr lang="en-US" altLang="zh-CN"/>
          </a:p>
        </p:txBody>
      </p:sp>
    </p:spTree>
    <p:extLst>
      <p:ext uri="{BB962C8B-B14F-4D97-AF65-F5344CB8AC3E}">
        <p14:creationId xmlns:p14="http://schemas.microsoft.com/office/powerpoint/2010/main" val="8184921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BB346C4-51B8-40E4-B7A9-EE63201E82A3}" type="slidenum">
              <a:rPr lang="en-US" altLang="zh-CN" smtClean="0"/>
              <a:pPr>
                <a:spcBef>
                  <a:spcPct val="0"/>
                </a:spcBef>
              </a:pPr>
              <a:t>17</a:t>
            </a:fld>
            <a:endParaRPr lang="en-US" altLang="zh-CN"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3581741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a:ln/>
        </p:spPr>
      </p:sp>
      <p:sp>
        <p:nvSpPr>
          <p:cNvPr id="491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491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FA9B3B6D-3C4C-43A6-A74D-996FCDDAA205}" type="slidenum">
              <a:rPr lang="en-US" altLang="zh-CN" sz="1200" smtClean="0"/>
              <a:pPr/>
              <a:t>42</a:t>
            </a:fld>
            <a:endParaRPr lang="en-US" altLang="zh-CN" sz="1200" smtClean="0"/>
          </a:p>
        </p:txBody>
      </p:sp>
    </p:spTree>
    <p:extLst>
      <p:ext uri="{BB962C8B-B14F-4D97-AF65-F5344CB8AC3E}">
        <p14:creationId xmlns:p14="http://schemas.microsoft.com/office/powerpoint/2010/main" val="1259533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a:ln/>
        </p:spPr>
      </p:sp>
      <p:sp>
        <p:nvSpPr>
          <p:cNvPr id="522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522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E68FB61B-FDB8-42B1-877F-981FFA6A956A}" type="slidenum">
              <a:rPr lang="en-US" altLang="zh-CN" sz="1200" smtClean="0"/>
              <a:pPr/>
              <a:t>44</a:t>
            </a:fld>
            <a:endParaRPr lang="en-US" altLang="zh-CN" sz="1200" smtClean="0"/>
          </a:p>
        </p:txBody>
      </p:sp>
    </p:spTree>
    <p:extLst>
      <p:ext uri="{BB962C8B-B14F-4D97-AF65-F5344CB8AC3E}">
        <p14:creationId xmlns:p14="http://schemas.microsoft.com/office/powerpoint/2010/main" val="3925617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5427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0899D6CB-C7DC-408C-AF9F-A2AB60508DAA}" type="slidenum">
              <a:rPr lang="en-US" altLang="zh-CN" sz="1200" smtClean="0"/>
              <a:pPr/>
              <a:t>45</a:t>
            </a:fld>
            <a:endParaRPr lang="en-US" altLang="zh-CN" sz="1200" smtClean="0"/>
          </a:p>
        </p:txBody>
      </p:sp>
    </p:spTree>
    <p:extLst>
      <p:ext uri="{BB962C8B-B14F-4D97-AF65-F5344CB8AC3E}">
        <p14:creationId xmlns:p14="http://schemas.microsoft.com/office/powerpoint/2010/main" val="31619766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aphicFrame>
        <p:nvGraphicFramePr>
          <p:cNvPr id="4" name="Object 9"/>
          <p:cNvGraphicFramePr>
            <a:graphicFrameLocks noChangeAspect="1"/>
          </p:cNvGraphicFramePr>
          <p:nvPr userDrawn="1"/>
        </p:nvGraphicFramePr>
        <p:xfrm>
          <a:off x="3124200" y="0"/>
          <a:ext cx="2743200" cy="2506663"/>
        </p:xfrm>
        <a:graphic>
          <a:graphicData uri="http://schemas.openxmlformats.org/presentationml/2006/ole">
            <mc:AlternateContent xmlns:mc="http://schemas.openxmlformats.org/markup-compatibility/2006">
              <mc:Choice xmlns:v="urn:schemas-microsoft-com:vml" Requires="v">
                <p:oleObj spid="_x0000_s59395" name="BMP 图象" r:id="rId3" imgW="885949" imgH="809738" progId="Paint.Picture">
                  <p:embed/>
                </p:oleObj>
              </mc:Choice>
              <mc:Fallback>
                <p:oleObj name="BMP 图象" r:id="rId3" imgW="885949" imgH="809738"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0"/>
                        <a:ext cx="2743200" cy="2506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0" name="Rectangle 2"/>
          <p:cNvSpPr>
            <a:spLocks noGrp="1" noChangeArrowheads="1"/>
          </p:cNvSpPr>
          <p:nvPr>
            <p:ph type="ctrTitle"/>
          </p:nvPr>
        </p:nvSpPr>
        <p:spPr>
          <a:xfrm>
            <a:off x="685800" y="2552700"/>
            <a:ext cx="7772400" cy="609600"/>
          </a:xfrm>
        </p:spPr>
        <p:txBody>
          <a:bodyPr/>
          <a:lstStyle>
            <a:lvl1pPr>
              <a:defRPr/>
            </a:lvl1pPr>
          </a:lstStyle>
          <a:p>
            <a:r>
              <a:rPr lang="zh-CN" altLang="en-US"/>
              <a:t>单击此处编辑母版标题样式</a:t>
            </a:r>
          </a:p>
        </p:txBody>
      </p:sp>
      <p:sp>
        <p:nvSpPr>
          <p:cNvPr id="7171" name="Rectangle 3"/>
          <p:cNvSpPr>
            <a:spLocks noGrp="1" noChangeArrowheads="1"/>
          </p:cNvSpPr>
          <p:nvPr>
            <p:ph type="subTitle" idx="1"/>
          </p:nvPr>
        </p:nvSpPr>
        <p:spPr>
          <a:xfrm>
            <a:off x="1371600" y="3886200"/>
            <a:ext cx="6400800" cy="512763"/>
          </a:xfrm>
        </p:spPr>
        <p:txBody>
          <a:bodyPr/>
          <a:lstStyle>
            <a:lvl1pPr marL="0" indent="0" algn="ctr">
              <a:buFont typeface="Wingdings" pitchFamily="2" charset="2"/>
              <a:buNone/>
              <a:defRPr/>
            </a:lvl1pPr>
          </a:lstStyle>
          <a:p>
            <a:r>
              <a:rPr lang="zh-CN" altLang="en-US"/>
              <a:t>单击此处编辑母版副标题样式</a:t>
            </a:r>
          </a:p>
        </p:txBody>
      </p:sp>
    </p:spTree>
    <p:extLst>
      <p:ext uri="{BB962C8B-B14F-4D97-AF65-F5344CB8AC3E}">
        <p14:creationId xmlns:p14="http://schemas.microsoft.com/office/powerpoint/2010/main" val="252202296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Times New Roman" panose="02020603050405020304" pitchFamily="18" charset="0"/>
                <a:ea typeface="黑体" panose="02010609060101010101" pitchFamily="49" charset="-122"/>
                <a:cs typeface="Times New Roman" panose="02020603050405020304" pitchFamily="18" charset="0"/>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1143000" y="1143000"/>
            <a:ext cx="7696200" cy="2142125"/>
          </a:xfrm>
        </p:spPr>
        <p:txBody>
          <a:bodyPr/>
          <a:lstStyle>
            <a:lvl1pPr>
              <a:defRPr>
                <a:latin typeface="Times New Roman" panose="02020603050405020304" pitchFamily="18" charset="0"/>
                <a:ea typeface="黑体" panose="02010609060101010101" pitchFamily="49" charset="-122"/>
                <a:cs typeface="Times New Roman" panose="02020603050405020304" pitchFamily="18" charset="0"/>
              </a:defRPr>
            </a:lvl1pPr>
            <a:lvl2pPr>
              <a:defRPr>
                <a:latin typeface="Times New Roman" panose="02020603050405020304" pitchFamily="18" charset="0"/>
                <a:ea typeface="黑体" panose="02010609060101010101" pitchFamily="49" charset="-122"/>
                <a:cs typeface="Times New Roman" panose="02020603050405020304" pitchFamily="18" charset="0"/>
              </a:defRPr>
            </a:lvl2pPr>
            <a:lvl3pPr>
              <a:defRPr>
                <a:latin typeface="Times New Roman" panose="02020603050405020304" pitchFamily="18" charset="0"/>
                <a:ea typeface="黑体" panose="02010609060101010101" pitchFamily="49" charset="-122"/>
                <a:cs typeface="Times New Roman" panose="02020603050405020304" pitchFamily="18" charset="0"/>
              </a:defRPr>
            </a:lvl3pPr>
            <a:lvl4pPr>
              <a:defRPr>
                <a:latin typeface="Times New Roman" panose="02020603050405020304" pitchFamily="18" charset="0"/>
                <a:ea typeface="黑体" panose="02010609060101010101" pitchFamily="49" charset="-122"/>
                <a:cs typeface="Times New Roman" panose="02020603050405020304" pitchFamily="18" charset="0"/>
              </a:defRPr>
            </a:lvl4pPr>
            <a:lvl5pPr>
              <a:defRPr>
                <a:latin typeface="Times New Roman" panose="02020603050405020304" pitchFamily="18" charset="0"/>
                <a:ea typeface="黑体" panose="02010609060101010101" pitchFamily="49" charset="-122"/>
                <a:cs typeface="Times New Roman" panose="02020603050405020304"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atin typeface="Times New Roman" panose="02020603050405020304" pitchFamily="18" charset="0"/>
                <a:ea typeface="黑体" panose="02010609060101010101" pitchFamily="49" charset="-122"/>
                <a:cs typeface="Times New Roman" panose="02020603050405020304" pitchFamily="18" charset="0"/>
              </a:defRPr>
            </a:lvl1pPr>
          </a:lstStyle>
          <a:p>
            <a:pPr>
              <a:defRPr/>
            </a:pPr>
            <a:fld id="{DC4C3812-D4D2-437C-B54E-19C4BE2F55C1}" type="datetime1">
              <a:rPr lang="zh-CN" altLang="en-US" smtClean="0"/>
              <a:pPr>
                <a:defRPr/>
              </a:pPr>
              <a:t>2018/12/13</a:t>
            </a:fld>
            <a:endParaRPr lang="en-US" altLang="zh-CN"/>
          </a:p>
        </p:txBody>
      </p:sp>
      <p:sp>
        <p:nvSpPr>
          <p:cNvPr id="5" name="Rectangle 5"/>
          <p:cNvSpPr>
            <a:spLocks noGrp="1" noChangeArrowheads="1"/>
          </p:cNvSpPr>
          <p:nvPr>
            <p:ph type="ftr" sz="quarter" idx="11"/>
          </p:nvPr>
        </p:nvSpPr>
        <p:spPr>
          <a:ln/>
        </p:spPr>
        <p:txBody>
          <a:bodyPr/>
          <a:lstStyle>
            <a:lvl1pPr>
              <a:defRPr>
                <a:latin typeface="Times New Roman" panose="02020603050405020304" pitchFamily="18" charset="0"/>
                <a:ea typeface="黑体" panose="02010609060101010101" pitchFamily="49" charset="-122"/>
                <a:cs typeface="Times New Roman" panose="02020603050405020304" pitchFamily="18" charset="0"/>
              </a:defRPr>
            </a:lvl1pPr>
          </a:lstStyle>
          <a:p>
            <a:pPr>
              <a:defRPr/>
            </a:pPr>
            <a:r>
              <a:rPr lang="zh-CN" altLang="en-US" smtClean="0"/>
              <a:t>信息与软件工程学院　顾小丰</a:t>
            </a:r>
            <a:endParaRPr lang="en-US" altLang="zh-CN" dirty="0"/>
          </a:p>
        </p:txBody>
      </p:sp>
      <p:sp>
        <p:nvSpPr>
          <p:cNvPr id="6" name="Rectangle 6"/>
          <p:cNvSpPr>
            <a:spLocks noGrp="1" noChangeArrowheads="1"/>
          </p:cNvSpPr>
          <p:nvPr>
            <p:ph type="sldNum" sz="quarter" idx="12"/>
          </p:nvPr>
        </p:nvSpPr>
        <p:spPr>
          <a:ln/>
        </p:spPr>
        <p:txBody>
          <a:bodyPr/>
          <a:lstStyle>
            <a:lvl1pPr>
              <a:defRPr>
                <a:latin typeface="Times New Roman" panose="02020603050405020304" pitchFamily="18" charset="0"/>
                <a:ea typeface="黑体" panose="02010609060101010101" pitchFamily="49" charset="-122"/>
                <a:cs typeface="Times New Roman" panose="02020603050405020304" pitchFamily="18" charset="0"/>
              </a:defRPr>
            </a:lvl1pPr>
          </a:lstStyle>
          <a:p>
            <a:pPr>
              <a:defRPr/>
            </a:pPr>
            <a:r>
              <a:rPr lang="en-US" altLang="zh-CN" smtClean="0"/>
              <a:t>45</a:t>
            </a:r>
            <a:r>
              <a:rPr lang="zh-CN" altLang="en-US" smtClean="0"/>
              <a:t>－</a:t>
            </a:r>
            <a:fld id="{DF9876F9-FDE9-4B59-A9FF-35FFD9DAEADF}" type="slidenum">
              <a:rPr lang="zh-CN" altLang="en-US" smtClean="0"/>
              <a:pPr>
                <a:defRPr/>
              </a:pPr>
              <a:t>‹#›</a:t>
            </a:fld>
            <a:endParaRPr lang="zh-CN" altLang="en-US"/>
          </a:p>
        </p:txBody>
      </p:sp>
    </p:spTree>
    <p:extLst>
      <p:ext uri="{BB962C8B-B14F-4D97-AF65-F5344CB8AC3E}">
        <p14:creationId xmlns:p14="http://schemas.microsoft.com/office/powerpoint/2010/main" val="261532682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219200" y="342900"/>
            <a:ext cx="7467600" cy="609600"/>
          </a:xfrm>
        </p:spPr>
        <p:txBody>
          <a:bodyPr/>
          <a:lstStyle>
            <a:lvl1pPr>
              <a:defRPr>
                <a:latin typeface="Times New Roman" panose="02020603050405020304" pitchFamily="18" charset="0"/>
                <a:ea typeface="黑体" panose="02010609060101010101" pitchFamily="49" charset="-122"/>
                <a:cs typeface="Times New Roman" panose="02020603050405020304" pitchFamily="18" charset="0"/>
              </a:defRPr>
            </a:lvl1p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43000" y="1143000"/>
            <a:ext cx="3771900" cy="2659190"/>
          </a:xfrm>
        </p:spPr>
        <p:txBody>
          <a:bodyPr/>
          <a:lstStyle>
            <a:lvl1pPr>
              <a:defRPr>
                <a:latin typeface="Times New Roman" panose="02020603050405020304" pitchFamily="18" charset="0"/>
                <a:ea typeface="黑体" panose="02010609060101010101" pitchFamily="49" charset="-122"/>
                <a:cs typeface="Times New Roman" panose="02020603050405020304" pitchFamily="18" charset="0"/>
              </a:defRPr>
            </a:lvl1pPr>
            <a:lvl2pPr>
              <a:defRPr>
                <a:latin typeface="Times New Roman" panose="02020603050405020304" pitchFamily="18" charset="0"/>
                <a:ea typeface="黑体" panose="02010609060101010101" pitchFamily="49" charset="-122"/>
                <a:cs typeface="Times New Roman" panose="02020603050405020304" pitchFamily="18" charset="0"/>
              </a:defRPr>
            </a:lvl2pPr>
            <a:lvl3pPr>
              <a:defRPr>
                <a:latin typeface="Times New Roman" panose="02020603050405020304" pitchFamily="18" charset="0"/>
                <a:ea typeface="黑体" panose="02010609060101010101" pitchFamily="49" charset="-122"/>
                <a:cs typeface="Times New Roman" panose="02020603050405020304" pitchFamily="18" charset="0"/>
              </a:defRPr>
            </a:lvl3pPr>
            <a:lvl4pPr>
              <a:defRPr>
                <a:latin typeface="Times New Roman" panose="02020603050405020304" pitchFamily="18" charset="0"/>
                <a:ea typeface="黑体" panose="02010609060101010101" pitchFamily="49" charset="-122"/>
                <a:cs typeface="Times New Roman" panose="02020603050405020304" pitchFamily="18" charset="0"/>
              </a:defRPr>
            </a:lvl4pPr>
            <a:lvl5pPr>
              <a:defRPr>
                <a:latin typeface="Times New Roman" panose="02020603050405020304" pitchFamily="18" charset="0"/>
                <a:ea typeface="黑体" panose="02010609060101010101" pitchFamily="49" charset="-122"/>
                <a:cs typeface="Times New Roman" panose="02020603050405020304"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5067300" y="1143000"/>
            <a:ext cx="3771900" cy="2659190"/>
          </a:xfrm>
        </p:spPr>
        <p:txBody>
          <a:bodyPr/>
          <a:lstStyle>
            <a:lvl1pPr>
              <a:defRPr>
                <a:latin typeface="Times New Roman" panose="02020603050405020304" pitchFamily="18" charset="0"/>
                <a:ea typeface="黑体" panose="02010609060101010101" pitchFamily="49" charset="-122"/>
                <a:cs typeface="Times New Roman" panose="02020603050405020304" pitchFamily="18" charset="0"/>
              </a:defRPr>
            </a:lvl1pPr>
            <a:lvl2pPr>
              <a:defRPr>
                <a:latin typeface="Times New Roman" panose="02020603050405020304" pitchFamily="18" charset="0"/>
                <a:ea typeface="黑体" panose="02010609060101010101" pitchFamily="49" charset="-122"/>
                <a:cs typeface="Times New Roman" panose="02020603050405020304" pitchFamily="18" charset="0"/>
              </a:defRPr>
            </a:lvl2pPr>
            <a:lvl3pPr>
              <a:defRPr>
                <a:latin typeface="Times New Roman" panose="02020603050405020304" pitchFamily="18" charset="0"/>
                <a:ea typeface="黑体" panose="02010609060101010101" pitchFamily="49" charset="-122"/>
                <a:cs typeface="Times New Roman" panose="02020603050405020304" pitchFamily="18" charset="0"/>
              </a:defRPr>
            </a:lvl3pPr>
            <a:lvl4pPr>
              <a:defRPr>
                <a:latin typeface="Times New Roman" panose="02020603050405020304" pitchFamily="18" charset="0"/>
                <a:ea typeface="黑体" panose="02010609060101010101" pitchFamily="49" charset="-122"/>
                <a:cs typeface="Times New Roman" panose="02020603050405020304" pitchFamily="18" charset="0"/>
              </a:defRPr>
            </a:lvl4pPr>
            <a:lvl5pPr>
              <a:defRPr>
                <a:latin typeface="Times New Roman" panose="02020603050405020304" pitchFamily="18" charset="0"/>
                <a:ea typeface="黑体" panose="02010609060101010101" pitchFamily="49" charset="-122"/>
                <a:cs typeface="Times New Roman" panose="02020603050405020304"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5067300" y="1693863"/>
            <a:ext cx="3771900" cy="2659190"/>
          </a:xfrm>
        </p:spPr>
        <p:txBody>
          <a:bodyPr/>
          <a:lstStyle>
            <a:lvl1pPr>
              <a:defRPr>
                <a:latin typeface="Times New Roman" panose="02020603050405020304" pitchFamily="18" charset="0"/>
                <a:ea typeface="黑体" panose="02010609060101010101" pitchFamily="49" charset="-122"/>
                <a:cs typeface="Times New Roman" panose="02020603050405020304" pitchFamily="18" charset="0"/>
              </a:defRPr>
            </a:lvl1pPr>
            <a:lvl2pPr>
              <a:defRPr>
                <a:latin typeface="Times New Roman" panose="02020603050405020304" pitchFamily="18" charset="0"/>
                <a:ea typeface="黑体" panose="02010609060101010101" pitchFamily="49" charset="-122"/>
                <a:cs typeface="Times New Roman" panose="02020603050405020304" pitchFamily="18" charset="0"/>
              </a:defRPr>
            </a:lvl2pPr>
            <a:lvl3pPr>
              <a:defRPr>
                <a:latin typeface="Times New Roman" panose="02020603050405020304" pitchFamily="18" charset="0"/>
                <a:ea typeface="黑体" panose="02010609060101010101" pitchFamily="49" charset="-122"/>
                <a:cs typeface="Times New Roman" panose="02020603050405020304" pitchFamily="18" charset="0"/>
              </a:defRPr>
            </a:lvl3pPr>
            <a:lvl4pPr>
              <a:defRPr>
                <a:latin typeface="Times New Roman" panose="02020603050405020304" pitchFamily="18" charset="0"/>
                <a:ea typeface="黑体" panose="02010609060101010101" pitchFamily="49" charset="-122"/>
                <a:cs typeface="Times New Roman" panose="02020603050405020304" pitchFamily="18" charset="0"/>
              </a:defRPr>
            </a:lvl4pPr>
            <a:lvl5pPr>
              <a:defRPr>
                <a:latin typeface="Times New Roman" panose="02020603050405020304" pitchFamily="18" charset="0"/>
                <a:ea typeface="黑体" panose="02010609060101010101" pitchFamily="49" charset="-122"/>
                <a:cs typeface="Times New Roman" panose="02020603050405020304"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ln/>
        </p:spPr>
        <p:txBody>
          <a:bodyPr/>
          <a:lstStyle>
            <a:lvl1pPr>
              <a:defRPr>
                <a:latin typeface="Times New Roman" panose="02020603050405020304" pitchFamily="18" charset="0"/>
                <a:ea typeface="黑体" panose="02010609060101010101" pitchFamily="49" charset="-122"/>
                <a:cs typeface="Times New Roman" panose="02020603050405020304" pitchFamily="18" charset="0"/>
              </a:defRPr>
            </a:lvl1pPr>
          </a:lstStyle>
          <a:p>
            <a:pPr>
              <a:defRPr/>
            </a:pPr>
            <a:fld id="{6B67EA8D-22D0-4A8D-9B2F-D3CC34B1203E}" type="datetime1">
              <a:rPr lang="zh-CN" altLang="en-US" smtClean="0"/>
              <a:pPr>
                <a:defRPr/>
              </a:pPr>
              <a:t>2018/12/13</a:t>
            </a:fld>
            <a:endParaRPr lang="en-US" altLang="zh-CN"/>
          </a:p>
        </p:txBody>
      </p:sp>
      <p:sp>
        <p:nvSpPr>
          <p:cNvPr id="7" name="Rectangle 5"/>
          <p:cNvSpPr>
            <a:spLocks noGrp="1" noChangeArrowheads="1"/>
          </p:cNvSpPr>
          <p:nvPr>
            <p:ph type="ftr" sz="quarter" idx="11"/>
          </p:nvPr>
        </p:nvSpPr>
        <p:spPr>
          <a:ln/>
        </p:spPr>
        <p:txBody>
          <a:bodyPr/>
          <a:lstStyle>
            <a:lvl1pPr>
              <a:defRPr>
                <a:latin typeface="Times New Roman" panose="02020603050405020304" pitchFamily="18" charset="0"/>
                <a:ea typeface="黑体" panose="02010609060101010101" pitchFamily="49" charset="-122"/>
                <a:cs typeface="Times New Roman" panose="02020603050405020304" pitchFamily="18" charset="0"/>
              </a:defRPr>
            </a:lvl1pPr>
          </a:lstStyle>
          <a:p>
            <a:pPr>
              <a:defRPr/>
            </a:pPr>
            <a:r>
              <a:rPr lang="zh-CN" altLang="en-US" smtClean="0"/>
              <a:t>信息与软件工程学院　顾小丰</a:t>
            </a:r>
            <a:endParaRPr lang="en-US" altLang="zh-CN" dirty="0"/>
          </a:p>
        </p:txBody>
      </p:sp>
      <p:sp>
        <p:nvSpPr>
          <p:cNvPr id="8" name="Rectangle 6"/>
          <p:cNvSpPr>
            <a:spLocks noGrp="1" noChangeArrowheads="1"/>
          </p:cNvSpPr>
          <p:nvPr>
            <p:ph type="sldNum" sz="quarter" idx="12"/>
          </p:nvPr>
        </p:nvSpPr>
        <p:spPr>
          <a:ln/>
        </p:spPr>
        <p:txBody>
          <a:bodyPr/>
          <a:lstStyle>
            <a:lvl1pPr>
              <a:defRPr>
                <a:latin typeface="Times New Roman" panose="02020603050405020304" pitchFamily="18" charset="0"/>
                <a:ea typeface="黑体" panose="02010609060101010101" pitchFamily="49" charset="-122"/>
                <a:cs typeface="Times New Roman" panose="02020603050405020304" pitchFamily="18" charset="0"/>
              </a:defRPr>
            </a:lvl1pPr>
          </a:lstStyle>
          <a:p>
            <a:pPr>
              <a:defRPr/>
            </a:pPr>
            <a:r>
              <a:rPr lang="en-US" altLang="zh-CN" smtClean="0"/>
              <a:t>45</a:t>
            </a:r>
            <a:r>
              <a:rPr lang="zh-CN" altLang="en-US" smtClean="0"/>
              <a:t>－</a:t>
            </a:r>
            <a:fld id="{A2854725-988D-438C-A12C-AD7C0A9A9D28}" type="slidenum">
              <a:rPr lang="zh-CN" altLang="en-US" smtClean="0"/>
              <a:pPr>
                <a:defRPr/>
              </a:pPr>
              <a:t>‹#›</a:t>
            </a:fld>
            <a:endParaRPr lang="zh-CN" altLang="en-US"/>
          </a:p>
        </p:txBody>
      </p:sp>
    </p:spTree>
    <p:extLst>
      <p:ext uri="{BB962C8B-B14F-4D97-AF65-F5344CB8AC3E}">
        <p14:creationId xmlns:p14="http://schemas.microsoft.com/office/powerpoint/2010/main" val="406794336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219200" y="342900"/>
            <a:ext cx="7467600" cy="609600"/>
          </a:xfrm>
        </p:spPr>
        <p:txBody>
          <a:bodyPr/>
          <a:lstStyle>
            <a:lvl1pPr>
              <a:defRPr>
                <a:latin typeface="Times New Roman" panose="02020603050405020304" pitchFamily="18" charset="0"/>
                <a:ea typeface="黑体" panose="02010609060101010101" pitchFamily="49" charset="-122"/>
                <a:cs typeface="Times New Roman" panose="02020603050405020304" pitchFamily="18" charset="0"/>
              </a:defRPr>
            </a:lvl1p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43000" y="1143000"/>
            <a:ext cx="3771900" cy="2659190"/>
          </a:xfrm>
        </p:spPr>
        <p:txBody>
          <a:bodyPr/>
          <a:lstStyle>
            <a:lvl1pPr>
              <a:defRPr>
                <a:latin typeface="Times New Roman" panose="02020603050405020304" pitchFamily="18" charset="0"/>
                <a:ea typeface="黑体" panose="02010609060101010101" pitchFamily="49" charset="-122"/>
                <a:cs typeface="Times New Roman" panose="02020603050405020304" pitchFamily="18" charset="0"/>
              </a:defRPr>
            </a:lvl1pPr>
            <a:lvl2pPr>
              <a:defRPr>
                <a:latin typeface="Times New Roman" panose="02020603050405020304" pitchFamily="18" charset="0"/>
                <a:ea typeface="黑体" panose="02010609060101010101" pitchFamily="49" charset="-122"/>
                <a:cs typeface="Times New Roman" panose="02020603050405020304" pitchFamily="18" charset="0"/>
              </a:defRPr>
            </a:lvl2pPr>
            <a:lvl3pPr>
              <a:defRPr>
                <a:latin typeface="Times New Roman" panose="02020603050405020304" pitchFamily="18" charset="0"/>
                <a:ea typeface="黑体" panose="02010609060101010101" pitchFamily="49" charset="-122"/>
                <a:cs typeface="Times New Roman" panose="02020603050405020304" pitchFamily="18" charset="0"/>
              </a:defRPr>
            </a:lvl3pPr>
            <a:lvl4pPr>
              <a:defRPr>
                <a:latin typeface="Times New Roman" panose="02020603050405020304" pitchFamily="18" charset="0"/>
                <a:ea typeface="黑体" panose="02010609060101010101" pitchFamily="49" charset="-122"/>
                <a:cs typeface="Times New Roman" panose="02020603050405020304" pitchFamily="18" charset="0"/>
              </a:defRPr>
            </a:lvl4pPr>
            <a:lvl5pPr>
              <a:defRPr>
                <a:latin typeface="Times New Roman" panose="02020603050405020304" pitchFamily="18" charset="0"/>
                <a:ea typeface="黑体" panose="02010609060101010101" pitchFamily="49" charset="-122"/>
                <a:cs typeface="Times New Roman" panose="02020603050405020304"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67300" y="1143000"/>
            <a:ext cx="3771900" cy="2659190"/>
          </a:xfrm>
        </p:spPr>
        <p:txBody>
          <a:bodyPr/>
          <a:lstStyle>
            <a:lvl1pPr>
              <a:defRPr>
                <a:latin typeface="Times New Roman" panose="02020603050405020304" pitchFamily="18" charset="0"/>
                <a:ea typeface="黑体" panose="02010609060101010101" pitchFamily="49" charset="-122"/>
                <a:cs typeface="Times New Roman" panose="02020603050405020304" pitchFamily="18" charset="0"/>
              </a:defRPr>
            </a:lvl1pPr>
            <a:lvl2pPr>
              <a:defRPr>
                <a:latin typeface="Times New Roman" panose="02020603050405020304" pitchFamily="18" charset="0"/>
                <a:ea typeface="黑体" panose="02010609060101010101" pitchFamily="49" charset="-122"/>
                <a:cs typeface="Times New Roman" panose="02020603050405020304" pitchFamily="18" charset="0"/>
              </a:defRPr>
            </a:lvl2pPr>
            <a:lvl3pPr>
              <a:defRPr>
                <a:latin typeface="Times New Roman" panose="02020603050405020304" pitchFamily="18" charset="0"/>
                <a:ea typeface="黑体" panose="02010609060101010101" pitchFamily="49" charset="-122"/>
                <a:cs typeface="Times New Roman" panose="02020603050405020304" pitchFamily="18" charset="0"/>
              </a:defRPr>
            </a:lvl3pPr>
            <a:lvl4pPr>
              <a:defRPr>
                <a:latin typeface="Times New Roman" panose="02020603050405020304" pitchFamily="18" charset="0"/>
                <a:ea typeface="黑体" panose="02010609060101010101" pitchFamily="49" charset="-122"/>
                <a:cs typeface="Times New Roman" panose="02020603050405020304" pitchFamily="18" charset="0"/>
              </a:defRPr>
            </a:lvl4pPr>
            <a:lvl5pPr>
              <a:defRPr>
                <a:latin typeface="Times New Roman" panose="02020603050405020304" pitchFamily="18" charset="0"/>
                <a:ea typeface="黑体" panose="02010609060101010101" pitchFamily="49" charset="-122"/>
                <a:cs typeface="Times New Roman" panose="02020603050405020304"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atin typeface="Times New Roman" panose="02020603050405020304" pitchFamily="18" charset="0"/>
                <a:ea typeface="黑体" panose="02010609060101010101" pitchFamily="49" charset="-122"/>
                <a:cs typeface="Times New Roman" panose="02020603050405020304" pitchFamily="18" charset="0"/>
              </a:defRPr>
            </a:lvl1pPr>
          </a:lstStyle>
          <a:p>
            <a:pPr>
              <a:defRPr/>
            </a:pPr>
            <a:fld id="{1BAD7A65-F50C-4B5E-A873-959D72EE259C}" type="datetime1">
              <a:rPr lang="zh-CN" altLang="en-US" smtClean="0"/>
              <a:pPr>
                <a:defRPr/>
              </a:pPr>
              <a:t>2018/12/13</a:t>
            </a:fld>
            <a:endParaRPr lang="en-US" altLang="zh-CN"/>
          </a:p>
        </p:txBody>
      </p:sp>
      <p:sp>
        <p:nvSpPr>
          <p:cNvPr id="6" name="Rectangle 5"/>
          <p:cNvSpPr>
            <a:spLocks noGrp="1" noChangeArrowheads="1"/>
          </p:cNvSpPr>
          <p:nvPr>
            <p:ph type="ftr" sz="quarter" idx="11"/>
          </p:nvPr>
        </p:nvSpPr>
        <p:spPr>
          <a:ln/>
        </p:spPr>
        <p:txBody>
          <a:bodyPr/>
          <a:lstStyle>
            <a:lvl1pPr>
              <a:defRPr>
                <a:latin typeface="Times New Roman" panose="02020603050405020304" pitchFamily="18" charset="0"/>
                <a:ea typeface="黑体" panose="02010609060101010101" pitchFamily="49" charset="-122"/>
                <a:cs typeface="Times New Roman" panose="02020603050405020304" pitchFamily="18" charset="0"/>
              </a:defRPr>
            </a:lvl1pPr>
          </a:lstStyle>
          <a:p>
            <a:pPr>
              <a:defRPr/>
            </a:pPr>
            <a:r>
              <a:rPr lang="zh-CN" altLang="en-US" smtClean="0"/>
              <a:t>信息与软件工程学院　顾小丰</a:t>
            </a:r>
            <a:endParaRPr lang="en-US" altLang="zh-CN" dirty="0"/>
          </a:p>
        </p:txBody>
      </p:sp>
      <p:sp>
        <p:nvSpPr>
          <p:cNvPr id="7" name="Rectangle 6"/>
          <p:cNvSpPr>
            <a:spLocks noGrp="1" noChangeArrowheads="1"/>
          </p:cNvSpPr>
          <p:nvPr>
            <p:ph type="sldNum" sz="quarter" idx="12"/>
          </p:nvPr>
        </p:nvSpPr>
        <p:spPr>
          <a:ln/>
        </p:spPr>
        <p:txBody>
          <a:bodyPr/>
          <a:lstStyle>
            <a:lvl1pPr>
              <a:defRPr>
                <a:latin typeface="Times New Roman" panose="02020603050405020304" pitchFamily="18" charset="0"/>
                <a:ea typeface="黑体" panose="02010609060101010101" pitchFamily="49" charset="-122"/>
                <a:cs typeface="Times New Roman" panose="02020603050405020304" pitchFamily="18" charset="0"/>
              </a:defRPr>
            </a:lvl1pPr>
          </a:lstStyle>
          <a:p>
            <a:pPr>
              <a:defRPr/>
            </a:pPr>
            <a:r>
              <a:rPr lang="en-US" altLang="zh-CN" smtClean="0"/>
              <a:t>45</a:t>
            </a:r>
            <a:r>
              <a:rPr lang="zh-CN" altLang="en-US" smtClean="0"/>
              <a:t>－</a:t>
            </a:r>
            <a:fld id="{A758D7DE-1F36-446A-8DEC-28C4A142D424}" type="slidenum">
              <a:rPr lang="zh-CN" altLang="en-US" smtClean="0"/>
              <a:pPr>
                <a:defRPr/>
              </a:pPr>
              <a:t>‹#›</a:t>
            </a:fld>
            <a:endParaRPr lang="zh-CN" altLang="en-US"/>
          </a:p>
        </p:txBody>
      </p:sp>
    </p:spTree>
    <p:extLst>
      <p:ext uri="{BB962C8B-B14F-4D97-AF65-F5344CB8AC3E}">
        <p14:creationId xmlns:p14="http://schemas.microsoft.com/office/powerpoint/2010/main" val="400048586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vmlDrawing" Target="../drawings/vmlDrawing1.vml"/><Relationship Id="rId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219200" y="342900"/>
            <a:ext cx="7467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1143000" y="1143000"/>
            <a:ext cx="7696200" cy="95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zh-CN" altLang="en-US" smtClean="0"/>
              <a:t>单击此处编辑母版文本样式</a:t>
            </a:r>
          </a:p>
          <a:p>
            <a:pPr lvl="1"/>
            <a:r>
              <a:rPr lang="zh-CN" altLang="en-US" smtClean="0"/>
              <a:t>第二级</a:t>
            </a:r>
          </a:p>
        </p:txBody>
      </p:sp>
      <p:sp>
        <p:nvSpPr>
          <p:cNvPr id="1028" name="Rectangle 7"/>
          <p:cNvSpPr>
            <a:spLocks noChangeArrowheads="1"/>
          </p:cNvSpPr>
          <p:nvPr userDrawn="1"/>
        </p:nvSpPr>
        <p:spPr bwMode="auto">
          <a:xfrm>
            <a:off x="0" y="6553200"/>
            <a:ext cx="9144000" cy="304800"/>
          </a:xfrm>
          <a:prstGeom prst="rect">
            <a:avLst/>
          </a:prstGeom>
          <a:solidFill>
            <a:srgbClr val="91735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p>
        </p:txBody>
      </p:sp>
      <p:pic>
        <p:nvPicPr>
          <p:cNvPr id="1029" name="Picture 8" descr="minispir"/>
          <p:cNvPicPr>
            <a:picLocks noChangeAspect="1" noChangeArrowheads="1"/>
          </p:cNvPicPr>
          <p:nvPr userDrawn="1"/>
        </p:nvPicPr>
        <p:blipFill>
          <a:blip r:embed="rId7">
            <a:extLst>
              <a:ext uri="{28A0092B-C50C-407E-A947-70E740481C1C}">
                <a14:useLocalDpi xmlns:a14="http://schemas.microsoft.com/office/drawing/2010/main" val="0"/>
              </a:ext>
            </a:extLst>
          </a:blip>
          <a:srcRect b="5333"/>
          <a:stretch>
            <a:fillRect/>
          </a:stretch>
        </p:blipFill>
        <p:spPr bwMode="ltGray">
          <a:xfrm>
            <a:off x="0" y="0"/>
            <a:ext cx="1181100"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Rectangle 9"/>
          <p:cNvSpPr>
            <a:spLocks noChangeArrowheads="1"/>
          </p:cNvSpPr>
          <p:nvPr userDrawn="1"/>
        </p:nvSpPr>
        <p:spPr bwMode="auto">
          <a:xfrm>
            <a:off x="1143000" y="0"/>
            <a:ext cx="8001000" cy="241300"/>
          </a:xfrm>
          <a:prstGeom prst="rect">
            <a:avLst/>
          </a:prstGeom>
          <a:solidFill>
            <a:srgbClr val="91735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p>
        </p:txBody>
      </p:sp>
      <p:sp>
        <p:nvSpPr>
          <p:cNvPr id="1031" name="Rectangle 10"/>
          <p:cNvSpPr>
            <a:spLocks noChangeArrowheads="1"/>
          </p:cNvSpPr>
          <p:nvPr userDrawn="1"/>
        </p:nvSpPr>
        <p:spPr bwMode="auto">
          <a:xfrm>
            <a:off x="8991600" y="228600"/>
            <a:ext cx="152400" cy="6324600"/>
          </a:xfrm>
          <a:prstGeom prst="rect">
            <a:avLst/>
          </a:prstGeom>
          <a:solidFill>
            <a:srgbClr val="91735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p>
        </p:txBody>
      </p:sp>
      <p:sp>
        <p:nvSpPr>
          <p:cNvPr id="1032" name="Rectangle 11"/>
          <p:cNvSpPr>
            <a:spLocks noChangeArrowheads="1"/>
          </p:cNvSpPr>
          <p:nvPr userDrawn="1"/>
        </p:nvSpPr>
        <p:spPr bwMode="auto">
          <a:xfrm>
            <a:off x="1143000" y="1012825"/>
            <a:ext cx="7558088" cy="53975"/>
          </a:xfrm>
          <a:prstGeom prst="rect">
            <a:avLst/>
          </a:prstGeom>
          <a:solidFill>
            <a:schemeClr val="accent1"/>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p>
        </p:txBody>
      </p:sp>
      <p:graphicFrame>
        <p:nvGraphicFramePr>
          <p:cNvPr id="1033" name="Object 12"/>
          <p:cNvGraphicFramePr>
            <a:graphicFrameLocks noChangeAspect="1"/>
          </p:cNvGraphicFramePr>
          <p:nvPr userDrawn="1"/>
        </p:nvGraphicFramePr>
        <p:xfrm>
          <a:off x="0" y="0"/>
          <a:ext cx="1143000" cy="1044575"/>
        </p:xfrm>
        <a:graphic>
          <a:graphicData uri="http://schemas.openxmlformats.org/presentationml/2006/ole">
            <mc:AlternateContent xmlns:mc="http://schemas.openxmlformats.org/markup-compatibility/2006">
              <mc:Choice xmlns:v="urn:schemas-microsoft-com:vml" Requires="v">
                <p:oleObj spid="_x0000_s1038" name="BMP 图象" r:id="rId8" imgW="885949" imgH="809738" progId="Paint.Picture">
                  <p:embed/>
                </p:oleObj>
              </mc:Choice>
              <mc:Fallback>
                <p:oleObj name="BMP 图象" r:id="rId8" imgW="885949" imgH="809738" progId="Paint.Picture">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143000" cy="104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Rectangle 4"/>
          <p:cNvSpPr>
            <a:spLocks noGrp="1" noChangeArrowheads="1"/>
          </p:cNvSpPr>
          <p:nvPr>
            <p:ph type="dt" sz="half" idx="2"/>
          </p:nvPr>
        </p:nvSpPr>
        <p:spPr bwMode="auto">
          <a:xfrm>
            <a:off x="1143000" y="6569075"/>
            <a:ext cx="1676400" cy="27463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eaLnBrk="1" hangingPunct="1">
              <a:defRPr sz="1800" b="1" smtClean="0">
                <a:solidFill>
                  <a:srgbClr val="00FF00"/>
                </a:solidFill>
                <a:ea typeface="+mn-ea"/>
              </a:defRPr>
            </a:lvl1pPr>
          </a:lstStyle>
          <a:p>
            <a:pPr>
              <a:defRPr/>
            </a:pPr>
            <a:fld id="{2BA64839-7CED-46FD-B672-0B3FA75104EC}" type="datetime1">
              <a:rPr lang="zh-CN" altLang="en-US"/>
              <a:pPr>
                <a:defRPr/>
              </a:pPr>
              <a:t>2018/12/13</a:t>
            </a:fld>
            <a:endParaRPr lang="en-US" altLang="zh-CN"/>
          </a:p>
        </p:txBody>
      </p:sp>
      <p:sp>
        <p:nvSpPr>
          <p:cNvPr id="4" name="Rectangle 5"/>
          <p:cNvSpPr>
            <a:spLocks noGrp="1" noChangeArrowheads="1"/>
          </p:cNvSpPr>
          <p:nvPr>
            <p:ph type="ftr" sz="quarter" idx="3"/>
          </p:nvPr>
        </p:nvSpPr>
        <p:spPr bwMode="auto">
          <a:xfrm>
            <a:off x="2819400" y="6569075"/>
            <a:ext cx="4191000" cy="27463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ctr" eaLnBrk="1" hangingPunct="1">
              <a:defRPr sz="1800" b="1">
                <a:solidFill>
                  <a:srgbClr val="00FF00"/>
                </a:solidFill>
                <a:ea typeface="+mn-ea"/>
              </a:defRPr>
            </a:lvl1pPr>
          </a:lstStyle>
          <a:p>
            <a:pPr>
              <a:defRPr/>
            </a:pPr>
            <a:r>
              <a:rPr lang="zh-CN" altLang="en-US"/>
              <a:t>信息与软件工程学院　顾小丰</a:t>
            </a:r>
            <a:endParaRPr lang="en-US" altLang="zh-CN" dirty="0"/>
          </a:p>
        </p:txBody>
      </p:sp>
      <p:sp>
        <p:nvSpPr>
          <p:cNvPr id="2" name="Rectangle 6"/>
          <p:cNvSpPr>
            <a:spLocks noGrp="1" noChangeArrowheads="1"/>
          </p:cNvSpPr>
          <p:nvPr>
            <p:ph type="sldNum" sz="quarter" idx="4"/>
          </p:nvPr>
        </p:nvSpPr>
        <p:spPr bwMode="auto">
          <a:xfrm>
            <a:off x="7086600" y="6569075"/>
            <a:ext cx="1524000" cy="27463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r" eaLnBrk="1" hangingPunct="1">
              <a:defRPr sz="1800" b="1" dirty="0" smtClean="0">
                <a:solidFill>
                  <a:srgbClr val="00FF00"/>
                </a:solidFill>
                <a:ea typeface="黑体" panose="02010609060101010101" pitchFamily="49" charset="-122"/>
              </a:defRPr>
            </a:lvl1pPr>
          </a:lstStyle>
          <a:p>
            <a:pPr>
              <a:defRPr/>
            </a:pPr>
            <a:r>
              <a:rPr lang="en-US" altLang="zh-CN"/>
              <a:t>45</a:t>
            </a:r>
            <a:r>
              <a:rPr lang="zh-CN" altLang="en-US"/>
              <a:t>－</a:t>
            </a:r>
            <a:fld id="{23173EAC-C2CA-4896-B8A1-FB437A8F2025}"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99" r:id="rId1"/>
    <p:sldLayoutId id="2147483796" r:id="rId2"/>
    <p:sldLayoutId id="2147483797" r:id="rId3"/>
    <p:sldLayoutId id="2147483798" r:id="rId4"/>
  </p:sldLayoutIdLst>
  <p:timing>
    <p:tnLst>
      <p:par>
        <p:cTn id="1" dur="indefinite" restart="never" nodeType="tmRoot"/>
      </p:par>
    </p:tnLst>
  </p:timing>
  <p:hf hdr="0"/>
  <p:txStyles>
    <p:titleStyle>
      <a:lvl1pPr algn="ctr" rtl="0" eaLnBrk="0" fontAlgn="base" hangingPunct="0">
        <a:spcBef>
          <a:spcPct val="0"/>
        </a:spcBef>
        <a:spcAft>
          <a:spcPct val="0"/>
        </a:spcAft>
        <a:defRPr kumimoji="1" sz="4000" b="1">
          <a:solidFill>
            <a:srgbClr val="CC00CC"/>
          </a:solidFill>
          <a:latin typeface="+mj-lt"/>
          <a:ea typeface="+mj-ea"/>
          <a:cs typeface="+mj-cs"/>
        </a:defRPr>
      </a:lvl1pPr>
      <a:lvl2pPr algn="ctr" rtl="0" eaLnBrk="0" fontAlgn="base" hangingPunct="0">
        <a:spcBef>
          <a:spcPct val="0"/>
        </a:spcBef>
        <a:spcAft>
          <a:spcPct val="0"/>
        </a:spcAft>
        <a:defRPr kumimoji="1" sz="4000" b="1">
          <a:solidFill>
            <a:srgbClr val="CC00CC"/>
          </a:solidFill>
          <a:latin typeface="Times New Roman" pitchFamily="18" charset="0"/>
          <a:ea typeface="黑体" pitchFamily="2" charset="-122"/>
        </a:defRPr>
      </a:lvl2pPr>
      <a:lvl3pPr algn="ctr" rtl="0" eaLnBrk="0" fontAlgn="base" hangingPunct="0">
        <a:spcBef>
          <a:spcPct val="0"/>
        </a:spcBef>
        <a:spcAft>
          <a:spcPct val="0"/>
        </a:spcAft>
        <a:defRPr kumimoji="1" sz="4000" b="1">
          <a:solidFill>
            <a:srgbClr val="CC00CC"/>
          </a:solidFill>
          <a:latin typeface="Times New Roman" pitchFamily="18" charset="0"/>
          <a:ea typeface="黑体" pitchFamily="2" charset="-122"/>
        </a:defRPr>
      </a:lvl3pPr>
      <a:lvl4pPr algn="ctr" rtl="0" eaLnBrk="0" fontAlgn="base" hangingPunct="0">
        <a:spcBef>
          <a:spcPct val="0"/>
        </a:spcBef>
        <a:spcAft>
          <a:spcPct val="0"/>
        </a:spcAft>
        <a:defRPr kumimoji="1" sz="4000" b="1">
          <a:solidFill>
            <a:srgbClr val="CC00CC"/>
          </a:solidFill>
          <a:latin typeface="Times New Roman" pitchFamily="18" charset="0"/>
          <a:ea typeface="黑体" pitchFamily="2" charset="-122"/>
        </a:defRPr>
      </a:lvl4pPr>
      <a:lvl5pPr algn="ctr" rtl="0" eaLnBrk="0" fontAlgn="base" hangingPunct="0">
        <a:spcBef>
          <a:spcPct val="0"/>
        </a:spcBef>
        <a:spcAft>
          <a:spcPct val="0"/>
        </a:spcAft>
        <a:defRPr kumimoji="1" sz="4000" b="1">
          <a:solidFill>
            <a:srgbClr val="CC00CC"/>
          </a:solidFill>
          <a:latin typeface="Times New Roman" pitchFamily="18" charset="0"/>
          <a:ea typeface="黑体" pitchFamily="2" charset="-122"/>
        </a:defRPr>
      </a:lvl5pPr>
      <a:lvl6pPr marL="457200" algn="ctr" rtl="0" fontAlgn="base">
        <a:spcBef>
          <a:spcPct val="0"/>
        </a:spcBef>
        <a:spcAft>
          <a:spcPct val="0"/>
        </a:spcAft>
        <a:defRPr kumimoji="1" sz="4000" b="1">
          <a:solidFill>
            <a:srgbClr val="CC00CC"/>
          </a:solidFill>
          <a:latin typeface="Times New Roman" pitchFamily="18" charset="0"/>
          <a:ea typeface="黑体" pitchFamily="2" charset="-122"/>
        </a:defRPr>
      </a:lvl6pPr>
      <a:lvl7pPr marL="914400" algn="ctr" rtl="0" fontAlgn="base">
        <a:spcBef>
          <a:spcPct val="0"/>
        </a:spcBef>
        <a:spcAft>
          <a:spcPct val="0"/>
        </a:spcAft>
        <a:defRPr kumimoji="1" sz="4000" b="1">
          <a:solidFill>
            <a:srgbClr val="CC00CC"/>
          </a:solidFill>
          <a:latin typeface="Times New Roman" pitchFamily="18" charset="0"/>
          <a:ea typeface="黑体" pitchFamily="2" charset="-122"/>
        </a:defRPr>
      </a:lvl7pPr>
      <a:lvl8pPr marL="1371600" algn="ctr" rtl="0" fontAlgn="base">
        <a:spcBef>
          <a:spcPct val="0"/>
        </a:spcBef>
        <a:spcAft>
          <a:spcPct val="0"/>
        </a:spcAft>
        <a:defRPr kumimoji="1" sz="4000" b="1">
          <a:solidFill>
            <a:srgbClr val="CC00CC"/>
          </a:solidFill>
          <a:latin typeface="Times New Roman" pitchFamily="18" charset="0"/>
          <a:ea typeface="黑体" pitchFamily="2" charset="-122"/>
        </a:defRPr>
      </a:lvl8pPr>
      <a:lvl9pPr marL="1828800" algn="ctr" rtl="0" fontAlgn="base">
        <a:spcBef>
          <a:spcPct val="0"/>
        </a:spcBef>
        <a:spcAft>
          <a:spcPct val="0"/>
        </a:spcAft>
        <a:defRPr kumimoji="1" sz="4000" b="1">
          <a:solidFill>
            <a:srgbClr val="CC00CC"/>
          </a:solidFill>
          <a:latin typeface="Times New Roman" pitchFamily="18" charset="0"/>
          <a:ea typeface="黑体" pitchFamily="2" charset="-122"/>
        </a:defRPr>
      </a:lvl9pPr>
    </p:titleStyle>
    <p:bodyStyle>
      <a:lvl1pPr marL="533400" indent="-533400" algn="l" rtl="0" eaLnBrk="0" fontAlgn="base" hangingPunct="0">
        <a:lnSpc>
          <a:spcPct val="120000"/>
        </a:lnSpc>
        <a:spcBef>
          <a:spcPct val="0"/>
        </a:spcBef>
        <a:spcAft>
          <a:spcPct val="0"/>
        </a:spcAft>
        <a:buClr>
          <a:srgbClr val="00FF00"/>
        </a:buClr>
        <a:buFont typeface="Wingdings" panose="05000000000000000000" pitchFamily="2" charset="2"/>
        <a:buAutoNum type="arabicPeriod"/>
        <a:defRPr kumimoji="1" sz="2800" b="1">
          <a:solidFill>
            <a:schemeClr val="tx1"/>
          </a:solidFill>
          <a:latin typeface="+mn-lt"/>
          <a:ea typeface="+mn-ea"/>
          <a:cs typeface="+mn-cs"/>
        </a:defRPr>
      </a:lvl1pPr>
      <a:lvl2pPr marL="914400" indent="-457200" algn="l" rtl="0" eaLnBrk="0" fontAlgn="base" hangingPunct="0">
        <a:lnSpc>
          <a:spcPct val="120000"/>
        </a:lnSpc>
        <a:spcBef>
          <a:spcPct val="0"/>
        </a:spcBef>
        <a:spcAft>
          <a:spcPct val="0"/>
        </a:spcAft>
        <a:buClr>
          <a:srgbClr val="CC00CC"/>
        </a:buClr>
        <a:buAutoNum type="arabicParenR"/>
        <a:defRPr kumimoji="1" sz="2400" b="1">
          <a:solidFill>
            <a:schemeClr val="tx1"/>
          </a:solidFill>
          <a:latin typeface="+mn-lt"/>
          <a:ea typeface="+mn-ea"/>
        </a:defRPr>
      </a:lvl2pPr>
      <a:lvl3pPr marL="1371600" indent="-457200" algn="l" rtl="0" eaLnBrk="0" fontAlgn="base" hangingPunct="0">
        <a:spcBef>
          <a:spcPct val="20000"/>
        </a:spcBef>
        <a:spcAft>
          <a:spcPct val="0"/>
        </a:spcAft>
        <a:buChar char="•"/>
        <a:defRPr kumimoji="1" sz="2400">
          <a:solidFill>
            <a:schemeClr val="tx1"/>
          </a:solidFill>
          <a:latin typeface="+mn-lt"/>
          <a:ea typeface="宋体" pitchFamily="2" charset="-122"/>
        </a:defRPr>
      </a:lvl3pPr>
      <a:lvl4pPr marL="1752600" indent="-381000" algn="l" rtl="0" eaLnBrk="0" fontAlgn="base" hangingPunct="0">
        <a:spcBef>
          <a:spcPct val="20000"/>
        </a:spcBef>
        <a:spcAft>
          <a:spcPct val="0"/>
        </a:spcAft>
        <a:buChar char="–"/>
        <a:defRPr kumimoji="1" sz="2000">
          <a:solidFill>
            <a:schemeClr val="tx1"/>
          </a:solidFill>
          <a:latin typeface="+mn-lt"/>
          <a:ea typeface="宋体" pitchFamily="2" charset="-122"/>
        </a:defRPr>
      </a:lvl4pPr>
      <a:lvl5pPr marL="2209800" indent="-381000" algn="l" rtl="0" eaLnBrk="0" fontAlgn="base" hangingPunct="0">
        <a:spcBef>
          <a:spcPct val="20000"/>
        </a:spcBef>
        <a:spcAft>
          <a:spcPct val="0"/>
        </a:spcAft>
        <a:buChar char="»"/>
        <a:defRPr kumimoji="1" sz="2000">
          <a:solidFill>
            <a:schemeClr val="tx1"/>
          </a:solidFill>
          <a:latin typeface="+mn-lt"/>
          <a:ea typeface="宋体" pitchFamily="2" charset="-122"/>
        </a:defRPr>
      </a:lvl5pPr>
      <a:lvl6pPr marL="2667000" indent="-381000" algn="l" rtl="0" fontAlgn="base">
        <a:spcBef>
          <a:spcPct val="20000"/>
        </a:spcBef>
        <a:spcAft>
          <a:spcPct val="0"/>
        </a:spcAft>
        <a:buChar char="»"/>
        <a:defRPr kumimoji="1" sz="2000">
          <a:solidFill>
            <a:schemeClr val="tx1"/>
          </a:solidFill>
          <a:latin typeface="+mn-lt"/>
          <a:ea typeface="宋体" pitchFamily="2" charset="-122"/>
        </a:defRPr>
      </a:lvl6pPr>
      <a:lvl7pPr marL="3124200" indent="-381000" algn="l" rtl="0" fontAlgn="base">
        <a:spcBef>
          <a:spcPct val="20000"/>
        </a:spcBef>
        <a:spcAft>
          <a:spcPct val="0"/>
        </a:spcAft>
        <a:buChar char="»"/>
        <a:defRPr kumimoji="1" sz="2000">
          <a:solidFill>
            <a:schemeClr val="tx1"/>
          </a:solidFill>
          <a:latin typeface="+mn-lt"/>
          <a:ea typeface="宋体" pitchFamily="2" charset="-122"/>
        </a:defRPr>
      </a:lvl7pPr>
      <a:lvl8pPr marL="3581400" indent="-381000" algn="l" rtl="0" fontAlgn="base">
        <a:spcBef>
          <a:spcPct val="20000"/>
        </a:spcBef>
        <a:spcAft>
          <a:spcPct val="0"/>
        </a:spcAft>
        <a:buChar char="»"/>
        <a:defRPr kumimoji="1" sz="2000">
          <a:solidFill>
            <a:schemeClr val="tx1"/>
          </a:solidFill>
          <a:latin typeface="+mn-lt"/>
          <a:ea typeface="宋体" pitchFamily="2" charset="-122"/>
        </a:defRPr>
      </a:lvl8pPr>
      <a:lvl9pPr marL="4038600" indent="-381000" algn="l" rtl="0" fontAlgn="base">
        <a:spcBef>
          <a:spcPct val="20000"/>
        </a:spcBef>
        <a:spcAft>
          <a:spcPct val="0"/>
        </a:spcAft>
        <a:buChar char="»"/>
        <a:defRPr kumimoji="1"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3.xml"/><Relationship Id="rId1" Type="http://schemas.openxmlformats.org/officeDocument/2006/relationships/vmlDrawing" Target="../drawings/vmlDrawing7.vml"/><Relationship Id="rId5" Type="http://schemas.openxmlformats.org/officeDocument/2006/relationships/oleObject" Target="../embeddings/oleObject9.bin"/><Relationship Id="rId4" Type="http://schemas.openxmlformats.org/officeDocument/2006/relationships/image" Target="../media/image9.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3.xml"/><Relationship Id="rId1" Type="http://schemas.openxmlformats.org/officeDocument/2006/relationships/vmlDrawing" Target="../drawings/vmlDrawing8.vml"/><Relationship Id="rId4" Type="http://schemas.openxmlformats.org/officeDocument/2006/relationships/image" Target="../media/image9.wmf"/></Relationships>
</file>

<file path=ppt/slides/_rels/slide12.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oleObject" Target="../embeddings/oleObject16.bin"/><Relationship Id="rId18" Type="http://schemas.openxmlformats.org/officeDocument/2006/relationships/image" Target="../media/image17.wmf"/><Relationship Id="rId3" Type="http://schemas.openxmlformats.org/officeDocument/2006/relationships/oleObject" Target="../embeddings/oleObject11.bin"/><Relationship Id="rId7" Type="http://schemas.openxmlformats.org/officeDocument/2006/relationships/oleObject" Target="../embeddings/oleObject13.bin"/><Relationship Id="rId12" Type="http://schemas.openxmlformats.org/officeDocument/2006/relationships/image" Target="../media/image14.wmf"/><Relationship Id="rId17" Type="http://schemas.openxmlformats.org/officeDocument/2006/relationships/oleObject" Target="../embeddings/oleObject18.bin"/><Relationship Id="rId2" Type="http://schemas.openxmlformats.org/officeDocument/2006/relationships/slideLayout" Target="../slideLayouts/slideLayout4.xml"/><Relationship Id="rId16" Type="http://schemas.openxmlformats.org/officeDocument/2006/relationships/image" Target="../media/image16.wmf"/><Relationship Id="rId20" Type="http://schemas.openxmlformats.org/officeDocument/2006/relationships/image" Target="../media/image18.wmf"/><Relationship Id="rId1" Type="http://schemas.openxmlformats.org/officeDocument/2006/relationships/vmlDrawing" Target="../drawings/vmlDrawing9.vml"/><Relationship Id="rId6" Type="http://schemas.openxmlformats.org/officeDocument/2006/relationships/image" Target="../media/image11.wmf"/><Relationship Id="rId11" Type="http://schemas.openxmlformats.org/officeDocument/2006/relationships/oleObject" Target="../embeddings/oleObject15.bin"/><Relationship Id="rId5" Type="http://schemas.openxmlformats.org/officeDocument/2006/relationships/oleObject" Target="../embeddings/oleObject12.bin"/><Relationship Id="rId15" Type="http://schemas.openxmlformats.org/officeDocument/2006/relationships/oleObject" Target="../embeddings/oleObject17.bin"/><Relationship Id="rId10" Type="http://schemas.openxmlformats.org/officeDocument/2006/relationships/image" Target="../media/image13.wmf"/><Relationship Id="rId19" Type="http://schemas.openxmlformats.org/officeDocument/2006/relationships/oleObject" Target="../embeddings/oleObject19.bin"/><Relationship Id="rId4" Type="http://schemas.openxmlformats.org/officeDocument/2006/relationships/image" Target="../media/image10.wmf"/><Relationship Id="rId9" Type="http://schemas.openxmlformats.org/officeDocument/2006/relationships/oleObject" Target="../embeddings/oleObject14.bin"/><Relationship Id="rId14" Type="http://schemas.openxmlformats.org/officeDocument/2006/relationships/image" Target="../media/image15.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0.wmf"/><Relationship Id="rId5" Type="http://schemas.openxmlformats.org/officeDocument/2006/relationships/oleObject" Target="../embeddings/oleObject21.bin"/><Relationship Id="rId10" Type="http://schemas.openxmlformats.org/officeDocument/2006/relationships/image" Target="../media/image22.wmf"/><Relationship Id="rId4" Type="http://schemas.openxmlformats.org/officeDocument/2006/relationships/image" Target="../media/image19.wmf"/><Relationship Id="rId9" Type="http://schemas.openxmlformats.org/officeDocument/2006/relationships/oleObject" Target="../embeddings/oleObject23.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4.wmf"/><Relationship Id="rId5" Type="http://schemas.openxmlformats.org/officeDocument/2006/relationships/oleObject" Target="../embeddings/oleObject25.bin"/><Relationship Id="rId4" Type="http://schemas.openxmlformats.org/officeDocument/2006/relationships/image" Target="../media/image23.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26.bin"/><Relationship Id="rId7" Type="http://schemas.openxmlformats.org/officeDocument/2006/relationships/oleObject" Target="../embeddings/oleObject28.bin"/><Relationship Id="rId12" Type="http://schemas.openxmlformats.org/officeDocument/2006/relationships/image" Target="../media/image29.wmf"/><Relationship Id="rId2" Type="http://schemas.openxmlformats.org/officeDocument/2006/relationships/slideLayout" Target="../slideLayouts/slideLayout4.xml"/><Relationship Id="rId1" Type="http://schemas.openxmlformats.org/officeDocument/2006/relationships/vmlDrawing" Target="../drawings/vmlDrawing12.vml"/><Relationship Id="rId6" Type="http://schemas.openxmlformats.org/officeDocument/2006/relationships/image" Target="../media/image26.wmf"/><Relationship Id="rId11" Type="http://schemas.openxmlformats.org/officeDocument/2006/relationships/oleObject" Target="../embeddings/oleObject30.bin"/><Relationship Id="rId5" Type="http://schemas.openxmlformats.org/officeDocument/2006/relationships/oleObject" Target="../embeddings/oleObject27.bin"/><Relationship Id="rId10" Type="http://schemas.openxmlformats.org/officeDocument/2006/relationships/image" Target="../media/image28.wmf"/><Relationship Id="rId4" Type="http://schemas.openxmlformats.org/officeDocument/2006/relationships/image" Target="../media/image25.wmf"/><Relationship Id="rId9" Type="http://schemas.openxmlformats.org/officeDocument/2006/relationships/oleObject" Target="../embeddings/oleObject29.bin"/></Relationships>
</file>

<file path=ppt/slides/_rels/slide24.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31.bin"/><Relationship Id="rId7" Type="http://schemas.openxmlformats.org/officeDocument/2006/relationships/oleObject" Target="../embeddings/oleObject33.bin"/><Relationship Id="rId12" Type="http://schemas.openxmlformats.org/officeDocument/2006/relationships/image" Target="../media/image34.wmf"/><Relationship Id="rId2" Type="http://schemas.openxmlformats.org/officeDocument/2006/relationships/slideLayout" Target="../slideLayouts/slideLayout4.xml"/><Relationship Id="rId1" Type="http://schemas.openxmlformats.org/officeDocument/2006/relationships/vmlDrawing" Target="../drawings/vmlDrawing13.vml"/><Relationship Id="rId6" Type="http://schemas.openxmlformats.org/officeDocument/2006/relationships/image" Target="../media/image31.wmf"/><Relationship Id="rId11" Type="http://schemas.openxmlformats.org/officeDocument/2006/relationships/oleObject" Target="../embeddings/oleObject35.bin"/><Relationship Id="rId5" Type="http://schemas.openxmlformats.org/officeDocument/2006/relationships/oleObject" Target="../embeddings/oleObject32.bin"/><Relationship Id="rId10" Type="http://schemas.openxmlformats.org/officeDocument/2006/relationships/image" Target="../media/image33.wmf"/><Relationship Id="rId4" Type="http://schemas.openxmlformats.org/officeDocument/2006/relationships/image" Target="../media/image30.wmf"/><Relationship Id="rId9" Type="http://schemas.openxmlformats.org/officeDocument/2006/relationships/oleObject" Target="../embeddings/oleObject34.bin"/></Relationships>
</file>

<file path=ppt/slides/_rels/slide25.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36.bin"/><Relationship Id="rId7" Type="http://schemas.openxmlformats.org/officeDocument/2006/relationships/oleObject" Target="../embeddings/oleObject38.bin"/><Relationship Id="rId2" Type="http://schemas.openxmlformats.org/officeDocument/2006/relationships/slideLayout" Target="../slideLayouts/slideLayout4.xml"/><Relationship Id="rId1" Type="http://schemas.openxmlformats.org/officeDocument/2006/relationships/vmlDrawing" Target="../drawings/vmlDrawing14.vml"/><Relationship Id="rId6" Type="http://schemas.openxmlformats.org/officeDocument/2006/relationships/image" Target="../media/image36.wmf"/><Relationship Id="rId5" Type="http://schemas.openxmlformats.org/officeDocument/2006/relationships/oleObject" Target="../embeddings/oleObject37.bin"/><Relationship Id="rId4" Type="http://schemas.openxmlformats.org/officeDocument/2006/relationships/image" Target="../media/image35.wmf"/></Relationships>
</file>

<file path=ppt/slides/_rels/slide26.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39.bin"/><Relationship Id="rId7" Type="http://schemas.openxmlformats.org/officeDocument/2006/relationships/oleObject" Target="../embeddings/oleObject41.bin"/><Relationship Id="rId2" Type="http://schemas.openxmlformats.org/officeDocument/2006/relationships/slideLayout" Target="../slideLayouts/slideLayout4.xml"/><Relationship Id="rId1" Type="http://schemas.openxmlformats.org/officeDocument/2006/relationships/vmlDrawing" Target="../drawings/vmlDrawing15.vml"/><Relationship Id="rId6" Type="http://schemas.openxmlformats.org/officeDocument/2006/relationships/image" Target="../media/image39.wmf"/><Relationship Id="rId5" Type="http://schemas.openxmlformats.org/officeDocument/2006/relationships/oleObject" Target="../embeddings/oleObject40.bin"/><Relationship Id="rId10" Type="http://schemas.openxmlformats.org/officeDocument/2006/relationships/image" Target="../media/image41.wmf"/><Relationship Id="rId4" Type="http://schemas.openxmlformats.org/officeDocument/2006/relationships/image" Target="../media/image38.wmf"/><Relationship Id="rId9" Type="http://schemas.openxmlformats.org/officeDocument/2006/relationships/oleObject" Target="../embeddings/oleObject42.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4.xml"/><Relationship Id="rId1" Type="http://schemas.openxmlformats.org/officeDocument/2006/relationships/vmlDrawing" Target="../drawings/vmlDrawing16.vml"/><Relationship Id="rId4" Type="http://schemas.openxmlformats.org/officeDocument/2006/relationships/image" Target="../media/image42.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4.xml"/><Relationship Id="rId1" Type="http://schemas.openxmlformats.org/officeDocument/2006/relationships/vmlDrawing" Target="../drawings/vmlDrawing17.vml"/><Relationship Id="rId6" Type="http://schemas.openxmlformats.org/officeDocument/2006/relationships/image" Target="../media/image44.wmf"/><Relationship Id="rId5" Type="http://schemas.openxmlformats.org/officeDocument/2006/relationships/oleObject" Target="../embeddings/oleObject45.bin"/><Relationship Id="rId4" Type="http://schemas.openxmlformats.org/officeDocument/2006/relationships/image" Target="../media/image43.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3.xml"/><Relationship Id="rId1" Type="http://schemas.openxmlformats.org/officeDocument/2006/relationships/vmlDrawing" Target="../drawings/vmlDrawing18.vml"/><Relationship Id="rId6" Type="http://schemas.openxmlformats.org/officeDocument/2006/relationships/image" Target="../media/image46.wmf"/><Relationship Id="rId5" Type="http://schemas.openxmlformats.org/officeDocument/2006/relationships/oleObject" Target="../embeddings/oleObject47.bin"/><Relationship Id="rId4" Type="http://schemas.openxmlformats.org/officeDocument/2006/relationships/image" Target="../media/image45.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49.wmf"/><Relationship Id="rId3" Type="http://schemas.openxmlformats.org/officeDocument/2006/relationships/oleObject" Target="../embeddings/oleObject48.bin"/><Relationship Id="rId7" Type="http://schemas.openxmlformats.org/officeDocument/2006/relationships/oleObject" Target="../embeddings/oleObject50.bin"/><Relationship Id="rId2" Type="http://schemas.openxmlformats.org/officeDocument/2006/relationships/slideLayout" Target="../slideLayouts/slideLayout3.xml"/><Relationship Id="rId1" Type="http://schemas.openxmlformats.org/officeDocument/2006/relationships/vmlDrawing" Target="../drawings/vmlDrawing19.vml"/><Relationship Id="rId6" Type="http://schemas.openxmlformats.org/officeDocument/2006/relationships/image" Target="../media/image48.wmf"/><Relationship Id="rId5" Type="http://schemas.openxmlformats.org/officeDocument/2006/relationships/oleObject" Target="../embeddings/oleObject49.bin"/><Relationship Id="rId4" Type="http://schemas.openxmlformats.org/officeDocument/2006/relationships/image" Target="../media/image47.wmf"/></Relationships>
</file>

<file path=ppt/slides/_rels/slide31.x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oleObject" Target="../embeddings/oleObject51.bin"/><Relationship Id="rId7" Type="http://schemas.openxmlformats.org/officeDocument/2006/relationships/oleObject" Target="../embeddings/oleObject53.bin"/><Relationship Id="rId2" Type="http://schemas.openxmlformats.org/officeDocument/2006/relationships/slideLayout" Target="../slideLayouts/slideLayout4.xml"/><Relationship Id="rId1" Type="http://schemas.openxmlformats.org/officeDocument/2006/relationships/vmlDrawing" Target="../drawings/vmlDrawing20.vml"/><Relationship Id="rId6" Type="http://schemas.openxmlformats.org/officeDocument/2006/relationships/image" Target="../media/image51.wmf"/><Relationship Id="rId5" Type="http://schemas.openxmlformats.org/officeDocument/2006/relationships/oleObject" Target="../embeddings/oleObject52.bin"/><Relationship Id="rId4" Type="http://schemas.openxmlformats.org/officeDocument/2006/relationships/image" Target="../media/image50.wmf"/></Relationships>
</file>

<file path=ppt/slides/_rels/slide32.x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oleObject" Target="../embeddings/oleObject54.bin"/><Relationship Id="rId7" Type="http://schemas.openxmlformats.org/officeDocument/2006/relationships/oleObject" Target="../embeddings/oleObject56.bin"/><Relationship Id="rId2" Type="http://schemas.openxmlformats.org/officeDocument/2006/relationships/slideLayout" Target="../slideLayouts/slideLayout4.xml"/><Relationship Id="rId1" Type="http://schemas.openxmlformats.org/officeDocument/2006/relationships/vmlDrawing" Target="../drawings/vmlDrawing21.vml"/><Relationship Id="rId6" Type="http://schemas.openxmlformats.org/officeDocument/2006/relationships/image" Target="../media/image39.wmf"/><Relationship Id="rId5" Type="http://schemas.openxmlformats.org/officeDocument/2006/relationships/oleObject" Target="../embeddings/oleObject55.bin"/><Relationship Id="rId10" Type="http://schemas.openxmlformats.org/officeDocument/2006/relationships/image" Target="../media/image54.wmf"/><Relationship Id="rId4" Type="http://schemas.openxmlformats.org/officeDocument/2006/relationships/image" Target="../media/image38.wmf"/><Relationship Id="rId9" Type="http://schemas.openxmlformats.org/officeDocument/2006/relationships/oleObject" Target="../embeddings/oleObject57.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oleObject" Target="../embeddings/oleObject58.bin"/><Relationship Id="rId7" Type="http://schemas.openxmlformats.org/officeDocument/2006/relationships/oleObject" Target="../embeddings/oleObject60.bin"/><Relationship Id="rId2" Type="http://schemas.openxmlformats.org/officeDocument/2006/relationships/slideLayout" Target="../slideLayouts/slideLayout4.xml"/><Relationship Id="rId1" Type="http://schemas.openxmlformats.org/officeDocument/2006/relationships/vmlDrawing" Target="../drawings/vmlDrawing22.vml"/><Relationship Id="rId6" Type="http://schemas.openxmlformats.org/officeDocument/2006/relationships/image" Target="../media/image56.wmf"/><Relationship Id="rId5" Type="http://schemas.openxmlformats.org/officeDocument/2006/relationships/oleObject" Target="../embeddings/oleObject59.bin"/><Relationship Id="rId10" Type="http://schemas.openxmlformats.org/officeDocument/2006/relationships/image" Target="../media/image58.wmf"/><Relationship Id="rId4" Type="http://schemas.openxmlformats.org/officeDocument/2006/relationships/image" Target="../media/image55.wmf"/><Relationship Id="rId9" Type="http://schemas.openxmlformats.org/officeDocument/2006/relationships/oleObject" Target="../embeddings/oleObject61.bin"/></Relationships>
</file>

<file path=ppt/slides/_rels/slide36.xml.rels><?xml version="1.0" encoding="UTF-8" standalone="yes"?>
<Relationships xmlns="http://schemas.openxmlformats.org/package/2006/relationships"><Relationship Id="rId8" Type="http://schemas.openxmlformats.org/officeDocument/2006/relationships/image" Target="../media/image61.wmf"/><Relationship Id="rId3" Type="http://schemas.openxmlformats.org/officeDocument/2006/relationships/oleObject" Target="../embeddings/oleObject62.bin"/><Relationship Id="rId7" Type="http://schemas.openxmlformats.org/officeDocument/2006/relationships/oleObject" Target="../embeddings/oleObject64.bin"/><Relationship Id="rId12" Type="http://schemas.openxmlformats.org/officeDocument/2006/relationships/image" Target="../media/image63.wmf"/><Relationship Id="rId2" Type="http://schemas.openxmlformats.org/officeDocument/2006/relationships/slideLayout" Target="../slideLayouts/slideLayout4.xml"/><Relationship Id="rId1" Type="http://schemas.openxmlformats.org/officeDocument/2006/relationships/vmlDrawing" Target="../drawings/vmlDrawing23.vml"/><Relationship Id="rId6" Type="http://schemas.openxmlformats.org/officeDocument/2006/relationships/image" Target="../media/image60.wmf"/><Relationship Id="rId11" Type="http://schemas.openxmlformats.org/officeDocument/2006/relationships/oleObject" Target="../embeddings/oleObject66.bin"/><Relationship Id="rId5" Type="http://schemas.openxmlformats.org/officeDocument/2006/relationships/oleObject" Target="../embeddings/oleObject63.bin"/><Relationship Id="rId10" Type="http://schemas.openxmlformats.org/officeDocument/2006/relationships/image" Target="../media/image62.wmf"/><Relationship Id="rId4" Type="http://schemas.openxmlformats.org/officeDocument/2006/relationships/image" Target="../media/image59.wmf"/><Relationship Id="rId9" Type="http://schemas.openxmlformats.org/officeDocument/2006/relationships/oleObject" Target="../embeddings/oleObject65.bin"/></Relationships>
</file>

<file path=ppt/slides/_rels/slide37.xml.rels><?xml version="1.0" encoding="UTF-8" standalone="yes"?>
<Relationships xmlns="http://schemas.openxmlformats.org/package/2006/relationships"><Relationship Id="rId8" Type="http://schemas.openxmlformats.org/officeDocument/2006/relationships/image" Target="../media/image66.wmf"/><Relationship Id="rId3" Type="http://schemas.openxmlformats.org/officeDocument/2006/relationships/oleObject" Target="../embeddings/oleObject67.bin"/><Relationship Id="rId7" Type="http://schemas.openxmlformats.org/officeDocument/2006/relationships/oleObject" Target="../embeddings/oleObject69.bin"/><Relationship Id="rId2" Type="http://schemas.openxmlformats.org/officeDocument/2006/relationships/slideLayout" Target="../slideLayouts/slideLayout4.xml"/><Relationship Id="rId1" Type="http://schemas.openxmlformats.org/officeDocument/2006/relationships/vmlDrawing" Target="../drawings/vmlDrawing24.vml"/><Relationship Id="rId6" Type="http://schemas.openxmlformats.org/officeDocument/2006/relationships/image" Target="../media/image65.wmf"/><Relationship Id="rId5" Type="http://schemas.openxmlformats.org/officeDocument/2006/relationships/oleObject" Target="../embeddings/oleObject68.bin"/><Relationship Id="rId4" Type="http://schemas.openxmlformats.org/officeDocument/2006/relationships/image" Target="../media/image64.wmf"/></Relationships>
</file>

<file path=ppt/slides/_rels/slide38.xml.rels><?xml version="1.0" encoding="UTF-8" standalone="yes"?>
<Relationships xmlns="http://schemas.openxmlformats.org/package/2006/relationships"><Relationship Id="rId8" Type="http://schemas.openxmlformats.org/officeDocument/2006/relationships/image" Target="../media/image67.wmf"/><Relationship Id="rId3" Type="http://schemas.openxmlformats.org/officeDocument/2006/relationships/oleObject" Target="../embeddings/oleObject70.bin"/><Relationship Id="rId7" Type="http://schemas.openxmlformats.org/officeDocument/2006/relationships/oleObject" Target="../embeddings/oleObject72.bin"/><Relationship Id="rId2" Type="http://schemas.openxmlformats.org/officeDocument/2006/relationships/slideLayout" Target="../slideLayouts/slideLayout4.xml"/><Relationship Id="rId1" Type="http://schemas.openxmlformats.org/officeDocument/2006/relationships/vmlDrawing" Target="../drawings/vmlDrawing25.vml"/><Relationship Id="rId6" Type="http://schemas.openxmlformats.org/officeDocument/2006/relationships/image" Target="../media/image39.wmf"/><Relationship Id="rId5" Type="http://schemas.openxmlformats.org/officeDocument/2006/relationships/oleObject" Target="../embeddings/oleObject71.bin"/><Relationship Id="rId10" Type="http://schemas.openxmlformats.org/officeDocument/2006/relationships/image" Target="../media/image68.wmf"/><Relationship Id="rId4" Type="http://schemas.openxmlformats.org/officeDocument/2006/relationships/image" Target="../media/image38.wmf"/><Relationship Id="rId9" Type="http://schemas.openxmlformats.org/officeDocument/2006/relationships/oleObject" Target="../embeddings/oleObject73.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3.vml"/><Relationship Id="rId4" Type="http://schemas.openxmlformats.org/officeDocument/2006/relationships/image" Target="../media/image4.wmf"/></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74.bin"/><Relationship Id="rId2" Type="http://schemas.openxmlformats.org/officeDocument/2006/relationships/slideLayout" Target="../slideLayouts/slideLayout4.xml"/><Relationship Id="rId1" Type="http://schemas.openxmlformats.org/officeDocument/2006/relationships/vmlDrawing" Target="../drawings/vmlDrawing26.vml"/><Relationship Id="rId6" Type="http://schemas.openxmlformats.org/officeDocument/2006/relationships/image" Target="../media/image70.wmf"/><Relationship Id="rId5" Type="http://schemas.openxmlformats.org/officeDocument/2006/relationships/oleObject" Target="../embeddings/oleObject75.bin"/><Relationship Id="rId4" Type="http://schemas.openxmlformats.org/officeDocument/2006/relationships/image" Target="../media/image69.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76.bin"/><Relationship Id="rId2" Type="http://schemas.openxmlformats.org/officeDocument/2006/relationships/slideLayout" Target="../slideLayouts/slideLayout3.xml"/><Relationship Id="rId1" Type="http://schemas.openxmlformats.org/officeDocument/2006/relationships/vmlDrawing" Target="../drawings/vmlDrawing27.vml"/><Relationship Id="rId6" Type="http://schemas.openxmlformats.org/officeDocument/2006/relationships/image" Target="../media/image72.wmf"/><Relationship Id="rId5" Type="http://schemas.openxmlformats.org/officeDocument/2006/relationships/oleObject" Target="../embeddings/oleObject77.bin"/><Relationship Id="rId4" Type="http://schemas.openxmlformats.org/officeDocument/2006/relationships/image" Target="../media/image71.wmf"/></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vmlDrawing" Target="../drawings/vmlDrawing28.vml"/><Relationship Id="rId5" Type="http://schemas.openxmlformats.org/officeDocument/2006/relationships/image" Target="../media/image73.wmf"/><Relationship Id="rId4" Type="http://schemas.openxmlformats.org/officeDocument/2006/relationships/oleObject" Target="../embeddings/oleObject78.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vmlDrawing" Target="../drawings/vmlDrawing29.vml"/><Relationship Id="rId5" Type="http://schemas.openxmlformats.org/officeDocument/2006/relationships/image" Target="../media/image74.emf"/><Relationship Id="rId4" Type="http://schemas.openxmlformats.org/officeDocument/2006/relationships/oleObject" Target="../embeddings/oleObject79.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4.vml"/><Relationship Id="rId6" Type="http://schemas.openxmlformats.org/officeDocument/2006/relationships/image" Target="../media/image6.wmf"/><Relationship Id="rId5" Type="http://schemas.openxmlformats.org/officeDocument/2006/relationships/oleObject" Target="../embeddings/oleObject5.bin"/><Relationship Id="rId4" Type="http://schemas.openxmlformats.org/officeDocument/2006/relationships/image" Target="../media/image5.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3.xml"/><Relationship Id="rId1" Type="http://schemas.openxmlformats.org/officeDocument/2006/relationships/vmlDrawing" Target="../drawings/vmlDrawing5.vml"/><Relationship Id="rId4" Type="http://schemas.openxmlformats.org/officeDocument/2006/relationships/image" Target="../media/image7.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3.xml"/><Relationship Id="rId1" Type="http://schemas.openxmlformats.org/officeDocument/2006/relationships/vmlDrawing" Target="../drawings/vmlDrawing6.vml"/><Relationship Id="rId4" Type="http://schemas.openxmlformats.org/officeDocument/2006/relationships/image" Target="../media/image8.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5800" y="2651125"/>
            <a:ext cx="7696200" cy="1096963"/>
          </a:xfrm>
        </p:spPr>
        <p:txBody>
          <a:bodyPr/>
          <a:lstStyle/>
          <a:p>
            <a:pPr eaLnBrk="1" hangingPunct="1"/>
            <a:r>
              <a:rPr lang="zh-CN" altLang="en-US" sz="7200" smtClean="0">
                <a:solidFill>
                  <a:srgbClr val="9900CC"/>
                </a:solidFill>
                <a:ea typeface="华文行楷" panose="02010800040101010101" pitchFamily="2" charset="-122"/>
              </a:rPr>
              <a:t>随机过程与排队论</a:t>
            </a:r>
            <a:endParaRPr lang="zh-CN" altLang="en-US" sz="7200" smtClean="0">
              <a:ea typeface="华文行楷" panose="02010800040101010101" pitchFamily="2" charset="-122"/>
            </a:endParaRPr>
          </a:p>
        </p:txBody>
      </p:sp>
      <p:sp>
        <p:nvSpPr>
          <p:cNvPr id="5123" name="Rectangle 3"/>
          <p:cNvSpPr>
            <a:spLocks noGrp="1" noChangeArrowheads="1"/>
          </p:cNvSpPr>
          <p:nvPr>
            <p:ph type="subTitle" idx="1"/>
          </p:nvPr>
        </p:nvSpPr>
        <p:spPr>
          <a:xfrm>
            <a:off x="685800" y="3994150"/>
            <a:ext cx="7772400" cy="2635250"/>
          </a:xfrm>
        </p:spPr>
        <p:txBody>
          <a:bodyPr/>
          <a:lstStyle/>
          <a:p>
            <a:pPr eaLnBrk="1" hangingPunct="1"/>
            <a:r>
              <a:rPr lang="zh-CN" altLang="en-US" sz="3600" smtClean="0">
                <a:solidFill>
                  <a:srgbClr val="0000CC"/>
                </a:solidFill>
                <a:ea typeface="华文行楷" panose="02010800040101010101" pitchFamily="2" charset="-122"/>
              </a:rPr>
              <a:t>信息与软件工程学院</a:t>
            </a:r>
          </a:p>
          <a:p>
            <a:pPr eaLnBrk="1" hangingPunct="1"/>
            <a:r>
              <a:rPr lang="zh-CN" altLang="en-US" sz="3600" smtClean="0">
                <a:solidFill>
                  <a:srgbClr val="CC00CC"/>
                </a:solidFill>
                <a:ea typeface="华文行楷" panose="02010800040101010101" pitchFamily="2" charset="-122"/>
              </a:rPr>
              <a:t>顾小丰</a:t>
            </a:r>
          </a:p>
          <a:p>
            <a:pPr eaLnBrk="1" hangingPunct="1"/>
            <a:r>
              <a:rPr lang="en-US" altLang="zh-CN" sz="3600" smtClean="0">
                <a:solidFill>
                  <a:srgbClr val="6600CC"/>
                </a:solidFill>
                <a:ea typeface="华文行楷" panose="02010800040101010101" pitchFamily="2" charset="-122"/>
              </a:rPr>
              <a:t>Email</a:t>
            </a:r>
            <a:r>
              <a:rPr lang="zh-CN" altLang="en-US" sz="3600" smtClean="0">
                <a:solidFill>
                  <a:srgbClr val="6600CC"/>
                </a:solidFill>
                <a:ea typeface="隶书" panose="02010509060101010101" pitchFamily="49" charset="-122"/>
              </a:rPr>
              <a:t>：</a:t>
            </a:r>
            <a:r>
              <a:rPr lang="en-US" altLang="zh-CN" sz="3600" smtClean="0">
                <a:solidFill>
                  <a:srgbClr val="6600CC"/>
                </a:solidFill>
                <a:ea typeface="华文行楷" panose="02010800040101010101" pitchFamily="2" charset="-122"/>
              </a:rPr>
              <a:t>guxf@uestc.edu.cn</a:t>
            </a:r>
          </a:p>
          <a:p>
            <a:pPr eaLnBrk="1" hangingPunct="1"/>
            <a:fld id="{0FFCD473-ECD7-4BFC-87E0-59421C0A168B}" type="datetime3">
              <a:rPr lang="zh-CN" altLang="en-US" sz="3600" smtClean="0">
                <a:solidFill>
                  <a:srgbClr val="FF9900"/>
                </a:solidFill>
                <a:ea typeface="华文行楷" panose="02010800040101010101" pitchFamily="2" charset="-122"/>
              </a:rPr>
              <a:pPr eaLnBrk="1" hangingPunct="1"/>
              <a:t>2018年12月13日星期四</a:t>
            </a:fld>
            <a:endParaRPr lang="en-US" altLang="zh-CN" sz="3600" smtClean="0">
              <a:solidFill>
                <a:srgbClr val="FF9900"/>
              </a:solidFill>
              <a:ea typeface="华文行楷" panose="02010800040101010101" pitchFamily="2" charset="-122"/>
            </a:endParaRPr>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5"/>
          <p:cNvSpPr>
            <a:spLocks noGrp="1"/>
          </p:cNvSpPr>
          <p:nvPr>
            <p:ph type="dt" sz="quarter" idx="10"/>
          </p:nvPr>
        </p:nvSpPr>
        <p:spPr/>
        <p:txBody>
          <a:bodyPr/>
          <a:lstStyle/>
          <a:p>
            <a:pPr>
              <a:defRPr/>
            </a:pPr>
            <a:fld id="{C0EFAD89-833A-4F34-B732-4C5A47EA6D1C}" type="datetime1">
              <a:rPr lang="zh-CN" altLang="en-US"/>
              <a:pPr>
                <a:defRPr/>
              </a:pPr>
              <a:t>2018/12/13</a:t>
            </a:fld>
            <a:endParaRPr lang="en-US" altLang="zh-CN"/>
          </a:p>
        </p:txBody>
      </p:sp>
      <p:sp>
        <p:nvSpPr>
          <p:cNvPr id="14339" name="Rectangle 2"/>
          <p:cNvSpPr>
            <a:spLocks noGrp="1" noChangeArrowheads="1"/>
          </p:cNvSpPr>
          <p:nvPr>
            <p:ph type="title"/>
          </p:nvPr>
        </p:nvSpPr>
        <p:spPr/>
        <p:txBody>
          <a:bodyPr/>
          <a:lstStyle/>
          <a:p>
            <a:pPr algn="l" eaLnBrk="1" hangingPunct="1"/>
            <a:r>
              <a:rPr lang="zh-CN" altLang="en-US" smtClean="0"/>
              <a:t>例</a:t>
            </a:r>
          </a:p>
        </p:txBody>
      </p:sp>
      <p:sp>
        <p:nvSpPr>
          <p:cNvPr id="334851" name="Rectangle 3"/>
          <p:cNvSpPr>
            <a:spLocks noGrp="1" noChangeArrowheads="1"/>
          </p:cNvSpPr>
          <p:nvPr>
            <p:ph type="body" sz="half" idx="1"/>
          </p:nvPr>
        </p:nvSpPr>
        <p:spPr>
          <a:xfrm>
            <a:off x="1143000" y="1250950"/>
            <a:ext cx="7516813" cy="442913"/>
          </a:xfrm>
        </p:spPr>
        <p:txBody>
          <a:bodyPr/>
          <a:lstStyle/>
          <a:p>
            <a:pPr eaLnBrk="1" hangingPunct="1">
              <a:buClrTx/>
              <a:buFontTx/>
              <a:buNone/>
            </a:pPr>
            <a:r>
              <a:rPr lang="en-US" altLang="zh-CN" sz="2400" smtClean="0"/>
              <a:t>	 </a:t>
            </a:r>
            <a:r>
              <a:rPr lang="zh-CN" altLang="en-US" sz="2400" smtClean="0"/>
              <a:t>设</a:t>
            </a:r>
            <a:r>
              <a:rPr lang="en-US" altLang="zh-CN" sz="2400" smtClean="0"/>
              <a:t>{X(n), n=1, 2, 3, …} </a:t>
            </a:r>
            <a:r>
              <a:rPr lang="zh-CN" altLang="en-US" sz="2400" smtClean="0">
                <a:sym typeface="Symbol" panose="05050102010706020507" pitchFamily="18" charset="2"/>
              </a:rPr>
              <a:t>是</a:t>
            </a:r>
            <a:r>
              <a:rPr lang="zh-CN" altLang="en-US" sz="2400" smtClean="0"/>
              <a:t>独立</a:t>
            </a:r>
            <a:r>
              <a:rPr lang="zh-CN" altLang="en-US" sz="2400" smtClean="0">
                <a:sym typeface="Symbol" panose="05050102010706020507" pitchFamily="18" charset="2"/>
              </a:rPr>
              <a:t>随机序列，</a:t>
            </a:r>
          </a:p>
        </p:txBody>
      </p:sp>
      <p:sp>
        <p:nvSpPr>
          <p:cNvPr id="334877" name="Rectangle 29"/>
          <p:cNvSpPr>
            <a:spLocks noChangeArrowheads="1"/>
          </p:cNvSpPr>
          <p:nvPr/>
        </p:nvSpPr>
        <p:spPr bwMode="auto">
          <a:xfrm>
            <a:off x="1143000" y="2871788"/>
            <a:ext cx="7543800" cy="155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533400" indent="-5334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60000"/>
              </a:spcBef>
              <a:defRPr/>
            </a:pPr>
            <a:r>
              <a:rPr lang="zh-CN" altLang="en-US" b="1" dirty="0" smtClean="0">
                <a:ea typeface="黑体" panose="02010609060101010101" pitchFamily="49" charset="-122"/>
              </a:rPr>
              <a:t>则</a:t>
            </a:r>
            <a:r>
              <a:rPr lang="en-US" altLang="zh-CN" b="1" dirty="0" smtClean="0">
                <a:ea typeface="黑体" panose="02010609060101010101" pitchFamily="49" charset="-122"/>
              </a:rPr>
              <a:t>{Y(n), n=0, 1, 2, …}</a:t>
            </a:r>
            <a:r>
              <a:rPr lang="zh-CN" altLang="en-US" b="1" dirty="0" smtClean="0">
                <a:ea typeface="黑体" panose="02010609060101010101" pitchFamily="49" charset="-122"/>
              </a:rPr>
              <a:t>是独立增量过程</a:t>
            </a:r>
            <a:r>
              <a:rPr lang="zh-CN" altLang="en-US" b="1" dirty="0" smtClean="0">
                <a:ea typeface="黑体" panose="02010609060101010101" pitchFamily="49" charset="-122"/>
                <a:sym typeface="Symbol" panose="05050102010706020507" pitchFamily="18" charset="2"/>
              </a:rPr>
              <a:t>。</a:t>
            </a:r>
          </a:p>
          <a:p>
            <a:pPr marL="0" indent="720000" eaLnBrk="1" hangingPunct="1">
              <a:lnSpc>
                <a:spcPct val="120000"/>
              </a:lnSpc>
              <a:spcBef>
                <a:spcPct val="60000"/>
              </a:spcBef>
              <a:defRPr/>
            </a:pPr>
            <a:r>
              <a:rPr lang="zh-CN" altLang="en-US" b="1" dirty="0" smtClean="0">
                <a:ea typeface="黑体" panose="02010609060101010101" pitchFamily="49" charset="-122"/>
              </a:rPr>
              <a:t>若</a:t>
            </a:r>
            <a:r>
              <a:rPr lang="en-US" altLang="zh-CN" b="1" dirty="0" smtClean="0">
                <a:ea typeface="黑体" panose="02010609060101010101" pitchFamily="49" charset="-122"/>
              </a:rPr>
              <a:t>X(n), n=1, 2, 3, …</a:t>
            </a:r>
            <a:r>
              <a:rPr lang="zh-CN" altLang="en-US" b="1" dirty="0" smtClean="0">
                <a:ea typeface="黑体" panose="02010609060101010101" pitchFamily="49" charset="-122"/>
                <a:sym typeface="Symbol" panose="05050102010706020507" pitchFamily="18" charset="2"/>
              </a:rPr>
              <a:t>是相互</a:t>
            </a:r>
            <a:r>
              <a:rPr lang="zh-CN" altLang="en-US" b="1" dirty="0" smtClean="0">
                <a:ea typeface="黑体" panose="02010609060101010101" pitchFamily="49" charset="-122"/>
              </a:rPr>
              <a:t>独立且同分布的</a:t>
            </a:r>
            <a:r>
              <a:rPr lang="zh-CN" altLang="en-US" b="1" dirty="0" smtClean="0">
                <a:ea typeface="黑体" panose="02010609060101010101" pitchFamily="49" charset="-122"/>
                <a:sym typeface="Symbol" panose="05050102010706020507" pitchFamily="18" charset="2"/>
              </a:rPr>
              <a:t>随机变量，且</a:t>
            </a:r>
          </a:p>
        </p:txBody>
      </p:sp>
      <p:graphicFrame>
        <p:nvGraphicFramePr>
          <p:cNvPr id="334880" name="Object 32"/>
          <p:cNvGraphicFramePr>
            <a:graphicFrameLocks noChangeAspect="1"/>
          </p:cNvGraphicFramePr>
          <p:nvPr/>
        </p:nvGraphicFramePr>
        <p:xfrm>
          <a:off x="2627313" y="1847850"/>
          <a:ext cx="3792537" cy="863600"/>
        </p:xfrm>
        <a:graphic>
          <a:graphicData uri="http://schemas.openxmlformats.org/presentationml/2006/ole">
            <mc:AlternateContent xmlns:mc="http://schemas.openxmlformats.org/markup-compatibility/2006">
              <mc:Choice xmlns:v="urn:schemas-microsoft-com:vml" Requires="v">
                <p:oleObj spid="_x0000_s14349" name="公式" r:id="rId3" imgW="1892300" imgH="431800" progId="Equation.3">
                  <p:embed/>
                </p:oleObj>
              </mc:Choice>
              <mc:Fallback>
                <p:oleObj name="公式" r:id="rId3" imgW="1892300" imgH="431800" progId="Equation.3">
                  <p:embed/>
                  <p:pic>
                    <p:nvPicPr>
                      <p:cNvPr id="0" name="Object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313" y="1847850"/>
                        <a:ext cx="3792537"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4883" name="Rectangle 35"/>
          <p:cNvSpPr>
            <a:spLocks noChangeArrowheads="1"/>
          </p:cNvSpPr>
          <p:nvPr/>
        </p:nvSpPr>
        <p:spPr bwMode="auto">
          <a:xfrm>
            <a:off x="1143000" y="5578475"/>
            <a:ext cx="754380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533400" indent="-5334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Tx/>
              <a:buFontTx/>
              <a:buNone/>
            </a:pPr>
            <a:r>
              <a:rPr lang="zh-CN" altLang="en-US" sz="2400"/>
              <a:t>则</a:t>
            </a:r>
            <a:r>
              <a:rPr lang="en-US" altLang="zh-CN" sz="2400"/>
              <a:t>{Y(n), n=0, 1, 2, …}</a:t>
            </a:r>
            <a:r>
              <a:rPr lang="zh-CN" altLang="en-US" sz="2400"/>
              <a:t>是平稳独立增量过程</a:t>
            </a:r>
            <a:r>
              <a:rPr lang="zh-CN" altLang="en-US" sz="2400">
                <a:sym typeface="Symbol" panose="05050102010706020507" pitchFamily="18" charset="2"/>
              </a:rPr>
              <a:t>。</a:t>
            </a:r>
          </a:p>
        </p:txBody>
      </p:sp>
      <p:graphicFrame>
        <p:nvGraphicFramePr>
          <p:cNvPr id="334884" name="Object 36"/>
          <p:cNvGraphicFramePr>
            <a:graphicFrameLocks noChangeAspect="1"/>
          </p:cNvGraphicFramePr>
          <p:nvPr/>
        </p:nvGraphicFramePr>
        <p:xfrm>
          <a:off x="2627313" y="4554538"/>
          <a:ext cx="3792537" cy="863600"/>
        </p:xfrm>
        <a:graphic>
          <a:graphicData uri="http://schemas.openxmlformats.org/presentationml/2006/ole">
            <mc:AlternateContent xmlns:mc="http://schemas.openxmlformats.org/markup-compatibility/2006">
              <mc:Choice xmlns:v="urn:schemas-microsoft-com:vml" Requires="v">
                <p:oleObj spid="_x0000_s14350" name="公式" r:id="rId5" imgW="1892300" imgH="431800" progId="Equation.3">
                  <p:embed/>
                </p:oleObj>
              </mc:Choice>
              <mc:Fallback>
                <p:oleObj name="公式" r:id="rId5" imgW="1892300" imgH="431800" progId="Equation.3">
                  <p:embed/>
                  <p:pic>
                    <p:nvPicPr>
                      <p:cNvPr id="0" name="Object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313" y="4554538"/>
                        <a:ext cx="3792537"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页脚占位符 10"/>
          <p:cNvSpPr>
            <a:spLocks noGrp="1"/>
          </p:cNvSpPr>
          <p:nvPr>
            <p:ph type="ftr" sz="quarter" idx="11"/>
          </p:nvPr>
        </p:nvSpPr>
        <p:spPr/>
        <p:txBody>
          <a:bodyPr/>
          <a:lstStyle/>
          <a:p>
            <a:pPr>
              <a:defRPr/>
            </a:pPr>
            <a:r>
              <a:rPr lang="zh-CN" altLang="en-US"/>
              <a:t>信息与软件工程学院　顾小丰</a:t>
            </a:r>
            <a:endParaRPr lang="en-US" altLang="zh-CN"/>
          </a:p>
        </p:txBody>
      </p:sp>
      <p:sp>
        <p:nvSpPr>
          <p:cNvPr id="1434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45</a:t>
            </a:r>
            <a:r>
              <a:rPr lang="zh-CN" altLang="en-US" sz="1800">
                <a:solidFill>
                  <a:srgbClr val="00FF00"/>
                </a:solidFill>
                <a:ea typeface="黑体" panose="02010609060101010101" pitchFamily="49" charset="-122"/>
              </a:rPr>
              <a:t>－</a:t>
            </a:r>
            <a:fld id="{F1BEDED8-1F2B-4437-A403-BDDAE5156541}" type="slidenum">
              <a:rPr lang="zh-CN" altLang="en-US" sz="1800">
                <a:solidFill>
                  <a:srgbClr val="00FF00"/>
                </a:solidFill>
                <a:ea typeface="黑体" panose="02010609060101010101" pitchFamily="49" charset="-122"/>
              </a:rPr>
              <a:pPr/>
              <a:t>10</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34851">
                                            <p:txEl>
                                              <p:pRg st="0" end="0"/>
                                            </p:txEl>
                                          </p:spTgt>
                                        </p:tgtEl>
                                        <p:attrNameLst>
                                          <p:attrName>style.visibility</p:attrName>
                                        </p:attrNameLst>
                                      </p:cBhvr>
                                      <p:to>
                                        <p:strVal val="visible"/>
                                      </p:to>
                                    </p:set>
                                    <p:anim calcmode="lin" valueType="num">
                                      <p:cBhvr additive="base">
                                        <p:cTn id="7" dur="500" fill="hold"/>
                                        <p:tgtEl>
                                          <p:spTgt spid="3348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4851">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334880"/>
                                        </p:tgtEl>
                                        <p:attrNameLst>
                                          <p:attrName>style.visibility</p:attrName>
                                        </p:attrNameLst>
                                      </p:cBhvr>
                                      <p:to>
                                        <p:strVal val="visible"/>
                                      </p:to>
                                    </p:set>
                                    <p:anim calcmode="lin" valueType="num">
                                      <p:cBhvr additive="base">
                                        <p:cTn id="12" dur="500" fill="hold"/>
                                        <p:tgtEl>
                                          <p:spTgt spid="334880"/>
                                        </p:tgtEl>
                                        <p:attrNameLst>
                                          <p:attrName>ppt_x</p:attrName>
                                        </p:attrNameLst>
                                      </p:cBhvr>
                                      <p:tavLst>
                                        <p:tav tm="0">
                                          <p:val>
                                            <p:strVal val="#ppt_x"/>
                                          </p:val>
                                        </p:tav>
                                        <p:tav tm="100000">
                                          <p:val>
                                            <p:strVal val="#ppt_x"/>
                                          </p:val>
                                        </p:tav>
                                      </p:tavLst>
                                    </p:anim>
                                    <p:anim calcmode="lin" valueType="num">
                                      <p:cBhvr additive="base">
                                        <p:cTn id="13" dur="500" fill="hold"/>
                                        <p:tgtEl>
                                          <p:spTgt spid="334880"/>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34877">
                                            <p:txEl>
                                              <p:pRg st="0" end="0"/>
                                            </p:txEl>
                                          </p:spTgt>
                                        </p:tgtEl>
                                        <p:attrNameLst>
                                          <p:attrName>style.visibility</p:attrName>
                                        </p:attrNameLst>
                                      </p:cBhvr>
                                      <p:to>
                                        <p:strVal val="visible"/>
                                      </p:to>
                                    </p:set>
                                    <p:anim calcmode="lin" valueType="num">
                                      <p:cBhvr additive="base">
                                        <p:cTn id="18" dur="500" fill="hold"/>
                                        <p:tgtEl>
                                          <p:spTgt spid="334877">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3487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34877">
                                            <p:txEl>
                                              <p:pRg st="1" end="1"/>
                                            </p:txEl>
                                          </p:spTgt>
                                        </p:tgtEl>
                                        <p:attrNameLst>
                                          <p:attrName>style.visibility</p:attrName>
                                        </p:attrNameLst>
                                      </p:cBhvr>
                                      <p:to>
                                        <p:strVal val="visible"/>
                                      </p:to>
                                    </p:set>
                                    <p:anim calcmode="lin" valueType="num">
                                      <p:cBhvr additive="base">
                                        <p:cTn id="24" dur="500" fill="hold"/>
                                        <p:tgtEl>
                                          <p:spTgt spid="334877">
                                            <p:txEl>
                                              <p:pRg st="1" end="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34877">
                                            <p:txEl>
                                              <p:pRg st="1" end="1"/>
                                            </p:txEl>
                                          </p:spTgt>
                                        </p:tgtEl>
                                        <p:attrNameLst>
                                          <p:attrName>ppt_y</p:attrName>
                                        </p:attrNameLst>
                                      </p:cBhvr>
                                      <p:tavLst>
                                        <p:tav tm="0">
                                          <p:val>
                                            <p:strVal val="1+#ppt_h/2"/>
                                          </p:val>
                                        </p:tav>
                                        <p:tav tm="100000">
                                          <p:val>
                                            <p:strVal val="#ppt_y"/>
                                          </p:val>
                                        </p:tav>
                                      </p:tavLst>
                                    </p:anim>
                                  </p:childTnLst>
                                </p:cTn>
                              </p:par>
                            </p:childTnLst>
                          </p:cTn>
                        </p:par>
                        <p:par>
                          <p:cTn id="26" fill="hold" nodeType="afterGroup">
                            <p:stCondLst>
                              <p:cond delay="500"/>
                            </p:stCondLst>
                            <p:childTnLst>
                              <p:par>
                                <p:cTn id="27" presetID="2" presetClass="entr" presetSubtype="4" fill="hold" nodeType="afterEffect">
                                  <p:stCondLst>
                                    <p:cond delay="0"/>
                                  </p:stCondLst>
                                  <p:childTnLst>
                                    <p:set>
                                      <p:cBhvr>
                                        <p:cTn id="28" dur="1" fill="hold">
                                          <p:stCondLst>
                                            <p:cond delay="0"/>
                                          </p:stCondLst>
                                        </p:cTn>
                                        <p:tgtEl>
                                          <p:spTgt spid="334884"/>
                                        </p:tgtEl>
                                        <p:attrNameLst>
                                          <p:attrName>style.visibility</p:attrName>
                                        </p:attrNameLst>
                                      </p:cBhvr>
                                      <p:to>
                                        <p:strVal val="visible"/>
                                      </p:to>
                                    </p:set>
                                    <p:anim calcmode="lin" valueType="num">
                                      <p:cBhvr additive="base">
                                        <p:cTn id="29" dur="500" fill="hold"/>
                                        <p:tgtEl>
                                          <p:spTgt spid="334884"/>
                                        </p:tgtEl>
                                        <p:attrNameLst>
                                          <p:attrName>ppt_x</p:attrName>
                                        </p:attrNameLst>
                                      </p:cBhvr>
                                      <p:tavLst>
                                        <p:tav tm="0">
                                          <p:val>
                                            <p:strVal val="#ppt_x"/>
                                          </p:val>
                                        </p:tav>
                                        <p:tav tm="100000">
                                          <p:val>
                                            <p:strVal val="#ppt_x"/>
                                          </p:val>
                                        </p:tav>
                                      </p:tavLst>
                                    </p:anim>
                                    <p:anim calcmode="lin" valueType="num">
                                      <p:cBhvr additive="base">
                                        <p:cTn id="30" dur="500" fill="hold"/>
                                        <p:tgtEl>
                                          <p:spTgt spid="334884"/>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34883">
                                            <p:txEl>
                                              <p:pRg st="0" end="0"/>
                                            </p:txEl>
                                          </p:spTgt>
                                        </p:tgtEl>
                                        <p:attrNameLst>
                                          <p:attrName>style.visibility</p:attrName>
                                        </p:attrNameLst>
                                      </p:cBhvr>
                                      <p:to>
                                        <p:strVal val="visible"/>
                                      </p:to>
                                    </p:set>
                                    <p:anim calcmode="lin" valueType="num">
                                      <p:cBhvr additive="base">
                                        <p:cTn id="35" dur="500" fill="hold"/>
                                        <p:tgtEl>
                                          <p:spTgt spid="334883">
                                            <p:txEl>
                                              <p:pRg st="0" end="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3488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851" grpId="0" build="p"/>
      <p:bldP spid="334877" grpId="0" build="p"/>
      <p:bldP spid="33488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日期占位符 5"/>
          <p:cNvSpPr>
            <a:spLocks noGrp="1"/>
          </p:cNvSpPr>
          <p:nvPr>
            <p:ph type="dt" sz="quarter" idx="10"/>
          </p:nvPr>
        </p:nvSpPr>
        <p:spPr/>
        <p:txBody>
          <a:bodyPr/>
          <a:lstStyle/>
          <a:p>
            <a:pPr>
              <a:defRPr/>
            </a:pPr>
            <a:fld id="{631A331C-86F5-4527-B9D7-B7631D02A9AE}" type="datetime1">
              <a:rPr lang="zh-CN" altLang="en-US"/>
              <a:pPr>
                <a:defRPr/>
              </a:pPr>
              <a:t>2018/12/13</a:t>
            </a:fld>
            <a:endParaRPr lang="en-US" altLang="zh-CN"/>
          </a:p>
        </p:txBody>
      </p:sp>
      <p:sp>
        <p:nvSpPr>
          <p:cNvPr id="15363" name="Rectangle 2"/>
          <p:cNvSpPr>
            <a:spLocks noGrp="1" noChangeArrowheads="1"/>
          </p:cNvSpPr>
          <p:nvPr>
            <p:ph type="title"/>
          </p:nvPr>
        </p:nvSpPr>
        <p:spPr/>
        <p:txBody>
          <a:bodyPr/>
          <a:lstStyle/>
          <a:p>
            <a:pPr algn="l" eaLnBrk="1" hangingPunct="1"/>
            <a:r>
              <a:rPr lang="zh-CN" altLang="en-US" smtClean="0"/>
              <a:t>例</a:t>
            </a:r>
          </a:p>
        </p:txBody>
      </p:sp>
      <p:sp>
        <p:nvSpPr>
          <p:cNvPr id="335875" name="Rectangle 3"/>
          <p:cNvSpPr>
            <a:spLocks noGrp="1" noChangeArrowheads="1"/>
          </p:cNvSpPr>
          <p:nvPr>
            <p:ph type="body" sz="half" idx="1"/>
          </p:nvPr>
        </p:nvSpPr>
        <p:spPr>
          <a:xfrm>
            <a:off x="1143000" y="1112838"/>
            <a:ext cx="7543800" cy="844550"/>
          </a:xfrm>
        </p:spPr>
        <p:txBody>
          <a:bodyPr/>
          <a:lstStyle/>
          <a:p>
            <a:pPr marL="0" indent="719138" algn="just" eaLnBrk="1" hangingPunct="1">
              <a:buClrTx/>
              <a:buFontTx/>
              <a:buNone/>
            </a:pPr>
            <a:r>
              <a:rPr lang="zh-CN" altLang="en-US" sz="2400" smtClean="0"/>
              <a:t>设</a:t>
            </a:r>
            <a:r>
              <a:rPr lang="en-US" altLang="zh-CN" sz="2400" smtClean="0"/>
              <a:t>{X(n), n=1, 2, 3, …} </a:t>
            </a:r>
            <a:r>
              <a:rPr lang="zh-CN" altLang="en-US" sz="2400" smtClean="0">
                <a:sym typeface="Symbol" panose="05050102010706020507" pitchFamily="18" charset="2"/>
              </a:rPr>
              <a:t>是相互</a:t>
            </a:r>
            <a:r>
              <a:rPr lang="zh-CN" altLang="en-US" sz="2400" smtClean="0"/>
              <a:t>独立</a:t>
            </a:r>
            <a:r>
              <a:rPr lang="zh-CN" altLang="en-US" sz="2400" smtClean="0">
                <a:sym typeface="Symbol" panose="05050102010706020507" pitchFamily="18" charset="2"/>
              </a:rPr>
              <a:t>同分布的</a:t>
            </a:r>
            <a:r>
              <a:rPr lang="zh-CN" altLang="en-US" sz="2400" smtClean="0"/>
              <a:t>伯努利</a:t>
            </a:r>
            <a:r>
              <a:rPr lang="zh-CN" altLang="en-US" sz="2400" smtClean="0">
                <a:sym typeface="Symbol" panose="05050102010706020507" pitchFamily="18" charset="2"/>
              </a:rPr>
              <a:t>随机变量序列</a:t>
            </a:r>
          </a:p>
        </p:txBody>
      </p:sp>
      <p:graphicFrame>
        <p:nvGraphicFramePr>
          <p:cNvPr id="335876" name="Group 4"/>
          <p:cNvGraphicFramePr>
            <a:graphicFrameLocks noGrp="1"/>
          </p:cNvGraphicFramePr>
          <p:nvPr>
            <p:ph sz="quarter" idx="2"/>
          </p:nvPr>
        </p:nvGraphicFramePr>
        <p:xfrm>
          <a:off x="1835150" y="2133600"/>
          <a:ext cx="6138863" cy="1022350"/>
        </p:xfrm>
        <a:graphic>
          <a:graphicData uri="http://schemas.openxmlformats.org/drawingml/2006/table">
            <a:tbl>
              <a:tblPr/>
              <a:tblGrid>
                <a:gridCol w="1090613"/>
                <a:gridCol w="922337"/>
                <a:gridCol w="860425"/>
                <a:gridCol w="1406525"/>
                <a:gridCol w="1858963"/>
              </a:tblGrid>
              <a:tr h="511175">
                <a:tc>
                  <a:txBody>
                    <a:bodyPr/>
                    <a:lstStyle>
                      <a:lvl1pPr eaLnBrk="0" hangingPunct="0">
                        <a:lnSpc>
                          <a:spcPct val="120000"/>
                        </a:lnSpc>
                        <a:buClr>
                          <a:srgbClr val="00FF00"/>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49" charset="-122"/>
                        </a:defRPr>
                      </a:lvl1pPr>
                      <a:lvl2pPr marL="742950" indent="-285750" eaLnBrk="0" hangingPunct="0">
                        <a:lnSpc>
                          <a:spcPct val="120000"/>
                        </a:lnSpc>
                        <a:buClr>
                          <a:srgbClr val="CC00CC"/>
                        </a:buClr>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0"/>
                        </a:spcBef>
                        <a:spcAft>
                          <a:spcPct val="0"/>
                        </a:spcAft>
                        <a:buClr>
                          <a:srgbClr val="00FF00"/>
                        </a:buClr>
                        <a:buSzTx/>
                        <a:buFont typeface="Wingdings" panose="05000000000000000000" pitchFamily="2" charset="2"/>
                        <a:buNone/>
                        <a:tabLst/>
                      </a:pPr>
                      <a:r>
                        <a:rPr kumimoji="1" lang="en-US" altLang="zh-CN" sz="24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X(n)</a:t>
                      </a:r>
                    </a:p>
                  </a:txBody>
                  <a:tcPr marL="0" marR="0" marT="36019" marB="36019" anchor="ct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buClr>
                          <a:srgbClr val="00FF00"/>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49" charset="-122"/>
                        </a:defRPr>
                      </a:lvl1pPr>
                      <a:lvl2pPr marL="742950" indent="-285750" eaLnBrk="0" hangingPunct="0">
                        <a:lnSpc>
                          <a:spcPct val="120000"/>
                        </a:lnSpc>
                        <a:buClr>
                          <a:srgbClr val="CC00CC"/>
                        </a:buClr>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0"/>
                        </a:spcBef>
                        <a:spcAft>
                          <a:spcPct val="0"/>
                        </a:spcAft>
                        <a:buClr>
                          <a:srgbClr val="00FF00"/>
                        </a:buClr>
                        <a:buSzTx/>
                        <a:buFont typeface="Wingdings" panose="05000000000000000000" pitchFamily="2" charset="2"/>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0</a:t>
                      </a:r>
                    </a:p>
                  </a:txBody>
                  <a:tcPr marL="0" marR="0" marT="36019" marB="36019" anchor="ct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buClr>
                          <a:srgbClr val="00FF00"/>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49" charset="-122"/>
                        </a:defRPr>
                      </a:lvl1pPr>
                      <a:lvl2pPr marL="742950" indent="-285750" eaLnBrk="0" hangingPunct="0">
                        <a:lnSpc>
                          <a:spcPct val="120000"/>
                        </a:lnSpc>
                        <a:buClr>
                          <a:srgbClr val="CC00CC"/>
                        </a:buClr>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0"/>
                        </a:spcBef>
                        <a:spcAft>
                          <a:spcPct val="0"/>
                        </a:spcAft>
                        <a:buClr>
                          <a:srgbClr val="00FF00"/>
                        </a:buClr>
                        <a:buSzTx/>
                        <a:buFont typeface="Wingdings" panose="05000000000000000000" pitchFamily="2" charset="2"/>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1</a:t>
                      </a:r>
                    </a:p>
                  </a:txBody>
                  <a:tcPr marL="0" marR="0" marT="36019" marB="36019" anchor="ct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buClr>
                          <a:srgbClr val="00FF00"/>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49" charset="-122"/>
                        </a:defRPr>
                      </a:lvl1pPr>
                      <a:lvl2pPr marL="742950" indent="-285750" eaLnBrk="0" hangingPunct="0">
                        <a:lnSpc>
                          <a:spcPct val="120000"/>
                        </a:lnSpc>
                        <a:buClr>
                          <a:srgbClr val="CC00CC"/>
                        </a:buClr>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20000"/>
                        </a:lnSpc>
                        <a:spcBef>
                          <a:spcPct val="0"/>
                        </a:spcBef>
                        <a:spcAft>
                          <a:spcPct val="0"/>
                        </a:spcAft>
                        <a:buClr>
                          <a:srgbClr val="00FF00"/>
                        </a:buClr>
                        <a:buSzTx/>
                        <a:buFont typeface="Wingdings" panose="05000000000000000000" pitchFamily="2" charset="2"/>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0&lt;p&lt;1</a:t>
                      </a:r>
                    </a:p>
                  </a:txBody>
                  <a:tcPr marL="0" marR="0" marT="36019" marB="36019" anchor="ctr" horzOverflow="overflow">
                    <a:lnL>
                      <a:noFill/>
                    </a:lnL>
                    <a:lnR>
                      <a:noFill/>
                    </a:lnR>
                    <a:lnT>
                      <a:noFill/>
                    </a:lnT>
                    <a:lnB>
                      <a:noFill/>
                    </a:lnB>
                    <a:lnTlToBr>
                      <a:noFill/>
                    </a:lnTlToBr>
                    <a:lnBlToTr>
                      <a:noFill/>
                    </a:lnBlToTr>
                    <a:noFill/>
                  </a:tcPr>
                </a:tc>
                <a:tc rowSpan="2">
                  <a:txBody>
                    <a:bodyPr/>
                    <a:lstStyle>
                      <a:lvl1pPr eaLnBrk="0" hangingPunct="0">
                        <a:lnSpc>
                          <a:spcPct val="120000"/>
                        </a:lnSpc>
                        <a:buClr>
                          <a:srgbClr val="00FF00"/>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49" charset="-122"/>
                        </a:defRPr>
                      </a:lvl1pPr>
                      <a:lvl2pPr marL="742950" indent="-285750" eaLnBrk="0" hangingPunct="0">
                        <a:lnSpc>
                          <a:spcPct val="120000"/>
                        </a:lnSpc>
                        <a:buClr>
                          <a:srgbClr val="CC00CC"/>
                        </a:buClr>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0"/>
                        </a:spcBef>
                        <a:spcAft>
                          <a:spcPct val="0"/>
                        </a:spcAft>
                        <a:buClr>
                          <a:srgbClr val="00FF00"/>
                        </a:buClr>
                        <a:buSzTx/>
                        <a:buFont typeface="Wingdings" panose="05000000000000000000" pitchFamily="2" charset="2"/>
                        <a:buNone/>
                        <a:tabLst/>
                      </a:pPr>
                      <a:r>
                        <a:rPr kumimoji="1" lang="en-US" altLang="zh-CN" sz="24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n=1, 2, 3, …</a:t>
                      </a:r>
                    </a:p>
                  </a:txBody>
                  <a:tcPr marL="0" marR="0" marT="36019" marB="36019" anchor="ctr" horzOverflow="overflow">
                    <a:lnL>
                      <a:noFill/>
                    </a:lnL>
                    <a:lnR>
                      <a:noFill/>
                    </a:lnR>
                    <a:lnT>
                      <a:noFill/>
                    </a:lnT>
                    <a:lnB>
                      <a:noFill/>
                    </a:lnB>
                    <a:lnTlToBr>
                      <a:noFill/>
                    </a:lnTlToBr>
                    <a:lnBlToTr>
                      <a:noFill/>
                    </a:lnBlToTr>
                    <a:noFill/>
                  </a:tcPr>
                </a:tc>
              </a:tr>
              <a:tr h="511175">
                <a:tc>
                  <a:txBody>
                    <a:bodyPr/>
                    <a:lstStyle>
                      <a:lvl1pPr eaLnBrk="0" hangingPunct="0">
                        <a:lnSpc>
                          <a:spcPct val="120000"/>
                        </a:lnSpc>
                        <a:buClr>
                          <a:srgbClr val="00FF00"/>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49" charset="-122"/>
                        </a:defRPr>
                      </a:lvl1pPr>
                      <a:lvl2pPr marL="742950" indent="-285750" eaLnBrk="0" hangingPunct="0">
                        <a:lnSpc>
                          <a:spcPct val="120000"/>
                        </a:lnSpc>
                        <a:buClr>
                          <a:srgbClr val="CC00CC"/>
                        </a:buClr>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0"/>
                        </a:spcBef>
                        <a:spcAft>
                          <a:spcPct val="0"/>
                        </a:spcAft>
                        <a:buClr>
                          <a:srgbClr val="00FF00"/>
                        </a:buClr>
                        <a:buSzTx/>
                        <a:buFont typeface="Wingdings" panose="05000000000000000000" pitchFamily="2" charset="2"/>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P</a:t>
                      </a:r>
                    </a:p>
                  </a:txBody>
                  <a:tcPr marL="0" marR="0" marT="36019" marB="36019"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buClr>
                          <a:srgbClr val="00FF00"/>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49" charset="-122"/>
                        </a:defRPr>
                      </a:lvl1pPr>
                      <a:lvl2pPr marL="742950" indent="-285750" eaLnBrk="0" hangingPunct="0">
                        <a:lnSpc>
                          <a:spcPct val="120000"/>
                        </a:lnSpc>
                        <a:buClr>
                          <a:srgbClr val="CC00CC"/>
                        </a:buClr>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0"/>
                        </a:spcBef>
                        <a:spcAft>
                          <a:spcPct val="0"/>
                        </a:spcAft>
                        <a:buClr>
                          <a:srgbClr val="00FF00"/>
                        </a:buClr>
                        <a:buSzTx/>
                        <a:buFont typeface="Wingdings" panose="05000000000000000000" pitchFamily="2" charset="2"/>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q</a:t>
                      </a:r>
                    </a:p>
                  </a:txBody>
                  <a:tcPr marL="0" marR="0" marT="36019" marB="36019"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buClr>
                          <a:srgbClr val="00FF00"/>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49" charset="-122"/>
                        </a:defRPr>
                      </a:lvl1pPr>
                      <a:lvl2pPr marL="742950" indent="-285750" eaLnBrk="0" hangingPunct="0">
                        <a:lnSpc>
                          <a:spcPct val="120000"/>
                        </a:lnSpc>
                        <a:buClr>
                          <a:srgbClr val="CC00CC"/>
                        </a:buClr>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0"/>
                        </a:spcBef>
                        <a:spcAft>
                          <a:spcPct val="0"/>
                        </a:spcAft>
                        <a:buClr>
                          <a:srgbClr val="00FF00"/>
                        </a:buClr>
                        <a:buSzTx/>
                        <a:buFont typeface="Wingdings" panose="05000000000000000000" pitchFamily="2" charset="2"/>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p</a:t>
                      </a:r>
                    </a:p>
                  </a:txBody>
                  <a:tcPr marL="0" marR="0" marT="36019" marB="36019" anchor="ct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buClr>
                          <a:srgbClr val="00FF00"/>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49" charset="-122"/>
                        </a:defRPr>
                      </a:lvl1pPr>
                      <a:lvl2pPr marL="742950" indent="-285750" eaLnBrk="0" hangingPunct="0">
                        <a:lnSpc>
                          <a:spcPct val="120000"/>
                        </a:lnSpc>
                        <a:buClr>
                          <a:srgbClr val="CC00CC"/>
                        </a:buClr>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20000"/>
                        </a:lnSpc>
                        <a:spcBef>
                          <a:spcPct val="0"/>
                        </a:spcBef>
                        <a:spcAft>
                          <a:spcPct val="0"/>
                        </a:spcAft>
                        <a:buClr>
                          <a:srgbClr val="00FF00"/>
                        </a:buClr>
                        <a:buSzTx/>
                        <a:buFont typeface="Wingdings" panose="05000000000000000000" pitchFamily="2" charset="2"/>
                        <a:buNone/>
                        <a:tabLst/>
                      </a:pPr>
                      <a:r>
                        <a:rPr kumimoji="1" lang="en-US" altLang="zh-CN" sz="2400" b="1" i="0" u="none" strike="noStrike" cap="none" normalizeH="0" baseline="0" dirty="0" err="1" smtClean="0">
                          <a:ln>
                            <a:noFill/>
                          </a:ln>
                          <a:solidFill>
                            <a:schemeClr val="tx1"/>
                          </a:solidFill>
                          <a:effectLst/>
                          <a:latin typeface="Times New Roman" panose="02020603050405020304" pitchFamily="18" charset="0"/>
                          <a:ea typeface="黑体" panose="02010609060101010101" pitchFamily="49" charset="-122"/>
                        </a:rPr>
                        <a:t>P+q</a:t>
                      </a:r>
                      <a:r>
                        <a:rPr kumimoji="1" lang="en-US" altLang="zh-CN" sz="24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=1</a:t>
                      </a:r>
                    </a:p>
                  </a:txBody>
                  <a:tcPr marL="0" marR="0" marT="36019" marB="36019" anchor="ctr" horzOverflow="overflow">
                    <a:lnL>
                      <a:noFill/>
                    </a:lnL>
                    <a:lnR>
                      <a:noFill/>
                    </a:lnR>
                    <a:lnT>
                      <a:noFill/>
                    </a:lnT>
                    <a:lnB>
                      <a:noFill/>
                    </a:lnB>
                    <a:lnTlToBr>
                      <a:noFill/>
                    </a:lnTlToBr>
                    <a:lnBlToTr>
                      <a:noFill/>
                    </a:lnBlToTr>
                    <a:noFill/>
                  </a:tcPr>
                </a:tc>
                <a:tc vMerge="1">
                  <a:txBody>
                    <a:bodyPr/>
                    <a:lstStyle/>
                    <a:p>
                      <a:endParaRPr lang="zh-CN" altLang="en-US"/>
                    </a:p>
                  </a:txBody>
                  <a:tcPr/>
                </a:tc>
              </a:tr>
            </a:tbl>
          </a:graphicData>
        </a:graphic>
      </p:graphicFrame>
      <p:sp>
        <p:nvSpPr>
          <p:cNvPr id="335901" name="Rectangle 29"/>
          <p:cNvSpPr>
            <a:spLocks noChangeArrowheads="1"/>
          </p:cNvSpPr>
          <p:nvPr/>
        </p:nvSpPr>
        <p:spPr bwMode="auto">
          <a:xfrm>
            <a:off x="1143000" y="4183063"/>
            <a:ext cx="7543800"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533400" indent="-5334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Tx/>
              <a:buFontTx/>
              <a:buNone/>
            </a:pPr>
            <a:r>
              <a:rPr lang="zh-CN" altLang="en-US" sz="2400"/>
              <a:t>则称</a:t>
            </a:r>
            <a:r>
              <a:rPr lang="en-US" altLang="zh-CN" sz="2400"/>
              <a:t>{Y(n), n=0, 1, 2, …}</a:t>
            </a:r>
            <a:r>
              <a:rPr lang="zh-CN" altLang="en-US" sz="2400"/>
              <a:t>为</a:t>
            </a:r>
            <a:r>
              <a:rPr lang="zh-CN" altLang="en-US" sz="2400">
                <a:solidFill>
                  <a:srgbClr val="CC00CC"/>
                </a:solidFill>
              </a:rPr>
              <a:t>二项计数过程</a:t>
            </a:r>
            <a:r>
              <a:rPr lang="en-US" altLang="zh-CN" sz="2400"/>
              <a:t>(</a:t>
            </a:r>
            <a:r>
              <a:rPr lang="zh-CN" altLang="en-US" sz="2400">
                <a:solidFill>
                  <a:srgbClr val="CC00CC"/>
                </a:solidFill>
              </a:rPr>
              <a:t>随机游动</a:t>
            </a:r>
            <a:r>
              <a:rPr lang="en-US" altLang="zh-CN" sz="2400"/>
              <a:t>)</a:t>
            </a:r>
            <a:r>
              <a:rPr lang="zh-CN" altLang="en-US" sz="2400">
                <a:sym typeface="Symbol" panose="05050102010706020507" pitchFamily="18" charset="2"/>
              </a:rPr>
              <a:t>。</a:t>
            </a:r>
          </a:p>
          <a:p>
            <a:pPr eaLnBrk="1" hangingPunct="1">
              <a:buClrTx/>
              <a:buFontTx/>
              <a:buNone/>
            </a:pPr>
            <a:r>
              <a:rPr lang="zh-CN" altLang="en-US" sz="2400"/>
              <a:t>	二项计数过程</a:t>
            </a:r>
            <a:r>
              <a:rPr lang="zh-CN" altLang="en-US" sz="2400">
                <a:sym typeface="Symbol" panose="05050102010706020507" pitchFamily="18" charset="2"/>
              </a:rPr>
              <a:t>是一个</a:t>
            </a:r>
            <a:r>
              <a:rPr lang="zh-CN" altLang="en-US" sz="2400"/>
              <a:t>独立增量过程</a:t>
            </a:r>
            <a:r>
              <a:rPr lang="zh-CN" altLang="en-US" sz="2400">
                <a:sym typeface="Symbol" panose="05050102010706020507" pitchFamily="18" charset="2"/>
              </a:rPr>
              <a:t>。其</a:t>
            </a:r>
          </a:p>
          <a:p>
            <a:pPr eaLnBrk="1" hangingPunct="1">
              <a:buClrTx/>
              <a:buFontTx/>
              <a:buNone/>
            </a:pPr>
            <a:r>
              <a:rPr lang="zh-CN" altLang="en-US" sz="2400">
                <a:sym typeface="Symbol" panose="05050102010706020507" pitchFamily="18" charset="2"/>
              </a:rPr>
              <a:t>一维概率分布	</a:t>
            </a:r>
            <a:r>
              <a:rPr lang="en-US" altLang="zh-CN" sz="2400">
                <a:sym typeface="Symbol" panose="05050102010706020507" pitchFamily="18" charset="2"/>
              </a:rPr>
              <a:t>Y(n) ~ B(n, p)</a:t>
            </a:r>
            <a:r>
              <a:rPr lang="zh-CN" altLang="en-US" sz="2400">
                <a:sym typeface="Symbol" panose="05050102010706020507" pitchFamily="18" charset="2"/>
              </a:rPr>
              <a:t>，</a:t>
            </a:r>
          </a:p>
          <a:p>
            <a:pPr eaLnBrk="1" hangingPunct="1">
              <a:buClrTx/>
              <a:buFontTx/>
              <a:buNone/>
            </a:pPr>
            <a:r>
              <a:rPr lang="zh-CN" altLang="en-US" sz="2400">
                <a:sym typeface="Symbol" panose="05050102010706020507" pitchFamily="18" charset="2"/>
              </a:rPr>
              <a:t>均值函数		</a:t>
            </a:r>
            <a:r>
              <a:rPr lang="en-US" altLang="zh-CN" sz="2400">
                <a:sym typeface="Symbol" panose="05050102010706020507" pitchFamily="18" charset="2"/>
              </a:rPr>
              <a:t>E[Y(n)] = np</a:t>
            </a:r>
            <a:r>
              <a:rPr lang="zh-CN" altLang="en-US" sz="2400">
                <a:sym typeface="Symbol" panose="05050102010706020507" pitchFamily="18" charset="2"/>
              </a:rPr>
              <a:t>，</a:t>
            </a:r>
          </a:p>
          <a:p>
            <a:pPr eaLnBrk="1" hangingPunct="1">
              <a:buClrTx/>
              <a:buFontTx/>
              <a:buNone/>
            </a:pPr>
            <a:r>
              <a:rPr lang="zh-CN" altLang="en-US" sz="2400">
                <a:sym typeface="Symbol" panose="05050102010706020507" pitchFamily="18" charset="2"/>
              </a:rPr>
              <a:t>方差函数		</a:t>
            </a:r>
            <a:r>
              <a:rPr lang="en-US" altLang="zh-CN" sz="2400">
                <a:sym typeface="Symbol" panose="05050102010706020507" pitchFamily="18" charset="2"/>
              </a:rPr>
              <a:t>D[Y(n)] = npq</a:t>
            </a:r>
            <a:r>
              <a:rPr lang="zh-CN" altLang="en-US" sz="2400">
                <a:sym typeface="Symbol" panose="05050102010706020507" pitchFamily="18" charset="2"/>
              </a:rPr>
              <a:t>，</a:t>
            </a:r>
          </a:p>
        </p:txBody>
      </p:sp>
      <p:graphicFrame>
        <p:nvGraphicFramePr>
          <p:cNvPr id="335904" name="Object 32"/>
          <p:cNvGraphicFramePr>
            <a:graphicFrameLocks noChangeAspect="1"/>
          </p:cNvGraphicFramePr>
          <p:nvPr/>
        </p:nvGraphicFramePr>
        <p:xfrm>
          <a:off x="2484438" y="3284538"/>
          <a:ext cx="3792537" cy="863600"/>
        </p:xfrm>
        <a:graphic>
          <a:graphicData uri="http://schemas.openxmlformats.org/presentationml/2006/ole">
            <mc:AlternateContent xmlns:mc="http://schemas.openxmlformats.org/markup-compatibility/2006">
              <mc:Choice xmlns:v="urn:schemas-microsoft-com:vml" Requires="v">
                <p:oleObj spid="_x0000_s15384" name="公式" r:id="rId3" imgW="1892300" imgH="431800" progId="Equation.3">
                  <p:embed/>
                </p:oleObj>
              </mc:Choice>
              <mc:Fallback>
                <p:oleObj name="公式" r:id="rId3" imgW="1892300" imgH="431800" progId="Equation.3">
                  <p:embed/>
                  <p:pic>
                    <p:nvPicPr>
                      <p:cNvPr id="0" name="Object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3284538"/>
                        <a:ext cx="3792537"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页脚占位符 9"/>
          <p:cNvSpPr>
            <a:spLocks noGrp="1"/>
          </p:cNvSpPr>
          <p:nvPr>
            <p:ph type="ftr" sz="quarter" idx="11"/>
          </p:nvPr>
        </p:nvSpPr>
        <p:spPr/>
        <p:txBody>
          <a:bodyPr/>
          <a:lstStyle/>
          <a:p>
            <a:pPr>
              <a:defRPr/>
            </a:pPr>
            <a:r>
              <a:rPr lang="zh-CN" altLang="en-US"/>
              <a:t>信息与软件工程学院　顾小丰</a:t>
            </a:r>
            <a:endParaRPr lang="en-US" altLang="zh-CN"/>
          </a:p>
        </p:txBody>
      </p:sp>
      <p:sp>
        <p:nvSpPr>
          <p:cNvPr id="1538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45</a:t>
            </a:r>
            <a:r>
              <a:rPr lang="zh-CN" altLang="en-US" sz="1800">
                <a:solidFill>
                  <a:srgbClr val="00FF00"/>
                </a:solidFill>
                <a:ea typeface="黑体" panose="02010609060101010101" pitchFamily="49" charset="-122"/>
              </a:rPr>
              <a:t>－</a:t>
            </a:r>
            <a:fld id="{67A420A7-3553-4586-ADC0-1FDA07D12ED6}" type="slidenum">
              <a:rPr lang="zh-CN" altLang="en-US" sz="1800">
                <a:solidFill>
                  <a:srgbClr val="00FF00"/>
                </a:solidFill>
                <a:ea typeface="黑体" panose="02010609060101010101" pitchFamily="49" charset="-122"/>
              </a:rPr>
              <a:pPr/>
              <a:t>11</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35875">
                                            <p:txEl>
                                              <p:pRg st="0" end="0"/>
                                            </p:txEl>
                                          </p:spTgt>
                                        </p:tgtEl>
                                        <p:attrNameLst>
                                          <p:attrName>style.visibility</p:attrName>
                                        </p:attrNameLst>
                                      </p:cBhvr>
                                      <p:to>
                                        <p:strVal val="visible"/>
                                      </p:to>
                                    </p:set>
                                    <p:anim calcmode="lin" valueType="num">
                                      <p:cBhvr additive="base">
                                        <p:cTn id="7" dur="500" fill="hold"/>
                                        <p:tgtEl>
                                          <p:spTgt spid="3358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5875">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4" presetClass="entr" presetSubtype="16" fill="hold" nodeType="afterEffect">
                                  <p:stCondLst>
                                    <p:cond delay="0"/>
                                  </p:stCondLst>
                                  <p:childTnLst>
                                    <p:set>
                                      <p:cBhvr>
                                        <p:cTn id="11" dur="1" fill="hold">
                                          <p:stCondLst>
                                            <p:cond delay="0"/>
                                          </p:stCondLst>
                                        </p:cTn>
                                        <p:tgtEl>
                                          <p:spTgt spid="335876"/>
                                        </p:tgtEl>
                                        <p:attrNameLst>
                                          <p:attrName>style.visibility</p:attrName>
                                        </p:attrNameLst>
                                      </p:cBhvr>
                                      <p:to>
                                        <p:strVal val="visible"/>
                                      </p:to>
                                    </p:set>
                                    <p:animEffect transition="in" filter="box(in)">
                                      <p:cBhvr>
                                        <p:cTn id="12" dur="500"/>
                                        <p:tgtEl>
                                          <p:spTgt spid="335876"/>
                                        </p:tgtEl>
                                      </p:cBhvr>
                                    </p:animEffect>
                                  </p:childTnLst>
                                </p:cTn>
                              </p:par>
                            </p:childTnLst>
                          </p:cTn>
                        </p:par>
                        <p:par>
                          <p:cTn id="13" fill="hold" nodeType="afterGroup">
                            <p:stCondLst>
                              <p:cond delay="1000"/>
                            </p:stCondLst>
                            <p:childTnLst>
                              <p:par>
                                <p:cTn id="14" presetID="2" presetClass="entr" presetSubtype="4" fill="hold" nodeType="afterEffect">
                                  <p:stCondLst>
                                    <p:cond delay="0"/>
                                  </p:stCondLst>
                                  <p:childTnLst>
                                    <p:set>
                                      <p:cBhvr>
                                        <p:cTn id="15" dur="1" fill="hold">
                                          <p:stCondLst>
                                            <p:cond delay="0"/>
                                          </p:stCondLst>
                                        </p:cTn>
                                        <p:tgtEl>
                                          <p:spTgt spid="335904"/>
                                        </p:tgtEl>
                                        <p:attrNameLst>
                                          <p:attrName>style.visibility</p:attrName>
                                        </p:attrNameLst>
                                      </p:cBhvr>
                                      <p:to>
                                        <p:strVal val="visible"/>
                                      </p:to>
                                    </p:set>
                                    <p:anim calcmode="lin" valueType="num">
                                      <p:cBhvr additive="base">
                                        <p:cTn id="16" dur="500" fill="hold"/>
                                        <p:tgtEl>
                                          <p:spTgt spid="335904"/>
                                        </p:tgtEl>
                                        <p:attrNameLst>
                                          <p:attrName>ppt_x</p:attrName>
                                        </p:attrNameLst>
                                      </p:cBhvr>
                                      <p:tavLst>
                                        <p:tav tm="0">
                                          <p:val>
                                            <p:strVal val="#ppt_x"/>
                                          </p:val>
                                        </p:tav>
                                        <p:tav tm="100000">
                                          <p:val>
                                            <p:strVal val="#ppt_x"/>
                                          </p:val>
                                        </p:tav>
                                      </p:tavLst>
                                    </p:anim>
                                    <p:anim calcmode="lin" valueType="num">
                                      <p:cBhvr additive="base">
                                        <p:cTn id="17" dur="500" fill="hold"/>
                                        <p:tgtEl>
                                          <p:spTgt spid="335904"/>
                                        </p:tgtEl>
                                        <p:attrNameLst>
                                          <p:attrName>ppt_y</p:attrName>
                                        </p:attrNameLst>
                                      </p:cBhvr>
                                      <p:tavLst>
                                        <p:tav tm="0">
                                          <p:val>
                                            <p:strVal val="1+#ppt_h/2"/>
                                          </p:val>
                                        </p:tav>
                                        <p:tav tm="100000">
                                          <p:val>
                                            <p:strVal val="#ppt_y"/>
                                          </p:val>
                                        </p:tav>
                                      </p:tavLst>
                                    </p:anim>
                                  </p:childTnLst>
                                </p:cTn>
                              </p:par>
                            </p:childTnLst>
                          </p:cTn>
                        </p:par>
                        <p:par>
                          <p:cTn id="18" fill="hold" nodeType="afterGroup">
                            <p:stCondLst>
                              <p:cond delay="1500"/>
                            </p:stCondLst>
                            <p:childTnLst>
                              <p:par>
                                <p:cTn id="19" presetID="2" presetClass="entr" presetSubtype="4" fill="hold" grpId="0" nodeType="afterEffect">
                                  <p:stCondLst>
                                    <p:cond delay="0"/>
                                  </p:stCondLst>
                                  <p:childTnLst>
                                    <p:set>
                                      <p:cBhvr>
                                        <p:cTn id="20" dur="1" fill="hold">
                                          <p:stCondLst>
                                            <p:cond delay="0"/>
                                          </p:stCondLst>
                                        </p:cTn>
                                        <p:tgtEl>
                                          <p:spTgt spid="335901">
                                            <p:txEl>
                                              <p:pRg st="0" end="0"/>
                                            </p:txEl>
                                          </p:spTgt>
                                        </p:tgtEl>
                                        <p:attrNameLst>
                                          <p:attrName>style.visibility</p:attrName>
                                        </p:attrNameLst>
                                      </p:cBhvr>
                                      <p:to>
                                        <p:strVal val="visible"/>
                                      </p:to>
                                    </p:set>
                                    <p:anim calcmode="lin" valueType="num">
                                      <p:cBhvr additive="base">
                                        <p:cTn id="21" dur="500" fill="hold"/>
                                        <p:tgtEl>
                                          <p:spTgt spid="335901">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3590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35901">
                                            <p:txEl>
                                              <p:pRg st="1" end="1"/>
                                            </p:txEl>
                                          </p:spTgt>
                                        </p:tgtEl>
                                        <p:attrNameLst>
                                          <p:attrName>style.visibility</p:attrName>
                                        </p:attrNameLst>
                                      </p:cBhvr>
                                      <p:to>
                                        <p:strVal val="visible"/>
                                      </p:to>
                                    </p:set>
                                    <p:anim calcmode="lin" valueType="num">
                                      <p:cBhvr additive="base">
                                        <p:cTn id="27" dur="500" fill="hold"/>
                                        <p:tgtEl>
                                          <p:spTgt spid="335901">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3590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35901">
                                            <p:txEl>
                                              <p:pRg st="2" end="2"/>
                                            </p:txEl>
                                          </p:spTgt>
                                        </p:tgtEl>
                                        <p:attrNameLst>
                                          <p:attrName>style.visibility</p:attrName>
                                        </p:attrNameLst>
                                      </p:cBhvr>
                                      <p:to>
                                        <p:strVal val="visible"/>
                                      </p:to>
                                    </p:set>
                                    <p:anim calcmode="lin" valueType="num">
                                      <p:cBhvr additive="base">
                                        <p:cTn id="33" dur="500" fill="hold"/>
                                        <p:tgtEl>
                                          <p:spTgt spid="335901">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3590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35901">
                                            <p:txEl>
                                              <p:pRg st="3" end="3"/>
                                            </p:txEl>
                                          </p:spTgt>
                                        </p:tgtEl>
                                        <p:attrNameLst>
                                          <p:attrName>style.visibility</p:attrName>
                                        </p:attrNameLst>
                                      </p:cBhvr>
                                      <p:to>
                                        <p:strVal val="visible"/>
                                      </p:to>
                                    </p:set>
                                    <p:anim calcmode="lin" valueType="num">
                                      <p:cBhvr additive="base">
                                        <p:cTn id="39" dur="500" fill="hold"/>
                                        <p:tgtEl>
                                          <p:spTgt spid="335901">
                                            <p:txEl>
                                              <p:pRg st="3" end="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3590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335901">
                                            <p:txEl>
                                              <p:pRg st="4" end="4"/>
                                            </p:txEl>
                                          </p:spTgt>
                                        </p:tgtEl>
                                        <p:attrNameLst>
                                          <p:attrName>style.visibility</p:attrName>
                                        </p:attrNameLst>
                                      </p:cBhvr>
                                      <p:to>
                                        <p:strVal val="visible"/>
                                      </p:to>
                                    </p:set>
                                    <p:anim calcmode="lin" valueType="num">
                                      <p:cBhvr additive="base">
                                        <p:cTn id="45" dur="500" fill="hold"/>
                                        <p:tgtEl>
                                          <p:spTgt spid="335901">
                                            <p:txEl>
                                              <p:pRg st="4" end="4"/>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3590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875" grpId="0" build="p"/>
      <p:bldP spid="33590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日期占位符 4"/>
          <p:cNvSpPr>
            <a:spLocks noGrp="1"/>
          </p:cNvSpPr>
          <p:nvPr>
            <p:ph type="dt" sz="quarter" idx="10"/>
          </p:nvPr>
        </p:nvSpPr>
        <p:spPr/>
        <p:txBody>
          <a:bodyPr/>
          <a:lstStyle/>
          <a:p>
            <a:pPr>
              <a:defRPr/>
            </a:pPr>
            <a:fld id="{31F089B6-B73A-4C80-B0C9-34EA4AFF3B59}" type="datetime1">
              <a:rPr lang="zh-CN" altLang="en-US"/>
              <a:pPr>
                <a:defRPr/>
              </a:pPr>
              <a:t>2018/12/13</a:t>
            </a:fld>
            <a:endParaRPr lang="en-US" altLang="zh-CN"/>
          </a:p>
        </p:txBody>
      </p:sp>
      <p:sp>
        <p:nvSpPr>
          <p:cNvPr id="16387" name="Rectangle 2"/>
          <p:cNvSpPr>
            <a:spLocks noGrp="1" noChangeArrowheads="1"/>
          </p:cNvSpPr>
          <p:nvPr>
            <p:ph type="title"/>
          </p:nvPr>
        </p:nvSpPr>
        <p:spPr/>
        <p:txBody>
          <a:bodyPr/>
          <a:lstStyle/>
          <a:p>
            <a:pPr algn="l" eaLnBrk="1" hangingPunct="1"/>
            <a:r>
              <a:rPr lang="zh-CN" altLang="en-US" smtClean="0"/>
              <a:t>例</a:t>
            </a:r>
          </a:p>
        </p:txBody>
      </p:sp>
      <p:sp>
        <p:nvSpPr>
          <p:cNvPr id="336899" name="Rectangle 3"/>
          <p:cNvSpPr>
            <a:spLocks noGrp="1" noChangeArrowheads="1"/>
          </p:cNvSpPr>
          <p:nvPr>
            <p:ph type="body" sz="half" idx="1"/>
          </p:nvPr>
        </p:nvSpPr>
        <p:spPr>
          <a:xfrm>
            <a:off x="1187450" y="1143000"/>
            <a:ext cx="3771900" cy="438150"/>
          </a:xfrm>
        </p:spPr>
        <p:txBody>
          <a:bodyPr/>
          <a:lstStyle/>
          <a:p>
            <a:pPr eaLnBrk="1" hangingPunct="1">
              <a:buClrTx/>
              <a:buFontTx/>
              <a:buNone/>
            </a:pPr>
            <a:r>
              <a:rPr lang="zh-CN" altLang="en-US" sz="2400" smtClean="0"/>
              <a:t>二维概率分布</a:t>
            </a:r>
            <a:endParaRPr lang="zh-CN" altLang="en-US" sz="2400" smtClean="0">
              <a:sym typeface="Symbol" panose="05050102010706020507" pitchFamily="18" charset="2"/>
            </a:endParaRPr>
          </a:p>
        </p:txBody>
      </p:sp>
      <p:sp>
        <p:nvSpPr>
          <p:cNvPr id="336925" name="Rectangle 29"/>
          <p:cNvSpPr>
            <a:spLocks noChangeArrowheads="1"/>
          </p:cNvSpPr>
          <p:nvPr/>
        </p:nvSpPr>
        <p:spPr bwMode="auto">
          <a:xfrm>
            <a:off x="1187450" y="3586163"/>
            <a:ext cx="7777163"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533400" indent="-5334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Tx/>
              <a:buFontTx/>
              <a:buNone/>
            </a:pPr>
            <a:r>
              <a:rPr lang="zh-CN" altLang="en-US" sz="2400">
                <a:sym typeface="Symbol" panose="05050102010706020507" pitchFamily="18" charset="2"/>
              </a:rPr>
              <a:t>协方差函数</a:t>
            </a:r>
          </a:p>
        </p:txBody>
      </p:sp>
      <p:graphicFrame>
        <p:nvGraphicFramePr>
          <p:cNvPr id="336928" name="Object 32"/>
          <p:cNvGraphicFramePr>
            <a:graphicFrameLocks noChangeAspect="1"/>
          </p:cNvGraphicFramePr>
          <p:nvPr/>
        </p:nvGraphicFramePr>
        <p:xfrm>
          <a:off x="1979613" y="1555750"/>
          <a:ext cx="3359150" cy="431800"/>
        </p:xfrm>
        <a:graphic>
          <a:graphicData uri="http://schemas.openxmlformats.org/presentationml/2006/ole">
            <mc:AlternateContent xmlns:mc="http://schemas.openxmlformats.org/markup-compatibility/2006">
              <mc:Choice xmlns:v="urn:schemas-microsoft-com:vml" Requires="v">
                <p:oleObj spid="_x0000_s16411" name="公式" r:id="rId3" imgW="1675673" imgH="215806" progId="Equation.3">
                  <p:embed/>
                </p:oleObj>
              </mc:Choice>
              <mc:Fallback>
                <p:oleObj name="公式" r:id="rId3" imgW="1675673" imgH="215806" progId="Equation.3">
                  <p:embed/>
                  <p:pic>
                    <p:nvPicPr>
                      <p:cNvPr id="0" name="Object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1555750"/>
                        <a:ext cx="335915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6931" name="Object 35"/>
          <p:cNvGraphicFramePr>
            <a:graphicFrameLocks noGrp="1" noChangeAspect="1"/>
          </p:cNvGraphicFramePr>
          <p:nvPr>
            <p:ph sz="half" idx="2"/>
          </p:nvPr>
        </p:nvGraphicFramePr>
        <p:xfrm>
          <a:off x="1619250" y="3998913"/>
          <a:ext cx="5178425" cy="431800"/>
        </p:xfrm>
        <a:graphic>
          <a:graphicData uri="http://schemas.openxmlformats.org/presentationml/2006/ole">
            <mc:AlternateContent xmlns:mc="http://schemas.openxmlformats.org/markup-compatibility/2006">
              <mc:Choice xmlns:v="urn:schemas-microsoft-com:vml" Requires="v">
                <p:oleObj spid="_x0000_s16412" name="公式" r:id="rId5" imgW="2590800" imgH="215900" progId="Equation.3">
                  <p:embed/>
                </p:oleObj>
              </mc:Choice>
              <mc:Fallback>
                <p:oleObj name="公式" r:id="rId5" imgW="2590800" imgH="215900" progId="Equation.3">
                  <p:embed/>
                  <p:pic>
                    <p:nvPicPr>
                      <p:cNvPr id="0" name="Object 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250" y="3998913"/>
                        <a:ext cx="5178425"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6933" name="Object 37"/>
          <p:cNvGraphicFramePr>
            <a:graphicFrameLocks noChangeAspect="1"/>
          </p:cNvGraphicFramePr>
          <p:nvPr/>
        </p:nvGraphicFramePr>
        <p:xfrm>
          <a:off x="1617663" y="1962150"/>
          <a:ext cx="6770687" cy="635000"/>
        </p:xfrm>
        <a:graphic>
          <a:graphicData uri="http://schemas.openxmlformats.org/presentationml/2006/ole">
            <mc:AlternateContent xmlns:mc="http://schemas.openxmlformats.org/markup-compatibility/2006">
              <mc:Choice xmlns:v="urn:schemas-microsoft-com:vml" Requires="v">
                <p:oleObj spid="_x0000_s16413" name="公式" r:id="rId7" imgW="3378200" imgH="317500" progId="Equation.3">
                  <p:embed/>
                </p:oleObj>
              </mc:Choice>
              <mc:Fallback>
                <p:oleObj name="公式" r:id="rId7" imgW="3378200" imgH="317500" progId="Equation.3">
                  <p:embed/>
                  <p:pic>
                    <p:nvPicPr>
                      <p:cNvPr id="0" name="Object 3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7663" y="1962150"/>
                        <a:ext cx="6770687"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6934" name="Object 38"/>
          <p:cNvGraphicFramePr>
            <a:graphicFrameLocks noChangeAspect="1"/>
          </p:cNvGraphicFramePr>
          <p:nvPr/>
        </p:nvGraphicFramePr>
        <p:xfrm>
          <a:off x="1617663" y="2571750"/>
          <a:ext cx="4886325" cy="533400"/>
        </p:xfrm>
        <a:graphic>
          <a:graphicData uri="http://schemas.openxmlformats.org/presentationml/2006/ole">
            <mc:AlternateContent xmlns:mc="http://schemas.openxmlformats.org/markup-compatibility/2006">
              <mc:Choice xmlns:v="urn:schemas-microsoft-com:vml" Requires="v">
                <p:oleObj spid="_x0000_s16414" name="公式" r:id="rId9" imgW="2438400" imgH="266700" progId="Equation.3">
                  <p:embed/>
                </p:oleObj>
              </mc:Choice>
              <mc:Fallback>
                <p:oleObj name="公式" r:id="rId9" imgW="2438400" imgH="266700" progId="Equation.3">
                  <p:embed/>
                  <p:pic>
                    <p:nvPicPr>
                      <p:cNvPr id="0" name="Object 3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17663" y="2571750"/>
                        <a:ext cx="488632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6935" name="Object 39"/>
          <p:cNvGraphicFramePr>
            <a:graphicFrameLocks noChangeAspect="1"/>
          </p:cNvGraphicFramePr>
          <p:nvPr/>
        </p:nvGraphicFramePr>
        <p:xfrm>
          <a:off x="1617663" y="3079750"/>
          <a:ext cx="2595562" cy="533400"/>
        </p:xfrm>
        <a:graphic>
          <a:graphicData uri="http://schemas.openxmlformats.org/presentationml/2006/ole">
            <mc:AlternateContent xmlns:mc="http://schemas.openxmlformats.org/markup-compatibility/2006">
              <mc:Choice xmlns:v="urn:schemas-microsoft-com:vml" Requires="v">
                <p:oleObj spid="_x0000_s16415" name="公式" r:id="rId11" imgW="1294838" imgH="266584" progId="Equation.3">
                  <p:embed/>
                </p:oleObj>
              </mc:Choice>
              <mc:Fallback>
                <p:oleObj name="公式" r:id="rId11" imgW="1294838" imgH="266584" progId="Equation.3">
                  <p:embed/>
                  <p:pic>
                    <p:nvPicPr>
                      <p:cNvPr id="0" name="Object 3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17663" y="3079750"/>
                        <a:ext cx="2595562"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6936" name="Object 40"/>
          <p:cNvGraphicFramePr>
            <a:graphicFrameLocks noChangeAspect="1"/>
          </p:cNvGraphicFramePr>
          <p:nvPr/>
        </p:nvGraphicFramePr>
        <p:xfrm>
          <a:off x="2843213" y="4405313"/>
          <a:ext cx="3019425" cy="889000"/>
        </p:xfrm>
        <a:graphic>
          <a:graphicData uri="http://schemas.openxmlformats.org/presentationml/2006/ole">
            <mc:AlternateContent xmlns:mc="http://schemas.openxmlformats.org/markup-compatibility/2006">
              <mc:Choice xmlns:v="urn:schemas-microsoft-com:vml" Requires="v">
                <p:oleObj spid="_x0000_s16416" name="公式" r:id="rId13" imgW="1511300" imgH="444500" progId="Equation.3">
                  <p:embed/>
                </p:oleObj>
              </mc:Choice>
              <mc:Fallback>
                <p:oleObj name="公式" r:id="rId13" imgW="1511300" imgH="444500" progId="Equation.3">
                  <p:embed/>
                  <p:pic>
                    <p:nvPicPr>
                      <p:cNvPr id="0" name="Object 4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43213" y="4405313"/>
                        <a:ext cx="3019425"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6937" name="Object 41"/>
          <p:cNvGraphicFramePr>
            <a:graphicFrameLocks noChangeAspect="1"/>
          </p:cNvGraphicFramePr>
          <p:nvPr/>
        </p:nvGraphicFramePr>
        <p:xfrm>
          <a:off x="2843213" y="5281613"/>
          <a:ext cx="2714625" cy="863600"/>
        </p:xfrm>
        <a:graphic>
          <a:graphicData uri="http://schemas.openxmlformats.org/presentationml/2006/ole">
            <mc:AlternateContent xmlns:mc="http://schemas.openxmlformats.org/markup-compatibility/2006">
              <mc:Choice xmlns:v="urn:schemas-microsoft-com:vml" Requires="v">
                <p:oleObj spid="_x0000_s16417" name="公式" r:id="rId15" imgW="1358310" imgH="431613" progId="Equation.3">
                  <p:embed/>
                </p:oleObj>
              </mc:Choice>
              <mc:Fallback>
                <p:oleObj name="公式" r:id="rId15" imgW="1358310" imgH="431613" progId="Equation.3">
                  <p:embed/>
                  <p:pic>
                    <p:nvPicPr>
                      <p:cNvPr id="0" name="Object 4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43213" y="5281613"/>
                        <a:ext cx="2714625"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6938" name="Object 42"/>
          <p:cNvGraphicFramePr>
            <a:graphicFrameLocks noChangeAspect="1"/>
          </p:cNvGraphicFramePr>
          <p:nvPr/>
        </p:nvGraphicFramePr>
        <p:xfrm>
          <a:off x="5508625" y="5548313"/>
          <a:ext cx="938213" cy="330200"/>
        </p:xfrm>
        <a:graphic>
          <a:graphicData uri="http://schemas.openxmlformats.org/presentationml/2006/ole">
            <mc:AlternateContent xmlns:mc="http://schemas.openxmlformats.org/markup-compatibility/2006">
              <mc:Choice xmlns:v="urn:schemas-microsoft-com:vml" Requires="v">
                <p:oleObj spid="_x0000_s16418" name="公式" r:id="rId17" imgW="469696" imgH="165028" progId="Equation.3">
                  <p:embed/>
                </p:oleObj>
              </mc:Choice>
              <mc:Fallback>
                <p:oleObj name="公式" r:id="rId17" imgW="469696" imgH="165028" progId="Equation.3">
                  <p:embed/>
                  <p:pic>
                    <p:nvPicPr>
                      <p:cNvPr id="0" name="Object 4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508625" y="5548313"/>
                        <a:ext cx="938213"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6939" name="Rectangle 43"/>
          <p:cNvSpPr>
            <a:spLocks noChangeArrowheads="1"/>
          </p:cNvSpPr>
          <p:nvPr/>
        </p:nvSpPr>
        <p:spPr bwMode="auto">
          <a:xfrm>
            <a:off x="1187450" y="6108700"/>
            <a:ext cx="7777163"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533400" indent="-5334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Tx/>
              <a:buFontTx/>
              <a:buNone/>
            </a:pPr>
            <a:r>
              <a:rPr lang="zh-CN" altLang="en-US" sz="2400">
                <a:sym typeface="Symbol" panose="05050102010706020507" pitchFamily="18" charset="2"/>
              </a:rPr>
              <a:t>一般</a:t>
            </a:r>
          </a:p>
        </p:txBody>
      </p:sp>
      <p:graphicFrame>
        <p:nvGraphicFramePr>
          <p:cNvPr id="336940" name="Object 44"/>
          <p:cNvGraphicFramePr>
            <a:graphicFrameLocks noChangeAspect="1"/>
          </p:cNvGraphicFramePr>
          <p:nvPr/>
        </p:nvGraphicFramePr>
        <p:xfrm>
          <a:off x="2711450" y="6111875"/>
          <a:ext cx="3300413" cy="431800"/>
        </p:xfrm>
        <a:graphic>
          <a:graphicData uri="http://schemas.openxmlformats.org/presentationml/2006/ole">
            <mc:AlternateContent xmlns:mc="http://schemas.openxmlformats.org/markup-compatibility/2006">
              <mc:Choice xmlns:v="urn:schemas-microsoft-com:vml" Requires="v">
                <p:oleObj spid="_x0000_s16419" name="公式" r:id="rId19" imgW="1651000" imgH="215900" progId="Equation.3">
                  <p:embed/>
                </p:oleObj>
              </mc:Choice>
              <mc:Fallback>
                <p:oleObj name="公式" r:id="rId19" imgW="1651000" imgH="215900" progId="Equation.3">
                  <p:embed/>
                  <p:pic>
                    <p:nvPicPr>
                      <p:cNvPr id="0" name="Object 4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711450" y="6111875"/>
                        <a:ext cx="3300413"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 name="页脚占位符 17"/>
          <p:cNvSpPr>
            <a:spLocks noGrp="1"/>
          </p:cNvSpPr>
          <p:nvPr>
            <p:ph type="ftr" sz="quarter" idx="11"/>
          </p:nvPr>
        </p:nvSpPr>
        <p:spPr/>
        <p:txBody>
          <a:bodyPr/>
          <a:lstStyle/>
          <a:p>
            <a:pPr>
              <a:defRPr/>
            </a:pPr>
            <a:r>
              <a:rPr lang="zh-CN" altLang="en-US"/>
              <a:t>信息与软件工程学院　顾小丰</a:t>
            </a:r>
            <a:endParaRPr lang="en-US" altLang="zh-CN"/>
          </a:p>
        </p:txBody>
      </p:sp>
      <p:sp>
        <p:nvSpPr>
          <p:cNvPr id="16401"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45</a:t>
            </a:r>
            <a:r>
              <a:rPr lang="zh-CN" altLang="en-US" sz="1800">
                <a:solidFill>
                  <a:srgbClr val="00FF00"/>
                </a:solidFill>
                <a:ea typeface="黑体" panose="02010609060101010101" pitchFamily="49" charset="-122"/>
              </a:rPr>
              <a:t>－</a:t>
            </a:r>
            <a:fld id="{F123F983-5D78-4323-9079-66830EF6F553}" type="slidenum">
              <a:rPr lang="zh-CN" altLang="en-US" sz="1800">
                <a:solidFill>
                  <a:srgbClr val="00FF00"/>
                </a:solidFill>
                <a:ea typeface="黑体" panose="02010609060101010101" pitchFamily="49" charset="-122"/>
              </a:rPr>
              <a:pPr/>
              <a:t>12</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36899">
                                            <p:txEl>
                                              <p:pRg st="0" end="0"/>
                                            </p:txEl>
                                          </p:spTgt>
                                        </p:tgtEl>
                                        <p:attrNameLst>
                                          <p:attrName>style.visibility</p:attrName>
                                        </p:attrNameLst>
                                      </p:cBhvr>
                                      <p:to>
                                        <p:strVal val="visible"/>
                                      </p:to>
                                    </p:set>
                                    <p:anim calcmode="lin" valueType="num">
                                      <p:cBhvr additive="base">
                                        <p:cTn id="7" dur="500" fill="hold"/>
                                        <p:tgtEl>
                                          <p:spTgt spid="3368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6899">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1000"/>
                            </p:stCondLst>
                            <p:childTnLst>
                              <p:par>
                                <p:cTn id="10" presetID="2" presetClass="entr" presetSubtype="4" fill="hold" nodeType="afterEffect">
                                  <p:stCondLst>
                                    <p:cond delay="0"/>
                                  </p:stCondLst>
                                  <p:childTnLst>
                                    <p:set>
                                      <p:cBhvr>
                                        <p:cTn id="11" dur="1" fill="hold">
                                          <p:stCondLst>
                                            <p:cond delay="0"/>
                                          </p:stCondLst>
                                        </p:cTn>
                                        <p:tgtEl>
                                          <p:spTgt spid="336928"/>
                                        </p:tgtEl>
                                        <p:attrNameLst>
                                          <p:attrName>style.visibility</p:attrName>
                                        </p:attrNameLst>
                                      </p:cBhvr>
                                      <p:to>
                                        <p:strVal val="visible"/>
                                      </p:to>
                                    </p:set>
                                    <p:anim calcmode="lin" valueType="num">
                                      <p:cBhvr additive="base">
                                        <p:cTn id="12" dur="500" fill="hold"/>
                                        <p:tgtEl>
                                          <p:spTgt spid="336928"/>
                                        </p:tgtEl>
                                        <p:attrNameLst>
                                          <p:attrName>ppt_x</p:attrName>
                                        </p:attrNameLst>
                                      </p:cBhvr>
                                      <p:tavLst>
                                        <p:tav tm="0">
                                          <p:val>
                                            <p:strVal val="#ppt_x"/>
                                          </p:val>
                                        </p:tav>
                                        <p:tav tm="100000">
                                          <p:val>
                                            <p:strVal val="#ppt_x"/>
                                          </p:val>
                                        </p:tav>
                                      </p:tavLst>
                                    </p:anim>
                                    <p:anim calcmode="lin" valueType="num">
                                      <p:cBhvr additive="base">
                                        <p:cTn id="13" dur="500" fill="hold"/>
                                        <p:tgtEl>
                                          <p:spTgt spid="336928"/>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336933"/>
                                        </p:tgtEl>
                                        <p:attrNameLst>
                                          <p:attrName>style.visibility</p:attrName>
                                        </p:attrNameLst>
                                      </p:cBhvr>
                                      <p:to>
                                        <p:strVal val="visible"/>
                                      </p:to>
                                    </p:set>
                                    <p:anim calcmode="lin" valueType="num">
                                      <p:cBhvr additive="base">
                                        <p:cTn id="18" dur="500" fill="hold"/>
                                        <p:tgtEl>
                                          <p:spTgt spid="336933"/>
                                        </p:tgtEl>
                                        <p:attrNameLst>
                                          <p:attrName>ppt_x</p:attrName>
                                        </p:attrNameLst>
                                      </p:cBhvr>
                                      <p:tavLst>
                                        <p:tav tm="0">
                                          <p:val>
                                            <p:strVal val="#ppt_x"/>
                                          </p:val>
                                        </p:tav>
                                        <p:tav tm="100000">
                                          <p:val>
                                            <p:strVal val="#ppt_x"/>
                                          </p:val>
                                        </p:tav>
                                      </p:tavLst>
                                    </p:anim>
                                    <p:anim calcmode="lin" valueType="num">
                                      <p:cBhvr additive="base">
                                        <p:cTn id="19" dur="500" fill="hold"/>
                                        <p:tgtEl>
                                          <p:spTgt spid="336933"/>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336934"/>
                                        </p:tgtEl>
                                        <p:attrNameLst>
                                          <p:attrName>style.visibility</p:attrName>
                                        </p:attrNameLst>
                                      </p:cBhvr>
                                      <p:to>
                                        <p:strVal val="visible"/>
                                      </p:to>
                                    </p:set>
                                    <p:anim calcmode="lin" valueType="num">
                                      <p:cBhvr additive="base">
                                        <p:cTn id="24" dur="500" fill="hold"/>
                                        <p:tgtEl>
                                          <p:spTgt spid="336934"/>
                                        </p:tgtEl>
                                        <p:attrNameLst>
                                          <p:attrName>ppt_x</p:attrName>
                                        </p:attrNameLst>
                                      </p:cBhvr>
                                      <p:tavLst>
                                        <p:tav tm="0">
                                          <p:val>
                                            <p:strVal val="#ppt_x"/>
                                          </p:val>
                                        </p:tav>
                                        <p:tav tm="100000">
                                          <p:val>
                                            <p:strVal val="#ppt_x"/>
                                          </p:val>
                                        </p:tav>
                                      </p:tavLst>
                                    </p:anim>
                                    <p:anim calcmode="lin" valueType="num">
                                      <p:cBhvr additive="base">
                                        <p:cTn id="25" dur="500" fill="hold"/>
                                        <p:tgtEl>
                                          <p:spTgt spid="336934"/>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336935"/>
                                        </p:tgtEl>
                                        <p:attrNameLst>
                                          <p:attrName>style.visibility</p:attrName>
                                        </p:attrNameLst>
                                      </p:cBhvr>
                                      <p:to>
                                        <p:strVal val="visible"/>
                                      </p:to>
                                    </p:set>
                                    <p:anim calcmode="lin" valueType="num">
                                      <p:cBhvr additive="base">
                                        <p:cTn id="30" dur="500" fill="hold"/>
                                        <p:tgtEl>
                                          <p:spTgt spid="336935"/>
                                        </p:tgtEl>
                                        <p:attrNameLst>
                                          <p:attrName>ppt_x</p:attrName>
                                        </p:attrNameLst>
                                      </p:cBhvr>
                                      <p:tavLst>
                                        <p:tav tm="0">
                                          <p:val>
                                            <p:strVal val="#ppt_x"/>
                                          </p:val>
                                        </p:tav>
                                        <p:tav tm="100000">
                                          <p:val>
                                            <p:strVal val="#ppt_x"/>
                                          </p:val>
                                        </p:tav>
                                      </p:tavLst>
                                    </p:anim>
                                    <p:anim calcmode="lin" valueType="num">
                                      <p:cBhvr additive="base">
                                        <p:cTn id="31" dur="500" fill="hold"/>
                                        <p:tgtEl>
                                          <p:spTgt spid="336935"/>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36925">
                                            <p:txEl>
                                              <p:pRg st="0" end="0"/>
                                            </p:txEl>
                                          </p:spTgt>
                                        </p:tgtEl>
                                        <p:attrNameLst>
                                          <p:attrName>style.visibility</p:attrName>
                                        </p:attrNameLst>
                                      </p:cBhvr>
                                      <p:to>
                                        <p:strVal val="visible"/>
                                      </p:to>
                                    </p:set>
                                    <p:anim calcmode="lin" valueType="num">
                                      <p:cBhvr additive="base">
                                        <p:cTn id="36" dur="500" fill="hold"/>
                                        <p:tgtEl>
                                          <p:spTgt spid="336925">
                                            <p:txEl>
                                              <p:pRg st="0" end="0"/>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36925">
                                            <p:txEl>
                                              <p:pRg st="0" end="0"/>
                                            </p:txEl>
                                          </p:spTgt>
                                        </p:tgtEl>
                                        <p:attrNameLst>
                                          <p:attrName>ppt_y</p:attrName>
                                        </p:attrNameLst>
                                      </p:cBhvr>
                                      <p:tavLst>
                                        <p:tav tm="0">
                                          <p:val>
                                            <p:strVal val="1+#ppt_h/2"/>
                                          </p:val>
                                        </p:tav>
                                        <p:tav tm="100000">
                                          <p:val>
                                            <p:strVal val="#ppt_y"/>
                                          </p:val>
                                        </p:tav>
                                      </p:tavLst>
                                    </p:anim>
                                  </p:childTnLst>
                                </p:cTn>
                              </p:par>
                            </p:childTnLst>
                          </p:cTn>
                        </p:par>
                        <p:par>
                          <p:cTn id="38" fill="hold" nodeType="afterGroup">
                            <p:stCondLst>
                              <p:cond delay="500"/>
                            </p:stCondLst>
                            <p:childTnLst>
                              <p:par>
                                <p:cTn id="39" presetID="2" presetClass="entr" presetSubtype="4" fill="hold" nodeType="afterEffect">
                                  <p:stCondLst>
                                    <p:cond delay="0"/>
                                  </p:stCondLst>
                                  <p:childTnLst>
                                    <p:set>
                                      <p:cBhvr>
                                        <p:cTn id="40" dur="1" fill="hold">
                                          <p:stCondLst>
                                            <p:cond delay="0"/>
                                          </p:stCondLst>
                                        </p:cTn>
                                        <p:tgtEl>
                                          <p:spTgt spid="336931"/>
                                        </p:tgtEl>
                                        <p:attrNameLst>
                                          <p:attrName>style.visibility</p:attrName>
                                        </p:attrNameLst>
                                      </p:cBhvr>
                                      <p:to>
                                        <p:strVal val="visible"/>
                                      </p:to>
                                    </p:set>
                                    <p:anim calcmode="lin" valueType="num">
                                      <p:cBhvr additive="base">
                                        <p:cTn id="41" dur="500" fill="hold"/>
                                        <p:tgtEl>
                                          <p:spTgt spid="336931"/>
                                        </p:tgtEl>
                                        <p:attrNameLst>
                                          <p:attrName>ppt_x</p:attrName>
                                        </p:attrNameLst>
                                      </p:cBhvr>
                                      <p:tavLst>
                                        <p:tav tm="0">
                                          <p:val>
                                            <p:strVal val="#ppt_x"/>
                                          </p:val>
                                        </p:tav>
                                        <p:tav tm="100000">
                                          <p:val>
                                            <p:strVal val="#ppt_x"/>
                                          </p:val>
                                        </p:tav>
                                      </p:tavLst>
                                    </p:anim>
                                    <p:anim calcmode="lin" valueType="num">
                                      <p:cBhvr additive="base">
                                        <p:cTn id="42" dur="500" fill="hold"/>
                                        <p:tgtEl>
                                          <p:spTgt spid="336931"/>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336936"/>
                                        </p:tgtEl>
                                        <p:attrNameLst>
                                          <p:attrName>style.visibility</p:attrName>
                                        </p:attrNameLst>
                                      </p:cBhvr>
                                      <p:to>
                                        <p:strVal val="visible"/>
                                      </p:to>
                                    </p:set>
                                    <p:anim calcmode="lin" valueType="num">
                                      <p:cBhvr additive="base">
                                        <p:cTn id="47" dur="500" fill="hold"/>
                                        <p:tgtEl>
                                          <p:spTgt spid="336936"/>
                                        </p:tgtEl>
                                        <p:attrNameLst>
                                          <p:attrName>ppt_x</p:attrName>
                                        </p:attrNameLst>
                                      </p:cBhvr>
                                      <p:tavLst>
                                        <p:tav tm="0">
                                          <p:val>
                                            <p:strVal val="#ppt_x"/>
                                          </p:val>
                                        </p:tav>
                                        <p:tav tm="100000">
                                          <p:val>
                                            <p:strVal val="#ppt_x"/>
                                          </p:val>
                                        </p:tav>
                                      </p:tavLst>
                                    </p:anim>
                                    <p:anim calcmode="lin" valueType="num">
                                      <p:cBhvr additive="base">
                                        <p:cTn id="48" dur="500" fill="hold"/>
                                        <p:tgtEl>
                                          <p:spTgt spid="336936"/>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nodeType="clickEffect">
                                  <p:stCondLst>
                                    <p:cond delay="0"/>
                                  </p:stCondLst>
                                  <p:childTnLst>
                                    <p:set>
                                      <p:cBhvr>
                                        <p:cTn id="52" dur="1" fill="hold">
                                          <p:stCondLst>
                                            <p:cond delay="0"/>
                                          </p:stCondLst>
                                        </p:cTn>
                                        <p:tgtEl>
                                          <p:spTgt spid="336937"/>
                                        </p:tgtEl>
                                        <p:attrNameLst>
                                          <p:attrName>style.visibility</p:attrName>
                                        </p:attrNameLst>
                                      </p:cBhvr>
                                      <p:to>
                                        <p:strVal val="visible"/>
                                      </p:to>
                                    </p:set>
                                    <p:anim calcmode="lin" valueType="num">
                                      <p:cBhvr additive="base">
                                        <p:cTn id="53" dur="500" fill="hold"/>
                                        <p:tgtEl>
                                          <p:spTgt spid="336937"/>
                                        </p:tgtEl>
                                        <p:attrNameLst>
                                          <p:attrName>ppt_x</p:attrName>
                                        </p:attrNameLst>
                                      </p:cBhvr>
                                      <p:tavLst>
                                        <p:tav tm="0">
                                          <p:val>
                                            <p:strVal val="#ppt_x"/>
                                          </p:val>
                                        </p:tav>
                                        <p:tav tm="100000">
                                          <p:val>
                                            <p:strVal val="#ppt_x"/>
                                          </p:val>
                                        </p:tav>
                                      </p:tavLst>
                                    </p:anim>
                                    <p:anim calcmode="lin" valueType="num">
                                      <p:cBhvr additive="base">
                                        <p:cTn id="54" dur="500" fill="hold"/>
                                        <p:tgtEl>
                                          <p:spTgt spid="336937"/>
                                        </p:tgtEl>
                                        <p:attrNameLst>
                                          <p:attrName>ppt_y</p:attrName>
                                        </p:attrNameLst>
                                      </p:cBhvr>
                                      <p:tavLst>
                                        <p:tav tm="0">
                                          <p:val>
                                            <p:strVal val="1+#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4" fill="hold" nodeType="clickEffect">
                                  <p:stCondLst>
                                    <p:cond delay="0"/>
                                  </p:stCondLst>
                                  <p:childTnLst>
                                    <p:set>
                                      <p:cBhvr>
                                        <p:cTn id="58" dur="1" fill="hold">
                                          <p:stCondLst>
                                            <p:cond delay="0"/>
                                          </p:stCondLst>
                                        </p:cTn>
                                        <p:tgtEl>
                                          <p:spTgt spid="336938"/>
                                        </p:tgtEl>
                                        <p:attrNameLst>
                                          <p:attrName>style.visibility</p:attrName>
                                        </p:attrNameLst>
                                      </p:cBhvr>
                                      <p:to>
                                        <p:strVal val="visible"/>
                                      </p:to>
                                    </p:set>
                                    <p:anim calcmode="lin" valueType="num">
                                      <p:cBhvr additive="base">
                                        <p:cTn id="59" dur="500" fill="hold"/>
                                        <p:tgtEl>
                                          <p:spTgt spid="336938"/>
                                        </p:tgtEl>
                                        <p:attrNameLst>
                                          <p:attrName>ppt_x</p:attrName>
                                        </p:attrNameLst>
                                      </p:cBhvr>
                                      <p:tavLst>
                                        <p:tav tm="0">
                                          <p:val>
                                            <p:strVal val="#ppt_x"/>
                                          </p:val>
                                        </p:tav>
                                        <p:tav tm="100000">
                                          <p:val>
                                            <p:strVal val="#ppt_x"/>
                                          </p:val>
                                        </p:tav>
                                      </p:tavLst>
                                    </p:anim>
                                    <p:anim calcmode="lin" valueType="num">
                                      <p:cBhvr additive="base">
                                        <p:cTn id="60" dur="500" fill="hold"/>
                                        <p:tgtEl>
                                          <p:spTgt spid="336938"/>
                                        </p:tgtEl>
                                        <p:attrNameLst>
                                          <p:attrName>ppt_y</p:attrName>
                                        </p:attrNameLst>
                                      </p:cBhvr>
                                      <p:tavLst>
                                        <p:tav tm="0">
                                          <p:val>
                                            <p:strVal val="1+#ppt_h/2"/>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336939">
                                            <p:txEl>
                                              <p:pRg st="0" end="0"/>
                                            </p:txEl>
                                          </p:spTgt>
                                        </p:tgtEl>
                                        <p:attrNameLst>
                                          <p:attrName>style.visibility</p:attrName>
                                        </p:attrNameLst>
                                      </p:cBhvr>
                                      <p:to>
                                        <p:strVal val="visible"/>
                                      </p:to>
                                    </p:set>
                                    <p:anim calcmode="lin" valueType="num">
                                      <p:cBhvr additive="base">
                                        <p:cTn id="65" dur="500" fill="hold"/>
                                        <p:tgtEl>
                                          <p:spTgt spid="336939">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36939">
                                            <p:txEl>
                                              <p:pRg st="0" end="0"/>
                                            </p:txEl>
                                          </p:spTgt>
                                        </p:tgtEl>
                                        <p:attrNameLst>
                                          <p:attrName>ppt_y</p:attrName>
                                        </p:attrNameLst>
                                      </p:cBhvr>
                                      <p:tavLst>
                                        <p:tav tm="0">
                                          <p:val>
                                            <p:strVal val="1+#ppt_h/2"/>
                                          </p:val>
                                        </p:tav>
                                        <p:tav tm="100000">
                                          <p:val>
                                            <p:strVal val="#ppt_y"/>
                                          </p:val>
                                        </p:tav>
                                      </p:tavLst>
                                    </p:anim>
                                  </p:childTnLst>
                                </p:cTn>
                              </p:par>
                            </p:childTnLst>
                          </p:cTn>
                        </p:par>
                        <p:par>
                          <p:cTn id="67" fill="hold" nodeType="afterGroup">
                            <p:stCondLst>
                              <p:cond delay="500"/>
                            </p:stCondLst>
                            <p:childTnLst>
                              <p:par>
                                <p:cTn id="68" presetID="2" presetClass="entr" presetSubtype="4" fill="hold" nodeType="afterEffect">
                                  <p:stCondLst>
                                    <p:cond delay="0"/>
                                  </p:stCondLst>
                                  <p:childTnLst>
                                    <p:set>
                                      <p:cBhvr>
                                        <p:cTn id="69" dur="1" fill="hold">
                                          <p:stCondLst>
                                            <p:cond delay="0"/>
                                          </p:stCondLst>
                                        </p:cTn>
                                        <p:tgtEl>
                                          <p:spTgt spid="336940"/>
                                        </p:tgtEl>
                                        <p:attrNameLst>
                                          <p:attrName>style.visibility</p:attrName>
                                        </p:attrNameLst>
                                      </p:cBhvr>
                                      <p:to>
                                        <p:strVal val="visible"/>
                                      </p:to>
                                    </p:set>
                                    <p:anim calcmode="lin" valueType="num">
                                      <p:cBhvr additive="base">
                                        <p:cTn id="70" dur="500" fill="hold"/>
                                        <p:tgtEl>
                                          <p:spTgt spid="336940"/>
                                        </p:tgtEl>
                                        <p:attrNameLst>
                                          <p:attrName>ppt_x</p:attrName>
                                        </p:attrNameLst>
                                      </p:cBhvr>
                                      <p:tavLst>
                                        <p:tav tm="0">
                                          <p:val>
                                            <p:strVal val="#ppt_x"/>
                                          </p:val>
                                        </p:tav>
                                        <p:tav tm="100000">
                                          <p:val>
                                            <p:strVal val="#ppt_x"/>
                                          </p:val>
                                        </p:tav>
                                      </p:tavLst>
                                    </p:anim>
                                    <p:anim calcmode="lin" valueType="num">
                                      <p:cBhvr additive="base">
                                        <p:cTn id="71" dur="500" fill="hold"/>
                                        <p:tgtEl>
                                          <p:spTgt spid="3369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899" grpId="0" build="p"/>
      <p:bldP spid="336925" grpId="0" build="p"/>
      <p:bldP spid="33693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B8CCAE19-4DE5-40CB-9AFC-4DF4B6C73A7E}" type="datetime1">
              <a:rPr lang="zh-CN" altLang="en-US"/>
              <a:pPr>
                <a:defRPr/>
              </a:pPr>
              <a:t>2018/12/13</a:t>
            </a:fld>
            <a:endParaRPr lang="en-US" altLang="zh-CN"/>
          </a:p>
        </p:txBody>
      </p:sp>
      <p:sp>
        <p:nvSpPr>
          <p:cNvPr id="17411" name="Rectangle 2"/>
          <p:cNvSpPr>
            <a:spLocks noGrp="1" noChangeArrowheads="1"/>
          </p:cNvSpPr>
          <p:nvPr>
            <p:ph type="title"/>
          </p:nvPr>
        </p:nvSpPr>
        <p:spPr/>
        <p:txBody>
          <a:bodyPr/>
          <a:lstStyle/>
          <a:p>
            <a:pPr eaLnBrk="1" hangingPunct="1"/>
            <a:r>
              <a:rPr lang="zh-CN" altLang="en-US" smtClean="0"/>
              <a:t>独立增量过程的性质</a:t>
            </a:r>
          </a:p>
        </p:txBody>
      </p:sp>
      <p:sp>
        <p:nvSpPr>
          <p:cNvPr id="284675" name="Rectangle 3"/>
          <p:cNvSpPr>
            <a:spLocks noGrp="1" noChangeArrowheads="1"/>
          </p:cNvSpPr>
          <p:nvPr>
            <p:ph type="body" idx="1"/>
          </p:nvPr>
        </p:nvSpPr>
        <p:spPr>
          <a:xfrm>
            <a:off x="1143000" y="1143000"/>
            <a:ext cx="7543800" cy="4525963"/>
          </a:xfrm>
        </p:spPr>
        <p:txBody>
          <a:bodyPr/>
          <a:lstStyle/>
          <a:p>
            <a:pPr eaLnBrk="1" hangingPunct="1">
              <a:lnSpc>
                <a:spcPct val="140000"/>
              </a:lnSpc>
              <a:buClr>
                <a:srgbClr val="6600CC"/>
              </a:buClr>
            </a:pPr>
            <a:r>
              <a:rPr lang="zh-CN" altLang="en-US" sz="3200" smtClean="0"/>
              <a:t>如果</a:t>
            </a:r>
            <a:r>
              <a:rPr lang="en-US" altLang="zh-CN" sz="3200" smtClean="0"/>
              <a:t>{X(t), t</a:t>
            </a:r>
            <a:r>
              <a:rPr lang="en-US" altLang="zh-CN" sz="3200" smtClean="0">
                <a:sym typeface="Symbol" panose="05050102010706020507" pitchFamily="18" charset="2"/>
              </a:rPr>
              <a:t>0}</a:t>
            </a:r>
            <a:r>
              <a:rPr lang="zh-CN" altLang="en-US" sz="3200" smtClean="0">
                <a:sym typeface="Symbol" panose="05050102010706020507" pitchFamily="18" charset="2"/>
              </a:rPr>
              <a:t>是</a:t>
            </a:r>
            <a:r>
              <a:rPr lang="zh-CN" altLang="en-US" sz="3200" smtClean="0"/>
              <a:t>平稳独立增量过程，</a:t>
            </a:r>
            <a:r>
              <a:rPr lang="en-US" altLang="zh-CN" sz="3200" smtClean="0"/>
              <a:t>X(0)</a:t>
            </a:r>
            <a:r>
              <a:rPr lang="zh-CN" altLang="en-US" sz="3200" smtClean="0"/>
              <a:t>＝</a:t>
            </a:r>
            <a:r>
              <a:rPr lang="en-US" altLang="zh-CN" sz="3200" smtClean="0"/>
              <a:t>0</a:t>
            </a:r>
            <a:r>
              <a:rPr lang="zh-CN" altLang="en-US" sz="3200" smtClean="0"/>
              <a:t>，则</a:t>
            </a:r>
          </a:p>
          <a:p>
            <a:pPr marL="990600" lvl="1" indent="-533400" eaLnBrk="1" hangingPunct="1">
              <a:lnSpc>
                <a:spcPct val="140000"/>
              </a:lnSpc>
              <a:buFont typeface="Wingdings" panose="05000000000000000000" pitchFamily="2" charset="2"/>
              <a:buAutoNum type="arabicParenR"/>
            </a:pPr>
            <a:r>
              <a:rPr lang="zh-CN" altLang="en-US" sz="2800" smtClean="0"/>
              <a:t>均值函数	</a:t>
            </a:r>
            <a:r>
              <a:rPr lang="en-US" altLang="zh-CN" sz="2800" smtClean="0"/>
              <a:t>m(t)</a:t>
            </a:r>
            <a:r>
              <a:rPr lang="zh-CN" altLang="en-US" sz="2800" smtClean="0"/>
              <a:t>＝</a:t>
            </a:r>
            <a:r>
              <a:rPr lang="en-US" altLang="zh-CN" sz="2800" smtClean="0"/>
              <a:t>at</a:t>
            </a:r>
            <a:r>
              <a:rPr lang="zh-CN" altLang="en-US" sz="2800" smtClean="0"/>
              <a:t>，</a:t>
            </a:r>
            <a:r>
              <a:rPr lang="en-US" altLang="zh-CN" sz="2800" smtClean="0"/>
              <a:t>a</a:t>
            </a:r>
            <a:r>
              <a:rPr lang="zh-CN" altLang="en-US" sz="2800" smtClean="0"/>
              <a:t>为常数；</a:t>
            </a:r>
          </a:p>
          <a:p>
            <a:pPr marL="990600" lvl="1" indent="-533400" eaLnBrk="1" hangingPunct="1">
              <a:lnSpc>
                <a:spcPct val="140000"/>
              </a:lnSpc>
              <a:buFont typeface="Wingdings" panose="05000000000000000000" pitchFamily="2" charset="2"/>
              <a:buAutoNum type="arabicParenR"/>
            </a:pPr>
            <a:r>
              <a:rPr lang="zh-CN" altLang="en-US" sz="2800" smtClean="0"/>
              <a:t>方差函数	</a:t>
            </a:r>
            <a:r>
              <a:rPr lang="en-US" altLang="zh-CN" sz="2800" smtClean="0"/>
              <a:t>D(t)</a:t>
            </a:r>
            <a:r>
              <a:rPr lang="zh-CN" altLang="en-US" sz="2800" smtClean="0"/>
              <a:t>＝</a:t>
            </a:r>
            <a:r>
              <a:rPr lang="zh-CN" altLang="en-US" sz="2800" smtClean="0">
                <a:sym typeface="Symbol" panose="05050102010706020507" pitchFamily="18" charset="2"/>
              </a:rPr>
              <a:t></a:t>
            </a:r>
            <a:r>
              <a:rPr lang="en-US" altLang="zh-CN" sz="2800" baseline="30000" smtClean="0">
                <a:sym typeface="Symbol" panose="05050102010706020507" pitchFamily="18" charset="2"/>
              </a:rPr>
              <a:t>2</a:t>
            </a:r>
            <a:r>
              <a:rPr lang="en-US" altLang="zh-CN" sz="2800" smtClean="0">
                <a:sym typeface="Symbol" panose="05050102010706020507" pitchFamily="18" charset="2"/>
              </a:rPr>
              <a:t>t</a:t>
            </a:r>
            <a:r>
              <a:rPr lang="zh-CN" altLang="en-US" sz="2800" smtClean="0">
                <a:sym typeface="Symbol" panose="05050102010706020507" pitchFamily="18" charset="2"/>
              </a:rPr>
              <a:t>，为正常数；</a:t>
            </a:r>
          </a:p>
          <a:p>
            <a:pPr marL="990600" lvl="1" indent="-533400" eaLnBrk="1" hangingPunct="1">
              <a:lnSpc>
                <a:spcPct val="140000"/>
              </a:lnSpc>
              <a:buFont typeface="Wingdings" panose="05000000000000000000" pitchFamily="2" charset="2"/>
              <a:buAutoNum type="arabicParenR"/>
            </a:pPr>
            <a:r>
              <a:rPr lang="zh-CN" altLang="en-US" sz="2800" smtClean="0">
                <a:sym typeface="Symbol" panose="05050102010706020507" pitchFamily="18" charset="2"/>
              </a:rPr>
              <a:t>协方差函数</a:t>
            </a:r>
            <a:r>
              <a:rPr lang="en-US" altLang="zh-CN" sz="2800" smtClean="0">
                <a:sym typeface="Symbol" panose="05050102010706020507" pitchFamily="18" charset="2"/>
              </a:rPr>
              <a:t>C(s, t)</a:t>
            </a:r>
            <a:r>
              <a:rPr lang="zh-CN" altLang="en-US" sz="2800" smtClean="0">
                <a:sym typeface="Symbol" panose="05050102010706020507" pitchFamily="18" charset="2"/>
              </a:rPr>
              <a:t>＝</a:t>
            </a:r>
            <a:r>
              <a:rPr lang="en-US" altLang="zh-CN" sz="2800" baseline="30000" smtClean="0">
                <a:sym typeface="Symbol" panose="05050102010706020507" pitchFamily="18" charset="2"/>
              </a:rPr>
              <a:t>2</a:t>
            </a:r>
            <a:r>
              <a:rPr lang="en-US" altLang="zh-CN" sz="2800" smtClean="0">
                <a:sym typeface="Symbol" panose="05050102010706020507" pitchFamily="18" charset="2"/>
              </a:rPr>
              <a:t>min(s, t)</a:t>
            </a:r>
            <a:r>
              <a:rPr lang="zh-CN" altLang="en-US" sz="2800" smtClean="0">
                <a:sym typeface="Symbol" panose="05050102010706020507" pitchFamily="18" charset="2"/>
              </a:rPr>
              <a:t>。</a:t>
            </a:r>
            <a:endParaRPr lang="zh-CN" altLang="en-US" sz="2800" smtClean="0"/>
          </a:p>
          <a:p>
            <a:pPr eaLnBrk="1" hangingPunct="1">
              <a:lnSpc>
                <a:spcPct val="140000"/>
              </a:lnSpc>
              <a:buClr>
                <a:srgbClr val="6600CC"/>
              </a:buClr>
            </a:pPr>
            <a:r>
              <a:rPr lang="zh-CN" altLang="en-US" sz="3200" smtClean="0"/>
              <a:t>独立增量过程的有限维分布由一维分布和增量分布决定。</a:t>
            </a:r>
          </a:p>
        </p:txBody>
      </p:sp>
      <p:sp>
        <p:nvSpPr>
          <p:cNvPr id="7" name="页脚占位符 6"/>
          <p:cNvSpPr>
            <a:spLocks noGrp="1"/>
          </p:cNvSpPr>
          <p:nvPr>
            <p:ph type="ftr" sz="quarter" idx="11"/>
          </p:nvPr>
        </p:nvSpPr>
        <p:spPr/>
        <p:txBody>
          <a:bodyPr/>
          <a:lstStyle/>
          <a:p>
            <a:pPr>
              <a:defRPr/>
            </a:pPr>
            <a:r>
              <a:rPr lang="zh-CN" altLang="en-US"/>
              <a:t>信息与软件工程学院　顾小丰</a:t>
            </a:r>
            <a:endParaRPr lang="en-US" altLang="zh-CN"/>
          </a:p>
        </p:txBody>
      </p:sp>
      <p:sp>
        <p:nvSpPr>
          <p:cNvPr id="17414"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45</a:t>
            </a:r>
            <a:r>
              <a:rPr lang="zh-CN" altLang="en-US" sz="1800">
                <a:solidFill>
                  <a:srgbClr val="00FF00"/>
                </a:solidFill>
                <a:ea typeface="黑体" panose="02010609060101010101" pitchFamily="49" charset="-122"/>
              </a:rPr>
              <a:t>－</a:t>
            </a:r>
            <a:fld id="{79F2A91A-A5AA-454C-8382-BF1BC090E3C8}" type="slidenum">
              <a:rPr lang="zh-CN" altLang="en-US" sz="1800">
                <a:solidFill>
                  <a:srgbClr val="00FF00"/>
                </a:solidFill>
                <a:ea typeface="黑体" panose="02010609060101010101" pitchFamily="49" charset="-122"/>
              </a:rPr>
              <a:pPr/>
              <a:t>13</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84675">
                                            <p:txEl>
                                              <p:pRg st="0" end="0"/>
                                            </p:txEl>
                                          </p:spTgt>
                                        </p:tgtEl>
                                        <p:attrNameLst>
                                          <p:attrName>style.visibility</p:attrName>
                                        </p:attrNameLst>
                                      </p:cBhvr>
                                      <p:to>
                                        <p:strVal val="visible"/>
                                      </p:to>
                                    </p:set>
                                    <p:anim calcmode="lin" valueType="num">
                                      <p:cBhvr additive="base">
                                        <p:cTn id="7" dur="500" fill="hold"/>
                                        <p:tgtEl>
                                          <p:spTgt spid="2846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4675">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84675">
                                            <p:txEl>
                                              <p:pRg st="1" end="1"/>
                                            </p:txEl>
                                          </p:spTgt>
                                        </p:tgtEl>
                                        <p:attrNameLst>
                                          <p:attrName>style.visibility</p:attrName>
                                        </p:attrNameLst>
                                      </p:cBhvr>
                                      <p:to>
                                        <p:strVal val="visible"/>
                                      </p:to>
                                    </p:set>
                                    <p:anim calcmode="lin" valueType="num">
                                      <p:cBhvr additive="base">
                                        <p:cTn id="12" dur="500" fill="hold"/>
                                        <p:tgtEl>
                                          <p:spTgt spid="284675">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84675">
                                            <p:txEl>
                                              <p:pRg st="1" end="1"/>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84675">
                                            <p:txEl>
                                              <p:pRg st="2" end="2"/>
                                            </p:txEl>
                                          </p:spTgt>
                                        </p:tgtEl>
                                        <p:attrNameLst>
                                          <p:attrName>style.visibility</p:attrName>
                                        </p:attrNameLst>
                                      </p:cBhvr>
                                      <p:to>
                                        <p:strVal val="visible"/>
                                      </p:to>
                                    </p:set>
                                    <p:anim calcmode="lin" valueType="num">
                                      <p:cBhvr additive="base">
                                        <p:cTn id="17" dur="500" fill="hold"/>
                                        <p:tgtEl>
                                          <p:spTgt spid="28467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84675">
                                            <p:txEl>
                                              <p:pRg st="2" end="2"/>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284675">
                                            <p:txEl>
                                              <p:pRg st="3" end="3"/>
                                            </p:txEl>
                                          </p:spTgt>
                                        </p:tgtEl>
                                        <p:attrNameLst>
                                          <p:attrName>style.visibility</p:attrName>
                                        </p:attrNameLst>
                                      </p:cBhvr>
                                      <p:to>
                                        <p:strVal val="visible"/>
                                      </p:to>
                                    </p:set>
                                    <p:anim calcmode="lin" valueType="num">
                                      <p:cBhvr additive="base">
                                        <p:cTn id="22" dur="500" fill="hold"/>
                                        <p:tgtEl>
                                          <p:spTgt spid="284675">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84675">
                                            <p:txEl>
                                              <p:pRg st="3" end="3"/>
                                            </p:txEl>
                                          </p:spTgt>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284675">
                                            <p:txEl>
                                              <p:pRg st="4" end="4"/>
                                            </p:txEl>
                                          </p:spTgt>
                                        </p:tgtEl>
                                        <p:attrNameLst>
                                          <p:attrName>style.visibility</p:attrName>
                                        </p:attrNameLst>
                                      </p:cBhvr>
                                      <p:to>
                                        <p:strVal val="visible"/>
                                      </p:to>
                                    </p:set>
                                    <p:anim calcmode="lin" valueType="num">
                                      <p:cBhvr additive="base">
                                        <p:cTn id="27" dur="500" fill="hold"/>
                                        <p:tgtEl>
                                          <p:spTgt spid="28467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8467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5" grpId="0" build="p" bldLvl="2"/>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E0F1A734-01FE-4F87-8876-C301F182B42B}" type="datetime1">
              <a:rPr lang="zh-CN" altLang="en-US"/>
              <a:pPr>
                <a:defRPr/>
              </a:pPr>
              <a:t>2018/12/13</a:t>
            </a:fld>
            <a:endParaRPr lang="en-US" altLang="zh-CN"/>
          </a:p>
        </p:txBody>
      </p:sp>
      <p:sp>
        <p:nvSpPr>
          <p:cNvPr id="18435" name="Rectangle 2"/>
          <p:cNvSpPr>
            <a:spLocks noGrp="1" noChangeArrowheads="1"/>
          </p:cNvSpPr>
          <p:nvPr>
            <p:ph type="title"/>
          </p:nvPr>
        </p:nvSpPr>
        <p:spPr/>
        <p:txBody>
          <a:bodyPr/>
          <a:lstStyle/>
          <a:p>
            <a:pPr algn="l" eaLnBrk="1" hangingPunct="1"/>
            <a:r>
              <a:rPr lang="zh-CN" altLang="en-US" smtClean="0"/>
              <a:t>证明</a:t>
            </a:r>
          </a:p>
        </p:txBody>
      </p:sp>
      <p:sp>
        <p:nvSpPr>
          <p:cNvPr id="285699" name="Rectangle 3"/>
          <p:cNvSpPr>
            <a:spLocks noGrp="1" noChangeArrowheads="1"/>
          </p:cNvSpPr>
          <p:nvPr>
            <p:ph type="body" idx="1"/>
          </p:nvPr>
        </p:nvSpPr>
        <p:spPr>
          <a:xfrm>
            <a:off x="1143000" y="1143000"/>
            <a:ext cx="7696200" cy="4959350"/>
          </a:xfrm>
        </p:spPr>
        <p:txBody>
          <a:bodyPr/>
          <a:lstStyle/>
          <a:p>
            <a:pPr eaLnBrk="1" hangingPunct="1">
              <a:lnSpc>
                <a:spcPct val="110000"/>
              </a:lnSpc>
              <a:spcAft>
                <a:spcPct val="40000"/>
              </a:spcAft>
              <a:buClr>
                <a:srgbClr val="6600CC"/>
              </a:buClr>
            </a:pPr>
            <a:r>
              <a:rPr lang="en-US" altLang="zh-CN" smtClean="0">
                <a:solidFill>
                  <a:srgbClr val="CC00CC"/>
                </a:solidFill>
              </a:rPr>
              <a:t>1</a:t>
            </a:r>
            <a:r>
              <a:rPr lang="zh-CN" altLang="en-US" smtClean="0">
                <a:solidFill>
                  <a:srgbClr val="CC00CC"/>
                </a:solidFill>
              </a:rPr>
              <a:t>）</a:t>
            </a:r>
            <a:r>
              <a:rPr lang="zh-CN" altLang="en-US" smtClean="0"/>
              <a:t>设</a:t>
            </a:r>
            <a:r>
              <a:rPr lang="en-US" altLang="zh-CN" smtClean="0"/>
              <a:t>m(t)</a:t>
            </a:r>
            <a:r>
              <a:rPr lang="zh-CN" altLang="en-US" smtClean="0"/>
              <a:t>＝</a:t>
            </a:r>
            <a:r>
              <a:rPr lang="en-US" altLang="zh-CN" smtClean="0"/>
              <a:t>E[X(t)]</a:t>
            </a:r>
            <a:r>
              <a:rPr lang="zh-CN" altLang="en-US" smtClean="0"/>
              <a:t>，则</a:t>
            </a:r>
          </a:p>
          <a:p>
            <a:pPr eaLnBrk="1" hangingPunct="1">
              <a:lnSpc>
                <a:spcPct val="110000"/>
              </a:lnSpc>
              <a:spcAft>
                <a:spcPct val="40000"/>
              </a:spcAft>
              <a:buFont typeface="Wingdings" panose="05000000000000000000" pitchFamily="2" charset="2"/>
              <a:buNone/>
            </a:pPr>
            <a:r>
              <a:rPr lang="zh-CN" altLang="en-US" smtClean="0"/>
              <a:t>	</a:t>
            </a:r>
            <a:r>
              <a:rPr lang="en-US" altLang="zh-CN" smtClean="0"/>
              <a:t>m(t+s)</a:t>
            </a:r>
            <a:r>
              <a:rPr lang="zh-CN" altLang="en-US" smtClean="0"/>
              <a:t>＝</a:t>
            </a:r>
            <a:r>
              <a:rPr lang="en-US" altLang="zh-CN" smtClean="0"/>
              <a:t>E[X(t+s)]</a:t>
            </a:r>
          </a:p>
          <a:p>
            <a:pPr eaLnBrk="1" hangingPunct="1">
              <a:lnSpc>
                <a:spcPct val="110000"/>
              </a:lnSpc>
              <a:spcAft>
                <a:spcPct val="40000"/>
              </a:spcAft>
              <a:buFont typeface="Wingdings" panose="05000000000000000000" pitchFamily="2" charset="2"/>
              <a:buNone/>
            </a:pPr>
            <a:r>
              <a:rPr lang="en-US" altLang="zh-CN" smtClean="0"/>
              <a:t>		       </a:t>
            </a:r>
            <a:r>
              <a:rPr lang="zh-CN" altLang="en-US" smtClean="0"/>
              <a:t>＝</a:t>
            </a:r>
            <a:r>
              <a:rPr lang="en-US" altLang="zh-CN" smtClean="0"/>
              <a:t>E[X(t+s)-X(s)+X(s)-X(0)]</a:t>
            </a:r>
          </a:p>
          <a:p>
            <a:pPr eaLnBrk="1" hangingPunct="1">
              <a:lnSpc>
                <a:spcPct val="110000"/>
              </a:lnSpc>
              <a:spcAft>
                <a:spcPct val="40000"/>
              </a:spcAft>
              <a:buFont typeface="Wingdings" panose="05000000000000000000" pitchFamily="2" charset="2"/>
              <a:buNone/>
            </a:pPr>
            <a:r>
              <a:rPr lang="en-US" altLang="zh-CN" smtClean="0"/>
              <a:t>		       </a:t>
            </a:r>
            <a:r>
              <a:rPr lang="zh-CN" altLang="en-US" smtClean="0"/>
              <a:t>＝</a:t>
            </a:r>
            <a:r>
              <a:rPr lang="en-US" altLang="zh-CN" smtClean="0"/>
              <a:t>E[X(t+s)-X(s)]+E[X(s)-X(0)]</a:t>
            </a:r>
          </a:p>
          <a:p>
            <a:pPr eaLnBrk="1" hangingPunct="1">
              <a:lnSpc>
                <a:spcPct val="110000"/>
              </a:lnSpc>
              <a:spcAft>
                <a:spcPct val="40000"/>
              </a:spcAft>
              <a:buFont typeface="Wingdings" panose="05000000000000000000" pitchFamily="2" charset="2"/>
              <a:buNone/>
            </a:pPr>
            <a:r>
              <a:rPr lang="en-US" altLang="zh-CN" smtClean="0"/>
              <a:t>		       </a:t>
            </a:r>
            <a:r>
              <a:rPr lang="zh-CN" altLang="en-US" smtClean="0"/>
              <a:t>＝</a:t>
            </a:r>
            <a:r>
              <a:rPr lang="en-US" altLang="zh-CN" smtClean="0"/>
              <a:t>E[X(t)]+E[X(s)]</a:t>
            </a:r>
          </a:p>
          <a:p>
            <a:pPr eaLnBrk="1" hangingPunct="1">
              <a:lnSpc>
                <a:spcPct val="110000"/>
              </a:lnSpc>
              <a:spcAft>
                <a:spcPct val="40000"/>
              </a:spcAft>
              <a:buFont typeface="Wingdings" panose="05000000000000000000" pitchFamily="2" charset="2"/>
              <a:buNone/>
            </a:pPr>
            <a:r>
              <a:rPr lang="en-US" altLang="zh-CN" smtClean="0"/>
              <a:t>		       </a:t>
            </a:r>
            <a:r>
              <a:rPr lang="zh-CN" altLang="en-US" smtClean="0"/>
              <a:t>＝</a:t>
            </a:r>
            <a:r>
              <a:rPr lang="en-US" altLang="zh-CN" smtClean="0"/>
              <a:t>m(t)+m(s)</a:t>
            </a:r>
          </a:p>
          <a:p>
            <a:pPr eaLnBrk="1" hangingPunct="1">
              <a:lnSpc>
                <a:spcPct val="110000"/>
              </a:lnSpc>
              <a:spcAft>
                <a:spcPct val="40000"/>
              </a:spcAft>
              <a:buFont typeface="Wingdings" panose="05000000000000000000" pitchFamily="2" charset="2"/>
              <a:buNone/>
            </a:pPr>
            <a:r>
              <a:rPr lang="en-US" altLang="zh-CN" smtClean="0"/>
              <a:t>	</a:t>
            </a:r>
            <a:r>
              <a:rPr lang="zh-CN" altLang="en-US" smtClean="0"/>
              <a:t>由数学分析知识知：</a:t>
            </a:r>
          </a:p>
          <a:p>
            <a:pPr eaLnBrk="1" hangingPunct="1">
              <a:lnSpc>
                <a:spcPct val="110000"/>
              </a:lnSpc>
              <a:spcAft>
                <a:spcPct val="40000"/>
              </a:spcAft>
              <a:buFont typeface="Wingdings" panose="05000000000000000000" pitchFamily="2" charset="2"/>
              <a:buNone/>
            </a:pPr>
            <a:r>
              <a:rPr lang="zh-CN" altLang="en-US" smtClean="0"/>
              <a:t>	</a:t>
            </a:r>
            <a:r>
              <a:rPr lang="en-US" altLang="zh-CN" smtClean="0"/>
              <a:t>m(t)</a:t>
            </a:r>
            <a:r>
              <a:rPr lang="zh-CN" altLang="en-US" smtClean="0"/>
              <a:t>＝</a:t>
            </a:r>
            <a:r>
              <a:rPr lang="en-US" altLang="zh-CN" smtClean="0"/>
              <a:t>at</a:t>
            </a:r>
            <a:r>
              <a:rPr lang="zh-CN" altLang="en-US" smtClean="0"/>
              <a:t>，其中常数</a:t>
            </a:r>
            <a:r>
              <a:rPr lang="en-US" altLang="zh-CN" smtClean="0"/>
              <a:t>a</a:t>
            </a:r>
            <a:r>
              <a:rPr lang="zh-CN" altLang="en-US" smtClean="0"/>
              <a:t>＝</a:t>
            </a:r>
            <a:r>
              <a:rPr lang="en-US" altLang="zh-CN" smtClean="0"/>
              <a:t>m(1)</a:t>
            </a:r>
            <a:r>
              <a:rPr lang="zh-CN" altLang="en-US" smtClean="0"/>
              <a:t>。</a:t>
            </a:r>
          </a:p>
        </p:txBody>
      </p:sp>
      <p:sp>
        <p:nvSpPr>
          <p:cNvPr id="285703" name="AutoShape 7"/>
          <p:cNvSpPr>
            <a:spLocks noChangeArrowheads="1"/>
          </p:cNvSpPr>
          <p:nvPr/>
        </p:nvSpPr>
        <p:spPr bwMode="auto">
          <a:xfrm>
            <a:off x="5292725" y="3933825"/>
            <a:ext cx="3527425" cy="1223963"/>
          </a:xfrm>
          <a:prstGeom prst="wedgeRectCallout">
            <a:avLst>
              <a:gd name="adj1" fmla="val -114069"/>
              <a:gd name="adj2" fmla="val 97847"/>
            </a:avLst>
          </a:prstGeom>
          <a:solidFill>
            <a:schemeClr val="accent1"/>
          </a:solidFill>
          <a:ln w="9525" algn="ctr">
            <a:solidFill>
              <a:srgbClr val="0000FF"/>
            </a:solidFill>
            <a:miter lim="800000"/>
            <a:headEnd/>
            <a:tailEnd/>
          </a:ln>
        </p:spPr>
        <p:txBody>
          <a:bodyPr lIns="0" tIns="0" rIns="0" bIns="0"/>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en-US" altLang="zh-CN">
                <a:solidFill>
                  <a:srgbClr val="FFFF00"/>
                </a:solidFill>
              </a:rPr>
              <a:t>f(x)</a:t>
            </a:r>
            <a:r>
              <a:rPr lang="zh-CN" altLang="en-US">
                <a:solidFill>
                  <a:srgbClr val="FFFF00"/>
                </a:solidFill>
              </a:rPr>
              <a:t>连续，若</a:t>
            </a:r>
            <a:r>
              <a:rPr lang="en-US" altLang="zh-CN">
                <a:solidFill>
                  <a:srgbClr val="FFFF00"/>
                </a:solidFill>
              </a:rPr>
              <a:t>f(x+y) = f(x)+f(y)</a:t>
            </a:r>
            <a:r>
              <a:rPr lang="zh-CN" altLang="en-US">
                <a:solidFill>
                  <a:srgbClr val="FFFF00"/>
                </a:solidFill>
              </a:rPr>
              <a:t>，则</a:t>
            </a:r>
            <a:r>
              <a:rPr lang="en-US" altLang="zh-CN">
                <a:solidFill>
                  <a:srgbClr val="FFFF00"/>
                </a:solidFill>
              </a:rPr>
              <a:t>f(x) = kx</a:t>
            </a:r>
            <a:r>
              <a:rPr lang="zh-CN" altLang="en-US">
                <a:solidFill>
                  <a:srgbClr val="FFFF00"/>
                </a:solidFill>
              </a:rPr>
              <a:t>。</a:t>
            </a:r>
          </a:p>
        </p:txBody>
      </p:sp>
      <p:sp>
        <p:nvSpPr>
          <p:cNvPr id="8" name="页脚占位符 7"/>
          <p:cNvSpPr>
            <a:spLocks noGrp="1"/>
          </p:cNvSpPr>
          <p:nvPr>
            <p:ph type="ftr" sz="quarter" idx="11"/>
          </p:nvPr>
        </p:nvSpPr>
        <p:spPr/>
        <p:txBody>
          <a:bodyPr/>
          <a:lstStyle/>
          <a:p>
            <a:pPr>
              <a:defRPr/>
            </a:pPr>
            <a:r>
              <a:rPr lang="zh-CN" altLang="en-US"/>
              <a:t>信息与软件工程学院　顾小丰</a:t>
            </a:r>
            <a:endParaRPr lang="en-US" altLang="zh-CN"/>
          </a:p>
        </p:txBody>
      </p:sp>
      <p:sp>
        <p:nvSpPr>
          <p:cNvPr id="18439"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45</a:t>
            </a:r>
            <a:r>
              <a:rPr lang="zh-CN" altLang="en-US" sz="1800">
                <a:solidFill>
                  <a:srgbClr val="00FF00"/>
                </a:solidFill>
                <a:ea typeface="黑体" panose="02010609060101010101" pitchFamily="49" charset="-122"/>
              </a:rPr>
              <a:t>－</a:t>
            </a:r>
            <a:fld id="{DD371F4B-054C-45B8-936F-6C8055D88928}" type="slidenum">
              <a:rPr lang="zh-CN" altLang="en-US" sz="1800">
                <a:solidFill>
                  <a:srgbClr val="00FF00"/>
                </a:solidFill>
                <a:ea typeface="黑体" panose="02010609060101010101" pitchFamily="49" charset="-122"/>
              </a:rPr>
              <a:pPr/>
              <a:t>14</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85699">
                                            <p:txEl>
                                              <p:pRg st="0" end="0"/>
                                            </p:txEl>
                                          </p:spTgt>
                                        </p:tgtEl>
                                        <p:attrNameLst>
                                          <p:attrName>style.visibility</p:attrName>
                                        </p:attrNameLst>
                                      </p:cBhvr>
                                      <p:to>
                                        <p:strVal val="visible"/>
                                      </p:to>
                                    </p:set>
                                    <p:anim calcmode="lin" valueType="num">
                                      <p:cBhvr additive="base">
                                        <p:cTn id="7" dur="500" fill="hold"/>
                                        <p:tgtEl>
                                          <p:spTgt spid="2856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56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5699">
                                            <p:txEl>
                                              <p:pRg st="1" end="1"/>
                                            </p:txEl>
                                          </p:spTgt>
                                        </p:tgtEl>
                                        <p:attrNameLst>
                                          <p:attrName>style.visibility</p:attrName>
                                        </p:attrNameLst>
                                      </p:cBhvr>
                                      <p:to>
                                        <p:strVal val="visible"/>
                                      </p:to>
                                    </p:set>
                                    <p:anim calcmode="lin" valueType="num">
                                      <p:cBhvr additive="base">
                                        <p:cTn id="13" dur="500" fill="hold"/>
                                        <p:tgtEl>
                                          <p:spTgt spid="2856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56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85699">
                                            <p:txEl>
                                              <p:pRg st="2" end="2"/>
                                            </p:txEl>
                                          </p:spTgt>
                                        </p:tgtEl>
                                        <p:attrNameLst>
                                          <p:attrName>style.visibility</p:attrName>
                                        </p:attrNameLst>
                                      </p:cBhvr>
                                      <p:to>
                                        <p:strVal val="visible"/>
                                      </p:to>
                                    </p:set>
                                    <p:anim calcmode="lin" valueType="num">
                                      <p:cBhvr additive="base">
                                        <p:cTn id="19" dur="500" fill="hold"/>
                                        <p:tgtEl>
                                          <p:spTgt spid="28569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56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85699">
                                            <p:txEl>
                                              <p:pRg st="3" end="3"/>
                                            </p:txEl>
                                          </p:spTgt>
                                        </p:tgtEl>
                                        <p:attrNameLst>
                                          <p:attrName>style.visibility</p:attrName>
                                        </p:attrNameLst>
                                      </p:cBhvr>
                                      <p:to>
                                        <p:strVal val="visible"/>
                                      </p:to>
                                    </p:set>
                                    <p:anim calcmode="lin" valueType="num">
                                      <p:cBhvr additive="base">
                                        <p:cTn id="25" dur="500" fill="hold"/>
                                        <p:tgtEl>
                                          <p:spTgt spid="28569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856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85699">
                                            <p:txEl>
                                              <p:pRg st="4" end="4"/>
                                            </p:txEl>
                                          </p:spTgt>
                                        </p:tgtEl>
                                        <p:attrNameLst>
                                          <p:attrName>style.visibility</p:attrName>
                                        </p:attrNameLst>
                                      </p:cBhvr>
                                      <p:to>
                                        <p:strVal val="visible"/>
                                      </p:to>
                                    </p:set>
                                    <p:anim calcmode="lin" valueType="num">
                                      <p:cBhvr additive="base">
                                        <p:cTn id="31" dur="500" fill="hold"/>
                                        <p:tgtEl>
                                          <p:spTgt spid="28569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8569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85699">
                                            <p:txEl>
                                              <p:pRg st="5" end="5"/>
                                            </p:txEl>
                                          </p:spTgt>
                                        </p:tgtEl>
                                        <p:attrNameLst>
                                          <p:attrName>style.visibility</p:attrName>
                                        </p:attrNameLst>
                                      </p:cBhvr>
                                      <p:to>
                                        <p:strVal val="visible"/>
                                      </p:to>
                                    </p:set>
                                    <p:anim calcmode="lin" valueType="num">
                                      <p:cBhvr additive="base">
                                        <p:cTn id="37" dur="500" fill="hold"/>
                                        <p:tgtEl>
                                          <p:spTgt spid="28569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8569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85699">
                                            <p:txEl>
                                              <p:pRg st="6" end="6"/>
                                            </p:txEl>
                                          </p:spTgt>
                                        </p:tgtEl>
                                        <p:attrNameLst>
                                          <p:attrName>style.visibility</p:attrName>
                                        </p:attrNameLst>
                                      </p:cBhvr>
                                      <p:to>
                                        <p:strVal val="visible"/>
                                      </p:to>
                                    </p:set>
                                    <p:anim calcmode="lin" valueType="num">
                                      <p:cBhvr additive="base">
                                        <p:cTn id="43" dur="500" fill="hold"/>
                                        <p:tgtEl>
                                          <p:spTgt spid="28569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85699">
                                            <p:txEl>
                                              <p:pRg st="6" end="6"/>
                                            </p:txEl>
                                          </p:spTgt>
                                        </p:tgtEl>
                                        <p:attrNameLst>
                                          <p:attrName>ppt_y</p:attrName>
                                        </p:attrNameLst>
                                      </p:cBhvr>
                                      <p:tavLst>
                                        <p:tav tm="0">
                                          <p:val>
                                            <p:strVal val="1+#ppt_h/2"/>
                                          </p:val>
                                        </p:tav>
                                        <p:tav tm="100000">
                                          <p:val>
                                            <p:strVal val="#ppt_y"/>
                                          </p:val>
                                        </p:tav>
                                      </p:tavLst>
                                    </p:anim>
                                  </p:childTnLst>
                                </p:cTn>
                              </p:par>
                            </p:childTnLst>
                          </p:cTn>
                        </p:par>
                        <p:par>
                          <p:cTn id="45" fill="hold" nodeType="afterGroup">
                            <p:stCondLst>
                              <p:cond delay="500"/>
                            </p:stCondLst>
                            <p:childTnLst>
                              <p:par>
                                <p:cTn id="46" presetID="48" presetClass="entr" presetSubtype="0" accel="50000" fill="hold" grpId="0" nodeType="afterEffect">
                                  <p:stCondLst>
                                    <p:cond delay="0"/>
                                  </p:stCondLst>
                                  <p:childTnLst>
                                    <p:set>
                                      <p:cBhvr>
                                        <p:cTn id="47" dur="1" fill="hold">
                                          <p:stCondLst>
                                            <p:cond delay="0"/>
                                          </p:stCondLst>
                                        </p:cTn>
                                        <p:tgtEl>
                                          <p:spTgt spid="285703"/>
                                        </p:tgtEl>
                                        <p:attrNameLst>
                                          <p:attrName>style.visibility</p:attrName>
                                        </p:attrNameLst>
                                      </p:cBhvr>
                                      <p:to>
                                        <p:strVal val="visible"/>
                                      </p:to>
                                    </p:set>
                                    <p:anim calcmode="lin" valueType="num">
                                      <p:cBhvr>
                                        <p:cTn id="48" dur="1000" fill="hold"/>
                                        <p:tgtEl>
                                          <p:spTgt spid="285703"/>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49" dur="1000" fill="hold"/>
                                        <p:tgtEl>
                                          <p:spTgt spid="285703"/>
                                        </p:tgtEl>
                                        <p:attrNameLst>
                                          <p:attrName>ppt_x</p:attrName>
                                        </p:attrNameLst>
                                      </p:cBhvr>
                                      <p:tavLst>
                                        <p:tav tm="0">
                                          <p:val>
                                            <p:fltVal val="-1"/>
                                          </p:val>
                                        </p:tav>
                                        <p:tav tm="50000">
                                          <p:val>
                                            <p:fltVal val="0.95"/>
                                          </p:val>
                                        </p:tav>
                                        <p:tav tm="100000">
                                          <p:val>
                                            <p:strVal val="#ppt_x"/>
                                          </p:val>
                                        </p:tav>
                                      </p:tavLst>
                                    </p:anim>
                                    <p:anim calcmode="lin" valueType="num">
                                      <p:cBhvr>
                                        <p:cTn id="50" dur="1000" fill="hold"/>
                                        <p:tgtEl>
                                          <p:spTgt spid="285703"/>
                                        </p:tgtEl>
                                        <p:attrNameLst>
                                          <p:attrName>ppt_y</p:attrName>
                                        </p:attrNameLst>
                                      </p:cBhvr>
                                      <p:tavLst>
                                        <p:tav tm="0">
                                          <p:val>
                                            <p:strVal val="#ppt_y"/>
                                          </p:val>
                                        </p:tav>
                                        <p:tav tm="100000">
                                          <p:val>
                                            <p:strVal val="#ppt_y"/>
                                          </p:val>
                                        </p:tav>
                                      </p:tavLst>
                                    </p:anim>
                                    <p:animEffect transition="in" filter="fade">
                                      <p:cBhvr>
                                        <p:cTn id="51" dur="1000"/>
                                        <p:tgtEl>
                                          <p:spTgt spid="285703"/>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285699">
                                            <p:txEl>
                                              <p:pRg st="7" end="7"/>
                                            </p:txEl>
                                          </p:spTgt>
                                        </p:tgtEl>
                                        <p:attrNameLst>
                                          <p:attrName>style.visibility</p:attrName>
                                        </p:attrNameLst>
                                      </p:cBhvr>
                                      <p:to>
                                        <p:strVal val="visible"/>
                                      </p:to>
                                    </p:set>
                                    <p:anim calcmode="lin" valueType="num">
                                      <p:cBhvr additive="base">
                                        <p:cTn id="56" dur="500" fill="hold"/>
                                        <p:tgtEl>
                                          <p:spTgt spid="285699">
                                            <p:txEl>
                                              <p:pRg st="7" end="7"/>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285699">
                                            <p:txEl>
                                              <p:pRg st="7" end="7"/>
                                            </p:txEl>
                                          </p:spTgt>
                                        </p:tgtEl>
                                        <p:attrNameLst>
                                          <p:attrName>ppt_y</p:attrName>
                                        </p:attrNameLst>
                                      </p:cBhvr>
                                      <p:tavLst>
                                        <p:tav tm="0">
                                          <p:val>
                                            <p:strVal val="1+#ppt_h/2"/>
                                          </p:val>
                                        </p:tav>
                                        <p:tav tm="100000">
                                          <p:val>
                                            <p:strVal val="#ppt_y"/>
                                          </p:val>
                                        </p:tav>
                                      </p:tavLst>
                                    </p:anim>
                                  </p:childTnLst>
                                </p:cTn>
                              </p:par>
                              <p:par>
                                <p:cTn id="58" presetID="2" presetClass="exit" presetSubtype="3" fill="hold" grpId="1" nodeType="withEffect">
                                  <p:stCondLst>
                                    <p:cond delay="0"/>
                                  </p:stCondLst>
                                  <p:childTnLst>
                                    <p:anim calcmode="lin" valueType="num">
                                      <p:cBhvr additive="base">
                                        <p:cTn id="59" dur="500"/>
                                        <p:tgtEl>
                                          <p:spTgt spid="285703"/>
                                        </p:tgtEl>
                                        <p:attrNameLst>
                                          <p:attrName>ppt_x</p:attrName>
                                        </p:attrNameLst>
                                      </p:cBhvr>
                                      <p:tavLst>
                                        <p:tav tm="0">
                                          <p:val>
                                            <p:strVal val="ppt_x"/>
                                          </p:val>
                                        </p:tav>
                                        <p:tav tm="100000">
                                          <p:val>
                                            <p:strVal val="1+ppt_w/2"/>
                                          </p:val>
                                        </p:tav>
                                      </p:tavLst>
                                    </p:anim>
                                    <p:anim calcmode="lin" valueType="num">
                                      <p:cBhvr additive="base">
                                        <p:cTn id="60" dur="500"/>
                                        <p:tgtEl>
                                          <p:spTgt spid="285703"/>
                                        </p:tgtEl>
                                        <p:attrNameLst>
                                          <p:attrName>ppt_y</p:attrName>
                                        </p:attrNameLst>
                                      </p:cBhvr>
                                      <p:tavLst>
                                        <p:tav tm="0">
                                          <p:val>
                                            <p:strVal val="ppt_y"/>
                                          </p:val>
                                        </p:tav>
                                        <p:tav tm="100000">
                                          <p:val>
                                            <p:strVal val="0-ppt_h/2"/>
                                          </p:val>
                                        </p:tav>
                                      </p:tavLst>
                                    </p:anim>
                                    <p:set>
                                      <p:cBhvr>
                                        <p:cTn id="61" dur="1" fill="hold">
                                          <p:stCondLst>
                                            <p:cond delay="499"/>
                                          </p:stCondLst>
                                        </p:cTn>
                                        <p:tgtEl>
                                          <p:spTgt spid="28570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699" grpId="0" build="p"/>
      <p:bldP spid="285703" grpId="0" animBg="1"/>
      <p:bldP spid="285703"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586C1992-BDC0-43E0-A7F0-3B2FE5545CD6}" type="datetime1">
              <a:rPr lang="zh-CN" altLang="en-US"/>
              <a:pPr>
                <a:defRPr/>
              </a:pPr>
              <a:t>2018/12/13</a:t>
            </a:fld>
            <a:endParaRPr lang="en-US" altLang="zh-CN"/>
          </a:p>
        </p:txBody>
      </p:sp>
      <p:sp>
        <p:nvSpPr>
          <p:cNvPr id="19459" name="Rectangle 2"/>
          <p:cNvSpPr>
            <a:spLocks noGrp="1" noChangeArrowheads="1"/>
          </p:cNvSpPr>
          <p:nvPr>
            <p:ph type="title"/>
          </p:nvPr>
        </p:nvSpPr>
        <p:spPr/>
        <p:txBody>
          <a:bodyPr/>
          <a:lstStyle/>
          <a:p>
            <a:pPr algn="l" eaLnBrk="1" hangingPunct="1"/>
            <a:r>
              <a:rPr lang="zh-CN" altLang="en-US" smtClean="0"/>
              <a:t>证明</a:t>
            </a:r>
            <a:r>
              <a:rPr lang="en-US" altLang="zh-CN" smtClean="0"/>
              <a:t>(</a:t>
            </a:r>
            <a:r>
              <a:rPr lang="zh-CN" altLang="en-US" smtClean="0"/>
              <a:t>续</a:t>
            </a:r>
            <a:r>
              <a:rPr lang="en-US" altLang="zh-CN" smtClean="0"/>
              <a:t>1)</a:t>
            </a:r>
          </a:p>
        </p:txBody>
      </p:sp>
      <p:sp>
        <p:nvSpPr>
          <p:cNvPr id="310275" name="Rectangle 3"/>
          <p:cNvSpPr>
            <a:spLocks noGrp="1" noChangeArrowheads="1"/>
          </p:cNvSpPr>
          <p:nvPr>
            <p:ph type="body" idx="1"/>
          </p:nvPr>
        </p:nvSpPr>
        <p:spPr>
          <a:xfrm>
            <a:off x="1143000" y="1143000"/>
            <a:ext cx="7696200" cy="4189413"/>
          </a:xfrm>
        </p:spPr>
        <p:txBody>
          <a:bodyPr/>
          <a:lstStyle/>
          <a:p>
            <a:pPr eaLnBrk="1" hangingPunct="1">
              <a:lnSpc>
                <a:spcPct val="140000"/>
              </a:lnSpc>
              <a:buClrTx/>
              <a:buFontTx/>
              <a:buNone/>
            </a:pPr>
            <a:r>
              <a:rPr lang="en-US" altLang="zh-CN" smtClean="0">
                <a:solidFill>
                  <a:srgbClr val="CC00CC"/>
                </a:solidFill>
              </a:rPr>
              <a:t>2</a:t>
            </a:r>
            <a:r>
              <a:rPr lang="zh-CN" altLang="en-US" smtClean="0">
                <a:solidFill>
                  <a:srgbClr val="CC00CC"/>
                </a:solidFill>
              </a:rPr>
              <a:t>）</a:t>
            </a:r>
            <a:r>
              <a:rPr lang="zh-CN" altLang="en-US" smtClean="0"/>
              <a:t>设</a:t>
            </a:r>
            <a:r>
              <a:rPr lang="en-US" altLang="zh-CN" smtClean="0"/>
              <a:t>D(t)</a:t>
            </a:r>
            <a:r>
              <a:rPr lang="zh-CN" altLang="en-US" smtClean="0"/>
              <a:t>＝</a:t>
            </a:r>
            <a:r>
              <a:rPr lang="en-US" altLang="zh-CN" smtClean="0"/>
              <a:t>D[X(t)]</a:t>
            </a:r>
            <a:r>
              <a:rPr lang="zh-CN" altLang="en-US" smtClean="0"/>
              <a:t>，则</a:t>
            </a:r>
          </a:p>
          <a:p>
            <a:pPr eaLnBrk="1" hangingPunct="1">
              <a:lnSpc>
                <a:spcPct val="140000"/>
              </a:lnSpc>
              <a:buFont typeface="Wingdings" panose="05000000000000000000" pitchFamily="2" charset="2"/>
              <a:buNone/>
            </a:pPr>
            <a:r>
              <a:rPr lang="zh-CN" altLang="en-US" smtClean="0"/>
              <a:t>	</a:t>
            </a:r>
            <a:r>
              <a:rPr lang="en-US" altLang="zh-CN" smtClean="0"/>
              <a:t>D(t+s)</a:t>
            </a:r>
            <a:r>
              <a:rPr lang="zh-CN" altLang="en-US" smtClean="0"/>
              <a:t>＝</a:t>
            </a:r>
            <a:r>
              <a:rPr lang="en-US" altLang="zh-CN" smtClean="0"/>
              <a:t>D[X(t+s)]</a:t>
            </a:r>
          </a:p>
          <a:p>
            <a:pPr eaLnBrk="1" hangingPunct="1">
              <a:lnSpc>
                <a:spcPct val="140000"/>
              </a:lnSpc>
              <a:buFont typeface="Wingdings" panose="05000000000000000000" pitchFamily="2" charset="2"/>
              <a:buNone/>
            </a:pPr>
            <a:r>
              <a:rPr lang="en-US" altLang="zh-CN" smtClean="0"/>
              <a:t>		      </a:t>
            </a:r>
            <a:r>
              <a:rPr lang="zh-CN" altLang="en-US" smtClean="0"/>
              <a:t>＝</a:t>
            </a:r>
            <a:r>
              <a:rPr lang="en-US" altLang="zh-CN" smtClean="0"/>
              <a:t>D[X(t+s)-X(s)+X(s)-X(0)]</a:t>
            </a:r>
          </a:p>
          <a:p>
            <a:pPr eaLnBrk="1" hangingPunct="1">
              <a:lnSpc>
                <a:spcPct val="140000"/>
              </a:lnSpc>
              <a:buFont typeface="Wingdings" panose="05000000000000000000" pitchFamily="2" charset="2"/>
              <a:buNone/>
            </a:pPr>
            <a:r>
              <a:rPr lang="en-US" altLang="zh-CN" smtClean="0"/>
              <a:t>		      </a:t>
            </a:r>
            <a:r>
              <a:rPr lang="zh-CN" altLang="en-US" smtClean="0"/>
              <a:t>＝</a:t>
            </a:r>
            <a:r>
              <a:rPr lang="en-US" altLang="zh-CN" smtClean="0"/>
              <a:t>D[X(t+s)-X(s)]+D[X(s)-X(0)]</a:t>
            </a:r>
          </a:p>
          <a:p>
            <a:pPr eaLnBrk="1" hangingPunct="1">
              <a:lnSpc>
                <a:spcPct val="140000"/>
              </a:lnSpc>
              <a:buFont typeface="Wingdings" panose="05000000000000000000" pitchFamily="2" charset="2"/>
              <a:buNone/>
            </a:pPr>
            <a:r>
              <a:rPr lang="en-US" altLang="zh-CN" smtClean="0"/>
              <a:t>		      </a:t>
            </a:r>
            <a:r>
              <a:rPr lang="zh-CN" altLang="en-US" smtClean="0"/>
              <a:t>＝</a:t>
            </a:r>
            <a:r>
              <a:rPr lang="en-US" altLang="zh-CN" smtClean="0"/>
              <a:t>D[X(t)]+D[X(s)]</a:t>
            </a:r>
            <a:r>
              <a:rPr lang="zh-CN" altLang="en-US" smtClean="0"/>
              <a:t>＝</a:t>
            </a:r>
            <a:r>
              <a:rPr lang="en-US" altLang="zh-CN" smtClean="0"/>
              <a:t>D(t)+D(s)</a:t>
            </a:r>
          </a:p>
          <a:p>
            <a:pPr eaLnBrk="1" hangingPunct="1">
              <a:lnSpc>
                <a:spcPct val="140000"/>
              </a:lnSpc>
              <a:buFont typeface="Wingdings" panose="05000000000000000000" pitchFamily="2" charset="2"/>
              <a:buNone/>
            </a:pPr>
            <a:r>
              <a:rPr lang="en-US" altLang="zh-CN" smtClean="0"/>
              <a:t>	</a:t>
            </a:r>
            <a:r>
              <a:rPr lang="zh-CN" altLang="en-US" smtClean="0"/>
              <a:t>由数学分析知识：</a:t>
            </a:r>
          </a:p>
          <a:p>
            <a:pPr eaLnBrk="1" hangingPunct="1">
              <a:lnSpc>
                <a:spcPct val="140000"/>
              </a:lnSpc>
              <a:buFont typeface="Wingdings" panose="05000000000000000000" pitchFamily="2" charset="2"/>
              <a:buNone/>
            </a:pPr>
            <a:r>
              <a:rPr lang="zh-CN" altLang="en-US" smtClean="0"/>
              <a:t>		</a:t>
            </a:r>
            <a:r>
              <a:rPr lang="en-US" altLang="zh-CN" smtClean="0"/>
              <a:t>D(t)</a:t>
            </a:r>
            <a:r>
              <a:rPr lang="zh-CN" altLang="en-US" smtClean="0"/>
              <a:t>＝</a:t>
            </a:r>
            <a:r>
              <a:rPr lang="zh-CN" altLang="en-US" smtClean="0">
                <a:sym typeface="Symbol" panose="05050102010706020507" pitchFamily="18" charset="2"/>
              </a:rPr>
              <a:t></a:t>
            </a:r>
            <a:r>
              <a:rPr lang="en-US" altLang="zh-CN" baseline="30000" smtClean="0">
                <a:sym typeface="Symbol" panose="05050102010706020507" pitchFamily="18" charset="2"/>
              </a:rPr>
              <a:t>2</a:t>
            </a:r>
            <a:r>
              <a:rPr lang="en-US" altLang="zh-CN" smtClean="0">
                <a:sym typeface="Symbol" panose="05050102010706020507" pitchFamily="18" charset="2"/>
              </a:rPr>
              <a:t>t</a:t>
            </a:r>
            <a:r>
              <a:rPr lang="zh-CN" altLang="en-US" smtClean="0">
                <a:sym typeface="Symbol" panose="05050102010706020507" pitchFamily="18" charset="2"/>
              </a:rPr>
              <a:t>，</a:t>
            </a:r>
            <a:r>
              <a:rPr lang="zh-CN" altLang="en-US" smtClean="0"/>
              <a:t>其中</a:t>
            </a:r>
            <a:r>
              <a:rPr lang="zh-CN" altLang="en-US" smtClean="0">
                <a:sym typeface="Symbol" panose="05050102010706020507" pitchFamily="18" charset="2"/>
              </a:rPr>
              <a:t></a:t>
            </a:r>
            <a:r>
              <a:rPr lang="en-US" altLang="zh-CN" baseline="30000" smtClean="0">
                <a:sym typeface="Symbol" panose="05050102010706020507" pitchFamily="18" charset="2"/>
              </a:rPr>
              <a:t>2</a:t>
            </a:r>
            <a:r>
              <a:rPr lang="zh-CN" altLang="en-US" smtClean="0"/>
              <a:t>＝</a:t>
            </a:r>
            <a:r>
              <a:rPr lang="en-US" altLang="zh-CN" smtClean="0"/>
              <a:t>D(1)</a:t>
            </a:r>
            <a:r>
              <a:rPr lang="zh-CN" altLang="en-US" smtClean="0">
                <a:sym typeface="Symbol" panose="05050102010706020507" pitchFamily="18" charset="2"/>
              </a:rPr>
              <a:t>为正常数</a:t>
            </a:r>
            <a:r>
              <a:rPr lang="zh-CN" altLang="en-US" smtClean="0"/>
              <a:t>。</a:t>
            </a:r>
          </a:p>
        </p:txBody>
      </p:sp>
      <p:sp>
        <p:nvSpPr>
          <p:cNvPr id="310278" name="AutoShape 6"/>
          <p:cNvSpPr>
            <a:spLocks noChangeArrowheads="1"/>
          </p:cNvSpPr>
          <p:nvPr/>
        </p:nvSpPr>
        <p:spPr bwMode="auto">
          <a:xfrm>
            <a:off x="3492500" y="5300663"/>
            <a:ext cx="3527425" cy="1223962"/>
          </a:xfrm>
          <a:prstGeom prst="wedgeRectCallout">
            <a:avLst>
              <a:gd name="adj1" fmla="val -62963"/>
              <a:gd name="adj2" fmla="val -105255"/>
            </a:avLst>
          </a:prstGeom>
          <a:solidFill>
            <a:schemeClr val="accent1"/>
          </a:solidFill>
          <a:ln w="9525" algn="ctr">
            <a:solidFill>
              <a:srgbClr val="0000FF"/>
            </a:solidFill>
            <a:miter lim="800000"/>
            <a:headEnd/>
            <a:tailEnd/>
          </a:ln>
        </p:spPr>
        <p:txBody>
          <a:bodyPr lIns="0" tIns="0" rIns="0" bIns="0"/>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en-US" altLang="zh-CN">
                <a:solidFill>
                  <a:srgbClr val="FFFF00"/>
                </a:solidFill>
              </a:rPr>
              <a:t>f(x)</a:t>
            </a:r>
            <a:r>
              <a:rPr lang="zh-CN" altLang="en-US">
                <a:solidFill>
                  <a:srgbClr val="FFFF00"/>
                </a:solidFill>
              </a:rPr>
              <a:t>连续，若</a:t>
            </a:r>
            <a:r>
              <a:rPr lang="en-US" altLang="zh-CN">
                <a:solidFill>
                  <a:srgbClr val="FFFF00"/>
                </a:solidFill>
              </a:rPr>
              <a:t>f(x+y) = f(x)+f(y)</a:t>
            </a:r>
            <a:r>
              <a:rPr lang="zh-CN" altLang="en-US">
                <a:solidFill>
                  <a:srgbClr val="FFFF00"/>
                </a:solidFill>
              </a:rPr>
              <a:t>，则</a:t>
            </a:r>
            <a:r>
              <a:rPr lang="en-US" altLang="zh-CN">
                <a:solidFill>
                  <a:srgbClr val="FFFF00"/>
                </a:solidFill>
              </a:rPr>
              <a:t>f(x) = kx</a:t>
            </a:r>
            <a:r>
              <a:rPr lang="zh-CN" altLang="en-US">
                <a:solidFill>
                  <a:srgbClr val="FFFF00"/>
                </a:solidFill>
              </a:rPr>
              <a:t>。</a:t>
            </a:r>
          </a:p>
        </p:txBody>
      </p:sp>
      <p:sp>
        <p:nvSpPr>
          <p:cNvPr id="8" name="页脚占位符 7"/>
          <p:cNvSpPr>
            <a:spLocks noGrp="1"/>
          </p:cNvSpPr>
          <p:nvPr>
            <p:ph type="ftr" sz="quarter" idx="11"/>
          </p:nvPr>
        </p:nvSpPr>
        <p:spPr/>
        <p:txBody>
          <a:bodyPr/>
          <a:lstStyle/>
          <a:p>
            <a:pPr>
              <a:defRPr/>
            </a:pPr>
            <a:r>
              <a:rPr lang="zh-CN" altLang="en-US"/>
              <a:t>信息与软件工程学院　顾小丰</a:t>
            </a:r>
            <a:endParaRPr lang="en-US" altLang="zh-CN"/>
          </a:p>
        </p:txBody>
      </p:sp>
      <p:sp>
        <p:nvSpPr>
          <p:cNvPr id="19463"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45</a:t>
            </a:r>
            <a:r>
              <a:rPr lang="zh-CN" altLang="en-US" sz="1800">
                <a:solidFill>
                  <a:srgbClr val="00FF00"/>
                </a:solidFill>
                <a:ea typeface="黑体" panose="02010609060101010101" pitchFamily="49" charset="-122"/>
              </a:rPr>
              <a:t>－</a:t>
            </a:r>
            <a:fld id="{8D2858D8-B0A6-420C-A346-A8F195AC4F24}" type="slidenum">
              <a:rPr lang="zh-CN" altLang="en-US" sz="1800">
                <a:solidFill>
                  <a:srgbClr val="00FF00"/>
                </a:solidFill>
                <a:ea typeface="黑体" panose="02010609060101010101" pitchFamily="49" charset="-122"/>
              </a:rPr>
              <a:pPr/>
              <a:t>15</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10275">
                                            <p:txEl>
                                              <p:pRg st="0" end="0"/>
                                            </p:txEl>
                                          </p:spTgt>
                                        </p:tgtEl>
                                        <p:attrNameLst>
                                          <p:attrName>style.visibility</p:attrName>
                                        </p:attrNameLst>
                                      </p:cBhvr>
                                      <p:to>
                                        <p:strVal val="visible"/>
                                      </p:to>
                                    </p:set>
                                    <p:anim calcmode="lin" valueType="num">
                                      <p:cBhvr additive="base">
                                        <p:cTn id="7" dur="500" fill="hold"/>
                                        <p:tgtEl>
                                          <p:spTgt spid="3102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02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10275">
                                            <p:txEl>
                                              <p:pRg st="1" end="1"/>
                                            </p:txEl>
                                          </p:spTgt>
                                        </p:tgtEl>
                                        <p:attrNameLst>
                                          <p:attrName>style.visibility</p:attrName>
                                        </p:attrNameLst>
                                      </p:cBhvr>
                                      <p:to>
                                        <p:strVal val="visible"/>
                                      </p:to>
                                    </p:set>
                                    <p:anim calcmode="lin" valueType="num">
                                      <p:cBhvr additive="base">
                                        <p:cTn id="13" dur="500" fill="hold"/>
                                        <p:tgtEl>
                                          <p:spTgt spid="3102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102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10275">
                                            <p:txEl>
                                              <p:pRg st="2" end="2"/>
                                            </p:txEl>
                                          </p:spTgt>
                                        </p:tgtEl>
                                        <p:attrNameLst>
                                          <p:attrName>style.visibility</p:attrName>
                                        </p:attrNameLst>
                                      </p:cBhvr>
                                      <p:to>
                                        <p:strVal val="visible"/>
                                      </p:to>
                                    </p:set>
                                    <p:anim calcmode="lin" valueType="num">
                                      <p:cBhvr additive="base">
                                        <p:cTn id="19" dur="500" fill="hold"/>
                                        <p:tgtEl>
                                          <p:spTgt spid="31027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102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10275">
                                            <p:txEl>
                                              <p:pRg st="3" end="3"/>
                                            </p:txEl>
                                          </p:spTgt>
                                        </p:tgtEl>
                                        <p:attrNameLst>
                                          <p:attrName>style.visibility</p:attrName>
                                        </p:attrNameLst>
                                      </p:cBhvr>
                                      <p:to>
                                        <p:strVal val="visible"/>
                                      </p:to>
                                    </p:set>
                                    <p:anim calcmode="lin" valueType="num">
                                      <p:cBhvr additive="base">
                                        <p:cTn id="25" dur="500" fill="hold"/>
                                        <p:tgtEl>
                                          <p:spTgt spid="31027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102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10275">
                                            <p:txEl>
                                              <p:pRg st="4" end="4"/>
                                            </p:txEl>
                                          </p:spTgt>
                                        </p:tgtEl>
                                        <p:attrNameLst>
                                          <p:attrName>style.visibility</p:attrName>
                                        </p:attrNameLst>
                                      </p:cBhvr>
                                      <p:to>
                                        <p:strVal val="visible"/>
                                      </p:to>
                                    </p:set>
                                    <p:anim calcmode="lin" valueType="num">
                                      <p:cBhvr additive="base">
                                        <p:cTn id="31" dur="500" fill="hold"/>
                                        <p:tgtEl>
                                          <p:spTgt spid="31027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1027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10275">
                                            <p:txEl>
                                              <p:pRg st="5" end="5"/>
                                            </p:txEl>
                                          </p:spTgt>
                                        </p:tgtEl>
                                        <p:attrNameLst>
                                          <p:attrName>style.visibility</p:attrName>
                                        </p:attrNameLst>
                                      </p:cBhvr>
                                      <p:to>
                                        <p:strVal val="visible"/>
                                      </p:to>
                                    </p:set>
                                    <p:anim calcmode="lin" valueType="num">
                                      <p:cBhvr additive="base">
                                        <p:cTn id="37" dur="500" fill="hold"/>
                                        <p:tgtEl>
                                          <p:spTgt spid="31027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10275">
                                            <p:txEl>
                                              <p:pRg st="5" end="5"/>
                                            </p:txEl>
                                          </p:spTgt>
                                        </p:tgtEl>
                                        <p:attrNameLst>
                                          <p:attrName>ppt_y</p:attrName>
                                        </p:attrNameLst>
                                      </p:cBhvr>
                                      <p:tavLst>
                                        <p:tav tm="0">
                                          <p:val>
                                            <p:strVal val="1+#ppt_h/2"/>
                                          </p:val>
                                        </p:tav>
                                        <p:tav tm="100000">
                                          <p:val>
                                            <p:strVal val="#ppt_y"/>
                                          </p:val>
                                        </p:tav>
                                      </p:tavLst>
                                    </p:anim>
                                  </p:childTnLst>
                                </p:cTn>
                              </p:par>
                            </p:childTnLst>
                          </p:cTn>
                        </p:par>
                        <p:par>
                          <p:cTn id="39" fill="hold" nodeType="afterGroup">
                            <p:stCondLst>
                              <p:cond delay="500"/>
                            </p:stCondLst>
                            <p:childTnLst>
                              <p:par>
                                <p:cTn id="40" presetID="48" presetClass="entr" presetSubtype="0" accel="50000" fill="hold" grpId="0" nodeType="afterEffect">
                                  <p:stCondLst>
                                    <p:cond delay="0"/>
                                  </p:stCondLst>
                                  <p:childTnLst>
                                    <p:set>
                                      <p:cBhvr>
                                        <p:cTn id="41" dur="1" fill="hold">
                                          <p:stCondLst>
                                            <p:cond delay="0"/>
                                          </p:stCondLst>
                                        </p:cTn>
                                        <p:tgtEl>
                                          <p:spTgt spid="310278"/>
                                        </p:tgtEl>
                                        <p:attrNameLst>
                                          <p:attrName>style.visibility</p:attrName>
                                        </p:attrNameLst>
                                      </p:cBhvr>
                                      <p:to>
                                        <p:strVal val="visible"/>
                                      </p:to>
                                    </p:set>
                                    <p:anim calcmode="lin" valueType="num">
                                      <p:cBhvr>
                                        <p:cTn id="42" dur="1000" fill="hold"/>
                                        <p:tgtEl>
                                          <p:spTgt spid="310278"/>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43" dur="1000" fill="hold"/>
                                        <p:tgtEl>
                                          <p:spTgt spid="310278"/>
                                        </p:tgtEl>
                                        <p:attrNameLst>
                                          <p:attrName>ppt_x</p:attrName>
                                        </p:attrNameLst>
                                      </p:cBhvr>
                                      <p:tavLst>
                                        <p:tav tm="0">
                                          <p:val>
                                            <p:fltVal val="-1"/>
                                          </p:val>
                                        </p:tav>
                                        <p:tav tm="50000">
                                          <p:val>
                                            <p:fltVal val="0.95"/>
                                          </p:val>
                                        </p:tav>
                                        <p:tav tm="100000">
                                          <p:val>
                                            <p:strVal val="#ppt_x"/>
                                          </p:val>
                                        </p:tav>
                                      </p:tavLst>
                                    </p:anim>
                                    <p:anim calcmode="lin" valueType="num">
                                      <p:cBhvr>
                                        <p:cTn id="44" dur="1000" fill="hold"/>
                                        <p:tgtEl>
                                          <p:spTgt spid="310278"/>
                                        </p:tgtEl>
                                        <p:attrNameLst>
                                          <p:attrName>ppt_y</p:attrName>
                                        </p:attrNameLst>
                                      </p:cBhvr>
                                      <p:tavLst>
                                        <p:tav tm="0">
                                          <p:val>
                                            <p:strVal val="#ppt_y"/>
                                          </p:val>
                                        </p:tav>
                                        <p:tav tm="100000">
                                          <p:val>
                                            <p:strVal val="#ppt_y"/>
                                          </p:val>
                                        </p:tav>
                                      </p:tavLst>
                                    </p:anim>
                                    <p:animEffect transition="in" filter="fade">
                                      <p:cBhvr>
                                        <p:cTn id="45" dur="1000"/>
                                        <p:tgtEl>
                                          <p:spTgt spid="310278"/>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310275">
                                            <p:txEl>
                                              <p:pRg st="6" end="6"/>
                                            </p:txEl>
                                          </p:spTgt>
                                        </p:tgtEl>
                                        <p:attrNameLst>
                                          <p:attrName>style.visibility</p:attrName>
                                        </p:attrNameLst>
                                      </p:cBhvr>
                                      <p:to>
                                        <p:strVal val="visible"/>
                                      </p:to>
                                    </p:set>
                                    <p:anim calcmode="lin" valueType="num">
                                      <p:cBhvr additive="base">
                                        <p:cTn id="50" dur="500" fill="hold"/>
                                        <p:tgtEl>
                                          <p:spTgt spid="310275">
                                            <p:txEl>
                                              <p:pRg st="6" end="6"/>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10275">
                                            <p:txEl>
                                              <p:pRg st="6" end="6"/>
                                            </p:txEl>
                                          </p:spTgt>
                                        </p:tgtEl>
                                        <p:attrNameLst>
                                          <p:attrName>ppt_y</p:attrName>
                                        </p:attrNameLst>
                                      </p:cBhvr>
                                      <p:tavLst>
                                        <p:tav tm="0">
                                          <p:val>
                                            <p:strVal val="1+#ppt_h/2"/>
                                          </p:val>
                                        </p:tav>
                                        <p:tav tm="100000">
                                          <p:val>
                                            <p:strVal val="#ppt_y"/>
                                          </p:val>
                                        </p:tav>
                                      </p:tavLst>
                                    </p:anim>
                                  </p:childTnLst>
                                </p:cTn>
                              </p:par>
                              <p:par>
                                <p:cTn id="52" presetID="2" presetClass="exit" presetSubtype="3" fill="hold" grpId="1" nodeType="withEffect">
                                  <p:stCondLst>
                                    <p:cond delay="0"/>
                                  </p:stCondLst>
                                  <p:childTnLst>
                                    <p:anim calcmode="lin" valueType="num">
                                      <p:cBhvr additive="base">
                                        <p:cTn id="53" dur="500"/>
                                        <p:tgtEl>
                                          <p:spTgt spid="310278"/>
                                        </p:tgtEl>
                                        <p:attrNameLst>
                                          <p:attrName>ppt_x</p:attrName>
                                        </p:attrNameLst>
                                      </p:cBhvr>
                                      <p:tavLst>
                                        <p:tav tm="0">
                                          <p:val>
                                            <p:strVal val="ppt_x"/>
                                          </p:val>
                                        </p:tav>
                                        <p:tav tm="100000">
                                          <p:val>
                                            <p:strVal val="1+ppt_w/2"/>
                                          </p:val>
                                        </p:tav>
                                      </p:tavLst>
                                    </p:anim>
                                    <p:anim calcmode="lin" valueType="num">
                                      <p:cBhvr additive="base">
                                        <p:cTn id="54" dur="500"/>
                                        <p:tgtEl>
                                          <p:spTgt spid="310278"/>
                                        </p:tgtEl>
                                        <p:attrNameLst>
                                          <p:attrName>ppt_y</p:attrName>
                                        </p:attrNameLst>
                                      </p:cBhvr>
                                      <p:tavLst>
                                        <p:tav tm="0">
                                          <p:val>
                                            <p:strVal val="ppt_y"/>
                                          </p:val>
                                        </p:tav>
                                        <p:tav tm="100000">
                                          <p:val>
                                            <p:strVal val="0-ppt_h/2"/>
                                          </p:val>
                                        </p:tav>
                                      </p:tavLst>
                                    </p:anim>
                                    <p:set>
                                      <p:cBhvr>
                                        <p:cTn id="55" dur="1" fill="hold">
                                          <p:stCondLst>
                                            <p:cond delay="499"/>
                                          </p:stCondLst>
                                        </p:cTn>
                                        <p:tgtEl>
                                          <p:spTgt spid="31027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5" grpId="0" build="p"/>
      <p:bldP spid="310278" grpId="0" animBg="1"/>
      <p:bldP spid="310278"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3"/>
          <p:cNvSpPr>
            <a:spLocks noGrp="1"/>
          </p:cNvSpPr>
          <p:nvPr>
            <p:ph type="dt" sz="quarter" idx="10"/>
          </p:nvPr>
        </p:nvSpPr>
        <p:spPr/>
        <p:txBody>
          <a:bodyPr/>
          <a:lstStyle/>
          <a:p>
            <a:pPr>
              <a:defRPr/>
            </a:pPr>
            <a:fld id="{4A8C2243-B8A2-4F9D-8362-61DA6C3F3266}" type="datetime1">
              <a:rPr lang="zh-CN" altLang="en-US"/>
              <a:pPr>
                <a:defRPr/>
              </a:pPr>
              <a:t>2018/12/13</a:t>
            </a:fld>
            <a:endParaRPr lang="en-US" altLang="zh-CN"/>
          </a:p>
        </p:txBody>
      </p:sp>
      <p:sp>
        <p:nvSpPr>
          <p:cNvPr id="20483" name="Rectangle 2"/>
          <p:cNvSpPr>
            <a:spLocks noGrp="1" noChangeArrowheads="1"/>
          </p:cNvSpPr>
          <p:nvPr>
            <p:ph type="title"/>
          </p:nvPr>
        </p:nvSpPr>
        <p:spPr/>
        <p:txBody>
          <a:bodyPr/>
          <a:lstStyle/>
          <a:p>
            <a:pPr algn="l" eaLnBrk="1" hangingPunct="1"/>
            <a:r>
              <a:rPr lang="zh-CN" altLang="en-US" smtClean="0"/>
              <a:t>证明</a:t>
            </a:r>
            <a:r>
              <a:rPr lang="en-US" altLang="zh-CN" smtClean="0"/>
              <a:t>(</a:t>
            </a:r>
            <a:r>
              <a:rPr lang="zh-CN" altLang="en-US" smtClean="0"/>
              <a:t>续</a:t>
            </a:r>
            <a:r>
              <a:rPr lang="en-US" altLang="zh-CN" smtClean="0"/>
              <a:t>2)</a:t>
            </a:r>
          </a:p>
        </p:txBody>
      </p:sp>
      <p:sp>
        <p:nvSpPr>
          <p:cNvPr id="20484" name="Rectangle 3"/>
          <p:cNvSpPr>
            <a:spLocks noGrp="1" noChangeArrowheads="1"/>
          </p:cNvSpPr>
          <p:nvPr>
            <p:ph type="body" idx="1"/>
          </p:nvPr>
        </p:nvSpPr>
        <p:spPr>
          <a:xfrm>
            <a:off x="1066800" y="1166813"/>
            <a:ext cx="7848600" cy="474662"/>
          </a:xfrm>
        </p:spPr>
        <p:txBody>
          <a:bodyPr/>
          <a:lstStyle/>
          <a:p>
            <a:pPr eaLnBrk="1" hangingPunct="1">
              <a:lnSpc>
                <a:spcPct val="110000"/>
              </a:lnSpc>
              <a:buFont typeface="Wingdings" panose="05000000000000000000" pitchFamily="2" charset="2"/>
              <a:buNone/>
            </a:pPr>
            <a:r>
              <a:rPr lang="en-US" altLang="zh-CN" smtClean="0">
                <a:solidFill>
                  <a:srgbClr val="CC00CC"/>
                </a:solidFill>
              </a:rPr>
              <a:t>3</a:t>
            </a:r>
            <a:r>
              <a:rPr lang="zh-CN" altLang="en-US" smtClean="0">
                <a:solidFill>
                  <a:srgbClr val="CC00CC"/>
                </a:solidFill>
              </a:rPr>
              <a:t>）</a:t>
            </a:r>
            <a:r>
              <a:rPr lang="en-US" altLang="zh-CN" smtClean="0"/>
              <a:t>C(s, t)</a:t>
            </a:r>
            <a:r>
              <a:rPr lang="zh-CN" altLang="en-US" smtClean="0"/>
              <a:t>＝</a:t>
            </a:r>
            <a:r>
              <a:rPr lang="en-US" altLang="zh-CN" smtClean="0"/>
              <a:t>E{[X(t)]-m(t)][X(s)-m(s)]}</a:t>
            </a:r>
          </a:p>
        </p:txBody>
      </p:sp>
      <p:sp>
        <p:nvSpPr>
          <p:cNvPr id="286725" name="Rectangle 5"/>
          <p:cNvSpPr>
            <a:spLocks noChangeArrowheads="1"/>
          </p:cNvSpPr>
          <p:nvPr/>
        </p:nvSpPr>
        <p:spPr bwMode="auto">
          <a:xfrm>
            <a:off x="1524000" y="1752600"/>
            <a:ext cx="7315200" cy="124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50000"/>
              </a:spcBef>
              <a:buFont typeface="Wingdings" panose="05000000000000000000" pitchFamily="2" charset="2"/>
              <a:buNone/>
            </a:pPr>
            <a:r>
              <a:rPr lang="zh-CN" altLang="en-US"/>
              <a:t>＝</a:t>
            </a:r>
            <a:r>
              <a:rPr lang="en-US" altLang="zh-CN"/>
              <a:t>E[X(t)X(s)]-m(s)m(t)</a:t>
            </a:r>
          </a:p>
          <a:p>
            <a:pPr eaLnBrk="1" hangingPunct="1">
              <a:lnSpc>
                <a:spcPct val="110000"/>
              </a:lnSpc>
              <a:spcBef>
                <a:spcPct val="50000"/>
              </a:spcBef>
              <a:buClrTx/>
              <a:buFontTx/>
              <a:buNone/>
            </a:pPr>
            <a:r>
              <a:rPr lang="zh-CN" altLang="en-US"/>
              <a:t>＝</a:t>
            </a:r>
            <a:r>
              <a:rPr lang="en-US" altLang="zh-CN"/>
              <a:t>E{[X(t)-X(s)+X(s)]X(s)}-m(s)m(t)</a:t>
            </a:r>
          </a:p>
        </p:txBody>
      </p:sp>
      <p:sp>
        <p:nvSpPr>
          <p:cNvPr id="286726" name="Rectangle 6"/>
          <p:cNvSpPr>
            <a:spLocks noChangeArrowheads="1"/>
          </p:cNvSpPr>
          <p:nvPr/>
        </p:nvSpPr>
        <p:spPr bwMode="auto">
          <a:xfrm>
            <a:off x="1524000" y="5867400"/>
            <a:ext cx="73152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50000"/>
              </a:spcBef>
              <a:buClrTx/>
              <a:buFontTx/>
              <a:buNone/>
            </a:pPr>
            <a:r>
              <a:rPr lang="zh-CN" altLang="en-US"/>
              <a:t>一般地，</a:t>
            </a:r>
            <a:r>
              <a:rPr lang="en-US" altLang="zh-CN"/>
              <a:t>C(s, t)</a:t>
            </a:r>
            <a:r>
              <a:rPr lang="zh-CN" altLang="en-US"/>
              <a:t>＝</a:t>
            </a:r>
            <a:r>
              <a:rPr lang="zh-CN" altLang="en-US">
                <a:sym typeface="Symbol" panose="05050102010706020507" pitchFamily="18" charset="2"/>
              </a:rPr>
              <a:t></a:t>
            </a:r>
            <a:r>
              <a:rPr lang="en-US" altLang="zh-CN" baseline="30000">
                <a:sym typeface="Symbol" panose="05050102010706020507" pitchFamily="18" charset="2"/>
              </a:rPr>
              <a:t>2</a:t>
            </a:r>
            <a:r>
              <a:rPr lang="en-US" altLang="zh-CN"/>
              <a:t>min(s, t)</a:t>
            </a:r>
            <a:r>
              <a:rPr lang="zh-CN" altLang="en-US"/>
              <a:t>。</a:t>
            </a:r>
          </a:p>
        </p:txBody>
      </p:sp>
      <p:sp>
        <p:nvSpPr>
          <p:cNvPr id="286727" name="AutoShape 7"/>
          <p:cNvSpPr>
            <a:spLocks noChangeArrowheads="1"/>
          </p:cNvSpPr>
          <p:nvPr/>
        </p:nvSpPr>
        <p:spPr bwMode="auto">
          <a:xfrm>
            <a:off x="2843213" y="333375"/>
            <a:ext cx="6049962" cy="1079500"/>
          </a:xfrm>
          <a:prstGeom prst="wedgeRoundRectCallout">
            <a:avLst>
              <a:gd name="adj1" fmla="val -19167"/>
              <a:gd name="adj2" fmla="val 154116"/>
              <a:gd name="adj3" fmla="val 16667"/>
            </a:avLst>
          </a:prstGeom>
          <a:solidFill>
            <a:schemeClr val="accent1"/>
          </a:solidFill>
          <a:ln w="9525">
            <a:solidFill>
              <a:srgbClr val="0000FF"/>
            </a:solidFill>
            <a:miter lim="800000"/>
            <a:headEnd/>
            <a:tailEnd/>
          </a:ln>
        </p:spPr>
        <p:txBody>
          <a:bodyPr lIns="0" tIns="0" rIns="0" bIns="0"/>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zh-CN" altLang="en-US">
                <a:solidFill>
                  <a:srgbClr val="FFFF00"/>
                </a:solidFill>
              </a:rPr>
              <a:t>假设</a:t>
            </a:r>
            <a:r>
              <a:rPr lang="en-US" altLang="zh-CN">
                <a:solidFill>
                  <a:srgbClr val="FFFF00"/>
                </a:solidFill>
              </a:rPr>
              <a:t>t &gt; s</a:t>
            </a:r>
            <a:r>
              <a:rPr lang="zh-CN" altLang="en-US">
                <a:solidFill>
                  <a:srgbClr val="FFFF00"/>
                </a:solidFill>
              </a:rPr>
              <a:t>，否则变形为</a:t>
            </a:r>
          </a:p>
          <a:p>
            <a:pPr eaLnBrk="1" hangingPunct="1">
              <a:lnSpc>
                <a:spcPct val="100000"/>
              </a:lnSpc>
              <a:buClrTx/>
              <a:buFontTx/>
              <a:buNone/>
            </a:pPr>
            <a:r>
              <a:rPr lang="en-US" altLang="zh-CN">
                <a:solidFill>
                  <a:srgbClr val="FFFF00"/>
                </a:solidFill>
              </a:rPr>
              <a:t>E{[X(s)-X(t)+X(t)]X(t)}-m(s)m(t)</a:t>
            </a:r>
          </a:p>
        </p:txBody>
      </p:sp>
      <p:sp>
        <p:nvSpPr>
          <p:cNvPr id="286728" name="Rectangle 8"/>
          <p:cNvSpPr>
            <a:spLocks noChangeArrowheads="1"/>
          </p:cNvSpPr>
          <p:nvPr/>
        </p:nvSpPr>
        <p:spPr bwMode="auto">
          <a:xfrm>
            <a:off x="1547813" y="3141663"/>
            <a:ext cx="7315200" cy="2614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50000"/>
              </a:spcBef>
              <a:buClrTx/>
              <a:buFontTx/>
              <a:buNone/>
            </a:pPr>
            <a:r>
              <a:rPr lang="zh-CN" altLang="en-US"/>
              <a:t>＝</a:t>
            </a:r>
            <a:r>
              <a:rPr lang="en-US" altLang="zh-CN"/>
              <a:t>E[X(t)-X(s)]E[X(s)]+E[X</a:t>
            </a:r>
            <a:r>
              <a:rPr lang="en-US" altLang="zh-CN" baseline="30000"/>
              <a:t>2</a:t>
            </a:r>
            <a:r>
              <a:rPr lang="en-US" altLang="zh-CN"/>
              <a:t>(s)]-m(s)m(t)</a:t>
            </a:r>
          </a:p>
          <a:p>
            <a:pPr eaLnBrk="1" hangingPunct="1">
              <a:lnSpc>
                <a:spcPct val="110000"/>
              </a:lnSpc>
              <a:spcBef>
                <a:spcPct val="50000"/>
              </a:spcBef>
              <a:buClrTx/>
              <a:buFontTx/>
              <a:buNone/>
            </a:pPr>
            <a:r>
              <a:rPr lang="zh-CN" altLang="en-US"/>
              <a:t>＝</a:t>
            </a:r>
            <a:r>
              <a:rPr lang="en-US" altLang="zh-CN"/>
              <a:t>m(t-s)m(s)+D(s)+m</a:t>
            </a:r>
            <a:r>
              <a:rPr lang="en-US" altLang="zh-CN" baseline="30000"/>
              <a:t>2</a:t>
            </a:r>
            <a:r>
              <a:rPr lang="en-US" altLang="zh-CN"/>
              <a:t>(s)-m(s)m(t)</a:t>
            </a:r>
          </a:p>
          <a:p>
            <a:pPr eaLnBrk="1" hangingPunct="1">
              <a:lnSpc>
                <a:spcPct val="110000"/>
              </a:lnSpc>
              <a:spcBef>
                <a:spcPct val="50000"/>
              </a:spcBef>
              <a:buClrTx/>
              <a:buFontTx/>
              <a:buNone/>
            </a:pPr>
            <a:r>
              <a:rPr lang="zh-CN" altLang="en-US"/>
              <a:t>＝</a:t>
            </a:r>
            <a:r>
              <a:rPr lang="en-US" altLang="zh-CN"/>
              <a:t>a(t-s)as+</a:t>
            </a:r>
            <a:r>
              <a:rPr lang="en-US" altLang="zh-CN">
                <a:sym typeface="Symbol" panose="05050102010706020507" pitchFamily="18" charset="2"/>
              </a:rPr>
              <a:t></a:t>
            </a:r>
            <a:r>
              <a:rPr lang="en-US" altLang="zh-CN" baseline="30000">
                <a:sym typeface="Symbol" panose="05050102010706020507" pitchFamily="18" charset="2"/>
              </a:rPr>
              <a:t>2</a:t>
            </a:r>
            <a:r>
              <a:rPr lang="en-US" altLang="zh-CN"/>
              <a:t>s+a</a:t>
            </a:r>
            <a:r>
              <a:rPr lang="en-US" altLang="zh-CN" baseline="30000"/>
              <a:t>2</a:t>
            </a:r>
            <a:r>
              <a:rPr lang="en-US" altLang="zh-CN"/>
              <a:t>s</a:t>
            </a:r>
            <a:r>
              <a:rPr lang="en-US" altLang="zh-CN" baseline="30000">
                <a:sym typeface="Symbol" panose="05050102010706020507" pitchFamily="18" charset="2"/>
              </a:rPr>
              <a:t>2</a:t>
            </a:r>
            <a:r>
              <a:rPr lang="en-US" altLang="zh-CN"/>
              <a:t>-a</a:t>
            </a:r>
            <a:r>
              <a:rPr lang="en-US" altLang="zh-CN" baseline="30000">
                <a:sym typeface="Symbol" panose="05050102010706020507" pitchFamily="18" charset="2"/>
              </a:rPr>
              <a:t>2</a:t>
            </a:r>
            <a:r>
              <a:rPr lang="en-US" altLang="zh-CN"/>
              <a:t>st		</a:t>
            </a:r>
          </a:p>
          <a:p>
            <a:pPr eaLnBrk="1" hangingPunct="1">
              <a:lnSpc>
                <a:spcPct val="110000"/>
              </a:lnSpc>
              <a:spcBef>
                <a:spcPct val="50000"/>
              </a:spcBef>
              <a:buClrTx/>
              <a:buFontTx/>
              <a:buNone/>
            </a:pPr>
            <a:r>
              <a:rPr lang="zh-CN" altLang="en-US"/>
              <a:t>＝</a:t>
            </a:r>
            <a:r>
              <a:rPr lang="zh-CN" altLang="en-US">
                <a:sym typeface="Symbol" panose="05050102010706020507" pitchFamily="18" charset="2"/>
              </a:rPr>
              <a:t></a:t>
            </a:r>
            <a:r>
              <a:rPr lang="en-US" altLang="zh-CN" baseline="30000">
                <a:sym typeface="Symbol" panose="05050102010706020507" pitchFamily="18" charset="2"/>
              </a:rPr>
              <a:t>2</a:t>
            </a:r>
            <a:r>
              <a:rPr lang="en-US" altLang="zh-CN"/>
              <a:t>s</a:t>
            </a:r>
          </a:p>
        </p:txBody>
      </p:sp>
      <p:sp>
        <p:nvSpPr>
          <p:cNvPr id="286729" name="Rectangle 9"/>
          <p:cNvSpPr>
            <a:spLocks noChangeArrowheads="1"/>
          </p:cNvSpPr>
          <p:nvPr/>
        </p:nvSpPr>
        <p:spPr bwMode="auto">
          <a:xfrm>
            <a:off x="1573213" y="2330450"/>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en-US" altLang="zh-CN" sz="2400">
                <a:ea typeface="宋体" panose="02010600030101010101" pitchFamily="2" charset="-122"/>
              </a:rPr>
              <a:t>t&gt;s</a:t>
            </a:r>
          </a:p>
        </p:txBody>
      </p:sp>
      <p:sp>
        <p:nvSpPr>
          <p:cNvPr id="12" name="页脚占位符 11"/>
          <p:cNvSpPr>
            <a:spLocks noGrp="1"/>
          </p:cNvSpPr>
          <p:nvPr>
            <p:ph type="ftr" sz="quarter" idx="11"/>
          </p:nvPr>
        </p:nvSpPr>
        <p:spPr/>
        <p:txBody>
          <a:bodyPr/>
          <a:lstStyle/>
          <a:p>
            <a:pPr>
              <a:defRPr/>
            </a:pPr>
            <a:r>
              <a:rPr lang="zh-CN" altLang="en-US"/>
              <a:t>信息与软件工程学院　顾小丰</a:t>
            </a:r>
            <a:endParaRPr lang="en-US" altLang="zh-CN"/>
          </a:p>
        </p:txBody>
      </p:sp>
      <p:sp>
        <p:nvSpPr>
          <p:cNvPr id="20491"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45</a:t>
            </a:r>
            <a:r>
              <a:rPr lang="zh-CN" altLang="en-US" sz="1800">
                <a:solidFill>
                  <a:srgbClr val="00FF00"/>
                </a:solidFill>
                <a:ea typeface="黑体" panose="02010609060101010101" pitchFamily="49" charset="-122"/>
              </a:rPr>
              <a:t>－</a:t>
            </a:r>
            <a:fld id="{7118B95C-4AEF-4E44-81AA-348EEF6B5A16}" type="slidenum">
              <a:rPr lang="zh-CN" altLang="en-US" sz="1800">
                <a:solidFill>
                  <a:srgbClr val="00FF00"/>
                </a:solidFill>
                <a:ea typeface="黑体" panose="02010609060101010101" pitchFamily="49" charset="-122"/>
              </a:rPr>
              <a:pPr/>
              <a:t>16</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6725">
                                            <p:txEl>
                                              <p:pRg st="0" end="0"/>
                                            </p:txEl>
                                          </p:spTgt>
                                        </p:tgtEl>
                                        <p:attrNameLst>
                                          <p:attrName>style.visibility</p:attrName>
                                        </p:attrNameLst>
                                      </p:cBhvr>
                                      <p:to>
                                        <p:strVal val="visible"/>
                                      </p:to>
                                    </p:set>
                                    <p:anim calcmode="lin" valueType="num">
                                      <p:cBhvr additive="base">
                                        <p:cTn id="7" dur="500" fill="hold"/>
                                        <p:tgtEl>
                                          <p:spTgt spid="28672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8672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86725">
                                            <p:txEl>
                                              <p:pRg st="1" end="1"/>
                                            </p:txEl>
                                          </p:spTgt>
                                        </p:tgtEl>
                                        <p:attrNameLst>
                                          <p:attrName>style.visibility</p:attrName>
                                        </p:attrNameLst>
                                      </p:cBhvr>
                                      <p:to>
                                        <p:strVal val="visible"/>
                                      </p:to>
                                    </p:set>
                                    <p:anim calcmode="lin" valueType="num">
                                      <p:cBhvr additive="base">
                                        <p:cTn id="13" dur="500" fill="hold"/>
                                        <p:tgtEl>
                                          <p:spTgt spid="28672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86725">
                                            <p:txEl>
                                              <p:pRg st="1" end="1"/>
                                            </p:txEl>
                                          </p:spTgt>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2" presetClass="entr" presetSubtype="12" fill="hold" grpId="0" nodeType="afterEffect">
                                  <p:stCondLst>
                                    <p:cond delay="0"/>
                                  </p:stCondLst>
                                  <p:childTnLst>
                                    <p:set>
                                      <p:cBhvr>
                                        <p:cTn id="17" dur="1" fill="hold">
                                          <p:stCondLst>
                                            <p:cond delay="0"/>
                                          </p:stCondLst>
                                        </p:cTn>
                                        <p:tgtEl>
                                          <p:spTgt spid="286727"/>
                                        </p:tgtEl>
                                        <p:attrNameLst>
                                          <p:attrName>style.visibility</p:attrName>
                                        </p:attrNameLst>
                                      </p:cBhvr>
                                      <p:to>
                                        <p:strVal val="visible"/>
                                      </p:to>
                                    </p:set>
                                    <p:anim calcmode="lin" valueType="num">
                                      <p:cBhvr additive="base">
                                        <p:cTn id="18" dur="500" fill="hold"/>
                                        <p:tgtEl>
                                          <p:spTgt spid="286727"/>
                                        </p:tgtEl>
                                        <p:attrNameLst>
                                          <p:attrName>ppt_x</p:attrName>
                                        </p:attrNameLst>
                                      </p:cBhvr>
                                      <p:tavLst>
                                        <p:tav tm="0">
                                          <p:val>
                                            <p:strVal val="0-#ppt_w/2"/>
                                          </p:val>
                                        </p:tav>
                                        <p:tav tm="100000">
                                          <p:val>
                                            <p:strVal val="#ppt_x"/>
                                          </p:val>
                                        </p:tav>
                                      </p:tavLst>
                                    </p:anim>
                                    <p:anim calcmode="lin" valueType="num">
                                      <p:cBhvr additive="base">
                                        <p:cTn id="19" dur="500" fill="hold"/>
                                        <p:tgtEl>
                                          <p:spTgt spid="286727"/>
                                        </p:tgtEl>
                                        <p:attrNameLst>
                                          <p:attrName>ppt_y</p:attrName>
                                        </p:attrNameLst>
                                      </p:cBhvr>
                                      <p:tavLst>
                                        <p:tav tm="0">
                                          <p:val>
                                            <p:strVal val="1+#ppt_h/2"/>
                                          </p:val>
                                        </p:tav>
                                        <p:tav tm="100000">
                                          <p:val>
                                            <p:strVal val="#ppt_y"/>
                                          </p:val>
                                        </p:tav>
                                      </p:tavLst>
                                    </p:anim>
                                  </p:childTnLst>
                                </p:cTn>
                              </p:par>
                              <p:par>
                                <p:cTn id="20" presetID="1" presetClass="entr" presetSubtype="0" fill="hold" grpId="0" nodeType="withEffect">
                                  <p:stCondLst>
                                    <p:cond delay="0"/>
                                  </p:stCondLst>
                                  <p:childTnLst>
                                    <p:set>
                                      <p:cBhvr>
                                        <p:cTn id="21" dur="1" fill="hold">
                                          <p:stCondLst>
                                            <p:cond delay="0"/>
                                          </p:stCondLst>
                                        </p:cTn>
                                        <p:tgtEl>
                                          <p:spTgt spid="286729"/>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286728">
                                            <p:txEl>
                                              <p:pRg st="0" end="0"/>
                                            </p:txEl>
                                          </p:spTgt>
                                        </p:tgtEl>
                                        <p:attrNameLst>
                                          <p:attrName>style.visibility</p:attrName>
                                        </p:attrNameLst>
                                      </p:cBhvr>
                                      <p:to>
                                        <p:strVal val="visible"/>
                                      </p:to>
                                    </p:set>
                                    <p:anim calcmode="lin" valueType="num">
                                      <p:cBhvr additive="base">
                                        <p:cTn id="26" dur="500" fill="hold"/>
                                        <p:tgtEl>
                                          <p:spTgt spid="286728">
                                            <p:txEl>
                                              <p:pRg st="0" end="0"/>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286728">
                                            <p:txEl>
                                              <p:pRg st="0" end="0"/>
                                            </p:txEl>
                                          </p:spTgt>
                                        </p:tgtEl>
                                        <p:attrNameLst>
                                          <p:attrName>ppt_y</p:attrName>
                                        </p:attrNameLst>
                                      </p:cBhvr>
                                      <p:tavLst>
                                        <p:tav tm="0">
                                          <p:val>
                                            <p:strVal val="#ppt_y"/>
                                          </p:val>
                                        </p:tav>
                                        <p:tav tm="100000">
                                          <p:val>
                                            <p:strVal val="#ppt_y"/>
                                          </p:val>
                                        </p:tav>
                                      </p:tavLst>
                                    </p:anim>
                                  </p:childTnLst>
                                </p:cTn>
                              </p:par>
                              <p:par>
                                <p:cTn id="28" presetID="16" presetClass="exit" presetSubtype="26" fill="hold" grpId="1" nodeType="withEffect">
                                  <p:stCondLst>
                                    <p:cond delay="0"/>
                                  </p:stCondLst>
                                  <p:childTnLst>
                                    <p:animEffect transition="out" filter="barn(inHorizontal)">
                                      <p:cBhvr>
                                        <p:cTn id="29" dur="500"/>
                                        <p:tgtEl>
                                          <p:spTgt spid="286727"/>
                                        </p:tgtEl>
                                      </p:cBhvr>
                                    </p:animEffect>
                                    <p:set>
                                      <p:cBhvr>
                                        <p:cTn id="30" dur="1" fill="hold">
                                          <p:stCondLst>
                                            <p:cond delay="499"/>
                                          </p:stCondLst>
                                        </p:cTn>
                                        <p:tgtEl>
                                          <p:spTgt spid="286727"/>
                                        </p:tgtEl>
                                        <p:attrNameLst>
                                          <p:attrName>style.visibility</p:attrName>
                                        </p:attrNameLst>
                                      </p:cBhvr>
                                      <p:to>
                                        <p:strVal val="hidden"/>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286728">
                                            <p:txEl>
                                              <p:pRg st="1" end="1"/>
                                            </p:txEl>
                                          </p:spTgt>
                                        </p:tgtEl>
                                        <p:attrNameLst>
                                          <p:attrName>style.visibility</p:attrName>
                                        </p:attrNameLst>
                                      </p:cBhvr>
                                      <p:to>
                                        <p:strVal val="visible"/>
                                      </p:to>
                                    </p:set>
                                    <p:anim calcmode="lin" valueType="num">
                                      <p:cBhvr additive="base">
                                        <p:cTn id="35" dur="500" fill="hold"/>
                                        <p:tgtEl>
                                          <p:spTgt spid="286728">
                                            <p:txEl>
                                              <p:pRg st="1" end="1"/>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28672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86728">
                                            <p:txEl>
                                              <p:pRg st="2" end="2"/>
                                            </p:txEl>
                                          </p:spTgt>
                                        </p:tgtEl>
                                        <p:attrNameLst>
                                          <p:attrName>style.visibility</p:attrName>
                                        </p:attrNameLst>
                                      </p:cBhvr>
                                      <p:to>
                                        <p:strVal val="visible"/>
                                      </p:to>
                                    </p:set>
                                    <p:anim calcmode="lin" valueType="num">
                                      <p:cBhvr additive="base">
                                        <p:cTn id="41" dur="500" fill="hold"/>
                                        <p:tgtEl>
                                          <p:spTgt spid="286728">
                                            <p:txEl>
                                              <p:pRg st="2" end="2"/>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28672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286728">
                                            <p:txEl>
                                              <p:pRg st="3" end="3"/>
                                            </p:txEl>
                                          </p:spTgt>
                                        </p:tgtEl>
                                        <p:attrNameLst>
                                          <p:attrName>style.visibility</p:attrName>
                                        </p:attrNameLst>
                                      </p:cBhvr>
                                      <p:to>
                                        <p:strVal val="visible"/>
                                      </p:to>
                                    </p:set>
                                    <p:anim calcmode="lin" valueType="num">
                                      <p:cBhvr additive="base">
                                        <p:cTn id="47" dur="500" fill="hold"/>
                                        <p:tgtEl>
                                          <p:spTgt spid="286728">
                                            <p:txEl>
                                              <p:pRg st="3" end="3"/>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28672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286726"/>
                                        </p:tgtEl>
                                        <p:attrNameLst>
                                          <p:attrName>style.visibility</p:attrName>
                                        </p:attrNameLst>
                                      </p:cBhvr>
                                      <p:to>
                                        <p:strVal val="visible"/>
                                      </p:to>
                                    </p:set>
                                    <p:anim calcmode="lin" valueType="num">
                                      <p:cBhvr additive="base">
                                        <p:cTn id="53" dur="500" fill="hold"/>
                                        <p:tgtEl>
                                          <p:spTgt spid="286726"/>
                                        </p:tgtEl>
                                        <p:attrNameLst>
                                          <p:attrName>ppt_x</p:attrName>
                                        </p:attrNameLst>
                                      </p:cBhvr>
                                      <p:tavLst>
                                        <p:tav tm="0">
                                          <p:val>
                                            <p:strVal val="0-#ppt_w/2"/>
                                          </p:val>
                                        </p:tav>
                                        <p:tav tm="100000">
                                          <p:val>
                                            <p:strVal val="#ppt_x"/>
                                          </p:val>
                                        </p:tav>
                                      </p:tavLst>
                                    </p:anim>
                                    <p:anim calcmode="lin" valueType="num">
                                      <p:cBhvr additive="base">
                                        <p:cTn id="54" dur="500" fill="hold"/>
                                        <p:tgtEl>
                                          <p:spTgt spid="2867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5" grpId="0" build="p" autoUpdateAnimBg="0"/>
      <p:bldP spid="286726" grpId="0" autoUpdateAnimBg="0"/>
      <p:bldP spid="286727" grpId="0" animBg="1"/>
      <p:bldP spid="286727" grpId="1" animBg="1"/>
      <p:bldP spid="286728" grpId="0" build="p" autoUpdateAnimBg="0"/>
      <p:bldP spid="28672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FF448B01-7E3C-4341-A5BB-8C6CC6830751}" type="datetime1">
              <a:rPr lang="zh-CN" altLang="en-US"/>
              <a:pPr>
                <a:defRPr/>
              </a:pPr>
              <a:t>2018/12/13</a:t>
            </a:fld>
            <a:endParaRPr lang="en-US" altLang="zh-CN"/>
          </a:p>
        </p:txBody>
      </p:sp>
      <p:sp>
        <p:nvSpPr>
          <p:cNvPr id="21507" name="Rectangle 2"/>
          <p:cNvSpPr>
            <a:spLocks noGrp="1" noChangeArrowheads="1"/>
          </p:cNvSpPr>
          <p:nvPr>
            <p:ph type="title"/>
          </p:nvPr>
        </p:nvSpPr>
        <p:spPr/>
        <p:txBody>
          <a:bodyPr/>
          <a:lstStyle/>
          <a:p>
            <a:pPr algn="l" eaLnBrk="1" hangingPunct="1"/>
            <a:r>
              <a:rPr lang="zh-CN" altLang="en-US" smtClean="0"/>
              <a:t>证明</a:t>
            </a:r>
            <a:r>
              <a:rPr lang="en-US" altLang="zh-CN" smtClean="0"/>
              <a:t>(</a:t>
            </a:r>
            <a:r>
              <a:rPr lang="zh-CN" altLang="en-US" smtClean="0"/>
              <a:t>续</a:t>
            </a:r>
            <a:r>
              <a:rPr lang="en-US" altLang="zh-CN" smtClean="0"/>
              <a:t>3)</a:t>
            </a:r>
          </a:p>
        </p:txBody>
      </p:sp>
      <p:sp>
        <p:nvSpPr>
          <p:cNvPr id="311299" name="Rectangle 3"/>
          <p:cNvSpPr>
            <a:spLocks noGrp="1" noChangeArrowheads="1"/>
          </p:cNvSpPr>
          <p:nvPr>
            <p:ph type="body" idx="1"/>
          </p:nvPr>
        </p:nvSpPr>
        <p:spPr>
          <a:xfrm>
            <a:off x="1066800" y="1166813"/>
            <a:ext cx="7848600" cy="427037"/>
          </a:xfrm>
        </p:spPr>
        <p:txBody>
          <a:bodyPr/>
          <a:lstStyle/>
          <a:p>
            <a:pPr>
              <a:lnSpc>
                <a:spcPct val="100000"/>
              </a:lnSpc>
              <a:buClrTx/>
              <a:buFontTx/>
              <a:buNone/>
            </a:pPr>
            <a:r>
              <a:rPr lang="en-US" altLang="zh-CN" smtClean="0">
                <a:solidFill>
                  <a:srgbClr val="6600CC"/>
                </a:solidFill>
              </a:rPr>
              <a:t>2. </a:t>
            </a:r>
            <a:r>
              <a:rPr lang="zh-CN" altLang="en-US" smtClean="0"/>
              <a:t>任取</a:t>
            </a:r>
            <a:r>
              <a:rPr lang="en-US" altLang="zh-CN" smtClean="0">
                <a:sym typeface="Symbol" panose="05050102010706020507" pitchFamily="18" charset="2"/>
              </a:rPr>
              <a:t>t</a:t>
            </a:r>
            <a:r>
              <a:rPr lang="en-US" altLang="zh-CN" baseline="-25000" smtClean="0">
                <a:sym typeface="Symbol" panose="05050102010706020507" pitchFamily="18" charset="2"/>
              </a:rPr>
              <a:t>1</a:t>
            </a:r>
            <a:r>
              <a:rPr lang="en-US" altLang="zh-CN" smtClean="0">
                <a:sym typeface="Symbol" panose="05050102010706020507" pitchFamily="18" charset="2"/>
              </a:rPr>
              <a:t>&lt;t</a:t>
            </a:r>
            <a:r>
              <a:rPr lang="en-US" altLang="zh-CN" baseline="-25000" smtClean="0">
                <a:sym typeface="Symbol" panose="05050102010706020507" pitchFamily="18" charset="2"/>
              </a:rPr>
              <a:t>2</a:t>
            </a:r>
            <a:r>
              <a:rPr lang="en-US" altLang="zh-CN" smtClean="0">
                <a:sym typeface="Symbol" panose="05050102010706020507" pitchFamily="18" charset="2"/>
              </a:rPr>
              <a:t>&lt;…&lt;t</a:t>
            </a:r>
            <a:r>
              <a:rPr lang="en-US" altLang="zh-CN" baseline="-25000" smtClean="0">
                <a:sym typeface="Symbol" panose="05050102010706020507" pitchFamily="18" charset="2"/>
              </a:rPr>
              <a:t>n</a:t>
            </a:r>
            <a:r>
              <a:rPr lang="en-US" altLang="zh-CN" smtClean="0">
                <a:sym typeface="Symbol" panose="05050102010706020507" pitchFamily="18" charset="2"/>
              </a:rPr>
              <a:t>T</a:t>
            </a:r>
            <a:r>
              <a:rPr lang="zh-CN" altLang="en-US" smtClean="0"/>
              <a:t>，令</a:t>
            </a:r>
          </a:p>
        </p:txBody>
      </p:sp>
      <p:sp>
        <p:nvSpPr>
          <p:cNvPr id="311300" name="Rectangle 4"/>
          <p:cNvSpPr>
            <a:spLocks noChangeArrowheads="1"/>
          </p:cNvSpPr>
          <p:nvPr/>
        </p:nvSpPr>
        <p:spPr bwMode="auto">
          <a:xfrm>
            <a:off x="990600" y="1676400"/>
            <a:ext cx="7902575" cy="496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10000"/>
              </a:lnSpc>
              <a:buClrTx/>
              <a:buFontTx/>
              <a:buNone/>
            </a:pPr>
            <a:r>
              <a:rPr lang="en-US" altLang="zh-CN"/>
              <a:t>Y</a:t>
            </a:r>
            <a:r>
              <a:rPr lang="en-US" altLang="zh-CN" baseline="-25000"/>
              <a:t>1</a:t>
            </a:r>
            <a:r>
              <a:rPr lang="zh-CN" altLang="en-US"/>
              <a:t>＝</a:t>
            </a:r>
            <a:r>
              <a:rPr lang="en-US" altLang="zh-CN"/>
              <a:t>X(t</a:t>
            </a:r>
            <a:r>
              <a:rPr lang="en-US" altLang="zh-CN" baseline="-25000"/>
              <a:t>1</a:t>
            </a:r>
            <a:r>
              <a:rPr lang="en-US" altLang="zh-CN"/>
              <a:t>)</a:t>
            </a:r>
            <a:r>
              <a:rPr lang="zh-CN" altLang="en-US"/>
              <a:t>，</a:t>
            </a:r>
            <a:r>
              <a:rPr lang="en-US" altLang="zh-CN"/>
              <a:t>Y</a:t>
            </a:r>
            <a:r>
              <a:rPr lang="en-US" altLang="zh-CN" baseline="-25000"/>
              <a:t>2</a:t>
            </a:r>
            <a:r>
              <a:rPr lang="zh-CN" altLang="en-US"/>
              <a:t>＝</a:t>
            </a:r>
            <a:r>
              <a:rPr lang="en-US" altLang="zh-CN"/>
              <a:t>X(t</a:t>
            </a:r>
            <a:r>
              <a:rPr lang="en-US" altLang="zh-CN" baseline="-25000"/>
              <a:t>2</a:t>
            </a:r>
            <a:r>
              <a:rPr lang="en-US" altLang="zh-CN"/>
              <a:t>)-X(t</a:t>
            </a:r>
            <a:r>
              <a:rPr lang="en-US" altLang="zh-CN" baseline="-25000"/>
              <a:t>1</a:t>
            </a:r>
            <a:r>
              <a:rPr lang="en-US" altLang="zh-CN"/>
              <a:t>)</a:t>
            </a:r>
            <a:r>
              <a:rPr lang="zh-CN" altLang="en-US"/>
              <a:t>，</a:t>
            </a:r>
          </a:p>
          <a:p>
            <a:pPr lvl="1" algn="ctr" eaLnBrk="1" hangingPunct="1">
              <a:lnSpc>
                <a:spcPct val="110000"/>
              </a:lnSpc>
              <a:buClrTx/>
              <a:buFontTx/>
              <a:buNone/>
            </a:pPr>
            <a:r>
              <a:rPr lang="en-US" altLang="zh-CN" sz="2800"/>
              <a:t>…</a:t>
            </a:r>
            <a:r>
              <a:rPr lang="zh-CN" altLang="en-US" sz="2800"/>
              <a:t>，</a:t>
            </a:r>
            <a:r>
              <a:rPr lang="en-US" altLang="zh-CN" sz="2800"/>
              <a:t>Y</a:t>
            </a:r>
            <a:r>
              <a:rPr lang="en-US" altLang="zh-CN" sz="2800" baseline="-25000"/>
              <a:t>n</a:t>
            </a:r>
            <a:r>
              <a:rPr lang="zh-CN" altLang="en-US" sz="2800"/>
              <a:t>＝</a:t>
            </a:r>
            <a:r>
              <a:rPr lang="en-US" altLang="zh-CN" sz="2800"/>
              <a:t>X(t</a:t>
            </a:r>
            <a:r>
              <a:rPr lang="en-US" altLang="zh-CN" sz="2800" baseline="-25000"/>
              <a:t>n</a:t>
            </a:r>
            <a:r>
              <a:rPr lang="en-US" altLang="zh-CN" sz="2800"/>
              <a:t>)-X(t</a:t>
            </a:r>
            <a:r>
              <a:rPr lang="en-US" altLang="zh-CN" sz="2800" baseline="-25000"/>
              <a:t>n-1</a:t>
            </a:r>
            <a:r>
              <a:rPr lang="en-US" altLang="zh-CN" sz="2800"/>
              <a:t>)</a:t>
            </a:r>
          </a:p>
          <a:p>
            <a:pPr eaLnBrk="1" hangingPunct="1">
              <a:lnSpc>
                <a:spcPct val="110000"/>
              </a:lnSpc>
              <a:buClrTx/>
              <a:buFontTx/>
              <a:buNone/>
            </a:pPr>
            <a:r>
              <a:rPr lang="zh-CN" altLang="en-US"/>
              <a:t>由增量的独立性知，</a:t>
            </a:r>
            <a:r>
              <a:rPr lang="en-US" altLang="zh-CN"/>
              <a:t>Y</a:t>
            </a:r>
            <a:r>
              <a:rPr lang="en-US" altLang="zh-CN" baseline="-25000"/>
              <a:t>1</a:t>
            </a:r>
            <a:r>
              <a:rPr lang="en-US" altLang="zh-CN"/>
              <a:t>, Y</a:t>
            </a:r>
            <a:r>
              <a:rPr lang="en-US" altLang="zh-CN" baseline="-25000"/>
              <a:t>2</a:t>
            </a:r>
            <a:r>
              <a:rPr lang="en-US" altLang="zh-CN"/>
              <a:t>, …, Y</a:t>
            </a:r>
            <a:r>
              <a:rPr lang="en-US" altLang="zh-CN" baseline="-25000"/>
              <a:t>n</a:t>
            </a:r>
            <a:r>
              <a:rPr lang="zh-CN" altLang="en-US"/>
              <a:t>为相互独立的随机变量，且</a:t>
            </a:r>
          </a:p>
          <a:p>
            <a:pPr lvl="1" algn="ctr" eaLnBrk="1" hangingPunct="1">
              <a:lnSpc>
                <a:spcPct val="110000"/>
              </a:lnSpc>
              <a:buClrTx/>
              <a:buFontTx/>
              <a:buNone/>
            </a:pPr>
            <a:r>
              <a:rPr lang="en-US" altLang="zh-CN" sz="2800"/>
              <a:t>X(t</a:t>
            </a:r>
            <a:r>
              <a:rPr lang="en-US" altLang="zh-CN" sz="2800" baseline="-25000"/>
              <a:t>1</a:t>
            </a:r>
            <a:r>
              <a:rPr lang="en-US" altLang="zh-CN" sz="2800"/>
              <a:t>)</a:t>
            </a:r>
            <a:r>
              <a:rPr lang="zh-CN" altLang="en-US" sz="2800"/>
              <a:t>＝</a:t>
            </a:r>
            <a:r>
              <a:rPr lang="en-US" altLang="zh-CN" sz="2800"/>
              <a:t>Y</a:t>
            </a:r>
            <a:r>
              <a:rPr lang="en-US" altLang="zh-CN" sz="2800" baseline="-25000"/>
              <a:t>1</a:t>
            </a:r>
            <a:r>
              <a:rPr lang="zh-CN" altLang="en-US" sz="2800"/>
              <a:t>，</a:t>
            </a:r>
            <a:r>
              <a:rPr lang="en-US" altLang="zh-CN" sz="2800"/>
              <a:t>X(t</a:t>
            </a:r>
            <a:r>
              <a:rPr lang="en-US" altLang="zh-CN" sz="2800" baseline="-25000"/>
              <a:t>2</a:t>
            </a:r>
            <a:r>
              <a:rPr lang="en-US" altLang="zh-CN" sz="2800"/>
              <a:t>)</a:t>
            </a:r>
            <a:r>
              <a:rPr lang="zh-CN" altLang="en-US" sz="2800"/>
              <a:t>＝</a:t>
            </a:r>
            <a:r>
              <a:rPr lang="en-US" altLang="zh-CN" sz="2800"/>
              <a:t>Y</a:t>
            </a:r>
            <a:r>
              <a:rPr lang="en-US" altLang="zh-CN" sz="2800" baseline="-25000"/>
              <a:t>1</a:t>
            </a:r>
            <a:r>
              <a:rPr lang="en-US" altLang="zh-CN" sz="2800"/>
              <a:t>+Y</a:t>
            </a:r>
            <a:r>
              <a:rPr lang="en-US" altLang="zh-CN" sz="2800" baseline="-25000"/>
              <a:t>2</a:t>
            </a:r>
            <a:r>
              <a:rPr lang="zh-CN" altLang="en-US" sz="2800"/>
              <a:t>，</a:t>
            </a:r>
          </a:p>
          <a:p>
            <a:pPr lvl="1" algn="ctr" eaLnBrk="1" hangingPunct="1">
              <a:lnSpc>
                <a:spcPct val="110000"/>
              </a:lnSpc>
              <a:buClrTx/>
              <a:buFontTx/>
              <a:buNone/>
            </a:pPr>
            <a:r>
              <a:rPr lang="en-US" altLang="zh-CN" sz="2800"/>
              <a:t>…</a:t>
            </a:r>
            <a:r>
              <a:rPr lang="zh-CN" altLang="en-US" sz="2800"/>
              <a:t>，</a:t>
            </a:r>
            <a:r>
              <a:rPr lang="en-US" altLang="zh-CN" sz="2800"/>
              <a:t>X(t</a:t>
            </a:r>
            <a:r>
              <a:rPr lang="en-US" altLang="zh-CN" sz="2800" baseline="-25000"/>
              <a:t>n</a:t>
            </a:r>
            <a:r>
              <a:rPr lang="en-US" altLang="zh-CN" sz="2800"/>
              <a:t>)</a:t>
            </a:r>
            <a:r>
              <a:rPr lang="zh-CN" altLang="en-US" sz="2800"/>
              <a:t>＝</a:t>
            </a:r>
            <a:r>
              <a:rPr lang="en-US" altLang="zh-CN" sz="2800"/>
              <a:t>Y</a:t>
            </a:r>
            <a:r>
              <a:rPr lang="en-US" altLang="zh-CN" sz="2800" baseline="-25000"/>
              <a:t>1</a:t>
            </a:r>
            <a:r>
              <a:rPr lang="en-US" altLang="zh-CN" sz="2800"/>
              <a:t>+Y</a:t>
            </a:r>
            <a:r>
              <a:rPr lang="en-US" altLang="zh-CN" sz="2800" baseline="-25000"/>
              <a:t>2</a:t>
            </a:r>
            <a:r>
              <a:rPr lang="en-US" altLang="zh-CN" sz="2800"/>
              <a:t>+…+Y</a:t>
            </a:r>
            <a:r>
              <a:rPr lang="en-US" altLang="zh-CN" sz="2800" baseline="-25000"/>
              <a:t>n</a:t>
            </a:r>
          </a:p>
          <a:p>
            <a:pPr eaLnBrk="1" hangingPunct="1">
              <a:buFont typeface="Wingdings" panose="05000000000000000000" pitchFamily="2" charset="2"/>
              <a:buNone/>
            </a:pPr>
            <a:r>
              <a:rPr lang="zh-CN" altLang="en-US"/>
              <a:t>记</a:t>
            </a:r>
            <a:r>
              <a:rPr lang="zh-CN" altLang="en-US">
                <a:sym typeface="Symbol" panose="05050102010706020507" pitchFamily="18" charset="2"/>
              </a:rPr>
              <a:t></a:t>
            </a:r>
            <a:r>
              <a:rPr lang="en-US" altLang="zh-CN"/>
              <a:t>(t</a:t>
            </a:r>
            <a:r>
              <a:rPr lang="en-US" altLang="zh-CN" baseline="-25000"/>
              <a:t>1</a:t>
            </a:r>
            <a:r>
              <a:rPr lang="en-US" altLang="zh-CN"/>
              <a:t>, u</a:t>
            </a:r>
            <a:r>
              <a:rPr lang="en-US" altLang="zh-CN" baseline="-25000"/>
              <a:t>1</a:t>
            </a:r>
            <a:r>
              <a:rPr lang="en-US" altLang="zh-CN"/>
              <a:t>)</a:t>
            </a:r>
            <a:r>
              <a:rPr lang="zh-CN" altLang="en-US"/>
              <a:t>为</a:t>
            </a:r>
            <a:r>
              <a:rPr lang="en-US" altLang="zh-CN"/>
              <a:t>X(t</a:t>
            </a:r>
            <a:r>
              <a:rPr lang="en-US" altLang="zh-CN" baseline="-25000"/>
              <a:t>1</a:t>
            </a:r>
            <a:r>
              <a:rPr lang="en-US" altLang="zh-CN"/>
              <a:t>)</a:t>
            </a:r>
            <a:r>
              <a:rPr lang="zh-CN" altLang="en-US"/>
              <a:t>的特征函数；</a:t>
            </a:r>
          </a:p>
          <a:p>
            <a:pPr eaLnBrk="1" hangingPunct="1">
              <a:buFont typeface="Wingdings" panose="05000000000000000000" pitchFamily="2" charset="2"/>
              <a:buNone/>
            </a:pPr>
            <a:r>
              <a:rPr lang="zh-CN" altLang="en-US"/>
              <a:t>  </a:t>
            </a:r>
            <a:r>
              <a:rPr lang="zh-CN" altLang="en-US">
                <a:sym typeface="Symbol" panose="05050102010706020507" pitchFamily="18" charset="2"/>
              </a:rPr>
              <a:t></a:t>
            </a:r>
            <a:r>
              <a:rPr lang="en-US" altLang="zh-CN"/>
              <a:t>(t</a:t>
            </a:r>
            <a:r>
              <a:rPr lang="en-US" altLang="zh-CN" baseline="-25000"/>
              <a:t>k</a:t>
            </a:r>
            <a:r>
              <a:rPr lang="en-US" altLang="zh-CN"/>
              <a:t>-t</a:t>
            </a:r>
            <a:r>
              <a:rPr lang="en-US" altLang="zh-CN" baseline="-25000"/>
              <a:t>k-1</a:t>
            </a:r>
            <a:r>
              <a:rPr lang="en-US" altLang="zh-CN"/>
              <a:t>, u)</a:t>
            </a:r>
            <a:r>
              <a:rPr lang="zh-CN" altLang="en-US"/>
              <a:t>为</a:t>
            </a:r>
            <a:r>
              <a:rPr lang="en-US" altLang="zh-CN"/>
              <a:t>X(t</a:t>
            </a:r>
            <a:r>
              <a:rPr lang="en-US" altLang="zh-CN" baseline="-25000"/>
              <a:t>k</a:t>
            </a:r>
            <a:r>
              <a:rPr lang="en-US" altLang="zh-CN"/>
              <a:t>)-X(t</a:t>
            </a:r>
            <a:r>
              <a:rPr lang="en-US" altLang="zh-CN" baseline="-25000"/>
              <a:t>k</a:t>
            </a:r>
            <a:r>
              <a:rPr lang="zh-CN" altLang="en-US" baseline="-25000"/>
              <a:t>－</a:t>
            </a:r>
            <a:r>
              <a:rPr lang="en-US" altLang="zh-CN" baseline="-25000"/>
              <a:t>1</a:t>
            </a:r>
            <a:r>
              <a:rPr lang="en-US" altLang="zh-CN"/>
              <a:t>)</a:t>
            </a:r>
            <a:r>
              <a:rPr lang="zh-CN" altLang="en-US"/>
              <a:t>的特征函数；</a:t>
            </a:r>
          </a:p>
          <a:p>
            <a:pPr eaLnBrk="1" hangingPunct="1">
              <a:buFont typeface="Wingdings" panose="05000000000000000000" pitchFamily="2" charset="2"/>
              <a:buNone/>
            </a:pPr>
            <a:r>
              <a:rPr lang="zh-CN" altLang="en-US"/>
              <a:t>  </a:t>
            </a:r>
            <a:r>
              <a:rPr lang="zh-CN" altLang="en-US">
                <a:sym typeface="Symbol" panose="05050102010706020507" pitchFamily="18" charset="2"/>
              </a:rPr>
              <a:t></a:t>
            </a:r>
            <a:r>
              <a:rPr lang="en-US" altLang="zh-CN"/>
              <a:t>(t</a:t>
            </a:r>
            <a:r>
              <a:rPr lang="en-US" altLang="zh-CN" baseline="-25000"/>
              <a:t>1</a:t>
            </a:r>
            <a:r>
              <a:rPr lang="en-US" altLang="zh-CN"/>
              <a:t>, t</a:t>
            </a:r>
            <a:r>
              <a:rPr lang="en-US" altLang="zh-CN" baseline="-25000"/>
              <a:t>2</a:t>
            </a:r>
            <a:r>
              <a:rPr lang="en-US" altLang="zh-CN"/>
              <a:t>, …, t</a:t>
            </a:r>
            <a:r>
              <a:rPr lang="en-US" altLang="zh-CN" baseline="-25000"/>
              <a:t>n</a:t>
            </a:r>
            <a:r>
              <a:rPr lang="en-US" altLang="zh-CN"/>
              <a:t>;u</a:t>
            </a:r>
            <a:r>
              <a:rPr lang="en-US" altLang="zh-CN" baseline="-25000"/>
              <a:t>1</a:t>
            </a:r>
            <a:r>
              <a:rPr lang="en-US" altLang="zh-CN"/>
              <a:t>, u</a:t>
            </a:r>
            <a:r>
              <a:rPr lang="en-US" altLang="zh-CN" baseline="-25000"/>
              <a:t>2</a:t>
            </a:r>
            <a:r>
              <a:rPr lang="en-US" altLang="zh-CN"/>
              <a:t>, …, u</a:t>
            </a:r>
            <a:r>
              <a:rPr lang="en-US" altLang="zh-CN" baseline="-25000"/>
              <a:t>n</a:t>
            </a:r>
            <a:r>
              <a:rPr lang="en-US" altLang="zh-CN"/>
              <a:t>)</a:t>
            </a:r>
            <a:r>
              <a:rPr lang="zh-CN" altLang="en-US"/>
              <a:t>为</a:t>
            </a:r>
            <a:r>
              <a:rPr lang="en-US" altLang="zh-CN"/>
              <a:t>X(t</a:t>
            </a:r>
            <a:r>
              <a:rPr lang="en-US" altLang="zh-CN" baseline="-25000"/>
              <a:t>1</a:t>
            </a:r>
            <a:r>
              <a:rPr lang="en-US" altLang="zh-CN"/>
              <a:t>), X(t</a:t>
            </a:r>
            <a:r>
              <a:rPr lang="en-US" altLang="zh-CN" baseline="-25000"/>
              <a:t>2</a:t>
            </a:r>
            <a:r>
              <a:rPr lang="en-US" altLang="zh-CN"/>
              <a:t>), …, X(t</a:t>
            </a:r>
            <a:r>
              <a:rPr lang="en-US" altLang="zh-CN" baseline="-25000"/>
              <a:t>n</a:t>
            </a:r>
            <a:r>
              <a:rPr lang="en-US" altLang="zh-CN"/>
              <a:t>)</a:t>
            </a:r>
            <a:r>
              <a:rPr lang="zh-CN" altLang="en-US"/>
              <a:t>的联合特征函数。</a:t>
            </a:r>
          </a:p>
        </p:txBody>
      </p:sp>
      <p:sp>
        <p:nvSpPr>
          <p:cNvPr id="8" name="页脚占位符 7"/>
          <p:cNvSpPr>
            <a:spLocks noGrp="1"/>
          </p:cNvSpPr>
          <p:nvPr>
            <p:ph type="ftr" sz="quarter" idx="11"/>
          </p:nvPr>
        </p:nvSpPr>
        <p:spPr/>
        <p:txBody>
          <a:bodyPr/>
          <a:lstStyle/>
          <a:p>
            <a:pPr>
              <a:defRPr/>
            </a:pPr>
            <a:r>
              <a:rPr lang="zh-CN" altLang="en-US"/>
              <a:t>信息与软件工程学院　顾小丰</a:t>
            </a:r>
            <a:endParaRPr lang="en-US" altLang="zh-CN"/>
          </a:p>
        </p:txBody>
      </p:sp>
      <p:sp>
        <p:nvSpPr>
          <p:cNvPr id="21511"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45</a:t>
            </a:r>
            <a:r>
              <a:rPr lang="zh-CN" altLang="en-US" sz="1800">
                <a:solidFill>
                  <a:srgbClr val="00FF00"/>
                </a:solidFill>
                <a:ea typeface="黑体" panose="02010609060101010101" pitchFamily="49" charset="-122"/>
              </a:rPr>
              <a:t>－</a:t>
            </a:r>
            <a:fld id="{4F8BECF9-0CB0-4DF1-A76D-8F68074D681C}" type="slidenum">
              <a:rPr lang="zh-CN" altLang="en-US" sz="1800">
                <a:solidFill>
                  <a:srgbClr val="00FF00"/>
                </a:solidFill>
                <a:ea typeface="黑体" panose="02010609060101010101" pitchFamily="49" charset="-122"/>
              </a:rPr>
              <a:pPr/>
              <a:t>17</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afterEffect">
                                  <p:stCondLst>
                                    <p:cond delay="0"/>
                                  </p:stCondLst>
                                  <p:childTnLst>
                                    <p:set>
                                      <p:cBhvr>
                                        <p:cTn id="6" dur="1" fill="hold">
                                          <p:stCondLst>
                                            <p:cond delay="0"/>
                                          </p:stCondLst>
                                        </p:cTn>
                                        <p:tgtEl>
                                          <p:spTgt spid="311299">
                                            <p:txEl>
                                              <p:pRg st="0" end="0"/>
                                            </p:txEl>
                                          </p:spTgt>
                                        </p:tgtEl>
                                        <p:attrNameLst>
                                          <p:attrName>style.visibility</p:attrName>
                                        </p:attrNameLst>
                                      </p:cBhvr>
                                      <p:to>
                                        <p:strVal val="visible"/>
                                      </p:to>
                                    </p:set>
                                    <p:anim calcmode="lin" valueType="num">
                                      <p:cBhvr additive="base">
                                        <p:cTn id="7" dur="500" fill="hold"/>
                                        <p:tgtEl>
                                          <p:spTgt spid="3112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11299">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9" fill="hold" grpId="0" nodeType="clickEffect">
                                  <p:stCondLst>
                                    <p:cond delay="0"/>
                                  </p:stCondLst>
                                  <p:childTnLst>
                                    <p:set>
                                      <p:cBhvr>
                                        <p:cTn id="12" dur="1" fill="hold">
                                          <p:stCondLst>
                                            <p:cond delay="0"/>
                                          </p:stCondLst>
                                        </p:cTn>
                                        <p:tgtEl>
                                          <p:spTgt spid="311300">
                                            <p:txEl>
                                              <p:pRg st="0" end="0"/>
                                            </p:txEl>
                                          </p:spTgt>
                                        </p:tgtEl>
                                        <p:attrNameLst>
                                          <p:attrName>style.visibility</p:attrName>
                                        </p:attrNameLst>
                                      </p:cBhvr>
                                      <p:to>
                                        <p:strVal val="visible"/>
                                      </p:to>
                                    </p:set>
                                    <p:anim calcmode="lin" valueType="num">
                                      <p:cBhvr additive="base">
                                        <p:cTn id="13" dur="500" fill="hold"/>
                                        <p:tgtEl>
                                          <p:spTgt spid="311300">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11300">
                                            <p:txEl>
                                              <p:pRg st="0" end="0"/>
                                            </p:txEl>
                                          </p:spTgt>
                                        </p:tgtEl>
                                        <p:attrNameLst>
                                          <p:attrName>ppt_y</p:attrName>
                                        </p:attrNameLst>
                                      </p:cBhvr>
                                      <p:tavLst>
                                        <p:tav tm="0">
                                          <p:val>
                                            <p:strVal val="0-#ppt_h/2"/>
                                          </p:val>
                                        </p:tav>
                                        <p:tav tm="100000">
                                          <p:val>
                                            <p:strVal val="#ppt_y"/>
                                          </p:val>
                                        </p:tav>
                                      </p:tavLst>
                                    </p:anim>
                                  </p:childTnLst>
                                </p:cTn>
                              </p:par>
                            </p:childTnLst>
                          </p:cTn>
                        </p:par>
                        <p:par>
                          <p:cTn id="15" fill="hold" nodeType="afterGroup">
                            <p:stCondLst>
                              <p:cond delay="500"/>
                            </p:stCondLst>
                            <p:childTnLst>
                              <p:par>
                                <p:cTn id="16" presetID="2" presetClass="entr" presetSubtype="9" fill="hold" grpId="0" nodeType="afterEffect">
                                  <p:stCondLst>
                                    <p:cond delay="0"/>
                                  </p:stCondLst>
                                  <p:childTnLst>
                                    <p:set>
                                      <p:cBhvr>
                                        <p:cTn id="17" dur="1" fill="hold">
                                          <p:stCondLst>
                                            <p:cond delay="0"/>
                                          </p:stCondLst>
                                        </p:cTn>
                                        <p:tgtEl>
                                          <p:spTgt spid="311300">
                                            <p:txEl>
                                              <p:pRg st="1" end="1"/>
                                            </p:txEl>
                                          </p:spTgt>
                                        </p:tgtEl>
                                        <p:attrNameLst>
                                          <p:attrName>style.visibility</p:attrName>
                                        </p:attrNameLst>
                                      </p:cBhvr>
                                      <p:to>
                                        <p:strVal val="visible"/>
                                      </p:to>
                                    </p:set>
                                    <p:anim calcmode="lin" valueType="num">
                                      <p:cBhvr additive="base">
                                        <p:cTn id="18" dur="500" fill="hold"/>
                                        <p:tgtEl>
                                          <p:spTgt spid="311300">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311300">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9" fill="hold" grpId="0" nodeType="clickEffect">
                                  <p:stCondLst>
                                    <p:cond delay="0"/>
                                  </p:stCondLst>
                                  <p:childTnLst>
                                    <p:set>
                                      <p:cBhvr>
                                        <p:cTn id="23" dur="1" fill="hold">
                                          <p:stCondLst>
                                            <p:cond delay="0"/>
                                          </p:stCondLst>
                                        </p:cTn>
                                        <p:tgtEl>
                                          <p:spTgt spid="311300">
                                            <p:txEl>
                                              <p:pRg st="2" end="2"/>
                                            </p:txEl>
                                          </p:spTgt>
                                        </p:tgtEl>
                                        <p:attrNameLst>
                                          <p:attrName>style.visibility</p:attrName>
                                        </p:attrNameLst>
                                      </p:cBhvr>
                                      <p:to>
                                        <p:strVal val="visible"/>
                                      </p:to>
                                    </p:set>
                                    <p:anim calcmode="lin" valueType="num">
                                      <p:cBhvr additive="base">
                                        <p:cTn id="24" dur="500" fill="hold"/>
                                        <p:tgtEl>
                                          <p:spTgt spid="311300">
                                            <p:txEl>
                                              <p:pRg st="2" end="2"/>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311300">
                                            <p:txEl>
                                              <p:pRg st="2" end="2"/>
                                            </p:txEl>
                                          </p:spTgt>
                                        </p:tgtEl>
                                        <p:attrNameLst>
                                          <p:attrName>ppt_y</p:attrName>
                                        </p:attrNameLst>
                                      </p:cBhvr>
                                      <p:tavLst>
                                        <p:tav tm="0">
                                          <p:val>
                                            <p:strVal val="0-#ppt_h/2"/>
                                          </p:val>
                                        </p:tav>
                                        <p:tav tm="100000">
                                          <p:val>
                                            <p:strVal val="#ppt_y"/>
                                          </p:val>
                                        </p:tav>
                                      </p:tavLst>
                                    </p:anim>
                                  </p:childTnLst>
                                </p:cTn>
                              </p:par>
                            </p:childTnLst>
                          </p:cTn>
                        </p:par>
                        <p:par>
                          <p:cTn id="26" fill="hold" nodeType="afterGroup">
                            <p:stCondLst>
                              <p:cond delay="500"/>
                            </p:stCondLst>
                            <p:childTnLst>
                              <p:par>
                                <p:cTn id="27" presetID="2" presetClass="entr" presetSubtype="9" fill="hold" grpId="0" nodeType="afterEffect">
                                  <p:stCondLst>
                                    <p:cond delay="0"/>
                                  </p:stCondLst>
                                  <p:childTnLst>
                                    <p:set>
                                      <p:cBhvr>
                                        <p:cTn id="28" dur="1" fill="hold">
                                          <p:stCondLst>
                                            <p:cond delay="0"/>
                                          </p:stCondLst>
                                        </p:cTn>
                                        <p:tgtEl>
                                          <p:spTgt spid="311300">
                                            <p:txEl>
                                              <p:pRg st="3" end="3"/>
                                            </p:txEl>
                                          </p:spTgt>
                                        </p:tgtEl>
                                        <p:attrNameLst>
                                          <p:attrName>style.visibility</p:attrName>
                                        </p:attrNameLst>
                                      </p:cBhvr>
                                      <p:to>
                                        <p:strVal val="visible"/>
                                      </p:to>
                                    </p:set>
                                    <p:anim calcmode="lin" valueType="num">
                                      <p:cBhvr additive="base">
                                        <p:cTn id="29" dur="500" fill="hold"/>
                                        <p:tgtEl>
                                          <p:spTgt spid="311300">
                                            <p:txEl>
                                              <p:pRg st="3" end="3"/>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311300">
                                            <p:txEl>
                                              <p:pRg st="3" end="3"/>
                                            </p:txEl>
                                          </p:spTgt>
                                        </p:tgtEl>
                                        <p:attrNameLst>
                                          <p:attrName>ppt_y</p:attrName>
                                        </p:attrNameLst>
                                      </p:cBhvr>
                                      <p:tavLst>
                                        <p:tav tm="0">
                                          <p:val>
                                            <p:strVal val="0-#ppt_h/2"/>
                                          </p:val>
                                        </p:tav>
                                        <p:tav tm="100000">
                                          <p:val>
                                            <p:strVal val="#ppt_y"/>
                                          </p:val>
                                        </p:tav>
                                      </p:tavLst>
                                    </p:anim>
                                  </p:childTnLst>
                                </p:cTn>
                              </p:par>
                            </p:childTnLst>
                          </p:cTn>
                        </p:par>
                        <p:par>
                          <p:cTn id="31" fill="hold" nodeType="afterGroup">
                            <p:stCondLst>
                              <p:cond delay="1000"/>
                            </p:stCondLst>
                            <p:childTnLst>
                              <p:par>
                                <p:cTn id="32" presetID="2" presetClass="entr" presetSubtype="9" fill="hold" grpId="0" nodeType="afterEffect">
                                  <p:stCondLst>
                                    <p:cond delay="0"/>
                                  </p:stCondLst>
                                  <p:childTnLst>
                                    <p:set>
                                      <p:cBhvr>
                                        <p:cTn id="33" dur="1" fill="hold">
                                          <p:stCondLst>
                                            <p:cond delay="0"/>
                                          </p:stCondLst>
                                        </p:cTn>
                                        <p:tgtEl>
                                          <p:spTgt spid="311300">
                                            <p:txEl>
                                              <p:pRg st="4" end="4"/>
                                            </p:txEl>
                                          </p:spTgt>
                                        </p:tgtEl>
                                        <p:attrNameLst>
                                          <p:attrName>style.visibility</p:attrName>
                                        </p:attrNameLst>
                                      </p:cBhvr>
                                      <p:to>
                                        <p:strVal val="visible"/>
                                      </p:to>
                                    </p:set>
                                    <p:anim calcmode="lin" valueType="num">
                                      <p:cBhvr additive="base">
                                        <p:cTn id="34" dur="500" fill="hold"/>
                                        <p:tgtEl>
                                          <p:spTgt spid="311300">
                                            <p:txEl>
                                              <p:pRg st="4" end="4"/>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311300">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9" fill="hold" grpId="0" nodeType="clickEffect">
                                  <p:stCondLst>
                                    <p:cond delay="0"/>
                                  </p:stCondLst>
                                  <p:childTnLst>
                                    <p:set>
                                      <p:cBhvr>
                                        <p:cTn id="39" dur="1" fill="hold">
                                          <p:stCondLst>
                                            <p:cond delay="0"/>
                                          </p:stCondLst>
                                        </p:cTn>
                                        <p:tgtEl>
                                          <p:spTgt spid="311300">
                                            <p:txEl>
                                              <p:pRg st="5" end="5"/>
                                            </p:txEl>
                                          </p:spTgt>
                                        </p:tgtEl>
                                        <p:attrNameLst>
                                          <p:attrName>style.visibility</p:attrName>
                                        </p:attrNameLst>
                                      </p:cBhvr>
                                      <p:to>
                                        <p:strVal val="visible"/>
                                      </p:to>
                                    </p:set>
                                    <p:anim calcmode="lin" valueType="num">
                                      <p:cBhvr additive="base">
                                        <p:cTn id="40" dur="500" fill="hold"/>
                                        <p:tgtEl>
                                          <p:spTgt spid="311300">
                                            <p:txEl>
                                              <p:pRg st="5" end="5"/>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311300">
                                            <p:txEl>
                                              <p:pRg st="5" end="5"/>
                                            </p:txEl>
                                          </p:spTgt>
                                        </p:tgtEl>
                                        <p:attrNameLst>
                                          <p:attrName>ppt_y</p:attrName>
                                        </p:attrNameLst>
                                      </p:cBhvr>
                                      <p:tavLst>
                                        <p:tav tm="0">
                                          <p:val>
                                            <p:strVal val="0-#ppt_h/2"/>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9" fill="hold" grpId="0" nodeType="clickEffect">
                                  <p:stCondLst>
                                    <p:cond delay="0"/>
                                  </p:stCondLst>
                                  <p:childTnLst>
                                    <p:set>
                                      <p:cBhvr>
                                        <p:cTn id="45" dur="1" fill="hold">
                                          <p:stCondLst>
                                            <p:cond delay="0"/>
                                          </p:stCondLst>
                                        </p:cTn>
                                        <p:tgtEl>
                                          <p:spTgt spid="311300">
                                            <p:txEl>
                                              <p:pRg st="6" end="6"/>
                                            </p:txEl>
                                          </p:spTgt>
                                        </p:tgtEl>
                                        <p:attrNameLst>
                                          <p:attrName>style.visibility</p:attrName>
                                        </p:attrNameLst>
                                      </p:cBhvr>
                                      <p:to>
                                        <p:strVal val="visible"/>
                                      </p:to>
                                    </p:set>
                                    <p:anim calcmode="lin" valueType="num">
                                      <p:cBhvr additive="base">
                                        <p:cTn id="46" dur="500" fill="hold"/>
                                        <p:tgtEl>
                                          <p:spTgt spid="311300">
                                            <p:txEl>
                                              <p:pRg st="6" end="6"/>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311300">
                                            <p:txEl>
                                              <p:pRg st="6" end="6"/>
                                            </p:txEl>
                                          </p:spTgt>
                                        </p:tgtEl>
                                        <p:attrNameLst>
                                          <p:attrName>ppt_y</p:attrName>
                                        </p:attrNameLst>
                                      </p:cBhvr>
                                      <p:tavLst>
                                        <p:tav tm="0">
                                          <p:val>
                                            <p:strVal val="0-#ppt_h/2"/>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9" fill="hold" grpId="0" nodeType="clickEffect">
                                  <p:stCondLst>
                                    <p:cond delay="0"/>
                                  </p:stCondLst>
                                  <p:childTnLst>
                                    <p:set>
                                      <p:cBhvr>
                                        <p:cTn id="51" dur="1" fill="hold">
                                          <p:stCondLst>
                                            <p:cond delay="0"/>
                                          </p:stCondLst>
                                        </p:cTn>
                                        <p:tgtEl>
                                          <p:spTgt spid="311300">
                                            <p:txEl>
                                              <p:pRg st="7" end="7"/>
                                            </p:txEl>
                                          </p:spTgt>
                                        </p:tgtEl>
                                        <p:attrNameLst>
                                          <p:attrName>style.visibility</p:attrName>
                                        </p:attrNameLst>
                                      </p:cBhvr>
                                      <p:to>
                                        <p:strVal val="visible"/>
                                      </p:to>
                                    </p:set>
                                    <p:anim calcmode="lin" valueType="num">
                                      <p:cBhvr additive="base">
                                        <p:cTn id="52" dur="500" fill="hold"/>
                                        <p:tgtEl>
                                          <p:spTgt spid="311300">
                                            <p:txEl>
                                              <p:pRg st="7" end="7"/>
                                            </p:txEl>
                                          </p:spTgt>
                                        </p:tgtEl>
                                        <p:attrNameLst>
                                          <p:attrName>ppt_x</p:attrName>
                                        </p:attrNameLst>
                                      </p:cBhvr>
                                      <p:tavLst>
                                        <p:tav tm="0">
                                          <p:val>
                                            <p:strVal val="0-#ppt_w/2"/>
                                          </p:val>
                                        </p:tav>
                                        <p:tav tm="100000">
                                          <p:val>
                                            <p:strVal val="#ppt_x"/>
                                          </p:val>
                                        </p:tav>
                                      </p:tavLst>
                                    </p:anim>
                                    <p:anim calcmode="lin" valueType="num">
                                      <p:cBhvr additive="base">
                                        <p:cTn id="53" dur="500" fill="hold"/>
                                        <p:tgtEl>
                                          <p:spTgt spid="311300">
                                            <p:txEl>
                                              <p:pRg st="7" end="7"/>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299" grpId="0" build="p"/>
      <p:bldP spid="311300"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3"/>
          <p:cNvSpPr>
            <a:spLocks noGrp="1"/>
          </p:cNvSpPr>
          <p:nvPr>
            <p:ph type="dt" sz="quarter" idx="10"/>
          </p:nvPr>
        </p:nvSpPr>
        <p:spPr/>
        <p:txBody>
          <a:bodyPr/>
          <a:lstStyle/>
          <a:p>
            <a:pPr>
              <a:defRPr/>
            </a:pPr>
            <a:fld id="{85AA6BB8-ABAB-456B-8ED9-6AD248004E66}" type="datetime1">
              <a:rPr lang="zh-CN" altLang="en-US"/>
              <a:pPr>
                <a:defRPr/>
              </a:pPr>
              <a:t>2018/12/13</a:t>
            </a:fld>
            <a:endParaRPr lang="en-US" altLang="zh-CN"/>
          </a:p>
        </p:txBody>
      </p:sp>
      <p:sp>
        <p:nvSpPr>
          <p:cNvPr id="23555" name="Rectangle 2"/>
          <p:cNvSpPr>
            <a:spLocks noGrp="1" noChangeArrowheads="1"/>
          </p:cNvSpPr>
          <p:nvPr>
            <p:ph type="title"/>
          </p:nvPr>
        </p:nvSpPr>
        <p:spPr/>
        <p:txBody>
          <a:bodyPr/>
          <a:lstStyle/>
          <a:p>
            <a:pPr algn="l" eaLnBrk="1" hangingPunct="1"/>
            <a:r>
              <a:rPr lang="zh-CN" altLang="en-US" smtClean="0"/>
              <a:t>证明</a:t>
            </a:r>
            <a:r>
              <a:rPr lang="en-US" altLang="zh-CN" smtClean="0"/>
              <a:t>(</a:t>
            </a:r>
            <a:r>
              <a:rPr lang="zh-CN" altLang="en-US" smtClean="0"/>
              <a:t>续</a:t>
            </a:r>
            <a:r>
              <a:rPr lang="en-US" altLang="zh-CN" smtClean="0"/>
              <a:t>4)</a:t>
            </a:r>
          </a:p>
        </p:txBody>
      </p:sp>
      <p:sp>
        <p:nvSpPr>
          <p:cNvPr id="287747" name="Rectangle 3"/>
          <p:cNvSpPr>
            <a:spLocks noGrp="1" noChangeArrowheads="1"/>
          </p:cNvSpPr>
          <p:nvPr>
            <p:ph type="body" idx="1"/>
          </p:nvPr>
        </p:nvSpPr>
        <p:spPr>
          <a:xfrm>
            <a:off x="1066800" y="1141413"/>
            <a:ext cx="7848600" cy="1206500"/>
          </a:xfrm>
        </p:spPr>
        <p:txBody>
          <a:bodyPr/>
          <a:lstStyle/>
          <a:p>
            <a:pPr eaLnBrk="1" hangingPunct="1">
              <a:lnSpc>
                <a:spcPct val="140000"/>
              </a:lnSpc>
              <a:buFont typeface="Wingdings" panose="05000000000000000000" pitchFamily="2" charset="2"/>
              <a:buNone/>
            </a:pPr>
            <a:r>
              <a:rPr lang="zh-CN" altLang="en-US" smtClean="0"/>
              <a:t>由特征函数的定义及</a:t>
            </a:r>
            <a:r>
              <a:rPr lang="en-US" altLang="zh-CN" smtClean="0"/>
              <a:t>Y</a:t>
            </a:r>
            <a:r>
              <a:rPr lang="en-US" altLang="zh-CN" baseline="-25000" smtClean="0"/>
              <a:t>1</a:t>
            </a:r>
            <a:r>
              <a:rPr lang="en-US" altLang="zh-CN" smtClean="0"/>
              <a:t>, Y</a:t>
            </a:r>
            <a:r>
              <a:rPr lang="en-US" altLang="zh-CN" baseline="-25000" smtClean="0"/>
              <a:t>2</a:t>
            </a:r>
            <a:r>
              <a:rPr lang="en-US" altLang="zh-CN" smtClean="0"/>
              <a:t>, …, Y</a:t>
            </a:r>
            <a:r>
              <a:rPr lang="en-US" altLang="zh-CN" baseline="-25000" smtClean="0"/>
              <a:t>n</a:t>
            </a:r>
            <a:r>
              <a:rPr lang="zh-CN" altLang="en-US" smtClean="0"/>
              <a:t>的独立性，有</a:t>
            </a:r>
            <a:r>
              <a:rPr lang="zh-CN" altLang="en-US" smtClean="0">
                <a:sym typeface="Symbol" panose="05050102010706020507" pitchFamily="18" charset="2"/>
              </a:rPr>
              <a:t></a:t>
            </a:r>
            <a:r>
              <a:rPr lang="en-US" altLang="zh-CN" smtClean="0"/>
              <a:t>(t</a:t>
            </a:r>
            <a:r>
              <a:rPr lang="en-US" altLang="zh-CN" baseline="-25000" smtClean="0"/>
              <a:t>1</a:t>
            </a:r>
            <a:r>
              <a:rPr lang="en-US" altLang="zh-CN" smtClean="0"/>
              <a:t>, t</a:t>
            </a:r>
            <a:r>
              <a:rPr lang="en-US" altLang="zh-CN" baseline="-25000" smtClean="0"/>
              <a:t>2</a:t>
            </a:r>
            <a:r>
              <a:rPr lang="en-US" altLang="zh-CN" smtClean="0"/>
              <a:t>, …, t</a:t>
            </a:r>
            <a:r>
              <a:rPr lang="en-US" altLang="zh-CN" baseline="-25000" smtClean="0"/>
              <a:t>n</a:t>
            </a:r>
            <a:r>
              <a:rPr lang="en-US" altLang="zh-CN" smtClean="0"/>
              <a:t>;u</a:t>
            </a:r>
            <a:r>
              <a:rPr lang="en-US" altLang="zh-CN" baseline="-25000" smtClean="0"/>
              <a:t>1</a:t>
            </a:r>
            <a:r>
              <a:rPr lang="en-US" altLang="zh-CN" smtClean="0"/>
              <a:t>, u</a:t>
            </a:r>
            <a:r>
              <a:rPr lang="en-US" altLang="zh-CN" baseline="-25000" smtClean="0"/>
              <a:t>2</a:t>
            </a:r>
            <a:r>
              <a:rPr lang="en-US" altLang="zh-CN" smtClean="0"/>
              <a:t>, …, u</a:t>
            </a:r>
            <a:r>
              <a:rPr lang="en-US" altLang="zh-CN" baseline="-25000" smtClean="0"/>
              <a:t>n</a:t>
            </a:r>
            <a:r>
              <a:rPr lang="en-US" altLang="zh-CN" smtClean="0"/>
              <a:t>)</a:t>
            </a:r>
          </a:p>
        </p:txBody>
      </p:sp>
      <p:graphicFrame>
        <p:nvGraphicFramePr>
          <p:cNvPr id="287748" name="Object 4"/>
          <p:cNvGraphicFramePr>
            <a:graphicFrameLocks noChangeAspect="1"/>
          </p:cNvGraphicFramePr>
          <p:nvPr/>
        </p:nvGraphicFramePr>
        <p:xfrm>
          <a:off x="1219200" y="2649538"/>
          <a:ext cx="4659313" cy="665162"/>
        </p:xfrm>
        <a:graphic>
          <a:graphicData uri="http://schemas.openxmlformats.org/presentationml/2006/ole">
            <mc:AlternateContent xmlns:mc="http://schemas.openxmlformats.org/markup-compatibility/2006">
              <mc:Choice xmlns:v="urn:schemas-microsoft-com:vml" Requires="v">
                <p:oleObj spid="_x0000_s23567" name="Equation" r:id="rId3" imgW="1688367" imgH="241195" progId="Equation.3">
                  <p:embed/>
                </p:oleObj>
              </mc:Choice>
              <mc:Fallback>
                <p:oleObj name="Equation" r:id="rId3" imgW="1688367" imgH="241195"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649538"/>
                        <a:ext cx="4659313" cy="665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7749" name="Object 5"/>
          <p:cNvGraphicFramePr>
            <a:graphicFrameLocks noChangeAspect="1"/>
          </p:cNvGraphicFramePr>
          <p:nvPr/>
        </p:nvGraphicFramePr>
        <p:xfrm>
          <a:off x="1173163" y="3714750"/>
          <a:ext cx="5921375" cy="665163"/>
        </p:xfrm>
        <a:graphic>
          <a:graphicData uri="http://schemas.openxmlformats.org/presentationml/2006/ole">
            <mc:AlternateContent xmlns:mc="http://schemas.openxmlformats.org/markup-compatibility/2006">
              <mc:Choice xmlns:v="urn:schemas-microsoft-com:vml" Requires="v">
                <p:oleObj spid="_x0000_s23568" name="Equation" r:id="rId5" imgW="2171700" imgH="241300" progId="Equation.3">
                  <p:embed/>
                </p:oleObj>
              </mc:Choice>
              <mc:Fallback>
                <p:oleObj name="Equation" r:id="rId5" imgW="2171700" imgH="2413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73163" y="3714750"/>
                        <a:ext cx="5921375" cy="665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7750" name="Object 6"/>
          <p:cNvGraphicFramePr>
            <a:graphicFrameLocks noChangeAspect="1"/>
          </p:cNvGraphicFramePr>
          <p:nvPr/>
        </p:nvGraphicFramePr>
        <p:xfrm>
          <a:off x="1160463" y="4779963"/>
          <a:ext cx="6303962" cy="665162"/>
        </p:xfrm>
        <a:graphic>
          <a:graphicData uri="http://schemas.openxmlformats.org/presentationml/2006/ole">
            <mc:AlternateContent xmlns:mc="http://schemas.openxmlformats.org/markup-compatibility/2006">
              <mc:Choice xmlns:v="urn:schemas-microsoft-com:vml" Requires="v">
                <p:oleObj spid="_x0000_s23569" name="Equation" r:id="rId7" imgW="2311400" imgH="241300" progId="Equation.3">
                  <p:embed/>
                </p:oleObj>
              </mc:Choice>
              <mc:Fallback>
                <p:oleObj name="Equation" r:id="rId7" imgW="2311400" imgH="2413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60463" y="4779963"/>
                        <a:ext cx="6303962" cy="665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7751" name="Object 7"/>
          <p:cNvGraphicFramePr>
            <a:graphicFrameLocks noChangeAspect="1"/>
          </p:cNvGraphicFramePr>
          <p:nvPr/>
        </p:nvGraphicFramePr>
        <p:xfrm>
          <a:off x="1104900" y="5845175"/>
          <a:ext cx="7962900" cy="665163"/>
        </p:xfrm>
        <a:graphic>
          <a:graphicData uri="http://schemas.openxmlformats.org/presentationml/2006/ole">
            <mc:AlternateContent xmlns:mc="http://schemas.openxmlformats.org/markup-compatibility/2006">
              <mc:Choice xmlns:v="urn:schemas-microsoft-com:vml" Requires="v">
                <p:oleObj spid="_x0000_s23570" name="Equation" r:id="rId9" imgW="2921000" imgH="241300" progId="Equation.3">
                  <p:embed/>
                </p:oleObj>
              </mc:Choice>
              <mc:Fallback>
                <p:oleObj name="Equation" r:id="rId9" imgW="2921000" imgH="2413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04900" y="5845175"/>
                        <a:ext cx="7962900" cy="665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页脚占位符 10"/>
          <p:cNvSpPr>
            <a:spLocks noGrp="1"/>
          </p:cNvSpPr>
          <p:nvPr>
            <p:ph type="ftr" sz="quarter" idx="11"/>
          </p:nvPr>
        </p:nvSpPr>
        <p:spPr/>
        <p:txBody>
          <a:bodyPr/>
          <a:lstStyle/>
          <a:p>
            <a:pPr>
              <a:defRPr/>
            </a:pPr>
            <a:r>
              <a:rPr lang="zh-CN" altLang="en-US"/>
              <a:t>信息与软件工程学院　顾小丰</a:t>
            </a:r>
            <a:endParaRPr lang="en-US" altLang="zh-CN"/>
          </a:p>
        </p:txBody>
      </p:sp>
      <p:sp>
        <p:nvSpPr>
          <p:cNvPr id="2356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45</a:t>
            </a:r>
            <a:r>
              <a:rPr lang="zh-CN" altLang="en-US" sz="1800">
                <a:solidFill>
                  <a:srgbClr val="00FF00"/>
                </a:solidFill>
                <a:ea typeface="黑体" panose="02010609060101010101" pitchFamily="49" charset="-122"/>
              </a:rPr>
              <a:t>－</a:t>
            </a:r>
            <a:fld id="{A7A224C4-0DA5-468F-9F65-133589940F90}" type="slidenum">
              <a:rPr lang="zh-CN" altLang="en-US" sz="1800">
                <a:solidFill>
                  <a:srgbClr val="00FF00"/>
                </a:solidFill>
                <a:ea typeface="黑体" panose="02010609060101010101" pitchFamily="49" charset="-122"/>
              </a:rPr>
              <a:pPr/>
              <a:t>18</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afterEffect">
                                  <p:stCondLst>
                                    <p:cond delay="0"/>
                                  </p:stCondLst>
                                  <p:childTnLst>
                                    <p:set>
                                      <p:cBhvr>
                                        <p:cTn id="6" dur="1" fill="hold">
                                          <p:stCondLst>
                                            <p:cond delay="0"/>
                                          </p:stCondLst>
                                        </p:cTn>
                                        <p:tgtEl>
                                          <p:spTgt spid="287747">
                                            <p:txEl>
                                              <p:pRg st="0" end="0"/>
                                            </p:txEl>
                                          </p:spTgt>
                                        </p:tgtEl>
                                        <p:attrNameLst>
                                          <p:attrName>style.visibility</p:attrName>
                                        </p:attrNameLst>
                                      </p:cBhvr>
                                      <p:to>
                                        <p:strVal val="visible"/>
                                      </p:to>
                                    </p:set>
                                    <p:anim calcmode="lin" valueType="num">
                                      <p:cBhvr additive="base">
                                        <p:cTn id="7" dur="500" fill="hold"/>
                                        <p:tgtEl>
                                          <p:spTgt spid="2877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8774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9" fill="hold" nodeType="clickEffect">
                                  <p:stCondLst>
                                    <p:cond delay="0"/>
                                  </p:stCondLst>
                                  <p:childTnLst>
                                    <p:set>
                                      <p:cBhvr>
                                        <p:cTn id="12" dur="1" fill="hold">
                                          <p:stCondLst>
                                            <p:cond delay="0"/>
                                          </p:stCondLst>
                                        </p:cTn>
                                        <p:tgtEl>
                                          <p:spTgt spid="287748"/>
                                        </p:tgtEl>
                                        <p:attrNameLst>
                                          <p:attrName>style.visibility</p:attrName>
                                        </p:attrNameLst>
                                      </p:cBhvr>
                                      <p:to>
                                        <p:strVal val="visible"/>
                                      </p:to>
                                    </p:set>
                                    <p:anim calcmode="lin" valueType="num">
                                      <p:cBhvr additive="base">
                                        <p:cTn id="13" dur="500" fill="hold"/>
                                        <p:tgtEl>
                                          <p:spTgt spid="287748"/>
                                        </p:tgtEl>
                                        <p:attrNameLst>
                                          <p:attrName>ppt_x</p:attrName>
                                        </p:attrNameLst>
                                      </p:cBhvr>
                                      <p:tavLst>
                                        <p:tav tm="0">
                                          <p:val>
                                            <p:strVal val="0-#ppt_w/2"/>
                                          </p:val>
                                        </p:tav>
                                        <p:tav tm="100000">
                                          <p:val>
                                            <p:strVal val="#ppt_x"/>
                                          </p:val>
                                        </p:tav>
                                      </p:tavLst>
                                    </p:anim>
                                    <p:anim calcmode="lin" valueType="num">
                                      <p:cBhvr additive="base">
                                        <p:cTn id="14" dur="500" fill="hold"/>
                                        <p:tgtEl>
                                          <p:spTgt spid="287748"/>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9" fill="hold" nodeType="clickEffect">
                                  <p:stCondLst>
                                    <p:cond delay="0"/>
                                  </p:stCondLst>
                                  <p:childTnLst>
                                    <p:set>
                                      <p:cBhvr>
                                        <p:cTn id="18" dur="1" fill="hold">
                                          <p:stCondLst>
                                            <p:cond delay="0"/>
                                          </p:stCondLst>
                                        </p:cTn>
                                        <p:tgtEl>
                                          <p:spTgt spid="287749"/>
                                        </p:tgtEl>
                                        <p:attrNameLst>
                                          <p:attrName>style.visibility</p:attrName>
                                        </p:attrNameLst>
                                      </p:cBhvr>
                                      <p:to>
                                        <p:strVal val="visible"/>
                                      </p:to>
                                    </p:set>
                                    <p:anim calcmode="lin" valueType="num">
                                      <p:cBhvr additive="base">
                                        <p:cTn id="19" dur="500" fill="hold"/>
                                        <p:tgtEl>
                                          <p:spTgt spid="287749"/>
                                        </p:tgtEl>
                                        <p:attrNameLst>
                                          <p:attrName>ppt_x</p:attrName>
                                        </p:attrNameLst>
                                      </p:cBhvr>
                                      <p:tavLst>
                                        <p:tav tm="0">
                                          <p:val>
                                            <p:strVal val="0-#ppt_w/2"/>
                                          </p:val>
                                        </p:tav>
                                        <p:tav tm="100000">
                                          <p:val>
                                            <p:strVal val="#ppt_x"/>
                                          </p:val>
                                        </p:tav>
                                      </p:tavLst>
                                    </p:anim>
                                    <p:anim calcmode="lin" valueType="num">
                                      <p:cBhvr additive="base">
                                        <p:cTn id="20" dur="500" fill="hold"/>
                                        <p:tgtEl>
                                          <p:spTgt spid="287749"/>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9" fill="hold" nodeType="clickEffect">
                                  <p:stCondLst>
                                    <p:cond delay="0"/>
                                  </p:stCondLst>
                                  <p:childTnLst>
                                    <p:set>
                                      <p:cBhvr>
                                        <p:cTn id="24" dur="1" fill="hold">
                                          <p:stCondLst>
                                            <p:cond delay="0"/>
                                          </p:stCondLst>
                                        </p:cTn>
                                        <p:tgtEl>
                                          <p:spTgt spid="287750"/>
                                        </p:tgtEl>
                                        <p:attrNameLst>
                                          <p:attrName>style.visibility</p:attrName>
                                        </p:attrNameLst>
                                      </p:cBhvr>
                                      <p:to>
                                        <p:strVal val="visible"/>
                                      </p:to>
                                    </p:set>
                                    <p:anim calcmode="lin" valueType="num">
                                      <p:cBhvr additive="base">
                                        <p:cTn id="25" dur="500" fill="hold"/>
                                        <p:tgtEl>
                                          <p:spTgt spid="287750"/>
                                        </p:tgtEl>
                                        <p:attrNameLst>
                                          <p:attrName>ppt_x</p:attrName>
                                        </p:attrNameLst>
                                      </p:cBhvr>
                                      <p:tavLst>
                                        <p:tav tm="0">
                                          <p:val>
                                            <p:strVal val="0-#ppt_w/2"/>
                                          </p:val>
                                        </p:tav>
                                        <p:tav tm="100000">
                                          <p:val>
                                            <p:strVal val="#ppt_x"/>
                                          </p:val>
                                        </p:tav>
                                      </p:tavLst>
                                    </p:anim>
                                    <p:anim calcmode="lin" valueType="num">
                                      <p:cBhvr additive="base">
                                        <p:cTn id="26" dur="500" fill="hold"/>
                                        <p:tgtEl>
                                          <p:spTgt spid="287750"/>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9" fill="hold" nodeType="clickEffect">
                                  <p:stCondLst>
                                    <p:cond delay="0"/>
                                  </p:stCondLst>
                                  <p:childTnLst>
                                    <p:set>
                                      <p:cBhvr>
                                        <p:cTn id="30" dur="1" fill="hold">
                                          <p:stCondLst>
                                            <p:cond delay="0"/>
                                          </p:stCondLst>
                                        </p:cTn>
                                        <p:tgtEl>
                                          <p:spTgt spid="287751"/>
                                        </p:tgtEl>
                                        <p:attrNameLst>
                                          <p:attrName>style.visibility</p:attrName>
                                        </p:attrNameLst>
                                      </p:cBhvr>
                                      <p:to>
                                        <p:strVal val="visible"/>
                                      </p:to>
                                    </p:set>
                                    <p:anim calcmode="lin" valueType="num">
                                      <p:cBhvr additive="base">
                                        <p:cTn id="31" dur="500" fill="hold"/>
                                        <p:tgtEl>
                                          <p:spTgt spid="287751"/>
                                        </p:tgtEl>
                                        <p:attrNameLst>
                                          <p:attrName>ppt_x</p:attrName>
                                        </p:attrNameLst>
                                      </p:cBhvr>
                                      <p:tavLst>
                                        <p:tav tm="0">
                                          <p:val>
                                            <p:strVal val="0-#ppt_w/2"/>
                                          </p:val>
                                        </p:tav>
                                        <p:tav tm="100000">
                                          <p:val>
                                            <p:strVal val="#ppt_x"/>
                                          </p:val>
                                        </p:tav>
                                      </p:tavLst>
                                    </p:anim>
                                    <p:anim calcmode="lin" valueType="num">
                                      <p:cBhvr additive="base">
                                        <p:cTn id="32" dur="500" fill="hold"/>
                                        <p:tgtEl>
                                          <p:spTgt spid="28775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7"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858B3FB5-8D85-4D3E-BA6F-5B7CB8BEA86C}" type="datetime1">
              <a:rPr lang="zh-CN" altLang="en-US"/>
              <a:pPr>
                <a:defRPr/>
              </a:pPr>
              <a:t>2018/12/13</a:t>
            </a:fld>
            <a:endParaRPr lang="en-US" altLang="zh-CN"/>
          </a:p>
        </p:txBody>
      </p:sp>
      <p:sp>
        <p:nvSpPr>
          <p:cNvPr id="24579" name="Rectangle 2"/>
          <p:cNvSpPr>
            <a:spLocks noGrp="1" noChangeArrowheads="1"/>
          </p:cNvSpPr>
          <p:nvPr>
            <p:ph type="title"/>
          </p:nvPr>
        </p:nvSpPr>
        <p:spPr/>
        <p:txBody>
          <a:bodyPr/>
          <a:lstStyle/>
          <a:p>
            <a:pPr algn="l" eaLnBrk="1" hangingPunct="1"/>
            <a:r>
              <a:rPr lang="zh-CN" altLang="en-US" smtClean="0"/>
              <a:t>证明</a:t>
            </a:r>
            <a:r>
              <a:rPr lang="en-US" altLang="zh-CN" smtClean="0"/>
              <a:t>(</a:t>
            </a:r>
            <a:r>
              <a:rPr lang="zh-CN" altLang="en-US" smtClean="0"/>
              <a:t>续</a:t>
            </a:r>
            <a:r>
              <a:rPr lang="en-US" altLang="zh-CN" smtClean="0"/>
              <a:t>5)</a:t>
            </a:r>
          </a:p>
        </p:txBody>
      </p:sp>
      <p:sp>
        <p:nvSpPr>
          <p:cNvPr id="288771" name="Rectangle 3"/>
          <p:cNvSpPr>
            <a:spLocks noGrp="1" noChangeArrowheads="1"/>
          </p:cNvSpPr>
          <p:nvPr>
            <p:ph type="body" idx="1"/>
          </p:nvPr>
        </p:nvSpPr>
        <p:spPr>
          <a:xfrm>
            <a:off x="609600" y="4652963"/>
            <a:ext cx="8305800" cy="939800"/>
          </a:xfrm>
        </p:spPr>
        <p:txBody>
          <a:bodyPr/>
          <a:lstStyle/>
          <a:p>
            <a:pPr eaLnBrk="1" hangingPunct="1">
              <a:lnSpc>
                <a:spcPct val="110000"/>
              </a:lnSpc>
              <a:buFont typeface="Wingdings" panose="05000000000000000000" pitchFamily="2" charset="2"/>
              <a:buNone/>
            </a:pPr>
            <a:r>
              <a:rPr lang="en-US" altLang="zh-CN" smtClean="0"/>
              <a:t>	    </a:t>
            </a:r>
            <a:r>
              <a:rPr lang="zh-CN" altLang="en-US" smtClean="0"/>
              <a:t>因此，只要由一维分布和增量分布就可以完全确定独立增量过程的有限维分布。</a:t>
            </a:r>
          </a:p>
        </p:txBody>
      </p:sp>
      <p:graphicFrame>
        <p:nvGraphicFramePr>
          <p:cNvPr id="288772" name="Object 4"/>
          <p:cNvGraphicFramePr>
            <a:graphicFrameLocks noChangeAspect="1"/>
          </p:cNvGraphicFramePr>
          <p:nvPr/>
        </p:nvGraphicFramePr>
        <p:xfrm>
          <a:off x="979488" y="1119188"/>
          <a:ext cx="7332662" cy="1362075"/>
        </p:xfrm>
        <a:graphic>
          <a:graphicData uri="http://schemas.openxmlformats.org/presentationml/2006/ole">
            <mc:AlternateContent xmlns:mc="http://schemas.openxmlformats.org/markup-compatibility/2006">
              <mc:Choice xmlns:v="urn:schemas-microsoft-com:vml" Requires="v">
                <p:oleObj spid="_x0000_s24587" name="Equation" r:id="rId3" imgW="2667000" imgH="495300" progId="Equation.DSMT4">
                  <p:embed/>
                </p:oleObj>
              </mc:Choice>
              <mc:Fallback>
                <p:oleObj name="Equation" r:id="rId3" imgW="2667000" imgH="4953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9488" y="1119188"/>
                        <a:ext cx="7332662" cy="1362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8773" name="Object 5"/>
          <p:cNvGraphicFramePr>
            <a:graphicFrameLocks noChangeAspect="1"/>
          </p:cNvGraphicFramePr>
          <p:nvPr/>
        </p:nvGraphicFramePr>
        <p:xfrm>
          <a:off x="1223963" y="2579688"/>
          <a:ext cx="5689600" cy="1920875"/>
        </p:xfrm>
        <a:graphic>
          <a:graphicData uri="http://schemas.openxmlformats.org/presentationml/2006/ole">
            <mc:AlternateContent xmlns:mc="http://schemas.openxmlformats.org/markup-compatibility/2006">
              <mc:Choice xmlns:v="urn:schemas-microsoft-com:vml" Requires="v">
                <p:oleObj spid="_x0000_s24588" name="Equation" r:id="rId5" imgW="2070100" imgH="698500" progId="Equation.DSMT4">
                  <p:embed/>
                </p:oleObj>
              </mc:Choice>
              <mc:Fallback>
                <p:oleObj name="Equation" r:id="rId5" imgW="2070100" imgH="6985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23963" y="2579688"/>
                        <a:ext cx="5689600" cy="1920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页脚占位符 8"/>
          <p:cNvSpPr>
            <a:spLocks noGrp="1"/>
          </p:cNvSpPr>
          <p:nvPr>
            <p:ph type="ftr" sz="quarter" idx="11"/>
          </p:nvPr>
        </p:nvSpPr>
        <p:spPr/>
        <p:txBody>
          <a:bodyPr/>
          <a:lstStyle/>
          <a:p>
            <a:pPr>
              <a:defRPr/>
            </a:pPr>
            <a:r>
              <a:rPr lang="zh-CN" altLang="en-US"/>
              <a:t>信息与软件工程学院　顾小丰</a:t>
            </a:r>
            <a:endParaRPr lang="en-US" altLang="zh-CN"/>
          </a:p>
        </p:txBody>
      </p:sp>
      <p:sp>
        <p:nvSpPr>
          <p:cNvPr id="2458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45</a:t>
            </a:r>
            <a:r>
              <a:rPr lang="zh-CN" altLang="en-US" sz="1800">
                <a:solidFill>
                  <a:srgbClr val="00FF00"/>
                </a:solidFill>
                <a:ea typeface="黑体" panose="02010609060101010101" pitchFamily="49" charset="-122"/>
              </a:rPr>
              <a:t>－</a:t>
            </a:r>
            <a:fld id="{92D58856-85E8-419C-8E77-8D3B7AF32269}" type="slidenum">
              <a:rPr lang="zh-CN" altLang="en-US" sz="1800">
                <a:solidFill>
                  <a:srgbClr val="00FF00"/>
                </a:solidFill>
                <a:ea typeface="黑体" panose="02010609060101010101" pitchFamily="49" charset="-122"/>
              </a:rPr>
              <a:pPr/>
              <a:t>19</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88772"/>
                                        </p:tgtEl>
                                        <p:attrNameLst>
                                          <p:attrName>style.visibility</p:attrName>
                                        </p:attrNameLst>
                                      </p:cBhvr>
                                      <p:to>
                                        <p:strVal val="visible"/>
                                      </p:to>
                                    </p:set>
                                    <p:anim calcmode="lin" valueType="num">
                                      <p:cBhvr additive="base">
                                        <p:cTn id="7" dur="500" fill="hold"/>
                                        <p:tgtEl>
                                          <p:spTgt spid="288772"/>
                                        </p:tgtEl>
                                        <p:attrNameLst>
                                          <p:attrName>ppt_x</p:attrName>
                                        </p:attrNameLst>
                                      </p:cBhvr>
                                      <p:tavLst>
                                        <p:tav tm="0">
                                          <p:val>
                                            <p:strVal val="#ppt_x"/>
                                          </p:val>
                                        </p:tav>
                                        <p:tav tm="100000">
                                          <p:val>
                                            <p:strVal val="#ppt_x"/>
                                          </p:val>
                                        </p:tav>
                                      </p:tavLst>
                                    </p:anim>
                                    <p:anim calcmode="lin" valueType="num">
                                      <p:cBhvr additive="base">
                                        <p:cTn id="8" dur="500" fill="hold"/>
                                        <p:tgtEl>
                                          <p:spTgt spid="28877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88773"/>
                                        </p:tgtEl>
                                        <p:attrNameLst>
                                          <p:attrName>style.visibility</p:attrName>
                                        </p:attrNameLst>
                                      </p:cBhvr>
                                      <p:to>
                                        <p:strVal val="visible"/>
                                      </p:to>
                                    </p:set>
                                    <p:anim calcmode="lin" valueType="num">
                                      <p:cBhvr additive="base">
                                        <p:cTn id="13" dur="500" fill="hold"/>
                                        <p:tgtEl>
                                          <p:spTgt spid="288773"/>
                                        </p:tgtEl>
                                        <p:attrNameLst>
                                          <p:attrName>ppt_x</p:attrName>
                                        </p:attrNameLst>
                                      </p:cBhvr>
                                      <p:tavLst>
                                        <p:tav tm="0">
                                          <p:val>
                                            <p:strVal val="0-#ppt_w/2"/>
                                          </p:val>
                                        </p:tav>
                                        <p:tav tm="100000">
                                          <p:val>
                                            <p:strVal val="#ppt_x"/>
                                          </p:val>
                                        </p:tav>
                                      </p:tavLst>
                                    </p:anim>
                                    <p:anim calcmode="lin" valueType="num">
                                      <p:cBhvr additive="base">
                                        <p:cTn id="14" dur="500" fill="hold"/>
                                        <p:tgtEl>
                                          <p:spTgt spid="28877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88771">
                                            <p:txEl>
                                              <p:pRg st="0" end="0"/>
                                            </p:txEl>
                                          </p:spTgt>
                                        </p:tgtEl>
                                        <p:attrNameLst>
                                          <p:attrName>style.visibility</p:attrName>
                                        </p:attrNameLst>
                                      </p:cBhvr>
                                      <p:to>
                                        <p:strVal val="visible"/>
                                      </p:to>
                                    </p:set>
                                    <p:anim calcmode="lin" valueType="num">
                                      <p:cBhvr additive="base">
                                        <p:cTn id="19" dur="500" fill="hold"/>
                                        <p:tgtEl>
                                          <p:spTgt spid="288771">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8877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1"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F89E11A1-0183-4208-912C-A98A7258F504}" type="datetime1">
              <a:rPr lang="zh-CN" altLang="en-US"/>
              <a:pPr>
                <a:defRPr/>
              </a:pPr>
              <a:t>2018/12/13</a:t>
            </a:fld>
            <a:endParaRPr lang="en-US" altLang="zh-CN"/>
          </a:p>
        </p:txBody>
      </p:sp>
      <p:sp>
        <p:nvSpPr>
          <p:cNvPr id="6147" name="Rectangle 2"/>
          <p:cNvSpPr>
            <a:spLocks noGrp="1" noChangeArrowheads="1"/>
          </p:cNvSpPr>
          <p:nvPr>
            <p:ph type="title"/>
          </p:nvPr>
        </p:nvSpPr>
        <p:spPr/>
        <p:txBody>
          <a:bodyPr/>
          <a:lstStyle/>
          <a:p>
            <a:pPr eaLnBrk="1" hangingPunct="1"/>
            <a:r>
              <a:rPr lang="zh-CN" altLang="en-US" smtClean="0"/>
              <a:t>上一讲内容回顾</a:t>
            </a:r>
          </a:p>
        </p:txBody>
      </p:sp>
      <p:sp>
        <p:nvSpPr>
          <p:cNvPr id="319491" name="Rectangle 3"/>
          <p:cNvSpPr>
            <a:spLocks noGrp="1" noChangeArrowheads="1"/>
          </p:cNvSpPr>
          <p:nvPr>
            <p:ph type="body" idx="1"/>
          </p:nvPr>
        </p:nvSpPr>
        <p:spPr>
          <a:xfrm>
            <a:off x="1208088" y="1125538"/>
            <a:ext cx="7467600" cy="2554287"/>
          </a:xfrm>
        </p:spPr>
        <p:txBody>
          <a:bodyPr/>
          <a:lstStyle/>
          <a:p>
            <a:pPr eaLnBrk="1" hangingPunct="1">
              <a:lnSpc>
                <a:spcPct val="100000"/>
              </a:lnSpc>
              <a:spcBef>
                <a:spcPts val="1200"/>
              </a:spcBef>
              <a:buFont typeface="Wingdings" panose="05000000000000000000" pitchFamily="2" charset="2"/>
              <a:buChar char="Ø"/>
            </a:pPr>
            <a:r>
              <a:rPr lang="zh-CN" altLang="en-US" sz="4000" smtClean="0">
                <a:solidFill>
                  <a:srgbClr val="0000FF"/>
                </a:solidFill>
                <a:latin typeface="黑体" panose="02010609060101010101" pitchFamily="49" charset="-122"/>
              </a:rPr>
              <a:t>随机过程的基本概念</a:t>
            </a:r>
          </a:p>
          <a:p>
            <a:pPr lvl="1" eaLnBrk="1" hangingPunct="1">
              <a:lnSpc>
                <a:spcPct val="100000"/>
              </a:lnSpc>
              <a:spcBef>
                <a:spcPts val="1200"/>
              </a:spcBef>
              <a:buClr>
                <a:srgbClr val="FF0000"/>
              </a:buClr>
              <a:buFontTx/>
              <a:buChar char="•"/>
            </a:pPr>
            <a:r>
              <a:rPr lang="zh-CN" altLang="en-US" sz="3200" smtClean="0">
                <a:solidFill>
                  <a:srgbClr val="CC00CC"/>
                </a:solidFill>
                <a:latin typeface="黑体" panose="02010609060101010101" pitchFamily="49" charset="-122"/>
              </a:rPr>
              <a:t>随机过程的定义</a:t>
            </a:r>
          </a:p>
          <a:p>
            <a:pPr lvl="1" eaLnBrk="1" hangingPunct="1">
              <a:lnSpc>
                <a:spcPct val="100000"/>
              </a:lnSpc>
              <a:spcBef>
                <a:spcPts val="1200"/>
              </a:spcBef>
              <a:buClr>
                <a:srgbClr val="FF0000"/>
              </a:buClr>
              <a:buFontTx/>
              <a:buChar char="•"/>
            </a:pPr>
            <a:r>
              <a:rPr lang="zh-CN" altLang="en-US" sz="3200" smtClean="0">
                <a:solidFill>
                  <a:srgbClr val="CC00CC"/>
                </a:solidFill>
                <a:latin typeface="黑体" panose="02010609060101010101" pitchFamily="49" charset="-122"/>
              </a:rPr>
              <a:t>随机过程的分布</a:t>
            </a:r>
            <a:endParaRPr lang="en-US" altLang="zh-CN" sz="3200" smtClean="0">
              <a:solidFill>
                <a:srgbClr val="CC00CC"/>
              </a:solidFill>
              <a:latin typeface="黑体" panose="02010609060101010101" pitchFamily="49" charset="-122"/>
            </a:endParaRPr>
          </a:p>
          <a:p>
            <a:pPr lvl="1" eaLnBrk="1" hangingPunct="1">
              <a:lnSpc>
                <a:spcPct val="100000"/>
              </a:lnSpc>
              <a:spcBef>
                <a:spcPts val="1200"/>
              </a:spcBef>
              <a:buClr>
                <a:srgbClr val="FF0000"/>
              </a:buClr>
              <a:buFontTx/>
              <a:buChar char="•"/>
            </a:pPr>
            <a:r>
              <a:rPr lang="zh-CN" altLang="en-US" sz="3200" smtClean="0">
                <a:solidFill>
                  <a:srgbClr val="CC00CC"/>
                </a:solidFill>
                <a:latin typeface="黑体" panose="02010609060101010101" pitchFamily="49" charset="-122"/>
              </a:rPr>
              <a:t>随机过程的数字特征</a:t>
            </a:r>
            <a:endParaRPr lang="zh-CN" altLang="en-US" sz="4000" smtClean="0">
              <a:solidFill>
                <a:srgbClr val="CC00CC"/>
              </a:solidFill>
              <a:latin typeface="黑体" panose="02010609060101010101" pitchFamily="49" charset="-122"/>
            </a:endParaRPr>
          </a:p>
        </p:txBody>
      </p:sp>
      <p:sp>
        <p:nvSpPr>
          <p:cNvPr id="7" name="页脚占位符 6"/>
          <p:cNvSpPr>
            <a:spLocks noGrp="1"/>
          </p:cNvSpPr>
          <p:nvPr>
            <p:ph type="ftr" sz="quarter" idx="11"/>
          </p:nvPr>
        </p:nvSpPr>
        <p:spPr/>
        <p:txBody>
          <a:bodyPr/>
          <a:lstStyle/>
          <a:p>
            <a:pPr>
              <a:defRPr/>
            </a:pPr>
            <a:r>
              <a:rPr lang="zh-CN" altLang="en-US"/>
              <a:t>信息与软件工程学院　顾小丰</a:t>
            </a:r>
            <a:endParaRPr lang="en-US" altLang="zh-CN"/>
          </a:p>
        </p:txBody>
      </p:sp>
      <p:sp>
        <p:nvSpPr>
          <p:cNvPr id="6150"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45</a:t>
            </a:r>
            <a:r>
              <a:rPr lang="zh-CN" altLang="en-US" sz="1800">
                <a:solidFill>
                  <a:srgbClr val="00FF00"/>
                </a:solidFill>
                <a:ea typeface="黑体" panose="02010609060101010101" pitchFamily="49" charset="-122"/>
              </a:rPr>
              <a:t>－</a:t>
            </a:r>
            <a:fld id="{EA857550-835D-46CF-8154-9D85B091BE7E}" type="slidenum">
              <a:rPr lang="zh-CN" altLang="en-US" sz="1800">
                <a:solidFill>
                  <a:srgbClr val="00FF00"/>
                </a:solidFill>
                <a:ea typeface="黑体" panose="02010609060101010101" pitchFamily="49" charset="-122"/>
              </a:rPr>
              <a:pPr/>
              <a:t>2</a:t>
            </a:fld>
            <a:endParaRPr lang="zh-CN" altLang="en-US" sz="1800">
              <a:solidFill>
                <a:srgbClr val="00FF00"/>
              </a:solidFill>
              <a:ea typeface="黑体" panose="02010609060101010101" pitchFamily="49" charset="-122"/>
            </a:endParaRP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9491">
                                            <p:txEl>
                                              <p:pRg st="0" end="0"/>
                                            </p:txEl>
                                          </p:spTgt>
                                        </p:tgtEl>
                                        <p:attrNameLst>
                                          <p:attrName>style.visibility</p:attrName>
                                        </p:attrNameLst>
                                      </p:cBhvr>
                                      <p:to>
                                        <p:strVal val="visible"/>
                                      </p:to>
                                    </p:set>
                                    <p:anim calcmode="lin" valueType="num">
                                      <p:cBhvr additive="base">
                                        <p:cTn id="7" dur="500" fill="hold"/>
                                        <p:tgtEl>
                                          <p:spTgt spid="3194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949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19491">
                                            <p:txEl>
                                              <p:pRg st="1" end="1"/>
                                            </p:txEl>
                                          </p:spTgt>
                                        </p:tgtEl>
                                        <p:attrNameLst>
                                          <p:attrName>style.visibility</p:attrName>
                                        </p:attrNameLst>
                                      </p:cBhvr>
                                      <p:to>
                                        <p:strVal val="visible"/>
                                      </p:to>
                                    </p:set>
                                    <p:anim calcmode="lin" valueType="num">
                                      <p:cBhvr additive="base">
                                        <p:cTn id="11" dur="500" fill="hold"/>
                                        <p:tgtEl>
                                          <p:spTgt spid="31949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1949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19491">
                                            <p:txEl>
                                              <p:pRg st="2" end="2"/>
                                            </p:txEl>
                                          </p:spTgt>
                                        </p:tgtEl>
                                        <p:attrNameLst>
                                          <p:attrName>style.visibility</p:attrName>
                                        </p:attrNameLst>
                                      </p:cBhvr>
                                      <p:to>
                                        <p:strVal val="visible"/>
                                      </p:to>
                                    </p:set>
                                    <p:anim calcmode="lin" valueType="num">
                                      <p:cBhvr additive="base">
                                        <p:cTn id="15" dur="500" fill="hold"/>
                                        <p:tgtEl>
                                          <p:spTgt spid="31949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1949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19491">
                                            <p:txEl>
                                              <p:pRg st="3" end="3"/>
                                            </p:txEl>
                                          </p:spTgt>
                                        </p:tgtEl>
                                        <p:attrNameLst>
                                          <p:attrName>style.visibility</p:attrName>
                                        </p:attrNameLst>
                                      </p:cBhvr>
                                      <p:to>
                                        <p:strVal val="visible"/>
                                      </p:to>
                                    </p:set>
                                    <p:anim calcmode="lin" valueType="num">
                                      <p:cBhvr additive="base">
                                        <p:cTn id="19" dur="500" fill="hold"/>
                                        <p:tgtEl>
                                          <p:spTgt spid="31949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1949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1"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E73ABD3-0B4E-4252-B7CA-BC88C5150F46}" type="datetime1">
              <a:rPr lang="zh-CN" altLang="en-US"/>
              <a:pPr>
                <a:defRPr/>
              </a:pPr>
              <a:t>2018/12/13</a:t>
            </a:fld>
            <a:endParaRPr lang="en-US" altLang="zh-CN"/>
          </a:p>
        </p:txBody>
      </p:sp>
      <p:sp>
        <p:nvSpPr>
          <p:cNvPr id="25603" name="Rectangle 2"/>
          <p:cNvSpPr>
            <a:spLocks noGrp="1" noChangeArrowheads="1"/>
          </p:cNvSpPr>
          <p:nvPr>
            <p:ph type="title"/>
          </p:nvPr>
        </p:nvSpPr>
        <p:spPr/>
        <p:txBody>
          <a:bodyPr/>
          <a:lstStyle/>
          <a:p>
            <a:pPr eaLnBrk="1" hangingPunct="1"/>
            <a:r>
              <a:rPr lang="zh-CN" altLang="en-US" smtClean="0"/>
              <a:t>说明</a:t>
            </a:r>
          </a:p>
        </p:txBody>
      </p:sp>
      <p:sp>
        <p:nvSpPr>
          <p:cNvPr id="324611" name="Rectangle 3"/>
          <p:cNvSpPr>
            <a:spLocks noGrp="1" noChangeArrowheads="1"/>
          </p:cNvSpPr>
          <p:nvPr>
            <p:ph type="body" idx="1"/>
          </p:nvPr>
        </p:nvSpPr>
        <p:spPr>
          <a:xfrm>
            <a:off x="1143000" y="1193800"/>
            <a:ext cx="7605713" cy="4445000"/>
          </a:xfrm>
        </p:spPr>
        <p:txBody>
          <a:bodyPr/>
          <a:lstStyle/>
          <a:p>
            <a:pPr marL="457200" indent="-457200" algn="just" eaLnBrk="1" hangingPunct="1">
              <a:lnSpc>
                <a:spcPct val="130000"/>
              </a:lnSpc>
              <a:buFont typeface="Wingdings" panose="05000000000000000000" pitchFamily="2" charset="2"/>
              <a:buChar char="l"/>
            </a:pPr>
            <a:r>
              <a:rPr lang="zh-CN" altLang="en-US" smtClean="0"/>
              <a:t>特别地，对</a:t>
            </a:r>
            <a:r>
              <a:rPr lang="en-US" altLang="zh-CN" smtClean="0"/>
              <a:t>a</a:t>
            </a:r>
            <a:r>
              <a:rPr lang="en-US" altLang="en-US" smtClean="0"/>
              <a:t>＞</a:t>
            </a:r>
            <a:r>
              <a:rPr lang="en-US" altLang="zh-CN" smtClean="0"/>
              <a:t>-</a:t>
            </a:r>
            <a:r>
              <a:rPr lang="en-US" altLang="zh-CN" smtClean="0">
                <a:sym typeface="Symbol" panose="05050102010706020507" pitchFamily="18" charset="2"/>
              </a:rPr>
              <a:t></a:t>
            </a:r>
            <a:r>
              <a:rPr lang="zh-CN" altLang="en-US" smtClean="0">
                <a:sym typeface="Symbol" panose="05050102010706020507" pitchFamily="18" charset="2"/>
              </a:rPr>
              <a:t>，</a:t>
            </a:r>
            <a:r>
              <a:rPr lang="en-US" altLang="zh-CN" smtClean="0">
                <a:sym typeface="Symbol" panose="05050102010706020507" pitchFamily="18" charset="2"/>
              </a:rPr>
              <a:t>P{X(a)=0}</a:t>
            </a:r>
            <a:r>
              <a:rPr lang="zh-CN" altLang="en-US" smtClean="0">
                <a:sym typeface="Symbol" panose="05050102010706020507" pitchFamily="18" charset="2"/>
              </a:rPr>
              <a:t>＝</a:t>
            </a:r>
            <a:r>
              <a:rPr lang="en-US" altLang="zh-CN" smtClean="0">
                <a:sym typeface="Symbol" panose="05050102010706020507" pitchFamily="18" charset="2"/>
              </a:rPr>
              <a:t>1</a:t>
            </a:r>
            <a:r>
              <a:rPr lang="zh-CN" altLang="en-US" smtClean="0">
                <a:sym typeface="Symbol" panose="05050102010706020507" pitchFamily="18" charset="2"/>
              </a:rPr>
              <a:t>的情况下，因为</a:t>
            </a:r>
            <a:r>
              <a:rPr lang="en-US" altLang="zh-CN" smtClean="0">
                <a:sym typeface="Symbol" panose="05050102010706020507" pitchFamily="18" charset="2"/>
              </a:rPr>
              <a:t>X(t</a:t>
            </a:r>
            <a:r>
              <a:rPr lang="en-US" altLang="zh-CN" baseline="-25000" smtClean="0">
                <a:sym typeface="Symbol" panose="05050102010706020507" pitchFamily="18" charset="2"/>
              </a:rPr>
              <a:t>1</a:t>
            </a:r>
            <a:r>
              <a:rPr lang="en-US" altLang="zh-CN" smtClean="0">
                <a:sym typeface="Symbol" panose="05050102010706020507" pitchFamily="18" charset="2"/>
              </a:rPr>
              <a:t>)</a:t>
            </a:r>
            <a:r>
              <a:rPr lang="zh-CN" altLang="en-US" smtClean="0">
                <a:sym typeface="Symbol" panose="05050102010706020507" pitchFamily="18" charset="2"/>
              </a:rPr>
              <a:t>＝</a:t>
            </a:r>
            <a:r>
              <a:rPr lang="en-US" altLang="zh-CN" smtClean="0">
                <a:sym typeface="Symbol" panose="05050102010706020507" pitchFamily="18" charset="2"/>
              </a:rPr>
              <a:t>X(t</a:t>
            </a:r>
            <a:r>
              <a:rPr lang="en-US" altLang="zh-CN" baseline="-25000" smtClean="0">
                <a:sym typeface="Symbol" panose="05050102010706020507" pitchFamily="18" charset="2"/>
              </a:rPr>
              <a:t>1</a:t>
            </a:r>
            <a:r>
              <a:rPr lang="en-US" altLang="zh-CN" smtClean="0">
                <a:sym typeface="Symbol" panose="05050102010706020507" pitchFamily="18" charset="2"/>
              </a:rPr>
              <a:t>)-X(a)</a:t>
            </a:r>
            <a:r>
              <a:rPr lang="zh-CN" altLang="en-US" smtClean="0">
                <a:sym typeface="Symbol" panose="05050102010706020507" pitchFamily="18" charset="2"/>
              </a:rPr>
              <a:t>，所以只要知道增量分布就可以完全确定</a:t>
            </a:r>
            <a:r>
              <a:rPr lang="zh-CN" altLang="en-US" smtClean="0"/>
              <a:t>独立增量过程的有限维分布。</a:t>
            </a:r>
            <a:endParaRPr lang="en-US" altLang="zh-CN" smtClean="0"/>
          </a:p>
          <a:p>
            <a:pPr marL="457200" indent="-457200" algn="just" eaLnBrk="1" hangingPunct="1">
              <a:lnSpc>
                <a:spcPct val="130000"/>
              </a:lnSpc>
              <a:buFont typeface="Wingdings" panose="05000000000000000000" pitchFamily="2" charset="2"/>
              <a:buChar char="l"/>
            </a:pPr>
            <a:r>
              <a:rPr lang="zh-CN" altLang="en-US" smtClean="0"/>
              <a:t>对于平稳独立增量过程</a:t>
            </a:r>
            <a:r>
              <a:rPr lang="en-US" altLang="zh-CN" smtClean="0"/>
              <a:t>{X(t), t</a:t>
            </a:r>
            <a:r>
              <a:rPr lang="en-US" altLang="zh-CN" smtClean="0">
                <a:sym typeface="Symbol" panose="05050102010706020507" pitchFamily="18" charset="2"/>
              </a:rPr>
              <a:t></a:t>
            </a:r>
            <a:r>
              <a:rPr lang="en-US" altLang="zh-CN" smtClean="0"/>
              <a:t>[a, b]}</a:t>
            </a:r>
            <a:r>
              <a:rPr lang="zh-CN" altLang="en-US" smtClean="0"/>
              <a:t>，若</a:t>
            </a:r>
            <a:r>
              <a:rPr lang="en-US" altLang="zh-CN" smtClean="0"/>
              <a:t>a&gt;-</a:t>
            </a:r>
            <a:r>
              <a:rPr lang="en-US" altLang="zh-CN" smtClean="0">
                <a:sym typeface="Symbol" panose="05050102010706020507" pitchFamily="18" charset="2"/>
              </a:rPr>
              <a:t></a:t>
            </a:r>
            <a:r>
              <a:rPr lang="zh-CN" altLang="en-US" smtClean="0">
                <a:sym typeface="Symbol" panose="05050102010706020507" pitchFamily="18" charset="2"/>
              </a:rPr>
              <a:t>，</a:t>
            </a:r>
            <a:r>
              <a:rPr lang="en-US" altLang="zh-CN" smtClean="0">
                <a:sym typeface="Symbol" panose="05050102010706020507" pitchFamily="18" charset="2"/>
              </a:rPr>
              <a:t>P{X(a)=0}</a:t>
            </a:r>
            <a:r>
              <a:rPr lang="zh-CN" altLang="en-US" smtClean="0">
                <a:sym typeface="Symbol" panose="05050102010706020507" pitchFamily="18" charset="2"/>
              </a:rPr>
              <a:t>＝</a:t>
            </a:r>
            <a:r>
              <a:rPr lang="en-US" altLang="zh-CN" smtClean="0">
                <a:sym typeface="Symbol" panose="05050102010706020507" pitchFamily="18" charset="2"/>
              </a:rPr>
              <a:t>1</a:t>
            </a:r>
            <a:r>
              <a:rPr lang="zh-CN" altLang="en-US" smtClean="0">
                <a:sym typeface="Symbol" panose="05050102010706020507" pitchFamily="18" charset="2"/>
              </a:rPr>
              <a:t>。因为增量</a:t>
            </a:r>
            <a:r>
              <a:rPr lang="en-US" altLang="zh-CN" smtClean="0">
                <a:sym typeface="Symbol" panose="05050102010706020507" pitchFamily="18" charset="2"/>
              </a:rPr>
              <a:t>X(t</a:t>
            </a:r>
            <a:r>
              <a:rPr lang="en-US" altLang="zh-CN" baseline="-25000" smtClean="0">
                <a:sym typeface="Symbol" panose="05050102010706020507" pitchFamily="18" charset="2"/>
              </a:rPr>
              <a:t>2</a:t>
            </a:r>
            <a:r>
              <a:rPr lang="en-US" altLang="zh-CN" smtClean="0">
                <a:sym typeface="Symbol" panose="05050102010706020507" pitchFamily="18" charset="2"/>
              </a:rPr>
              <a:t>)-X(t</a:t>
            </a:r>
            <a:r>
              <a:rPr lang="en-US" altLang="zh-CN" baseline="-25000" smtClean="0">
                <a:sym typeface="Symbol" panose="05050102010706020507" pitchFamily="18" charset="2"/>
              </a:rPr>
              <a:t>1</a:t>
            </a:r>
            <a:r>
              <a:rPr lang="en-US" altLang="zh-CN" smtClean="0">
                <a:sym typeface="Symbol" panose="05050102010706020507" pitchFamily="18" charset="2"/>
              </a:rPr>
              <a:t>)</a:t>
            </a:r>
            <a:r>
              <a:rPr lang="zh-CN" altLang="en-US" smtClean="0">
                <a:sym typeface="Symbol" panose="05050102010706020507" pitchFamily="18" charset="2"/>
              </a:rPr>
              <a:t>的分布与</a:t>
            </a:r>
            <a:r>
              <a:rPr lang="en-US" altLang="zh-CN" smtClean="0">
                <a:sym typeface="Symbol" panose="05050102010706020507" pitchFamily="18" charset="2"/>
              </a:rPr>
              <a:t>X(t</a:t>
            </a:r>
            <a:r>
              <a:rPr lang="en-US" altLang="zh-CN" baseline="-25000" smtClean="0">
                <a:sym typeface="Symbol" panose="05050102010706020507" pitchFamily="18" charset="2"/>
              </a:rPr>
              <a:t>2</a:t>
            </a:r>
            <a:r>
              <a:rPr lang="en-US" altLang="zh-CN" smtClean="0">
                <a:sym typeface="Symbol" panose="05050102010706020507" pitchFamily="18" charset="2"/>
              </a:rPr>
              <a:t>-t</a:t>
            </a:r>
            <a:r>
              <a:rPr lang="en-US" altLang="zh-CN" baseline="-25000" smtClean="0">
                <a:sym typeface="Symbol" panose="05050102010706020507" pitchFamily="18" charset="2"/>
              </a:rPr>
              <a:t>1</a:t>
            </a:r>
            <a:r>
              <a:rPr lang="en-US" altLang="zh-CN" smtClean="0">
                <a:sym typeface="Symbol" panose="05050102010706020507" pitchFamily="18" charset="2"/>
              </a:rPr>
              <a:t>+a)-X(a)</a:t>
            </a:r>
            <a:r>
              <a:rPr lang="zh-CN" altLang="en-US" smtClean="0">
                <a:sym typeface="Symbol" panose="05050102010706020507" pitchFamily="18" charset="2"/>
              </a:rPr>
              <a:t>与</a:t>
            </a:r>
            <a:r>
              <a:rPr lang="en-US" altLang="zh-CN" smtClean="0">
                <a:sym typeface="Symbol" panose="05050102010706020507" pitchFamily="18" charset="2"/>
              </a:rPr>
              <a:t>X(t</a:t>
            </a:r>
            <a:r>
              <a:rPr lang="en-US" altLang="zh-CN" baseline="-25000" smtClean="0">
                <a:sym typeface="Symbol" panose="05050102010706020507" pitchFamily="18" charset="2"/>
              </a:rPr>
              <a:t>2</a:t>
            </a:r>
            <a:r>
              <a:rPr lang="en-US" altLang="zh-CN" smtClean="0">
                <a:sym typeface="Symbol" panose="05050102010706020507" pitchFamily="18" charset="2"/>
              </a:rPr>
              <a:t>-t</a:t>
            </a:r>
            <a:r>
              <a:rPr lang="en-US" altLang="zh-CN" baseline="-25000" smtClean="0">
                <a:sym typeface="Symbol" panose="05050102010706020507" pitchFamily="18" charset="2"/>
              </a:rPr>
              <a:t>1</a:t>
            </a:r>
            <a:r>
              <a:rPr lang="en-US" altLang="zh-CN" smtClean="0">
                <a:sym typeface="Symbol" panose="05050102010706020507" pitchFamily="18" charset="2"/>
              </a:rPr>
              <a:t>)</a:t>
            </a:r>
            <a:r>
              <a:rPr lang="zh-CN" altLang="en-US" smtClean="0">
                <a:sym typeface="Symbol" panose="05050102010706020507" pitchFamily="18" charset="2"/>
              </a:rPr>
              <a:t>的分布相同，所以实际上只要知道</a:t>
            </a:r>
            <a:r>
              <a:rPr lang="en-US" altLang="zh-CN" smtClean="0">
                <a:sym typeface="Symbol" panose="05050102010706020507" pitchFamily="18" charset="2"/>
              </a:rPr>
              <a:t>X(t)</a:t>
            </a:r>
            <a:r>
              <a:rPr lang="zh-CN" altLang="en-US" smtClean="0">
                <a:sym typeface="Symbol" panose="05050102010706020507" pitchFamily="18" charset="2"/>
              </a:rPr>
              <a:t>的一维分布就可以推出它的有限维分布。</a:t>
            </a:r>
          </a:p>
        </p:txBody>
      </p:sp>
      <p:sp>
        <p:nvSpPr>
          <p:cNvPr id="7" name="页脚占位符 6"/>
          <p:cNvSpPr>
            <a:spLocks noGrp="1"/>
          </p:cNvSpPr>
          <p:nvPr>
            <p:ph type="ftr" sz="quarter" idx="11"/>
          </p:nvPr>
        </p:nvSpPr>
        <p:spPr/>
        <p:txBody>
          <a:bodyPr/>
          <a:lstStyle/>
          <a:p>
            <a:pPr>
              <a:defRPr/>
            </a:pPr>
            <a:r>
              <a:rPr lang="zh-CN" altLang="en-US"/>
              <a:t>信息与软件工程学院　顾小丰</a:t>
            </a:r>
            <a:endParaRPr lang="en-US" altLang="zh-CN"/>
          </a:p>
        </p:txBody>
      </p:sp>
      <p:sp>
        <p:nvSpPr>
          <p:cNvPr id="25606"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45</a:t>
            </a:r>
            <a:r>
              <a:rPr lang="zh-CN" altLang="en-US" sz="1800">
                <a:solidFill>
                  <a:srgbClr val="00FF00"/>
                </a:solidFill>
                <a:ea typeface="黑体" panose="02010609060101010101" pitchFamily="49" charset="-122"/>
              </a:rPr>
              <a:t>－</a:t>
            </a:r>
            <a:fld id="{DB585E02-3ACE-454A-8DD6-98319EE9729A}" type="slidenum">
              <a:rPr lang="zh-CN" altLang="en-US" sz="1800">
                <a:solidFill>
                  <a:srgbClr val="00FF00"/>
                </a:solidFill>
                <a:ea typeface="黑体" panose="02010609060101010101" pitchFamily="49" charset="-122"/>
              </a:rPr>
              <a:pPr/>
              <a:t>20</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4611">
                                            <p:txEl>
                                              <p:pRg st="0" end="0"/>
                                            </p:txEl>
                                          </p:spTgt>
                                        </p:tgtEl>
                                        <p:attrNameLst>
                                          <p:attrName>style.visibility</p:attrName>
                                        </p:attrNameLst>
                                      </p:cBhvr>
                                      <p:to>
                                        <p:strVal val="visible"/>
                                      </p:to>
                                    </p:set>
                                    <p:anim calcmode="lin" valueType="num">
                                      <p:cBhvr additive="base">
                                        <p:cTn id="7" dur="500" fill="hold"/>
                                        <p:tgtEl>
                                          <p:spTgt spid="3246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246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24611">
                                            <p:txEl>
                                              <p:pRg st="1" end="1"/>
                                            </p:txEl>
                                          </p:spTgt>
                                        </p:tgtEl>
                                        <p:attrNameLst>
                                          <p:attrName>style.visibility</p:attrName>
                                        </p:attrNameLst>
                                      </p:cBhvr>
                                      <p:to>
                                        <p:strVal val="visible"/>
                                      </p:to>
                                    </p:set>
                                    <p:anim calcmode="lin" valueType="num">
                                      <p:cBhvr additive="base">
                                        <p:cTn id="13" dur="500" fill="hold"/>
                                        <p:tgtEl>
                                          <p:spTgt spid="32461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24611">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1"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ADFC3681-5E36-488F-90BD-658A67905713}" type="datetime1">
              <a:rPr lang="zh-CN" altLang="en-US"/>
              <a:pPr>
                <a:defRPr/>
              </a:pPr>
              <a:t>2018/12/13</a:t>
            </a:fld>
            <a:endParaRPr lang="en-US" altLang="zh-CN"/>
          </a:p>
        </p:txBody>
      </p:sp>
      <p:sp>
        <p:nvSpPr>
          <p:cNvPr id="26627" name="Rectangle 2"/>
          <p:cNvSpPr>
            <a:spLocks noGrp="1" noChangeArrowheads="1"/>
          </p:cNvSpPr>
          <p:nvPr>
            <p:ph type="title"/>
          </p:nvPr>
        </p:nvSpPr>
        <p:spPr/>
        <p:txBody>
          <a:bodyPr/>
          <a:lstStyle/>
          <a:p>
            <a:pPr eaLnBrk="1" hangingPunct="1"/>
            <a:r>
              <a:rPr lang="en-US" altLang="zh-CN" smtClean="0"/>
              <a:t>3.</a:t>
            </a:r>
            <a:r>
              <a:rPr lang="zh-CN" altLang="en-US" smtClean="0"/>
              <a:t>正态过程</a:t>
            </a:r>
            <a:r>
              <a:rPr lang="en-US" altLang="zh-CN" smtClean="0"/>
              <a:t>(</a:t>
            </a:r>
            <a:r>
              <a:rPr lang="zh-CN" altLang="en-US" smtClean="0"/>
              <a:t>高斯过程</a:t>
            </a:r>
            <a:r>
              <a:rPr lang="en-US" altLang="zh-CN" smtClean="0"/>
              <a:t>)</a:t>
            </a:r>
          </a:p>
        </p:txBody>
      </p:sp>
      <p:sp>
        <p:nvSpPr>
          <p:cNvPr id="339971" name="Rectangle 3"/>
          <p:cNvSpPr>
            <a:spLocks noGrp="1" noChangeArrowheads="1"/>
          </p:cNvSpPr>
          <p:nvPr>
            <p:ph type="body" idx="1"/>
          </p:nvPr>
        </p:nvSpPr>
        <p:spPr>
          <a:xfrm>
            <a:off x="1116013" y="1196975"/>
            <a:ext cx="7632700" cy="4481513"/>
          </a:xfrm>
        </p:spPr>
        <p:txBody>
          <a:bodyPr/>
          <a:lstStyle/>
          <a:p>
            <a:pPr marL="0" indent="719138" algn="just" eaLnBrk="1" hangingPunct="1">
              <a:lnSpc>
                <a:spcPct val="130000"/>
              </a:lnSpc>
              <a:buFont typeface="Wingdings" panose="05000000000000000000" pitchFamily="2" charset="2"/>
              <a:buNone/>
            </a:pPr>
            <a:r>
              <a:rPr lang="zh-CN" altLang="en-US" smtClean="0"/>
              <a:t>正态过程在电子技术中经常遇到，例如温度限制二极管的噪声、电子元器件的噪声等。</a:t>
            </a:r>
            <a:endParaRPr lang="en-US" altLang="zh-CN" smtClean="0"/>
          </a:p>
          <a:p>
            <a:pPr marL="0" indent="719138" algn="just" eaLnBrk="1" hangingPunct="1">
              <a:lnSpc>
                <a:spcPct val="130000"/>
              </a:lnSpc>
              <a:buFont typeface="Wingdings" panose="05000000000000000000" pitchFamily="2" charset="2"/>
              <a:buNone/>
            </a:pPr>
            <a:r>
              <a:rPr lang="zh-CN" altLang="en-US" smtClean="0"/>
              <a:t>正态过程在随机过程中起着重要的作用。</a:t>
            </a:r>
            <a:endParaRPr lang="en-US" altLang="zh-CN" smtClean="0"/>
          </a:p>
          <a:p>
            <a:pPr marL="0" indent="719138" algn="just" eaLnBrk="1" hangingPunct="1">
              <a:lnSpc>
                <a:spcPct val="130000"/>
              </a:lnSpc>
              <a:buFont typeface="Wingdings" panose="05000000000000000000" pitchFamily="2" charset="2"/>
              <a:buNone/>
            </a:pPr>
            <a:r>
              <a:rPr lang="zh-CN" altLang="en-US" smtClean="0"/>
              <a:t>一方面，很多重要随机过程都是正态过程，或者可以用正态过程来近似表示；</a:t>
            </a:r>
            <a:endParaRPr lang="en-US" altLang="zh-CN" smtClean="0"/>
          </a:p>
          <a:p>
            <a:pPr marL="0" indent="719138" algn="just" eaLnBrk="1" hangingPunct="1">
              <a:lnSpc>
                <a:spcPct val="130000"/>
              </a:lnSpc>
              <a:buFont typeface="Wingdings" panose="05000000000000000000" pitchFamily="2" charset="2"/>
              <a:buNone/>
            </a:pPr>
            <a:r>
              <a:rPr lang="zh-CN" altLang="en-US" smtClean="0"/>
              <a:t>另一方面，正态过程具有很多良好的性质，对正态过程来说，许多问题的回答比其它过程较为容易。</a:t>
            </a:r>
          </a:p>
        </p:txBody>
      </p:sp>
      <p:sp>
        <p:nvSpPr>
          <p:cNvPr id="7" name="页脚占位符 6"/>
          <p:cNvSpPr>
            <a:spLocks noGrp="1"/>
          </p:cNvSpPr>
          <p:nvPr>
            <p:ph type="ftr" sz="quarter" idx="11"/>
          </p:nvPr>
        </p:nvSpPr>
        <p:spPr/>
        <p:txBody>
          <a:bodyPr/>
          <a:lstStyle/>
          <a:p>
            <a:pPr>
              <a:defRPr/>
            </a:pPr>
            <a:r>
              <a:rPr lang="zh-CN" altLang="en-US"/>
              <a:t>信息与软件工程学院　顾小丰</a:t>
            </a:r>
            <a:endParaRPr lang="en-US" altLang="zh-CN"/>
          </a:p>
        </p:txBody>
      </p:sp>
      <p:sp>
        <p:nvSpPr>
          <p:cNvPr id="26630"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45</a:t>
            </a:r>
            <a:r>
              <a:rPr lang="zh-CN" altLang="en-US" sz="1800">
                <a:solidFill>
                  <a:srgbClr val="00FF00"/>
                </a:solidFill>
                <a:ea typeface="黑体" panose="02010609060101010101" pitchFamily="49" charset="-122"/>
              </a:rPr>
              <a:t>－</a:t>
            </a:r>
            <a:fld id="{4C394150-8940-412E-BFCC-89DC9DD3E6E4}" type="slidenum">
              <a:rPr lang="zh-CN" altLang="en-US" sz="1800">
                <a:solidFill>
                  <a:srgbClr val="00FF00"/>
                </a:solidFill>
                <a:ea typeface="黑体" panose="02010609060101010101" pitchFamily="49" charset="-122"/>
              </a:rPr>
              <a:pPr/>
              <a:t>21</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39971">
                                            <p:txEl>
                                              <p:pRg st="0" end="0"/>
                                            </p:txEl>
                                          </p:spTgt>
                                        </p:tgtEl>
                                        <p:attrNameLst>
                                          <p:attrName>style.visibility</p:attrName>
                                        </p:attrNameLst>
                                      </p:cBhvr>
                                      <p:to>
                                        <p:strVal val="visible"/>
                                      </p:to>
                                    </p:set>
                                    <p:anim calcmode="lin" valueType="num">
                                      <p:cBhvr additive="base">
                                        <p:cTn id="7" dur="500" fill="hold"/>
                                        <p:tgtEl>
                                          <p:spTgt spid="3399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9971">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39971">
                                            <p:txEl>
                                              <p:pRg st="1" end="1"/>
                                            </p:txEl>
                                          </p:spTgt>
                                        </p:tgtEl>
                                        <p:attrNameLst>
                                          <p:attrName>style.visibility</p:attrName>
                                        </p:attrNameLst>
                                      </p:cBhvr>
                                      <p:to>
                                        <p:strVal val="visible"/>
                                      </p:to>
                                    </p:set>
                                    <p:anim calcmode="lin" valueType="num">
                                      <p:cBhvr additive="base">
                                        <p:cTn id="12" dur="500" fill="hold"/>
                                        <p:tgtEl>
                                          <p:spTgt spid="339971">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39971">
                                            <p:txEl>
                                              <p:pRg st="1" end="1"/>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39971">
                                            <p:txEl>
                                              <p:pRg st="2" end="2"/>
                                            </p:txEl>
                                          </p:spTgt>
                                        </p:tgtEl>
                                        <p:attrNameLst>
                                          <p:attrName>style.visibility</p:attrName>
                                        </p:attrNameLst>
                                      </p:cBhvr>
                                      <p:to>
                                        <p:strVal val="visible"/>
                                      </p:to>
                                    </p:set>
                                    <p:anim calcmode="lin" valueType="num">
                                      <p:cBhvr additive="base">
                                        <p:cTn id="17" dur="500" fill="hold"/>
                                        <p:tgtEl>
                                          <p:spTgt spid="33997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39971">
                                            <p:txEl>
                                              <p:pRg st="2" end="2"/>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39971">
                                            <p:txEl>
                                              <p:pRg st="3" end="3"/>
                                            </p:txEl>
                                          </p:spTgt>
                                        </p:tgtEl>
                                        <p:attrNameLst>
                                          <p:attrName>style.visibility</p:attrName>
                                        </p:attrNameLst>
                                      </p:cBhvr>
                                      <p:to>
                                        <p:strVal val="visible"/>
                                      </p:to>
                                    </p:set>
                                    <p:anim calcmode="lin" valueType="num">
                                      <p:cBhvr additive="base">
                                        <p:cTn id="22" dur="500" fill="hold"/>
                                        <p:tgtEl>
                                          <p:spTgt spid="339971">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3997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971"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EDBC89D-A3E3-4CB8-813F-7BB013F8DB94}" type="datetime1">
              <a:rPr lang="zh-CN" altLang="en-US"/>
              <a:pPr>
                <a:defRPr/>
              </a:pPr>
              <a:t>2018/12/13</a:t>
            </a:fld>
            <a:endParaRPr lang="en-US" altLang="zh-CN"/>
          </a:p>
        </p:txBody>
      </p:sp>
      <p:sp>
        <p:nvSpPr>
          <p:cNvPr id="27651" name="Rectangle 2"/>
          <p:cNvSpPr>
            <a:spLocks noGrp="1" noChangeArrowheads="1"/>
          </p:cNvSpPr>
          <p:nvPr>
            <p:ph type="title"/>
          </p:nvPr>
        </p:nvSpPr>
        <p:spPr/>
        <p:txBody>
          <a:bodyPr/>
          <a:lstStyle/>
          <a:p>
            <a:pPr eaLnBrk="1" hangingPunct="1"/>
            <a:r>
              <a:rPr lang="zh-CN" altLang="en-US" smtClean="0"/>
              <a:t>正态过程的定义</a:t>
            </a:r>
          </a:p>
        </p:txBody>
      </p:sp>
      <p:sp>
        <p:nvSpPr>
          <p:cNvPr id="344067" name="Rectangle 3"/>
          <p:cNvSpPr>
            <a:spLocks noGrp="1" noChangeArrowheads="1"/>
          </p:cNvSpPr>
          <p:nvPr>
            <p:ph type="body" idx="1"/>
          </p:nvPr>
        </p:nvSpPr>
        <p:spPr>
          <a:xfrm>
            <a:off x="1189038" y="1143000"/>
            <a:ext cx="7704137" cy="3792538"/>
          </a:xfrm>
        </p:spPr>
        <p:txBody>
          <a:bodyPr/>
          <a:lstStyle/>
          <a:p>
            <a:pPr marL="0" indent="719138" eaLnBrk="1" hangingPunct="1">
              <a:lnSpc>
                <a:spcPct val="130000"/>
              </a:lnSpc>
              <a:buFont typeface="Wingdings" panose="05000000000000000000" pitchFamily="2" charset="2"/>
              <a:buNone/>
            </a:pPr>
            <a:r>
              <a:rPr lang="zh-CN" altLang="en-US" smtClean="0"/>
              <a:t>给定随机过程</a:t>
            </a:r>
            <a:r>
              <a:rPr lang="en-US" altLang="zh-CN" smtClean="0"/>
              <a:t>{X(t), t</a:t>
            </a:r>
            <a:r>
              <a:rPr lang="en-US" altLang="zh-CN" smtClean="0">
                <a:sym typeface="Symbol" panose="05050102010706020507" pitchFamily="18" charset="2"/>
              </a:rPr>
              <a:t>T}</a:t>
            </a:r>
            <a:r>
              <a:rPr lang="zh-CN" altLang="en-US" smtClean="0">
                <a:sym typeface="Symbol" panose="05050102010706020507" pitchFamily="18" charset="2"/>
              </a:rPr>
              <a:t>，如果对任意正整数</a:t>
            </a:r>
            <a:r>
              <a:rPr lang="en-US" altLang="zh-CN" smtClean="0">
                <a:sym typeface="Symbol" panose="05050102010706020507" pitchFamily="18" charset="2"/>
              </a:rPr>
              <a:t>n</a:t>
            </a:r>
            <a:r>
              <a:rPr lang="zh-CN" altLang="en-US" smtClean="0">
                <a:sym typeface="Symbol" panose="05050102010706020507" pitchFamily="18" charset="2"/>
              </a:rPr>
              <a:t>及</a:t>
            </a:r>
            <a:r>
              <a:rPr lang="en-US" altLang="zh-CN" smtClean="0">
                <a:sym typeface="Symbol" panose="05050102010706020507" pitchFamily="18" charset="2"/>
              </a:rPr>
              <a:t>t</a:t>
            </a:r>
            <a:r>
              <a:rPr lang="en-US" altLang="zh-CN" baseline="-25000" smtClean="0">
                <a:sym typeface="Symbol" panose="05050102010706020507" pitchFamily="18" charset="2"/>
              </a:rPr>
              <a:t>1</a:t>
            </a:r>
            <a:r>
              <a:rPr lang="en-US" altLang="zh-CN" smtClean="0">
                <a:sym typeface="Symbol" panose="05050102010706020507" pitchFamily="18" charset="2"/>
              </a:rPr>
              <a:t>, t</a:t>
            </a:r>
            <a:r>
              <a:rPr lang="en-US" altLang="zh-CN" baseline="-25000" smtClean="0">
                <a:sym typeface="Symbol" panose="05050102010706020507" pitchFamily="18" charset="2"/>
              </a:rPr>
              <a:t>2</a:t>
            </a:r>
            <a:r>
              <a:rPr lang="en-US" altLang="zh-CN" smtClean="0">
                <a:sym typeface="Symbol" panose="05050102010706020507" pitchFamily="18" charset="2"/>
              </a:rPr>
              <a:t>, …, t</a:t>
            </a:r>
            <a:r>
              <a:rPr lang="en-US" altLang="zh-CN" baseline="-25000" smtClean="0">
                <a:sym typeface="Symbol" panose="05050102010706020507" pitchFamily="18" charset="2"/>
              </a:rPr>
              <a:t>n</a:t>
            </a:r>
            <a:r>
              <a:rPr lang="en-US" altLang="zh-CN" smtClean="0">
                <a:sym typeface="Symbol" panose="05050102010706020507" pitchFamily="18" charset="2"/>
              </a:rPr>
              <a:t>T</a:t>
            </a:r>
            <a:r>
              <a:rPr lang="zh-CN" altLang="en-US" smtClean="0">
                <a:sym typeface="Symbol" panose="05050102010706020507" pitchFamily="18" charset="2"/>
              </a:rPr>
              <a:t>，</a:t>
            </a:r>
            <a:r>
              <a:rPr lang="en-US" altLang="zh-CN" smtClean="0">
                <a:sym typeface="Symbol" panose="05050102010706020507" pitchFamily="18" charset="2"/>
              </a:rPr>
              <a:t>n</a:t>
            </a:r>
            <a:r>
              <a:rPr lang="zh-CN" altLang="en-US" smtClean="0">
                <a:sym typeface="Symbol" panose="05050102010706020507" pitchFamily="18" charset="2"/>
              </a:rPr>
              <a:t>维随机变量</a:t>
            </a:r>
            <a:r>
              <a:rPr lang="en-US" altLang="zh-CN" smtClean="0">
                <a:sym typeface="Symbol" panose="05050102010706020507" pitchFamily="18" charset="2"/>
              </a:rPr>
              <a:t>(X</a:t>
            </a:r>
            <a:r>
              <a:rPr lang="en-US" altLang="zh-CN" smtClean="0"/>
              <a:t>(</a:t>
            </a:r>
            <a:r>
              <a:rPr lang="en-US" altLang="zh-CN" smtClean="0">
                <a:sym typeface="Symbol" panose="05050102010706020507" pitchFamily="18" charset="2"/>
              </a:rPr>
              <a:t>t</a:t>
            </a:r>
            <a:r>
              <a:rPr lang="en-US" altLang="zh-CN" baseline="-25000" smtClean="0">
                <a:sym typeface="Symbol" panose="05050102010706020507" pitchFamily="18" charset="2"/>
              </a:rPr>
              <a:t>1</a:t>
            </a:r>
            <a:r>
              <a:rPr lang="en-US" altLang="zh-CN" smtClean="0"/>
              <a:t>), X(</a:t>
            </a:r>
            <a:r>
              <a:rPr lang="en-US" altLang="zh-CN" smtClean="0">
                <a:sym typeface="Symbol" panose="05050102010706020507" pitchFamily="18" charset="2"/>
              </a:rPr>
              <a:t>t</a:t>
            </a:r>
            <a:r>
              <a:rPr lang="en-US" altLang="zh-CN" baseline="-25000" smtClean="0">
                <a:sym typeface="Symbol" panose="05050102010706020507" pitchFamily="18" charset="2"/>
              </a:rPr>
              <a:t>2</a:t>
            </a:r>
            <a:r>
              <a:rPr lang="en-US" altLang="zh-CN" smtClean="0"/>
              <a:t>), </a:t>
            </a:r>
            <a:r>
              <a:rPr lang="en-US" altLang="zh-CN" smtClean="0">
                <a:sym typeface="Symbol" panose="05050102010706020507" pitchFamily="18" charset="2"/>
              </a:rPr>
              <a:t>…, </a:t>
            </a:r>
            <a:r>
              <a:rPr lang="en-US" altLang="zh-CN" smtClean="0"/>
              <a:t>X(</a:t>
            </a:r>
            <a:r>
              <a:rPr lang="en-US" altLang="zh-CN" smtClean="0">
                <a:sym typeface="Symbol" panose="05050102010706020507" pitchFamily="18" charset="2"/>
              </a:rPr>
              <a:t>t</a:t>
            </a:r>
            <a:r>
              <a:rPr lang="en-US" altLang="zh-CN" baseline="-25000" smtClean="0">
                <a:sym typeface="Symbol" panose="05050102010706020507" pitchFamily="18" charset="2"/>
              </a:rPr>
              <a:t>n</a:t>
            </a:r>
            <a:r>
              <a:rPr lang="en-US" altLang="zh-CN" smtClean="0">
                <a:sym typeface="Symbol" panose="05050102010706020507" pitchFamily="18" charset="2"/>
              </a:rPr>
              <a:t>)</a:t>
            </a:r>
            <a:r>
              <a:rPr lang="en-US" altLang="zh-CN" smtClean="0"/>
              <a:t>)</a:t>
            </a:r>
            <a:r>
              <a:rPr lang="zh-CN" altLang="en-US" smtClean="0"/>
              <a:t>的联合概率分布为</a:t>
            </a:r>
            <a:r>
              <a:rPr lang="en-US" altLang="zh-CN" smtClean="0"/>
              <a:t>n</a:t>
            </a:r>
            <a:r>
              <a:rPr lang="zh-CN" altLang="en-US" smtClean="0"/>
              <a:t>维正态分布，则称随机过程</a:t>
            </a:r>
            <a:r>
              <a:rPr lang="en-US" altLang="zh-CN" smtClean="0"/>
              <a:t>{X(t), t</a:t>
            </a:r>
            <a:r>
              <a:rPr lang="en-US" altLang="zh-CN" smtClean="0">
                <a:sym typeface="Symbol" panose="05050102010706020507" pitchFamily="18" charset="2"/>
              </a:rPr>
              <a:t>T}</a:t>
            </a:r>
            <a:r>
              <a:rPr lang="zh-CN" altLang="en-US" smtClean="0"/>
              <a:t>为</a:t>
            </a:r>
            <a:r>
              <a:rPr lang="zh-CN" altLang="en-US" smtClean="0">
                <a:solidFill>
                  <a:srgbClr val="CC00CC"/>
                </a:solidFill>
              </a:rPr>
              <a:t>正态过程</a:t>
            </a:r>
            <a:r>
              <a:rPr lang="en-US" altLang="zh-CN" smtClean="0"/>
              <a:t>(</a:t>
            </a:r>
            <a:r>
              <a:rPr lang="zh-CN" altLang="en-US" smtClean="0"/>
              <a:t>或</a:t>
            </a:r>
            <a:r>
              <a:rPr lang="zh-CN" altLang="en-US" smtClean="0">
                <a:solidFill>
                  <a:srgbClr val="CC00CC"/>
                </a:solidFill>
              </a:rPr>
              <a:t>高斯过程</a:t>
            </a:r>
            <a:r>
              <a:rPr lang="en-US" altLang="zh-CN" smtClean="0"/>
              <a:t>)</a:t>
            </a:r>
            <a:r>
              <a:rPr lang="zh-CN" altLang="en-US" smtClean="0"/>
              <a:t>。</a:t>
            </a:r>
          </a:p>
          <a:p>
            <a:pPr marL="0" indent="719138" eaLnBrk="1" hangingPunct="1">
              <a:lnSpc>
                <a:spcPct val="130000"/>
              </a:lnSpc>
              <a:spcBef>
                <a:spcPct val="100000"/>
              </a:spcBef>
              <a:buFont typeface="Wingdings" panose="05000000000000000000" pitchFamily="2" charset="2"/>
              <a:buNone/>
            </a:pPr>
            <a:r>
              <a:rPr lang="zh-CN" altLang="en-US" smtClean="0">
                <a:solidFill>
                  <a:srgbClr val="0000FF"/>
                </a:solidFill>
              </a:rPr>
              <a:t>设</a:t>
            </a:r>
            <a:r>
              <a:rPr lang="en-US" altLang="zh-CN" smtClean="0">
                <a:solidFill>
                  <a:srgbClr val="0000FF"/>
                </a:solidFill>
              </a:rPr>
              <a:t>{X(t), t</a:t>
            </a:r>
            <a:r>
              <a:rPr lang="en-US" altLang="zh-CN" smtClean="0">
                <a:solidFill>
                  <a:srgbClr val="0000FF"/>
                </a:solidFill>
                <a:sym typeface="Symbol" panose="05050102010706020507" pitchFamily="18" charset="2"/>
              </a:rPr>
              <a:t>T}</a:t>
            </a:r>
            <a:r>
              <a:rPr lang="zh-CN" altLang="en-US" smtClean="0">
                <a:solidFill>
                  <a:srgbClr val="0000FF"/>
                </a:solidFill>
              </a:rPr>
              <a:t>为正态过程，则其有限维概率分布都是正态分布。</a:t>
            </a:r>
          </a:p>
        </p:txBody>
      </p:sp>
      <p:sp>
        <p:nvSpPr>
          <p:cNvPr id="7" name="页脚占位符 6"/>
          <p:cNvSpPr>
            <a:spLocks noGrp="1"/>
          </p:cNvSpPr>
          <p:nvPr>
            <p:ph type="ftr" sz="quarter" idx="11"/>
          </p:nvPr>
        </p:nvSpPr>
        <p:spPr/>
        <p:txBody>
          <a:bodyPr/>
          <a:lstStyle/>
          <a:p>
            <a:pPr>
              <a:defRPr/>
            </a:pPr>
            <a:r>
              <a:rPr lang="zh-CN" altLang="en-US"/>
              <a:t>信息与软件工程学院　顾小丰</a:t>
            </a:r>
            <a:endParaRPr lang="en-US" altLang="zh-CN"/>
          </a:p>
        </p:txBody>
      </p:sp>
      <p:sp>
        <p:nvSpPr>
          <p:cNvPr id="27654"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45</a:t>
            </a:r>
            <a:r>
              <a:rPr lang="zh-CN" altLang="en-US" sz="1800">
                <a:solidFill>
                  <a:srgbClr val="00FF00"/>
                </a:solidFill>
                <a:ea typeface="黑体" panose="02010609060101010101" pitchFamily="49" charset="-122"/>
              </a:rPr>
              <a:t>－</a:t>
            </a:r>
            <a:fld id="{4F6AB18D-D6A2-481C-8DD8-E45BED7AB0F0}" type="slidenum">
              <a:rPr lang="zh-CN" altLang="en-US" sz="1800">
                <a:solidFill>
                  <a:srgbClr val="00FF00"/>
                </a:solidFill>
                <a:ea typeface="黑体" panose="02010609060101010101" pitchFamily="49" charset="-122"/>
              </a:rPr>
              <a:pPr/>
              <a:t>22</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44067">
                                            <p:txEl>
                                              <p:pRg st="0" end="0"/>
                                            </p:txEl>
                                          </p:spTgt>
                                        </p:tgtEl>
                                        <p:attrNameLst>
                                          <p:attrName>style.visibility</p:attrName>
                                        </p:attrNameLst>
                                      </p:cBhvr>
                                      <p:to>
                                        <p:strVal val="visible"/>
                                      </p:to>
                                    </p:set>
                                    <p:anim calcmode="lin" valueType="num">
                                      <p:cBhvr additive="base">
                                        <p:cTn id="7" dur="500" fill="hold"/>
                                        <p:tgtEl>
                                          <p:spTgt spid="3440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40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44067">
                                            <p:txEl>
                                              <p:pRg st="1" end="1"/>
                                            </p:txEl>
                                          </p:spTgt>
                                        </p:tgtEl>
                                        <p:attrNameLst>
                                          <p:attrName>style.visibility</p:attrName>
                                        </p:attrNameLst>
                                      </p:cBhvr>
                                      <p:to>
                                        <p:strVal val="visible"/>
                                      </p:to>
                                    </p:set>
                                    <p:anim calcmode="lin" valueType="num">
                                      <p:cBhvr additive="base">
                                        <p:cTn id="13" dur="500" fill="hold"/>
                                        <p:tgtEl>
                                          <p:spTgt spid="3440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4406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6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4"/>
          <p:cNvSpPr>
            <a:spLocks noGrp="1"/>
          </p:cNvSpPr>
          <p:nvPr>
            <p:ph type="dt" sz="quarter" idx="10"/>
          </p:nvPr>
        </p:nvSpPr>
        <p:spPr/>
        <p:txBody>
          <a:bodyPr/>
          <a:lstStyle/>
          <a:p>
            <a:pPr>
              <a:defRPr/>
            </a:pPr>
            <a:fld id="{BCBE751D-0A3C-4BC8-BC96-2ACF34DEC015}" type="datetime1">
              <a:rPr lang="zh-CN" altLang="en-US"/>
              <a:pPr>
                <a:defRPr/>
              </a:pPr>
              <a:t>2018/12/13</a:t>
            </a:fld>
            <a:endParaRPr lang="en-US" altLang="zh-CN"/>
          </a:p>
        </p:txBody>
      </p:sp>
      <p:sp>
        <p:nvSpPr>
          <p:cNvPr id="28675" name="Rectangle 2"/>
          <p:cNvSpPr>
            <a:spLocks noGrp="1" noChangeArrowheads="1"/>
          </p:cNvSpPr>
          <p:nvPr>
            <p:ph type="title"/>
          </p:nvPr>
        </p:nvSpPr>
        <p:spPr/>
        <p:txBody>
          <a:bodyPr/>
          <a:lstStyle/>
          <a:p>
            <a:pPr eaLnBrk="1" hangingPunct="1"/>
            <a:r>
              <a:rPr lang="zh-CN" altLang="en-US" smtClean="0"/>
              <a:t>正态过程的一维概率分布</a:t>
            </a:r>
          </a:p>
        </p:txBody>
      </p:sp>
      <p:sp>
        <p:nvSpPr>
          <p:cNvPr id="345091" name="Rectangle 3"/>
          <p:cNvSpPr>
            <a:spLocks noGrp="1" noChangeArrowheads="1"/>
          </p:cNvSpPr>
          <p:nvPr>
            <p:ph type="body" sz="half" idx="1"/>
          </p:nvPr>
        </p:nvSpPr>
        <p:spPr>
          <a:xfrm>
            <a:off x="1143000" y="1038225"/>
            <a:ext cx="3771900" cy="4738688"/>
          </a:xfrm>
        </p:spPr>
        <p:txBody>
          <a:bodyPr/>
          <a:lstStyle/>
          <a:p>
            <a:pPr eaLnBrk="1" hangingPunct="1">
              <a:lnSpc>
                <a:spcPct val="180000"/>
              </a:lnSpc>
              <a:buFont typeface="Wingdings" panose="05000000000000000000" pitchFamily="2" charset="2"/>
              <a:buNone/>
            </a:pPr>
            <a:r>
              <a:rPr lang="zh-CN" altLang="en-US" smtClean="0">
                <a:solidFill>
                  <a:srgbClr val="0000FF"/>
                </a:solidFill>
              </a:rPr>
              <a:t>均值函数</a:t>
            </a:r>
          </a:p>
          <a:p>
            <a:pPr eaLnBrk="1" hangingPunct="1">
              <a:lnSpc>
                <a:spcPct val="180000"/>
              </a:lnSpc>
              <a:buFont typeface="Wingdings" panose="05000000000000000000" pitchFamily="2" charset="2"/>
              <a:buNone/>
            </a:pPr>
            <a:r>
              <a:rPr lang="zh-CN" altLang="en-US" smtClean="0">
                <a:solidFill>
                  <a:srgbClr val="0000FF"/>
                </a:solidFill>
              </a:rPr>
              <a:t>方差函数</a:t>
            </a:r>
          </a:p>
          <a:p>
            <a:pPr eaLnBrk="1" hangingPunct="1">
              <a:lnSpc>
                <a:spcPct val="180000"/>
              </a:lnSpc>
              <a:buFont typeface="Wingdings" panose="05000000000000000000" pitchFamily="2" charset="2"/>
              <a:buNone/>
            </a:pPr>
            <a:r>
              <a:rPr lang="zh-CN" altLang="en-US" smtClean="0">
                <a:solidFill>
                  <a:srgbClr val="0000FF"/>
                </a:solidFill>
              </a:rPr>
              <a:t>一维概率分布</a:t>
            </a:r>
          </a:p>
          <a:p>
            <a:pPr eaLnBrk="1" hangingPunct="1">
              <a:lnSpc>
                <a:spcPct val="180000"/>
              </a:lnSpc>
              <a:buFont typeface="Wingdings" panose="05000000000000000000" pitchFamily="2" charset="2"/>
              <a:buNone/>
            </a:pPr>
            <a:r>
              <a:rPr lang="zh-CN" altLang="en-US" smtClean="0">
                <a:solidFill>
                  <a:srgbClr val="0000FF"/>
                </a:solidFill>
              </a:rPr>
              <a:t>一维概率密度函数</a:t>
            </a:r>
          </a:p>
          <a:p>
            <a:pPr eaLnBrk="1" hangingPunct="1">
              <a:lnSpc>
                <a:spcPct val="180000"/>
              </a:lnSpc>
              <a:buFont typeface="Wingdings" panose="05000000000000000000" pitchFamily="2" charset="2"/>
              <a:buNone/>
            </a:pPr>
            <a:endParaRPr lang="zh-CN" altLang="en-US" smtClean="0">
              <a:solidFill>
                <a:srgbClr val="0000FF"/>
              </a:solidFill>
            </a:endParaRPr>
          </a:p>
          <a:p>
            <a:pPr eaLnBrk="1" hangingPunct="1">
              <a:lnSpc>
                <a:spcPct val="180000"/>
              </a:lnSpc>
              <a:spcBef>
                <a:spcPct val="30000"/>
              </a:spcBef>
              <a:buFont typeface="Wingdings" panose="05000000000000000000" pitchFamily="2" charset="2"/>
              <a:buNone/>
            </a:pPr>
            <a:r>
              <a:rPr lang="zh-CN" altLang="en-US" smtClean="0">
                <a:solidFill>
                  <a:srgbClr val="0000FF"/>
                </a:solidFill>
              </a:rPr>
              <a:t>一维特征函数</a:t>
            </a:r>
          </a:p>
        </p:txBody>
      </p:sp>
      <p:graphicFrame>
        <p:nvGraphicFramePr>
          <p:cNvPr id="345092" name="Object 4"/>
          <p:cNvGraphicFramePr>
            <a:graphicFrameLocks noGrp="1" noChangeAspect="1"/>
          </p:cNvGraphicFramePr>
          <p:nvPr>
            <p:ph sz="half" idx="2"/>
          </p:nvPr>
        </p:nvGraphicFramePr>
        <p:xfrm>
          <a:off x="2771775" y="1263650"/>
          <a:ext cx="2378075" cy="508000"/>
        </p:xfrm>
        <a:graphic>
          <a:graphicData uri="http://schemas.openxmlformats.org/presentationml/2006/ole">
            <mc:AlternateContent xmlns:mc="http://schemas.openxmlformats.org/markup-compatibility/2006">
              <mc:Choice xmlns:v="urn:schemas-microsoft-com:vml" Requires="v">
                <p:oleObj spid="_x0000_s28689" name="公式" r:id="rId3" imgW="952087" imgH="203112" progId="Equation.3">
                  <p:embed/>
                </p:oleObj>
              </mc:Choice>
              <mc:Fallback>
                <p:oleObj name="公式" r:id="rId3" imgW="952087" imgH="203112"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75" y="1263650"/>
                        <a:ext cx="2378075"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5095" name="Object 7"/>
          <p:cNvGraphicFramePr>
            <a:graphicFrameLocks noChangeAspect="1"/>
          </p:cNvGraphicFramePr>
          <p:nvPr/>
        </p:nvGraphicFramePr>
        <p:xfrm>
          <a:off x="2771775" y="2060575"/>
          <a:ext cx="2378075" cy="508000"/>
        </p:xfrm>
        <a:graphic>
          <a:graphicData uri="http://schemas.openxmlformats.org/presentationml/2006/ole">
            <mc:AlternateContent xmlns:mc="http://schemas.openxmlformats.org/markup-compatibility/2006">
              <mc:Choice xmlns:v="urn:schemas-microsoft-com:vml" Requires="v">
                <p:oleObj spid="_x0000_s28690" name="公式" r:id="rId5" imgW="952087" imgH="203112" progId="Equation.3">
                  <p:embed/>
                </p:oleObj>
              </mc:Choice>
              <mc:Fallback>
                <p:oleObj name="公式" r:id="rId5" imgW="952087" imgH="203112"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775" y="2060575"/>
                        <a:ext cx="2378075"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5096" name="Object 8"/>
          <p:cNvGraphicFramePr>
            <a:graphicFrameLocks noChangeAspect="1"/>
          </p:cNvGraphicFramePr>
          <p:nvPr/>
        </p:nvGraphicFramePr>
        <p:xfrm>
          <a:off x="3579813" y="2836863"/>
          <a:ext cx="3297237" cy="508000"/>
        </p:xfrm>
        <a:graphic>
          <a:graphicData uri="http://schemas.openxmlformats.org/presentationml/2006/ole">
            <mc:AlternateContent xmlns:mc="http://schemas.openxmlformats.org/markup-compatibility/2006">
              <mc:Choice xmlns:v="urn:schemas-microsoft-com:vml" Requires="v">
                <p:oleObj spid="_x0000_s28691" name="公式" r:id="rId7" imgW="1320227" imgH="203112" progId="Equation.3">
                  <p:embed/>
                </p:oleObj>
              </mc:Choice>
              <mc:Fallback>
                <p:oleObj name="公式" r:id="rId7" imgW="1320227" imgH="203112"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79813" y="2836863"/>
                        <a:ext cx="3297237"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5097" name="Object 9"/>
          <p:cNvGraphicFramePr>
            <a:graphicFrameLocks noChangeAspect="1"/>
          </p:cNvGraphicFramePr>
          <p:nvPr/>
        </p:nvGraphicFramePr>
        <p:xfrm>
          <a:off x="2638425" y="3933825"/>
          <a:ext cx="6181725" cy="1301750"/>
        </p:xfrm>
        <a:graphic>
          <a:graphicData uri="http://schemas.openxmlformats.org/presentationml/2006/ole">
            <mc:AlternateContent xmlns:mc="http://schemas.openxmlformats.org/markup-compatibility/2006">
              <mc:Choice xmlns:v="urn:schemas-microsoft-com:vml" Requires="v">
                <p:oleObj spid="_x0000_s28692" name="公式" r:id="rId9" imgW="2476500" imgH="520700" progId="Equation.3">
                  <p:embed/>
                </p:oleObj>
              </mc:Choice>
              <mc:Fallback>
                <p:oleObj name="公式" r:id="rId9" imgW="2476500" imgH="5207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38425" y="3933825"/>
                        <a:ext cx="6181725" cy="1301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5098" name="Object 10"/>
          <p:cNvGraphicFramePr>
            <a:graphicFrameLocks noChangeAspect="1"/>
          </p:cNvGraphicFramePr>
          <p:nvPr/>
        </p:nvGraphicFramePr>
        <p:xfrm>
          <a:off x="2638425" y="5667375"/>
          <a:ext cx="5453063" cy="857250"/>
        </p:xfrm>
        <a:graphic>
          <a:graphicData uri="http://schemas.openxmlformats.org/presentationml/2006/ole">
            <mc:AlternateContent xmlns:mc="http://schemas.openxmlformats.org/markup-compatibility/2006">
              <mc:Choice xmlns:v="urn:schemas-microsoft-com:vml" Requires="v">
                <p:oleObj spid="_x0000_s28693" name="公式" r:id="rId11" imgW="2184400" imgH="342900" progId="Equation.3">
                  <p:embed/>
                </p:oleObj>
              </mc:Choice>
              <mc:Fallback>
                <p:oleObj name="公式" r:id="rId11" imgW="2184400" imgH="342900"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38425" y="5667375"/>
                        <a:ext cx="5453063"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页脚占位符 11"/>
          <p:cNvSpPr>
            <a:spLocks noGrp="1"/>
          </p:cNvSpPr>
          <p:nvPr>
            <p:ph type="ftr" sz="quarter" idx="11"/>
          </p:nvPr>
        </p:nvSpPr>
        <p:spPr/>
        <p:txBody>
          <a:bodyPr/>
          <a:lstStyle/>
          <a:p>
            <a:pPr>
              <a:defRPr/>
            </a:pPr>
            <a:r>
              <a:rPr lang="zh-CN" altLang="en-US"/>
              <a:t>信息与软件工程学院　顾小丰</a:t>
            </a:r>
            <a:endParaRPr lang="en-US" altLang="zh-CN"/>
          </a:p>
        </p:txBody>
      </p:sp>
      <p:sp>
        <p:nvSpPr>
          <p:cNvPr id="28683"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45</a:t>
            </a:r>
            <a:r>
              <a:rPr lang="zh-CN" altLang="en-US" sz="1800">
                <a:solidFill>
                  <a:srgbClr val="00FF00"/>
                </a:solidFill>
                <a:ea typeface="黑体" panose="02010609060101010101" pitchFamily="49" charset="-122"/>
              </a:rPr>
              <a:t>－</a:t>
            </a:r>
            <a:fld id="{D1E5E8EF-DD96-4DAD-BAB4-452A299BB37B}" type="slidenum">
              <a:rPr lang="zh-CN" altLang="en-US" sz="1800">
                <a:solidFill>
                  <a:srgbClr val="00FF00"/>
                </a:solidFill>
                <a:ea typeface="黑体" panose="02010609060101010101" pitchFamily="49" charset="-122"/>
              </a:rPr>
              <a:pPr/>
              <a:t>23</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45091">
                                            <p:txEl>
                                              <p:pRg st="0" end="0"/>
                                            </p:txEl>
                                          </p:spTgt>
                                        </p:tgtEl>
                                        <p:attrNameLst>
                                          <p:attrName>style.visibility</p:attrName>
                                        </p:attrNameLst>
                                      </p:cBhvr>
                                      <p:to>
                                        <p:strVal val="visible"/>
                                      </p:to>
                                    </p:set>
                                    <p:anim calcmode="lin" valueType="num">
                                      <p:cBhvr additive="base">
                                        <p:cTn id="7" dur="500" fill="hold"/>
                                        <p:tgtEl>
                                          <p:spTgt spid="3450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5091">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45091">
                                            <p:txEl>
                                              <p:pRg st="1" end="1"/>
                                            </p:txEl>
                                          </p:spTgt>
                                        </p:tgtEl>
                                        <p:attrNameLst>
                                          <p:attrName>style.visibility</p:attrName>
                                        </p:attrNameLst>
                                      </p:cBhvr>
                                      <p:to>
                                        <p:strVal val="visible"/>
                                      </p:to>
                                    </p:set>
                                    <p:anim calcmode="lin" valueType="num">
                                      <p:cBhvr additive="base">
                                        <p:cTn id="12" dur="500" fill="hold"/>
                                        <p:tgtEl>
                                          <p:spTgt spid="345091">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45091">
                                            <p:txEl>
                                              <p:pRg st="1" end="1"/>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45091">
                                            <p:txEl>
                                              <p:pRg st="2" end="2"/>
                                            </p:txEl>
                                          </p:spTgt>
                                        </p:tgtEl>
                                        <p:attrNameLst>
                                          <p:attrName>style.visibility</p:attrName>
                                        </p:attrNameLst>
                                      </p:cBhvr>
                                      <p:to>
                                        <p:strVal val="visible"/>
                                      </p:to>
                                    </p:set>
                                    <p:anim calcmode="lin" valueType="num">
                                      <p:cBhvr additive="base">
                                        <p:cTn id="17" dur="500" fill="hold"/>
                                        <p:tgtEl>
                                          <p:spTgt spid="34509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45091">
                                            <p:txEl>
                                              <p:pRg st="2" end="2"/>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45091">
                                            <p:txEl>
                                              <p:pRg st="3" end="3"/>
                                            </p:txEl>
                                          </p:spTgt>
                                        </p:tgtEl>
                                        <p:attrNameLst>
                                          <p:attrName>style.visibility</p:attrName>
                                        </p:attrNameLst>
                                      </p:cBhvr>
                                      <p:to>
                                        <p:strVal val="visible"/>
                                      </p:to>
                                    </p:set>
                                    <p:anim calcmode="lin" valueType="num">
                                      <p:cBhvr additive="base">
                                        <p:cTn id="22" dur="500" fill="hold"/>
                                        <p:tgtEl>
                                          <p:spTgt spid="345091">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45091">
                                            <p:txEl>
                                              <p:pRg st="3" end="3"/>
                                            </p:txEl>
                                          </p:spTgt>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45091">
                                            <p:txEl>
                                              <p:pRg st="5" end="5"/>
                                            </p:txEl>
                                          </p:spTgt>
                                        </p:tgtEl>
                                        <p:attrNameLst>
                                          <p:attrName>style.visibility</p:attrName>
                                        </p:attrNameLst>
                                      </p:cBhvr>
                                      <p:to>
                                        <p:strVal val="visible"/>
                                      </p:to>
                                    </p:set>
                                    <p:anim calcmode="lin" valueType="num">
                                      <p:cBhvr additive="base">
                                        <p:cTn id="27" dur="500" fill="hold"/>
                                        <p:tgtEl>
                                          <p:spTgt spid="345091">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4509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3" fill="hold" nodeType="clickEffect">
                                  <p:stCondLst>
                                    <p:cond delay="0"/>
                                  </p:stCondLst>
                                  <p:childTnLst>
                                    <p:set>
                                      <p:cBhvr>
                                        <p:cTn id="32" dur="1" fill="hold">
                                          <p:stCondLst>
                                            <p:cond delay="0"/>
                                          </p:stCondLst>
                                        </p:cTn>
                                        <p:tgtEl>
                                          <p:spTgt spid="345092"/>
                                        </p:tgtEl>
                                        <p:attrNameLst>
                                          <p:attrName>style.visibility</p:attrName>
                                        </p:attrNameLst>
                                      </p:cBhvr>
                                      <p:to>
                                        <p:strVal val="visible"/>
                                      </p:to>
                                    </p:set>
                                    <p:anim calcmode="lin" valueType="num">
                                      <p:cBhvr additive="base">
                                        <p:cTn id="33" dur="500" fill="hold"/>
                                        <p:tgtEl>
                                          <p:spTgt spid="345092"/>
                                        </p:tgtEl>
                                        <p:attrNameLst>
                                          <p:attrName>ppt_x</p:attrName>
                                        </p:attrNameLst>
                                      </p:cBhvr>
                                      <p:tavLst>
                                        <p:tav tm="0">
                                          <p:val>
                                            <p:strVal val="1+#ppt_w/2"/>
                                          </p:val>
                                        </p:tav>
                                        <p:tav tm="100000">
                                          <p:val>
                                            <p:strVal val="#ppt_x"/>
                                          </p:val>
                                        </p:tav>
                                      </p:tavLst>
                                    </p:anim>
                                    <p:anim calcmode="lin" valueType="num">
                                      <p:cBhvr additive="base">
                                        <p:cTn id="34" dur="500" fill="hold"/>
                                        <p:tgtEl>
                                          <p:spTgt spid="345092"/>
                                        </p:tgtEl>
                                        <p:attrNameLst>
                                          <p:attrName>ppt_y</p:attrName>
                                        </p:attrNameLst>
                                      </p:cBhvr>
                                      <p:tavLst>
                                        <p:tav tm="0">
                                          <p:val>
                                            <p:strVal val="0-#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3" fill="hold" nodeType="clickEffect">
                                  <p:stCondLst>
                                    <p:cond delay="0"/>
                                  </p:stCondLst>
                                  <p:childTnLst>
                                    <p:set>
                                      <p:cBhvr>
                                        <p:cTn id="38" dur="1" fill="hold">
                                          <p:stCondLst>
                                            <p:cond delay="0"/>
                                          </p:stCondLst>
                                        </p:cTn>
                                        <p:tgtEl>
                                          <p:spTgt spid="345095"/>
                                        </p:tgtEl>
                                        <p:attrNameLst>
                                          <p:attrName>style.visibility</p:attrName>
                                        </p:attrNameLst>
                                      </p:cBhvr>
                                      <p:to>
                                        <p:strVal val="visible"/>
                                      </p:to>
                                    </p:set>
                                    <p:anim calcmode="lin" valueType="num">
                                      <p:cBhvr additive="base">
                                        <p:cTn id="39" dur="500" fill="hold"/>
                                        <p:tgtEl>
                                          <p:spTgt spid="345095"/>
                                        </p:tgtEl>
                                        <p:attrNameLst>
                                          <p:attrName>ppt_x</p:attrName>
                                        </p:attrNameLst>
                                      </p:cBhvr>
                                      <p:tavLst>
                                        <p:tav tm="0">
                                          <p:val>
                                            <p:strVal val="1+#ppt_w/2"/>
                                          </p:val>
                                        </p:tav>
                                        <p:tav tm="100000">
                                          <p:val>
                                            <p:strVal val="#ppt_x"/>
                                          </p:val>
                                        </p:tav>
                                      </p:tavLst>
                                    </p:anim>
                                    <p:anim calcmode="lin" valueType="num">
                                      <p:cBhvr additive="base">
                                        <p:cTn id="40" dur="500" fill="hold"/>
                                        <p:tgtEl>
                                          <p:spTgt spid="345095"/>
                                        </p:tgtEl>
                                        <p:attrNameLst>
                                          <p:attrName>ppt_y</p:attrName>
                                        </p:attrNameLst>
                                      </p:cBhvr>
                                      <p:tavLst>
                                        <p:tav tm="0">
                                          <p:val>
                                            <p:strVal val="0-#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3" fill="hold" nodeType="clickEffect">
                                  <p:stCondLst>
                                    <p:cond delay="0"/>
                                  </p:stCondLst>
                                  <p:childTnLst>
                                    <p:set>
                                      <p:cBhvr>
                                        <p:cTn id="44" dur="1" fill="hold">
                                          <p:stCondLst>
                                            <p:cond delay="0"/>
                                          </p:stCondLst>
                                        </p:cTn>
                                        <p:tgtEl>
                                          <p:spTgt spid="345096"/>
                                        </p:tgtEl>
                                        <p:attrNameLst>
                                          <p:attrName>style.visibility</p:attrName>
                                        </p:attrNameLst>
                                      </p:cBhvr>
                                      <p:to>
                                        <p:strVal val="visible"/>
                                      </p:to>
                                    </p:set>
                                    <p:anim calcmode="lin" valueType="num">
                                      <p:cBhvr additive="base">
                                        <p:cTn id="45" dur="500" fill="hold"/>
                                        <p:tgtEl>
                                          <p:spTgt spid="345096"/>
                                        </p:tgtEl>
                                        <p:attrNameLst>
                                          <p:attrName>ppt_x</p:attrName>
                                        </p:attrNameLst>
                                      </p:cBhvr>
                                      <p:tavLst>
                                        <p:tav tm="0">
                                          <p:val>
                                            <p:strVal val="1+#ppt_w/2"/>
                                          </p:val>
                                        </p:tav>
                                        <p:tav tm="100000">
                                          <p:val>
                                            <p:strVal val="#ppt_x"/>
                                          </p:val>
                                        </p:tav>
                                      </p:tavLst>
                                    </p:anim>
                                    <p:anim calcmode="lin" valueType="num">
                                      <p:cBhvr additive="base">
                                        <p:cTn id="46" dur="500" fill="hold"/>
                                        <p:tgtEl>
                                          <p:spTgt spid="345096"/>
                                        </p:tgtEl>
                                        <p:attrNameLst>
                                          <p:attrName>ppt_y</p:attrName>
                                        </p:attrNameLst>
                                      </p:cBhvr>
                                      <p:tavLst>
                                        <p:tav tm="0">
                                          <p:val>
                                            <p:strVal val="0-#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3" fill="hold" nodeType="clickEffect">
                                  <p:stCondLst>
                                    <p:cond delay="0"/>
                                  </p:stCondLst>
                                  <p:childTnLst>
                                    <p:set>
                                      <p:cBhvr>
                                        <p:cTn id="50" dur="1" fill="hold">
                                          <p:stCondLst>
                                            <p:cond delay="0"/>
                                          </p:stCondLst>
                                        </p:cTn>
                                        <p:tgtEl>
                                          <p:spTgt spid="345097"/>
                                        </p:tgtEl>
                                        <p:attrNameLst>
                                          <p:attrName>style.visibility</p:attrName>
                                        </p:attrNameLst>
                                      </p:cBhvr>
                                      <p:to>
                                        <p:strVal val="visible"/>
                                      </p:to>
                                    </p:set>
                                    <p:anim calcmode="lin" valueType="num">
                                      <p:cBhvr additive="base">
                                        <p:cTn id="51" dur="500" fill="hold"/>
                                        <p:tgtEl>
                                          <p:spTgt spid="345097"/>
                                        </p:tgtEl>
                                        <p:attrNameLst>
                                          <p:attrName>ppt_x</p:attrName>
                                        </p:attrNameLst>
                                      </p:cBhvr>
                                      <p:tavLst>
                                        <p:tav tm="0">
                                          <p:val>
                                            <p:strVal val="1+#ppt_w/2"/>
                                          </p:val>
                                        </p:tav>
                                        <p:tav tm="100000">
                                          <p:val>
                                            <p:strVal val="#ppt_x"/>
                                          </p:val>
                                        </p:tav>
                                      </p:tavLst>
                                    </p:anim>
                                    <p:anim calcmode="lin" valueType="num">
                                      <p:cBhvr additive="base">
                                        <p:cTn id="52" dur="500" fill="hold"/>
                                        <p:tgtEl>
                                          <p:spTgt spid="345097"/>
                                        </p:tgtEl>
                                        <p:attrNameLst>
                                          <p:attrName>ppt_y</p:attrName>
                                        </p:attrNameLst>
                                      </p:cBhvr>
                                      <p:tavLst>
                                        <p:tav tm="0">
                                          <p:val>
                                            <p:strVal val="0-#ppt_h/2"/>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3" fill="hold" nodeType="clickEffect">
                                  <p:stCondLst>
                                    <p:cond delay="0"/>
                                  </p:stCondLst>
                                  <p:childTnLst>
                                    <p:set>
                                      <p:cBhvr>
                                        <p:cTn id="56" dur="1" fill="hold">
                                          <p:stCondLst>
                                            <p:cond delay="0"/>
                                          </p:stCondLst>
                                        </p:cTn>
                                        <p:tgtEl>
                                          <p:spTgt spid="345098"/>
                                        </p:tgtEl>
                                        <p:attrNameLst>
                                          <p:attrName>style.visibility</p:attrName>
                                        </p:attrNameLst>
                                      </p:cBhvr>
                                      <p:to>
                                        <p:strVal val="visible"/>
                                      </p:to>
                                    </p:set>
                                    <p:anim calcmode="lin" valueType="num">
                                      <p:cBhvr additive="base">
                                        <p:cTn id="57" dur="500" fill="hold"/>
                                        <p:tgtEl>
                                          <p:spTgt spid="345098"/>
                                        </p:tgtEl>
                                        <p:attrNameLst>
                                          <p:attrName>ppt_x</p:attrName>
                                        </p:attrNameLst>
                                      </p:cBhvr>
                                      <p:tavLst>
                                        <p:tav tm="0">
                                          <p:val>
                                            <p:strVal val="1+#ppt_w/2"/>
                                          </p:val>
                                        </p:tav>
                                        <p:tav tm="100000">
                                          <p:val>
                                            <p:strVal val="#ppt_x"/>
                                          </p:val>
                                        </p:tav>
                                      </p:tavLst>
                                    </p:anim>
                                    <p:anim calcmode="lin" valueType="num">
                                      <p:cBhvr additive="base">
                                        <p:cTn id="58" dur="500" fill="hold"/>
                                        <p:tgtEl>
                                          <p:spTgt spid="34509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09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4"/>
          <p:cNvSpPr>
            <a:spLocks noGrp="1"/>
          </p:cNvSpPr>
          <p:nvPr>
            <p:ph type="dt" sz="quarter" idx="10"/>
          </p:nvPr>
        </p:nvSpPr>
        <p:spPr/>
        <p:txBody>
          <a:bodyPr/>
          <a:lstStyle/>
          <a:p>
            <a:pPr>
              <a:defRPr/>
            </a:pPr>
            <a:fld id="{B3929344-5DCD-463A-8385-0EF29B27952E}" type="datetime1">
              <a:rPr lang="zh-CN" altLang="en-US"/>
              <a:pPr>
                <a:defRPr/>
              </a:pPr>
              <a:t>2018/12/13</a:t>
            </a:fld>
            <a:endParaRPr lang="en-US" altLang="zh-CN"/>
          </a:p>
        </p:txBody>
      </p:sp>
      <p:sp>
        <p:nvSpPr>
          <p:cNvPr id="29699" name="Rectangle 2"/>
          <p:cNvSpPr>
            <a:spLocks noGrp="1" noChangeArrowheads="1"/>
          </p:cNvSpPr>
          <p:nvPr>
            <p:ph type="title"/>
          </p:nvPr>
        </p:nvSpPr>
        <p:spPr/>
        <p:txBody>
          <a:bodyPr/>
          <a:lstStyle/>
          <a:p>
            <a:pPr eaLnBrk="1" hangingPunct="1"/>
            <a:r>
              <a:rPr lang="zh-CN" altLang="en-US" smtClean="0"/>
              <a:t>正态过程的二维概率分布</a:t>
            </a:r>
          </a:p>
        </p:txBody>
      </p:sp>
      <p:sp>
        <p:nvSpPr>
          <p:cNvPr id="347139" name="Rectangle 3"/>
          <p:cNvSpPr>
            <a:spLocks noGrp="1" noChangeArrowheads="1"/>
          </p:cNvSpPr>
          <p:nvPr>
            <p:ph type="body" sz="half" idx="1"/>
          </p:nvPr>
        </p:nvSpPr>
        <p:spPr>
          <a:xfrm>
            <a:off x="1143000" y="995363"/>
            <a:ext cx="3771900" cy="4538662"/>
          </a:xfrm>
        </p:spPr>
        <p:txBody>
          <a:bodyPr/>
          <a:lstStyle/>
          <a:p>
            <a:pPr eaLnBrk="1" hangingPunct="1">
              <a:lnSpc>
                <a:spcPct val="180000"/>
              </a:lnSpc>
              <a:buFont typeface="Wingdings" panose="05000000000000000000" pitchFamily="2" charset="2"/>
              <a:buNone/>
            </a:pPr>
            <a:r>
              <a:rPr lang="zh-CN" altLang="en-US" smtClean="0">
                <a:solidFill>
                  <a:srgbClr val="0000FF"/>
                </a:solidFill>
              </a:rPr>
              <a:t>均值函数向量</a:t>
            </a:r>
          </a:p>
          <a:p>
            <a:pPr eaLnBrk="1" hangingPunct="1">
              <a:lnSpc>
                <a:spcPct val="180000"/>
              </a:lnSpc>
              <a:buFont typeface="Wingdings" panose="05000000000000000000" pitchFamily="2" charset="2"/>
              <a:buNone/>
            </a:pPr>
            <a:r>
              <a:rPr lang="zh-CN" altLang="en-US" smtClean="0">
                <a:solidFill>
                  <a:srgbClr val="0000FF"/>
                </a:solidFill>
              </a:rPr>
              <a:t>二阶协方差矩阵</a:t>
            </a:r>
          </a:p>
          <a:p>
            <a:pPr eaLnBrk="1" hangingPunct="1">
              <a:lnSpc>
                <a:spcPct val="180000"/>
              </a:lnSpc>
              <a:buFont typeface="Wingdings" panose="05000000000000000000" pitchFamily="2" charset="2"/>
              <a:buNone/>
            </a:pPr>
            <a:r>
              <a:rPr lang="zh-CN" altLang="en-US" smtClean="0">
                <a:solidFill>
                  <a:srgbClr val="0000FF"/>
                </a:solidFill>
              </a:rPr>
              <a:t>二维概率分布</a:t>
            </a:r>
          </a:p>
          <a:p>
            <a:pPr eaLnBrk="1" hangingPunct="1">
              <a:lnSpc>
                <a:spcPct val="150000"/>
              </a:lnSpc>
              <a:buFont typeface="Wingdings" panose="05000000000000000000" pitchFamily="2" charset="2"/>
              <a:buNone/>
            </a:pPr>
            <a:r>
              <a:rPr lang="zh-CN" altLang="en-US" smtClean="0">
                <a:solidFill>
                  <a:srgbClr val="0000FF"/>
                </a:solidFill>
              </a:rPr>
              <a:t>二维概率密度函数</a:t>
            </a:r>
          </a:p>
          <a:p>
            <a:pPr eaLnBrk="1" hangingPunct="1">
              <a:lnSpc>
                <a:spcPct val="180000"/>
              </a:lnSpc>
              <a:buFont typeface="Wingdings" panose="05000000000000000000" pitchFamily="2" charset="2"/>
              <a:buNone/>
            </a:pPr>
            <a:endParaRPr lang="zh-CN" altLang="en-US" smtClean="0">
              <a:solidFill>
                <a:srgbClr val="0000FF"/>
              </a:solidFill>
            </a:endParaRPr>
          </a:p>
          <a:p>
            <a:pPr eaLnBrk="1" hangingPunct="1">
              <a:lnSpc>
                <a:spcPct val="180000"/>
              </a:lnSpc>
              <a:spcBef>
                <a:spcPct val="30000"/>
              </a:spcBef>
              <a:buFont typeface="Wingdings" panose="05000000000000000000" pitchFamily="2" charset="2"/>
              <a:buNone/>
            </a:pPr>
            <a:r>
              <a:rPr lang="zh-CN" altLang="en-US" smtClean="0">
                <a:solidFill>
                  <a:srgbClr val="0000FF"/>
                </a:solidFill>
              </a:rPr>
              <a:t>二维特征函数</a:t>
            </a:r>
          </a:p>
        </p:txBody>
      </p:sp>
      <p:graphicFrame>
        <p:nvGraphicFramePr>
          <p:cNvPr id="347140" name="Object 4"/>
          <p:cNvGraphicFramePr>
            <a:graphicFrameLocks noGrp="1" noChangeAspect="1"/>
          </p:cNvGraphicFramePr>
          <p:nvPr>
            <p:ph sz="half" idx="2"/>
          </p:nvPr>
        </p:nvGraphicFramePr>
        <p:xfrm>
          <a:off x="3773488" y="1098550"/>
          <a:ext cx="2936875" cy="601663"/>
        </p:xfrm>
        <a:graphic>
          <a:graphicData uri="http://schemas.openxmlformats.org/presentationml/2006/ole">
            <mc:AlternateContent xmlns:mc="http://schemas.openxmlformats.org/markup-compatibility/2006">
              <mc:Choice xmlns:v="urn:schemas-microsoft-com:vml" Requires="v">
                <p:oleObj spid="_x0000_s29713" name="公式" r:id="rId3" imgW="1180588" imgH="241195" progId="Equation.3">
                  <p:embed/>
                </p:oleObj>
              </mc:Choice>
              <mc:Fallback>
                <p:oleObj name="公式" r:id="rId3" imgW="1180588" imgH="241195"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3488" y="1098550"/>
                        <a:ext cx="2936875" cy="601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7141" name="Object 5"/>
          <p:cNvGraphicFramePr>
            <a:graphicFrameLocks noChangeAspect="1"/>
          </p:cNvGraphicFramePr>
          <p:nvPr/>
        </p:nvGraphicFramePr>
        <p:xfrm>
          <a:off x="3773488" y="1722438"/>
          <a:ext cx="3055937" cy="1058862"/>
        </p:xfrm>
        <a:graphic>
          <a:graphicData uri="http://schemas.openxmlformats.org/presentationml/2006/ole">
            <mc:AlternateContent xmlns:mc="http://schemas.openxmlformats.org/markup-compatibility/2006">
              <mc:Choice xmlns:v="urn:schemas-microsoft-com:vml" Requires="v">
                <p:oleObj spid="_x0000_s29714" name="公式" r:id="rId5" imgW="1358900" imgH="469900" progId="Equation.3">
                  <p:embed/>
                </p:oleObj>
              </mc:Choice>
              <mc:Fallback>
                <p:oleObj name="公式" r:id="rId5" imgW="1358900" imgH="4699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3488" y="1722438"/>
                        <a:ext cx="3055937" cy="1058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7142" name="Object 6"/>
          <p:cNvGraphicFramePr>
            <a:graphicFrameLocks noChangeAspect="1"/>
          </p:cNvGraphicFramePr>
          <p:nvPr/>
        </p:nvGraphicFramePr>
        <p:xfrm>
          <a:off x="3773488" y="2708275"/>
          <a:ext cx="3678237" cy="571500"/>
        </p:xfrm>
        <a:graphic>
          <a:graphicData uri="http://schemas.openxmlformats.org/presentationml/2006/ole">
            <mc:AlternateContent xmlns:mc="http://schemas.openxmlformats.org/markup-compatibility/2006">
              <mc:Choice xmlns:v="urn:schemas-microsoft-com:vml" Requires="v">
                <p:oleObj spid="_x0000_s29715" name="公式" r:id="rId7" imgW="1473200" imgH="228600" progId="Equation.3">
                  <p:embed/>
                </p:oleObj>
              </mc:Choice>
              <mc:Fallback>
                <p:oleObj name="公式" r:id="rId7" imgW="1473200" imgH="2286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73488" y="2708275"/>
                        <a:ext cx="3678237"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7143" name="Object 7"/>
          <p:cNvGraphicFramePr>
            <a:graphicFrameLocks noChangeAspect="1"/>
          </p:cNvGraphicFramePr>
          <p:nvPr/>
        </p:nvGraphicFramePr>
        <p:xfrm>
          <a:off x="1392238" y="3933825"/>
          <a:ext cx="7572375" cy="1339850"/>
        </p:xfrm>
        <a:graphic>
          <a:graphicData uri="http://schemas.openxmlformats.org/presentationml/2006/ole">
            <mc:AlternateContent xmlns:mc="http://schemas.openxmlformats.org/markup-compatibility/2006">
              <mc:Choice xmlns:v="urn:schemas-microsoft-com:vml" Requires="v">
                <p:oleObj spid="_x0000_s29716" name="公式" r:id="rId9" imgW="3162300" imgH="558800" progId="Equation.3">
                  <p:embed/>
                </p:oleObj>
              </mc:Choice>
              <mc:Fallback>
                <p:oleObj name="公式" r:id="rId9" imgW="3162300" imgH="5588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92238" y="3933825"/>
                        <a:ext cx="7572375" cy="1339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7144" name="Object 8"/>
          <p:cNvGraphicFramePr>
            <a:graphicFrameLocks noChangeAspect="1"/>
          </p:cNvGraphicFramePr>
          <p:nvPr/>
        </p:nvGraphicFramePr>
        <p:xfrm>
          <a:off x="2497138" y="5422900"/>
          <a:ext cx="6467475" cy="1174750"/>
        </p:xfrm>
        <a:graphic>
          <a:graphicData uri="http://schemas.openxmlformats.org/presentationml/2006/ole">
            <mc:AlternateContent xmlns:mc="http://schemas.openxmlformats.org/markup-compatibility/2006">
              <mc:Choice xmlns:v="urn:schemas-microsoft-com:vml" Requires="v">
                <p:oleObj spid="_x0000_s29717" name="公式" r:id="rId11" imgW="2590800" imgH="469900" progId="Equation.3">
                  <p:embed/>
                </p:oleObj>
              </mc:Choice>
              <mc:Fallback>
                <p:oleObj name="公式" r:id="rId11" imgW="2590800" imgH="46990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97138" y="5422900"/>
                        <a:ext cx="6467475" cy="1174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页脚占位符 11"/>
          <p:cNvSpPr>
            <a:spLocks noGrp="1"/>
          </p:cNvSpPr>
          <p:nvPr>
            <p:ph type="ftr" sz="quarter" idx="11"/>
          </p:nvPr>
        </p:nvSpPr>
        <p:spPr/>
        <p:txBody>
          <a:bodyPr/>
          <a:lstStyle/>
          <a:p>
            <a:pPr>
              <a:defRPr/>
            </a:pPr>
            <a:r>
              <a:rPr lang="zh-CN" altLang="en-US"/>
              <a:t>信息与软件工程学院　顾小丰</a:t>
            </a:r>
            <a:endParaRPr lang="en-US" altLang="zh-CN"/>
          </a:p>
        </p:txBody>
      </p:sp>
      <p:sp>
        <p:nvSpPr>
          <p:cNvPr id="29707"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45</a:t>
            </a:r>
            <a:r>
              <a:rPr lang="zh-CN" altLang="en-US" sz="1800">
                <a:solidFill>
                  <a:srgbClr val="00FF00"/>
                </a:solidFill>
                <a:ea typeface="黑体" panose="02010609060101010101" pitchFamily="49" charset="-122"/>
              </a:rPr>
              <a:t>－</a:t>
            </a:r>
            <a:fld id="{095A50B2-FB61-400C-A754-5C881453C61C}" type="slidenum">
              <a:rPr lang="zh-CN" altLang="en-US" sz="1800">
                <a:solidFill>
                  <a:srgbClr val="00FF00"/>
                </a:solidFill>
                <a:ea typeface="黑体" panose="02010609060101010101" pitchFamily="49" charset="-122"/>
              </a:rPr>
              <a:pPr/>
              <a:t>24</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47139">
                                            <p:txEl>
                                              <p:pRg st="0" end="0"/>
                                            </p:txEl>
                                          </p:spTgt>
                                        </p:tgtEl>
                                        <p:attrNameLst>
                                          <p:attrName>style.visibility</p:attrName>
                                        </p:attrNameLst>
                                      </p:cBhvr>
                                      <p:to>
                                        <p:strVal val="visible"/>
                                      </p:to>
                                    </p:set>
                                    <p:anim calcmode="lin" valueType="num">
                                      <p:cBhvr additive="base">
                                        <p:cTn id="7" dur="500" fill="hold"/>
                                        <p:tgtEl>
                                          <p:spTgt spid="3471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7139">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47139">
                                            <p:txEl>
                                              <p:pRg st="1" end="1"/>
                                            </p:txEl>
                                          </p:spTgt>
                                        </p:tgtEl>
                                        <p:attrNameLst>
                                          <p:attrName>style.visibility</p:attrName>
                                        </p:attrNameLst>
                                      </p:cBhvr>
                                      <p:to>
                                        <p:strVal val="visible"/>
                                      </p:to>
                                    </p:set>
                                    <p:anim calcmode="lin" valueType="num">
                                      <p:cBhvr additive="base">
                                        <p:cTn id="12" dur="500" fill="hold"/>
                                        <p:tgtEl>
                                          <p:spTgt spid="347139">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47139">
                                            <p:txEl>
                                              <p:pRg st="1" end="1"/>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47139">
                                            <p:txEl>
                                              <p:pRg st="2" end="2"/>
                                            </p:txEl>
                                          </p:spTgt>
                                        </p:tgtEl>
                                        <p:attrNameLst>
                                          <p:attrName>style.visibility</p:attrName>
                                        </p:attrNameLst>
                                      </p:cBhvr>
                                      <p:to>
                                        <p:strVal val="visible"/>
                                      </p:to>
                                    </p:set>
                                    <p:anim calcmode="lin" valueType="num">
                                      <p:cBhvr additive="base">
                                        <p:cTn id="17" dur="500" fill="hold"/>
                                        <p:tgtEl>
                                          <p:spTgt spid="34713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47139">
                                            <p:txEl>
                                              <p:pRg st="2" end="2"/>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47139">
                                            <p:txEl>
                                              <p:pRg st="3" end="3"/>
                                            </p:txEl>
                                          </p:spTgt>
                                        </p:tgtEl>
                                        <p:attrNameLst>
                                          <p:attrName>style.visibility</p:attrName>
                                        </p:attrNameLst>
                                      </p:cBhvr>
                                      <p:to>
                                        <p:strVal val="visible"/>
                                      </p:to>
                                    </p:set>
                                    <p:anim calcmode="lin" valueType="num">
                                      <p:cBhvr additive="base">
                                        <p:cTn id="22" dur="500" fill="hold"/>
                                        <p:tgtEl>
                                          <p:spTgt spid="347139">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47139">
                                            <p:txEl>
                                              <p:pRg st="3" end="3"/>
                                            </p:txEl>
                                          </p:spTgt>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47139">
                                            <p:txEl>
                                              <p:pRg st="5" end="5"/>
                                            </p:txEl>
                                          </p:spTgt>
                                        </p:tgtEl>
                                        <p:attrNameLst>
                                          <p:attrName>style.visibility</p:attrName>
                                        </p:attrNameLst>
                                      </p:cBhvr>
                                      <p:to>
                                        <p:strVal val="visible"/>
                                      </p:to>
                                    </p:set>
                                    <p:anim calcmode="lin" valueType="num">
                                      <p:cBhvr additive="base">
                                        <p:cTn id="27" dur="500" fill="hold"/>
                                        <p:tgtEl>
                                          <p:spTgt spid="347139">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47139">
                                            <p:txEl>
                                              <p:pRg st="5" end="5"/>
                                            </p:txEl>
                                          </p:spTgt>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2500"/>
                            </p:stCondLst>
                            <p:childTnLst>
                              <p:par>
                                <p:cTn id="30" presetID="2" presetClass="entr" presetSubtype="3" fill="hold" nodeType="afterEffect">
                                  <p:stCondLst>
                                    <p:cond delay="0"/>
                                  </p:stCondLst>
                                  <p:childTnLst>
                                    <p:set>
                                      <p:cBhvr>
                                        <p:cTn id="31" dur="1" fill="hold">
                                          <p:stCondLst>
                                            <p:cond delay="0"/>
                                          </p:stCondLst>
                                        </p:cTn>
                                        <p:tgtEl>
                                          <p:spTgt spid="347142"/>
                                        </p:tgtEl>
                                        <p:attrNameLst>
                                          <p:attrName>style.visibility</p:attrName>
                                        </p:attrNameLst>
                                      </p:cBhvr>
                                      <p:to>
                                        <p:strVal val="visible"/>
                                      </p:to>
                                    </p:set>
                                    <p:anim calcmode="lin" valueType="num">
                                      <p:cBhvr additive="base">
                                        <p:cTn id="32" dur="500" fill="hold"/>
                                        <p:tgtEl>
                                          <p:spTgt spid="347142"/>
                                        </p:tgtEl>
                                        <p:attrNameLst>
                                          <p:attrName>ppt_x</p:attrName>
                                        </p:attrNameLst>
                                      </p:cBhvr>
                                      <p:tavLst>
                                        <p:tav tm="0">
                                          <p:val>
                                            <p:strVal val="1+#ppt_w/2"/>
                                          </p:val>
                                        </p:tav>
                                        <p:tav tm="100000">
                                          <p:val>
                                            <p:strVal val="#ppt_x"/>
                                          </p:val>
                                        </p:tav>
                                      </p:tavLst>
                                    </p:anim>
                                    <p:anim calcmode="lin" valueType="num">
                                      <p:cBhvr additive="base">
                                        <p:cTn id="33" dur="500" fill="hold"/>
                                        <p:tgtEl>
                                          <p:spTgt spid="347142"/>
                                        </p:tgtEl>
                                        <p:attrNameLst>
                                          <p:attrName>ppt_y</p:attrName>
                                        </p:attrNameLst>
                                      </p:cBhvr>
                                      <p:tavLst>
                                        <p:tav tm="0">
                                          <p:val>
                                            <p:strVal val="0-#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3" fill="hold" nodeType="clickEffect">
                                  <p:stCondLst>
                                    <p:cond delay="0"/>
                                  </p:stCondLst>
                                  <p:childTnLst>
                                    <p:set>
                                      <p:cBhvr>
                                        <p:cTn id="37" dur="1" fill="hold">
                                          <p:stCondLst>
                                            <p:cond delay="0"/>
                                          </p:stCondLst>
                                        </p:cTn>
                                        <p:tgtEl>
                                          <p:spTgt spid="347140"/>
                                        </p:tgtEl>
                                        <p:attrNameLst>
                                          <p:attrName>style.visibility</p:attrName>
                                        </p:attrNameLst>
                                      </p:cBhvr>
                                      <p:to>
                                        <p:strVal val="visible"/>
                                      </p:to>
                                    </p:set>
                                    <p:anim calcmode="lin" valueType="num">
                                      <p:cBhvr additive="base">
                                        <p:cTn id="38" dur="500" fill="hold"/>
                                        <p:tgtEl>
                                          <p:spTgt spid="347140"/>
                                        </p:tgtEl>
                                        <p:attrNameLst>
                                          <p:attrName>ppt_x</p:attrName>
                                        </p:attrNameLst>
                                      </p:cBhvr>
                                      <p:tavLst>
                                        <p:tav tm="0">
                                          <p:val>
                                            <p:strVal val="1+#ppt_w/2"/>
                                          </p:val>
                                        </p:tav>
                                        <p:tav tm="100000">
                                          <p:val>
                                            <p:strVal val="#ppt_x"/>
                                          </p:val>
                                        </p:tav>
                                      </p:tavLst>
                                    </p:anim>
                                    <p:anim calcmode="lin" valueType="num">
                                      <p:cBhvr additive="base">
                                        <p:cTn id="39" dur="500" fill="hold"/>
                                        <p:tgtEl>
                                          <p:spTgt spid="347140"/>
                                        </p:tgtEl>
                                        <p:attrNameLst>
                                          <p:attrName>ppt_y</p:attrName>
                                        </p:attrNameLst>
                                      </p:cBhvr>
                                      <p:tavLst>
                                        <p:tav tm="0">
                                          <p:val>
                                            <p:strVal val="0-#ppt_h/2"/>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3" fill="hold" nodeType="clickEffect">
                                  <p:stCondLst>
                                    <p:cond delay="0"/>
                                  </p:stCondLst>
                                  <p:childTnLst>
                                    <p:set>
                                      <p:cBhvr>
                                        <p:cTn id="43" dur="1" fill="hold">
                                          <p:stCondLst>
                                            <p:cond delay="0"/>
                                          </p:stCondLst>
                                        </p:cTn>
                                        <p:tgtEl>
                                          <p:spTgt spid="347141"/>
                                        </p:tgtEl>
                                        <p:attrNameLst>
                                          <p:attrName>style.visibility</p:attrName>
                                        </p:attrNameLst>
                                      </p:cBhvr>
                                      <p:to>
                                        <p:strVal val="visible"/>
                                      </p:to>
                                    </p:set>
                                    <p:anim calcmode="lin" valueType="num">
                                      <p:cBhvr additive="base">
                                        <p:cTn id="44" dur="500" fill="hold"/>
                                        <p:tgtEl>
                                          <p:spTgt spid="347141"/>
                                        </p:tgtEl>
                                        <p:attrNameLst>
                                          <p:attrName>ppt_x</p:attrName>
                                        </p:attrNameLst>
                                      </p:cBhvr>
                                      <p:tavLst>
                                        <p:tav tm="0">
                                          <p:val>
                                            <p:strVal val="1+#ppt_w/2"/>
                                          </p:val>
                                        </p:tav>
                                        <p:tav tm="100000">
                                          <p:val>
                                            <p:strVal val="#ppt_x"/>
                                          </p:val>
                                        </p:tav>
                                      </p:tavLst>
                                    </p:anim>
                                    <p:anim calcmode="lin" valueType="num">
                                      <p:cBhvr additive="base">
                                        <p:cTn id="45" dur="500" fill="hold"/>
                                        <p:tgtEl>
                                          <p:spTgt spid="347141"/>
                                        </p:tgtEl>
                                        <p:attrNameLst>
                                          <p:attrName>ppt_y</p:attrName>
                                        </p:attrNameLst>
                                      </p:cBhvr>
                                      <p:tavLst>
                                        <p:tav tm="0">
                                          <p:val>
                                            <p:strVal val="0-#ppt_h/2"/>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3" fill="hold" nodeType="clickEffect">
                                  <p:stCondLst>
                                    <p:cond delay="0"/>
                                  </p:stCondLst>
                                  <p:childTnLst>
                                    <p:set>
                                      <p:cBhvr>
                                        <p:cTn id="49" dur="1" fill="hold">
                                          <p:stCondLst>
                                            <p:cond delay="0"/>
                                          </p:stCondLst>
                                        </p:cTn>
                                        <p:tgtEl>
                                          <p:spTgt spid="347143"/>
                                        </p:tgtEl>
                                        <p:attrNameLst>
                                          <p:attrName>style.visibility</p:attrName>
                                        </p:attrNameLst>
                                      </p:cBhvr>
                                      <p:to>
                                        <p:strVal val="visible"/>
                                      </p:to>
                                    </p:set>
                                    <p:anim calcmode="lin" valueType="num">
                                      <p:cBhvr additive="base">
                                        <p:cTn id="50" dur="500" fill="hold"/>
                                        <p:tgtEl>
                                          <p:spTgt spid="347143"/>
                                        </p:tgtEl>
                                        <p:attrNameLst>
                                          <p:attrName>ppt_x</p:attrName>
                                        </p:attrNameLst>
                                      </p:cBhvr>
                                      <p:tavLst>
                                        <p:tav tm="0">
                                          <p:val>
                                            <p:strVal val="1+#ppt_w/2"/>
                                          </p:val>
                                        </p:tav>
                                        <p:tav tm="100000">
                                          <p:val>
                                            <p:strVal val="#ppt_x"/>
                                          </p:val>
                                        </p:tav>
                                      </p:tavLst>
                                    </p:anim>
                                    <p:anim calcmode="lin" valueType="num">
                                      <p:cBhvr additive="base">
                                        <p:cTn id="51" dur="500" fill="hold"/>
                                        <p:tgtEl>
                                          <p:spTgt spid="347143"/>
                                        </p:tgtEl>
                                        <p:attrNameLst>
                                          <p:attrName>ppt_y</p:attrName>
                                        </p:attrNameLst>
                                      </p:cBhvr>
                                      <p:tavLst>
                                        <p:tav tm="0">
                                          <p:val>
                                            <p:strVal val="0-#ppt_h/2"/>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 presetClass="entr" presetSubtype="3" fill="hold" nodeType="clickEffect">
                                  <p:stCondLst>
                                    <p:cond delay="0"/>
                                  </p:stCondLst>
                                  <p:childTnLst>
                                    <p:set>
                                      <p:cBhvr>
                                        <p:cTn id="55" dur="1" fill="hold">
                                          <p:stCondLst>
                                            <p:cond delay="0"/>
                                          </p:stCondLst>
                                        </p:cTn>
                                        <p:tgtEl>
                                          <p:spTgt spid="347144"/>
                                        </p:tgtEl>
                                        <p:attrNameLst>
                                          <p:attrName>style.visibility</p:attrName>
                                        </p:attrNameLst>
                                      </p:cBhvr>
                                      <p:to>
                                        <p:strVal val="visible"/>
                                      </p:to>
                                    </p:set>
                                    <p:anim calcmode="lin" valueType="num">
                                      <p:cBhvr additive="base">
                                        <p:cTn id="56" dur="500" fill="hold"/>
                                        <p:tgtEl>
                                          <p:spTgt spid="347144"/>
                                        </p:tgtEl>
                                        <p:attrNameLst>
                                          <p:attrName>ppt_x</p:attrName>
                                        </p:attrNameLst>
                                      </p:cBhvr>
                                      <p:tavLst>
                                        <p:tav tm="0">
                                          <p:val>
                                            <p:strVal val="1+#ppt_w/2"/>
                                          </p:val>
                                        </p:tav>
                                        <p:tav tm="100000">
                                          <p:val>
                                            <p:strVal val="#ppt_x"/>
                                          </p:val>
                                        </p:tav>
                                      </p:tavLst>
                                    </p:anim>
                                    <p:anim calcmode="lin" valueType="num">
                                      <p:cBhvr additive="base">
                                        <p:cTn id="57" dur="500" fill="hold"/>
                                        <p:tgtEl>
                                          <p:spTgt spid="34714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39"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4"/>
          <p:cNvSpPr>
            <a:spLocks noGrp="1"/>
          </p:cNvSpPr>
          <p:nvPr>
            <p:ph type="dt" sz="quarter" idx="10"/>
          </p:nvPr>
        </p:nvSpPr>
        <p:spPr/>
        <p:txBody>
          <a:bodyPr/>
          <a:lstStyle/>
          <a:p>
            <a:pPr>
              <a:defRPr/>
            </a:pPr>
            <a:fld id="{F6B9A9E1-9B43-422C-8541-2DED1EEE91F9}" type="datetime1">
              <a:rPr lang="zh-CN" altLang="en-US"/>
              <a:pPr>
                <a:defRPr/>
              </a:pPr>
              <a:t>2018/12/13</a:t>
            </a:fld>
            <a:endParaRPr lang="en-US" altLang="zh-CN"/>
          </a:p>
        </p:txBody>
      </p:sp>
      <p:sp>
        <p:nvSpPr>
          <p:cNvPr id="30723" name="Rectangle 2"/>
          <p:cNvSpPr>
            <a:spLocks noGrp="1" noChangeArrowheads="1"/>
          </p:cNvSpPr>
          <p:nvPr>
            <p:ph type="title"/>
          </p:nvPr>
        </p:nvSpPr>
        <p:spPr/>
        <p:txBody>
          <a:bodyPr/>
          <a:lstStyle/>
          <a:p>
            <a:pPr eaLnBrk="1" hangingPunct="1"/>
            <a:r>
              <a:rPr lang="zh-CN" altLang="en-US" smtClean="0"/>
              <a:t>正态过程的</a:t>
            </a:r>
            <a:r>
              <a:rPr lang="en-US" altLang="zh-CN" smtClean="0"/>
              <a:t>n</a:t>
            </a:r>
            <a:r>
              <a:rPr lang="zh-CN" altLang="en-US" smtClean="0"/>
              <a:t>维概率分布</a:t>
            </a:r>
          </a:p>
        </p:txBody>
      </p:sp>
      <p:sp>
        <p:nvSpPr>
          <p:cNvPr id="349187" name="Rectangle 3"/>
          <p:cNvSpPr>
            <a:spLocks noGrp="1" noChangeArrowheads="1"/>
          </p:cNvSpPr>
          <p:nvPr>
            <p:ph type="body" sz="half" idx="1"/>
          </p:nvPr>
        </p:nvSpPr>
        <p:spPr>
          <a:xfrm>
            <a:off x="1143000" y="1050925"/>
            <a:ext cx="3771900" cy="4610100"/>
          </a:xfrm>
        </p:spPr>
        <p:txBody>
          <a:bodyPr/>
          <a:lstStyle/>
          <a:p>
            <a:pPr eaLnBrk="1" hangingPunct="1">
              <a:lnSpc>
                <a:spcPct val="180000"/>
              </a:lnSpc>
              <a:buFont typeface="Wingdings" panose="05000000000000000000" pitchFamily="2" charset="2"/>
              <a:buNone/>
            </a:pPr>
            <a:r>
              <a:rPr lang="zh-CN" altLang="en-US" smtClean="0">
                <a:solidFill>
                  <a:srgbClr val="0000FF"/>
                </a:solidFill>
              </a:rPr>
              <a:t>均值函数向量</a:t>
            </a:r>
          </a:p>
          <a:p>
            <a:pPr eaLnBrk="1" hangingPunct="1">
              <a:lnSpc>
                <a:spcPct val="180000"/>
              </a:lnSpc>
              <a:buFont typeface="Wingdings" panose="05000000000000000000" pitchFamily="2" charset="2"/>
              <a:buNone/>
            </a:pPr>
            <a:r>
              <a:rPr lang="en-US" altLang="zh-CN" smtClean="0">
                <a:solidFill>
                  <a:srgbClr val="0000FF"/>
                </a:solidFill>
              </a:rPr>
              <a:t>n</a:t>
            </a:r>
            <a:r>
              <a:rPr lang="zh-CN" altLang="en-US" smtClean="0">
                <a:solidFill>
                  <a:srgbClr val="0000FF"/>
                </a:solidFill>
              </a:rPr>
              <a:t>阶协方差矩阵</a:t>
            </a:r>
          </a:p>
          <a:p>
            <a:pPr eaLnBrk="1" hangingPunct="1">
              <a:lnSpc>
                <a:spcPct val="180000"/>
              </a:lnSpc>
              <a:buFont typeface="Wingdings" panose="05000000000000000000" pitchFamily="2" charset="2"/>
              <a:buNone/>
            </a:pPr>
            <a:endParaRPr lang="zh-CN" altLang="en-US" smtClean="0">
              <a:solidFill>
                <a:srgbClr val="0000FF"/>
              </a:solidFill>
            </a:endParaRPr>
          </a:p>
          <a:p>
            <a:pPr eaLnBrk="1" hangingPunct="1">
              <a:lnSpc>
                <a:spcPct val="180000"/>
              </a:lnSpc>
              <a:buFont typeface="Wingdings" panose="05000000000000000000" pitchFamily="2" charset="2"/>
              <a:buNone/>
            </a:pPr>
            <a:endParaRPr lang="zh-CN" altLang="en-US" smtClean="0">
              <a:solidFill>
                <a:srgbClr val="0000FF"/>
              </a:solidFill>
            </a:endParaRPr>
          </a:p>
          <a:p>
            <a:pPr eaLnBrk="1" hangingPunct="1">
              <a:lnSpc>
                <a:spcPct val="180000"/>
              </a:lnSpc>
              <a:buFont typeface="Wingdings" panose="05000000000000000000" pitchFamily="2" charset="2"/>
              <a:buNone/>
            </a:pPr>
            <a:endParaRPr lang="zh-CN" altLang="en-US" smtClean="0">
              <a:solidFill>
                <a:srgbClr val="0000FF"/>
              </a:solidFill>
            </a:endParaRPr>
          </a:p>
          <a:p>
            <a:pPr eaLnBrk="1" hangingPunct="1">
              <a:lnSpc>
                <a:spcPct val="180000"/>
              </a:lnSpc>
              <a:buFont typeface="Wingdings" panose="05000000000000000000" pitchFamily="2" charset="2"/>
              <a:buNone/>
            </a:pPr>
            <a:r>
              <a:rPr lang="en-US" altLang="zh-CN" smtClean="0">
                <a:solidFill>
                  <a:srgbClr val="0000FF"/>
                </a:solidFill>
              </a:rPr>
              <a:t>n</a:t>
            </a:r>
            <a:r>
              <a:rPr lang="zh-CN" altLang="en-US" smtClean="0">
                <a:solidFill>
                  <a:srgbClr val="0000FF"/>
                </a:solidFill>
              </a:rPr>
              <a:t>维概率分布</a:t>
            </a:r>
          </a:p>
        </p:txBody>
      </p:sp>
      <p:graphicFrame>
        <p:nvGraphicFramePr>
          <p:cNvPr id="349188" name="Object 4"/>
          <p:cNvGraphicFramePr>
            <a:graphicFrameLocks noGrp="1" noChangeAspect="1"/>
          </p:cNvGraphicFramePr>
          <p:nvPr>
            <p:ph sz="half" idx="2"/>
          </p:nvPr>
        </p:nvGraphicFramePr>
        <p:xfrm>
          <a:off x="3411538" y="1230313"/>
          <a:ext cx="4113212" cy="542925"/>
        </p:xfrm>
        <a:graphic>
          <a:graphicData uri="http://schemas.openxmlformats.org/presentationml/2006/ole">
            <mc:AlternateContent xmlns:mc="http://schemas.openxmlformats.org/markup-compatibility/2006">
              <mc:Choice xmlns:v="urn:schemas-microsoft-com:vml" Requires="v">
                <p:oleObj spid="_x0000_s30733" name="公式" r:id="rId3" imgW="1828800" imgH="241300" progId="Equation.3">
                  <p:embed/>
                </p:oleObj>
              </mc:Choice>
              <mc:Fallback>
                <p:oleObj name="公式" r:id="rId3" imgW="1828800" imgH="2413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1538" y="1230313"/>
                        <a:ext cx="4113212" cy="54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9189" name="Object 5"/>
          <p:cNvGraphicFramePr>
            <a:graphicFrameLocks noChangeAspect="1"/>
          </p:cNvGraphicFramePr>
          <p:nvPr/>
        </p:nvGraphicFramePr>
        <p:xfrm>
          <a:off x="2411413" y="2641600"/>
          <a:ext cx="5770562" cy="2084388"/>
        </p:xfrm>
        <a:graphic>
          <a:graphicData uri="http://schemas.openxmlformats.org/presentationml/2006/ole">
            <mc:AlternateContent xmlns:mc="http://schemas.openxmlformats.org/markup-compatibility/2006">
              <mc:Choice xmlns:v="urn:schemas-microsoft-com:vml" Requires="v">
                <p:oleObj spid="_x0000_s30734" name="公式" r:id="rId5" imgW="2565400" imgH="927100" progId="Equation.3">
                  <p:embed/>
                </p:oleObj>
              </mc:Choice>
              <mc:Fallback>
                <p:oleObj name="公式" r:id="rId5" imgW="2565400" imgH="9271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1413" y="2641600"/>
                        <a:ext cx="5770562" cy="2084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9193" name="Object 9"/>
          <p:cNvGraphicFramePr>
            <a:graphicFrameLocks noChangeAspect="1"/>
          </p:cNvGraphicFramePr>
          <p:nvPr/>
        </p:nvGraphicFramePr>
        <p:xfrm>
          <a:off x="3203575" y="5075238"/>
          <a:ext cx="4941888" cy="514350"/>
        </p:xfrm>
        <a:graphic>
          <a:graphicData uri="http://schemas.openxmlformats.org/presentationml/2006/ole">
            <mc:AlternateContent xmlns:mc="http://schemas.openxmlformats.org/markup-compatibility/2006">
              <mc:Choice xmlns:v="urn:schemas-microsoft-com:vml" Requires="v">
                <p:oleObj spid="_x0000_s30735" name="公式" r:id="rId7" imgW="2197100" imgH="228600" progId="Equation.3">
                  <p:embed/>
                </p:oleObj>
              </mc:Choice>
              <mc:Fallback>
                <p:oleObj name="公式" r:id="rId7" imgW="2197100" imgH="2286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3575" y="5075238"/>
                        <a:ext cx="4941888"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页脚占位符 9"/>
          <p:cNvSpPr>
            <a:spLocks noGrp="1"/>
          </p:cNvSpPr>
          <p:nvPr>
            <p:ph type="ftr" sz="quarter" idx="11"/>
          </p:nvPr>
        </p:nvSpPr>
        <p:spPr/>
        <p:txBody>
          <a:bodyPr/>
          <a:lstStyle/>
          <a:p>
            <a:pPr>
              <a:defRPr/>
            </a:pPr>
            <a:r>
              <a:rPr lang="zh-CN" altLang="en-US"/>
              <a:t>信息与软件工程学院　顾小丰</a:t>
            </a:r>
            <a:endParaRPr lang="en-US" altLang="zh-CN"/>
          </a:p>
        </p:txBody>
      </p:sp>
      <p:sp>
        <p:nvSpPr>
          <p:cNvPr id="30729"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45</a:t>
            </a:r>
            <a:r>
              <a:rPr lang="zh-CN" altLang="en-US" sz="1800">
                <a:solidFill>
                  <a:srgbClr val="00FF00"/>
                </a:solidFill>
                <a:ea typeface="黑体" panose="02010609060101010101" pitchFamily="49" charset="-122"/>
              </a:rPr>
              <a:t>－</a:t>
            </a:r>
            <a:fld id="{757862AC-117F-49CB-AAD3-155D22A76AF6}" type="slidenum">
              <a:rPr lang="zh-CN" altLang="en-US" sz="1800">
                <a:solidFill>
                  <a:srgbClr val="00FF00"/>
                </a:solidFill>
                <a:ea typeface="黑体" panose="02010609060101010101" pitchFamily="49" charset="-122"/>
              </a:rPr>
              <a:pPr/>
              <a:t>25</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500"/>
                            </p:stCondLst>
                            <p:childTnLst>
                              <p:par>
                                <p:cTn id="5" presetID="2" presetClass="entr" presetSubtype="4" fill="hold" grpId="0" nodeType="afterEffect">
                                  <p:stCondLst>
                                    <p:cond delay="0"/>
                                  </p:stCondLst>
                                  <p:childTnLst>
                                    <p:set>
                                      <p:cBhvr>
                                        <p:cTn id="6" dur="1" fill="hold">
                                          <p:stCondLst>
                                            <p:cond delay="0"/>
                                          </p:stCondLst>
                                        </p:cTn>
                                        <p:tgtEl>
                                          <p:spTgt spid="349187">
                                            <p:txEl>
                                              <p:pRg st="0" end="0"/>
                                            </p:txEl>
                                          </p:spTgt>
                                        </p:tgtEl>
                                        <p:attrNameLst>
                                          <p:attrName>style.visibility</p:attrName>
                                        </p:attrNameLst>
                                      </p:cBhvr>
                                      <p:to>
                                        <p:strVal val="visible"/>
                                      </p:to>
                                    </p:set>
                                    <p:anim calcmode="lin" valueType="num">
                                      <p:cBhvr additive="base">
                                        <p:cTn id="7" dur="500" fill="hold"/>
                                        <p:tgtEl>
                                          <p:spTgt spid="3491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9187">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1000"/>
                            </p:stCondLst>
                            <p:childTnLst>
                              <p:par>
                                <p:cTn id="10" presetID="2" presetClass="entr" presetSubtype="4" fill="hold" grpId="0" nodeType="afterEffect">
                                  <p:stCondLst>
                                    <p:cond delay="0"/>
                                  </p:stCondLst>
                                  <p:childTnLst>
                                    <p:set>
                                      <p:cBhvr>
                                        <p:cTn id="11" dur="1" fill="hold">
                                          <p:stCondLst>
                                            <p:cond delay="0"/>
                                          </p:stCondLst>
                                        </p:cTn>
                                        <p:tgtEl>
                                          <p:spTgt spid="349187">
                                            <p:txEl>
                                              <p:pRg st="1" end="1"/>
                                            </p:txEl>
                                          </p:spTgt>
                                        </p:tgtEl>
                                        <p:attrNameLst>
                                          <p:attrName>style.visibility</p:attrName>
                                        </p:attrNameLst>
                                      </p:cBhvr>
                                      <p:to>
                                        <p:strVal val="visible"/>
                                      </p:to>
                                    </p:set>
                                    <p:anim calcmode="lin" valueType="num">
                                      <p:cBhvr additive="base">
                                        <p:cTn id="12" dur="500" fill="hold"/>
                                        <p:tgtEl>
                                          <p:spTgt spid="349187">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49187">
                                            <p:txEl>
                                              <p:pRg st="1" end="1"/>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500"/>
                            </p:stCondLst>
                            <p:childTnLst>
                              <p:par>
                                <p:cTn id="15" presetID="2" presetClass="entr" presetSubtype="4" fill="hold" grpId="0" nodeType="afterEffect">
                                  <p:stCondLst>
                                    <p:cond delay="0"/>
                                  </p:stCondLst>
                                  <p:childTnLst>
                                    <p:set>
                                      <p:cBhvr>
                                        <p:cTn id="16" dur="1" fill="hold">
                                          <p:stCondLst>
                                            <p:cond delay="0"/>
                                          </p:stCondLst>
                                        </p:cTn>
                                        <p:tgtEl>
                                          <p:spTgt spid="349187">
                                            <p:txEl>
                                              <p:pRg st="5" end="5"/>
                                            </p:txEl>
                                          </p:spTgt>
                                        </p:tgtEl>
                                        <p:attrNameLst>
                                          <p:attrName>style.visibility</p:attrName>
                                        </p:attrNameLst>
                                      </p:cBhvr>
                                      <p:to>
                                        <p:strVal val="visible"/>
                                      </p:to>
                                    </p:set>
                                    <p:anim calcmode="lin" valueType="num">
                                      <p:cBhvr additive="base">
                                        <p:cTn id="17" dur="500" fill="hold"/>
                                        <p:tgtEl>
                                          <p:spTgt spid="349187">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49187">
                                            <p:txEl>
                                              <p:pRg st="5" end="5"/>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2000"/>
                            </p:stCondLst>
                            <p:childTnLst>
                              <p:par>
                                <p:cTn id="20" presetID="2" presetClass="entr" presetSubtype="3" fill="hold" nodeType="afterEffect">
                                  <p:stCondLst>
                                    <p:cond delay="0"/>
                                  </p:stCondLst>
                                  <p:childTnLst>
                                    <p:set>
                                      <p:cBhvr>
                                        <p:cTn id="21" dur="1" fill="hold">
                                          <p:stCondLst>
                                            <p:cond delay="0"/>
                                          </p:stCondLst>
                                        </p:cTn>
                                        <p:tgtEl>
                                          <p:spTgt spid="349193"/>
                                        </p:tgtEl>
                                        <p:attrNameLst>
                                          <p:attrName>style.visibility</p:attrName>
                                        </p:attrNameLst>
                                      </p:cBhvr>
                                      <p:to>
                                        <p:strVal val="visible"/>
                                      </p:to>
                                    </p:set>
                                    <p:anim calcmode="lin" valueType="num">
                                      <p:cBhvr additive="base">
                                        <p:cTn id="22" dur="500" fill="hold"/>
                                        <p:tgtEl>
                                          <p:spTgt spid="349193"/>
                                        </p:tgtEl>
                                        <p:attrNameLst>
                                          <p:attrName>ppt_x</p:attrName>
                                        </p:attrNameLst>
                                      </p:cBhvr>
                                      <p:tavLst>
                                        <p:tav tm="0">
                                          <p:val>
                                            <p:strVal val="1+#ppt_w/2"/>
                                          </p:val>
                                        </p:tav>
                                        <p:tav tm="100000">
                                          <p:val>
                                            <p:strVal val="#ppt_x"/>
                                          </p:val>
                                        </p:tav>
                                      </p:tavLst>
                                    </p:anim>
                                    <p:anim calcmode="lin" valueType="num">
                                      <p:cBhvr additive="base">
                                        <p:cTn id="23" dur="500" fill="hold"/>
                                        <p:tgtEl>
                                          <p:spTgt spid="349193"/>
                                        </p:tgtEl>
                                        <p:attrNameLst>
                                          <p:attrName>ppt_y</p:attrName>
                                        </p:attrNameLst>
                                      </p:cBhvr>
                                      <p:tavLst>
                                        <p:tav tm="0">
                                          <p:val>
                                            <p:strVal val="0-#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3" fill="hold" nodeType="clickEffect">
                                  <p:stCondLst>
                                    <p:cond delay="0"/>
                                  </p:stCondLst>
                                  <p:childTnLst>
                                    <p:set>
                                      <p:cBhvr>
                                        <p:cTn id="27" dur="1" fill="hold">
                                          <p:stCondLst>
                                            <p:cond delay="0"/>
                                          </p:stCondLst>
                                        </p:cTn>
                                        <p:tgtEl>
                                          <p:spTgt spid="349188"/>
                                        </p:tgtEl>
                                        <p:attrNameLst>
                                          <p:attrName>style.visibility</p:attrName>
                                        </p:attrNameLst>
                                      </p:cBhvr>
                                      <p:to>
                                        <p:strVal val="visible"/>
                                      </p:to>
                                    </p:set>
                                    <p:anim calcmode="lin" valueType="num">
                                      <p:cBhvr additive="base">
                                        <p:cTn id="28" dur="500" fill="hold"/>
                                        <p:tgtEl>
                                          <p:spTgt spid="349188"/>
                                        </p:tgtEl>
                                        <p:attrNameLst>
                                          <p:attrName>ppt_x</p:attrName>
                                        </p:attrNameLst>
                                      </p:cBhvr>
                                      <p:tavLst>
                                        <p:tav tm="0">
                                          <p:val>
                                            <p:strVal val="1+#ppt_w/2"/>
                                          </p:val>
                                        </p:tav>
                                        <p:tav tm="100000">
                                          <p:val>
                                            <p:strVal val="#ppt_x"/>
                                          </p:val>
                                        </p:tav>
                                      </p:tavLst>
                                    </p:anim>
                                    <p:anim calcmode="lin" valueType="num">
                                      <p:cBhvr additive="base">
                                        <p:cTn id="29" dur="500" fill="hold"/>
                                        <p:tgtEl>
                                          <p:spTgt spid="349188"/>
                                        </p:tgtEl>
                                        <p:attrNameLst>
                                          <p:attrName>ppt_y</p:attrName>
                                        </p:attrNameLst>
                                      </p:cBhvr>
                                      <p:tavLst>
                                        <p:tav tm="0">
                                          <p:val>
                                            <p:strVal val="0-#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3" fill="hold" nodeType="clickEffect">
                                  <p:stCondLst>
                                    <p:cond delay="0"/>
                                  </p:stCondLst>
                                  <p:childTnLst>
                                    <p:set>
                                      <p:cBhvr>
                                        <p:cTn id="33" dur="1" fill="hold">
                                          <p:stCondLst>
                                            <p:cond delay="0"/>
                                          </p:stCondLst>
                                        </p:cTn>
                                        <p:tgtEl>
                                          <p:spTgt spid="349189"/>
                                        </p:tgtEl>
                                        <p:attrNameLst>
                                          <p:attrName>style.visibility</p:attrName>
                                        </p:attrNameLst>
                                      </p:cBhvr>
                                      <p:to>
                                        <p:strVal val="visible"/>
                                      </p:to>
                                    </p:set>
                                    <p:anim calcmode="lin" valueType="num">
                                      <p:cBhvr additive="base">
                                        <p:cTn id="34" dur="500" fill="hold"/>
                                        <p:tgtEl>
                                          <p:spTgt spid="349189"/>
                                        </p:tgtEl>
                                        <p:attrNameLst>
                                          <p:attrName>ppt_x</p:attrName>
                                        </p:attrNameLst>
                                      </p:cBhvr>
                                      <p:tavLst>
                                        <p:tav tm="0">
                                          <p:val>
                                            <p:strVal val="1+#ppt_w/2"/>
                                          </p:val>
                                        </p:tav>
                                        <p:tav tm="100000">
                                          <p:val>
                                            <p:strVal val="#ppt_x"/>
                                          </p:val>
                                        </p:tav>
                                      </p:tavLst>
                                    </p:anim>
                                    <p:anim calcmode="lin" valueType="num">
                                      <p:cBhvr additive="base">
                                        <p:cTn id="35" dur="500" fill="hold"/>
                                        <p:tgtEl>
                                          <p:spTgt spid="34918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8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4"/>
          <p:cNvSpPr>
            <a:spLocks noGrp="1"/>
          </p:cNvSpPr>
          <p:nvPr>
            <p:ph type="dt" sz="quarter" idx="10"/>
          </p:nvPr>
        </p:nvSpPr>
        <p:spPr/>
        <p:txBody>
          <a:bodyPr/>
          <a:lstStyle/>
          <a:p>
            <a:pPr>
              <a:defRPr/>
            </a:pPr>
            <a:fld id="{B8F74A62-01B6-4834-AF4D-431DC7FCEEDA}" type="datetime1">
              <a:rPr lang="zh-CN" altLang="en-US"/>
              <a:pPr>
                <a:defRPr/>
              </a:pPr>
              <a:t>2018/12/13</a:t>
            </a:fld>
            <a:endParaRPr lang="en-US" altLang="zh-CN"/>
          </a:p>
        </p:txBody>
      </p:sp>
      <p:sp>
        <p:nvSpPr>
          <p:cNvPr id="31747" name="Rectangle 2"/>
          <p:cNvSpPr>
            <a:spLocks noGrp="1" noChangeArrowheads="1"/>
          </p:cNvSpPr>
          <p:nvPr>
            <p:ph type="title"/>
          </p:nvPr>
        </p:nvSpPr>
        <p:spPr/>
        <p:txBody>
          <a:bodyPr/>
          <a:lstStyle/>
          <a:p>
            <a:pPr eaLnBrk="1" hangingPunct="1"/>
            <a:r>
              <a:rPr lang="zh-CN" altLang="en-US" smtClean="0"/>
              <a:t>正态过程的</a:t>
            </a:r>
            <a:r>
              <a:rPr lang="en-US" altLang="zh-CN" smtClean="0"/>
              <a:t>n</a:t>
            </a:r>
            <a:r>
              <a:rPr lang="zh-CN" altLang="en-US" smtClean="0"/>
              <a:t>维概率分布</a:t>
            </a:r>
          </a:p>
        </p:txBody>
      </p:sp>
      <p:sp>
        <p:nvSpPr>
          <p:cNvPr id="350211" name="Rectangle 3"/>
          <p:cNvSpPr>
            <a:spLocks noGrp="1" noChangeArrowheads="1"/>
          </p:cNvSpPr>
          <p:nvPr>
            <p:ph type="body" sz="half" idx="1"/>
          </p:nvPr>
        </p:nvSpPr>
        <p:spPr>
          <a:xfrm>
            <a:off x="1143000" y="1012825"/>
            <a:ext cx="3771900" cy="641350"/>
          </a:xfrm>
        </p:spPr>
        <p:txBody>
          <a:bodyPr/>
          <a:lstStyle/>
          <a:p>
            <a:pPr eaLnBrk="1" hangingPunct="1">
              <a:lnSpc>
                <a:spcPct val="150000"/>
              </a:lnSpc>
              <a:buFont typeface="Wingdings" panose="05000000000000000000" pitchFamily="2" charset="2"/>
              <a:buNone/>
            </a:pPr>
            <a:r>
              <a:rPr lang="en-US" altLang="zh-CN" smtClean="0">
                <a:solidFill>
                  <a:srgbClr val="0000FF"/>
                </a:solidFill>
              </a:rPr>
              <a:t>n</a:t>
            </a:r>
            <a:r>
              <a:rPr lang="zh-CN" altLang="en-US" smtClean="0">
                <a:solidFill>
                  <a:srgbClr val="0000FF"/>
                </a:solidFill>
              </a:rPr>
              <a:t>维概率密度函数</a:t>
            </a:r>
          </a:p>
        </p:txBody>
      </p:sp>
      <p:graphicFrame>
        <p:nvGraphicFramePr>
          <p:cNvPr id="350214" name="Object 6"/>
          <p:cNvGraphicFramePr>
            <a:graphicFrameLocks noChangeAspect="1"/>
          </p:cNvGraphicFramePr>
          <p:nvPr/>
        </p:nvGraphicFramePr>
        <p:xfrm>
          <a:off x="3851275" y="1125538"/>
          <a:ext cx="4768850" cy="571500"/>
        </p:xfrm>
        <a:graphic>
          <a:graphicData uri="http://schemas.openxmlformats.org/presentationml/2006/ole">
            <mc:AlternateContent xmlns:mc="http://schemas.openxmlformats.org/markup-compatibility/2006">
              <mc:Choice xmlns:v="urn:schemas-microsoft-com:vml" Requires="v">
                <p:oleObj spid="_x0000_s31760" name="公式" r:id="rId3" imgW="2120900" imgH="254000" progId="Equation.3">
                  <p:embed/>
                </p:oleObj>
              </mc:Choice>
              <mc:Fallback>
                <p:oleObj name="公式" r:id="rId3" imgW="2120900" imgH="2540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275" y="1125538"/>
                        <a:ext cx="476885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0215" name="Object 7"/>
          <p:cNvGraphicFramePr>
            <a:graphicFrameLocks noChangeAspect="1"/>
          </p:cNvGraphicFramePr>
          <p:nvPr/>
        </p:nvGraphicFramePr>
        <p:xfrm>
          <a:off x="3332163" y="3887788"/>
          <a:ext cx="4911725" cy="571500"/>
        </p:xfrm>
        <a:graphic>
          <a:graphicData uri="http://schemas.openxmlformats.org/presentationml/2006/ole">
            <mc:AlternateContent xmlns:mc="http://schemas.openxmlformats.org/markup-compatibility/2006">
              <mc:Choice xmlns:v="urn:schemas-microsoft-com:vml" Requires="v">
                <p:oleObj spid="_x0000_s31761" name="公式" r:id="rId5" imgW="2184400" imgH="254000" progId="Equation.3">
                  <p:embed/>
                </p:oleObj>
              </mc:Choice>
              <mc:Fallback>
                <p:oleObj name="公式" r:id="rId5" imgW="2184400" imgH="2540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32163" y="3887788"/>
                        <a:ext cx="4911725"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0218" name="Object 10"/>
          <p:cNvGraphicFramePr>
            <a:graphicFrameLocks noChangeAspect="1"/>
          </p:cNvGraphicFramePr>
          <p:nvPr/>
        </p:nvGraphicFramePr>
        <p:xfrm>
          <a:off x="3563938" y="1749425"/>
          <a:ext cx="5311775" cy="2085975"/>
        </p:xfrm>
        <a:graphic>
          <a:graphicData uri="http://schemas.openxmlformats.org/presentationml/2006/ole">
            <mc:AlternateContent xmlns:mc="http://schemas.openxmlformats.org/markup-compatibility/2006">
              <mc:Choice xmlns:v="urn:schemas-microsoft-com:vml" Requires="v">
                <p:oleObj spid="_x0000_s31762" name="公式" r:id="rId7" imgW="2362200" imgH="927100" progId="Equation.3">
                  <p:embed/>
                </p:oleObj>
              </mc:Choice>
              <mc:Fallback>
                <p:oleObj name="公式" r:id="rId7" imgW="2362200" imgH="9271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63938" y="1749425"/>
                        <a:ext cx="5311775" cy="208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0219" name="Object 11"/>
          <p:cNvGraphicFramePr>
            <a:graphicFrameLocks noChangeAspect="1"/>
          </p:cNvGraphicFramePr>
          <p:nvPr/>
        </p:nvGraphicFramePr>
        <p:xfrm>
          <a:off x="4140200" y="4511675"/>
          <a:ext cx="3455988" cy="2085975"/>
        </p:xfrm>
        <a:graphic>
          <a:graphicData uri="http://schemas.openxmlformats.org/presentationml/2006/ole">
            <mc:AlternateContent xmlns:mc="http://schemas.openxmlformats.org/markup-compatibility/2006">
              <mc:Choice xmlns:v="urn:schemas-microsoft-com:vml" Requires="v">
                <p:oleObj spid="_x0000_s31763" name="公式" r:id="rId9" imgW="1536700" imgH="927100" progId="Equation.3">
                  <p:embed/>
                </p:oleObj>
              </mc:Choice>
              <mc:Fallback>
                <p:oleObj name="公式" r:id="rId9" imgW="1536700" imgH="92710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40200" y="4511675"/>
                        <a:ext cx="3455988" cy="208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0220" name="Rectangle 12"/>
          <p:cNvSpPr>
            <a:spLocks noChangeArrowheads="1"/>
          </p:cNvSpPr>
          <p:nvPr/>
        </p:nvSpPr>
        <p:spPr bwMode="auto">
          <a:xfrm>
            <a:off x="1187450" y="3706813"/>
            <a:ext cx="2160588"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533400" indent="-5334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80000"/>
              </a:lnSpc>
              <a:spcBef>
                <a:spcPct val="70000"/>
              </a:spcBef>
              <a:buFont typeface="Wingdings" panose="05000000000000000000" pitchFamily="2" charset="2"/>
              <a:buNone/>
            </a:pPr>
            <a:r>
              <a:rPr lang="en-US" altLang="zh-CN">
                <a:solidFill>
                  <a:srgbClr val="0000FF"/>
                </a:solidFill>
              </a:rPr>
              <a:t>n</a:t>
            </a:r>
            <a:r>
              <a:rPr lang="zh-CN" altLang="en-US">
                <a:solidFill>
                  <a:srgbClr val="0000FF"/>
                </a:solidFill>
              </a:rPr>
              <a:t>维特征函数</a:t>
            </a:r>
          </a:p>
        </p:txBody>
      </p:sp>
      <p:sp>
        <p:nvSpPr>
          <p:cNvPr id="12" name="页脚占位符 11"/>
          <p:cNvSpPr>
            <a:spLocks noGrp="1"/>
          </p:cNvSpPr>
          <p:nvPr>
            <p:ph type="ftr" sz="quarter" idx="11"/>
          </p:nvPr>
        </p:nvSpPr>
        <p:spPr/>
        <p:txBody>
          <a:bodyPr/>
          <a:lstStyle/>
          <a:p>
            <a:pPr>
              <a:defRPr/>
            </a:pPr>
            <a:r>
              <a:rPr lang="zh-CN" altLang="en-US"/>
              <a:t>信息与软件工程学院　顾小丰</a:t>
            </a:r>
            <a:endParaRPr lang="en-US" altLang="zh-CN"/>
          </a:p>
        </p:txBody>
      </p:sp>
      <p:sp>
        <p:nvSpPr>
          <p:cNvPr id="31755"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45</a:t>
            </a:r>
            <a:r>
              <a:rPr lang="zh-CN" altLang="en-US" sz="1800">
                <a:solidFill>
                  <a:srgbClr val="00FF00"/>
                </a:solidFill>
                <a:ea typeface="黑体" panose="02010609060101010101" pitchFamily="49" charset="-122"/>
              </a:rPr>
              <a:t>－</a:t>
            </a:r>
            <a:fld id="{3E4A4585-442D-4C57-AA92-21C0E8A28A1F}" type="slidenum">
              <a:rPr lang="zh-CN" altLang="en-US" sz="1800">
                <a:solidFill>
                  <a:srgbClr val="00FF00"/>
                </a:solidFill>
                <a:ea typeface="黑体" panose="02010609060101010101" pitchFamily="49" charset="-122"/>
              </a:rPr>
              <a:pPr/>
              <a:t>26</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50211">
                                            <p:txEl>
                                              <p:pRg st="0" end="0"/>
                                            </p:txEl>
                                          </p:spTgt>
                                        </p:tgtEl>
                                        <p:attrNameLst>
                                          <p:attrName>style.visibility</p:attrName>
                                        </p:attrNameLst>
                                      </p:cBhvr>
                                      <p:to>
                                        <p:strVal val="visible"/>
                                      </p:to>
                                    </p:set>
                                    <p:anim calcmode="lin" valueType="num">
                                      <p:cBhvr additive="base">
                                        <p:cTn id="7" dur="500" fill="hold"/>
                                        <p:tgtEl>
                                          <p:spTgt spid="3502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0211">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3" fill="hold" nodeType="afterEffect">
                                  <p:stCondLst>
                                    <p:cond delay="0"/>
                                  </p:stCondLst>
                                  <p:childTnLst>
                                    <p:set>
                                      <p:cBhvr>
                                        <p:cTn id="11" dur="1" fill="hold">
                                          <p:stCondLst>
                                            <p:cond delay="0"/>
                                          </p:stCondLst>
                                        </p:cTn>
                                        <p:tgtEl>
                                          <p:spTgt spid="350214"/>
                                        </p:tgtEl>
                                        <p:attrNameLst>
                                          <p:attrName>style.visibility</p:attrName>
                                        </p:attrNameLst>
                                      </p:cBhvr>
                                      <p:to>
                                        <p:strVal val="visible"/>
                                      </p:to>
                                    </p:set>
                                    <p:anim calcmode="lin" valueType="num">
                                      <p:cBhvr additive="base">
                                        <p:cTn id="12" dur="500" fill="hold"/>
                                        <p:tgtEl>
                                          <p:spTgt spid="350214"/>
                                        </p:tgtEl>
                                        <p:attrNameLst>
                                          <p:attrName>ppt_x</p:attrName>
                                        </p:attrNameLst>
                                      </p:cBhvr>
                                      <p:tavLst>
                                        <p:tav tm="0">
                                          <p:val>
                                            <p:strVal val="1+#ppt_w/2"/>
                                          </p:val>
                                        </p:tav>
                                        <p:tav tm="100000">
                                          <p:val>
                                            <p:strVal val="#ppt_x"/>
                                          </p:val>
                                        </p:tav>
                                      </p:tavLst>
                                    </p:anim>
                                    <p:anim calcmode="lin" valueType="num">
                                      <p:cBhvr additive="base">
                                        <p:cTn id="13" dur="500" fill="hold"/>
                                        <p:tgtEl>
                                          <p:spTgt spid="350214"/>
                                        </p:tgtEl>
                                        <p:attrNameLst>
                                          <p:attrName>ppt_y</p:attrName>
                                        </p:attrNameLst>
                                      </p:cBhvr>
                                      <p:tavLst>
                                        <p:tav tm="0">
                                          <p:val>
                                            <p:strVal val="0-#ppt_h/2"/>
                                          </p:val>
                                        </p:tav>
                                        <p:tav tm="100000">
                                          <p:val>
                                            <p:strVal val="#ppt_y"/>
                                          </p:val>
                                        </p:tav>
                                      </p:tavLst>
                                    </p:anim>
                                  </p:childTnLst>
                                </p:cTn>
                              </p:par>
                            </p:childTnLst>
                          </p:cTn>
                        </p:par>
                        <p:par>
                          <p:cTn id="14" fill="hold" nodeType="afterGroup">
                            <p:stCondLst>
                              <p:cond delay="1000"/>
                            </p:stCondLst>
                            <p:childTnLst>
                              <p:par>
                                <p:cTn id="15" presetID="2" presetClass="entr" presetSubtype="3" fill="hold" nodeType="afterEffect">
                                  <p:stCondLst>
                                    <p:cond delay="0"/>
                                  </p:stCondLst>
                                  <p:childTnLst>
                                    <p:set>
                                      <p:cBhvr>
                                        <p:cTn id="16" dur="1" fill="hold">
                                          <p:stCondLst>
                                            <p:cond delay="0"/>
                                          </p:stCondLst>
                                        </p:cTn>
                                        <p:tgtEl>
                                          <p:spTgt spid="350218"/>
                                        </p:tgtEl>
                                        <p:attrNameLst>
                                          <p:attrName>style.visibility</p:attrName>
                                        </p:attrNameLst>
                                      </p:cBhvr>
                                      <p:to>
                                        <p:strVal val="visible"/>
                                      </p:to>
                                    </p:set>
                                    <p:anim calcmode="lin" valueType="num">
                                      <p:cBhvr additive="base">
                                        <p:cTn id="17" dur="500" fill="hold"/>
                                        <p:tgtEl>
                                          <p:spTgt spid="350218"/>
                                        </p:tgtEl>
                                        <p:attrNameLst>
                                          <p:attrName>ppt_x</p:attrName>
                                        </p:attrNameLst>
                                      </p:cBhvr>
                                      <p:tavLst>
                                        <p:tav tm="0">
                                          <p:val>
                                            <p:strVal val="1+#ppt_w/2"/>
                                          </p:val>
                                        </p:tav>
                                        <p:tav tm="100000">
                                          <p:val>
                                            <p:strVal val="#ppt_x"/>
                                          </p:val>
                                        </p:tav>
                                      </p:tavLst>
                                    </p:anim>
                                    <p:anim calcmode="lin" valueType="num">
                                      <p:cBhvr additive="base">
                                        <p:cTn id="18" dur="500" fill="hold"/>
                                        <p:tgtEl>
                                          <p:spTgt spid="350218"/>
                                        </p:tgtEl>
                                        <p:attrNameLst>
                                          <p:attrName>ppt_y</p:attrName>
                                        </p:attrNameLst>
                                      </p:cBhvr>
                                      <p:tavLst>
                                        <p:tav tm="0">
                                          <p:val>
                                            <p:strVal val="0-#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50220">
                                            <p:txEl>
                                              <p:pRg st="0" end="0"/>
                                            </p:txEl>
                                          </p:spTgt>
                                        </p:tgtEl>
                                        <p:attrNameLst>
                                          <p:attrName>style.visibility</p:attrName>
                                        </p:attrNameLst>
                                      </p:cBhvr>
                                      <p:to>
                                        <p:strVal val="visible"/>
                                      </p:to>
                                    </p:set>
                                    <p:anim calcmode="lin" valueType="num">
                                      <p:cBhvr additive="base">
                                        <p:cTn id="23" dur="500" fill="hold"/>
                                        <p:tgtEl>
                                          <p:spTgt spid="350220">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50220">
                                            <p:txEl>
                                              <p:pRg st="0" end="0"/>
                                            </p:txEl>
                                          </p:spTgt>
                                        </p:tgtEl>
                                        <p:attrNameLst>
                                          <p:attrName>ppt_y</p:attrName>
                                        </p:attrNameLst>
                                      </p:cBhvr>
                                      <p:tavLst>
                                        <p:tav tm="0">
                                          <p:val>
                                            <p:strVal val="1+#ppt_h/2"/>
                                          </p:val>
                                        </p:tav>
                                        <p:tav tm="100000">
                                          <p:val>
                                            <p:strVal val="#ppt_y"/>
                                          </p:val>
                                        </p:tav>
                                      </p:tavLst>
                                    </p:anim>
                                  </p:childTnLst>
                                </p:cTn>
                              </p:par>
                            </p:childTnLst>
                          </p:cTn>
                        </p:par>
                        <p:par>
                          <p:cTn id="25" fill="hold" nodeType="afterGroup">
                            <p:stCondLst>
                              <p:cond delay="500"/>
                            </p:stCondLst>
                            <p:childTnLst>
                              <p:par>
                                <p:cTn id="26" presetID="2" presetClass="entr" presetSubtype="3" fill="hold" nodeType="afterEffect">
                                  <p:stCondLst>
                                    <p:cond delay="0"/>
                                  </p:stCondLst>
                                  <p:childTnLst>
                                    <p:set>
                                      <p:cBhvr>
                                        <p:cTn id="27" dur="1" fill="hold">
                                          <p:stCondLst>
                                            <p:cond delay="0"/>
                                          </p:stCondLst>
                                        </p:cTn>
                                        <p:tgtEl>
                                          <p:spTgt spid="350215"/>
                                        </p:tgtEl>
                                        <p:attrNameLst>
                                          <p:attrName>style.visibility</p:attrName>
                                        </p:attrNameLst>
                                      </p:cBhvr>
                                      <p:to>
                                        <p:strVal val="visible"/>
                                      </p:to>
                                    </p:set>
                                    <p:anim calcmode="lin" valueType="num">
                                      <p:cBhvr additive="base">
                                        <p:cTn id="28" dur="500" fill="hold"/>
                                        <p:tgtEl>
                                          <p:spTgt spid="350215"/>
                                        </p:tgtEl>
                                        <p:attrNameLst>
                                          <p:attrName>ppt_x</p:attrName>
                                        </p:attrNameLst>
                                      </p:cBhvr>
                                      <p:tavLst>
                                        <p:tav tm="0">
                                          <p:val>
                                            <p:strVal val="1+#ppt_w/2"/>
                                          </p:val>
                                        </p:tav>
                                        <p:tav tm="100000">
                                          <p:val>
                                            <p:strVal val="#ppt_x"/>
                                          </p:val>
                                        </p:tav>
                                      </p:tavLst>
                                    </p:anim>
                                    <p:anim calcmode="lin" valueType="num">
                                      <p:cBhvr additive="base">
                                        <p:cTn id="29" dur="500" fill="hold"/>
                                        <p:tgtEl>
                                          <p:spTgt spid="350215"/>
                                        </p:tgtEl>
                                        <p:attrNameLst>
                                          <p:attrName>ppt_y</p:attrName>
                                        </p:attrNameLst>
                                      </p:cBhvr>
                                      <p:tavLst>
                                        <p:tav tm="0">
                                          <p:val>
                                            <p:strVal val="0-#ppt_h/2"/>
                                          </p:val>
                                        </p:tav>
                                        <p:tav tm="100000">
                                          <p:val>
                                            <p:strVal val="#ppt_y"/>
                                          </p:val>
                                        </p:tav>
                                      </p:tavLst>
                                    </p:anim>
                                  </p:childTnLst>
                                </p:cTn>
                              </p:par>
                            </p:childTnLst>
                          </p:cTn>
                        </p:par>
                        <p:par>
                          <p:cTn id="30" fill="hold" nodeType="afterGroup">
                            <p:stCondLst>
                              <p:cond delay="1000"/>
                            </p:stCondLst>
                            <p:childTnLst>
                              <p:par>
                                <p:cTn id="31" presetID="2" presetClass="entr" presetSubtype="3" fill="hold" nodeType="afterEffect">
                                  <p:stCondLst>
                                    <p:cond delay="0"/>
                                  </p:stCondLst>
                                  <p:childTnLst>
                                    <p:set>
                                      <p:cBhvr>
                                        <p:cTn id="32" dur="1" fill="hold">
                                          <p:stCondLst>
                                            <p:cond delay="0"/>
                                          </p:stCondLst>
                                        </p:cTn>
                                        <p:tgtEl>
                                          <p:spTgt spid="350219"/>
                                        </p:tgtEl>
                                        <p:attrNameLst>
                                          <p:attrName>style.visibility</p:attrName>
                                        </p:attrNameLst>
                                      </p:cBhvr>
                                      <p:to>
                                        <p:strVal val="visible"/>
                                      </p:to>
                                    </p:set>
                                    <p:anim calcmode="lin" valueType="num">
                                      <p:cBhvr additive="base">
                                        <p:cTn id="33" dur="500" fill="hold"/>
                                        <p:tgtEl>
                                          <p:spTgt spid="350219"/>
                                        </p:tgtEl>
                                        <p:attrNameLst>
                                          <p:attrName>ppt_x</p:attrName>
                                        </p:attrNameLst>
                                      </p:cBhvr>
                                      <p:tavLst>
                                        <p:tav tm="0">
                                          <p:val>
                                            <p:strVal val="1+#ppt_w/2"/>
                                          </p:val>
                                        </p:tav>
                                        <p:tav tm="100000">
                                          <p:val>
                                            <p:strVal val="#ppt_x"/>
                                          </p:val>
                                        </p:tav>
                                      </p:tavLst>
                                    </p:anim>
                                    <p:anim calcmode="lin" valueType="num">
                                      <p:cBhvr additive="base">
                                        <p:cTn id="34" dur="500" fill="hold"/>
                                        <p:tgtEl>
                                          <p:spTgt spid="35021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1" grpId="0" build="p"/>
      <p:bldP spid="350220"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4"/>
          <p:cNvSpPr>
            <a:spLocks noGrp="1"/>
          </p:cNvSpPr>
          <p:nvPr>
            <p:ph type="dt" sz="quarter" idx="10"/>
          </p:nvPr>
        </p:nvSpPr>
        <p:spPr/>
        <p:txBody>
          <a:bodyPr/>
          <a:lstStyle/>
          <a:p>
            <a:pPr>
              <a:defRPr/>
            </a:pPr>
            <a:fld id="{6FB34F87-D942-488C-971D-2D094A4CE287}" type="datetime1">
              <a:rPr lang="zh-CN" altLang="en-US"/>
              <a:pPr>
                <a:defRPr/>
              </a:pPr>
              <a:t>2018/12/13</a:t>
            </a:fld>
            <a:endParaRPr lang="en-US" altLang="zh-CN"/>
          </a:p>
        </p:txBody>
      </p:sp>
      <p:sp>
        <p:nvSpPr>
          <p:cNvPr id="32771" name="Rectangle 2"/>
          <p:cNvSpPr>
            <a:spLocks noGrp="1" noChangeArrowheads="1"/>
          </p:cNvSpPr>
          <p:nvPr>
            <p:ph type="title"/>
          </p:nvPr>
        </p:nvSpPr>
        <p:spPr/>
        <p:txBody>
          <a:bodyPr/>
          <a:lstStyle/>
          <a:p>
            <a:pPr algn="l" eaLnBrk="1" hangingPunct="1"/>
            <a:r>
              <a:rPr lang="zh-CN" altLang="en-US" smtClean="0"/>
              <a:t>例</a:t>
            </a:r>
          </a:p>
        </p:txBody>
      </p:sp>
      <p:sp>
        <p:nvSpPr>
          <p:cNvPr id="342019" name="Rectangle 3"/>
          <p:cNvSpPr>
            <a:spLocks noGrp="1" noChangeArrowheads="1"/>
          </p:cNvSpPr>
          <p:nvPr>
            <p:ph type="body" sz="half" idx="1"/>
          </p:nvPr>
        </p:nvSpPr>
        <p:spPr>
          <a:xfrm>
            <a:off x="1116013" y="1143000"/>
            <a:ext cx="7821612" cy="3360738"/>
          </a:xfrm>
        </p:spPr>
        <p:txBody>
          <a:bodyPr/>
          <a:lstStyle/>
          <a:p>
            <a:pPr marL="0" indent="0" eaLnBrk="1" hangingPunct="1">
              <a:lnSpc>
                <a:spcPct val="130000"/>
              </a:lnSpc>
              <a:buFont typeface="Wingdings" panose="05000000000000000000" pitchFamily="2" charset="2"/>
              <a:buNone/>
            </a:pPr>
            <a:r>
              <a:rPr lang="en-US" altLang="zh-CN" smtClean="0"/>
              <a:t>        </a:t>
            </a:r>
            <a:r>
              <a:rPr lang="zh-CN" altLang="en-US" smtClean="0"/>
              <a:t>给定随机过程</a:t>
            </a:r>
            <a:r>
              <a:rPr lang="en-US" altLang="zh-CN" smtClean="0"/>
              <a:t>{X(t), t</a:t>
            </a:r>
            <a:r>
              <a:rPr lang="en-US" altLang="zh-CN" smtClean="0">
                <a:sym typeface="Symbol" panose="05050102010706020507" pitchFamily="18" charset="2"/>
              </a:rPr>
              <a:t>T}</a:t>
            </a:r>
            <a:r>
              <a:rPr lang="zh-CN" altLang="en-US" smtClean="0">
                <a:sym typeface="Symbol" panose="05050102010706020507" pitchFamily="18" charset="2"/>
              </a:rPr>
              <a:t>，</a:t>
            </a:r>
          </a:p>
          <a:p>
            <a:pPr marL="0" indent="0" algn="ctr" eaLnBrk="1" hangingPunct="1">
              <a:lnSpc>
                <a:spcPct val="130000"/>
              </a:lnSpc>
              <a:buFont typeface="Wingdings" panose="05000000000000000000" pitchFamily="2" charset="2"/>
              <a:buNone/>
            </a:pPr>
            <a:r>
              <a:rPr lang="en-US" altLang="zh-CN" smtClean="0">
                <a:sym typeface="Symbol" panose="05050102010706020507" pitchFamily="18" charset="2"/>
              </a:rPr>
              <a:t>X(t)</a:t>
            </a:r>
            <a:r>
              <a:rPr lang="zh-CN" altLang="en-US" smtClean="0">
                <a:sym typeface="Symbol" panose="05050102010706020507" pitchFamily="18" charset="2"/>
              </a:rPr>
              <a:t>＝</a:t>
            </a:r>
            <a:r>
              <a:rPr lang="en-US" altLang="zh-CN" smtClean="0">
                <a:sym typeface="Symbol" panose="05050102010706020507" pitchFamily="18" charset="2"/>
              </a:rPr>
              <a:t>X</a:t>
            </a:r>
            <a:r>
              <a:rPr lang="en-US" altLang="zh-CN" baseline="-25000" smtClean="0">
                <a:sym typeface="Symbol" panose="05050102010706020507" pitchFamily="18" charset="2"/>
              </a:rPr>
              <a:t>0</a:t>
            </a:r>
            <a:r>
              <a:rPr lang="en-US" altLang="zh-CN" smtClean="0">
                <a:sym typeface="Symbol" panose="05050102010706020507" pitchFamily="18" charset="2"/>
              </a:rPr>
              <a:t>+Vt, 	0≤t</a:t>
            </a:r>
            <a:r>
              <a:rPr lang="zh-CN" altLang="en-US" smtClean="0">
                <a:sym typeface="Symbol" panose="05050102010706020507" pitchFamily="18" charset="2"/>
              </a:rPr>
              <a:t>＜</a:t>
            </a:r>
            <a:r>
              <a:rPr lang="en-US" altLang="zh-CN" smtClean="0">
                <a:sym typeface="Symbol" panose="05050102010706020507" pitchFamily="18" charset="2"/>
              </a:rPr>
              <a:t>+∞</a:t>
            </a:r>
          </a:p>
          <a:p>
            <a:pPr marL="0" indent="0" eaLnBrk="1" hangingPunct="1">
              <a:lnSpc>
                <a:spcPct val="130000"/>
              </a:lnSpc>
              <a:buFont typeface="Wingdings" panose="05000000000000000000" pitchFamily="2" charset="2"/>
              <a:buNone/>
            </a:pPr>
            <a:r>
              <a:rPr lang="zh-CN" altLang="en-US" smtClean="0">
                <a:sym typeface="Symbol" panose="05050102010706020507" pitchFamily="18" charset="2"/>
              </a:rPr>
              <a:t>其中</a:t>
            </a:r>
            <a:r>
              <a:rPr lang="en-US" altLang="zh-CN" smtClean="0">
                <a:sym typeface="Symbol" panose="05050102010706020507" pitchFamily="18" charset="2"/>
              </a:rPr>
              <a:t>X</a:t>
            </a:r>
            <a:r>
              <a:rPr lang="en-US" altLang="zh-CN" baseline="-25000" smtClean="0">
                <a:sym typeface="Symbol" panose="05050102010706020507" pitchFamily="18" charset="2"/>
              </a:rPr>
              <a:t>0</a:t>
            </a:r>
            <a:r>
              <a:rPr lang="zh-CN" altLang="en-US" smtClean="0">
                <a:sym typeface="Symbol" panose="05050102010706020507" pitchFamily="18" charset="2"/>
              </a:rPr>
              <a:t>和</a:t>
            </a:r>
            <a:r>
              <a:rPr lang="en-US" altLang="zh-CN" smtClean="0">
                <a:sym typeface="Symbol" panose="05050102010706020507" pitchFamily="18" charset="2"/>
              </a:rPr>
              <a:t>V</a:t>
            </a:r>
            <a:r>
              <a:rPr lang="zh-CN" altLang="en-US" smtClean="0">
                <a:sym typeface="Symbol" panose="05050102010706020507" pitchFamily="18" charset="2"/>
              </a:rPr>
              <a:t>是相互独立的标准正态</a:t>
            </a:r>
            <a:r>
              <a:rPr lang="en-US" altLang="zh-CN" smtClean="0">
                <a:sym typeface="Symbol" panose="05050102010706020507" pitchFamily="18" charset="2"/>
              </a:rPr>
              <a:t>N(0, 1)</a:t>
            </a:r>
            <a:r>
              <a:rPr lang="zh-CN" altLang="en-US" smtClean="0">
                <a:sym typeface="Symbol" panose="05050102010706020507" pitchFamily="18" charset="2"/>
              </a:rPr>
              <a:t>随机变量。</a:t>
            </a:r>
          </a:p>
          <a:p>
            <a:pPr marL="0" indent="0" eaLnBrk="1" hangingPunct="1">
              <a:lnSpc>
                <a:spcPct val="130000"/>
              </a:lnSpc>
              <a:buFont typeface="Wingdings" panose="05000000000000000000" pitchFamily="2" charset="2"/>
              <a:buNone/>
            </a:pPr>
            <a:r>
              <a:rPr lang="zh-CN" altLang="en-US" smtClean="0">
                <a:sym typeface="Symbol" panose="05050102010706020507" pitchFamily="18" charset="2"/>
              </a:rPr>
              <a:t>证明</a:t>
            </a:r>
            <a:r>
              <a:rPr lang="en-US" altLang="zh-CN" smtClean="0"/>
              <a:t>{X(t), t</a:t>
            </a:r>
            <a:r>
              <a:rPr lang="en-US" altLang="zh-CN" smtClean="0">
                <a:sym typeface="Symbol" panose="05050102010706020507" pitchFamily="18" charset="2"/>
              </a:rPr>
              <a:t>T}</a:t>
            </a:r>
            <a:r>
              <a:rPr lang="zh-CN" altLang="en-US" smtClean="0"/>
              <a:t>为正态过程，并写出一、二、</a:t>
            </a:r>
            <a:r>
              <a:rPr lang="en-US" altLang="zh-CN" smtClean="0"/>
              <a:t>n</a:t>
            </a:r>
            <a:r>
              <a:rPr lang="zh-CN" altLang="en-US" smtClean="0"/>
              <a:t>维概率密度和特征函数。</a:t>
            </a:r>
          </a:p>
        </p:txBody>
      </p:sp>
      <p:sp>
        <p:nvSpPr>
          <p:cNvPr id="342020" name="Text Box 4"/>
          <p:cNvSpPr txBox="1">
            <a:spLocks noChangeArrowheads="1"/>
          </p:cNvSpPr>
          <p:nvPr/>
        </p:nvSpPr>
        <p:spPr bwMode="auto">
          <a:xfrm>
            <a:off x="1187450" y="4076700"/>
            <a:ext cx="11509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50000"/>
              </a:spcBef>
              <a:buClrTx/>
              <a:buFontTx/>
              <a:buNone/>
            </a:pPr>
            <a:r>
              <a:rPr lang="zh-CN" altLang="en-US">
                <a:solidFill>
                  <a:srgbClr val="6600CC"/>
                </a:solidFill>
              </a:rPr>
              <a:t>解  </a:t>
            </a:r>
            <a:r>
              <a:rPr lang="zh-CN" altLang="en-US"/>
              <a:t>设</a:t>
            </a:r>
          </a:p>
        </p:txBody>
      </p:sp>
      <p:graphicFrame>
        <p:nvGraphicFramePr>
          <p:cNvPr id="342021" name="Object 5"/>
          <p:cNvGraphicFramePr>
            <a:graphicFrameLocks noGrp="1" noChangeAspect="1"/>
          </p:cNvGraphicFramePr>
          <p:nvPr>
            <p:ph sz="half" idx="2"/>
          </p:nvPr>
        </p:nvGraphicFramePr>
        <p:xfrm>
          <a:off x="1017588" y="4724400"/>
          <a:ext cx="7947025" cy="1854200"/>
        </p:xfrm>
        <a:graphic>
          <a:graphicData uri="http://schemas.openxmlformats.org/presentationml/2006/ole">
            <mc:AlternateContent xmlns:mc="http://schemas.openxmlformats.org/markup-compatibility/2006">
              <mc:Choice xmlns:v="urn:schemas-microsoft-com:vml" Requires="v">
                <p:oleObj spid="_x0000_s32778" name="公式" r:id="rId3" imgW="3975100" imgH="927100" progId="Equation.3">
                  <p:embed/>
                </p:oleObj>
              </mc:Choice>
              <mc:Fallback>
                <p:oleObj name="公式" r:id="rId3" imgW="3975100" imgH="9271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7588" y="4724400"/>
                        <a:ext cx="7947025" cy="185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页脚占位符 8"/>
          <p:cNvSpPr>
            <a:spLocks noGrp="1"/>
          </p:cNvSpPr>
          <p:nvPr>
            <p:ph type="ftr" sz="quarter" idx="11"/>
          </p:nvPr>
        </p:nvSpPr>
        <p:spPr/>
        <p:txBody>
          <a:bodyPr/>
          <a:lstStyle/>
          <a:p>
            <a:pPr>
              <a:defRPr/>
            </a:pPr>
            <a:r>
              <a:rPr lang="zh-CN" altLang="en-US"/>
              <a:t>信息与软件工程学院　顾小丰</a:t>
            </a:r>
            <a:endParaRPr lang="en-US" altLang="zh-CN"/>
          </a:p>
        </p:txBody>
      </p:sp>
      <p:sp>
        <p:nvSpPr>
          <p:cNvPr id="3277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45</a:t>
            </a:r>
            <a:r>
              <a:rPr lang="zh-CN" altLang="en-US" sz="1800">
                <a:solidFill>
                  <a:srgbClr val="00FF00"/>
                </a:solidFill>
                <a:ea typeface="黑体" panose="02010609060101010101" pitchFamily="49" charset="-122"/>
              </a:rPr>
              <a:t>－</a:t>
            </a:r>
            <a:fld id="{42FDCA7A-D451-4F74-9EA1-6CB13E25D029}" type="slidenum">
              <a:rPr lang="zh-CN" altLang="en-US" sz="1800">
                <a:solidFill>
                  <a:srgbClr val="00FF00"/>
                </a:solidFill>
                <a:ea typeface="黑体" panose="02010609060101010101" pitchFamily="49" charset="-122"/>
              </a:rPr>
              <a:pPr/>
              <a:t>27</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42019">
                                            <p:txEl>
                                              <p:pRg st="0" end="0"/>
                                            </p:txEl>
                                          </p:spTgt>
                                        </p:tgtEl>
                                        <p:attrNameLst>
                                          <p:attrName>style.visibility</p:attrName>
                                        </p:attrNameLst>
                                      </p:cBhvr>
                                      <p:to>
                                        <p:strVal val="visible"/>
                                      </p:to>
                                    </p:set>
                                    <p:anim calcmode="lin" valueType="num">
                                      <p:cBhvr additive="base">
                                        <p:cTn id="7" dur="500" fill="hold"/>
                                        <p:tgtEl>
                                          <p:spTgt spid="3420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2019">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42019">
                                            <p:txEl>
                                              <p:pRg st="1" end="1"/>
                                            </p:txEl>
                                          </p:spTgt>
                                        </p:tgtEl>
                                        <p:attrNameLst>
                                          <p:attrName>style.visibility</p:attrName>
                                        </p:attrNameLst>
                                      </p:cBhvr>
                                      <p:to>
                                        <p:strVal val="visible"/>
                                      </p:to>
                                    </p:set>
                                    <p:anim calcmode="lin" valueType="num">
                                      <p:cBhvr additive="base">
                                        <p:cTn id="12" dur="500" fill="hold"/>
                                        <p:tgtEl>
                                          <p:spTgt spid="342019">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42019">
                                            <p:txEl>
                                              <p:pRg st="1" end="1"/>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42019">
                                            <p:txEl>
                                              <p:pRg st="2" end="2"/>
                                            </p:txEl>
                                          </p:spTgt>
                                        </p:tgtEl>
                                        <p:attrNameLst>
                                          <p:attrName>style.visibility</p:attrName>
                                        </p:attrNameLst>
                                      </p:cBhvr>
                                      <p:to>
                                        <p:strVal val="visible"/>
                                      </p:to>
                                    </p:set>
                                    <p:anim calcmode="lin" valueType="num">
                                      <p:cBhvr additive="base">
                                        <p:cTn id="17" dur="500" fill="hold"/>
                                        <p:tgtEl>
                                          <p:spTgt spid="34201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42019">
                                            <p:txEl>
                                              <p:pRg st="2" end="2"/>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42019">
                                            <p:txEl>
                                              <p:pRg st="3" end="3"/>
                                            </p:txEl>
                                          </p:spTgt>
                                        </p:tgtEl>
                                        <p:attrNameLst>
                                          <p:attrName>style.visibility</p:attrName>
                                        </p:attrNameLst>
                                      </p:cBhvr>
                                      <p:to>
                                        <p:strVal val="visible"/>
                                      </p:to>
                                    </p:set>
                                    <p:anim calcmode="lin" valueType="num">
                                      <p:cBhvr additive="base">
                                        <p:cTn id="22" dur="500" fill="hold"/>
                                        <p:tgtEl>
                                          <p:spTgt spid="342019">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4201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342020"/>
                                        </p:tgtEl>
                                        <p:attrNameLst>
                                          <p:attrName>style.visibility</p:attrName>
                                        </p:attrNameLst>
                                      </p:cBhvr>
                                      <p:to>
                                        <p:strVal val="visible"/>
                                      </p:to>
                                    </p:set>
                                    <p:anim calcmode="lin" valueType="num">
                                      <p:cBhvr additive="base">
                                        <p:cTn id="28" dur="500" fill="hold"/>
                                        <p:tgtEl>
                                          <p:spTgt spid="342020"/>
                                        </p:tgtEl>
                                        <p:attrNameLst>
                                          <p:attrName>ppt_x</p:attrName>
                                        </p:attrNameLst>
                                      </p:cBhvr>
                                      <p:tavLst>
                                        <p:tav tm="0">
                                          <p:val>
                                            <p:strVal val="#ppt_x"/>
                                          </p:val>
                                        </p:tav>
                                        <p:tav tm="100000">
                                          <p:val>
                                            <p:strVal val="#ppt_x"/>
                                          </p:val>
                                        </p:tav>
                                      </p:tavLst>
                                    </p:anim>
                                    <p:anim calcmode="lin" valueType="num">
                                      <p:cBhvr additive="base">
                                        <p:cTn id="29" dur="500" fill="hold"/>
                                        <p:tgtEl>
                                          <p:spTgt spid="342020"/>
                                        </p:tgtEl>
                                        <p:attrNameLst>
                                          <p:attrName>ppt_y</p:attrName>
                                        </p:attrNameLst>
                                      </p:cBhvr>
                                      <p:tavLst>
                                        <p:tav tm="0">
                                          <p:val>
                                            <p:strVal val="1+#ppt_h/2"/>
                                          </p:val>
                                        </p:tav>
                                        <p:tav tm="100000">
                                          <p:val>
                                            <p:strVal val="#ppt_y"/>
                                          </p:val>
                                        </p:tav>
                                      </p:tavLst>
                                    </p:anim>
                                  </p:childTnLst>
                                </p:cTn>
                              </p:par>
                            </p:childTnLst>
                          </p:cTn>
                        </p:par>
                        <p:par>
                          <p:cTn id="30" fill="hold" nodeType="afterGroup">
                            <p:stCondLst>
                              <p:cond delay="500"/>
                            </p:stCondLst>
                            <p:childTnLst>
                              <p:par>
                                <p:cTn id="31" presetID="2" presetClass="entr" presetSubtype="4" fill="hold" nodeType="afterEffect">
                                  <p:stCondLst>
                                    <p:cond delay="0"/>
                                  </p:stCondLst>
                                  <p:childTnLst>
                                    <p:set>
                                      <p:cBhvr>
                                        <p:cTn id="32" dur="1" fill="hold">
                                          <p:stCondLst>
                                            <p:cond delay="0"/>
                                          </p:stCondLst>
                                        </p:cTn>
                                        <p:tgtEl>
                                          <p:spTgt spid="342021"/>
                                        </p:tgtEl>
                                        <p:attrNameLst>
                                          <p:attrName>style.visibility</p:attrName>
                                        </p:attrNameLst>
                                      </p:cBhvr>
                                      <p:to>
                                        <p:strVal val="visible"/>
                                      </p:to>
                                    </p:set>
                                    <p:anim calcmode="lin" valueType="num">
                                      <p:cBhvr additive="base">
                                        <p:cTn id="33" dur="500" fill="hold"/>
                                        <p:tgtEl>
                                          <p:spTgt spid="342021"/>
                                        </p:tgtEl>
                                        <p:attrNameLst>
                                          <p:attrName>ppt_x</p:attrName>
                                        </p:attrNameLst>
                                      </p:cBhvr>
                                      <p:tavLst>
                                        <p:tav tm="0">
                                          <p:val>
                                            <p:strVal val="#ppt_x"/>
                                          </p:val>
                                        </p:tav>
                                        <p:tav tm="100000">
                                          <p:val>
                                            <p:strVal val="#ppt_x"/>
                                          </p:val>
                                        </p:tav>
                                      </p:tavLst>
                                    </p:anim>
                                    <p:anim calcmode="lin" valueType="num">
                                      <p:cBhvr additive="base">
                                        <p:cTn id="34" dur="500" fill="hold"/>
                                        <p:tgtEl>
                                          <p:spTgt spid="3420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019" grpId="0" build="p"/>
      <p:bldP spid="34202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4"/>
          <p:cNvSpPr>
            <a:spLocks noGrp="1"/>
          </p:cNvSpPr>
          <p:nvPr>
            <p:ph type="dt" sz="quarter" idx="10"/>
          </p:nvPr>
        </p:nvSpPr>
        <p:spPr/>
        <p:txBody>
          <a:bodyPr/>
          <a:lstStyle/>
          <a:p>
            <a:pPr>
              <a:defRPr/>
            </a:pPr>
            <a:fld id="{320B8E8E-4537-4E40-A8A5-BFB8E2D7F484}" type="datetime1">
              <a:rPr lang="zh-CN" altLang="en-US"/>
              <a:pPr>
                <a:defRPr/>
              </a:pPr>
              <a:t>2018/12/13</a:t>
            </a:fld>
            <a:endParaRPr lang="en-US" altLang="zh-CN"/>
          </a:p>
        </p:txBody>
      </p:sp>
      <p:sp>
        <p:nvSpPr>
          <p:cNvPr id="33795" name="Rectangle 2"/>
          <p:cNvSpPr>
            <a:spLocks noGrp="1" noChangeArrowheads="1"/>
          </p:cNvSpPr>
          <p:nvPr>
            <p:ph type="title"/>
          </p:nvPr>
        </p:nvSpPr>
        <p:spPr/>
        <p:txBody>
          <a:bodyPr/>
          <a:lstStyle/>
          <a:p>
            <a:pPr algn="l" eaLnBrk="1" hangingPunct="1"/>
            <a:r>
              <a:rPr lang="zh-CN" altLang="en-US" smtClean="0"/>
              <a:t>例</a:t>
            </a:r>
            <a:r>
              <a:rPr lang="en-US" altLang="zh-CN" smtClean="0"/>
              <a:t>(</a:t>
            </a:r>
            <a:r>
              <a:rPr lang="zh-CN" altLang="en-US" smtClean="0"/>
              <a:t>续</a:t>
            </a:r>
            <a:r>
              <a:rPr lang="en-US" altLang="zh-CN" smtClean="0"/>
              <a:t>1)</a:t>
            </a:r>
          </a:p>
        </p:txBody>
      </p:sp>
      <p:sp>
        <p:nvSpPr>
          <p:cNvPr id="352259" name="Rectangle 3"/>
          <p:cNvSpPr>
            <a:spLocks noGrp="1" noChangeArrowheads="1"/>
          </p:cNvSpPr>
          <p:nvPr>
            <p:ph type="body" sz="half" idx="1"/>
          </p:nvPr>
        </p:nvSpPr>
        <p:spPr>
          <a:xfrm>
            <a:off x="1143000" y="1341438"/>
            <a:ext cx="7821613" cy="555625"/>
          </a:xfrm>
        </p:spPr>
        <p:txBody>
          <a:bodyPr/>
          <a:lstStyle/>
          <a:p>
            <a:pPr eaLnBrk="1" hangingPunct="1">
              <a:lnSpc>
                <a:spcPct val="130000"/>
              </a:lnSpc>
              <a:buFont typeface="Wingdings" panose="05000000000000000000" pitchFamily="2" charset="2"/>
              <a:buNone/>
            </a:pPr>
            <a:r>
              <a:rPr lang="zh-CN" altLang="en-US" smtClean="0"/>
              <a:t>因</a:t>
            </a:r>
          </a:p>
        </p:txBody>
      </p:sp>
      <p:sp>
        <p:nvSpPr>
          <p:cNvPr id="352260" name="Text Box 4"/>
          <p:cNvSpPr txBox="1">
            <a:spLocks noChangeArrowheads="1"/>
          </p:cNvSpPr>
          <p:nvPr/>
        </p:nvSpPr>
        <p:spPr bwMode="auto">
          <a:xfrm>
            <a:off x="1116013" y="2549525"/>
            <a:ext cx="11509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50000"/>
              </a:spcBef>
              <a:buClrTx/>
              <a:buFontTx/>
              <a:buNone/>
            </a:pPr>
            <a:r>
              <a:rPr lang="zh-CN" altLang="en-US"/>
              <a:t>从而</a:t>
            </a:r>
          </a:p>
        </p:txBody>
      </p:sp>
      <p:graphicFrame>
        <p:nvGraphicFramePr>
          <p:cNvPr id="352261" name="Object 5"/>
          <p:cNvGraphicFramePr>
            <a:graphicFrameLocks noGrp="1" noChangeAspect="1"/>
          </p:cNvGraphicFramePr>
          <p:nvPr>
            <p:ph sz="half" idx="2"/>
          </p:nvPr>
        </p:nvGraphicFramePr>
        <p:xfrm>
          <a:off x="3276600" y="1125538"/>
          <a:ext cx="4221163" cy="1112837"/>
        </p:xfrm>
        <a:graphic>
          <a:graphicData uri="http://schemas.openxmlformats.org/presentationml/2006/ole">
            <mc:AlternateContent xmlns:mc="http://schemas.openxmlformats.org/markup-compatibility/2006">
              <mc:Choice xmlns:v="urn:schemas-microsoft-com:vml" Requires="v">
                <p:oleObj spid="_x0000_s33805" name="公式" r:id="rId3" imgW="1879600" imgH="495300" progId="Equation.3">
                  <p:embed/>
                </p:oleObj>
              </mc:Choice>
              <mc:Fallback>
                <p:oleObj name="公式" r:id="rId3" imgW="1879600" imgH="4953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1125538"/>
                        <a:ext cx="4221163" cy="1112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2262" name="Object 6"/>
          <p:cNvGraphicFramePr>
            <a:graphicFrameLocks noChangeAspect="1"/>
          </p:cNvGraphicFramePr>
          <p:nvPr/>
        </p:nvGraphicFramePr>
        <p:xfrm>
          <a:off x="3492500" y="2276475"/>
          <a:ext cx="3963988" cy="1112838"/>
        </p:xfrm>
        <a:graphic>
          <a:graphicData uri="http://schemas.openxmlformats.org/presentationml/2006/ole">
            <mc:AlternateContent xmlns:mc="http://schemas.openxmlformats.org/markup-compatibility/2006">
              <mc:Choice xmlns:v="urn:schemas-microsoft-com:vml" Requires="v">
                <p:oleObj spid="_x0000_s33806" name="公式" r:id="rId5" imgW="1764534" imgH="495085" progId="Equation.3">
                  <p:embed/>
                </p:oleObj>
              </mc:Choice>
              <mc:Fallback>
                <p:oleObj name="公式" r:id="rId5" imgW="1764534" imgH="495085"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2500" y="2276475"/>
                        <a:ext cx="3963988" cy="1112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2263" name="Text Box 7"/>
          <p:cNvSpPr txBox="1">
            <a:spLocks noChangeArrowheads="1"/>
          </p:cNvSpPr>
          <p:nvPr/>
        </p:nvSpPr>
        <p:spPr bwMode="auto">
          <a:xfrm>
            <a:off x="1042988" y="3429000"/>
            <a:ext cx="7705725" cy="291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40000"/>
              </a:spcBef>
              <a:buClrTx/>
              <a:buFontTx/>
              <a:buNone/>
            </a:pPr>
            <a:r>
              <a:rPr lang="zh-CN" altLang="en-US"/>
              <a:t>故</a:t>
            </a:r>
            <a:r>
              <a:rPr lang="en-US" altLang="zh-CN"/>
              <a:t>{X(t), t</a:t>
            </a:r>
            <a:r>
              <a:rPr lang="en-US" altLang="zh-CN">
                <a:sym typeface="Symbol" panose="05050102010706020507" pitchFamily="18" charset="2"/>
              </a:rPr>
              <a:t>T}</a:t>
            </a:r>
            <a:r>
              <a:rPr lang="zh-CN" altLang="en-US"/>
              <a:t>为正态过程。</a:t>
            </a:r>
          </a:p>
          <a:p>
            <a:pPr eaLnBrk="1" hangingPunct="1">
              <a:lnSpc>
                <a:spcPct val="100000"/>
              </a:lnSpc>
              <a:spcBef>
                <a:spcPct val="40000"/>
              </a:spcBef>
              <a:buClrTx/>
              <a:buFontTx/>
              <a:buNone/>
            </a:pPr>
            <a:r>
              <a:rPr lang="zh-CN" altLang="en-US"/>
              <a:t>均值函数	</a:t>
            </a:r>
            <a:r>
              <a:rPr lang="en-US" altLang="zh-CN"/>
              <a:t>	m(t)</a:t>
            </a:r>
            <a:r>
              <a:rPr lang="zh-CN" altLang="en-US"/>
              <a:t>＝</a:t>
            </a:r>
            <a:r>
              <a:rPr lang="en-US" altLang="zh-CN"/>
              <a:t>E[X(t)]</a:t>
            </a:r>
            <a:r>
              <a:rPr lang="zh-CN" altLang="en-US"/>
              <a:t>＝</a:t>
            </a:r>
            <a:r>
              <a:rPr lang="en-US" altLang="zh-CN"/>
              <a:t>0</a:t>
            </a:r>
            <a:r>
              <a:rPr lang="zh-CN" altLang="en-US"/>
              <a:t>；</a:t>
            </a:r>
          </a:p>
          <a:p>
            <a:pPr eaLnBrk="1" hangingPunct="1">
              <a:lnSpc>
                <a:spcPct val="100000"/>
              </a:lnSpc>
              <a:spcBef>
                <a:spcPct val="40000"/>
              </a:spcBef>
              <a:buClrTx/>
              <a:buFontTx/>
              <a:buNone/>
            </a:pPr>
            <a:r>
              <a:rPr lang="zh-CN" altLang="en-US"/>
              <a:t>协方差函数		</a:t>
            </a:r>
            <a:r>
              <a:rPr lang="en-US" altLang="zh-CN"/>
              <a:t>C(s, t)</a:t>
            </a:r>
            <a:r>
              <a:rPr lang="zh-CN" altLang="en-US"/>
              <a:t>＝</a:t>
            </a:r>
            <a:r>
              <a:rPr lang="en-US" altLang="zh-CN"/>
              <a:t>1+st</a:t>
            </a:r>
            <a:r>
              <a:rPr lang="zh-CN" altLang="en-US"/>
              <a:t>；</a:t>
            </a:r>
          </a:p>
          <a:p>
            <a:pPr eaLnBrk="1" hangingPunct="1">
              <a:lnSpc>
                <a:spcPct val="100000"/>
              </a:lnSpc>
              <a:spcBef>
                <a:spcPct val="40000"/>
              </a:spcBef>
              <a:buClrTx/>
              <a:buFontTx/>
              <a:buNone/>
            </a:pPr>
            <a:r>
              <a:rPr lang="zh-CN" altLang="en-US"/>
              <a:t>方差函数		</a:t>
            </a:r>
            <a:r>
              <a:rPr lang="en-US" altLang="zh-CN"/>
              <a:t>D(t)</a:t>
            </a:r>
            <a:r>
              <a:rPr lang="zh-CN" altLang="en-US"/>
              <a:t>＝</a:t>
            </a:r>
            <a:r>
              <a:rPr lang="en-US" altLang="zh-CN"/>
              <a:t>1+t</a:t>
            </a:r>
            <a:r>
              <a:rPr lang="en-US" altLang="zh-CN" baseline="30000"/>
              <a:t>2</a:t>
            </a:r>
            <a:r>
              <a:rPr lang="zh-CN" altLang="en-US"/>
              <a:t>；</a:t>
            </a:r>
          </a:p>
          <a:p>
            <a:pPr eaLnBrk="1" hangingPunct="1">
              <a:lnSpc>
                <a:spcPct val="100000"/>
              </a:lnSpc>
              <a:spcBef>
                <a:spcPct val="40000"/>
              </a:spcBef>
              <a:buClrTx/>
              <a:buFontTx/>
              <a:buNone/>
            </a:pPr>
            <a:r>
              <a:rPr lang="zh-CN" altLang="en-US"/>
              <a:t>一维概率分布	</a:t>
            </a:r>
            <a:r>
              <a:rPr lang="en-US" altLang="zh-CN"/>
              <a:t>X(t)~N(0, 1+t</a:t>
            </a:r>
            <a:r>
              <a:rPr lang="en-US" altLang="zh-CN" baseline="30000"/>
              <a:t>2</a:t>
            </a:r>
            <a:r>
              <a:rPr lang="en-US" altLang="zh-CN"/>
              <a:t>)</a:t>
            </a:r>
            <a:r>
              <a:rPr lang="zh-CN" altLang="en-US"/>
              <a:t>；</a:t>
            </a:r>
          </a:p>
        </p:txBody>
      </p:sp>
      <p:sp>
        <p:nvSpPr>
          <p:cNvPr id="11" name="页脚占位符 10"/>
          <p:cNvSpPr>
            <a:spLocks noGrp="1"/>
          </p:cNvSpPr>
          <p:nvPr>
            <p:ph type="ftr" sz="quarter" idx="11"/>
          </p:nvPr>
        </p:nvSpPr>
        <p:spPr/>
        <p:txBody>
          <a:bodyPr/>
          <a:lstStyle/>
          <a:p>
            <a:pPr>
              <a:defRPr/>
            </a:pPr>
            <a:r>
              <a:rPr lang="zh-CN" altLang="en-US"/>
              <a:t>信息与软件工程学院　顾小丰</a:t>
            </a:r>
            <a:endParaRPr lang="en-US" altLang="zh-CN"/>
          </a:p>
        </p:txBody>
      </p:sp>
      <p:sp>
        <p:nvSpPr>
          <p:cNvPr id="3380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45</a:t>
            </a:r>
            <a:r>
              <a:rPr lang="zh-CN" altLang="en-US" sz="1800">
                <a:solidFill>
                  <a:srgbClr val="00FF00"/>
                </a:solidFill>
                <a:ea typeface="黑体" panose="02010609060101010101" pitchFamily="49" charset="-122"/>
              </a:rPr>
              <a:t>－</a:t>
            </a:r>
            <a:fld id="{027AC8A6-6BC2-4358-9028-7241958B5044}" type="slidenum">
              <a:rPr lang="zh-CN" altLang="en-US" sz="1800">
                <a:solidFill>
                  <a:srgbClr val="00FF00"/>
                </a:solidFill>
                <a:ea typeface="黑体" panose="02010609060101010101" pitchFamily="49" charset="-122"/>
              </a:rPr>
              <a:pPr/>
              <a:t>28</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52259">
                                            <p:txEl>
                                              <p:pRg st="0" end="0"/>
                                            </p:txEl>
                                          </p:spTgt>
                                        </p:tgtEl>
                                        <p:attrNameLst>
                                          <p:attrName>style.visibility</p:attrName>
                                        </p:attrNameLst>
                                      </p:cBhvr>
                                      <p:to>
                                        <p:strVal val="visible"/>
                                      </p:to>
                                    </p:set>
                                    <p:anim calcmode="lin" valueType="num">
                                      <p:cBhvr additive="base">
                                        <p:cTn id="7" dur="500" fill="hold"/>
                                        <p:tgtEl>
                                          <p:spTgt spid="3522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2259">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352261"/>
                                        </p:tgtEl>
                                        <p:attrNameLst>
                                          <p:attrName>style.visibility</p:attrName>
                                        </p:attrNameLst>
                                      </p:cBhvr>
                                      <p:to>
                                        <p:strVal val="visible"/>
                                      </p:to>
                                    </p:set>
                                    <p:anim calcmode="lin" valueType="num">
                                      <p:cBhvr additive="base">
                                        <p:cTn id="12" dur="500" fill="hold"/>
                                        <p:tgtEl>
                                          <p:spTgt spid="352261"/>
                                        </p:tgtEl>
                                        <p:attrNameLst>
                                          <p:attrName>ppt_x</p:attrName>
                                        </p:attrNameLst>
                                      </p:cBhvr>
                                      <p:tavLst>
                                        <p:tav tm="0">
                                          <p:val>
                                            <p:strVal val="#ppt_x"/>
                                          </p:val>
                                        </p:tav>
                                        <p:tav tm="100000">
                                          <p:val>
                                            <p:strVal val="#ppt_x"/>
                                          </p:val>
                                        </p:tav>
                                      </p:tavLst>
                                    </p:anim>
                                    <p:anim calcmode="lin" valueType="num">
                                      <p:cBhvr additive="base">
                                        <p:cTn id="13" dur="500" fill="hold"/>
                                        <p:tgtEl>
                                          <p:spTgt spid="352261"/>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52260"/>
                                        </p:tgtEl>
                                        <p:attrNameLst>
                                          <p:attrName>style.visibility</p:attrName>
                                        </p:attrNameLst>
                                      </p:cBhvr>
                                      <p:to>
                                        <p:strVal val="visible"/>
                                      </p:to>
                                    </p:set>
                                    <p:anim calcmode="lin" valueType="num">
                                      <p:cBhvr additive="base">
                                        <p:cTn id="18" dur="500" fill="hold"/>
                                        <p:tgtEl>
                                          <p:spTgt spid="352260"/>
                                        </p:tgtEl>
                                        <p:attrNameLst>
                                          <p:attrName>ppt_x</p:attrName>
                                        </p:attrNameLst>
                                      </p:cBhvr>
                                      <p:tavLst>
                                        <p:tav tm="0">
                                          <p:val>
                                            <p:strVal val="#ppt_x"/>
                                          </p:val>
                                        </p:tav>
                                        <p:tav tm="100000">
                                          <p:val>
                                            <p:strVal val="#ppt_x"/>
                                          </p:val>
                                        </p:tav>
                                      </p:tavLst>
                                    </p:anim>
                                    <p:anim calcmode="lin" valueType="num">
                                      <p:cBhvr additive="base">
                                        <p:cTn id="19" dur="500" fill="hold"/>
                                        <p:tgtEl>
                                          <p:spTgt spid="352260"/>
                                        </p:tgtEl>
                                        <p:attrNameLst>
                                          <p:attrName>ppt_y</p:attrName>
                                        </p:attrNameLst>
                                      </p:cBhvr>
                                      <p:tavLst>
                                        <p:tav tm="0">
                                          <p:val>
                                            <p:strVal val="1+#ppt_h/2"/>
                                          </p:val>
                                        </p:tav>
                                        <p:tav tm="100000">
                                          <p:val>
                                            <p:strVal val="#ppt_y"/>
                                          </p:val>
                                        </p:tav>
                                      </p:tavLst>
                                    </p:anim>
                                  </p:childTnLst>
                                </p:cTn>
                              </p:par>
                            </p:childTnLst>
                          </p:cTn>
                        </p:par>
                        <p:par>
                          <p:cTn id="20" fill="hold" nodeType="afterGroup">
                            <p:stCondLst>
                              <p:cond delay="500"/>
                            </p:stCondLst>
                            <p:childTnLst>
                              <p:par>
                                <p:cTn id="21" presetID="2" presetClass="entr" presetSubtype="4" fill="hold" nodeType="afterEffect">
                                  <p:stCondLst>
                                    <p:cond delay="0"/>
                                  </p:stCondLst>
                                  <p:childTnLst>
                                    <p:set>
                                      <p:cBhvr>
                                        <p:cTn id="22" dur="1" fill="hold">
                                          <p:stCondLst>
                                            <p:cond delay="0"/>
                                          </p:stCondLst>
                                        </p:cTn>
                                        <p:tgtEl>
                                          <p:spTgt spid="352262"/>
                                        </p:tgtEl>
                                        <p:attrNameLst>
                                          <p:attrName>style.visibility</p:attrName>
                                        </p:attrNameLst>
                                      </p:cBhvr>
                                      <p:to>
                                        <p:strVal val="visible"/>
                                      </p:to>
                                    </p:set>
                                    <p:anim calcmode="lin" valueType="num">
                                      <p:cBhvr additive="base">
                                        <p:cTn id="23" dur="500" fill="hold"/>
                                        <p:tgtEl>
                                          <p:spTgt spid="352262"/>
                                        </p:tgtEl>
                                        <p:attrNameLst>
                                          <p:attrName>ppt_x</p:attrName>
                                        </p:attrNameLst>
                                      </p:cBhvr>
                                      <p:tavLst>
                                        <p:tav tm="0">
                                          <p:val>
                                            <p:strVal val="#ppt_x"/>
                                          </p:val>
                                        </p:tav>
                                        <p:tav tm="100000">
                                          <p:val>
                                            <p:strVal val="#ppt_x"/>
                                          </p:val>
                                        </p:tav>
                                      </p:tavLst>
                                    </p:anim>
                                    <p:anim calcmode="lin" valueType="num">
                                      <p:cBhvr additive="base">
                                        <p:cTn id="24" dur="500" fill="hold"/>
                                        <p:tgtEl>
                                          <p:spTgt spid="352262"/>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52263">
                                            <p:txEl>
                                              <p:pRg st="0" end="0"/>
                                            </p:txEl>
                                          </p:spTgt>
                                        </p:tgtEl>
                                        <p:attrNameLst>
                                          <p:attrName>style.visibility</p:attrName>
                                        </p:attrNameLst>
                                      </p:cBhvr>
                                      <p:to>
                                        <p:strVal val="visible"/>
                                      </p:to>
                                    </p:set>
                                    <p:anim calcmode="lin" valueType="num">
                                      <p:cBhvr additive="base">
                                        <p:cTn id="29" dur="500" fill="hold"/>
                                        <p:tgtEl>
                                          <p:spTgt spid="352263">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522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52263">
                                            <p:txEl>
                                              <p:pRg st="1" end="1"/>
                                            </p:txEl>
                                          </p:spTgt>
                                        </p:tgtEl>
                                        <p:attrNameLst>
                                          <p:attrName>style.visibility</p:attrName>
                                        </p:attrNameLst>
                                      </p:cBhvr>
                                      <p:to>
                                        <p:strVal val="visible"/>
                                      </p:to>
                                    </p:set>
                                    <p:anim calcmode="lin" valueType="num">
                                      <p:cBhvr additive="base">
                                        <p:cTn id="35" dur="500" fill="hold"/>
                                        <p:tgtEl>
                                          <p:spTgt spid="352263">
                                            <p:txEl>
                                              <p:pRg st="1" end="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522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52263">
                                            <p:txEl>
                                              <p:pRg st="2" end="2"/>
                                            </p:txEl>
                                          </p:spTgt>
                                        </p:tgtEl>
                                        <p:attrNameLst>
                                          <p:attrName>style.visibility</p:attrName>
                                        </p:attrNameLst>
                                      </p:cBhvr>
                                      <p:to>
                                        <p:strVal val="visible"/>
                                      </p:to>
                                    </p:set>
                                    <p:anim calcmode="lin" valueType="num">
                                      <p:cBhvr additive="base">
                                        <p:cTn id="41" dur="500" fill="hold"/>
                                        <p:tgtEl>
                                          <p:spTgt spid="352263">
                                            <p:txEl>
                                              <p:pRg st="2" end="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522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52263">
                                            <p:txEl>
                                              <p:pRg st="3" end="3"/>
                                            </p:txEl>
                                          </p:spTgt>
                                        </p:tgtEl>
                                        <p:attrNameLst>
                                          <p:attrName>style.visibility</p:attrName>
                                        </p:attrNameLst>
                                      </p:cBhvr>
                                      <p:to>
                                        <p:strVal val="visible"/>
                                      </p:to>
                                    </p:set>
                                    <p:anim calcmode="lin" valueType="num">
                                      <p:cBhvr additive="base">
                                        <p:cTn id="47" dur="500" fill="hold"/>
                                        <p:tgtEl>
                                          <p:spTgt spid="352263">
                                            <p:txEl>
                                              <p:pRg st="3" end="3"/>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5226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352263">
                                            <p:txEl>
                                              <p:pRg st="4" end="4"/>
                                            </p:txEl>
                                          </p:spTgt>
                                        </p:tgtEl>
                                        <p:attrNameLst>
                                          <p:attrName>style.visibility</p:attrName>
                                        </p:attrNameLst>
                                      </p:cBhvr>
                                      <p:to>
                                        <p:strVal val="visible"/>
                                      </p:to>
                                    </p:set>
                                    <p:anim calcmode="lin" valueType="num">
                                      <p:cBhvr additive="base">
                                        <p:cTn id="53" dur="500" fill="hold"/>
                                        <p:tgtEl>
                                          <p:spTgt spid="352263">
                                            <p:txEl>
                                              <p:pRg st="4" end="4"/>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5226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59" grpId="0" build="p"/>
      <p:bldP spid="352260" grpId="0"/>
      <p:bldP spid="35226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5"/>
          <p:cNvSpPr>
            <a:spLocks noGrp="1"/>
          </p:cNvSpPr>
          <p:nvPr>
            <p:ph type="dt" sz="quarter" idx="10"/>
          </p:nvPr>
        </p:nvSpPr>
        <p:spPr/>
        <p:txBody>
          <a:bodyPr/>
          <a:lstStyle/>
          <a:p>
            <a:pPr>
              <a:defRPr/>
            </a:pPr>
            <a:fld id="{8A9AA526-3905-4700-BEB9-A44329FBEEB6}" type="datetime1">
              <a:rPr lang="zh-CN" altLang="en-US"/>
              <a:pPr>
                <a:defRPr/>
              </a:pPr>
              <a:t>2018/12/13</a:t>
            </a:fld>
            <a:endParaRPr lang="en-US" altLang="zh-CN"/>
          </a:p>
        </p:txBody>
      </p:sp>
      <p:sp>
        <p:nvSpPr>
          <p:cNvPr id="34819" name="Rectangle 2"/>
          <p:cNvSpPr>
            <a:spLocks noGrp="1" noChangeArrowheads="1"/>
          </p:cNvSpPr>
          <p:nvPr>
            <p:ph type="title"/>
          </p:nvPr>
        </p:nvSpPr>
        <p:spPr/>
        <p:txBody>
          <a:bodyPr/>
          <a:lstStyle/>
          <a:p>
            <a:pPr algn="l" eaLnBrk="1" hangingPunct="1"/>
            <a:r>
              <a:rPr lang="zh-CN" altLang="en-US" smtClean="0"/>
              <a:t>例</a:t>
            </a:r>
            <a:r>
              <a:rPr lang="en-US" altLang="zh-CN" smtClean="0"/>
              <a:t>(</a:t>
            </a:r>
            <a:r>
              <a:rPr lang="zh-CN" altLang="en-US" smtClean="0"/>
              <a:t>续</a:t>
            </a:r>
            <a:r>
              <a:rPr lang="en-US" altLang="zh-CN" smtClean="0"/>
              <a:t>2)</a:t>
            </a:r>
          </a:p>
        </p:txBody>
      </p:sp>
      <p:sp>
        <p:nvSpPr>
          <p:cNvPr id="353283" name="Rectangle 3"/>
          <p:cNvSpPr>
            <a:spLocks noGrp="1" noChangeArrowheads="1"/>
          </p:cNvSpPr>
          <p:nvPr>
            <p:ph type="body" sz="half" idx="1"/>
          </p:nvPr>
        </p:nvSpPr>
        <p:spPr>
          <a:xfrm>
            <a:off x="1143000" y="1052513"/>
            <a:ext cx="3771900" cy="555625"/>
          </a:xfrm>
        </p:spPr>
        <p:txBody>
          <a:bodyPr/>
          <a:lstStyle/>
          <a:p>
            <a:pPr eaLnBrk="1" hangingPunct="1">
              <a:lnSpc>
                <a:spcPct val="130000"/>
              </a:lnSpc>
              <a:buFont typeface="Wingdings" panose="05000000000000000000" pitchFamily="2" charset="2"/>
              <a:buNone/>
            </a:pPr>
            <a:r>
              <a:rPr lang="zh-CN" altLang="en-US" smtClean="0"/>
              <a:t>一维概率密度函数</a:t>
            </a:r>
          </a:p>
        </p:txBody>
      </p:sp>
      <p:graphicFrame>
        <p:nvGraphicFramePr>
          <p:cNvPr id="353288" name="Object 8"/>
          <p:cNvGraphicFramePr>
            <a:graphicFrameLocks noGrp="1" noChangeAspect="1"/>
          </p:cNvGraphicFramePr>
          <p:nvPr>
            <p:ph sz="quarter" idx="3"/>
          </p:nvPr>
        </p:nvGraphicFramePr>
        <p:xfrm>
          <a:off x="2195513" y="1833563"/>
          <a:ext cx="5711825" cy="1235075"/>
        </p:xfrm>
        <a:graphic>
          <a:graphicData uri="http://schemas.openxmlformats.org/presentationml/2006/ole">
            <mc:AlternateContent xmlns:mc="http://schemas.openxmlformats.org/markup-compatibility/2006">
              <mc:Choice xmlns:v="urn:schemas-microsoft-com:vml" Requires="v">
                <p:oleObj spid="_x0000_s34828" name="公式" r:id="rId3" imgW="2527300" imgH="546100" progId="Equation.3">
                  <p:embed/>
                </p:oleObj>
              </mc:Choice>
              <mc:Fallback>
                <p:oleObj name="公式" r:id="rId3" imgW="2527300" imgH="5461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1833563"/>
                        <a:ext cx="5711825" cy="1235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3284" name="Text Box 4"/>
          <p:cNvSpPr txBox="1">
            <a:spLocks noChangeArrowheads="1"/>
          </p:cNvSpPr>
          <p:nvPr/>
        </p:nvSpPr>
        <p:spPr bwMode="auto">
          <a:xfrm>
            <a:off x="1119188" y="3125788"/>
            <a:ext cx="28082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50000"/>
              </a:spcBef>
              <a:buClrTx/>
              <a:buFontTx/>
              <a:buNone/>
            </a:pPr>
            <a:r>
              <a:rPr lang="zh-CN" altLang="en-US"/>
              <a:t>一维特征函数</a:t>
            </a:r>
          </a:p>
        </p:txBody>
      </p:sp>
      <p:graphicFrame>
        <p:nvGraphicFramePr>
          <p:cNvPr id="353291" name="Object 11"/>
          <p:cNvGraphicFramePr>
            <a:graphicFrameLocks noGrp="1" noChangeAspect="1"/>
          </p:cNvGraphicFramePr>
          <p:nvPr>
            <p:ph sz="quarter" idx="2"/>
          </p:nvPr>
        </p:nvGraphicFramePr>
        <p:xfrm>
          <a:off x="2843213" y="3954463"/>
          <a:ext cx="4278312" cy="769937"/>
        </p:xfrm>
        <a:graphic>
          <a:graphicData uri="http://schemas.openxmlformats.org/presentationml/2006/ole">
            <mc:AlternateContent xmlns:mc="http://schemas.openxmlformats.org/markup-compatibility/2006">
              <mc:Choice xmlns:v="urn:schemas-microsoft-com:vml" Requires="v">
                <p:oleObj spid="_x0000_s34829" name="公式" r:id="rId5" imgW="1905000" imgH="342900" progId="Equation.3">
                  <p:embed/>
                </p:oleObj>
              </mc:Choice>
              <mc:Fallback>
                <p:oleObj name="公式" r:id="rId5" imgW="1905000" imgH="34290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3213" y="3954463"/>
                        <a:ext cx="4278312" cy="769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页脚占位符 9"/>
          <p:cNvSpPr>
            <a:spLocks noGrp="1"/>
          </p:cNvSpPr>
          <p:nvPr>
            <p:ph type="ftr" sz="quarter" idx="11"/>
          </p:nvPr>
        </p:nvSpPr>
        <p:spPr/>
        <p:txBody>
          <a:bodyPr/>
          <a:lstStyle/>
          <a:p>
            <a:pPr>
              <a:defRPr/>
            </a:pPr>
            <a:r>
              <a:rPr lang="zh-CN" altLang="en-US"/>
              <a:t>信息与软件工程学院　顾小丰</a:t>
            </a:r>
            <a:endParaRPr lang="en-US" altLang="zh-CN"/>
          </a:p>
        </p:txBody>
      </p:sp>
      <p:sp>
        <p:nvSpPr>
          <p:cNvPr id="34825"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45</a:t>
            </a:r>
            <a:r>
              <a:rPr lang="zh-CN" altLang="en-US" sz="1800">
                <a:solidFill>
                  <a:srgbClr val="00FF00"/>
                </a:solidFill>
                <a:ea typeface="黑体" panose="02010609060101010101" pitchFamily="49" charset="-122"/>
              </a:rPr>
              <a:t>－</a:t>
            </a:r>
            <a:fld id="{26527B5E-0951-440E-BD7B-4939D9A94EFE}" type="slidenum">
              <a:rPr lang="zh-CN" altLang="en-US" sz="1800">
                <a:solidFill>
                  <a:srgbClr val="00FF00"/>
                </a:solidFill>
                <a:ea typeface="黑体" panose="02010609060101010101" pitchFamily="49" charset="-122"/>
              </a:rPr>
              <a:pPr/>
              <a:t>29</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53283">
                                            <p:txEl>
                                              <p:pRg st="0" end="0"/>
                                            </p:txEl>
                                          </p:spTgt>
                                        </p:tgtEl>
                                        <p:attrNameLst>
                                          <p:attrName>style.visibility</p:attrName>
                                        </p:attrNameLst>
                                      </p:cBhvr>
                                      <p:to>
                                        <p:strVal val="visible"/>
                                      </p:to>
                                    </p:set>
                                    <p:anim calcmode="lin" valueType="num">
                                      <p:cBhvr additive="base">
                                        <p:cTn id="7" dur="500" fill="hold"/>
                                        <p:tgtEl>
                                          <p:spTgt spid="3532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32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3" fill="hold" nodeType="clickEffect">
                                  <p:stCondLst>
                                    <p:cond delay="0"/>
                                  </p:stCondLst>
                                  <p:childTnLst>
                                    <p:set>
                                      <p:cBhvr>
                                        <p:cTn id="12" dur="1" fill="hold">
                                          <p:stCondLst>
                                            <p:cond delay="0"/>
                                          </p:stCondLst>
                                        </p:cTn>
                                        <p:tgtEl>
                                          <p:spTgt spid="353288"/>
                                        </p:tgtEl>
                                        <p:attrNameLst>
                                          <p:attrName>style.visibility</p:attrName>
                                        </p:attrNameLst>
                                      </p:cBhvr>
                                      <p:to>
                                        <p:strVal val="visible"/>
                                      </p:to>
                                    </p:set>
                                    <p:anim calcmode="lin" valueType="num">
                                      <p:cBhvr additive="base">
                                        <p:cTn id="13" dur="500" fill="hold"/>
                                        <p:tgtEl>
                                          <p:spTgt spid="353288"/>
                                        </p:tgtEl>
                                        <p:attrNameLst>
                                          <p:attrName>ppt_x</p:attrName>
                                        </p:attrNameLst>
                                      </p:cBhvr>
                                      <p:tavLst>
                                        <p:tav tm="0">
                                          <p:val>
                                            <p:strVal val="1+#ppt_w/2"/>
                                          </p:val>
                                        </p:tav>
                                        <p:tav tm="100000">
                                          <p:val>
                                            <p:strVal val="#ppt_x"/>
                                          </p:val>
                                        </p:tav>
                                      </p:tavLst>
                                    </p:anim>
                                    <p:anim calcmode="lin" valueType="num">
                                      <p:cBhvr additive="base">
                                        <p:cTn id="14" dur="500" fill="hold"/>
                                        <p:tgtEl>
                                          <p:spTgt spid="353288"/>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3284"/>
                                        </p:tgtEl>
                                        <p:attrNameLst>
                                          <p:attrName>style.visibility</p:attrName>
                                        </p:attrNameLst>
                                      </p:cBhvr>
                                      <p:to>
                                        <p:strVal val="visible"/>
                                      </p:to>
                                    </p:set>
                                    <p:anim calcmode="lin" valueType="num">
                                      <p:cBhvr additive="base">
                                        <p:cTn id="19" dur="500" fill="hold"/>
                                        <p:tgtEl>
                                          <p:spTgt spid="353284"/>
                                        </p:tgtEl>
                                        <p:attrNameLst>
                                          <p:attrName>ppt_x</p:attrName>
                                        </p:attrNameLst>
                                      </p:cBhvr>
                                      <p:tavLst>
                                        <p:tav tm="0">
                                          <p:val>
                                            <p:strVal val="#ppt_x"/>
                                          </p:val>
                                        </p:tav>
                                        <p:tav tm="100000">
                                          <p:val>
                                            <p:strVal val="#ppt_x"/>
                                          </p:val>
                                        </p:tav>
                                      </p:tavLst>
                                    </p:anim>
                                    <p:anim calcmode="lin" valueType="num">
                                      <p:cBhvr additive="base">
                                        <p:cTn id="20" dur="500" fill="hold"/>
                                        <p:tgtEl>
                                          <p:spTgt spid="353284"/>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3" fill="hold" nodeType="clickEffect">
                                  <p:stCondLst>
                                    <p:cond delay="0"/>
                                  </p:stCondLst>
                                  <p:childTnLst>
                                    <p:set>
                                      <p:cBhvr>
                                        <p:cTn id="24" dur="1" fill="hold">
                                          <p:stCondLst>
                                            <p:cond delay="0"/>
                                          </p:stCondLst>
                                        </p:cTn>
                                        <p:tgtEl>
                                          <p:spTgt spid="353291"/>
                                        </p:tgtEl>
                                        <p:attrNameLst>
                                          <p:attrName>style.visibility</p:attrName>
                                        </p:attrNameLst>
                                      </p:cBhvr>
                                      <p:to>
                                        <p:strVal val="visible"/>
                                      </p:to>
                                    </p:set>
                                    <p:anim calcmode="lin" valueType="num">
                                      <p:cBhvr additive="base">
                                        <p:cTn id="25" dur="500" fill="hold"/>
                                        <p:tgtEl>
                                          <p:spTgt spid="353291"/>
                                        </p:tgtEl>
                                        <p:attrNameLst>
                                          <p:attrName>ppt_x</p:attrName>
                                        </p:attrNameLst>
                                      </p:cBhvr>
                                      <p:tavLst>
                                        <p:tav tm="0">
                                          <p:val>
                                            <p:strVal val="1+#ppt_w/2"/>
                                          </p:val>
                                        </p:tav>
                                        <p:tav tm="100000">
                                          <p:val>
                                            <p:strVal val="#ppt_x"/>
                                          </p:val>
                                        </p:tav>
                                      </p:tavLst>
                                    </p:anim>
                                    <p:anim calcmode="lin" valueType="num">
                                      <p:cBhvr additive="base">
                                        <p:cTn id="26" dur="500" fill="hold"/>
                                        <p:tgtEl>
                                          <p:spTgt spid="35329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83" grpId="0" build="p"/>
      <p:bldP spid="35328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F7A5F678-F016-4C03-8499-C709D52CCCF0}" type="datetime1">
              <a:rPr lang="zh-CN" altLang="en-US"/>
              <a:pPr>
                <a:defRPr/>
              </a:pPr>
              <a:t>2018/12/13</a:t>
            </a:fld>
            <a:endParaRPr lang="en-US" altLang="zh-CN"/>
          </a:p>
        </p:txBody>
      </p:sp>
      <p:sp>
        <p:nvSpPr>
          <p:cNvPr id="7171" name="Rectangle 2"/>
          <p:cNvSpPr>
            <a:spLocks noGrp="1" noChangeArrowheads="1"/>
          </p:cNvSpPr>
          <p:nvPr>
            <p:ph type="title"/>
          </p:nvPr>
        </p:nvSpPr>
        <p:spPr/>
        <p:txBody>
          <a:bodyPr/>
          <a:lstStyle/>
          <a:p>
            <a:pPr eaLnBrk="1" hangingPunct="1"/>
            <a:r>
              <a:rPr lang="zh-CN" altLang="en-US" smtClean="0"/>
              <a:t>本讲主要内容</a:t>
            </a:r>
          </a:p>
        </p:txBody>
      </p:sp>
      <p:sp>
        <p:nvSpPr>
          <p:cNvPr id="338947" name="Rectangle 3"/>
          <p:cNvSpPr>
            <a:spLocks noGrp="1" noChangeArrowheads="1"/>
          </p:cNvSpPr>
          <p:nvPr>
            <p:ph type="body" idx="1"/>
          </p:nvPr>
        </p:nvSpPr>
        <p:spPr>
          <a:xfrm>
            <a:off x="1350963" y="1125538"/>
            <a:ext cx="7108825" cy="3619500"/>
          </a:xfrm>
        </p:spPr>
        <p:txBody>
          <a:bodyPr/>
          <a:lstStyle/>
          <a:p>
            <a:pPr marL="533400" lvl="1" indent="-533400" eaLnBrk="1" hangingPunct="1">
              <a:buClr>
                <a:srgbClr val="00FF00"/>
              </a:buClr>
              <a:buFont typeface="Wingdings" pitchFamily="2" charset="2"/>
              <a:buChar char="Ø"/>
              <a:defRPr/>
            </a:pPr>
            <a:r>
              <a:rPr lang="zh-CN" altLang="en-US" sz="4000" dirty="0" smtClean="0">
                <a:solidFill>
                  <a:srgbClr val="0000FF"/>
                </a:solidFill>
                <a:latin typeface="黑体" pitchFamily="2" charset="-122"/>
              </a:rPr>
              <a:t>重要随机过程</a:t>
            </a:r>
          </a:p>
          <a:p>
            <a:pPr lvl="1" eaLnBrk="1" hangingPunct="1">
              <a:lnSpc>
                <a:spcPct val="130000"/>
              </a:lnSpc>
              <a:buClr>
                <a:srgbClr val="FF0000"/>
              </a:buClr>
              <a:buFontTx/>
              <a:buChar char="•"/>
              <a:defRPr/>
            </a:pPr>
            <a:r>
              <a:rPr lang="zh-CN" altLang="en-US" sz="3600" dirty="0" smtClean="0">
                <a:solidFill>
                  <a:srgbClr val="CC00CC"/>
                </a:solidFill>
                <a:latin typeface="黑体" pitchFamily="2" charset="-122"/>
              </a:rPr>
              <a:t>独立过程</a:t>
            </a:r>
            <a:endParaRPr lang="en-US" altLang="zh-CN" sz="3600" dirty="0" smtClean="0">
              <a:solidFill>
                <a:srgbClr val="CC00CC"/>
              </a:solidFill>
              <a:latin typeface="黑体" pitchFamily="2" charset="-122"/>
            </a:endParaRPr>
          </a:p>
          <a:p>
            <a:pPr lvl="1" eaLnBrk="1" hangingPunct="1">
              <a:lnSpc>
                <a:spcPct val="130000"/>
              </a:lnSpc>
              <a:buClr>
                <a:srgbClr val="FF0000"/>
              </a:buClr>
              <a:buFontTx/>
              <a:buChar char="•"/>
              <a:defRPr/>
            </a:pPr>
            <a:r>
              <a:rPr lang="zh-CN" altLang="en-US" sz="3600" dirty="0" smtClean="0">
                <a:solidFill>
                  <a:srgbClr val="CC00CC"/>
                </a:solidFill>
                <a:latin typeface="黑体" pitchFamily="2" charset="-122"/>
              </a:rPr>
              <a:t>独立增量过程</a:t>
            </a:r>
          </a:p>
          <a:p>
            <a:pPr lvl="1" eaLnBrk="1" hangingPunct="1">
              <a:lnSpc>
                <a:spcPct val="130000"/>
              </a:lnSpc>
              <a:buClr>
                <a:srgbClr val="FF0000"/>
              </a:buClr>
              <a:buFontTx/>
              <a:buChar char="•"/>
              <a:defRPr/>
            </a:pPr>
            <a:r>
              <a:rPr lang="zh-CN" altLang="en-US" sz="3600" dirty="0" smtClean="0">
                <a:solidFill>
                  <a:srgbClr val="CC00CC"/>
                </a:solidFill>
                <a:latin typeface="黑体" pitchFamily="2" charset="-122"/>
              </a:rPr>
              <a:t>正态过程</a:t>
            </a:r>
          </a:p>
          <a:p>
            <a:pPr lvl="1" eaLnBrk="1" hangingPunct="1">
              <a:lnSpc>
                <a:spcPct val="130000"/>
              </a:lnSpc>
              <a:buClr>
                <a:srgbClr val="FF0000"/>
              </a:buClr>
              <a:buFontTx/>
              <a:buChar char="•"/>
              <a:defRPr/>
            </a:pPr>
            <a:r>
              <a:rPr lang="zh-CN" altLang="en-US" sz="3600" dirty="0" smtClean="0">
                <a:solidFill>
                  <a:srgbClr val="CC00CC"/>
                </a:solidFill>
                <a:latin typeface="黑体" pitchFamily="2" charset="-122"/>
              </a:rPr>
              <a:t>维纳过程</a:t>
            </a:r>
          </a:p>
        </p:txBody>
      </p:sp>
      <p:sp>
        <p:nvSpPr>
          <p:cNvPr id="7" name="页脚占位符 6"/>
          <p:cNvSpPr>
            <a:spLocks noGrp="1"/>
          </p:cNvSpPr>
          <p:nvPr>
            <p:ph type="ftr" sz="quarter" idx="11"/>
          </p:nvPr>
        </p:nvSpPr>
        <p:spPr/>
        <p:txBody>
          <a:bodyPr/>
          <a:lstStyle/>
          <a:p>
            <a:pPr>
              <a:defRPr/>
            </a:pPr>
            <a:r>
              <a:rPr lang="zh-CN" altLang="en-US"/>
              <a:t>信息与软件工程学院　顾小丰</a:t>
            </a:r>
            <a:endParaRPr lang="en-US" altLang="zh-CN"/>
          </a:p>
        </p:txBody>
      </p:sp>
      <p:sp>
        <p:nvSpPr>
          <p:cNvPr id="7174"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45</a:t>
            </a:r>
            <a:r>
              <a:rPr lang="zh-CN" altLang="en-US" sz="1800">
                <a:solidFill>
                  <a:srgbClr val="00FF00"/>
                </a:solidFill>
                <a:ea typeface="黑体" panose="02010609060101010101" pitchFamily="49" charset="-122"/>
              </a:rPr>
              <a:t>－</a:t>
            </a:r>
            <a:fld id="{56216BA2-B353-4A11-932B-6DE30EEE4DD3}" type="slidenum">
              <a:rPr lang="zh-CN" altLang="en-US" sz="1800">
                <a:solidFill>
                  <a:srgbClr val="00FF00"/>
                </a:solidFill>
                <a:ea typeface="黑体" panose="02010609060101010101" pitchFamily="49" charset="-122"/>
              </a:rPr>
              <a:pPr/>
              <a:t>3</a:t>
            </a:fld>
            <a:endParaRPr lang="zh-CN" altLang="en-US" sz="1800">
              <a:solidFill>
                <a:srgbClr val="00FF00"/>
              </a:solidFill>
              <a:ea typeface="黑体" panose="02010609060101010101" pitchFamily="49" charset="-122"/>
            </a:endParaRP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38947">
                                            <p:txEl>
                                              <p:pRg st="0" end="0"/>
                                            </p:txEl>
                                          </p:spTgt>
                                        </p:tgtEl>
                                        <p:attrNameLst>
                                          <p:attrName>style.visibility</p:attrName>
                                        </p:attrNameLst>
                                      </p:cBhvr>
                                      <p:to>
                                        <p:strVal val="visible"/>
                                      </p:to>
                                    </p:set>
                                    <p:anim calcmode="lin" valueType="num">
                                      <p:cBhvr additive="base">
                                        <p:cTn id="7" dur="500" fill="hold"/>
                                        <p:tgtEl>
                                          <p:spTgt spid="3389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894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38947">
                                            <p:txEl>
                                              <p:pRg st="1" end="1"/>
                                            </p:txEl>
                                          </p:spTgt>
                                        </p:tgtEl>
                                        <p:attrNameLst>
                                          <p:attrName>style.visibility</p:attrName>
                                        </p:attrNameLst>
                                      </p:cBhvr>
                                      <p:to>
                                        <p:strVal val="visible"/>
                                      </p:to>
                                    </p:set>
                                    <p:anim calcmode="lin" valueType="num">
                                      <p:cBhvr additive="base">
                                        <p:cTn id="11" dur="500" fill="hold"/>
                                        <p:tgtEl>
                                          <p:spTgt spid="33894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3894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38947">
                                            <p:txEl>
                                              <p:pRg st="2" end="2"/>
                                            </p:txEl>
                                          </p:spTgt>
                                        </p:tgtEl>
                                        <p:attrNameLst>
                                          <p:attrName>style.visibility</p:attrName>
                                        </p:attrNameLst>
                                      </p:cBhvr>
                                      <p:to>
                                        <p:strVal val="visible"/>
                                      </p:to>
                                    </p:set>
                                    <p:anim calcmode="lin" valueType="num">
                                      <p:cBhvr additive="base">
                                        <p:cTn id="15" dur="500" fill="hold"/>
                                        <p:tgtEl>
                                          <p:spTgt spid="33894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38947">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38947">
                                            <p:txEl>
                                              <p:pRg st="3" end="3"/>
                                            </p:txEl>
                                          </p:spTgt>
                                        </p:tgtEl>
                                        <p:attrNameLst>
                                          <p:attrName>style.visibility</p:attrName>
                                        </p:attrNameLst>
                                      </p:cBhvr>
                                      <p:to>
                                        <p:strVal val="visible"/>
                                      </p:to>
                                    </p:set>
                                    <p:anim calcmode="lin" valueType="num">
                                      <p:cBhvr additive="base">
                                        <p:cTn id="19" dur="500" fill="hold"/>
                                        <p:tgtEl>
                                          <p:spTgt spid="33894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38947">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38947">
                                            <p:txEl>
                                              <p:pRg st="4" end="4"/>
                                            </p:txEl>
                                          </p:spTgt>
                                        </p:tgtEl>
                                        <p:attrNameLst>
                                          <p:attrName>style.visibility</p:attrName>
                                        </p:attrNameLst>
                                      </p:cBhvr>
                                      <p:to>
                                        <p:strVal val="visible"/>
                                      </p:to>
                                    </p:set>
                                    <p:anim calcmode="lin" valueType="num">
                                      <p:cBhvr additive="base">
                                        <p:cTn id="23" dur="500" fill="hold"/>
                                        <p:tgtEl>
                                          <p:spTgt spid="338947">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3894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4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日期占位符 5"/>
          <p:cNvSpPr>
            <a:spLocks noGrp="1"/>
          </p:cNvSpPr>
          <p:nvPr>
            <p:ph type="dt" sz="quarter" idx="10"/>
          </p:nvPr>
        </p:nvSpPr>
        <p:spPr/>
        <p:txBody>
          <a:bodyPr/>
          <a:lstStyle/>
          <a:p>
            <a:pPr>
              <a:defRPr/>
            </a:pPr>
            <a:fld id="{41EDF63F-16E5-46A7-BD65-419ADD347000}" type="datetime1">
              <a:rPr lang="zh-CN" altLang="en-US"/>
              <a:pPr>
                <a:defRPr/>
              </a:pPr>
              <a:t>2018/12/13</a:t>
            </a:fld>
            <a:endParaRPr lang="en-US" altLang="zh-CN"/>
          </a:p>
        </p:txBody>
      </p:sp>
      <p:sp>
        <p:nvSpPr>
          <p:cNvPr id="35843" name="Rectangle 2"/>
          <p:cNvSpPr>
            <a:spLocks noGrp="1" noChangeArrowheads="1"/>
          </p:cNvSpPr>
          <p:nvPr>
            <p:ph type="title"/>
          </p:nvPr>
        </p:nvSpPr>
        <p:spPr/>
        <p:txBody>
          <a:bodyPr/>
          <a:lstStyle/>
          <a:p>
            <a:pPr algn="l" eaLnBrk="1" hangingPunct="1"/>
            <a:r>
              <a:rPr lang="zh-CN" altLang="en-US" smtClean="0"/>
              <a:t>例</a:t>
            </a:r>
            <a:r>
              <a:rPr lang="en-US" altLang="zh-CN" smtClean="0"/>
              <a:t>(</a:t>
            </a:r>
            <a:r>
              <a:rPr lang="zh-CN" altLang="en-US" smtClean="0"/>
              <a:t>续</a:t>
            </a:r>
            <a:r>
              <a:rPr lang="en-US" altLang="zh-CN" smtClean="0"/>
              <a:t>3)</a:t>
            </a:r>
          </a:p>
        </p:txBody>
      </p:sp>
      <p:sp>
        <p:nvSpPr>
          <p:cNvPr id="355331" name="Rectangle 3"/>
          <p:cNvSpPr>
            <a:spLocks noGrp="1" noChangeArrowheads="1"/>
          </p:cNvSpPr>
          <p:nvPr>
            <p:ph type="body" sz="half" idx="1"/>
          </p:nvPr>
        </p:nvSpPr>
        <p:spPr>
          <a:xfrm>
            <a:off x="1143000" y="3305175"/>
            <a:ext cx="3771900" cy="555625"/>
          </a:xfrm>
        </p:spPr>
        <p:txBody>
          <a:bodyPr/>
          <a:lstStyle/>
          <a:p>
            <a:pPr eaLnBrk="1" hangingPunct="1">
              <a:lnSpc>
                <a:spcPct val="130000"/>
              </a:lnSpc>
              <a:buFont typeface="Wingdings" panose="05000000000000000000" pitchFamily="2" charset="2"/>
              <a:buNone/>
            </a:pPr>
            <a:r>
              <a:rPr lang="zh-CN" altLang="en-US" smtClean="0"/>
              <a:t>二维概率密度函数</a:t>
            </a:r>
          </a:p>
        </p:txBody>
      </p:sp>
      <p:graphicFrame>
        <p:nvGraphicFramePr>
          <p:cNvPr id="355332" name="Object 4"/>
          <p:cNvGraphicFramePr>
            <a:graphicFrameLocks noGrp="1" noChangeAspect="1"/>
          </p:cNvGraphicFramePr>
          <p:nvPr>
            <p:ph sz="quarter" idx="3"/>
          </p:nvPr>
        </p:nvGraphicFramePr>
        <p:xfrm>
          <a:off x="2124075" y="4005263"/>
          <a:ext cx="6826250" cy="1143000"/>
        </p:xfrm>
        <a:graphic>
          <a:graphicData uri="http://schemas.openxmlformats.org/presentationml/2006/ole">
            <mc:AlternateContent xmlns:mc="http://schemas.openxmlformats.org/markup-compatibility/2006">
              <mc:Choice xmlns:v="urn:schemas-microsoft-com:vml" Requires="v">
                <p:oleObj spid="_x0000_s35857" name="公式" r:id="rId3" imgW="3035300" imgH="508000" progId="Equation.3">
                  <p:embed/>
                </p:oleObj>
              </mc:Choice>
              <mc:Fallback>
                <p:oleObj name="公式" r:id="rId3" imgW="3035300" imgH="5080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4005263"/>
                        <a:ext cx="682625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5333" name="Text Box 5"/>
          <p:cNvSpPr txBox="1">
            <a:spLocks noChangeArrowheads="1"/>
          </p:cNvSpPr>
          <p:nvPr/>
        </p:nvSpPr>
        <p:spPr bwMode="auto">
          <a:xfrm>
            <a:off x="1119188" y="5267325"/>
            <a:ext cx="28082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50000"/>
              </a:spcBef>
              <a:buClrTx/>
              <a:buFontTx/>
              <a:buNone/>
            </a:pPr>
            <a:r>
              <a:rPr lang="zh-CN" altLang="en-US"/>
              <a:t>二维特征函数</a:t>
            </a:r>
          </a:p>
        </p:txBody>
      </p:sp>
      <p:graphicFrame>
        <p:nvGraphicFramePr>
          <p:cNvPr id="355335" name="Object 7"/>
          <p:cNvGraphicFramePr>
            <a:graphicFrameLocks noGrp="1" noChangeAspect="1"/>
          </p:cNvGraphicFramePr>
          <p:nvPr>
            <p:ph sz="quarter" idx="2"/>
          </p:nvPr>
        </p:nvGraphicFramePr>
        <p:xfrm>
          <a:off x="2840038" y="5749925"/>
          <a:ext cx="5141912" cy="771525"/>
        </p:xfrm>
        <a:graphic>
          <a:graphicData uri="http://schemas.openxmlformats.org/presentationml/2006/ole">
            <mc:AlternateContent xmlns:mc="http://schemas.openxmlformats.org/markup-compatibility/2006">
              <mc:Choice xmlns:v="urn:schemas-microsoft-com:vml" Requires="v">
                <p:oleObj spid="_x0000_s35858" name="公式" r:id="rId5" imgW="2286000" imgH="342900" progId="Equation.3">
                  <p:embed/>
                </p:oleObj>
              </mc:Choice>
              <mc:Fallback>
                <p:oleObj name="公式" r:id="rId5" imgW="2286000" imgH="3429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0038" y="5749925"/>
                        <a:ext cx="5141912" cy="771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5343" name="Text Box 15"/>
          <p:cNvSpPr txBox="1">
            <a:spLocks noChangeArrowheads="1"/>
          </p:cNvSpPr>
          <p:nvPr/>
        </p:nvSpPr>
        <p:spPr bwMode="auto">
          <a:xfrm>
            <a:off x="1187450" y="1787525"/>
            <a:ext cx="77057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40000"/>
              </a:spcBef>
              <a:buClrTx/>
              <a:buFontTx/>
              <a:buNone/>
            </a:pPr>
            <a:r>
              <a:rPr lang="zh-CN" altLang="en-US"/>
              <a:t>其中	均值		</a:t>
            </a:r>
            <a:r>
              <a:rPr lang="en-US" altLang="zh-CN"/>
              <a:t>O</a:t>
            </a:r>
            <a:r>
              <a:rPr lang="zh-CN" altLang="en-US"/>
              <a:t>＝</a:t>
            </a:r>
            <a:r>
              <a:rPr lang="en-US" altLang="zh-CN"/>
              <a:t>(0, 0)</a:t>
            </a:r>
            <a:r>
              <a:rPr lang="en-US" altLang="zh-CN" baseline="30000"/>
              <a:t>T</a:t>
            </a:r>
          </a:p>
        </p:txBody>
      </p:sp>
      <p:sp>
        <p:nvSpPr>
          <p:cNvPr id="355344" name="Text Box 16"/>
          <p:cNvSpPr txBox="1">
            <a:spLocks noChangeArrowheads="1"/>
          </p:cNvSpPr>
          <p:nvPr/>
        </p:nvSpPr>
        <p:spPr bwMode="auto">
          <a:xfrm>
            <a:off x="1119188" y="1125538"/>
            <a:ext cx="7629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50000"/>
              </a:spcBef>
              <a:buClrTx/>
              <a:buFontTx/>
              <a:buNone/>
            </a:pPr>
            <a:r>
              <a:rPr lang="zh-CN" altLang="en-US"/>
              <a:t>二维概率分布	</a:t>
            </a:r>
            <a:r>
              <a:rPr lang="en-US" altLang="zh-CN"/>
              <a:t>(X(s), X(t))</a:t>
            </a:r>
            <a:r>
              <a:rPr lang="en-US" altLang="zh-CN" baseline="30000"/>
              <a:t>T</a:t>
            </a:r>
            <a:r>
              <a:rPr lang="en-US" altLang="zh-CN"/>
              <a:t>~N(O, C)	</a:t>
            </a:r>
          </a:p>
        </p:txBody>
      </p:sp>
      <p:graphicFrame>
        <p:nvGraphicFramePr>
          <p:cNvPr id="355345" name="Object 17"/>
          <p:cNvGraphicFramePr>
            <a:graphicFrameLocks noChangeAspect="1"/>
          </p:cNvGraphicFramePr>
          <p:nvPr/>
        </p:nvGraphicFramePr>
        <p:xfrm>
          <a:off x="3979863" y="2306638"/>
          <a:ext cx="2824162" cy="1084262"/>
        </p:xfrm>
        <a:graphic>
          <a:graphicData uri="http://schemas.openxmlformats.org/presentationml/2006/ole">
            <mc:AlternateContent xmlns:mc="http://schemas.openxmlformats.org/markup-compatibility/2006">
              <mc:Choice xmlns:v="urn:schemas-microsoft-com:vml" Requires="v">
                <p:oleObj spid="_x0000_s35859" name="公式" r:id="rId7" imgW="1256755" imgH="482391" progId="Equation.3">
                  <p:embed/>
                </p:oleObj>
              </mc:Choice>
              <mc:Fallback>
                <p:oleObj name="公式" r:id="rId7" imgW="1256755" imgH="482391" progId="Equation.3">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79863" y="2306638"/>
                        <a:ext cx="2824162" cy="1084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5346" name="Text Box 18"/>
          <p:cNvSpPr txBox="1">
            <a:spLocks noChangeArrowheads="1"/>
          </p:cNvSpPr>
          <p:nvPr/>
        </p:nvSpPr>
        <p:spPr bwMode="auto">
          <a:xfrm>
            <a:off x="2122488" y="2527300"/>
            <a:ext cx="35290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40000"/>
              </a:spcBef>
              <a:buClrTx/>
              <a:buFontTx/>
              <a:buNone/>
            </a:pPr>
            <a:r>
              <a:rPr lang="zh-CN" altLang="en-US"/>
              <a:t>协方差阵</a:t>
            </a:r>
          </a:p>
        </p:txBody>
      </p:sp>
      <p:sp>
        <p:nvSpPr>
          <p:cNvPr id="14" name="页脚占位符 13"/>
          <p:cNvSpPr>
            <a:spLocks noGrp="1"/>
          </p:cNvSpPr>
          <p:nvPr>
            <p:ph type="ftr" sz="quarter" idx="11"/>
          </p:nvPr>
        </p:nvSpPr>
        <p:spPr/>
        <p:txBody>
          <a:bodyPr/>
          <a:lstStyle/>
          <a:p>
            <a:pPr>
              <a:defRPr/>
            </a:pPr>
            <a:r>
              <a:rPr lang="zh-CN" altLang="en-US"/>
              <a:t>信息与软件工程学院　顾小丰</a:t>
            </a:r>
            <a:endParaRPr lang="en-US" altLang="zh-CN"/>
          </a:p>
        </p:txBody>
      </p:sp>
      <p:sp>
        <p:nvSpPr>
          <p:cNvPr id="35853"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45</a:t>
            </a:r>
            <a:r>
              <a:rPr lang="zh-CN" altLang="en-US" sz="1800">
                <a:solidFill>
                  <a:srgbClr val="00FF00"/>
                </a:solidFill>
                <a:ea typeface="黑体" panose="02010609060101010101" pitchFamily="49" charset="-122"/>
              </a:rPr>
              <a:t>－</a:t>
            </a:r>
            <a:fld id="{A333C937-376D-461E-AA7C-D1E5A78CBC14}" type="slidenum">
              <a:rPr lang="zh-CN" altLang="en-US" sz="1800">
                <a:solidFill>
                  <a:srgbClr val="00FF00"/>
                </a:solidFill>
                <a:ea typeface="黑体" panose="02010609060101010101" pitchFamily="49" charset="-122"/>
              </a:rPr>
              <a:pPr/>
              <a:t>30</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55344"/>
                                        </p:tgtEl>
                                        <p:attrNameLst>
                                          <p:attrName>style.visibility</p:attrName>
                                        </p:attrNameLst>
                                      </p:cBhvr>
                                      <p:to>
                                        <p:strVal val="visible"/>
                                      </p:to>
                                    </p:set>
                                    <p:anim calcmode="lin" valueType="num">
                                      <p:cBhvr additive="base">
                                        <p:cTn id="7" dur="500" fill="hold"/>
                                        <p:tgtEl>
                                          <p:spTgt spid="355344"/>
                                        </p:tgtEl>
                                        <p:attrNameLst>
                                          <p:attrName>ppt_x</p:attrName>
                                        </p:attrNameLst>
                                      </p:cBhvr>
                                      <p:tavLst>
                                        <p:tav tm="0">
                                          <p:val>
                                            <p:strVal val="#ppt_x"/>
                                          </p:val>
                                        </p:tav>
                                        <p:tav tm="100000">
                                          <p:val>
                                            <p:strVal val="#ppt_x"/>
                                          </p:val>
                                        </p:tav>
                                      </p:tavLst>
                                    </p:anim>
                                    <p:anim calcmode="lin" valueType="num">
                                      <p:cBhvr additive="base">
                                        <p:cTn id="8" dur="500" fill="hold"/>
                                        <p:tgtEl>
                                          <p:spTgt spid="355344"/>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55343"/>
                                        </p:tgtEl>
                                        <p:attrNameLst>
                                          <p:attrName>style.visibility</p:attrName>
                                        </p:attrNameLst>
                                      </p:cBhvr>
                                      <p:to>
                                        <p:strVal val="visible"/>
                                      </p:to>
                                    </p:set>
                                    <p:anim calcmode="lin" valueType="num">
                                      <p:cBhvr additive="base">
                                        <p:cTn id="12" dur="500" fill="hold"/>
                                        <p:tgtEl>
                                          <p:spTgt spid="355343"/>
                                        </p:tgtEl>
                                        <p:attrNameLst>
                                          <p:attrName>ppt_x</p:attrName>
                                        </p:attrNameLst>
                                      </p:cBhvr>
                                      <p:tavLst>
                                        <p:tav tm="0">
                                          <p:val>
                                            <p:strVal val="#ppt_x"/>
                                          </p:val>
                                        </p:tav>
                                        <p:tav tm="100000">
                                          <p:val>
                                            <p:strVal val="#ppt_x"/>
                                          </p:val>
                                        </p:tav>
                                      </p:tavLst>
                                    </p:anim>
                                    <p:anim calcmode="lin" valueType="num">
                                      <p:cBhvr additive="base">
                                        <p:cTn id="13" dur="500" fill="hold"/>
                                        <p:tgtEl>
                                          <p:spTgt spid="355343"/>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55346"/>
                                        </p:tgtEl>
                                        <p:attrNameLst>
                                          <p:attrName>style.visibility</p:attrName>
                                        </p:attrNameLst>
                                      </p:cBhvr>
                                      <p:to>
                                        <p:strVal val="visible"/>
                                      </p:to>
                                    </p:set>
                                    <p:anim calcmode="lin" valueType="num">
                                      <p:cBhvr additive="base">
                                        <p:cTn id="17" dur="500" fill="hold"/>
                                        <p:tgtEl>
                                          <p:spTgt spid="355346"/>
                                        </p:tgtEl>
                                        <p:attrNameLst>
                                          <p:attrName>ppt_x</p:attrName>
                                        </p:attrNameLst>
                                      </p:cBhvr>
                                      <p:tavLst>
                                        <p:tav tm="0">
                                          <p:val>
                                            <p:strVal val="#ppt_x"/>
                                          </p:val>
                                        </p:tav>
                                        <p:tav tm="100000">
                                          <p:val>
                                            <p:strVal val="#ppt_x"/>
                                          </p:val>
                                        </p:tav>
                                      </p:tavLst>
                                    </p:anim>
                                    <p:anim calcmode="lin" valueType="num">
                                      <p:cBhvr additive="base">
                                        <p:cTn id="18" dur="500" fill="hold"/>
                                        <p:tgtEl>
                                          <p:spTgt spid="355346"/>
                                        </p:tgtEl>
                                        <p:attrNameLst>
                                          <p:attrName>ppt_y</p:attrName>
                                        </p:attrNameLst>
                                      </p:cBhvr>
                                      <p:tavLst>
                                        <p:tav tm="0">
                                          <p:val>
                                            <p:strVal val="1+#ppt_h/2"/>
                                          </p:val>
                                        </p:tav>
                                        <p:tav tm="100000">
                                          <p:val>
                                            <p:strVal val="#ppt_y"/>
                                          </p:val>
                                        </p:tav>
                                      </p:tavLst>
                                    </p:anim>
                                  </p:childTnLst>
                                </p:cTn>
                              </p:par>
                              <p:par>
                                <p:cTn id="19" presetID="2" presetClass="entr" presetSubtype="3" fill="hold" nodeType="withEffect">
                                  <p:stCondLst>
                                    <p:cond delay="0"/>
                                  </p:stCondLst>
                                  <p:childTnLst>
                                    <p:set>
                                      <p:cBhvr>
                                        <p:cTn id="20" dur="1" fill="hold">
                                          <p:stCondLst>
                                            <p:cond delay="0"/>
                                          </p:stCondLst>
                                        </p:cTn>
                                        <p:tgtEl>
                                          <p:spTgt spid="355345"/>
                                        </p:tgtEl>
                                        <p:attrNameLst>
                                          <p:attrName>style.visibility</p:attrName>
                                        </p:attrNameLst>
                                      </p:cBhvr>
                                      <p:to>
                                        <p:strVal val="visible"/>
                                      </p:to>
                                    </p:set>
                                    <p:anim calcmode="lin" valueType="num">
                                      <p:cBhvr additive="base">
                                        <p:cTn id="21" dur="500" fill="hold"/>
                                        <p:tgtEl>
                                          <p:spTgt spid="355345"/>
                                        </p:tgtEl>
                                        <p:attrNameLst>
                                          <p:attrName>ppt_x</p:attrName>
                                        </p:attrNameLst>
                                      </p:cBhvr>
                                      <p:tavLst>
                                        <p:tav tm="0">
                                          <p:val>
                                            <p:strVal val="1+#ppt_w/2"/>
                                          </p:val>
                                        </p:tav>
                                        <p:tav tm="100000">
                                          <p:val>
                                            <p:strVal val="#ppt_x"/>
                                          </p:val>
                                        </p:tav>
                                      </p:tavLst>
                                    </p:anim>
                                    <p:anim calcmode="lin" valueType="num">
                                      <p:cBhvr additive="base">
                                        <p:cTn id="22" dur="500" fill="hold"/>
                                        <p:tgtEl>
                                          <p:spTgt spid="355345"/>
                                        </p:tgtEl>
                                        <p:attrNameLst>
                                          <p:attrName>ppt_y</p:attrName>
                                        </p:attrNameLst>
                                      </p:cBhvr>
                                      <p:tavLst>
                                        <p:tav tm="0">
                                          <p:val>
                                            <p:strVal val="0-#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55331">
                                            <p:txEl>
                                              <p:pRg st="0" end="0"/>
                                            </p:txEl>
                                          </p:spTgt>
                                        </p:tgtEl>
                                        <p:attrNameLst>
                                          <p:attrName>style.visibility</p:attrName>
                                        </p:attrNameLst>
                                      </p:cBhvr>
                                      <p:to>
                                        <p:strVal val="visible"/>
                                      </p:to>
                                    </p:set>
                                    <p:anim calcmode="lin" valueType="num">
                                      <p:cBhvr additive="base">
                                        <p:cTn id="27" dur="500" fill="hold"/>
                                        <p:tgtEl>
                                          <p:spTgt spid="355331">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55331">
                                            <p:txEl>
                                              <p:pRg st="0" end="0"/>
                                            </p:txEl>
                                          </p:spTgt>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500"/>
                            </p:stCondLst>
                            <p:childTnLst>
                              <p:par>
                                <p:cTn id="30" presetID="2" presetClass="entr" presetSubtype="3" fill="hold" nodeType="afterEffect">
                                  <p:stCondLst>
                                    <p:cond delay="0"/>
                                  </p:stCondLst>
                                  <p:childTnLst>
                                    <p:set>
                                      <p:cBhvr>
                                        <p:cTn id="31" dur="1" fill="hold">
                                          <p:stCondLst>
                                            <p:cond delay="0"/>
                                          </p:stCondLst>
                                        </p:cTn>
                                        <p:tgtEl>
                                          <p:spTgt spid="355332"/>
                                        </p:tgtEl>
                                        <p:attrNameLst>
                                          <p:attrName>style.visibility</p:attrName>
                                        </p:attrNameLst>
                                      </p:cBhvr>
                                      <p:to>
                                        <p:strVal val="visible"/>
                                      </p:to>
                                    </p:set>
                                    <p:anim calcmode="lin" valueType="num">
                                      <p:cBhvr additive="base">
                                        <p:cTn id="32" dur="500" fill="hold"/>
                                        <p:tgtEl>
                                          <p:spTgt spid="355332"/>
                                        </p:tgtEl>
                                        <p:attrNameLst>
                                          <p:attrName>ppt_x</p:attrName>
                                        </p:attrNameLst>
                                      </p:cBhvr>
                                      <p:tavLst>
                                        <p:tav tm="0">
                                          <p:val>
                                            <p:strVal val="1+#ppt_w/2"/>
                                          </p:val>
                                        </p:tav>
                                        <p:tav tm="100000">
                                          <p:val>
                                            <p:strVal val="#ppt_x"/>
                                          </p:val>
                                        </p:tav>
                                      </p:tavLst>
                                    </p:anim>
                                    <p:anim calcmode="lin" valueType="num">
                                      <p:cBhvr additive="base">
                                        <p:cTn id="33" dur="500" fill="hold"/>
                                        <p:tgtEl>
                                          <p:spTgt spid="355332"/>
                                        </p:tgtEl>
                                        <p:attrNameLst>
                                          <p:attrName>ppt_y</p:attrName>
                                        </p:attrNameLst>
                                      </p:cBhvr>
                                      <p:tavLst>
                                        <p:tav tm="0">
                                          <p:val>
                                            <p:strVal val="0-#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55333"/>
                                        </p:tgtEl>
                                        <p:attrNameLst>
                                          <p:attrName>style.visibility</p:attrName>
                                        </p:attrNameLst>
                                      </p:cBhvr>
                                      <p:to>
                                        <p:strVal val="visible"/>
                                      </p:to>
                                    </p:set>
                                    <p:anim calcmode="lin" valueType="num">
                                      <p:cBhvr additive="base">
                                        <p:cTn id="38" dur="500" fill="hold"/>
                                        <p:tgtEl>
                                          <p:spTgt spid="355333"/>
                                        </p:tgtEl>
                                        <p:attrNameLst>
                                          <p:attrName>ppt_x</p:attrName>
                                        </p:attrNameLst>
                                      </p:cBhvr>
                                      <p:tavLst>
                                        <p:tav tm="0">
                                          <p:val>
                                            <p:strVal val="#ppt_x"/>
                                          </p:val>
                                        </p:tav>
                                        <p:tav tm="100000">
                                          <p:val>
                                            <p:strVal val="#ppt_x"/>
                                          </p:val>
                                        </p:tav>
                                      </p:tavLst>
                                    </p:anim>
                                    <p:anim calcmode="lin" valueType="num">
                                      <p:cBhvr additive="base">
                                        <p:cTn id="39" dur="500" fill="hold"/>
                                        <p:tgtEl>
                                          <p:spTgt spid="355333"/>
                                        </p:tgtEl>
                                        <p:attrNameLst>
                                          <p:attrName>ppt_y</p:attrName>
                                        </p:attrNameLst>
                                      </p:cBhvr>
                                      <p:tavLst>
                                        <p:tav tm="0">
                                          <p:val>
                                            <p:strVal val="1+#ppt_h/2"/>
                                          </p:val>
                                        </p:tav>
                                        <p:tav tm="100000">
                                          <p:val>
                                            <p:strVal val="#ppt_y"/>
                                          </p:val>
                                        </p:tav>
                                      </p:tavLst>
                                    </p:anim>
                                  </p:childTnLst>
                                </p:cTn>
                              </p:par>
                            </p:childTnLst>
                          </p:cTn>
                        </p:par>
                        <p:par>
                          <p:cTn id="40" fill="hold" nodeType="afterGroup">
                            <p:stCondLst>
                              <p:cond delay="500"/>
                            </p:stCondLst>
                            <p:childTnLst>
                              <p:par>
                                <p:cTn id="41" presetID="2" presetClass="entr" presetSubtype="3" fill="hold" nodeType="afterEffect">
                                  <p:stCondLst>
                                    <p:cond delay="0"/>
                                  </p:stCondLst>
                                  <p:childTnLst>
                                    <p:set>
                                      <p:cBhvr>
                                        <p:cTn id="42" dur="1" fill="hold">
                                          <p:stCondLst>
                                            <p:cond delay="0"/>
                                          </p:stCondLst>
                                        </p:cTn>
                                        <p:tgtEl>
                                          <p:spTgt spid="355335"/>
                                        </p:tgtEl>
                                        <p:attrNameLst>
                                          <p:attrName>style.visibility</p:attrName>
                                        </p:attrNameLst>
                                      </p:cBhvr>
                                      <p:to>
                                        <p:strVal val="visible"/>
                                      </p:to>
                                    </p:set>
                                    <p:anim calcmode="lin" valueType="num">
                                      <p:cBhvr additive="base">
                                        <p:cTn id="43" dur="500" fill="hold"/>
                                        <p:tgtEl>
                                          <p:spTgt spid="355335"/>
                                        </p:tgtEl>
                                        <p:attrNameLst>
                                          <p:attrName>ppt_x</p:attrName>
                                        </p:attrNameLst>
                                      </p:cBhvr>
                                      <p:tavLst>
                                        <p:tav tm="0">
                                          <p:val>
                                            <p:strVal val="1+#ppt_w/2"/>
                                          </p:val>
                                        </p:tav>
                                        <p:tav tm="100000">
                                          <p:val>
                                            <p:strVal val="#ppt_x"/>
                                          </p:val>
                                        </p:tav>
                                      </p:tavLst>
                                    </p:anim>
                                    <p:anim calcmode="lin" valueType="num">
                                      <p:cBhvr additive="base">
                                        <p:cTn id="44" dur="500" fill="hold"/>
                                        <p:tgtEl>
                                          <p:spTgt spid="35533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31" grpId="0" build="p"/>
      <p:bldP spid="355333" grpId="0"/>
      <p:bldP spid="355343" grpId="0"/>
      <p:bldP spid="355344" grpId="0"/>
      <p:bldP spid="35534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4"/>
          <p:cNvSpPr>
            <a:spLocks noGrp="1"/>
          </p:cNvSpPr>
          <p:nvPr>
            <p:ph type="dt" sz="quarter" idx="10"/>
          </p:nvPr>
        </p:nvSpPr>
        <p:spPr/>
        <p:txBody>
          <a:bodyPr/>
          <a:lstStyle/>
          <a:p>
            <a:pPr>
              <a:defRPr/>
            </a:pPr>
            <a:fld id="{3265FC8C-4B57-4D5A-A556-C4EC149984F9}" type="datetime1">
              <a:rPr lang="zh-CN" altLang="en-US"/>
              <a:pPr>
                <a:defRPr/>
              </a:pPr>
              <a:t>2018/12/13</a:t>
            </a:fld>
            <a:endParaRPr lang="en-US" altLang="zh-CN"/>
          </a:p>
        </p:txBody>
      </p:sp>
      <p:sp>
        <p:nvSpPr>
          <p:cNvPr id="36867" name="Rectangle 2"/>
          <p:cNvSpPr>
            <a:spLocks noGrp="1" noChangeArrowheads="1"/>
          </p:cNvSpPr>
          <p:nvPr>
            <p:ph type="title"/>
          </p:nvPr>
        </p:nvSpPr>
        <p:spPr/>
        <p:txBody>
          <a:bodyPr/>
          <a:lstStyle/>
          <a:p>
            <a:pPr algn="l" eaLnBrk="1" hangingPunct="1"/>
            <a:r>
              <a:rPr lang="zh-CN" altLang="en-US" smtClean="0"/>
              <a:t>例</a:t>
            </a:r>
            <a:r>
              <a:rPr lang="en-US" altLang="zh-CN" smtClean="0"/>
              <a:t>(</a:t>
            </a:r>
            <a:r>
              <a:rPr lang="zh-CN" altLang="en-US" smtClean="0"/>
              <a:t>续</a:t>
            </a:r>
            <a:r>
              <a:rPr lang="en-US" altLang="zh-CN" smtClean="0"/>
              <a:t>4)</a:t>
            </a:r>
          </a:p>
        </p:txBody>
      </p:sp>
      <p:sp>
        <p:nvSpPr>
          <p:cNvPr id="358412" name="Rectangle 12"/>
          <p:cNvSpPr>
            <a:spLocks noGrp="1" noChangeArrowheads="1"/>
          </p:cNvSpPr>
          <p:nvPr>
            <p:ph type="body" sz="half" idx="1"/>
          </p:nvPr>
        </p:nvSpPr>
        <p:spPr>
          <a:xfrm>
            <a:off x="711200" y="1504950"/>
            <a:ext cx="908050" cy="3076575"/>
          </a:xfrm>
        </p:spPr>
        <p:txBody>
          <a:bodyPr/>
          <a:lstStyle/>
          <a:p>
            <a:pPr algn="ctr" eaLnBrk="1" hangingPunct="1">
              <a:buFont typeface="Wingdings" panose="05000000000000000000" pitchFamily="2" charset="2"/>
              <a:buNone/>
            </a:pPr>
            <a:r>
              <a:rPr lang="en-US" altLang="zh-CN" smtClean="0"/>
              <a:t>	n</a:t>
            </a:r>
            <a:r>
              <a:rPr lang="zh-CN" altLang="en-US" smtClean="0"/>
              <a:t>维概率分布</a:t>
            </a:r>
          </a:p>
        </p:txBody>
      </p:sp>
      <p:graphicFrame>
        <p:nvGraphicFramePr>
          <p:cNvPr id="358411" name="Object 11"/>
          <p:cNvGraphicFramePr>
            <a:graphicFrameLocks noChangeAspect="1"/>
          </p:cNvGraphicFramePr>
          <p:nvPr/>
        </p:nvGraphicFramePr>
        <p:xfrm>
          <a:off x="2084388" y="1052513"/>
          <a:ext cx="6448425" cy="1854200"/>
        </p:xfrm>
        <a:graphic>
          <a:graphicData uri="http://schemas.openxmlformats.org/presentationml/2006/ole">
            <mc:AlternateContent xmlns:mc="http://schemas.openxmlformats.org/markup-compatibility/2006">
              <mc:Choice xmlns:v="urn:schemas-microsoft-com:vml" Requires="v">
                <p:oleObj spid="_x0000_s36877" name="公式" r:id="rId3" imgW="3225800" imgH="927100" progId="Equation.3">
                  <p:embed/>
                </p:oleObj>
              </mc:Choice>
              <mc:Fallback>
                <p:oleObj name="公式" r:id="rId3" imgW="3225800" imgH="92710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4388" y="1052513"/>
                        <a:ext cx="6448425" cy="185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15" name="Object 15"/>
          <p:cNvGraphicFramePr>
            <a:graphicFrameLocks noGrp="1" noChangeAspect="1"/>
          </p:cNvGraphicFramePr>
          <p:nvPr>
            <p:ph sz="half" idx="2"/>
          </p:nvPr>
        </p:nvGraphicFramePr>
        <p:xfrm>
          <a:off x="2586038" y="2824163"/>
          <a:ext cx="5586412" cy="1854200"/>
        </p:xfrm>
        <a:graphic>
          <a:graphicData uri="http://schemas.openxmlformats.org/presentationml/2006/ole">
            <mc:AlternateContent xmlns:mc="http://schemas.openxmlformats.org/markup-compatibility/2006">
              <mc:Choice xmlns:v="urn:schemas-microsoft-com:vml" Requires="v">
                <p:oleObj spid="_x0000_s36878" name="公式" r:id="rId5" imgW="2794000" imgH="927100" progId="Equation.3">
                  <p:embed/>
                </p:oleObj>
              </mc:Choice>
              <mc:Fallback>
                <p:oleObj name="公式" r:id="rId5" imgW="2794000" imgH="927100"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86038" y="2824163"/>
                        <a:ext cx="5586412" cy="185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17" name="Object 17"/>
          <p:cNvGraphicFramePr>
            <a:graphicFrameLocks noChangeAspect="1"/>
          </p:cNvGraphicFramePr>
          <p:nvPr/>
        </p:nvGraphicFramePr>
        <p:xfrm>
          <a:off x="3086100" y="4594225"/>
          <a:ext cx="4392613" cy="1930400"/>
        </p:xfrm>
        <a:graphic>
          <a:graphicData uri="http://schemas.openxmlformats.org/presentationml/2006/ole">
            <mc:AlternateContent xmlns:mc="http://schemas.openxmlformats.org/markup-compatibility/2006">
              <mc:Choice xmlns:v="urn:schemas-microsoft-com:vml" Requires="v">
                <p:oleObj spid="_x0000_s36879" name="公式" r:id="rId7" imgW="2197100" imgH="965200" progId="Equation.3">
                  <p:embed/>
                </p:oleObj>
              </mc:Choice>
              <mc:Fallback>
                <p:oleObj name="公式" r:id="rId7" imgW="2197100" imgH="965200" progId="Equation.3">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86100" y="4594225"/>
                        <a:ext cx="4392613" cy="193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页脚占位符 9"/>
          <p:cNvSpPr>
            <a:spLocks noGrp="1"/>
          </p:cNvSpPr>
          <p:nvPr>
            <p:ph type="ftr" sz="quarter" idx="11"/>
          </p:nvPr>
        </p:nvSpPr>
        <p:spPr/>
        <p:txBody>
          <a:bodyPr/>
          <a:lstStyle/>
          <a:p>
            <a:pPr>
              <a:defRPr/>
            </a:pPr>
            <a:r>
              <a:rPr lang="zh-CN" altLang="en-US"/>
              <a:t>信息与软件工程学院　顾小丰</a:t>
            </a:r>
            <a:endParaRPr lang="en-US" altLang="zh-CN"/>
          </a:p>
        </p:txBody>
      </p:sp>
      <p:sp>
        <p:nvSpPr>
          <p:cNvPr id="36873"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45</a:t>
            </a:r>
            <a:r>
              <a:rPr lang="zh-CN" altLang="en-US" sz="1800">
                <a:solidFill>
                  <a:srgbClr val="00FF00"/>
                </a:solidFill>
                <a:ea typeface="黑体" panose="02010609060101010101" pitchFamily="49" charset="-122"/>
              </a:rPr>
              <a:t>－</a:t>
            </a:r>
            <a:fld id="{3A0EF8BB-8D93-4FB5-85A0-CCE2870BF9D3}" type="slidenum">
              <a:rPr lang="zh-CN" altLang="en-US" sz="1800">
                <a:solidFill>
                  <a:srgbClr val="00FF00"/>
                </a:solidFill>
                <a:ea typeface="黑体" panose="02010609060101010101" pitchFamily="49" charset="-122"/>
              </a:rPr>
              <a:pPr/>
              <a:t>31</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58412">
                                            <p:txEl>
                                              <p:pRg st="0" end="0"/>
                                            </p:txEl>
                                          </p:spTgt>
                                        </p:tgtEl>
                                        <p:attrNameLst>
                                          <p:attrName>style.visibility</p:attrName>
                                        </p:attrNameLst>
                                      </p:cBhvr>
                                      <p:to>
                                        <p:strVal val="visible"/>
                                      </p:to>
                                    </p:set>
                                    <p:anim calcmode="lin" valueType="num">
                                      <p:cBhvr additive="base">
                                        <p:cTn id="7" dur="500" fill="hold"/>
                                        <p:tgtEl>
                                          <p:spTgt spid="3584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8412">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358411"/>
                                        </p:tgtEl>
                                        <p:attrNameLst>
                                          <p:attrName>style.visibility</p:attrName>
                                        </p:attrNameLst>
                                      </p:cBhvr>
                                      <p:to>
                                        <p:strVal val="visible"/>
                                      </p:to>
                                    </p:set>
                                    <p:anim calcmode="lin" valueType="num">
                                      <p:cBhvr additive="base">
                                        <p:cTn id="12" dur="500" fill="hold"/>
                                        <p:tgtEl>
                                          <p:spTgt spid="358411"/>
                                        </p:tgtEl>
                                        <p:attrNameLst>
                                          <p:attrName>ppt_x</p:attrName>
                                        </p:attrNameLst>
                                      </p:cBhvr>
                                      <p:tavLst>
                                        <p:tav tm="0">
                                          <p:val>
                                            <p:strVal val="#ppt_x"/>
                                          </p:val>
                                        </p:tav>
                                        <p:tav tm="100000">
                                          <p:val>
                                            <p:strVal val="#ppt_x"/>
                                          </p:val>
                                        </p:tav>
                                      </p:tavLst>
                                    </p:anim>
                                    <p:anim calcmode="lin" valueType="num">
                                      <p:cBhvr additive="base">
                                        <p:cTn id="13" dur="500" fill="hold"/>
                                        <p:tgtEl>
                                          <p:spTgt spid="358411"/>
                                        </p:tgtEl>
                                        <p:attrNameLst>
                                          <p:attrName>ppt_y</p:attrName>
                                        </p:attrNameLst>
                                      </p:cBhvr>
                                      <p:tavLst>
                                        <p:tav tm="0">
                                          <p:val>
                                            <p:strVal val="1+#ppt_h/2"/>
                                          </p:val>
                                        </p:tav>
                                        <p:tav tm="100000">
                                          <p:val>
                                            <p:strVal val="#ppt_y"/>
                                          </p:val>
                                        </p:tav>
                                      </p:tavLst>
                                    </p:anim>
                                  </p:childTnLst>
                                </p:cTn>
                              </p:par>
                              <p:par>
                                <p:cTn id="14" presetID="2" presetClass="entr" presetSubtype="3" fill="hold" nodeType="withEffect">
                                  <p:stCondLst>
                                    <p:cond delay="0"/>
                                  </p:stCondLst>
                                  <p:childTnLst>
                                    <p:set>
                                      <p:cBhvr>
                                        <p:cTn id="15" dur="1" fill="hold">
                                          <p:stCondLst>
                                            <p:cond delay="0"/>
                                          </p:stCondLst>
                                        </p:cTn>
                                        <p:tgtEl>
                                          <p:spTgt spid="358415"/>
                                        </p:tgtEl>
                                        <p:attrNameLst>
                                          <p:attrName>style.visibility</p:attrName>
                                        </p:attrNameLst>
                                      </p:cBhvr>
                                      <p:to>
                                        <p:strVal val="visible"/>
                                      </p:to>
                                    </p:set>
                                    <p:anim calcmode="lin" valueType="num">
                                      <p:cBhvr additive="base">
                                        <p:cTn id="16" dur="500" fill="hold"/>
                                        <p:tgtEl>
                                          <p:spTgt spid="358415"/>
                                        </p:tgtEl>
                                        <p:attrNameLst>
                                          <p:attrName>ppt_x</p:attrName>
                                        </p:attrNameLst>
                                      </p:cBhvr>
                                      <p:tavLst>
                                        <p:tav tm="0">
                                          <p:val>
                                            <p:strVal val="1+#ppt_w/2"/>
                                          </p:val>
                                        </p:tav>
                                        <p:tav tm="100000">
                                          <p:val>
                                            <p:strVal val="#ppt_x"/>
                                          </p:val>
                                        </p:tav>
                                      </p:tavLst>
                                    </p:anim>
                                    <p:anim calcmode="lin" valueType="num">
                                      <p:cBhvr additive="base">
                                        <p:cTn id="17" dur="500" fill="hold"/>
                                        <p:tgtEl>
                                          <p:spTgt spid="358415"/>
                                        </p:tgtEl>
                                        <p:attrNameLst>
                                          <p:attrName>ppt_y</p:attrName>
                                        </p:attrNameLst>
                                      </p:cBhvr>
                                      <p:tavLst>
                                        <p:tav tm="0">
                                          <p:val>
                                            <p:strVal val="0-#ppt_h/2"/>
                                          </p:val>
                                        </p:tav>
                                        <p:tav tm="100000">
                                          <p:val>
                                            <p:strVal val="#ppt_y"/>
                                          </p:val>
                                        </p:tav>
                                      </p:tavLst>
                                    </p:anim>
                                  </p:childTnLst>
                                </p:cTn>
                              </p:par>
                              <p:par>
                                <p:cTn id="18" presetID="2" presetClass="entr" presetSubtype="3" fill="hold" nodeType="withEffect">
                                  <p:stCondLst>
                                    <p:cond delay="0"/>
                                  </p:stCondLst>
                                  <p:childTnLst>
                                    <p:set>
                                      <p:cBhvr>
                                        <p:cTn id="19" dur="1" fill="hold">
                                          <p:stCondLst>
                                            <p:cond delay="0"/>
                                          </p:stCondLst>
                                        </p:cTn>
                                        <p:tgtEl>
                                          <p:spTgt spid="358417"/>
                                        </p:tgtEl>
                                        <p:attrNameLst>
                                          <p:attrName>style.visibility</p:attrName>
                                        </p:attrNameLst>
                                      </p:cBhvr>
                                      <p:to>
                                        <p:strVal val="visible"/>
                                      </p:to>
                                    </p:set>
                                    <p:anim calcmode="lin" valueType="num">
                                      <p:cBhvr additive="base">
                                        <p:cTn id="20" dur="500" fill="hold"/>
                                        <p:tgtEl>
                                          <p:spTgt spid="358417"/>
                                        </p:tgtEl>
                                        <p:attrNameLst>
                                          <p:attrName>ppt_x</p:attrName>
                                        </p:attrNameLst>
                                      </p:cBhvr>
                                      <p:tavLst>
                                        <p:tav tm="0">
                                          <p:val>
                                            <p:strVal val="1+#ppt_w/2"/>
                                          </p:val>
                                        </p:tav>
                                        <p:tav tm="100000">
                                          <p:val>
                                            <p:strVal val="#ppt_x"/>
                                          </p:val>
                                        </p:tav>
                                      </p:tavLst>
                                    </p:anim>
                                    <p:anim calcmode="lin" valueType="num">
                                      <p:cBhvr additive="base">
                                        <p:cTn id="21" dur="500" fill="hold"/>
                                        <p:tgtEl>
                                          <p:spTgt spid="3584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12"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4"/>
          <p:cNvSpPr>
            <a:spLocks noGrp="1"/>
          </p:cNvSpPr>
          <p:nvPr>
            <p:ph type="dt" sz="quarter" idx="10"/>
          </p:nvPr>
        </p:nvSpPr>
        <p:spPr/>
        <p:txBody>
          <a:bodyPr/>
          <a:lstStyle/>
          <a:p>
            <a:pPr>
              <a:defRPr/>
            </a:pPr>
            <a:fld id="{FDC5A52D-FCA8-4096-9B5F-A99FA642C518}" type="datetime1">
              <a:rPr lang="zh-CN" altLang="en-US"/>
              <a:pPr>
                <a:defRPr/>
              </a:pPr>
              <a:t>2018/12/13</a:t>
            </a:fld>
            <a:endParaRPr lang="en-US" altLang="zh-CN"/>
          </a:p>
        </p:txBody>
      </p:sp>
      <p:sp>
        <p:nvSpPr>
          <p:cNvPr id="37891" name="Rectangle 2"/>
          <p:cNvSpPr>
            <a:spLocks noGrp="1" noChangeArrowheads="1"/>
          </p:cNvSpPr>
          <p:nvPr>
            <p:ph type="title"/>
          </p:nvPr>
        </p:nvSpPr>
        <p:spPr/>
        <p:txBody>
          <a:bodyPr/>
          <a:lstStyle/>
          <a:p>
            <a:pPr algn="l" eaLnBrk="1" hangingPunct="1"/>
            <a:r>
              <a:rPr lang="zh-CN" altLang="en-US" smtClean="0"/>
              <a:t>例</a:t>
            </a:r>
            <a:r>
              <a:rPr lang="en-US" altLang="zh-CN" smtClean="0"/>
              <a:t>(</a:t>
            </a:r>
            <a:r>
              <a:rPr lang="zh-CN" altLang="en-US" smtClean="0"/>
              <a:t>续</a:t>
            </a:r>
            <a:r>
              <a:rPr lang="en-US" altLang="zh-CN" smtClean="0"/>
              <a:t>5)</a:t>
            </a:r>
          </a:p>
        </p:txBody>
      </p:sp>
      <p:sp>
        <p:nvSpPr>
          <p:cNvPr id="361475" name="Rectangle 3"/>
          <p:cNvSpPr>
            <a:spLocks noGrp="1" noChangeArrowheads="1"/>
          </p:cNvSpPr>
          <p:nvPr>
            <p:ph type="body" sz="half" idx="1"/>
          </p:nvPr>
        </p:nvSpPr>
        <p:spPr>
          <a:xfrm>
            <a:off x="1143000" y="1012825"/>
            <a:ext cx="3771900" cy="641350"/>
          </a:xfrm>
        </p:spPr>
        <p:txBody>
          <a:bodyPr/>
          <a:lstStyle/>
          <a:p>
            <a:pPr eaLnBrk="1" hangingPunct="1">
              <a:lnSpc>
                <a:spcPct val="150000"/>
              </a:lnSpc>
              <a:buFont typeface="Wingdings" panose="05000000000000000000" pitchFamily="2" charset="2"/>
              <a:buNone/>
            </a:pPr>
            <a:r>
              <a:rPr lang="en-US" altLang="zh-CN" smtClean="0"/>
              <a:t>n</a:t>
            </a:r>
            <a:r>
              <a:rPr lang="zh-CN" altLang="en-US" smtClean="0"/>
              <a:t>维概率密度函数</a:t>
            </a:r>
          </a:p>
        </p:txBody>
      </p:sp>
      <p:graphicFrame>
        <p:nvGraphicFramePr>
          <p:cNvPr id="361476" name="Object 4"/>
          <p:cNvGraphicFramePr>
            <a:graphicFrameLocks noChangeAspect="1"/>
          </p:cNvGraphicFramePr>
          <p:nvPr/>
        </p:nvGraphicFramePr>
        <p:xfrm>
          <a:off x="3851275" y="1125538"/>
          <a:ext cx="4768850" cy="571500"/>
        </p:xfrm>
        <a:graphic>
          <a:graphicData uri="http://schemas.openxmlformats.org/presentationml/2006/ole">
            <mc:AlternateContent xmlns:mc="http://schemas.openxmlformats.org/markup-compatibility/2006">
              <mc:Choice xmlns:v="urn:schemas-microsoft-com:vml" Requires="v">
                <p:oleObj spid="_x0000_s37904" name="公式" r:id="rId3" imgW="2120900" imgH="254000" progId="Equation.3">
                  <p:embed/>
                </p:oleObj>
              </mc:Choice>
              <mc:Fallback>
                <p:oleObj name="公式" r:id="rId3" imgW="2120900" imgH="2540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275" y="1125538"/>
                        <a:ext cx="476885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1477" name="Object 5"/>
          <p:cNvGraphicFramePr>
            <a:graphicFrameLocks noChangeAspect="1"/>
          </p:cNvGraphicFramePr>
          <p:nvPr/>
        </p:nvGraphicFramePr>
        <p:xfrm>
          <a:off x="3332163" y="3887788"/>
          <a:ext cx="4911725" cy="571500"/>
        </p:xfrm>
        <a:graphic>
          <a:graphicData uri="http://schemas.openxmlformats.org/presentationml/2006/ole">
            <mc:AlternateContent xmlns:mc="http://schemas.openxmlformats.org/markup-compatibility/2006">
              <mc:Choice xmlns:v="urn:schemas-microsoft-com:vml" Requires="v">
                <p:oleObj spid="_x0000_s37905" name="公式" r:id="rId5" imgW="2184400" imgH="254000" progId="Equation.3">
                  <p:embed/>
                </p:oleObj>
              </mc:Choice>
              <mc:Fallback>
                <p:oleObj name="公式" r:id="rId5" imgW="2184400" imgH="2540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32163" y="3887788"/>
                        <a:ext cx="4911725"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1478" name="Object 6"/>
          <p:cNvGraphicFramePr>
            <a:graphicFrameLocks noChangeAspect="1"/>
          </p:cNvGraphicFramePr>
          <p:nvPr/>
        </p:nvGraphicFramePr>
        <p:xfrm>
          <a:off x="3992563" y="1749425"/>
          <a:ext cx="4454525" cy="2085975"/>
        </p:xfrm>
        <a:graphic>
          <a:graphicData uri="http://schemas.openxmlformats.org/presentationml/2006/ole">
            <mc:AlternateContent xmlns:mc="http://schemas.openxmlformats.org/markup-compatibility/2006">
              <mc:Choice xmlns:v="urn:schemas-microsoft-com:vml" Requires="v">
                <p:oleObj spid="_x0000_s37906" name="公式" r:id="rId7" imgW="1981200" imgH="927100" progId="Equation.3">
                  <p:embed/>
                </p:oleObj>
              </mc:Choice>
              <mc:Fallback>
                <p:oleObj name="公式" r:id="rId7" imgW="1981200" imgH="9271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2563" y="1749425"/>
                        <a:ext cx="4454525" cy="208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1479" name="Object 7"/>
          <p:cNvGraphicFramePr>
            <a:graphicFrameLocks noChangeAspect="1"/>
          </p:cNvGraphicFramePr>
          <p:nvPr/>
        </p:nvGraphicFramePr>
        <p:xfrm>
          <a:off x="4425950" y="4511675"/>
          <a:ext cx="2884488" cy="2085975"/>
        </p:xfrm>
        <a:graphic>
          <a:graphicData uri="http://schemas.openxmlformats.org/presentationml/2006/ole">
            <mc:AlternateContent xmlns:mc="http://schemas.openxmlformats.org/markup-compatibility/2006">
              <mc:Choice xmlns:v="urn:schemas-microsoft-com:vml" Requires="v">
                <p:oleObj spid="_x0000_s37907" name="公式" r:id="rId9" imgW="1282700" imgH="927100" progId="Equation.3">
                  <p:embed/>
                </p:oleObj>
              </mc:Choice>
              <mc:Fallback>
                <p:oleObj name="公式" r:id="rId9" imgW="1282700" imgH="9271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25950" y="4511675"/>
                        <a:ext cx="2884488" cy="208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1480" name="Rectangle 8"/>
          <p:cNvSpPr>
            <a:spLocks noChangeArrowheads="1"/>
          </p:cNvSpPr>
          <p:nvPr/>
        </p:nvSpPr>
        <p:spPr bwMode="auto">
          <a:xfrm>
            <a:off x="1187450" y="3706813"/>
            <a:ext cx="2160588"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533400" indent="-5334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80000"/>
              </a:lnSpc>
              <a:spcBef>
                <a:spcPct val="70000"/>
              </a:spcBef>
              <a:buFont typeface="Wingdings" panose="05000000000000000000" pitchFamily="2" charset="2"/>
              <a:buNone/>
            </a:pPr>
            <a:r>
              <a:rPr lang="en-US" altLang="zh-CN"/>
              <a:t>n</a:t>
            </a:r>
            <a:r>
              <a:rPr lang="zh-CN" altLang="en-US"/>
              <a:t>维特征函数</a:t>
            </a:r>
          </a:p>
        </p:txBody>
      </p:sp>
      <p:sp>
        <p:nvSpPr>
          <p:cNvPr id="12" name="页脚占位符 11"/>
          <p:cNvSpPr>
            <a:spLocks noGrp="1"/>
          </p:cNvSpPr>
          <p:nvPr>
            <p:ph type="ftr" sz="quarter" idx="11"/>
          </p:nvPr>
        </p:nvSpPr>
        <p:spPr/>
        <p:txBody>
          <a:bodyPr/>
          <a:lstStyle/>
          <a:p>
            <a:pPr>
              <a:defRPr/>
            </a:pPr>
            <a:r>
              <a:rPr lang="zh-CN" altLang="en-US"/>
              <a:t>信息与软件工程学院　顾小丰</a:t>
            </a:r>
            <a:endParaRPr lang="en-US" altLang="zh-CN"/>
          </a:p>
        </p:txBody>
      </p:sp>
      <p:sp>
        <p:nvSpPr>
          <p:cNvPr id="37899"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45</a:t>
            </a:r>
            <a:r>
              <a:rPr lang="zh-CN" altLang="en-US" sz="1800">
                <a:solidFill>
                  <a:srgbClr val="00FF00"/>
                </a:solidFill>
                <a:ea typeface="黑体" panose="02010609060101010101" pitchFamily="49" charset="-122"/>
              </a:rPr>
              <a:t>－</a:t>
            </a:r>
            <a:fld id="{17641482-A2AD-467C-927C-09FAB8D964A5}" type="slidenum">
              <a:rPr lang="zh-CN" altLang="en-US" sz="1800">
                <a:solidFill>
                  <a:srgbClr val="00FF00"/>
                </a:solidFill>
                <a:ea typeface="黑体" panose="02010609060101010101" pitchFamily="49" charset="-122"/>
              </a:rPr>
              <a:pPr/>
              <a:t>32</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61475">
                                            <p:txEl>
                                              <p:pRg st="0" end="0"/>
                                            </p:txEl>
                                          </p:spTgt>
                                        </p:tgtEl>
                                        <p:attrNameLst>
                                          <p:attrName>style.visibility</p:attrName>
                                        </p:attrNameLst>
                                      </p:cBhvr>
                                      <p:to>
                                        <p:strVal val="visible"/>
                                      </p:to>
                                    </p:set>
                                    <p:anim calcmode="lin" valueType="num">
                                      <p:cBhvr additive="base">
                                        <p:cTn id="7" dur="500" fill="hold"/>
                                        <p:tgtEl>
                                          <p:spTgt spid="3614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1475">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3" fill="hold" nodeType="afterEffect">
                                  <p:stCondLst>
                                    <p:cond delay="0"/>
                                  </p:stCondLst>
                                  <p:childTnLst>
                                    <p:set>
                                      <p:cBhvr>
                                        <p:cTn id="11" dur="1" fill="hold">
                                          <p:stCondLst>
                                            <p:cond delay="0"/>
                                          </p:stCondLst>
                                        </p:cTn>
                                        <p:tgtEl>
                                          <p:spTgt spid="361476"/>
                                        </p:tgtEl>
                                        <p:attrNameLst>
                                          <p:attrName>style.visibility</p:attrName>
                                        </p:attrNameLst>
                                      </p:cBhvr>
                                      <p:to>
                                        <p:strVal val="visible"/>
                                      </p:to>
                                    </p:set>
                                    <p:anim calcmode="lin" valueType="num">
                                      <p:cBhvr additive="base">
                                        <p:cTn id="12" dur="500" fill="hold"/>
                                        <p:tgtEl>
                                          <p:spTgt spid="361476"/>
                                        </p:tgtEl>
                                        <p:attrNameLst>
                                          <p:attrName>ppt_x</p:attrName>
                                        </p:attrNameLst>
                                      </p:cBhvr>
                                      <p:tavLst>
                                        <p:tav tm="0">
                                          <p:val>
                                            <p:strVal val="1+#ppt_w/2"/>
                                          </p:val>
                                        </p:tav>
                                        <p:tav tm="100000">
                                          <p:val>
                                            <p:strVal val="#ppt_x"/>
                                          </p:val>
                                        </p:tav>
                                      </p:tavLst>
                                    </p:anim>
                                    <p:anim calcmode="lin" valueType="num">
                                      <p:cBhvr additive="base">
                                        <p:cTn id="13" dur="500" fill="hold"/>
                                        <p:tgtEl>
                                          <p:spTgt spid="361476"/>
                                        </p:tgtEl>
                                        <p:attrNameLst>
                                          <p:attrName>ppt_y</p:attrName>
                                        </p:attrNameLst>
                                      </p:cBhvr>
                                      <p:tavLst>
                                        <p:tav tm="0">
                                          <p:val>
                                            <p:strVal val="0-#ppt_h/2"/>
                                          </p:val>
                                        </p:tav>
                                        <p:tav tm="100000">
                                          <p:val>
                                            <p:strVal val="#ppt_y"/>
                                          </p:val>
                                        </p:tav>
                                      </p:tavLst>
                                    </p:anim>
                                  </p:childTnLst>
                                </p:cTn>
                              </p:par>
                            </p:childTnLst>
                          </p:cTn>
                        </p:par>
                        <p:par>
                          <p:cTn id="14" fill="hold" nodeType="afterGroup">
                            <p:stCondLst>
                              <p:cond delay="1000"/>
                            </p:stCondLst>
                            <p:childTnLst>
                              <p:par>
                                <p:cTn id="15" presetID="2" presetClass="entr" presetSubtype="3" fill="hold" nodeType="afterEffect">
                                  <p:stCondLst>
                                    <p:cond delay="0"/>
                                  </p:stCondLst>
                                  <p:childTnLst>
                                    <p:set>
                                      <p:cBhvr>
                                        <p:cTn id="16" dur="1" fill="hold">
                                          <p:stCondLst>
                                            <p:cond delay="0"/>
                                          </p:stCondLst>
                                        </p:cTn>
                                        <p:tgtEl>
                                          <p:spTgt spid="361478"/>
                                        </p:tgtEl>
                                        <p:attrNameLst>
                                          <p:attrName>style.visibility</p:attrName>
                                        </p:attrNameLst>
                                      </p:cBhvr>
                                      <p:to>
                                        <p:strVal val="visible"/>
                                      </p:to>
                                    </p:set>
                                    <p:anim calcmode="lin" valueType="num">
                                      <p:cBhvr additive="base">
                                        <p:cTn id="17" dur="500" fill="hold"/>
                                        <p:tgtEl>
                                          <p:spTgt spid="361478"/>
                                        </p:tgtEl>
                                        <p:attrNameLst>
                                          <p:attrName>ppt_x</p:attrName>
                                        </p:attrNameLst>
                                      </p:cBhvr>
                                      <p:tavLst>
                                        <p:tav tm="0">
                                          <p:val>
                                            <p:strVal val="1+#ppt_w/2"/>
                                          </p:val>
                                        </p:tav>
                                        <p:tav tm="100000">
                                          <p:val>
                                            <p:strVal val="#ppt_x"/>
                                          </p:val>
                                        </p:tav>
                                      </p:tavLst>
                                    </p:anim>
                                    <p:anim calcmode="lin" valueType="num">
                                      <p:cBhvr additive="base">
                                        <p:cTn id="18" dur="500" fill="hold"/>
                                        <p:tgtEl>
                                          <p:spTgt spid="361478"/>
                                        </p:tgtEl>
                                        <p:attrNameLst>
                                          <p:attrName>ppt_y</p:attrName>
                                        </p:attrNameLst>
                                      </p:cBhvr>
                                      <p:tavLst>
                                        <p:tav tm="0">
                                          <p:val>
                                            <p:strVal val="0-#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61480">
                                            <p:txEl>
                                              <p:pRg st="0" end="0"/>
                                            </p:txEl>
                                          </p:spTgt>
                                        </p:tgtEl>
                                        <p:attrNameLst>
                                          <p:attrName>style.visibility</p:attrName>
                                        </p:attrNameLst>
                                      </p:cBhvr>
                                      <p:to>
                                        <p:strVal val="visible"/>
                                      </p:to>
                                    </p:set>
                                    <p:anim calcmode="lin" valueType="num">
                                      <p:cBhvr additive="base">
                                        <p:cTn id="23" dur="500" fill="hold"/>
                                        <p:tgtEl>
                                          <p:spTgt spid="361480">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61480">
                                            <p:txEl>
                                              <p:pRg st="0" end="0"/>
                                            </p:txEl>
                                          </p:spTgt>
                                        </p:tgtEl>
                                        <p:attrNameLst>
                                          <p:attrName>ppt_y</p:attrName>
                                        </p:attrNameLst>
                                      </p:cBhvr>
                                      <p:tavLst>
                                        <p:tav tm="0">
                                          <p:val>
                                            <p:strVal val="1+#ppt_h/2"/>
                                          </p:val>
                                        </p:tav>
                                        <p:tav tm="100000">
                                          <p:val>
                                            <p:strVal val="#ppt_y"/>
                                          </p:val>
                                        </p:tav>
                                      </p:tavLst>
                                    </p:anim>
                                  </p:childTnLst>
                                </p:cTn>
                              </p:par>
                            </p:childTnLst>
                          </p:cTn>
                        </p:par>
                        <p:par>
                          <p:cTn id="25" fill="hold" nodeType="afterGroup">
                            <p:stCondLst>
                              <p:cond delay="500"/>
                            </p:stCondLst>
                            <p:childTnLst>
                              <p:par>
                                <p:cTn id="26" presetID="2" presetClass="entr" presetSubtype="3" fill="hold" nodeType="afterEffect">
                                  <p:stCondLst>
                                    <p:cond delay="0"/>
                                  </p:stCondLst>
                                  <p:childTnLst>
                                    <p:set>
                                      <p:cBhvr>
                                        <p:cTn id="27" dur="1" fill="hold">
                                          <p:stCondLst>
                                            <p:cond delay="0"/>
                                          </p:stCondLst>
                                        </p:cTn>
                                        <p:tgtEl>
                                          <p:spTgt spid="361477"/>
                                        </p:tgtEl>
                                        <p:attrNameLst>
                                          <p:attrName>style.visibility</p:attrName>
                                        </p:attrNameLst>
                                      </p:cBhvr>
                                      <p:to>
                                        <p:strVal val="visible"/>
                                      </p:to>
                                    </p:set>
                                    <p:anim calcmode="lin" valueType="num">
                                      <p:cBhvr additive="base">
                                        <p:cTn id="28" dur="500" fill="hold"/>
                                        <p:tgtEl>
                                          <p:spTgt spid="361477"/>
                                        </p:tgtEl>
                                        <p:attrNameLst>
                                          <p:attrName>ppt_x</p:attrName>
                                        </p:attrNameLst>
                                      </p:cBhvr>
                                      <p:tavLst>
                                        <p:tav tm="0">
                                          <p:val>
                                            <p:strVal val="1+#ppt_w/2"/>
                                          </p:val>
                                        </p:tav>
                                        <p:tav tm="100000">
                                          <p:val>
                                            <p:strVal val="#ppt_x"/>
                                          </p:val>
                                        </p:tav>
                                      </p:tavLst>
                                    </p:anim>
                                    <p:anim calcmode="lin" valueType="num">
                                      <p:cBhvr additive="base">
                                        <p:cTn id="29" dur="500" fill="hold"/>
                                        <p:tgtEl>
                                          <p:spTgt spid="361477"/>
                                        </p:tgtEl>
                                        <p:attrNameLst>
                                          <p:attrName>ppt_y</p:attrName>
                                        </p:attrNameLst>
                                      </p:cBhvr>
                                      <p:tavLst>
                                        <p:tav tm="0">
                                          <p:val>
                                            <p:strVal val="0-#ppt_h/2"/>
                                          </p:val>
                                        </p:tav>
                                        <p:tav tm="100000">
                                          <p:val>
                                            <p:strVal val="#ppt_y"/>
                                          </p:val>
                                        </p:tav>
                                      </p:tavLst>
                                    </p:anim>
                                  </p:childTnLst>
                                </p:cTn>
                              </p:par>
                            </p:childTnLst>
                          </p:cTn>
                        </p:par>
                        <p:par>
                          <p:cTn id="30" fill="hold" nodeType="afterGroup">
                            <p:stCondLst>
                              <p:cond delay="1000"/>
                            </p:stCondLst>
                            <p:childTnLst>
                              <p:par>
                                <p:cTn id="31" presetID="2" presetClass="entr" presetSubtype="3" fill="hold" nodeType="afterEffect">
                                  <p:stCondLst>
                                    <p:cond delay="0"/>
                                  </p:stCondLst>
                                  <p:childTnLst>
                                    <p:set>
                                      <p:cBhvr>
                                        <p:cTn id="32" dur="1" fill="hold">
                                          <p:stCondLst>
                                            <p:cond delay="0"/>
                                          </p:stCondLst>
                                        </p:cTn>
                                        <p:tgtEl>
                                          <p:spTgt spid="361479"/>
                                        </p:tgtEl>
                                        <p:attrNameLst>
                                          <p:attrName>style.visibility</p:attrName>
                                        </p:attrNameLst>
                                      </p:cBhvr>
                                      <p:to>
                                        <p:strVal val="visible"/>
                                      </p:to>
                                    </p:set>
                                    <p:anim calcmode="lin" valueType="num">
                                      <p:cBhvr additive="base">
                                        <p:cTn id="33" dur="500" fill="hold"/>
                                        <p:tgtEl>
                                          <p:spTgt spid="361479"/>
                                        </p:tgtEl>
                                        <p:attrNameLst>
                                          <p:attrName>ppt_x</p:attrName>
                                        </p:attrNameLst>
                                      </p:cBhvr>
                                      <p:tavLst>
                                        <p:tav tm="0">
                                          <p:val>
                                            <p:strVal val="1+#ppt_w/2"/>
                                          </p:val>
                                        </p:tav>
                                        <p:tav tm="100000">
                                          <p:val>
                                            <p:strVal val="#ppt_x"/>
                                          </p:val>
                                        </p:tav>
                                      </p:tavLst>
                                    </p:anim>
                                    <p:anim calcmode="lin" valueType="num">
                                      <p:cBhvr additive="base">
                                        <p:cTn id="34" dur="500" fill="hold"/>
                                        <p:tgtEl>
                                          <p:spTgt spid="36147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75" grpId="0" build="p"/>
      <p:bldP spid="361480"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9D0F9B7B-329A-4EAA-B781-931CF7C881A1}" type="datetime1">
              <a:rPr lang="zh-CN" altLang="en-US"/>
              <a:pPr>
                <a:defRPr/>
              </a:pPr>
              <a:t>2018/12/13</a:t>
            </a:fld>
            <a:endParaRPr lang="en-US" altLang="zh-CN"/>
          </a:p>
        </p:txBody>
      </p:sp>
      <p:sp>
        <p:nvSpPr>
          <p:cNvPr id="38915" name="Rectangle 2"/>
          <p:cNvSpPr>
            <a:spLocks noGrp="1" noChangeArrowheads="1"/>
          </p:cNvSpPr>
          <p:nvPr>
            <p:ph type="title"/>
          </p:nvPr>
        </p:nvSpPr>
        <p:spPr/>
        <p:txBody>
          <a:bodyPr/>
          <a:lstStyle/>
          <a:p>
            <a:pPr eaLnBrk="1" hangingPunct="1"/>
            <a:r>
              <a:rPr lang="en-US" altLang="zh-CN" smtClean="0"/>
              <a:t>4. </a:t>
            </a:r>
            <a:r>
              <a:rPr lang="zh-CN" altLang="en-US" smtClean="0"/>
              <a:t>维纳过程</a:t>
            </a:r>
            <a:r>
              <a:rPr lang="en-US" altLang="zh-CN" smtClean="0"/>
              <a:t>(Brown</a:t>
            </a:r>
            <a:r>
              <a:rPr lang="zh-CN" altLang="en-US" smtClean="0"/>
              <a:t>运动</a:t>
            </a:r>
            <a:r>
              <a:rPr lang="en-US" altLang="zh-CN" smtClean="0"/>
              <a:t>)</a:t>
            </a:r>
          </a:p>
        </p:txBody>
      </p:sp>
      <p:sp>
        <p:nvSpPr>
          <p:cNvPr id="363523" name="Rectangle 3"/>
          <p:cNvSpPr>
            <a:spLocks noGrp="1" noChangeArrowheads="1"/>
          </p:cNvSpPr>
          <p:nvPr>
            <p:ph type="body" idx="1"/>
          </p:nvPr>
        </p:nvSpPr>
        <p:spPr>
          <a:xfrm>
            <a:off x="1116013" y="1196975"/>
            <a:ext cx="7632700" cy="2800350"/>
          </a:xfrm>
        </p:spPr>
        <p:txBody>
          <a:bodyPr/>
          <a:lstStyle/>
          <a:p>
            <a:pPr marL="0" indent="719138" algn="just" eaLnBrk="1" hangingPunct="1">
              <a:lnSpc>
                <a:spcPct val="130000"/>
              </a:lnSpc>
              <a:buFont typeface="Wingdings" panose="05000000000000000000" pitchFamily="2" charset="2"/>
              <a:buNone/>
            </a:pPr>
            <a:r>
              <a:rPr lang="zh-CN" altLang="en-US" smtClean="0"/>
              <a:t>英国植物学家</a:t>
            </a:r>
            <a:r>
              <a:rPr lang="en-US" altLang="zh-CN" smtClean="0"/>
              <a:t>Brown</a:t>
            </a:r>
            <a:r>
              <a:rPr lang="zh-CN" altLang="en-US" smtClean="0"/>
              <a:t>于</a:t>
            </a:r>
            <a:r>
              <a:rPr lang="en-US" altLang="zh-CN" smtClean="0"/>
              <a:t>1827</a:t>
            </a:r>
            <a:r>
              <a:rPr lang="zh-CN" altLang="en-US" smtClean="0"/>
              <a:t>年观察到悬浮于液体中的花粉微粒的运动是非常不规则的，后人把这种运动称为</a:t>
            </a:r>
            <a:r>
              <a:rPr lang="en-US" altLang="zh-CN" smtClean="0">
                <a:solidFill>
                  <a:srgbClr val="0000FF"/>
                </a:solidFill>
              </a:rPr>
              <a:t>Brown</a:t>
            </a:r>
            <a:r>
              <a:rPr lang="zh-CN" altLang="en-US" smtClean="0">
                <a:solidFill>
                  <a:srgbClr val="0000FF"/>
                </a:solidFill>
              </a:rPr>
              <a:t>运动</a:t>
            </a:r>
            <a:r>
              <a:rPr lang="zh-CN" altLang="en-US" smtClean="0"/>
              <a:t>。</a:t>
            </a:r>
            <a:r>
              <a:rPr lang="en-US" altLang="zh-CN" smtClean="0"/>
              <a:t>1918</a:t>
            </a:r>
            <a:r>
              <a:rPr lang="zh-CN" altLang="en-US" smtClean="0"/>
              <a:t>年，</a:t>
            </a:r>
            <a:r>
              <a:rPr lang="en-US" altLang="zh-CN" smtClean="0"/>
              <a:t>Wiener</a:t>
            </a:r>
            <a:r>
              <a:rPr lang="zh-CN" altLang="en-US" smtClean="0"/>
              <a:t>提出了</a:t>
            </a:r>
            <a:r>
              <a:rPr lang="en-US" altLang="zh-CN" smtClean="0"/>
              <a:t>Brown</a:t>
            </a:r>
            <a:r>
              <a:rPr lang="zh-CN" altLang="en-US" smtClean="0"/>
              <a:t>运动的精确数学公式，所以</a:t>
            </a:r>
            <a:r>
              <a:rPr lang="en-US" altLang="zh-CN" smtClean="0"/>
              <a:t>Brown</a:t>
            </a:r>
            <a:r>
              <a:rPr lang="zh-CN" altLang="en-US" smtClean="0"/>
              <a:t>运动又称为</a:t>
            </a:r>
            <a:r>
              <a:rPr lang="en-US" altLang="zh-CN" smtClean="0">
                <a:solidFill>
                  <a:srgbClr val="FF0000"/>
                </a:solidFill>
              </a:rPr>
              <a:t>Wiener</a:t>
            </a:r>
            <a:r>
              <a:rPr lang="zh-CN" altLang="en-US" smtClean="0">
                <a:solidFill>
                  <a:srgbClr val="FF0000"/>
                </a:solidFill>
              </a:rPr>
              <a:t>过程</a:t>
            </a:r>
            <a:r>
              <a:rPr lang="zh-CN" altLang="en-US" smtClean="0"/>
              <a:t>。</a:t>
            </a:r>
          </a:p>
        </p:txBody>
      </p:sp>
      <p:sp>
        <p:nvSpPr>
          <p:cNvPr id="7" name="页脚占位符 6"/>
          <p:cNvSpPr>
            <a:spLocks noGrp="1"/>
          </p:cNvSpPr>
          <p:nvPr>
            <p:ph type="ftr" sz="quarter" idx="11"/>
          </p:nvPr>
        </p:nvSpPr>
        <p:spPr/>
        <p:txBody>
          <a:bodyPr/>
          <a:lstStyle/>
          <a:p>
            <a:pPr>
              <a:defRPr/>
            </a:pPr>
            <a:r>
              <a:rPr lang="zh-CN" altLang="en-US"/>
              <a:t>信息与软件工程学院　顾小丰</a:t>
            </a:r>
            <a:endParaRPr lang="en-US" altLang="zh-CN"/>
          </a:p>
        </p:txBody>
      </p:sp>
      <p:sp>
        <p:nvSpPr>
          <p:cNvPr id="38918"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45</a:t>
            </a:r>
            <a:r>
              <a:rPr lang="zh-CN" altLang="en-US" sz="1800">
                <a:solidFill>
                  <a:srgbClr val="00FF00"/>
                </a:solidFill>
                <a:ea typeface="黑体" panose="02010609060101010101" pitchFamily="49" charset="-122"/>
              </a:rPr>
              <a:t>－</a:t>
            </a:r>
            <a:fld id="{99211EE2-3DB5-45BD-8195-F2631D9DDA26}" type="slidenum">
              <a:rPr lang="zh-CN" altLang="en-US" sz="1800">
                <a:solidFill>
                  <a:srgbClr val="00FF00"/>
                </a:solidFill>
                <a:ea typeface="黑体" panose="02010609060101010101" pitchFamily="49" charset="-122"/>
              </a:rPr>
              <a:pPr/>
              <a:t>33</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iterate type="wd">
                                    <p:tmPct val="7000"/>
                                  </p:iterate>
                                  <p:childTnLst>
                                    <p:set>
                                      <p:cBhvr>
                                        <p:cTn id="6" dur="1" fill="hold">
                                          <p:stCondLst>
                                            <p:cond delay="0"/>
                                          </p:stCondLst>
                                        </p:cTn>
                                        <p:tgtEl>
                                          <p:spTgt spid="363523">
                                            <p:txEl>
                                              <p:pRg st="0" end="0"/>
                                            </p:txEl>
                                          </p:spTgt>
                                        </p:tgtEl>
                                        <p:attrNameLst>
                                          <p:attrName>style.visibility</p:attrName>
                                        </p:attrNameLst>
                                      </p:cBhvr>
                                      <p:to>
                                        <p:strVal val="visible"/>
                                      </p:to>
                                    </p:set>
                                    <p:anim calcmode="lin" valueType="num">
                                      <p:cBhvr additive="base">
                                        <p:cTn id="7" dur="500" fill="hold"/>
                                        <p:tgtEl>
                                          <p:spTgt spid="3635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352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E1DBD931-B68C-4C8D-800A-E65CFF4F8AF9}" type="datetime1">
              <a:rPr lang="zh-CN" altLang="en-US"/>
              <a:pPr>
                <a:defRPr/>
              </a:pPr>
              <a:t>2018/12/13</a:t>
            </a:fld>
            <a:endParaRPr lang="en-US" altLang="zh-CN"/>
          </a:p>
        </p:txBody>
      </p:sp>
      <p:sp>
        <p:nvSpPr>
          <p:cNvPr id="39939" name="Rectangle 2"/>
          <p:cNvSpPr>
            <a:spLocks noGrp="1" noChangeArrowheads="1"/>
          </p:cNvSpPr>
          <p:nvPr>
            <p:ph type="title"/>
          </p:nvPr>
        </p:nvSpPr>
        <p:spPr/>
        <p:txBody>
          <a:bodyPr/>
          <a:lstStyle/>
          <a:p>
            <a:pPr eaLnBrk="1" hangingPunct="1"/>
            <a:r>
              <a:rPr lang="zh-CN" altLang="en-US" smtClean="0"/>
              <a:t>维纳过程的定义</a:t>
            </a:r>
          </a:p>
        </p:txBody>
      </p:sp>
      <p:sp>
        <p:nvSpPr>
          <p:cNvPr id="364547" name="Rectangle 3"/>
          <p:cNvSpPr>
            <a:spLocks noGrp="1" noChangeArrowheads="1"/>
          </p:cNvSpPr>
          <p:nvPr>
            <p:ph type="body" idx="1"/>
          </p:nvPr>
        </p:nvSpPr>
        <p:spPr>
          <a:xfrm>
            <a:off x="1116013" y="1123950"/>
            <a:ext cx="7596187" cy="5473700"/>
          </a:xfrm>
        </p:spPr>
        <p:txBody>
          <a:bodyPr/>
          <a:lstStyle/>
          <a:p>
            <a:pPr marL="0" indent="720000" eaLnBrk="1" hangingPunct="1">
              <a:lnSpc>
                <a:spcPct val="110000"/>
              </a:lnSpc>
              <a:spcBef>
                <a:spcPts val="300"/>
              </a:spcBef>
              <a:buFont typeface="Wingdings" panose="05000000000000000000" pitchFamily="2" charset="2"/>
              <a:buNone/>
              <a:defRPr/>
            </a:pPr>
            <a:r>
              <a:rPr lang="zh-CN" altLang="en-US" dirty="0" smtClean="0"/>
              <a:t>如果随机过程</a:t>
            </a:r>
            <a:r>
              <a:rPr lang="en-US" altLang="zh-CN" dirty="0" smtClean="0"/>
              <a:t>{W(t), t</a:t>
            </a:r>
            <a:r>
              <a:rPr lang="en-US" altLang="en-US" dirty="0" smtClean="0">
                <a:sym typeface="Symbol" panose="05050102010706020507" pitchFamily="18" charset="2"/>
              </a:rPr>
              <a:t>≥</a:t>
            </a:r>
            <a:r>
              <a:rPr lang="en-US" altLang="zh-CN" dirty="0" smtClean="0">
                <a:sym typeface="Symbol" panose="05050102010706020507" pitchFamily="18" charset="2"/>
              </a:rPr>
              <a:t>0}</a:t>
            </a:r>
            <a:r>
              <a:rPr lang="zh-CN" altLang="en-US" dirty="0" smtClean="0">
                <a:sym typeface="Symbol" panose="05050102010706020507" pitchFamily="18" charset="2"/>
              </a:rPr>
              <a:t>满足下列条件：</a:t>
            </a:r>
          </a:p>
          <a:p>
            <a:pPr marL="720000" lvl="2" indent="0" eaLnBrk="1" hangingPunct="1">
              <a:lnSpc>
                <a:spcPct val="110000"/>
              </a:lnSpc>
              <a:spcBef>
                <a:spcPts val="300"/>
              </a:spcBef>
              <a:buClr>
                <a:srgbClr val="6600CC"/>
              </a:buClr>
              <a:buFontTx/>
              <a:buAutoNum type="arabicParenBoth"/>
              <a:defRPr/>
            </a:pPr>
            <a:r>
              <a:rPr lang="en-US" altLang="zh-CN" sz="2800" b="1" dirty="0" smtClean="0">
                <a:ea typeface="黑体" panose="02010609060101010101" pitchFamily="49" charset="-122"/>
                <a:sym typeface="Symbol" panose="05050102010706020507" pitchFamily="18" charset="2"/>
              </a:rPr>
              <a:t> W(0)</a:t>
            </a:r>
            <a:r>
              <a:rPr lang="zh-CN" altLang="en-US" sz="2800" b="1" dirty="0" smtClean="0">
                <a:ea typeface="黑体" panose="02010609060101010101" pitchFamily="49" charset="-122"/>
                <a:sym typeface="Symbol" panose="05050102010706020507" pitchFamily="18" charset="2"/>
              </a:rPr>
              <a:t>＝</a:t>
            </a:r>
            <a:r>
              <a:rPr lang="en-US" altLang="zh-CN" sz="2800" b="1" dirty="0" smtClean="0">
                <a:ea typeface="黑体" panose="02010609060101010101" pitchFamily="49" charset="-122"/>
                <a:sym typeface="Symbol" panose="05050102010706020507" pitchFamily="18" charset="2"/>
              </a:rPr>
              <a:t>0</a:t>
            </a:r>
            <a:r>
              <a:rPr lang="zh-CN" altLang="en-US" sz="2800" b="1" dirty="0" smtClean="0">
                <a:ea typeface="黑体" panose="02010609060101010101" pitchFamily="49" charset="-122"/>
                <a:sym typeface="Symbol" panose="05050102010706020507" pitchFamily="18" charset="2"/>
              </a:rPr>
              <a:t>；</a:t>
            </a:r>
          </a:p>
          <a:p>
            <a:pPr marL="720000" lvl="2" indent="0" eaLnBrk="1" hangingPunct="1">
              <a:lnSpc>
                <a:spcPct val="110000"/>
              </a:lnSpc>
              <a:spcBef>
                <a:spcPts val="300"/>
              </a:spcBef>
              <a:buClr>
                <a:srgbClr val="6600CC"/>
              </a:buClr>
              <a:buFontTx/>
              <a:buAutoNum type="arabicParenBoth"/>
              <a:defRPr/>
            </a:pPr>
            <a:r>
              <a:rPr lang="en-US" altLang="zh-CN" sz="2800" b="1" dirty="0" smtClean="0">
                <a:ea typeface="黑体" panose="02010609060101010101" pitchFamily="49" charset="-122"/>
                <a:sym typeface="Symbol" panose="05050102010706020507" pitchFamily="18" charset="2"/>
              </a:rPr>
              <a:t> E[W(t)]</a:t>
            </a:r>
            <a:r>
              <a:rPr lang="zh-CN" altLang="en-US" sz="2800" b="1" dirty="0" smtClean="0">
                <a:ea typeface="黑体" panose="02010609060101010101" pitchFamily="49" charset="-122"/>
                <a:sym typeface="Symbol" panose="05050102010706020507" pitchFamily="18" charset="2"/>
              </a:rPr>
              <a:t>＝</a:t>
            </a:r>
            <a:r>
              <a:rPr lang="en-US" altLang="zh-CN" sz="2800" b="1" dirty="0" smtClean="0">
                <a:ea typeface="黑体" panose="02010609060101010101" pitchFamily="49" charset="-122"/>
                <a:sym typeface="Symbol" panose="05050102010706020507" pitchFamily="18" charset="2"/>
              </a:rPr>
              <a:t>0</a:t>
            </a:r>
            <a:r>
              <a:rPr lang="zh-CN" altLang="en-US" sz="2800" b="1" dirty="0" smtClean="0">
                <a:ea typeface="黑体" panose="02010609060101010101" pitchFamily="49" charset="-122"/>
                <a:sym typeface="Symbol" panose="05050102010706020507" pitchFamily="18" charset="2"/>
              </a:rPr>
              <a:t>；</a:t>
            </a:r>
          </a:p>
          <a:p>
            <a:pPr marL="720000" lvl="2" indent="0" eaLnBrk="1" hangingPunct="1">
              <a:lnSpc>
                <a:spcPct val="110000"/>
              </a:lnSpc>
              <a:spcBef>
                <a:spcPts val="300"/>
              </a:spcBef>
              <a:buClr>
                <a:srgbClr val="6600CC"/>
              </a:buClr>
              <a:buFontTx/>
              <a:buAutoNum type="arabicParenBoth"/>
              <a:defRPr/>
            </a:pPr>
            <a:r>
              <a:rPr lang="zh-CN" altLang="en-US" sz="2800" b="1" dirty="0" smtClean="0">
                <a:ea typeface="黑体" panose="02010609060101010101" pitchFamily="49" charset="-122"/>
                <a:sym typeface="Symbol" panose="05050102010706020507" pitchFamily="18" charset="2"/>
              </a:rPr>
              <a:t> 具有平稳独立增量；</a:t>
            </a:r>
          </a:p>
          <a:p>
            <a:pPr marL="720000" lvl="2" indent="0" eaLnBrk="1" hangingPunct="1">
              <a:lnSpc>
                <a:spcPct val="110000"/>
              </a:lnSpc>
              <a:spcBef>
                <a:spcPts val="300"/>
              </a:spcBef>
              <a:buClr>
                <a:srgbClr val="6600CC"/>
              </a:buClr>
              <a:buFontTx/>
              <a:buAutoNum type="arabicParenBoth"/>
              <a:defRPr/>
            </a:pPr>
            <a:r>
              <a:rPr lang="en-US" altLang="zh-CN" sz="2800" b="1" dirty="0" smtClean="0">
                <a:ea typeface="黑体" panose="02010609060101010101" pitchFamily="49" charset="-122"/>
                <a:sym typeface="Symbol" panose="05050102010706020507" pitchFamily="18" charset="2"/>
              </a:rPr>
              <a:t> t&gt;0</a:t>
            </a:r>
            <a:r>
              <a:rPr lang="zh-CN" altLang="en-US" sz="2800" b="1" dirty="0" smtClean="0">
                <a:ea typeface="黑体" panose="02010609060101010101" pitchFamily="49" charset="-122"/>
                <a:sym typeface="Symbol" panose="05050102010706020507" pitchFamily="18" charset="2"/>
              </a:rPr>
              <a:t>，</a:t>
            </a:r>
            <a:r>
              <a:rPr lang="en-US" altLang="zh-CN" sz="2800" b="1" dirty="0" smtClean="0">
                <a:ea typeface="黑体" panose="02010609060101010101" pitchFamily="49" charset="-122"/>
                <a:sym typeface="Symbol" panose="05050102010706020507" pitchFamily="18" charset="2"/>
              </a:rPr>
              <a:t>W(t)~N(0, </a:t>
            </a:r>
            <a:r>
              <a:rPr lang="el-GR" altLang="zh-CN" sz="2800" b="1" dirty="0" smtClean="0">
                <a:ea typeface="黑体" panose="02010609060101010101" pitchFamily="49" charset="-122"/>
                <a:sym typeface="Symbol" panose="05050102010706020507" pitchFamily="18" charset="2"/>
              </a:rPr>
              <a:t>σ</a:t>
            </a:r>
            <a:r>
              <a:rPr lang="en-US" altLang="zh-CN" sz="2800" b="1" baseline="30000" dirty="0" smtClean="0">
                <a:ea typeface="黑体" panose="02010609060101010101" pitchFamily="49" charset="-122"/>
                <a:sym typeface="Symbol" panose="05050102010706020507" pitchFamily="18" charset="2"/>
              </a:rPr>
              <a:t>2</a:t>
            </a:r>
            <a:r>
              <a:rPr lang="en-US" altLang="zh-CN" sz="2800" b="1" dirty="0" smtClean="0">
                <a:ea typeface="黑体" panose="02010609060101010101" pitchFamily="49" charset="-122"/>
                <a:sym typeface="Symbol" panose="05050102010706020507" pitchFamily="18" charset="2"/>
              </a:rPr>
              <a:t>t)</a:t>
            </a:r>
            <a:r>
              <a:rPr lang="zh-CN" altLang="en-US" sz="2800" b="1" dirty="0" smtClean="0">
                <a:ea typeface="黑体" panose="02010609060101010101" pitchFamily="49" charset="-122"/>
                <a:sym typeface="Symbol" panose="05050102010706020507" pitchFamily="18" charset="2"/>
              </a:rPr>
              <a:t>，</a:t>
            </a:r>
            <a:r>
              <a:rPr lang="en-US" altLang="zh-CN" sz="2800" b="1" dirty="0" smtClean="0">
                <a:ea typeface="黑体" panose="02010609060101010101" pitchFamily="49" charset="-122"/>
                <a:sym typeface="Symbol" panose="05050102010706020507" pitchFamily="18" charset="2"/>
              </a:rPr>
              <a:t>(</a:t>
            </a:r>
            <a:r>
              <a:rPr lang="el-GR" altLang="zh-CN" sz="2800" b="1" dirty="0" smtClean="0">
                <a:ea typeface="黑体" panose="02010609060101010101" pitchFamily="49" charset="-122"/>
                <a:sym typeface="Symbol" panose="05050102010706020507" pitchFamily="18" charset="2"/>
              </a:rPr>
              <a:t>σ</a:t>
            </a:r>
            <a:r>
              <a:rPr lang="en-US" altLang="zh-CN" sz="2800" b="1" dirty="0" smtClean="0">
                <a:ea typeface="黑体" panose="02010609060101010101" pitchFamily="49" charset="-122"/>
                <a:sym typeface="Symbol" panose="05050102010706020507" pitchFamily="18" charset="2"/>
              </a:rPr>
              <a:t>&gt;0)</a:t>
            </a:r>
            <a:endParaRPr lang="el-GR" altLang="zh-CN" sz="2800" b="1" dirty="0" smtClean="0">
              <a:ea typeface="黑体" panose="02010609060101010101" pitchFamily="49" charset="-122"/>
              <a:sym typeface="Symbol" panose="05050102010706020507" pitchFamily="18" charset="2"/>
            </a:endParaRPr>
          </a:p>
          <a:p>
            <a:pPr marL="0" indent="0" algn="just" eaLnBrk="1" hangingPunct="1">
              <a:lnSpc>
                <a:spcPct val="110000"/>
              </a:lnSpc>
              <a:spcBef>
                <a:spcPts val="300"/>
              </a:spcBef>
              <a:buFont typeface="Wingdings" panose="05000000000000000000" pitchFamily="2" charset="2"/>
              <a:buNone/>
              <a:defRPr/>
            </a:pPr>
            <a:r>
              <a:rPr lang="zh-CN" altLang="en-US" dirty="0" smtClean="0"/>
              <a:t>则称随机过程</a:t>
            </a:r>
            <a:r>
              <a:rPr lang="en-US" altLang="zh-CN" dirty="0" smtClean="0"/>
              <a:t>{W(t), t</a:t>
            </a:r>
            <a:r>
              <a:rPr lang="en-US" altLang="en-US" dirty="0" smtClean="0">
                <a:sym typeface="Symbol" panose="05050102010706020507" pitchFamily="18" charset="2"/>
              </a:rPr>
              <a:t>≥</a:t>
            </a:r>
            <a:r>
              <a:rPr lang="en-US" altLang="zh-CN" dirty="0" smtClean="0">
                <a:sym typeface="Symbol" panose="05050102010706020507" pitchFamily="18" charset="2"/>
              </a:rPr>
              <a:t>0}</a:t>
            </a:r>
            <a:r>
              <a:rPr lang="zh-CN" altLang="en-US" dirty="0" smtClean="0">
                <a:sym typeface="Symbol" panose="05050102010706020507" pitchFamily="18" charset="2"/>
              </a:rPr>
              <a:t>是参数为</a:t>
            </a:r>
            <a:r>
              <a:rPr lang="el-GR" altLang="zh-CN" sz="3200" b="0" dirty="0" smtClean="0">
                <a:sym typeface="Symbol" panose="05050102010706020507" pitchFamily="18" charset="2"/>
              </a:rPr>
              <a:t>σ</a:t>
            </a:r>
            <a:r>
              <a:rPr lang="en-US" altLang="zh-CN" sz="3200" b="0" baseline="30000" dirty="0" smtClean="0">
                <a:sym typeface="Symbol" panose="05050102010706020507" pitchFamily="18" charset="2"/>
              </a:rPr>
              <a:t>2</a:t>
            </a:r>
            <a:r>
              <a:rPr lang="zh-CN" altLang="en-US" dirty="0" smtClean="0">
                <a:sym typeface="Symbol" panose="05050102010706020507" pitchFamily="18" charset="2"/>
              </a:rPr>
              <a:t>的</a:t>
            </a:r>
            <a:r>
              <a:rPr lang="zh-CN" altLang="en-US" dirty="0" smtClean="0">
                <a:solidFill>
                  <a:srgbClr val="CC00CC"/>
                </a:solidFill>
              </a:rPr>
              <a:t>维纳过程</a:t>
            </a:r>
            <a:r>
              <a:rPr lang="en-US" altLang="zh-CN" dirty="0" smtClean="0"/>
              <a:t>(</a:t>
            </a:r>
            <a:r>
              <a:rPr lang="zh-CN" altLang="en-US" dirty="0" smtClean="0"/>
              <a:t>或</a:t>
            </a:r>
            <a:r>
              <a:rPr lang="zh-CN" altLang="en-US" dirty="0" smtClean="0">
                <a:solidFill>
                  <a:srgbClr val="CC00CC"/>
                </a:solidFill>
              </a:rPr>
              <a:t>布朗运动</a:t>
            </a:r>
            <a:r>
              <a:rPr lang="en-US" altLang="zh-CN" dirty="0" smtClean="0"/>
              <a:t>)</a:t>
            </a:r>
            <a:r>
              <a:rPr lang="zh-CN" altLang="en-US" dirty="0" smtClean="0"/>
              <a:t>。</a:t>
            </a:r>
          </a:p>
          <a:p>
            <a:pPr marL="0" indent="720000" eaLnBrk="1" hangingPunct="1">
              <a:lnSpc>
                <a:spcPct val="110000"/>
              </a:lnSpc>
              <a:spcBef>
                <a:spcPts val="300"/>
              </a:spcBef>
              <a:buFont typeface="Wingdings" panose="05000000000000000000" pitchFamily="2" charset="2"/>
              <a:buNone/>
              <a:defRPr/>
            </a:pPr>
            <a:r>
              <a:rPr lang="zh-CN" altLang="en-US" dirty="0" smtClean="0"/>
              <a:t>布朗运动是应用概率论中最有用的随机过程之一，已大量地在概率统计分析股票价格水平、通信理论、生物学、管理科学等领域得到广泛应用。</a:t>
            </a:r>
            <a:endParaRPr lang="en-US" altLang="zh-CN" dirty="0" smtClean="0">
              <a:solidFill>
                <a:srgbClr val="0000FF"/>
              </a:solidFill>
            </a:endParaRPr>
          </a:p>
        </p:txBody>
      </p:sp>
      <p:sp>
        <p:nvSpPr>
          <p:cNvPr id="7" name="页脚占位符 6"/>
          <p:cNvSpPr>
            <a:spLocks noGrp="1"/>
          </p:cNvSpPr>
          <p:nvPr>
            <p:ph type="ftr" sz="quarter" idx="11"/>
          </p:nvPr>
        </p:nvSpPr>
        <p:spPr/>
        <p:txBody>
          <a:bodyPr/>
          <a:lstStyle/>
          <a:p>
            <a:pPr>
              <a:defRPr/>
            </a:pPr>
            <a:r>
              <a:rPr lang="zh-CN" altLang="en-US"/>
              <a:t>信息与软件工程学院　顾小丰</a:t>
            </a:r>
            <a:endParaRPr lang="en-US" altLang="zh-CN"/>
          </a:p>
        </p:txBody>
      </p:sp>
      <p:sp>
        <p:nvSpPr>
          <p:cNvPr id="39942"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45</a:t>
            </a:r>
            <a:r>
              <a:rPr lang="zh-CN" altLang="en-US" sz="1800">
                <a:solidFill>
                  <a:srgbClr val="00FF00"/>
                </a:solidFill>
                <a:ea typeface="黑体" panose="02010609060101010101" pitchFamily="49" charset="-122"/>
              </a:rPr>
              <a:t>－</a:t>
            </a:r>
            <a:fld id="{29D8DEDB-D48C-4084-A254-6F4EBBB90C73}" type="slidenum">
              <a:rPr lang="zh-CN" altLang="en-US" sz="1800">
                <a:solidFill>
                  <a:srgbClr val="00FF00"/>
                </a:solidFill>
                <a:ea typeface="黑体" panose="02010609060101010101" pitchFamily="49" charset="-122"/>
              </a:rPr>
              <a:pPr/>
              <a:t>34</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64547">
                                            <p:txEl>
                                              <p:pRg st="0" end="0"/>
                                            </p:txEl>
                                          </p:spTgt>
                                        </p:tgtEl>
                                        <p:attrNameLst>
                                          <p:attrName>style.visibility</p:attrName>
                                        </p:attrNameLst>
                                      </p:cBhvr>
                                      <p:to>
                                        <p:strVal val="visible"/>
                                      </p:to>
                                    </p:set>
                                    <p:anim calcmode="lin" valueType="num">
                                      <p:cBhvr additive="base">
                                        <p:cTn id="7" dur="500" fill="hold"/>
                                        <p:tgtEl>
                                          <p:spTgt spid="3645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4547">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64547">
                                            <p:txEl>
                                              <p:pRg st="1" end="1"/>
                                            </p:txEl>
                                          </p:spTgt>
                                        </p:tgtEl>
                                        <p:attrNameLst>
                                          <p:attrName>style.visibility</p:attrName>
                                        </p:attrNameLst>
                                      </p:cBhvr>
                                      <p:to>
                                        <p:strVal val="visible"/>
                                      </p:to>
                                    </p:set>
                                    <p:anim calcmode="lin" valueType="num">
                                      <p:cBhvr additive="base">
                                        <p:cTn id="12" dur="500" fill="hold"/>
                                        <p:tgtEl>
                                          <p:spTgt spid="364547">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64547">
                                            <p:txEl>
                                              <p:pRg st="1" end="1"/>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64547">
                                            <p:txEl>
                                              <p:pRg st="2" end="2"/>
                                            </p:txEl>
                                          </p:spTgt>
                                        </p:tgtEl>
                                        <p:attrNameLst>
                                          <p:attrName>style.visibility</p:attrName>
                                        </p:attrNameLst>
                                      </p:cBhvr>
                                      <p:to>
                                        <p:strVal val="visible"/>
                                      </p:to>
                                    </p:set>
                                    <p:anim calcmode="lin" valueType="num">
                                      <p:cBhvr additive="base">
                                        <p:cTn id="17" dur="500" fill="hold"/>
                                        <p:tgtEl>
                                          <p:spTgt spid="36454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64547">
                                            <p:txEl>
                                              <p:pRg st="2" end="2"/>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64547">
                                            <p:txEl>
                                              <p:pRg st="3" end="3"/>
                                            </p:txEl>
                                          </p:spTgt>
                                        </p:tgtEl>
                                        <p:attrNameLst>
                                          <p:attrName>style.visibility</p:attrName>
                                        </p:attrNameLst>
                                      </p:cBhvr>
                                      <p:to>
                                        <p:strVal val="visible"/>
                                      </p:to>
                                    </p:set>
                                    <p:anim calcmode="lin" valueType="num">
                                      <p:cBhvr additive="base">
                                        <p:cTn id="22" dur="500" fill="hold"/>
                                        <p:tgtEl>
                                          <p:spTgt spid="364547">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64547">
                                            <p:txEl>
                                              <p:pRg st="3" end="3"/>
                                            </p:txEl>
                                          </p:spTgt>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64547">
                                            <p:txEl>
                                              <p:pRg st="4" end="4"/>
                                            </p:txEl>
                                          </p:spTgt>
                                        </p:tgtEl>
                                        <p:attrNameLst>
                                          <p:attrName>style.visibility</p:attrName>
                                        </p:attrNameLst>
                                      </p:cBhvr>
                                      <p:to>
                                        <p:strVal val="visible"/>
                                      </p:to>
                                    </p:set>
                                    <p:anim calcmode="lin" valueType="num">
                                      <p:cBhvr additive="base">
                                        <p:cTn id="27" dur="500" fill="hold"/>
                                        <p:tgtEl>
                                          <p:spTgt spid="364547">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64547">
                                            <p:txEl>
                                              <p:pRg st="4" end="4"/>
                                            </p:txEl>
                                          </p:spTgt>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364547">
                                            <p:txEl>
                                              <p:pRg st="5" end="5"/>
                                            </p:txEl>
                                          </p:spTgt>
                                        </p:tgtEl>
                                        <p:attrNameLst>
                                          <p:attrName>style.visibility</p:attrName>
                                        </p:attrNameLst>
                                      </p:cBhvr>
                                      <p:to>
                                        <p:strVal val="visible"/>
                                      </p:to>
                                    </p:set>
                                    <p:anim calcmode="lin" valueType="num">
                                      <p:cBhvr additive="base">
                                        <p:cTn id="32" dur="500" fill="hold"/>
                                        <p:tgtEl>
                                          <p:spTgt spid="364547">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6454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64547">
                                            <p:txEl>
                                              <p:pRg st="6" end="6"/>
                                            </p:txEl>
                                          </p:spTgt>
                                        </p:tgtEl>
                                        <p:attrNameLst>
                                          <p:attrName>style.visibility</p:attrName>
                                        </p:attrNameLst>
                                      </p:cBhvr>
                                      <p:to>
                                        <p:strVal val="visible"/>
                                      </p:to>
                                    </p:set>
                                    <p:anim calcmode="lin" valueType="num">
                                      <p:cBhvr additive="base">
                                        <p:cTn id="38" dur="500" fill="hold"/>
                                        <p:tgtEl>
                                          <p:spTgt spid="364547">
                                            <p:txEl>
                                              <p:pRg st="6" end="6"/>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6454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7" grpId="0" build="p" bldLvl="3"/>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4"/>
          <p:cNvSpPr>
            <a:spLocks noGrp="1"/>
          </p:cNvSpPr>
          <p:nvPr>
            <p:ph type="dt" sz="quarter" idx="10"/>
          </p:nvPr>
        </p:nvSpPr>
        <p:spPr/>
        <p:txBody>
          <a:bodyPr/>
          <a:lstStyle/>
          <a:p>
            <a:pPr>
              <a:defRPr/>
            </a:pPr>
            <a:fld id="{D6C9592C-A61F-4F42-AB53-F30DDA2E0746}" type="datetime1">
              <a:rPr lang="zh-CN" altLang="en-US"/>
              <a:pPr>
                <a:defRPr/>
              </a:pPr>
              <a:t>2018/12/13</a:t>
            </a:fld>
            <a:endParaRPr lang="en-US" altLang="zh-CN"/>
          </a:p>
        </p:txBody>
      </p:sp>
      <p:sp>
        <p:nvSpPr>
          <p:cNvPr id="40963" name="Rectangle 2"/>
          <p:cNvSpPr>
            <a:spLocks noGrp="1" noChangeArrowheads="1"/>
          </p:cNvSpPr>
          <p:nvPr>
            <p:ph type="title"/>
          </p:nvPr>
        </p:nvSpPr>
        <p:spPr/>
        <p:txBody>
          <a:bodyPr/>
          <a:lstStyle/>
          <a:p>
            <a:pPr eaLnBrk="1" hangingPunct="1"/>
            <a:r>
              <a:rPr lang="zh-CN" altLang="en-US" smtClean="0"/>
              <a:t>维纳过程的概率分布及数字特征</a:t>
            </a:r>
          </a:p>
        </p:txBody>
      </p:sp>
      <p:sp>
        <p:nvSpPr>
          <p:cNvPr id="365571" name="Rectangle 3"/>
          <p:cNvSpPr>
            <a:spLocks noGrp="1" noChangeArrowheads="1"/>
          </p:cNvSpPr>
          <p:nvPr>
            <p:ph type="body" sz="half" idx="1"/>
          </p:nvPr>
        </p:nvSpPr>
        <p:spPr>
          <a:xfrm>
            <a:off x="1143000" y="981075"/>
            <a:ext cx="3771900" cy="5257800"/>
          </a:xfrm>
        </p:spPr>
        <p:txBody>
          <a:bodyPr/>
          <a:lstStyle/>
          <a:p>
            <a:pPr eaLnBrk="1" hangingPunct="1">
              <a:lnSpc>
                <a:spcPct val="150000"/>
              </a:lnSpc>
              <a:buFont typeface="Wingdings" panose="05000000000000000000" pitchFamily="2" charset="2"/>
              <a:buNone/>
            </a:pPr>
            <a:r>
              <a:rPr lang="zh-CN" altLang="en-US" smtClean="0">
                <a:solidFill>
                  <a:srgbClr val="0000FF"/>
                </a:solidFill>
              </a:rPr>
              <a:t>一维概率密度函数</a:t>
            </a:r>
          </a:p>
          <a:p>
            <a:pPr eaLnBrk="1" hangingPunct="1">
              <a:lnSpc>
                <a:spcPct val="150000"/>
              </a:lnSpc>
              <a:buFont typeface="Wingdings" panose="05000000000000000000" pitchFamily="2" charset="2"/>
              <a:buNone/>
            </a:pPr>
            <a:endParaRPr lang="zh-CN" altLang="en-US" smtClean="0">
              <a:solidFill>
                <a:srgbClr val="0000FF"/>
              </a:solidFill>
            </a:endParaRPr>
          </a:p>
          <a:p>
            <a:pPr eaLnBrk="1" hangingPunct="1">
              <a:lnSpc>
                <a:spcPct val="150000"/>
              </a:lnSpc>
              <a:spcBef>
                <a:spcPct val="100000"/>
              </a:spcBef>
              <a:buFont typeface="Wingdings" panose="05000000000000000000" pitchFamily="2" charset="2"/>
              <a:buNone/>
            </a:pPr>
            <a:r>
              <a:rPr lang="zh-CN" altLang="en-US" smtClean="0">
                <a:solidFill>
                  <a:srgbClr val="0000FF"/>
                </a:solidFill>
              </a:rPr>
              <a:t>一维特征函数</a:t>
            </a:r>
          </a:p>
          <a:p>
            <a:pPr eaLnBrk="1" hangingPunct="1">
              <a:lnSpc>
                <a:spcPct val="150000"/>
              </a:lnSpc>
              <a:buFont typeface="Wingdings" panose="05000000000000000000" pitchFamily="2" charset="2"/>
              <a:buNone/>
            </a:pPr>
            <a:endParaRPr lang="zh-CN" altLang="en-US" smtClean="0">
              <a:solidFill>
                <a:srgbClr val="0000FF"/>
              </a:solidFill>
            </a:endParaRPr>
          </a:p>
          <a:p>
            <a:pPr eaLnBrk="1" hangingPunct="1">
              <a:lnSpc>
                <a:spcPct val="150000"/>
              </a:lnSpc>
              <a:spcBef>
                <a:spcPct val="130000"/>
              </a:spcBef>
              <a:buFont typeface="Wingdings" panose="05000000000000000000" pitchFamily="2" charset="2"/>
              <a:buNone/>
            </a:pPr>
            <a:r>
              <a:rPr lang="zh-CN" altLang="en-US" smtClean="0">
                <a:solidFill>
                  <a:srgbClr val="0000FF"/>
                </a:solidFill>
              </a:rPr>
              <a:t>增量分布</a:t>
            </a:r>
          </a:p>
          <a:p>
            <a:pPr eaLnBrk="1" hangingPunct="1">
              <a:lnSpc>
                <a:spcPct val="150000"/>
              </a:lnSpc>
              <a:spcBef>
                <a:spcPct val="100000"/>
              </a:spcBef>
              <a:buFont typeface="Wingdings" panose="05000000000000000000" pitchFamily="2" charset="2"/>
              <a:buNone/>
            </a:pPr>
            <a:r>
              <a:rPr lang="zh-CN" altLang="en-US" smtClean="0">
                <a:solidFill>
                  <a:srgbClr val="0000FF"/>
                </a:solidFill>
              </a:rPr>
              <a:t>协方差函数</a:t>
            </a:r>
          </a:p>
        </p:txBody>
      </p:sp>
      <p:graphicFrame>
        <p:nvGraphicFramePr>
          <p:cNvPr id="365575" name="Object 7"/>
          <p:cNvGraphicFramePr>
            <a:graphicFrameLocks noChangeAspect="1"/>
          </p:cNvGraphicFramePr>
          <p:nvPr/>
        </p:nvGraphicFramePr>
        <p:xfrm>
          <a:off x="2700338" y="1628775"/>
          <a:ext cx="6056312" cy="1206500"/>
        </p:xfrm>
        <a:graphic>
          <a:graphicData uri="http://schemas.openxmlformats.org/presentationml/2006/ole">
            <mc:AlternateContent xmlns:mc="http://schemas.openxmlformats.org/markup-compatibility/2006">
              <mc:Choice xmlns:v="urn:schemas-microsoft-com:vml" Requires="v">
                <p:oleObj spid="_x0000_s40975" name="公式" r:id="rId3" imgW="2425700" imgH="482600" progId="Equation.3">
                  <p:embed/>
                </p:oleObj>
              </mc:Choice>
              <mc:Fallback>
                <p:oleObj name="公式" r:id="rId3" imgW="2425700" imgH="4826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1628775"/>
                        <a:ext cx="6056312" cy="1206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5576" name="Object 8"/>
          <p:cNvGraphicFramePr>
            <a:graphicFrameLocks noChangeAspect="1"/>
          </p:cNvGraphicFramePr>
          <p:nvPr/>
        </p:nvGraphicFramePr>
        <p:xfrm>
          <a:off x="3132138" y="3284538"/>
          <a:ext cx="5199062" cy="857250"/>
        </p:xfrm>
        <a:graphic>
          <a:graphicData uri="http://schemas.openxmlformats.org/presentationml/2006/ole">
            <mc:AlternateContent xmlns:mc="http://schemas.openxmlformats.org/markup-compatibility/2006">
              <mc:Choice xmlns:v="urn:schemas-microsoft-com:vml" Requires="v">
                <p:oleObj spid="_x0000_s40976" name="公式" r:id="rId5" imgW="2082800" imgH="342900" progId="Equation.3">
                  <p:embed/>
                </p:oleObj>
              </mc:Choice>
              <mc:Fallback>
                <p:oleObj name="公式" r:id="rId5" imgW="2082800" imgH="3429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2138" y="3284538"/>
                        <a:ext cx="5199062"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5578" name="Object 10"/>
          <p:cNvGraphicFramePr>
            <a:graphicFrameLocks noChangeAspect="1"/>
          </p:cNvGraphicFramePr>
          <p:nvPr/>
        </p:nvGraphicFramePr>
        <p:xfrm>
          <a:off x="3173413" y="4652963"/>
          <a:ext cx="4502150" cy="603250"/>
        </p:xfrm>
        <a:graphic>
          <a:graphicData uri="http://schemas.openxmlformats.org/presentationml/2006/ole">
            <mc:AlternateContent xmlns:mc="http://schemas.openxmlformats.org/markup-compatibility/2006">
              <mc:Choice xmlns:v="urn:schemas-microsoft-com:vml" Requires="v">
                <p:oleObj spid="_x0000_s40977" name="公式" r:id="rId7" imgW="1803400" imgH="241300" progId="Equation.3">
                  <p:embed/>
                </p:oleObj>
              </mc:Choice>
              <mc:Fallback>
                <p:oleObj name="公式" r:id="rId7" imgW="1803400" imgH="2413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73413" y="4652963"/>
                        <a:ext cx="4502150" cy="60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5579" name="Object 11"/>
          <p:cNvGraphicFramePr>
            <a:graphicFrameLocks noChangeAspect="1"/>
          </p:cNvGraphicFramePr>
          <p:nvPr/>
        </p:nvGraphicFramePr>
        <p:xfrm>
          <a:off x="3902075" y="5749925"/>
          <a:ext cx="3233738" cy="571500"/>
        </p:xfrm>
        <a:graphic>
          <a:graphicData uri="http://schemas.openxmlformats.org/presentationml/2006/ole">
            <mc:AlternateContent xmlns:mc="http://schemas.openxmlformats.org/markup-compatibility/2006">
              <mc:Choice xmlns:v="urn:schemas-microsoft-com:vml" Requires="v">
                <p:oleObj spid="_x0000_s40978" name="公式" r:id="rId9" imgW="1295400" imgH="228600" progId="Equation.3">
                  <p:embed/>
                </p:oleObj>
              </mc:Choice>
              <mc:Fallback>
                <p:oleObj name="公式" r:id="rId9" imgW="1295400" imgH="22860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02075" y="5749925"/>
                        <a:ext cx="3233738"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页脚占位符 10"/>
          <p:cNvSpPr>
            <a:spLocks noGrp="1"/>
          </p:cNvSpPr>
          <p:nvPr>
            <p:ph type="ftr" sz="quarter" idx="11"/>
          </p:nvPr>
        </p:nvSpPr>
        <p:spPr/>
        <p:txBody>
          <a:bodyPr/>
          <a:lstStyle/>
          <a:p>
            <a:pPr>
              <a:defRPr/>
            </a:pPr>
            <a:r>
              <a:rPr lang="zh-CN" altLang="en-US"/>
              <a:t>信息与软件工程学院　顾小丰</a:t>
            </a:r>
            <a:endParaRPr lang="en-US" altLang="zh-CN"/>
          </a:p>
        </p:txBody>
      </p:sp>
      <p:sp>
        <p:nvSpPr>
          <p:cNvPr id="4097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45</a:t>
            </a:r>
            <a:r>
              <a:rPr lang="zh-CN" altLang="en-US" sz="1800">
                <a:solidFill>
                  <a:srgbClr val="00FF00"/>
                </a:solidFill>
                <a:ea typeface="黑体" panose="02010609060101010101" pitchFamily="49" charset="-122"/>
              </a:rPr>
              <a:t>－</a:t>
            </a:r>
            <a:fld id="{769CD8F9-1DFE-43A9-B0E6-AF45C999E744}" type="slidenum">
              <a:rPr lang="zh-CN" altLang="en-US" sz="1800">
                <a:solidFill>
                  <a:srgbClr val="00FF00"/>
                </a:solidFill>
                <a:ea typeface="黑体" panose="02010609060101010101" pitchFamily="49" charset="-122"/>
              </a:rPr>
              <a:pPr/>
              <a:t>35</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65571">
                                            <p:txEl>
                                              <p:pRg st="0" end="0"/>
                                            </p:txEl>
                                          </p:spTgt>
                                        </p:tgtEl>
                                        <p:attrNameLst>
                                          <p:attrName>style.visibility</p:attrName>
                                        </p:attrNameLst>
                                      </p:cBhvr>
                                      <p:to>
                                        <p:strVal val="visible"/>
                                      </p:to>
                                    </p:set>
                                    <p:anim calcmode="lin" valueType="num">
                                      <p:cBhvr additive="base">
                                        <p:cTn id="7" dur="500" fill="hold"/>
                                        <p:tgtEl>
                                          <p:spTgt spid="3655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5571">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65571">
                                            <p:txEl>
                                              <p:pRg st="2" end="2"/>
                                            </p:txEl>
                                          </p:spTgt>
                                        </p:tgtEl>
                                        <p:attrNameLst>
                                          <p:attrName>style.visibility</p:attrName>
                                        </p:attrNameLst>
                                      </p:cBhvr>
                                      <p:to>
                                        <p:strVal val="visible"/>
                                      </p:to>
                                    </p:set>
                                    <p:anim calcmode="lin" valueType="num">
                                      <p:cBhvr additive="base">
                                        <p:cTn id="12" dur="500" fill="hold"/>
                                        <p:tgtEl>
                                          <p:spTgt spid="365571">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65571">
                                            <p:txEl>
                                              <p:pRg st="2" end="2"/>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65571">
                                            <p:txEl>
                                              <p:pRg st="4" end="4"/>
                                            </p:txEl>
                                          </p:spTgt>
                                        </p:tgtEl>
                                        <p:attrNameLst>
                                          <p:attrName>style.visibility</p:attrName>
                                        </p:attrNameLst>
                                      </p:cBhvr>
                                      <p:to>
                                        <p:strVal val="visible"/>
                                      </p:to>
                                    </p:set>
                                    <p:anim calcmode="lin" valueType="num">
                                      <p:cBhvr additive="base">
                                        <p:cTn id="17" dur="500" fill="hold"/>
                                        <p:tgtEl>
                                          <p:spTgt spid="365571">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65571">
                                            <p:txEl>
                                              <p:pRg st="4" end="4"/>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65571">
                                            <p:txEl>
                                              <p:pRg st="5" end="5"/>
                                            </p:txEl>
                                          </p:spTgt>
                                        </p:tgtEl>
                                        <p:attrNameLst>
                                          <p:attrName>style.visibility</p:attrName>
                                        </p:attrNameLst>
                                      </p:cBhvr>
                                      <p:to>
                                        <p:strVal val="visible"/>
                                      </p:to>
                                    </p:set>
                                    <p:anim calcmode="lin" valueType="num">
                                      <p:cBhvr additive="base">
                                        <p:cTn id="22" dur="500" fill="hold"/>
                                        <p:tgtEl>
                                          <p:spTgt spid="365571">
                                            <p:txEl>
                                              <p:pRg st="5" end="5"/>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6557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3" fill="hold" nodeType="clickEffect">
                                  <p:stCondLst>
                                    <p:cond delay="0"/>
                                  </p:stCondLst>
                                  <p:childTnLst>
                                    <p:set>
                                      <p:cBhvr>
                                        <p:cTn id="27" dur="1" fill="hold">
                                          <p:stCondLst>
                                            <p:cond delay="0"/>
                                          </p:stCondLst>
                                        </p:cTn>
                                        <p:tgtEl>
                                          <p:spTgt spid="365575"/>
                                        </p:tgtEl>
                                        <p:attrNameLst>
                                          <p:attrName>style.visibility</p:attrName>
                                        </p:attrNameLst>
                                      </p:cBhvr>
                                      <p:to>
                                        <p:strVal val="visible"/>
                                      </p:to>
                                    </p:set>
                                    <p:anim calcmode="lin" valueType="num">
                                      <p:cBhvr additive="base">
                                        <p:cTn id="28" dur="500" fill="hold"/>
                                        <p:tgtEl>
                                          <p:spTgt spid="365575"/>
                                        </p:tgtEl>
                                        <p:attrNameLst>
                                          <p:attrName>ppt_x</p:attrName>
                                        </p:attrNameLst>
                                      </p:cBhvr>
                                      <p:tavLst>
                                        <p:tav tm="0">
                                          <p:val>
                                            <p:strVal val="1+#ppt_w/2"/>
                                          </p:val>
                                        </p:tav>
                                        <p:tav tm="100000">
                                          <p:val>
                                            <p:strVal val="#ppt_x"/>
                                          </p:val>
                                        </p:tav>
                                      </p:tavLst>
                                    </p:anim>
                                    <p:anim calcmode="lin" valueType="num">
                                      <p:cBhvr additive="base">
                                        <p:cTn id="29" dur="500" fill="hold"/>
                                        <p:tgtEl>
                                          <p:spTgt spid="365575"/>
                                        </p:tgtEl>
                                        <p:attrNameLst>
                                          <p:attrName>ppt_y</p:attrName>
                                        </p:attrNameLst>
                                      </p:cBhvr>
                                      <p:tavLst>
                                        <p:tav tm="0">
                                          <p:val>
                                            <p:strVal val="0-#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3" fill="hold" nodeType="clickEffect">
                                  <p:stCondLst>
                                    <p:cond delay="0"/>
                                  </p:stCondLst>
                                  <p:childTnLst>
                                    <p:set>
                                      <p:cBhvr>
                                        <p:cTn id="33" dur="1" fill="hold">
                                          <p:stCondLst>
                                            <p:cond delay="0"/>
                                          </p:stCondLst>
                                        </p:cTn>
                                        <p:tgtEl>
                                          <p:spTgt spid="365576"/>
                                        </p:tgtEl>
                                        <p:attrNameLst>
                                          <p:attrName>style.visibility</p:attrName>
                                        </p:attrNameLst>
                                      </p:cBhvr>
                                      <p:to>
                                        <p:strVal val="visible"/>
                                      </p:to>
                                    </p:set>
                                    <p:anim calcmode="lin" valueType="num">
                                      <p:cBhvr additive="base">
                                        <p:cTn id="34" dur="500" fill="hold"/>
                                        <p:tgtEl>
                                          <p:spTgt spid="365576"/>
                                        </p:tgtEl>
                                        <p:attrNameLst>
                                          <p:attrName>ppt_x</p:attrName>
                                        </p:attrNameLst>
                                      </p:cBhvr>
                                      <p:tavLst>
                                        <p:tav tm="0">
                                          <p:val>
                                            <p:strVal val="1+#ppt_w/2"/>
                                          </p:val>
                                        </p:tav>
                                        <p:tav tm="100000">
                                          <p:val>
                                            <p:strVal val="#ppt_x"/>
                                          </p:val>
                                        </p:tav>
                                      </p:tavLst>
                                    </p:anim>
                                    <p:anim calcmode="lin" valueType="num">
                                      <p:cBhvr additive="base">
                                        <p:cTn id="35" dur="500" fill="hold"/>
                                        <p:tgtEl>
                                          <p:spTgt spid="365576"/>
                                        </p:tgtEl>
                                        <p:attrNameLst>
                                          <p:attrName>ppt_y</p:attrName>
                                        </p:attrNameLst>
                                      </p:cBhvr>
                                      <p:tavLst>
                                        <p:tav tm="0">
                                          <p:val>
                                            <p:strVal val="0-#ppt_h/2"/>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3" fill="hold" nodeType="clickEffect">
                                  <p:stCondLst>
                                    <p:cond delay="0"/>
                                  </p:stCondLst>
                                  <p:childTnLst>
                                    <p:set>
                                      <p:cBhvr>
                                        <p:cTn id="39" dur="1" fill="hold">
                                          <p:stCondLst>
                                            <p:cond delay="0"/>
                                          </p:stCondLst>
                                        </p:cTn>
                                        <p:tgtEl>
                                          <p:spTgt spid="365578"/>
                                        </p:tgtEl>
                                        <p:attrNameLst>
                                          <p:attrName>style.visibility</p:attrName>
                                        </p:attrNameLst>
                                      </p:cBhvr>
                                      <p:to>
                                        <p:strVal val="visible"/>
                                      </p:to>
                                    </p:set>
                                    <p:anim calcmode="lin" valueType="num">
                                      <p:cBhvr additive="base">
                                        <p:cTn id="40" dur="500" fill="hold"/>
                                        <p:tgtEl>
                                          <p:spTgt spid="365578"/>
                                        </p:tgtEl>
                                        <p:attrNameLst>
                                          <p:attrName>ppt_x</p:attrName>
                                        </p:attrNameLst>
                                      </p:cBhvr>
                                      <p:tavLst>
                                        <p:tav tm="0">
                                          <p:val>
                                            <p:strVal val="1+#ppt_w/2"/>
                                          </p:val>
                                        </p:tav>
                                        <p:tav tm="100000">
                                          <p:val>
                                            <p:strVal val="#ppt_x"/>
                                          </p:val>
                                        </p:tav>
                                      </p:tavLst>
                                    </p:anim>
                                    <p:anim calcmode="lin" valueType="num">
                                      <p:cBhvr additive="base">
                                        <p:cTn id="41" dur="500" fill="hold"/>
                                        <p:tgtEl>
                                          <p:spTgt spid="365578"/>
                                        </p:tgtEl>
                                        <p:attrNameLst>
                                          <p:attrName>ppt_y</p:attrName>
                                        </p:attrNameLst>
                                      </p:cBhvr>
                                      <p:tavLst>
                                        <p:tav tm="0">
                                          <p:val>
                                            <p:strVal val="0-#ppt_h/2"/>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3" fill="hold" nodeType="clickEffect">
                                  <p:stCondLst>
                                    <p:cond delay="0"/>
                                  </p:stCondLst>
                                  <p:childTnLst>
                                    <p:set>
                                      <p:cBhvr>
                                        <p:cTn id="45" dur="1" fill="hold">
                                          <p:stCondLst>
                                            <p:cond delay="0"/>
                                          </p:stCondLst>
                                        </p:cTn>
                                        <p:tgtEl>
                                          <p:spTgt spid="365579"/>
                                        </p:tgtEl>
                                        <p:attrNameLst>
                                          <p:attrName>style.visibility</p:attrName>
                                        </p:attrNameLst>
                                      </p:cBhvr>
                                      <p:to>
                                        <p:strVal val="visible"/>
                                      </p:to>
                                    </p:set>
                                    <p:anim calcmode="lin" valueType="num">
                                      <p:cBhvr additive="base">
                                        <p:cTn id="46" dur="500" fill="hold"/>
                                        <p:tgtEl>
                                          <p:spTgt spid="365579"/>
                                        </p:tgtEl>
                                        <p:attrNameLst>
                                          <p:attrName>ppt_x</p:attrName>
                                        </p:attrNameLst>
                                      </p:cBhvr>
                                      <p:tavLst>
                                        <p:tav tm="0">
                                          <p:val>
                                            <p:strVal val="1+#ppt_w/2"/>
                                          </p:val>
                                        </p:tav>
                                        <p:tav tm="100000">
                                          <p:val>
                                            <p:strVal val="#ppt_x"/>
                                          </p:val>
                                        </p:tav>
                                      </p:tavLst>
                                    </p:anim>
                                    <p:anim calcmode="lin" valueType="num">
                                      <p:cBhvr additive="base">
                                        <p:cTn id="47" dur="500" fill="hold"/>
                                        <p:tgtEl>
                                          <p:spTgt spid="36557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571"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4"/>
          <p:cNvSpPr>
            <a:spLocks noGrp="1"/>
          </p:cNvSpPr>
          <p:nvPr>
            <p:ph type="dt" sz="quarter" idx="10"/>
          </p:nvPr>
        </p:nvSpPr>
        <p:spPr/>
        <p:txBody>
          <a:bodyPr/>
          <a:lstStyle/>
          <a:p>
            <a:pPr>
              <a:defRPr/>
            </a:pPr>
            <a:fld id="{5C0D2F73-6F78-4C3F-A627-97806B451FE7}" type="datetime1">
              <a:rPr lang="zh-CN" altLang="en-US"/>
              <a:pPr>
                <a:defRPr/>
              </a:pPr>
              <a:t>2018/12/13</a:t>
            </a:fld>
            <a:endParaRPr lang="en-US" altLang="zh-CN"/>
          </a:p>
        </p:txBody>
      </p:sp>
      <p:sp>
        <p:nvSpPr>
          <p:cNvPr id="41987" name="Rectangle 2"/>
          <p:cNvSpPr>
            <a:spLocks noGrp="1" noChangeArrowheads="1"/>
          </p:cNvSpPr>
          <p:nvPr>
            <p:ph type="title"/>
          </p:nvPr>
        </p:nvSpPr>
        <p:spPr/>
        <p:txBody>
          <a:bodyPr/>
          <a:lstStyle/>
          <a:p>
            <a:pPr eaLnBrk="1" hangingPunct="1"/>
            <a:r>
              <a:rPr lang="zh-CN" altLang="en-US" smtClean="0"/>
              <a:t>维纳过程的二维概率分布</a:t>
            </a:r>
          </a:p>
        </p:txBody>
      </p:sp>
      <p:sp>
        <p:nvSpPr>
          <p:cNvPr id="366595" name="Rectangle 3"/>
          <p:cNvSpPr>
            <a:spLocks noGrp="1" noChangeArrowheads="1"/>
          </p:cNvSpPr>
          <p:nvPr>
            <p:ph type="body" sz="half" idx="1"/>
          </p:nvPr>
        </p:nvSpPr>
        <p:spPr>
          <a:xfrm>
            <a:off x="1143000" y="922338"/>
            <a:ext cx="3771900" cy="4738687"/>
          </a:xfrm>
        </p:spPr>
        <p:txBody>
          <a:bodyPr/>
          <a:lstStyle/>
          <a:p>
            <a:pPr eaLnBrk="1" hangingPunct="1">
              <a:lnSpc>
                <a:spcPct val="180000"/>
              </a:lnSpc>
              <a:buFont typeface="Wingdings" panose="05000000000000000000" pitchFamily="2" charset="2"/>
              <a:buNone/>
            </a:pPr>
            <a:r>
              <a:rPr lang="zh-CN" altLang="en-US" smtClean="0">
                <a:solidFill>
                  <a:srgbClr val="0000FF"/>
                </a:solidFill>
              </a:rPr>
              <a:t>均值函数向量</a:t>
            </a:r>
          </a:p>
          <a:p>
            <a:pPr eaLnBrk="1" hangingPunct="1">
              <a:lnSpc>
                <a:spcPct val="180000"/>
              </a:lnSpc>
              <a:buFont typeface="Wingdings" panose="05000000000000000000" pitchFamily="2" charset="2"/>
              <a:buNone/>
            </a:pPr>
            <a:r>
              <a:rPr lang="zh-CN" altLang="en-US" smtClean="0">
                <a:solidFill>
                  <a:srgbClr val="0000FF"/>
                </a:solidFill>
              </a:rPr>
              <a:t>二阶协方差矩阵</a:t>
            </a:r>
          </a:p>
          <a:p>
            <a:pPr eaLnBrk="1" hangingPunct="1">
              <a:lnSpc>
                <a:spcPct val="180000"/>
              </a:lnSpc>
              <a:buFont typeface="Wingdings" panose="05000000000000000000" pitchFamily="2" charset="2"/>
              <a:buNone/>
            </a:pPr>
            <a:r>
              <a:rPr lang="zh-CN" altLang="en-US" smtClean="0">
                <a:solidFill>
                  <a:srgbClr val="0000FF"/>
                </a:solidFill>
              </a:rPr>
              <a:t>二维概率分布</a:t>
            </a:r>
          </a:p>
          <a:p>
            <a:pPr eaLnBrk="1" hangingPunct="1">
              <a:lnSpc>
                <a:spcPct val="180000"/>
              </a:lnSpc>
              <a:buFont typeface="Wingdings" panose="05000000000000000000" pitchFamily="2" charset="2"/>
              <a:buNone/>
            </a:pPr>
            <a:r>
              <a:rPr lang="zh-CN" altLang="en-US" smtClean="0">
                <a:solidFill>
                  <a:srgbClr val="0000FF"/>
                </a:solidFill>
              </a:rPr>
              <a:t>二维概率密度函数</a:t>
            </a:r>
          </a:p>
          <a:p>
            <a:pPr eaLnBrk="1" hangingPunct="1">
              <a:lnSpc>
                <a:spcPct val="180000"/>
              </a:lnSpc>
              <a:buFont typeface="Wingdings" panose="05000000000000000000" pitchFamily="2" charset="2"/>
              <a:buNone/>
            </a:pPr>
            <a:endParaRPr lang="zh-CN" altLang="en-US" smtClean="0">
              <a:solidFill>
                <a:srgbClr val="0000FF"/>
              </a:solidFill>
            </a:endParaRPr>
          </a:p>
          <a:p>
            <a:pPr eaLnBrk="1" hangingPunct="1">
              <a:lnSpc>
                <a:spcPct val="180000"/>
              </a:lnSpc>
              <a:spcBef>
                <a:spcPct val="30000"/>
              </a:spcBef>
              <a:buFont typeface="Wingdings" panose="05000000000000000000" pitchFamily="2" charset="2"/>
              <a:buNone/>
            </a:pPr>
            <a:r>
              <a:rPr lang="zh-CN" altLang="en-US" smtClean="0">
                <a:solidFill>
                  <a:srgbClr val="0000FF"/>
                </a:solidFill>
              </a:rPr>
              <a:t>二维特征函数</a:t>
            </a:r>
          </a:p>
        </p:txBody>
      </p:sp>
      <p:graphicFrame>
        <p:nvGraphicFramePr>
          <p:cNvPr id="366596" name="Object 4"/>
          <p:cNvGraphicFramePr>
            <a:graphicFrameLocks noGrp="1" noChangeAspect="1"/>
          </p:cNvGraphicFramePr>
          <p:nvPr>
            <p:ph sz="half" idx="2"/>
          </p:nvPr>
        </p:nvGraphicFramePr>
        <p:xfrm>
          <a:off x="4275138" y="1098550"/>
          <a:ext cx="1931987" cy="601663"/>
        </p:xfrm>
        <a:graphic>
          <a:graphicData uri="http://schemas.openxmlformats.org/presentationml/2006/ole">
            <mc:AlternateContent xmlns:mc="http://schemas.openxmlformats.org/markup-compatibility/2006">
              <mc:Choice xmlns:v="urn:schemas-microsoft-com:vml" Requires="v">
                <p:oleObj spid="_x0000_s42001" name="公式" r:id="rId3" imgW="774364" imgH="241195" progId="Equation.3">
                  <p:embed/>
                </p:oleObj>
              </mc:Choice>
              <mc:Fallback>
                <p:oleObj name="公式" r:id="rId3" imgW="774364" imgH="241195"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5138" y="1098550"/>
                        <a:ext cx="1931987" cy="601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6597" name="Object 5"/>
          <p:cNvGraphicFramePr>
            <a:graphicFrameLocks noChangeAspect="1"/>
          </p:cNvGraphicFramePr>
          <p:nvPr/>
        </p:nvGraphicFramePr>
        <p:xfrm>
          <a:off x="3738563" y="1708150"/>
          <a:ext cx="3713162" cy="1087438"/>
        </p:xfrm>
        <a:graphic>
          <a:graphicData uri="http://schemas.openxmlformats.org/presentationml/2006/ole">
            <mc:AlternateContent xmlns:mc="http://schemas.openxmlformats.org/markup-compatibility/2006">
              <mc:Choice xmlns:v="urn:schemas-microsoft-com:vml" Requires="v">
                <p:oleObj spid="_x0000_s42002" name="公式" r:id="rId5" imgW="1651000" imgH="482600" progId="Equation.3">
                  <p:embed/>
                </p:oleObj>
              </mc:Choice>
              <mc:Fallback>
                <p:oleObj name="公式" r:id="rId5" imgW="1651000" imgH="482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8563" y="1708150"/>
                        <a:ext cx="3713162" cy="1087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6598" name="Object 6"/>
          <p:cNvGraphicFramePr>
            <a:graphicFrameLocks noChangeAspect="1"/>
          </p:cNvGraphicFramePr>
          <p:nvPr/>
        </p:nvGraphicFramePr>
        <p:xfrm>
          <a:off x="3400425" y="2728913"/>
          <a:ext cx="5514975" cy="571500"/>
        </p:xfrm>
        <a:graphic>
          <a:graphicData uri="http://schemas.openxmlformats.org/presentationml/2006/ole">
            <mc:AlternateContent xmlns:mc="http://schemas.openxmlformats.org/markup-compatibility/2006">
              <mc:Choice xmlns:v="urn:schemas-microsoft-com:vml" Requires="v">
                <p:oleObj spid="_x0000_s42003" name="公式" r:id="rId7" imgW="2209800" imgH="228600" progId="Equation.3">
                  <p:embed/>
                </p:oleObj>
              </mc:Choice>
              <mc:Fallback>
                <p:oleObj name="公式" r:id="rId7" imgW="2209800" imgH="2286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00425" y="2728913"/>
                        <a:ext cx="5514975"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6599" name="Object 7"/>
          <p:cNvGraphicFramePr>
            <a:graphicFrameLocks noChangeAspect="1"/>
          </p:cNvGraphicFramePr>
          <p:nvPr/>
        </p:nvGraphicFramePr>
        <p:xfrm>
          <a:off x="1979613" y="3994150"/>
          <a:ext cx="6872287" cy="1217613"/>
        </p:xfrm>
        <a:graphic>
          <a:graphicData uri="http://schemas.openxmlformats.org/presentationml/2006/ole">
            <mc:AlternateContent xmlns:mc="http://schemas.openxmlformats.org/markup-compatibility/2006">
              <mc:Choice xmlns:v="urn:schemas-microsoft-com:vml" Requires="v">
                <p:oleObj spid="_x0000_s42004" name="公式" r:id="rId9" imgW="2870200" imgH="508000" progId="Equation.3">
                  <p:embed/>
                </p:oleObj>
              </mc:Choice>
              <mc:Fallback>
                <p:oleObj name="公式" r:id="rId9" imgW="2870200" imgH="5080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79613" y="3994150"/>
                        <a:ext cx="6872287" cy="1217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6600" name="Object 8"/>
          <p:cNvGraphicFramePr>
            <a:graphicFrameLocks noChangeAspect="1"/>
          </p:cNvGraphicFramePr>
          <p:nvPr/>
        </p:nvGraphicFramePr>
        <p:xfrm>
          <a:off x="2767013" y="5565775"/>
          <a:ext cx="5927725" cy="889000"/>
        </p:xfrm>
        <a:graphic>
          <a:graphicData uri="http://schemas.openxmlformats.org/presentationml/2006/ole">
            <mc:AlternateContent xmlns:mc="http://schemas.openxmlformats.org/markup-compatibility/2006">
              <mc:Choice xmlns:v="urn:schemas-microsoft-com:vml" Requires="v">
                <p:oleObj spid="_x0000_s42005" name="公式" r:id="rId11" imgW="2373870" imgH="355446" progId="Equation.3">
                  <p:embed/>
                </p:oleObj>
              </mc:Choice>
              <mc:Fallback>
                <p:oleObj name="公式" r:id="rId11" imgW="2373870" imgH="355446"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67013" y="5565775"/>
                        <a:ext cx="5927725"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页脚占位符 11"/>
          <p:cNvSpPr>
            <a:spLocks noGrp="1"/>
          </p:cNvSpPr>
          <p:nvPr>
            <p:ph type="ftr" sz="quarter" idx="11"/>
          </p:nvPr>
        </p:nvSpPr>
        <p:spPr/>
        <p:txBody>
          <a:bodyPr/>
          <a:lstStyle/>
          <a:p>
            <a:pPr>
              <a:defRPr/>
            </a:pPr>
            <a:r>
              <a:rPr lang="zh-CN" altLang="en-US"/>
              <a:t>信息与软件工程学院　顾小丰</a:t>
            </a:r>
            <a:endParaRPr lang="en-US" altLang="zh-CN"/>
          </a:p>
        </p:txBody>
      </p:sp>
      <p:sp>
        <p:nvSpPr>
          <p:cNvPr id="41995"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45</a:t>
            </a:r>
            <a:r>
              <a:rPr lang="zh-CN" altLang="en-US" sz="1800">
                <a:solidFill>
                  <a:srgbClr val="00FF00"/>
                </a:solidFill>
                <a:ea typeface="黑体" panose="02010609060101010101" pitchFamily="49" charset="-122"/>
              </a:rPr>
              <a:t>－</a:t>
            </a:r>
            <a:fld id="{71893413-A359-4287-8AFC-BA74198442F1}" type="slidenum">
              <a:rPr lang="zh-CN" altLang="en-US" sz="1800">
                <a:solidFill>
                  <a:srgbClr val="00FF00"/>
                </a:solidFill>
                <a:ea typeface="黑体" panose="02010609060101010101" pitchFamily="49" charset="-122"/>
              </a:rPr>
              <a:pPr/>
              <a:t>36</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66595">
                                            <p:txEl>
                                              <p:pRg st="0" end="0"/>
                                            </p:txEl>
                                          </p:spTgt>
                                        </p:tgtEl>
                                        <p:attrNameLst>
                                          <p:attrName>style.visibility</p:attrName>
                                        </p:attrNameLst>
                                      </p:cBhvr>
                                      <p:to>
                                        <p:strVal val="visible"/>
                                      </p:to>
                                    </p:set>
                                    <p:anim calcmode="lin" valueType="num">
                                      <p:cBhvr additive="base">
                                        <p:cTn id="7" dur="500" fill="hold"/>
                                        <p:tgtEl>
                                          <p:spTgt spid="3665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6595">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66595">
                                            <p:txEl>
                                              <p:pRg st="1" end="1"/>
                                            </p:txEl>
                                          </p:spTgt>
                                        </p:tgtEl>
                                        <p:attrNameLst>
                                          <p:attrName>style.visibility</p:attrName>
                                        </p:attrNameLst>
                                      </p:cBhvr>
                                      <p:to>
                                        <p:strVal val="visible"/>
                                      </p:to>
                                    </p:set>
                                    <p:anim calcmode="lin" valueType="num">
                                      <p:cBhvr additive="base">
                                        <p:cTn id="12" dur="500" fill="hold"/>
                                        <p:tgtEl>
                                          <p:spTgt spid="366595">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66595">
                                            <p:txEl>
                                              <p:pRg st="1" end="1"/>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66595">
                                            <p:txEl>
                                              <p:pRg st="2" end="2"/>
                                            </p:txEl>
                                          </p:spTgt>
                                        </p:tgtEl>
                                        <p:attrNameLst>
                                          <p:attrName>style.visibility</p:attrName>
                                        </p:attrNameLst>
                                      </p:cBhvr>
                                      <p:to>
                                        <p:strVal val="visible"/>
                                      </p:to>
                                    </p:set>
                                    <p:anim calcmode="lin" valueType="num">
                                      <p:cBhvr additive="base">
                                        <p:cTn id="17" dur="500" fill="hold"/>
                                        <p:tgtEl>
                                          <p:spTgt spid="36659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66595">
                                            <p:txEl>
                                              <p:pRg st="2" end="2"/>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66595">
                                            <p:txEl>
                                              <p:pRg st="3" end="3"/>
                                            </p:txEl>
                                          </p:spTgt>
                                        </p:tgtEl>
                                        <p:attrNameLst>
                                          <p:attrName>style.visibility</p:attrName>
                                        </p:attrNameLst>
                                      </p:cBhvr>
                                      <p:to>
                                        <p:strVal val="visible"/>
                                      </p:to>
                                    </p:set>
                                    <p:anim calcmode="lin" valueType="num">
                                      <p:cBhvr additive="base">
                                        <p:cTn id="22" dur="500" fill="hold"/>
                                        <p:tgtEl>
                                          <p:spTgt spid="366595">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66595">
                                            <p:txEl>
                                              <p:pRg st="3" end="3"/>
                                            </p:txEl>
                                          </p:spTgt>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66595">
                                            <p:txEl>
                                              <p:pRg st="5" end="5"/>
                                            </p:txEl>
                                          </p:spTgt>
                                        </p:tgtEl>
                                        <p:attrNameLst>
                                          <p:attrName>style.visibility</p:attrName>
                                        </p:attrNameLst>
                                      </p:cBhvr>
                                      <p:to>
                                        <p:strVal val="visible"/>
                                      </p:to>
                                    </p:set>
                                    <p:anim calcmode="lin" valueType="num">
                                      <p:cBhvr additive="base">
                                        <p:cTn id="27" dur="500" fill="hold"/>
                                        <p:tgtEl>
                                          <p:spTgt spid="36659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66595">
                                            <p:txEl>
                                              <p:pRg st="5" end="5"/>
                                            </p:txEl>
                                          </p:spTgt>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2500"/>
                            </p:stCondLst>
                            <p:childTnLst>
                              <p:par>
                                <p:cTn id="30" presetID="2" presetClass="entr" presetSubtype="3" fill="hold" nodeType="afterEffect">
                                  <p:stCondLst>
                                    <p:cond delay="0"/>
                                  </p:stCondLst>
                                  <p:childTnLst>
                                    <p:set>
                                      <p:cBhvr>
                                        <p:cTn id="31" dur="1" fill="hold">
                                          <p:stCondLst>
                                            <p:cond delay="0"/>
                                          </p:stCondLst>
                                        </p:cTn>
                                        <p:tgtEl>
                                          <p:spTgt spid="366598"/>
                                        </p:tgtEl>
                                        <p:attrNameLst>
                                          <p:attrName>style.visibility</p:attrName>
                                        </p:attrNameLst>
                                      </p:cBhvr>
                                      <p:to>
                                        <p:strVal val="visible"/>
                                      </p:to>
                                    </p:set>
                                    <p:anim calcmode="lin" valueType="num">
                                      <p:cBhvr additive="base">
                                        <p:cTn id="32" dur="500" fill="hold"/>
                                        <p:tgtEl>
                                          <p:spTgt spid="366598"/>
                                        </p:tgtEl>
                                        <p:attrNameLst>
                                          <p:attrName>ppt_x</p:attrName>
                                        </p:attrNameLst>
                                      </p:cBhvr>
                                      <p:tavLst>
                                        <p:tav tm="0">
                                          <p:val>
                                            <p:strVal val="1+#ppt_w/2"/>
                                          </p:val>
                                        </p:tav>
                                        <p:tav tm="100000">
                                          <p:val>
                                            <p:strVal val="#ppt_x"/>
                                          </p:val>
                                        </p:tav>
                                      </p:tavLst>
                                    </p:anim>
                                    <p:anim calcmode="lin" valueType="num">
                                      <p:cBhvr additive="base">
                                        <p:cTn id="33" dur="500" fill="hold"/>
                                        <p:tgtEl>
                                          <p:spTgt spid="366598"/>
                                        </p:tgtEl>
                                        <p:attrNameLst>
                                          <p:attrName>ppt_y</p:attrName>
                                        </p:attrNameLst>
                                      </p:cBhvr>
                                      <p:tavLst>
                                        <p:tav tm="0">
                                          <p:val>
                                            <p:strVal val="0-#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3" fill="hold" nodeType="clickEffect">
                                  <p:stCondLst>
                                    <p:cond delay="0"/>
                                  </p:stCondLst>
                                  <p:childTnLst>
                                    <p:set>
                                      <p:cBhvr>
                                        <p:cTn id="37" dur="1" fill="hold">
                                          <p:stCondLst>
                                            <p:cond delay="0"/>
                                          </p:stCondLst>
                                        </p:cTn>
                                        <p:tgtEl>
                                          <p:spTgt spid="366596"/>
                                        </p:tgtEl>
                                        <p:attrNameLst>
                                          <p:attrName>style.visibility</p:attrName>
                                        </p:attrNameLst>
                                      </p:cBhvr>
                                      <p:to>
                                        <p:strVal val="visible"/>
                                      </p:to>
                                    </p:set>
                                    <p:anim calcmode="lin" valueType="num">
                                      <p:cBhvr additive="base">
                                        <p:cTn id="38" dur="500" fill="hold"/>
                                        <p:tgtEl>
                                          <p:spTgt spid="366596"/>
                                        </p:tgtEl>
                                        <p:attrNameLst>
                                          <p:attrName>ppt_x</p:attrName>
                                        </p:attrNameLst>
                                      </p:cBhvr>
                                      <p:tavLst>
                                        <p:tav tm="0">
                                          <p:val>
                                            <p:strVal val="1+#ppt_w/2"/>
                                          </p:val>
                                        </p:tav>
                                        <p:tav tm="100000">
                                          <p:val>
                                            <p:strVal val="#ppt_x"/>
                                          </p:val>
                                        </p:tav>
                                      </p:tavLst>
                                    </p:anim>
                                    <p:anim calcmode="lin" valueType="num">
                                      <p:cBhvr additive="base">
                                        <p:cTn id="39" dur="500" fill="hold"/>
                                        <p:tgtEl>
                                          <p:spTgt spid="366596"/>
                                        </p:tgtEl>
                                        <p:attrNameLst>
                                          <p:attrName>ppt_y</p:attrName>
                                        </p:attrNameLst>
                                      </p:cBhvr>
                                      <p:tavLst>
                                        <p:tav tm="0">
                                          <p:val>
                                            <p:strVal val="0-#ppt_h/2"/>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3" fill="hold" nodeType="clickEffect">
                                  <p:stCondLst>
                                    <p:cond delay="0"/>
                                  </p:stCondLst>
                                  <p:childTnLst>
                                    <p:set>
                                      <p:cBhvr>
                                        <p:cTn id="43" dur="1" fill="hold">
                                          <p:stCondLst>
                                            <p:cond delay="0"/>
                                          </p:stCondLst>
                                        </p:cTn>
                                        <p:tgtEl>
                                          <p:spTgt spid="366597"/>
                                        </p:tgtEl>
                                        <p:attrNameLst>
                                          <p:attrName>style.visibility</p:attrName>
                                        </p:attrNameLst>
                                      </p:cBhvr>
                                      <p:to>
                                        <p:strVal val="visible"/>
                                      </p:to>
                                    </p:set>
                                    <p:anim calcmode="lin" valueType="num">
                                      <p:cBhvr additive="base">
                                        <p:cTn id="44" dur="500" fill="hold"/>
                                        <p:tgtEl>
                                          <p:spTgt spid="366597"/>
                                        </p:tgtEl>
                                        <p:attrNameLst>
                                          <p:attrName>ppt_x</p:attrName>
                                        </p:attrNameLst>
                                      </p:cBhvr>
                                      <p:tavLst>
                                        <p:tav tm="0">
                                          <p:val>
                                            <p:strVal val="1+#ppt_w/2"/>
                                          </p:val>
                                        </p:tav>
                                        <p:tav tm="100000">
                                          <p:val>
                                            <p:strVal val="#ppt_x"/>
                                          </p:val>
                                        </p:tav>
                                      </p:tavLst>
                                    </p:anim>
                                    <p:anim calcmode="lin" valueType="num">
                                      <p:cBhvr additive="base">
                                        <p:cTn id="45" dur="500" fill="hold"/>
                                        <p:tgtEl>
                                          <p:spTgt spid="366597"/>
                                        </p:tgtEl>
                                        <p:attrNameLst>
                                          <p:attrName>ppt_y</p:attrName>
                                        </p:attrNameLst>
                                      </p:cBhvr>
                                      <p:tavLst>
                                        <p:tav tm="0">
                                          <p:val>
                                            <p:strVal val="0-#ppt_h/2"/>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3" fill="hold" nodeType="clickEffect">
                                  <p:stCondLst>
                                    <p:cond delay="0"/>
                                  </p:stCondLst>
                                  <p:childTnLst>
                                    <p:set>
                                      <p:cBhvr>
                                        <p:cTn id="49" dur="1" fill="hold">
                                          <p:stCondLst>
                                            <p:cond delay="0"/>
                                          </p:stCondLst>
                                        </p:cTn>
                                        <p:tgtEl>
                                          <p:spTgt spid="366599"/>
                                        </p:tgtEl>
                                        <p:attrNameLst>
                                          <p:attrName>style.visibility</p:attrName>
                                        </p:attrNameLst>
                                      </p:cBhvr>
                                      <p:to>
                                        <p:strVal val="visible"/>
                                      </p:to>
                                    </p:set>
                                    <p:anim calcmode="lin" valueType="num">
                                      <p:cBhvr additive="base">
                                        <p:cTn id="50" dur="500" fill="hold"/>
                                        <p:tgtEl>
                                          <p:spTgt spid="366599"/>
                                        </p:tgtEl>
                                        <p:attrNameLst>
                                          <p:attrName>ppt_x</p:attrName>
                                        </p:attrNameLst>
                                      </p:cBhvr>
                                      <p:tavLst>
                                        <p:tav tm="0">
                                          <p:val>
                                            <p:strVal val="1+#ppt_w/2"/>
                                          </p:val>
                                        </p:tav>
                                        <p:tav tm="100000">
                                          <p:val>
                                            <p:strVal val="#ppt_x"/>
                                          </p:val>
                                        </p:tav>
                                      </p:tavLst>
                                    </p:anim>
                                    <p:anim calcmode="lin" valueType="num">
                                      <p:cBhvr additive="base">
                                        <p:cTn id="51" dur="500" fill="hold"/>
                                        <p:tgtEl>
                                          <p:spTgt spid="366599"/>
                                        </p:tgtEl>
                                        <p:attrNameLst>
                                          <p:attrName>ppt_y</p:attrName>
                                        </p:attrNameLst>
                                      </p:cBhvr>
                                      <p:tavLst>
                                        <p:tav tm="0">
                                          <p:val>
                                            <p:strVal val="0-#ppt_h/2"/>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 presetClass="entr" presetSubtype="3" fill="hold" nodeType="clickEffect">
                                  <p:stCondLst>
                                    <p:cond delay="0"/>
                                  </p:stCondLst>
                                  <p:childTnLst>
                                    <p:set>
                                      <p:cBhvr>
                                        <p:cTn id="55" dur="1" fill="hold">
                                          <p:stCondLst>
                                            <p:cond delay="0"/>
                                          </p:stCondLst>
                                        </p:cTn>
                                        <p:tgtEl>
                                          <p:spTgt spid="366600"/>
                                        </p:tgtEl>
                                        <p:attrNameLst>
                                          <p:attrName>style.visibility</p:attrName>
                                        </p:attrNameLst>
                                      </p:cBhvr>
                                      <p:to>
                                        <p:strVal val="visible"/>
                                      </p:to>
                                    </p:set>
                                    <p:anim calcmode="lin" valueType="num">
                                      <p:cBhvr additive="base">
                                        <p:cTn id="56" dur="500" fill="hold"/>
                                        <p:tgtEl>
                                          <p:spTgt spid="366600"/>
                                        </p:tgtEl>
                                        <p:attrNameLst>
                                          <p:attrName>ppt_x</p:attrName>
                                        </p:attrNameLst>
                                      </p:cBhvr>
                                      <p:tavLst>
                                        <p:tav tm="0">
                                          <p:val>
                                            <p:strVal val="1+#ppt_w/2"/>
                                          </p:val>
                                        </p:tav>
                                        <p:tav tm="100000">
                                          <p:val>
                                            <p:strVal val="#ppt_x"/>
                                          </p:val>
                                        </p:tav>
                                      </p:tavLst>
                                    </p:anim>
                                    <p:anim calcmode="lin" valueType="num">
                                      <p:cBhvr additive="base">
                                        <p:cTn id="57" dur="500" fill="hold"/>
                                        <p:tgtEl>
                                          <p:spTgt spid="36660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5"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4"/>
          <p:cNvSpPr>
            <a:spLocks noGrp="1"/>
          </p:cNvSpPr>
          <p:nvPr>
            <p:ph type="dt" sz="quarter" idx="10"/>
          </p:nvPr>
        </p:nvSpPr>
        <p:spPr/>
        <p:txBody>
          <a:bodyPr/>
          <a:lstStyle/>
          <a:p>
            <a:pPr>
              <a:defRPr/>
            </a:pPr>
            <a:fld id="{D2B210AE-429D-48DF-9A9B-C15C94255E65}" type="datetime1">
              <a:rPr lang="zh-CN" altLang="en-US"/>
              <a:pPr>
                <a:defRPr/>
              </a:pPr>
              <a:t>2018/12/13</a:t>
            </a:fld>
            <a:endParaRPr lang="en-US" altLang="zh-CN"/>
          </a:p>
        </p:txBody>
      </p:sp>
      <p:sp>
        <p:nvSpPr>
          <p:cNvPr id="43011" name="Rectangle 2"/>
          <p:cNvSpPr>
            <a:spLocks noGrp="1" noChangeArrowheads="1"/>
          </p:cNvSpPr>
          <p:nvPr>
            <p:ph type="title"/>
          </p:nvPr>
        </p:nvSpPr>
        <p:spPr/>
        <p:txBody>
          <a:bodyPr/>
          <a:lstStyle/>
          <a:p>
            <a:pPr eaLnBrk="1" hangingPunct="1"/>
            <a:r>
              <a:rPr lang="zh-CN" altLang="en-US" smtClean="0"/>
              <a:t>维纳过程的</a:t>
            </a:r>
            <a:r>
              <a:rPr lang="en-US" altLang="zh-CN" smtClean="0"/>
              <a:t>n</a:t>
            </a:r>
            <a:r>
              <a:rPr lang="zh-CN" altLang="en-US" smtClean="0"/>
              <a:t>维概率分布</a:t>
            </a:r>
          </a:p>
        </p:txBody>
      </p:sp>
      <p:sp>
        <p:nvSpPr>
          <p:cNvPr id="367619" name="Rectangle 3"/>
          <p:cNvSpPr>
            <a:spLocks noGrp="1" noChangeArrowheads="1"/>
          </p:cNvSpPr>
          <p:nvPr>
            <p:ph type="body" sz="half" idx="1"/>
          </p:nvPr>
        </p:nvSpPr>
        <p:spPr>
          <a:xfrm>
            <a:off x="1143000" y="908050"/>
            <a:ext cx="3771900" cy="4610100"/>
          </a:xfrm>
        </p:spPr>
        <p:txBody>
          <a:bodyPr/>
          <a:lstStyle/>
          <a:p>
            <a:pPr eaLnBrk="1" hangingPunct="1">
              <a:lnSpc>
                <a:spcPct val="180000"/>
              </a:lnSpc>
              <a:buFont typeface="Wingdings" panose="05000000000000000000" pitchFamily="2" charset="2"/>
              <a:buNone/>
            </a:pPr>
            <a:r>
              <a:rPr lang="zh-CN" altLang="en-US" smtClean="0">
                <a:solidFill>
                  <a:srgbClr val="0000FF"/>
                </a:solidFill>
              </a:rPr>
              <a:t>均值函数向量</a:t>
            </a:r>
          </a:p>
          <a:p>
            <a:pPr eaLnBrk="1" hangingPunct="1">
              <a:lnSpc>
                <a:spcPct val="180000"/>
              </a:lnSpc>
              <a:buFont typeface="Wingdings" panose="05000000000000000000" pitchFamily="2" charset="2"/>
              <a:buNone/>
            </a:pPr>
            <a:r>
              <a:rPr lang="en-US" altLang="zh-CN" smtClean="0">
                <a:solidFill>
                  <a:srgbClr val="0000FF"/>
                </a:solidFill>
              </a:rPr>
              <a:t>n</a:t>
            </a:r>
            <a:r>
              <a:rPr lang="zh-CN" altLang="en-US" smtClean="0">
                <a:solidFill>
                  <a:srgbClr val="0000FF"/>
                </a:solidFill>
              </a:rPr>
              <a:t>阶协方差矩阵</a:t>
            </a:r>
          </a:p>
          <a:p>
            <a:pPr eaLnBrk="1" hangingPunct="1">
              <a:lnSpc>
                <a:spcPct val="180000"/>
              </a:lnSpc>
              <a:buFont typeface="Wingdings" panose="05000000000000000000" pitchFamily="2" charset="2"/>
              <a:buNone/>
            </a:pPr>
            <a:endParaRPr lang="zh-CN" altLang="en-US" smtClean="0">
              <a:solidFill>
                <a:srgbClr val="0000FF"/>
              </a:solidFill>
            </a:endParaRPr>
          </a:p>
          <a:p>
            <a:pPr eaLnBrk="1" hangingPunct="1">
              <a:lnSpc>
                <a:spcPct val="180000"/>
              </a:lnSpc>
              <a:buFont typeface="Wingdings" panose="05000000000000000000" pitchFamily="2" charset="2"/>
              <a:buNone/>
            </a:pPr>
            <a:endParaRPr lang="zh-CN" altLang="en-US" smtClean="0">
              <a:solidFill>
                <a:srgbClr val="0000FF"/>
              </a:solidFill>
            </a:endParaRPr>
          </a:p>
          <a:p>
            <a:pPr eaLnBrk="1" hangingPunct="1">
              <a:lnSpc>
                <a:spcPct val="180000"/>
              </a:lnSpc>
              <a:buFont typeface="Wingdings" panose="05000000000000000000" pitchFamily="2" charset="2"/>
              <a:buNone/>
            </a:pPr>
            <a:endParaRPr lang="zh-CN" altLang="en-US" smtClean="0">
              <a:solidFill>
                <a:srgbClr val="0000FF"/>
              </a:solidFill>
            </a:endParaRPr>
          </a:p>
          <a:p>
            <a:pPr eaLnBrk="1" hangingPunct="1">
              <a:lnSpc>
                <a:spcPct val="180000"/>
              </a:lnSpc>
              <a:buFont typeface="Wingdings" panose="05000000000000000000" pitchFamily="2" charset="2"/>
              <a:buNone/>
            </a:pPr>
            <a:r>
              <a:rPr lang="en-US" altLang="zh-CN" smtClean="0">
                <a:solidFill>
                  <a:srgbClr val="0000FF"/>
                </a:solidFill>
              </a:rPr>
              <a:t>n</a:t>
            </a:r>
            <a:r>
              <a:rPr lang="zh-CN" altLang="en-US" smtClean="0">
                <a:solidFill>
                  <a:srgbClr val="0000FF"/>
                </a:solidFill>
              </a:rPr>
              <a:t>维概率分布</a:t>
            </a:r>
          </a:p>
        </p:txBody>
      </p:sp>
      <p:graphicFrame>
        <p:nvGraphicFramePr>
          <p:cNvPr id="367620" name="Object 4"/>
          <p:cNvGraphicFramePr>
            <a:graphicFrameLocks noGrp="1" noChangeAspect="1"/>
          </p:cNvGraphicFramePr>
          <p:nvPr>
            <p:ph sz="half" idx="2"/>
          </p:nvPr>
        </p:nvGraphicFramePr>
        <p:xfrm>
          <a:off x="4352925" y="1125538"/>
          <a:ext cx="2228850" cy="542925"/>
        </p:xfrm>
        <a:graphic>
          <a:graphicData uri="http://schemas.openxmlformats.org/presentationml/2006/ole">
            <mc:AlternateContent xmlns:mc="http://schemas.openxmlformats.org/markup-compatibility/2006">
              <mc:Choice xmlns:v="urn:schemas-microsoft-com:vml" Requires="v">
                <p:oleObj spid="_x0000_s43021" name="公式" r:id="rId3" imgW="990170" imgH="241195" progId="Equation.3">
                  <p:embed/>
                </p:oleObj>
              </mc:Choice>
              <mc:Fallback>
                <p:oleObj name="公式" r:id="rId3" imgW="990170" imgH="241195"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2925" y="1125538"/>
                        <a:ext cx="2228850" cy="54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7621" name="Object 5"/>
          <p:cNvGraphicFramePr>
            <a:graphicFrameLocks noChangeAspect="1"/>
          </p:cNvGraphicFramePr>
          <p:nvPr/>
        </p:nvGraphicFramePr>
        <p:xfrm>
          <a:off x="3224213" y="2540000"/>
          <a:ext cx="4143375" cy="2141538"/>
        </p:xfrm>
        <a:graphic>
          <a:graphicData uri="http://schemas.openxmlformats.org/presentationml/2006/ole">
            <mc:AlternateContent xmlns:mc="http://schemas.openxmlformats.org/markup-compatibility/2006">
              <mc:Choice xmlns:v="urn:schemas-microsoft-com:vml" Requires="v">
                <p:oleObj spid="_x0000_s43022" name="公式" r:id="rId5" imgW="1841500" imgH="952500" progId="Equation.3">
                  <p:embed/>
                </p:oleObj>
              </mc:Choice>
              <mc:Fallback>
                <p:oleObj name="公式" r:id="rId5" imgW="1841500" imgH="9525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24213" y="2540000"/>
                        <a:ext cx="4143375" cy="2141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7622" name="Object 6"/>
          <p:cNvGraphicFramePr>
            <a:graphicFrameLocks noChangeAspect="1"/>
          </p:cNvGraphicFramePr>
          <p:nvPr/>
        </p:nvGraphicFramePr>
        <p:xfrm>
          <a:off x="3538538" y="5026025"/>
          <a:ext cx="5311775" cy="1571625"/>
        </p:xfrm>
        <a:graphic>
          <a:graphicData uri="http://schemas.openxmlformats.org/presentationml/2006/ole">
            <mc:AlternateContent xmlns:mc="http://schemas.openxmlformats.org/markup-compatibility/2006">
              <mc:Choice xmlns:v="urn:schemas-microsoft-com:vml" Requires="v">
                <p:oleObj spid="_x0000_s43023" name="公式" r:id="rId7" imgW="2362200" imgH="698500" progId="Equation.3">
                  <p:embed/>
                </p:oleObj>
              </mc:Choice>
              <mc:Fallback>
                <p:oleObj name="公式" r:id="rId7" imgW="2362200" imgH="6985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8538" y="5026025"/>
                        <a:ext cx="5311775" cy="157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页脚占位符 9"/>
          <p:cNvSpPr>
            <a:spLocks noGrp="1"/>
          </p:cNvSpPr>
          <p:nvPr>
            <p:ph type="ftr" sz="quarter" idx="11"/>
          </p:nvPr>
        </p:nvSpPr>
        <p:spPr/>
        <p:txBody>
          <a:bodyPr/>
          <a:lstStyle/>
          <a:p>
            <a:pPr>
              <a:defRPr/>
            </a:pPr>
            <a:r>
              <a:rPr lang="zh-CN" altLang="en-US"/>
              <a:t>信息与软件工程学院　顾小丰</a:t>
            </a:r>
            <a:endParaRPr lang="en-US" altLang="zh-CN"/>
          </a:p>
        </p:txBody>
      </p:sp>
      <p:sp>
        <p:nvSpPr>
          <p:cNvPr id="43017"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45</a:t>
            </a:r>
            <a:r>
              <a:rPr lang="zh-CN" altLang="en-US" sz="1800">
                <a:solidFill>
                  <a:srgbClr val="00FF00"/>
                </a:solidFill>
                <a:ea typeface="黑体" panose="02010609060101010101" pitchFamily="49" charset="-122"/>
              </a:rPr>
              <a:t>－</a:t>
            </a:r>
            <a:fld id="{8A83E46E-D790-42B3-A56E-5B750AB41CA0}" type="slidenum">
              <a:rPr lang="zh-CN" altLang="en-US" sz="1800">
                <a:solidFill>
                  <a:srgbClr val="00FF00"/>
                </a:solidFill>
                <a:ea typeface="黑体" panose="02010609060101010101" pitchFamily="49" charset="-122"/>
              </a:rPr>
              <a:pPr/>
              <a:t>37</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3" fill="hold" nodeType="afterEffect">
                                  <p:stCondLst>
                                    <p:cond delay="0"/>
                                  </p:stCondLst>
                                  <p:childTnLst>
                                    <p:set>
                                      <p:cBhvr>
                                        <p:cTn id="6" dur="1" fill="hold">
                                          <p:stCondLst>
                                            <p:cond delay="0"/>
                                          </p:stCondLst>
                                        </p:cTn>
                                        <p:tgtEl>
                                          <p:spTgt spid="367622"/>
                                        </p:tgtEl>
                                        <p:attrNameLst>
                                          <p:attrName>style.visibility</p:attrName>
                                        </p:attrNameLst>
                                      </p:cBhvr>
                                      <p:to>
                                        <p:strVal val="visible"/>
                                      </p:to>
                                    </p:set>
                                    <p:anim calcmode="lin" valueType="num">
                                      <p:cBhvr additive="base">
                                        <p:cTn id="7" dur="500" fill="hold"/>
                                        <p:tgtEl>
                                          <p:spTgt spid="367622"/>
                                        </p:tgtEl>
                                        <p:attrNameLst>
                                          <p:attrName>ppt_x</p:attrName>
                                        </p:attrNameLst>
                                      </p:cBhvr>
                                      <p:tavLst>
                                        <p:tav tm="0">
                                          <p:val>
                                            <p:strVal val="1+#ppt_w/2"/>
                                          </p:val>
                                        </p:tav>
                                        <p:tav tm="100000">
                                          <p:val>
                                            <p:strVal val="#ppt_x"/>
                                          </p:val>
                                        </p:tav>
                                      </p:tavLst>
                                    </p:anim>
                                    <p:anim calcmode="lin" valueType="num">
                                      <p:cBhvr additive="base">
                                        <p:cTn id="8" dur="500" fill="hold"/>
                                        <p:tgtEl>
                                          <p:spTgt spid="367622"/>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67619">
                                            <p:txEl>
                                              <p:pRg st="0" end="0"/>
                                            </p:txEl>
                                          </p:spTgt>
                                        </p:tgtEl>
                                        <p:attrNameLst>
                                          <p:attrName>style.visibility</p:attrName>
                                        </p:attrNameLst>
                                      </p:cBhvr>
                                      <p:to>
                                        <p:strVal val="visible"/>
                                      </p:to>
                                    </p:set>
                                    <p:anim calcmode="lin" valueType="num">
                                      <p:cBhvr additive="base">
                                        <p:cTn id="12" dur="500" fill="hold"/>
                                        <p:tgtEl>
                                          <p:spTgt spid="367619">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67619">
                                            <p:txEl>
                                              <p:pRg st="0" end="0"/>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67619">
                                            <p:txEl>
                                              <p:pRg st="1" end="1"/>
                                            </p:txEl>
                                          </p:spTgt>
                                        </p:tgtEl>
                                        <p:attrNameLst>
                                          <p:attrName>style.visibility</p:attrName>
                                        </p:attrNameLst>
                                      </p:cBhvr>
                                      <p:to>
                                        <p:strVal val="visible"/>
                                      </p:to>
                                    </p:set>
                                    <p:anim calcmode="lin" valueType="num">
                                      <p:cBhvr additive="base">
                                        <p:cTn id="17" dur="500" fill="hold"/>
                                        <p:tgtEl>
                                          <p:spTgt spid="367619">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67619">
                                            <p:txEl>
                                              <p:pRg st="1" end="1"/>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67619">
                                            <p:txEl>
                                              <p:pRg st="5" end="5"/>
                                            </p:txEl>
                                          </p:spTgt>
                                        </p:tgtEl>
                                        <p:attrNameLst>
                                          <p:attrName>style.visibility</p:attrName>
                                        </p:attrNameLst>
                                      </p:cBhvr>
                                      <p:to>
                                        <p:strVal val="visible"/>
                                      </p:to>
                                    </p:set>
                                    <p:anim calcmode="lin" valueType="num">
                                      <p:cBhvr additive="base">
                                        <p:cTn id="22" dur="500" fill="hold"/>
                                        <p:tgtEl>
                                          <p:spTgt spid="367619">
                                            <p:txEl>
                                              <p:pRg st="5" end="5"/>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6761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3" fill="hold" nodeType="clickEffect">
                                  <p:stCondLst>
                                    <p:cond delay="0"/>
                                  </p:stCondLst>
                                  <p:childTnLst>
                                    <p:set>
                                      <p:cBhvr>
                                        <p:cTn id="27" dur="1" fill="hold">
                                          <p:stCondLst>
                                            <p:cond delay="0"/>
                                          </p:stCondLst>
                                        </p:cTn>
                                        <p:tgtEl>
                                          <p:spTgt spid="367620"/>
                                        </p:tgtEl>
                                        <p:attrNameLst>
                                          <p:attrName>style.visibility</p:attrName>
                                        </p:attrNameLst>
                                      </p:cBhvr>
                                      <p:to>
                                        <p:strVal val="visible"/>
                                      </p:to>
                                    </p:set>
                                    <p:anim calcmode="lin" valueType="num">
                                      <p:cBhvr additive="base">
                                        <p:cTn id="28" dur="500" fill="hold"/>
                                        <p:tgtEl>
                                          <p:spTgt spid="367620"/>
                                        </p:tgtEl>
                                        <p:attrNameLst>
                                          <p:attrName>ppt_x</p:attrName>
                                        </p:attrNameLst>
                                      </p:cBhvr>
                                      <p:tavLst>
                                        <p:tav tm="0">
                                          <p:val>
                                            <p:strVal val="1+#ppt_w/2"/>
                                          </p:val>
                                        </p:tav>
                                        <p:tav tm="100000">
                                          <p:val>
                                            <p:strVal val="#ppt_x"/>
                                          </p:val>
                                        </p:tav>
                                      </p:tavLst>
                                    </p:anim>
                                    <p:anim calcmode="lin" valueType="num">
                                      <p:cBhvr additive="base">
                                        <p:cTn id="29" dur="500" fill="hold"/>
                                        <p:tgtEl>
                                          <p:spTgt spid="367620"/>
                                        </p:tgtEl>
                                        <p:attrNameLst>
                                          <p:attrName>ppt_y</p:attrName>
                                        </p:attrNameLst>
                                      </p:cBhvr>
                                      <p:tavLst>
                                        <p:tav tm="0">
                                          <p:val>
                                            <p:strVal val="0-#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3" fill="hold" nodeType="clickEffect">
                                  <p:stCondLst>
                                    <p:cond delay="0"/>
                                  </p:stCondLst>
                                  <p:childTnLst>
                                    <p:set>
                                      <p:cBhvr>
                                        <p:cTn id="33" dur="1" fill="hold">
                                          <p:stCondLst>
                                            <p:cond delay="0"/>
                                          </p:stCondLst>
                                        </p:cTn>
                                        <p:tgtEl>
                                          <p:spTgt spid="367621"/>
                                        </p:tgtEl>
                                        <p:attrNameLst>
                                          <p:attrName>style.visibility</p:attrName>
                                        </p:attrNameLst>
                                      </p:cBhvr>
                                      <p:to>
                                        <p:strVal val="visible"/>
                                      </p:to>
                                    </p:set>
                                    <p:anim calcmode="lin" valueType="num">
                                      <p:cBhvr additive="base">
                                        <p:cTn id="34" dur="500" fill="hold"/>
                                        <p:tgtEl>
                                          <p:spTgt spid="367621"/>
                                        </p:tgtEl>
                                        <p:attrNameLst>
                                          <p:attrName>ppt_x</p:attrName>
                                        </p:attrNameLst>
                                      </p:cBhvr>
                                      <p:tavLst>
                                        <p:tav tm="0">
                                          <p:val>
                                            <p:strVal val="1+#ppt_w/2"/>
                                          </p:val>
                                        </p:tav>
                                        <p:tav tm="100000">
                                          <p:val>
                                            <p:strVal val="#ppt_x"/>
                                          </p:val>
                                        </p:tav>
                                      </p:tavLst>
                                    </p:anim>
                                    <p:anim calcmode="lin" valueType="num">
                                      <p:cBhvr additive="base">
                                        <p:cTn id="35" dur="500" fill="hold"/>
                                        <p:tgtEl>
                                          <p:spTgt spid="3676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19"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4"/>
          <p:cNvSpPr>
            <a:spLocks noGrp="1"/>
          </p:cNvSpPr>
          <p:nvPr>
            <p:ph type="dt" sz="quarter" idx="10"/>
          </p:nvPr>
        </p:nvSpPr>
        <p:spPr/>
        <p:txBody>
          <a:bodyPr/>
          <a:lstStyle/>
          <a:p>
            <a:pPr>
              <a:defRPr/>
            </a:pPr>
            <a:fld id="{8FF2D23B-E12C-4CFA-86C1-E28863BB6E0B}" type="datetime1">
              <a:rPr lang="zh-CN" altLang="en-US"/>
              <a:pPr>
                <a:defRPr/>
              </a:pPr>
              <a:t>2018/12/13</a:t>
            </a:fld>
            <a:endParaRPr lang="en-US" altLang="zh-CN"/>
          </a:p>
        </p:txBody>
      </p:sp>
      <p:sp>
        <p:nvSpPr>
          <p:cNvPr id="44035" name="Rectangle 2"/>
          <p:cNvSpPr>
            <a:spLocks noGrp="1" noChangeArrowheads="1"/>
          </p:cNvSpPr>
          <p:nvPr>
            <p:ph type="title"/>
          </p:nvPr>
        </p:nvSpPr>
        <p:spPr/>
        <p:txBody>
          <a:bodyPr/>
          <a:lstStyle/>
          <a:p>
            <a:pPr eaLnBrk="1" hangingPunct="1"/>
            <a:r>
              <a:rPr lang="zh-CN" altLang="en-US" smtClean="0"/>
              <a:t>维纳过程的</a:t>
            </a:r>
            <a:r>
              <a:rPr lang="en-US" altLang="zh-CN" smtClean="0"/>
              <a:t>n</a:t>
            </a:r>
            <a:r>
              <a:rPr lang="zh-CN" altLang="en-US" smtClean="0"/>
              <a:t>维概率分布</a:t>
            </a:r>
          </a:p>
        </p:txBody>
      </p:sp>
      <p:sp>
        <p:nvSpPr>
          <p:cNvPr id="368643" name="Rectangle 3"/>
          <p:cNvSpPr>
            <a:spLocks noGrp="1" noChangeArrowheads="1"/>
          </p:cNvSpPr>
          <p:nvPr>
            <p:ph type="body" sz="half" idx="1"/>
          </p:nvPr>
        </p:nvSpPr>
        <p:spPr>
          <a:xfrm>
            <a:off x="1143000" y="1012825"/>
            <a:ext cx="3771900" cy="641350"/>
          </a:xfrm>
        </p:spPr>
        <p:txBody>
          <a:bodyPr/>
          <a:lstStyle/>
          <a:p>
            <a:pPr eaLnBrk="1" hangingPunct="1">
              <a:lnSpc>
                <a:spcPct val="150000"/>
              </a:lnSpc>
              <a:buFont typeface="Wingdings" panose="05000000000000000000" pitchFamily="2" charset="2"/>
              <a:buNone/>
            </a:pPr>
            <a:r>
              <a:rPr lang="en-US" altLang="zh-CN" smtClean="0">
                <a:solidFill>
                  <a:srgbClr val="0000FF"/>
                </a:solidFill>
              </a:rPr>
              <a:t>n</a:t>
            </a:r>
            <a:r>
              <a:rPr lang="zh-CN" altLang="en-US" smtClean="0">
                <a:solidFill>
                  <a:srgbClr val="0000FF"/>
                </a:solidFill>
              </a:rPr>
              <a:t>维概率密度函数</a:t>
            </a:r>
          </a:p>
        </p:txBody>
      </p:sp>
      <p:graphicFrame>
        <p:nvGraphicFramePr>
          <p:cNvPr id="368644" name="Object 4"/>
          <p:cNvGraphicFramePr>
            <a:graphicFrameLocks noChangeAspect="1"/>
          </p:cNvGraphicFramePr>
          <p:nvPr/>
        </p:nvGraphicFramePr>
        <p:xfrm>
          <a:off x="3851275" y="1125538"/>
          <a:ext cx="4768850" cy="571500"/>
        </p:xfrm>
        <a:graphic>
          <a:graphicData uri="http://schemas.openxmlformats.org/presentationml/2006/ole">
            <mc:AlternateContent xmlns:mc="http://schemas.openxmlformats.org/markup-compatibility/2006">
              <mc:Choice xmlns:v="urn:schemas-microsoft-com:vml" Requires="v">
                <p:oleObj spid="_x0000_s44048" name="公式" r:id="rId3" imgW="2120900" imgH="254000" progId="Equation.3">
                  <p:embed/>
                </p:oleObj>
              </mc:Choice>
              <mc:Fallback>
                <p:oleObj name="公式" r:id="rId3" imgW="2120900" imgH="2540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275" y="1125538"/>
                        <a:ext cx="476885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645" name="Object 5"/>
          <p:cNvGraphicFramePr>
            <a:graphicFrameLocks noChangeAspect="1"/>
          </p:cNvGraphicFramePr>
          <p:nvPr/>
        </p:nvGraphicFramePr>
        <p:xfrm>
          <a:off x="3332163" y="3887788"/>
          <a:ext cx="4911725" cy="571500"/>
        </p:xfrm>
        <a:graphic>
          <a:graphicData uri="http://schemas.openxmlformats.org/presentationml/2006/ole">
            <mc:AlternateContent xmlns:mc="http://schemas.openxmlformats.org/markup-compatibility/2006">
              <mc:Choice xmlns:v="urn:schemas-microsoft-com:vml" Requires="v">
                <p:oleObj spid="_x0000_s44049" name="公式" r:id="rId5" imgW="2184400" imgH="254000" progId="Equation.3">
                  <p:embed/>
                </p:oleObj>
              </mc:Choice>
              <mc:Fallback>
                <p:oleObj name="公式" r:id="rId5" imgW="2184400" imgH="2540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32163" y="3887788"/>
                        <a:ext cx="4911725"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646" name="Object 6"/>
          <p:cNvGraphicFramePr>
            <a:graphicFrameLocks noChangeAspect="1"/>
          </p:cNvGraphicFramePr>
          <p:nvPr/>
        </p:nvGraphicFramePr>
        <p:xfrm>
          <a:off x="3992563" y="1749425"/>
          <a:ext cx="4454525" cy="2085975"/>
        </p:xfrm>
        <a:graphic>
          <a:graphicData uri="http://schemas.openxmlformats.org/presentationml/2006/ole">
            <mc:AlternateContent xmlns:mc="http://schemas.openxmlformats.org/markup-compatibility/2006">
              <mc:Choice xmlns:v="urn:schemas-microsoft-com:vml" Requires="v">
                <p:oleObj spid="_x0000_s44050" name="公式" r:id="rId7" imgW="1981200" imgH="927100" progId="Equation.3">
                  <p:embed/>
                </p:oleObj>
              </mc:Choice>
              <mc:Fallback>
                <p:oleObj name="公式" r:id="rId7" imgW="1981200" imgH="9271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2563" y="1749425"/>
                        <a:ext cx="4454525" cy="208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647" name="Object 7"/>
          <p:cNvGraphicFramePr>
            <a:graphicFrameLocks noChangeAspect="1"/>
          </p:cNvGraphicFramePr>
          <p:nvPr/>
        </p:nvGraphicFramePr>
        <p:xfrm>
          <a:off x="4425950" y="4511675"/>
          <a:ext cx="2884488" cy="2085975"/>
        </p:xfrm>
        <a:graphic>
          <a:graphicData uri="http://schemas.openxmlformats.org/presentationml/2006/ole">
            <mc:AlternateContent xmlns:mc="http://schemas.openxmlformats.org/markup-compatibility/2006">
              <mc:Choice xmlns:v="urn:schemas-microsoft-com:vml" Requires="v">
                <p:oleObj spid="_x0000_s44051" name="公式" r:id="rId9" imgW="1282700" imgH="927100" progId="Equation.3">
                  <p:embed/>
                </p:oleObj>
              </mc:Choice>
              <mc:Fallback>
                <p:oleObj name="公式" r:id="rId9" imgW="1282700" imgH="9271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25950" y="4511675"/>
                        <a:ext cx="2884488" cy="208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648" name="Rectangle 8"/>
          <p:cNvSpPr>
            <a:spLocks noChangeArrowheads="1"/>
          </p:cNvSpPr>
          <p:nvPr/>
        </p:nvSpPr>
        <p:spPr bwMode="auto">
          <a:xfrm>
            <a:off x="1187450" y="3706813"/>
            <a:ext cx="2160588"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533400" indent="-5334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80000"/>
              </a:lnSpc>
              <a:spcBef>
                <a:spcPct val="70000"/>
              </a:spcBef>
              <a:buFont typeface="Wingdings" panose="05000000000000000000" pitchFamily="2" charset="2"/>
              <a:buNone/>
            </a:pPr>
            <a:r>
              <a:rPr lang="en-US" altLang="zh-CN">
                <a:solidFill>
                  <a:srgbClr val="0000FF"/>
                </a:solidFill>
              </a:rPr>
              <a:t>n</a:t>
            </a:r>
            <a:r>
              <a:rPr lang="zh-CN" altLang="en-US">
                <a:solidFill>
                  <a:srgbClr val="0000FF"/>
                </a:solidFill>
              </a:rPr>
              <a:t>维特征函数</a:t>
            </a:r>
          </a:p>
        </p:txBody>
      </p:sp>
      <p:sp>
        <p:nvSpPr>
          <p:cNvPr id="12" name="页脚占位符 11"/>
          <p:cNvSpPr>
            <a:spLocks noGrp="1"/>
          </p:cNvSpPr>
          <p:nvPr>
            <p:ph type="ftr" sz="quarter" idx="11"/>
          </p:nvPr>
        </p:nvSpPr>
        <p:spPr/>
        <p:txBody>
          <a:bodyPr/>
          <a:lstStyle/>
          <a:p>
            <a:pPr>
              <a:defRPr/>
            </a:pPr>
            <a:r>
              <a:rPr lang="zh-CN" altLang="en-US"/>
              <a:t>信息与软件工程学院　顾小丰</a:t>
            </a:r>
            <a:endParaRPr lang="en-US" altLang="zh-CN"/>
          </a:p>
        </p:txBody>
      </p:sp>
      <p:sp>
        <p:nvSpPr>
          <p:cNvPr id="44043"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45</a:t>
            </a:r>
            <a:r>
              <a:rPr lang="zh-CN" altLang="en-US" sz="1800">
                <a:solidFill>
                  <a:srgbClr val="00FF00"/>
                </a:solidFill>
                <a:ea typeface="黑体" panose="02010609060101010101" pitchFamily="49" charset="-122"/>
              </a:rPr>
              <a:t>－</a:t>
            </a:r>
            <a:fld id="{C7C37F79-54ED-42C1-8613-897245AFC71A}" type="slidenum">
              <a:rPr lang="zh-CN" altLang="en-US" sz="1800">
                <a:solidFill>
                  <a:srgbClr val="00FF00"/>
                </a:solidFill>
                <a:ea typeface="黑体" panose="02010609060101010101" pitchFamily="49" charset="-122"/>
              </a:rPr>
              <a:pPr/>
              <a:t>38</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68643">
                                            <p:txEl>
                                              <p:pRg st="0" end="0"/>
                                            </p:txEl>
                                          </p:spTgt>
                                        </p:tgtEl>
                                        <p:attrNameLst>
                                          <p:attrName>style.visibility</p:attrName>
                                        </p:attrNameLst>
                                      </p:cBhvr>
                                      <p:to>
                                        <p:strVal val="visible"/>
                                      </p:to>
                                    </p:set>
                                    <p:anim calcmode="lin" valueType="num">
                                      <p:cBhvr additive="base">
                                        <p:cTn id="7" dur="500" fill="hold"/>
                                        <p:tgtEl>
                                          <p:spTgt spid="3686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643">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3" fill="hold" nodeType="afterEffect">
                                  <p:stCondLst>
                                    <p:cond delay="0"/>
                                  </p:stCondLst>
                                  <p:childTnLst>
                                    <p:set>
                                      <p:cBhvr>
                                        <p:cTn id="11" dur="1" fill="hold">
                                          <p:stCondLst>
                                            <p:cond delay="0"/>
                                          </p:stCondLst>
                                        </p:cTn>
                                        <p:tgtEl>
                                          <p:spTgt spid="368644"/>
                                        </p:tgtEl>
                                        <p:attrNameLst>
                                          <p:attrName>style.visibility</p:attrName>
                                        </p:attrNameLst>
                                      </p:cBhvr>
                                      <p:to>
                                        <p:strVal val="visible"/>
                                      </p:to>
                                    </p:set>
                                    <p:anim calcmode="lin" valueType="num">
                                      <p:cBhvr additive="base">
                                        <p:cTn id="12" dur="500" fill="hold"/>
                                        <p:tgtEl>
                                          <p:spTgt spid="368644"/>
                                        </p:tgtEl>
                                        <p:attrNameLst>
                                          <p:attrName>ppt_x</p:attrName>
                                        </p:attrNameLst>
                                      </p:cBhvr>
                                      <p:tavLst>
                                        <p:tav tm="0">
                                          <p:val>
                                            <p:strVal val="1+#ppt_w/2"/>
                                          </p:val>
                                        </p:tav>
                                        <p:tav tm="100000">
                                          <p:val>
                                            <p:strVal val="#ppt_x"/>
                                          </p:val>
                                        </p:tav>
                                      </p:tavLst>
                                    </p:anim>
                                    <p:anim calcmode="lin" valueType="num">
                                      <p:cBhvr additive="base">
                                        <p:cTn id="13" dur="500" fill="hold"/>
                                        <p:tgtEl>
                                          <p:spTgt spid="368644"/>
                                        </p:tgtEl>
                                        <p:attrNameLst>
                                          <p:attrName>ppt_y</p:attrName>
                                        </p:attrNameLst>
                                      </p:cBhvr>
                                      <p:tavLst>
                                        <p:tav tm="0">
                                          <p:val>
                                            <p:strVal val="0-#ppt_h/2"/>
                                          </p:val>
                                        </p:tav>
                                        <p:tav tm="100000">
                                          <p:val>
                                            <p:strVal val="#ppt_y"/>
                                          </p:val>
                                        </p:tav>
                                      </p:tavLst>
                                    </p:anim>
                                  </p:childTnLst>
                                </p:cTn>
                              </p:par>
                            </p:childTnLst>
                          </p:cTn>
                        </p:par>
                        <p:par>
                          <p:cTn id="14" fill="hold" nodeType="afterGroup">
                            <p:stCondLst>
                              <p:cond delay="1000"/>
                            </p:stCondLst>
                            <p:childTnLst>
                              <p:par>
                                <p:cTn id="15" presetID="2" presetClass="entr" presetSubtype="3" fill="hold" nodeType="afterEffect">
                                  <p:stCondLst>
                                    <p:cond delay="0"/>
                                  </p:stCondLst>
                                  <p:childTnLst>
                                    <p:set>
                                      <p:cBhvr>
                                        <p:cTn id="16" dur="1" fill="hold">
                                          <p:stCondLst>
                                            <p:cond delay="0"/>
                                          </p:stCondLst>
                                        </p:cTn>
                                        <p:tgtEl>
                                          <p:spTgt spid="368646"/>
                                        </p:tgtEl>
                                        <p:attrNameLst>
                                          <p:attrName>style.visibility</p:attrName>
                                        </p:attrNameLst>
                                      </p:cBhvr>
                                      <p:to>
                                        <p:strVal val="visible"/>
                                      </p:to>
                                    </p:set>
                                    <p:anim calcmode="lin" valueType="num">
                                      <p:cBhvr additive="base">
                                        <p:cTn id="17" dur="500" fill="hold"/>
                                        <p:tgtEl>
                                          <p:spTgt spid="368646"/>
                                        </p:tgtEl>
                                        <p:attrNameLst>
                                          <p:attrName>ppt_x</p:attrName>
                                        </p:attrNameLst>
                                      </p:cBhvr>
                                      <p:tavLst>
                                        <p:tav tm="0">
                                          <p:val>
                                            <p:strVal val="1+#ppt_w/2"/>
                                          </p:val>
                                        </p:tav>
                                        <p:tav tm="100000">
                                          <p:val>
                                            <p:strVal val="#ppt_x"/>
                                          </p:val>
                                        </p:tav>
                                      </p:tavLst>
                                    </p:anim>
                                    <p:anim calcmode="lin" valueType="num">
                                      <p:cBhvr additive="base">
                                        <p:cTn id="18" dur="500" fill="hold"/>
                                        <p:tgtEl>
                                          <p:spTgt spid="368646"/>
                                        </p:tgtEl>
                                        <p:attrNameLst>
                                          <p:attrName>ppt_y</p:attrName>
                                        </p:attrNameLst>
                                      </p:cBhvr>
                                      <p:tavLst>
                                        <p:tav tm="0">
                                          <p:val>
                                            <p:strVal val="0-#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68648">
                                            <p:txEl>
                                              <p:pRg st="0" end="0"/>
                                            </p:txEl>
                                          </p:spTgt>
                                        </p:tgtEl>
                                        <p:attrNameLst>
                                          <p:attrName>style.visibility</p:attrName>
                                        </p:attrNameLst>
                                      </p:cBhvr>
                                      <p:to>
                                        <p:strVal val="visible"/>
                                      </p:to>
                                    </p:set>
                                    <p:anim calcmode="lin" valueType="num">
                                      <p:cBhvr additive="base">
                                        <p:cTn id="23" dur="500" fill="hold"/>
                                        <p:tgtEl>
                                          <p:spTgt spid="368648">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68648">
                                            <p:txEl>
                                              <p:pRg st="0" end="0"/>
                                            </p:txEl>
                                          </p:spTgt>
                                        </p:tgtEl>
                                        <p:attrNameLst>
                                          <p:attrName>ppt_y</p:attrName>
                                        </p:attrNameLst>
                                      </p:cBhvr>
                                      <p:tavLst>
                                        <p:tav tm="0">
                                          <p:val>
                                            <p:strVal val="1+#ppt_h/2"/>
                                          </p:val>
                                        </p:tav>
                                        <p:tav tm="100000">
                                          <p:val>
                                            <p:strVal val="#ppt_y"/>
                                          </p:val>
                                        </p:tav>
                                      </p:tavLst>
                                    </p:anim>
                                  </p:childTnLst>
                                </p:cTn>
                              </p:par>
                            </p:childTnLst>
                          </p:cTn>
                        </p:par>
                        <p:par>
                          <p:cTn id="25" fill="hold" nodeType="afterGroup">
                            <p:stCondLst>
                              <p:cond delay="500"/>
                            </p:stCondLst>
                            <p:childTnLst>
                              <p:par>
                                <p:cTn id="26" presetID="2" presetClass="entr" presetSubtype="3" fill="hold" nodeType="afterEffect">
                                  <p:stCondLst>
                                    <p:cond delay="0"/>
                                  </p:stCondLst>
                                  <p:childTnLst>
                                    <p:set>
                                      <p:cBhvr>
                                        <p:cTn id="27" dur="1" fill="hold">
                                          <p:stCondLst>
                                            <p:cond delay="0"/>
                                          </p:stCondLst>
                                        </p:cTn>
                                        <p:tgtEl>
                                          <p:spTgt spid="368645"/>
                                        </p:tgtEl>
                                        <p:attrNameLst>
                                          <p:attrName>style.visibility</p:attrName>
                                        </p:attrNameLst>
                                      </p:cBhvr>
                                      <p:to>
                                        <p:strVal val="visible"/>
                                      </p:to>
                                    </p:set>
                                    <p:anim calcmode="lin" valueType="num">
                                      <p:cBhvr additive="base">
                                        <p:cTn id="28" dur="500" fill="hold"/>
                                        <p:tgtEl>
                                          <p:spTgt spid="368645"/>
                                        </p:tgtEl>
                                        <p:attrNameLst>
                                          <p:attrName>ppt_x</p:attrName>
                                        </p:attrNameLst>
                                      </p:cBhvr>
                                      <p:tavLst>
                                        <p:tav tm="0">
                                          <p:val>
                                            <p:strVal val="1+#ppt_w/2"/>
                                          </p:val>
                                        </p:tav>
                                        <p:tav tm="100000">
                                          <p:val>
                                            <p:strVal val="#ppt_x"/>
                                          </p:val>
                                        </p:tav>
                                      </p:tavLst>
                                    </p:anim>
                                    <p:anim calcmode="lin" valueType="num">
                                      <p:cBhvr additive="base">
                                        <p:cTn id="29" dur="500" fill="hold"/>
                                        <p:tgtEl>
                                          <p:spTgt spid="368645"/>
                                        </p:tgtEl>
                                        <p:attrNameLst>
                                          <p:attrName>ppt_y</p:attrName>
                                        </p:attrNameLst>
                                      </p:cBhvr>
                                      <p:tavLst>
                                        <p:tav tm="0">
                                          <p:val>
                                            <p:strVal val="0-#ppt_h/2"/>
                                          </p:val>
                                        </p:tav>
                                        <p:tav tm="100000">
                                          <p:val>
                                            <p:strVal val="#ppt_y"/>
                                          </p:val>
                                        </p:tav>
                                      </p:tavLst>
                                    </p:anim>
                                  </p:childTnLst>
                                </p:cTn>
                              </p:par>
                            </p:childTnLst>
                          </p:cTn>
                        </p:par>
                        <p:par>
                          <p:cTn id="30" fill="hold" nodeType="afterGroup">
                            <p:stCondLst>
                              <p:cond delay="1000"/>
                            </p:stCondLst>
                            <p:childTnLst>
                              <p:par>
                                <p:cTn id="31" presetID="2" presetClass="entr" presetSubtype="3" fill="hold" nodeType="afterEffect">
                                  <p:stCondLst>
                                    <p:cond delay="0"/>
                                  </p:stCondLst>
                                  <p:childTnLst>
                                    <p:set>
                                      <p:cBhvr>
                                        <p:cTn id="32" dur="1" fill="hold">
                                          <p:stCondLst>
                                            <p:cond delay="0"/>
                                          </p:stCondLst>
                                        </p:cTn>
                                        <p:tgtEl>
                                          <p:spTgt spid="368647"/>
                                        </p:tgtEl>
                                        <p:attrNameLst>
                                          <p:attrName>style.visibility</p:attrName>
                                        </p:attrNameLst>
                                      </p:cBhvr>
                                      <p:to>
                                        <p:strVal val="visible"/>
                                      </p:to>
                                    </p:set>
                                    <p:anim calcmode="lin" valueType="num">
                                      <p:cBhvr additive="base">
                                        <p:cTn id="33" dur="500" fill="hold"/>
                                        <p:tgtEl>
                                          <p:spTgt spid="368647"/>
                                        </p:tgtEl>
                                        <p:attrNameLst>
                                          <p:attrName>ppt_x</p:attrName>
                                        </p:attrNameLst>
                                      </p:cBhvr>
                                      <p:tavLst>
                                        <p:tav tm="0">
                                          <p:val>
                                            <p:strVal val="1+#ppt_w/2"/>
                                          </p:val>
                                        </p:tav>
                                        <p:tav tm="100000">
                                          <p:val>
                                            <p:strVal val="#ppt_x"/>
                                          </p:val>
                                        </p:tav>
                                      </p:tavLst>
                                    </p:anim>
                                    <p:anim calcmode="lin" valueType="num">
                                      <p:cBhvr additive="base">
                                        <p:cTn id="34" dur="500" fill="hold"/>
                                        <p:tgtEl>
                                          <p:spTgt spid="36864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43" grpId="0" build="p"/>
      <p:bldP spid="368648"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p:cNvSpPr>
            <a:spLocks noGrp="1"/>
          </p:cNvSpPr>
          <p:nvPr>
            <p:ph type="dt" sz="quarter" idx="10"/>
          </p:nvPr>
        </p:nvSpPr>
        <p:spPr/>
        <p:txBody>
          <a:bodyPr/>
          <a:lstStyle/>
          <a:p>
            <a:pPr>
              <a:defRPr/>
            </a:pPr>
            <a:fld id="{2B5ACC38-715F-4AC0-BDCE-006168B7F69F}" type="datetime1">
              <a:rPr lang="zh-CN" altLang="en-US"/>
              <a:pPr>
                <a:defRPr/>
              </a:pPr>
              <a:t>2018/12/13</a:t>
            </a:fld>
            <a:endParaRPr lang="en-US" altLang="zh-CN"/>
          </a:p>
        </p:txBody>
      </p:sp>
      <p:sp>
        <p:nvSpPr>
          <p:cNvPr id="45059" name="Rectangle 2"/>
          <p:cNvSpPr>
            <a:spLocks noGrp="1" noChangeArrowheads="1"/>
          </p:cNvSpPr>
          <p:nvPr>
            <p:ph type="title"/>
          </p:nvPr>
        </p:nvSpPr>
        <p:spPr/>
        <p:txBody>
          <a:bodyPr/>
          <a:lstStyle/>
          <a:p>
            <a:pPr eaLnBrk="1" hangingPunct="1"/>
            <a:r>
              <a:rPr lang="zh-CN" altLang="en-US" smtClean="0"/>
              <a:t>维纳过程的性质</a:t>
            </a:r>
          </a:p>
        </p:txBody>
      </p:sp>
      <p:sp>
        <p:nvSpPr>
          <p:cNvPr id="369667" name="Rectangle 3"/>
          <p:cNvSpPr>
            <a:spLocks noGrp="1" noChangeArrowheads="1"/>
          </p:cNvSpPr>
          <p:nvPr>
            <p:ph type="body" sz="half" idx="1"/>
          </p:nvPr>
        </p:nvSpPr>
        <p:spPr>
          <a:xfrm>
            <a:off x="1216025" y="1143000"/>
            <a:ext cx="7532688" cy="1538288"/>
          </a:xfrm>
        </p:spPr>
        <p:txBody>
          <a:bodyPr/>
          <a:lstStyle/>
          <a:p>
            <a:pPr eaLnBrk="1" hangingPunct="1">
              <a:buClr>
                <a:srgbClr val="6600CC"/>
              </a:buClr>
            </a:pPr>
            <a:r>
              <a:rPr lang="zh-CN" altLang="en-US" smtClean="0"/>
              <a:t>维纳过程是平稳独立增量过程。</a:t>
            </a:r>
          </a:p>
          <a:p>
            <a:pPr eaLnBrk="1" hangingPunct="1">
              <a:buClr>
                <a:srgbClr val="6600CC"/>
              </a:buClr>
            </a:pPr>
            <a:r>
              <a:rPr lang="zh-CN" altLang="en-US" smtClean="0"/>
              <a:t>维纳过程是正态过程。</a:t>
            </a:r>
          </a:p>
          <a:p>
            <a:pPr eaLnBrk="1" hangingPunct="1">
              <a:buClr>
                <a:srgbClr val="6600CC"/>
              </a:buClr>
            </a:pPr>
            <a:r>
              <a:rPr lang="zh-CN" altLang="en-US" smtClean="0"/>
              <a:t>维纳过程是马尔可夫过程。</a:t>
            </a:r>
          </a:p>
        </p:txBody>
      </p:sp>
      <p:sp>
        <p:nvSpPr>
          <p:cNvPr id="369668" name="Text Box 4"/>
          <p:cNvSpPr txBox="1">
            <a:spLocks noChangeArrowheads="1"/>
          </p:cNvSpPr>
          <p:nvPr/>
        </p:nvSpPr>
        <p:spPr bwMode="auto">
          <a:xfrm>
            <a:off x="1187450" y="2843213"/>
            <a:ext cx="7705725" cy="342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buClrTx/>
              <a:buFontTx/>
              <a:buNone/>
            </a:pPr>
            <a:r>
              <a:rPr lang="zh-CN" altLang="en-US">
                <a:solidFill>
                  <a:srgbClr val="6600CC"/>
                </a:solidFill>
              </a:rPr>
              <a:t>证明  </a:t>
            </a:r>
            <a:r>
              <a:rPr lang="en-US" altLang="zh-CN">
                <a:solidFill>
                  <a:srgbClr val="6600CC"/>
                </a:solidFill>
              </a:rPr>
              <a:t>2. </a:t>
            </a:r>
            <a:r>
              <a:rPr lang="zh-CN" altLang="en-US"/>
              <a:t>设 </a:t>
            </a:r>
            <a:r>
              <a:rPr lang="en-US" altLang="zh-CN"/>
              <a:t>{W(t), t</a:t>
            </a:r>
            <a:r>
              <a:rPr lang="en-US" altLang="en-US">
                <a:sym typeface="Symbol" panose="05050102010706020507" pitchFamily="18" charset="2"/>
              </a:rPr>
              <a:t>≥</a:t>
            </a:r>
            <a:r>
              <a:rPr lang="en-US" altLang="zh-CN">
                <a:sym typeface="Symbol" panose="05050102010706020507" pitchFamily="18" charset="2"/>
              </a:rPr>
              <a:t>0}</a:t>
            </a:r>
            <a:r>
              <a:rPr lang="zh-CN" altLang="en-US">
                <a:sym typeface="Symbol" panose="05050102010706020507" pitchFamily="18" charset="2"/>
              </a:rPr>
              <a:t>是参数为</a:t>
            </a:r>
            <a:r>
              <a:rPr lang="el-GR" altLang="zh-CN" b="0">
                <a:sym typeface="Symbol" panose="05050102010706020507" pitchFamily="18" charset="2"/>
              </a:rPr>
              <a:t>σ</a:t>
            </a:r>
            <a:r>
              <a:rPr lang="en-US" altLang="zh-CN" b="0" baseline="30000">
                <a:sym typeface="Symbol" panose="05050102010706020507" pitchFamily="18" charset="2"/>
              </a:rPr>
              <a:t>2</a:t>
            </a:r>
            <a:r>
              <a:rPr lang="zh-CN" altLang="en-US">
                <a:sym typeface="Symbol" panose="05050102010706020507" pitchFamily="18" charset="2"/>
              </a:rPr>
              <a:t>的</a:t>
            </a:r>
            <a:r>
              <a:rPr lang="zh-CN" altLang="en-US"/>
              <a:t>维纳过程，</a:t>
            </a:r>
            <a:r>
              <a:rPr lang="en-US" altLang="zh-CN"/>
              <a:t>0&lt;t</a:t>
            </a:r>
            <a:r>
              <a:rPr lang="en-US" altLang="zh-CN" baseline="-25000"/>
              <a:t>1</a:t>
            </a:r>
            <a:r>
              <a:rPr lang="en-US" altLang="zh-CN">
                <a:ea typeface="宋体" panose="02010600030101010101" pitchFamily="2" charset="-122"/>
              </a:rPr>
              <a:t>&lt;t</a:t>
            </a:r>
            <a:r>
              <a:rPr lang="en-US" altLang="zh-CN" baseline="-25000">
                <a:ea typeface="宋体" panose="02010600030101010101" pitchFamily="2" charset="-122"/>
              </a:rPr>
              <a:t>2</a:t>
            </a:r>
            <a:r>
              <a:rPr lang="en-US" altLang="zh-CN">
                <a:ea typeface="宋体" panose="02010600030101010101" pitchFamily="2" charset="-122"/>
              </a:rPr>
              <a:t>&lt;…&lt;t</a:t>
            </a:r>
            <a:r>
              <a:rPr lang="en-US" altLang="zh-CN" baseline="-25000">
                <a:ea typeface="宋体" panose="02010600030101010101" pitchFamily="2" charset="-122"/>
              </a:rPr>
              <a:t>n</a:t>
            </a:r>
            <a:r>
              <a:rPr lang="zh-CN" altLang="en-US"/>
              <a:t>。</a:t>
            </a:r>
          </a:p>
          <a:p>
            <a:pPr algn="ctr" eaLnBrk="1" hangingPunct="1">
              <a:lnSpc>
                <a:spcPct val="130000"/>
              </a:lnSpc>
              <a:buClrTx/>
              <a:buFontTx/>
              <a:buNone/>
            </a:pPr>
            <a:r>
              <a:rPr lang="en-US" altLang="zh-CN"/>
              <a:t>X</a:t>
            </a:r>
            <a:r>
              <a:rPr lang="en-US" altLang="zh-CN" baseline="-25000"/>
              <a:t>k</a:t>
            </a:r>
            <a:r>
              <a:rPr lang="zh-CN" altLang="en-US"/>
              <a:t>＝</a:t>
            </a:r>
            <a:r>
              <a:rPr lang="en-US" altLang="zh-CN"/>
              <a:t>W(t</a:t>
            </a:r>
            <a:r>
              <a:rPr lang="en-US" altLang="zh-CN" baseline="-25000"/>
              <a:t>k</a:t>
            </a:r>
            <a:r>
              <a:rPr lang="en-US" altLang="zh-CN"/>
              <a:t>)</a:t>
            </a:r>
            <a:r>
              <a:rPr lang="zh-CN" altLang="en-US"/>
              <a:t>－</a:t>
            </a:r>
            <a:r>
              <a:rPr lang="en-US" altLang="zh-CN"/>
              <a:t>W(t</a:t>
            </a:r>
            <a:r>
              <a:rPr lang="en-US" altLang="zh-CN" baseline="-25000"/>
              <a:t>k-1</a:t>
            </a:r>
            <a:r>
              <a:rPr lang="en-US" altLang="zh-CN"/>
              <a:t>)</a:t>
            </a:r>
            <a:r>
              <a:rPr lang="zh-CN" altLang="en-US"/>
              <a:t>～</a:t>
            </a:r>
            <a:r>
              <a:rPr lang="en-US" altLang="zh-CN"/>
              <a:t>N(0, </a:t>
            </a:r>
            <a:r>
              <a:rPr lang="el-GR" altLang="zh-CN" b="0">
                <a:sym typeface="Symbol" panose="05050102010706020507" pitchFamily="18" charset="2"/>
              </a:rPr>
              <a:t>σ</a:t>
            </a:r>
            <a:r>
              <a:rPr lang="en-US" altLang="zh-CN" b="0" baseline="30000">
                <a:sym typeface="Symbol" panose="05050102010706020507" pitchFamily="18" charset="2"/>
              </a:rPr>
              <a:t>2</a:t>
            </a:r>
            <a:r>
              <a:rPr lang="en-US" altLang="zh-CN"/>
              <a:t>(t</a:t>
            </a:r>
            <a:r>
              <a:rPr lang="en-US" altLang="zh-CN" baseline="-25000"/>
              <a:t>k</a:t>
            </a:r>
            <a:r>
              <a:rPr lang="en-US" altLang="zh-CN"/>
              <a:t>-t</a:t>
            </a:r>
            <a:r>
              <a:rPr lang="en-US" altLang="zh-CN" baseline="-25000"/>
              <a:t>k-1</a:t>
            </a:r>
            <a:r>
              <a:rPr lang="en-US" altLang="zh-CN"/>
              <a:t>))</a:t>
            </a:r>
            <a:r>
              <a:rPr lang="zh-CN" altLang="en-US"/>
              <a:t>，</a:t>
            </a:r>
          </a:p>
          <a:p>
            <a:pPr algn="ctr" eaLnBrk="1" hangingPunct="1">
              <a:lnSpc>
                <a:spcPct val="130000"/>
              </a:lnSpc>
              <a:buClrTx/>
              <a:buFontTx/>
              <a:buNone/>
            </a:pPr>
            <a:r>
              <a:rPr lang="en-US" altLang="zh-CN"/>
              <a:t>t</a:t>
            </a:r>
            <a:r>
              <a:rPr lang="en-US" altLang="zh-CN" baseline="-25000"/>
              <a:t>0</a:t>
            </a:r>
            <a:r>
              <a:rPr lang="zh-CN" altLang="en-US"/>
              <a:t>＝</a:t>
            </a:r>
            <a:r>
              <a:rPr lang="en-US" altLang="zh-CN"/>
              <a:t>0</a:t>
            </a:r>
            <a:r>
              <a:rPr lang="zh-CN" altLang="en-US"/>
              <a:t>，</a:t>
            </a:r>
            <a:r>
              <a:rPr lang="en-US" altLang="zh-CN"/>
              <a:t>k=1, 2, …, n</a:t>
            </a:r>
          </a:p>
          <a:p>
            <a:pPr eaLnBrk="1" hangingPunct="1">
              <a:lnSpc>
                <a:spcPct val="130000"/>
              </a:lnSpc>
              <a:buClrTx/>
              <a:buFontTx/>
              <a:buNone/>
            </a:pPr>
            <a:r>
              <a:rPr lang="zh-CN" altLang="en-US"/>
              <a:t>相互独立。</a:t>
            </a:r>
          </a:p>
          <a:p>
            <a:pPr algn="ctr" eaLnBrk="1" hangingPunct="1">
              <a:lnSpc>
                <a:spcPct val="130000"/>
              </a:lnSpc>
              <a:buClrTx/>
              <a:buFontTx/>
              <a:buNone/>
            </a:pPr>
            <a:r>
              <a:rPr lang="en-US" altLang="zh-CN"/>
              <a:t>W(t</a:t>
            </a:r>
            <a:r>
              <a:rPr lang="en-US" altLang="zh-CN" baseline="-25000"/>
              <a:t>k</a:t>
            </a:r>
            <a:r>
              <a:rPr lang="en-US" altLang="zh-CN"/>
              <a:t>)</a:t>
            </a:r>
            <a:r>
              <a:rPr lang="zh-CN" altLang="en-US"/>
              <a:t>＝</a:t>
            </a:r>
            <a:r>
              <a:rPr lang="en-US" altLang="zh-CN"/>
              <a:t>X</a:t>
            </a:r>
            <a:r>
              <a:rPr lang="en-US" altLang="zh-CN" baseline="-25000"/>
              <a:t>1</a:t>
            </a:r>
            <a:r>
              <a:rPr lang="en-US" altLang="zh-CN"/>
              <a:t>+ X</a:t>
            </a:r>
            <a:r>
              <a:rPr lang="en-US" altLang="zh-CN" baseline="-25000"/>
              <a:t>2</a:t>
            </a:r>
            <a:r>
              <a:rPr lang="en-US" altLang="zh-CN"/>
              <a:t>+…+ X</a:t>
            </a:r>
            <a:r>
              <a:rPr lang="en-US" altLang="zh-CN" baseline="-25000"/>
              <a:t>k</a:t>
            </a:r>
            <a:r>
              <a:rPr lang="zh-CN" altLang="en-US"/>
              <a:t>，</a:t>
            </a:r>
            <a:r>
              <a:rPr lang="en-US" altLang="zh-CN"/>
              <a:t>k=1, 2, …, k</a:t>
            </a:r>
          </a:p>
        </p:txBody>
      </p:sp>
      <p:sp>
        <p:nvSpPr>
          <p:cNvPr id="8" name="页脚占位符 7"/>
          <p:cNvSpPr>
            <a:spLocks noGrp="1"/>
          </p:cNvSpPr>
          <p:nvPr>
            <p:ph type="ftr" sz="quarter" idx="11"/>
          </p:nvPr>
        </p:nvSpPr>
        <p:spPr/>
        <p:txBody>
          <a:bodyPr/>
          <a:lstStyle/>
          <a:p>
            <a:pPr>
              <a:defRPr/>
            </a:pPr>
            <a:r>
              <a:rPr lang="zh-CN" altLang="en-US"/>
              <a:t>信息与软件工程学院　顾小丰</a:t>
            </a:r>
            <a:endParaRPr lang="en-US" altLang="zh-CN"/>
          </a:p>
        </p:txBody>
      </p:sp>
      <p:sp>
        <p:nvSpPr>
          <p:cNvPr id="45063"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45</a:t>
            </a:r>
            <a:r>
              <a:rPr lang="zh-CN" altLang="en-US" sz="1800">
                <a:solidFill>
                  <a:srgbClr val="00FF00"/>
                </a:solidFill>
                <a:ea typeface="黑体" panose="02010609060101010101" pitchFamily="49" charset="-122"/>
              </a:rPr>
              <a:t>－</a:t>
            </a:r>
            <a:fld id="{68145EE2-9453-48C1-A3F4-8A34284BA693}" type="slidenum">
              <a:rPr lang="zh-CN" altLang="en-US" sz="1800">
                <a:solidFill>
                  <a:srgbClr val="00FF00"/>
                </a:solidFill>
                <a:ea typeface="黑体" panose="02010609060101010101" pitchFamily="49" charset="-122"/>
              </a:rPr>
              <a:pPr/>
              <a:t>39</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69667">
                                            <p:txEl>
                                              <p:pRg st="0" end="0"/>
                                            </p:txEl>
                                          </p:spTgt>
                                        </p:tgtEl>
                                        <p:attrNameLst>
                                          <p:attrName>style.visibility</p:attrName>
                                        </p:attrNameLst>
                                      </p:cBhvr>
                                      <p:to>
                                        <p:strVal val="visible"/>
                                      </p:to>
                                    </p:set>
                                    <p:anim calcmode="lin" valueType="num">
                                      <p:cBhvr additive="base">
                                        <p:cTn id="7" dur="500" fill="hold"/>
                                        <p:tgtEl>
                                          <p:spTgt spid="3696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96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69667">
                                            <p:txEl>
                                              <p:pRg st="1" end="1"/>
                                            </p:txEl>
                                          </p:spTgt>
                                        </p:tgtEl>
                                        <p:attrNameLst>
                                          <p:attrName>style.visibility</p:attrName>
                                        </p:attrNameLst>
                                      </p:cBhvr>
                                      <p:to>
                                        <p:strVal val="visible"/>
                                      </p:to>
                                    </p:set>
                                    <p:anim calcmode="lin" valueType="num">
                                      <p:cBhvr additive="base">
                                        <p:cTn id="13" dur="500" fill="hold"/>
                                        <p:tgtEl>
                                          <p:spTgt spid="3696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96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69667">
                                            <p:txEl>
                                              <p:pRg st="2" end="2"/>
                                            </p:txEl>
                                          </p:spTgt>
                                        </p:tgtEl>
                                        <p:attrNameLst>
                                          <p:attrName>style.visibility</p:attrName>
                                        </p:attrNameLst>
                                      </p:cBhvr>
                                      <p:to>
                                        <p:strVal val="visible"/>
                                      </p:to>
                                    </p:set>
                                    <p:anim calcmode="lin" valueType="num">
                                      <p:cBhvr additive="base">
                                        <p:cTn id="19" dur="500" fill="hold"/>
                                        <p:tgtEl>
                                          <p:spTgt spid="3696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96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69668">
                                            <p:txEl>
                                              <p:pRg st="0" end="0"/>
                                            </p:txEl>
                                          </p:spTgt>
                                        </p:tgtEl>
                                        <p:attrNameLst>
                                          <p:attrName>style.visibility</p:attrName>
                                        </p:attrNameLst>
                                      </p:cBhvr>
                                      <p:to>
                                        <p:strVal val="visible"/>
                                      </p:to>
                                    </p:set>
                                    <p:anim calcmode="lin" valueType="num">
                                      <p:cBhvr additive="base">
                                        <p:cTn id="25" dur="500" fill="hold"/>
                                        <p:tgtEl>
                                          <p:spTgt spid="369668">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6966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69668">
                                            <p:txEl>
                                              <p:pRg st="1" end="1"/>
                                            </p:txEl>
                                          </p:spTgt>
                                        </p:tgtEl>
                                        <p:attrNameLst>
                                          <p:attrName>style.visibility</p:attrName>
                                        </p:attrNameLst>
                                      </p:cBhvr>
                                      <p:to>
                                        <p:strVal val="visible"/>
                                      </p:to>
                                    </p:set>
                                    <p:anim calcmode="lin" valueType="num">
                                      <p:cBhvr additive="base">
                                        <p:cTn id="31" dur="500" fill="hold"/>
                                        <p:tgtEl>
                                          <p:spTgt spid="369668">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69668">
                                            <p:txEl>
                                              <p:pRg st="1" end="1"/>
                                            </p:txEl>
                                          </p:spTgt>
                                        </p:tgtEl>
                                        <p:attrNameLst>
                                          <p:attrName>ppt_y</p:attrName>
                                        </p:attrNameLst>
                                      </p:cBhvr>
                                      <p:tavLst>
                                        <p:tav tm="0">
                                          <p:val>
                                            <p:strVal val="1+#ppt_h/2"/>
                                          </p:val>
                                        </p:tav>
                                        <p:tav tm="100000">
                                          <p:val>
                                            <p:strVal val="#ppt_y"/>
                                          </p:val>
                                        </p:tav>
                                      </p:tavLst>
                                    </p:anim>
                                  </p:childTnLst>
                                </p:cTn>
                              </p:par>
                            </p:childTnLst>
                          </p:cTn>
                        </p:par>
                        <p:par>
                          <p:cTn id="33" fill="hold" nodeType="afterGroup">
                            <p:stCondLst>
                              <p:cond delay="500"/>
                            </p:stCondLst>
                            <p:childTnLst>
                              <p:par>
                                <p:cTn id="34" presetID="2" presetClass="entr" presetSubtype="4" fill="hold" grpId="0" nodeType="afterEffect">
                                  <p:stCondLst>
                                    <p:cond delay="0"/>
                                  </p:stCondLst>
                                  <p:childTnLst>
                                    <p:set>
                                      <p:cBhvr>
                                        <p:cTn id="35" dur="1" fill="hold">
                                          <p:stCondLst>
                                            <p:cond delay="0"/>
                                          </p:stCondLst>
                                        </p:cTn>
                                        <p:tgtEl>
                                          <p:spTgt spid="369668">
                                            <p:txEl>
                                              <p:pRg st="2" end="2"/>
                                            </p:txEl>
                                          </p:spTgt>
                                        </p:tgtEl>
                                        <p:attrNameLst>
                                          <p:attrName>style.visibility</p:attrName>
                                        </p:attrNameLst>
                                      </p:cBhvr>
                                      <p:to>
                                        <p:strVal val="visible"/>
                                      </p:to>
                                    </p:set>
                                    <p:anim calcmode="lin" valueType="num">
                                      <p:cBhvr additive="base">
                                        <p:cTn id="36" dur="500" fill="hold"/>
                                        <p:tgtEl>
                                          <p:spTgt spid="369668">
                                            <p:txEl>
                                              <p:pRg st="2" end="2"/>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6966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369668">
                                            <p:txEl>
                                              <p:pRg st="3" end="3"/>
                                            </p:txEl>
                                          </p:spTgt>
                                        </p:tgtEl>
                                        <p:attrNameLst>
                                          <p:attrName>style.visibility</p:attrName>
                                        </p:attrNameLst>
                                      </p:cBhvr>
                                      <p:to>
                                        <p:strVal val="visible"/>
                                      </p:to>
                                    </p:set>
                                    <p:anim calcmode="lin" valueType="num">
                                      <p:cBhvr additive="base">
                                        <p:cTn id="42" dur="500" fill="hold"/>
                                        <p:tgtEl>
                                          <p:spTgt spid="369668">
                                            <p:txEl>
                                              <p:pRg st="3" end="3"/>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6966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369668">
                                            <p:txEl>
                                              <p:pRg st="4" end="4"/>
                                            </p:txEl>
                                          </p:spTgt>
                                        </p:tgtEl>
                                        <p:attrNameLst>
                                          <p:attrName>style.visibility</p:attrName>
                                        </p:attrNameLst>
                                      </p:cBhvr>
                                      <p:to>
                                        <p:strVal val="visible"/>
                                      </p:to>
                                    </p:set>
                                    <p:anim calcmode="lin" valueType="num">
                                      <p:cBhvr additive="base">
                                        <p:cTn id="48" dur="500" fill="hold"/>
                                        <p:tgtEl>
                                          <p:spTgt spid="369668">
                                            <p:txEl>
                                              <p:pRg st="4" end="4"/>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6966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67" grpId="0" build="p"/>
      <p:bldP spid="369668"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4"/>
          <p:cNvSpPr>
            <a:spLocks noGrp="1"/>
          </p:cNvSpPr>
          <p:nvPr>
            <p:ph type="dt" sz="quarter" idx="10"/>
          </p:nvPr>
        </p:nvSpPr>
        <p:spPr/>
        <p:txBody>
          <a:bodyPr/>
          <a:lstStyle/>
          <a:p>
            <a:pPr>
              <a:defRPr/>
            </a:pPr>
            <a:fld id="{6D053BE4-21D4-4E70-9EB9-9731D90B8D10}" type="datetime1">
              <a:rPr lang="zh-CN" altLang="en-US"/>
              <a:pPr>
                <a:defRPr/>
              </a:pPr>
              <a:t>2018/12/13</a:t>
            </a:fld>
            <a:endParaRPr lang="en-US" altLang="zh-CN"/>
          </a:p>
        </p:txBody>
      </p:sp>
      <p:sp>
        <p:nvSpPr>
          <p:cNvPr id="8195" name="Rectangle 2"/>
          <p:cNvSpPr>
            <a:spLocks noGrp="1" noChangeArrowheads="1"/>
          </p:cNvSpPr>
          <p:nvPr>
            <p:ph type="title"/>
          </p:nvPr>
        </p:nvSpPr>
        <p:spPr/>
        <p:txBody>
          <a:bodyPr/>
          <a:lstStyle/>
          <a:p>
            <a:pPr eaLnBrk="1" hangingPunct="1"/>
            <a:r>
              <a:rPr lang="zh-CN" altLang="en-US" smtClean="0"/>
              <a:t>五、重要随机过程</a:t>
            </a:r>
          </a:p>
        </p:txBody>
      </p:sp>
      <p:sp>
        <p:nvSpPr>
          <p:cNvPr id="282627" name="Rectangle 3"/>
          <p:cNvSpPr>
            <a:spLocks noGrp="1" noChangeArrowheads="1"/>
          </p:cNvSpPr>
          <p:nvPr>
            <p:ph type="body" sz="half" idx="1"/>
          </p:nvPr>
        </p:nvSpPr>
        <p:spPr>
          <a:xfrm>
            <a:off x="1143000" y="1143000"/>
            <a:ext cx="3771900" cy="584200"/>
          </a:xfrm>
        </p:spPr>
        <p:txBody>
          <a:bodyPr/>
          <a:lstStyle/>
          <a:p>
            <a:pPr eaLnBrk="1" hangingPunct="1">
              <a:buFont typeface="Wingdings" panose="05000000000000000000" pitchFamily="2" charset="2"/>
              <a:buNone/>
            </a:pPr>
            <a:r>
              <a:rPr lang="en-US" altLang="zh-CN" sz="3200" smtClean="0">
                <a:solidFill>
                  <a:srgbClr val="CC00CC"/>
                </a:solidFill>
              </a:rPr>
              <a:t>1.</a:t>
            </a:r>
            <a:r>
              <a:rPr lang="zh-CN" altLang="en-US" sz="3200" smtClean="0">
                <a:solidFill>
                  <a:srgbClr val="CC00CC"/>
                </a:solidFill>
              </a:rPr>
              <a:t>独立过程</a:t>
            </a:r>
          </a:p>
        </p:txBody>
      </p:sp>
      <p:sp>
        <p:nvSpPr>
          <p:cNvPr id="282628" name="Rectangle 4"/>
          <p:cNvSpPr>
            <a:spLocks noChangeArrowheads="1"/>
          </p:cNvSpPr>
          <p:nvPr/>
        </p:nvSpPr>
        <p:spPr bwMode="auto">
          <a:xfrm>
            <a:off x="971550" y="1773238"/>
            <a:ext cx="7993063" cy="362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indent="720000" algn="just" eaLnBrk="1" hangingPunct="1">
              <a:lnSpc>
                <a:spcPct val="120000"/>
              </a:lnSpc>
              <a:spcBef>
                <a:spcPct val="50000"/>
              </a:spcBef>
              <a:buClr>
                <a:srgbClr val="00FF00"/>
              </a:buClr>
              <a:buFont typeface="Wingdings" panose="05000000000000000000" pitchFamily="2" charset="2"/>
              <a:buNone/>
              <a:defRPr/>
            </a:pPr>
            <a:r>
              <a:rPr lang="zh-CN" altLang="en-US" sz="2800" b="1" dirty="0" smtClean="0">
                <a:ea typeface="黑体" panose="02010609060101010101" pitchFamily="49" charset="-122"/>
              </a:rPr>
              <a:t>给定随机过程</a:t>
            </a:r>
            <a:r>
              <a:rPr lang="en-US" altLang="zh-CN" sz="2800" b="1" dirty="0" smtClean="0">
                <a:ea typeface="黑体" panose="02010609060101010101" pitchFamily="49" charset="-122"/>
              </a:rPr>
              <a:t>{X(t), </a:t>
            </a:r>
            <a:r>
              <a:rPr lang="en-US" altLang="zh-CN" sz="2800" b="1" dirty="0" err="1" smtClean="0">
                <a:ea typeface="黑体" panose="02010609060101010101" pitchFamily="49" charset="-122"/>
              </a:rPr>
              <a:t>t</a:t>
            </a:r>
            <a:r>
              <a:rPr lang="en-US" altLang="zh-CN" sz="2800" b="1" dirty="0" err="1" smtClean="0">
                <a:ea typeface="黑体" panose="02010609060101010101" pitchFamily="49" charset="-122"/>
                <a:sym typeface="Symbol" panose="05050102010706020507" pitchFamily="18" charset="2"/>
              </a:rPr>
              <a:t>T</a:t>
            </a:r>
            <a:r>
              <a:rPr lang="en-US" altLang="zh-CN" sz="2800" b="1" dirty="0" smtClean="0">
                <a:ea typeface="黑体" panose="02010609060101010101" pitchFamily="49" charset="-122"/>
                <a:sym typeface="Symbol" panose="05050102010706020507" pitchFamily="18" charset="2"/>
              </a:rPr>
              <a:t>}</a:t>
            </a:r>
            <a:r>
              <a:rPr lang="zh-CN" altLang="en-US" sz="2800" b="1" dirty="0" smtClean="0">
                <a:ea typeface="黑体" panose="02010609060101010101" pitchFamily="49" charset="-122"/>
                <a:sym typeface="Symbol" panose="05050102010706020507" pitchFamily="18" charset="2"/>
              </a:rPr>
              <a:t>，如果对</a:t>
            </a:r>
            <a:r>
              <a:rPr lang="zh-CN" altLang="en-US" sz="2800" b="1" dirty="0" smtClean="0">
                <a:solidFill>
                  <a:srgbClr val="0000FF"/>
                </a:solidFill>
                <a:ea typeface="黑体" panose="02010609060101010101" pitchFamily="49" charset="-122"/>
                <a:sym typeface="Symbol" panose="05050102010706020507" pitchFamily="18" charset="2"/>
              </a:rPr>
              <a:t>任意正整数</a:t>
            </a:r>
            <a:r>
              <a:rPr lang="en-US" altLang="zh-CN" sz="2800" b="1" dirty="0" smtClean="0">
                <a:ea typeface="黑体" panose="02010609060101010101" pitchFamily="49" charset="-122"/>
                <a:sym typeface="Symbol" panose="05050102010706020507" pitchFamily="18" charset="2"/>
              </a:rPr>
              <a:t>n</a:t>
            </a:r>
            <a:r>
              <a:rPr lang="zh-CN" altLang="en-US" sz="2800" b="1" dirty="0" smtClean="0">
                <a:ea typeface="黑体" panose="02010609060101010101" pitchFamily="49" charset="-122"/>
                <a:sym typeface="Symbol" panose="05050102010706020507" pitchFamily="18" charset="2"/>
              </a:rPr>
              <a:t>及</a:t>
            </a:r>
            <a:r>
              <a:rPr lang="zh-CN" altLang="en-US" sz="2800" b="1" dirty="0" smtClean="0">
                <a:solidFill>
                  <a:srgbClr val="0000FF"/>
                </a:solidFill>
                <a:ea typeface="黑体" panose="02010609060101010101" pitchFamily="49" charset="-122"/>
                <a:sym typeface="Symbol" panose="05050102010706020507" pitchFamily="18" charset="2"/>
              </a:rPr>
              <a:t>任意</a:t>
            </a:r>
            <a:r>
              <a:rPr lang="en-US" altLang="zh-CN" sz="2800" b="1" dirty="0" smtClean="0">
                <a:ea typeface="黑体" panose="02010609060101010101" pitchFamily="49" charset="-122"/>
                <a:sym typeface="Symbol" panose="05050102010706020507" pitchFamily="18" charset="2"/>
              </a:rPr>
              <a:t>t</a:t>
            </a:r>
            <a:r>
              <a:rPr lang="en-US" altLang="zh-CN" sz="2800" b="1" baseline="-25000" dirty="0" smtClean="0">
                <a:ea typeface="黑体" panose="02010609060101010101" pitchFamily="49" charset="-122"/>
                <a:sym typeface="Symbol" panose="05050102010706020507" pitchFamily="18" charset="2"/>
              </a:rPr>
              <a:t>1</a:t>
            </a:r>
            <a:r>
              <a:rPr lang="en-US" altLang="zh-CN" sz="2800" b="1" dirty="0" smtClean="0">
                <a:ea typeface="黑体" panose="02010609060101010101" pitchFamily="49" charset="-122"/>
                <a:sym typeface="Symbol" panose="05050102010706020507" pitchFamily="18" charset="2"/>
              </a:rPr>
              <a:t>,t</a:t>
            </a:r>
            <a:r>
              <a:rPr lang="en-US" altLang="zh-CN" sz="2800" b="1" baseline="-25000" dirty="0" smtClean="0">
                <a:ea typeface="黑体" panose="02010609060101010101" pitchFamily="49" charset="-122"/>
                <a:sym typeface="Symbol" panose="05050102010706020507" pitchFamily="18" charset="2"/>
              </a:rPr>
              <a:t>2</a:t>
            </a:r>
            <a:r>
              <a:rPr lang="en-US" altLang="zh-CN" sz="2800" b="1" dirty="0" smtClean="0">
                <a:ea typeface="黑体" panose="02010609060101010101" pitchFamily="49" charset="-122"/>
                <a:sym typeface="Symbol" panose="05050102010706020507" pitchFamily="18" charset="2"/>
              </a:rPr>
              <a:t>, …, </a:t>
            </a:r>
            <a:r>
              <a:rPr lang="en-US" altLang="zh-CN" sz="2800" b="1" dirty="0" err="1" smtClean="0">
                <a:ea typeface="黑体" panose="02010609060101010101" pitchFamily="49" charset="-122"/>
                <a:sym typeface="Symbol" panose="05050102010706020507" pitchFamily="18" charset="2"/>
              </a:rPr>
              <a:t>t</a:t>
            </a:r>
            <a:r>
              <a:rPr lang="en-US" altLang="zh-CN" sz="2800" b="1" baseline="-25000" dirty="0" err="1" smtClean="0">
                <a:ea typeface="黑体" panose="02010609060101010101" pitchFamily="49" charset="-122"/>
                <a:sym typeface="Symbol" panose="05050102010706020507" pitchFamily="18" charset="2"/>
              </a:rPr>
              <a:t>n</a:t>
            </a:r>
            <a:r>
              <a:rPr lang="en-US" altLang="zh-CN" sz="2800" b="1" dirty="0" err="1" smtClean="0">
                <a:ea typeface="黑体" panose="02010609060101010101" pitchFamily="49" charset="-122"/>
                <a:sym typeface="Symbol" panose="05050102010706020507" pitchFamily="18" charset="2"/>
              </a:rPr>
              <a:t>T</a:t>
            </a:r>
            <a:r>
              <a:rPr lang="zh-CN" altLang="en-US" sz="2800" b="1" dirty="0" smtClean="0">
                <a:ea typeface="黑体" panose="02010609060101010101" pitchFamily="49" charset="-122"/>
                <a:sym typeface="Symbol" panose="05050102010706020507" pitchFamily="18" charset="2"/>
              </a:rPr>
              <a:t>，随机变量</a:t>
            </a:r>
            <a:r>
              <a:rPr lang="en-US" altLang="zh-CN" sz="2800" b="1" dirty="0" smtClean="0">
                <a:ea typeface="黑体" panose="02010609060101010101" pitchFamily="49" charset="-122"/>
              </a:rPr>
              <a:t>X(</a:t>
            </a:r>
            <a:r>
              <a:rPr lang="en-US" altLang="zh-CN" sz="2800" b="1" dirty="0" smtClean="0">
                <a:ea typeface="黑体" panose="02010609060101010101" pitchFamily="49" charset="-122"/>
                <a:sym typeface="Symbol" panose="05050102010706020507" pitchFamily="18" charset="2"/>
              </a:rPr>
              <a:t>t</a:t>
            </a:r>
            <a:r>
              <a:rPr lang="en-US" altLang="zh-CN" sz="2800" b="1" baseline="-25000" dirty="0" smtClean="0">
                <a:ea typeface="黑体" panose="02010609060101010101" pitchFamily="49" charset="-122"/>
                <a:sym typeface="Symbol" panose="05050102010706020507" pitchFamily="18" charset="2"/>
              </a:rPr>
              <a:t>1</a:t>
            </a:r>
            <a:r>
              <a:rPr lang="en-US" altLang="zh-CN" sz="2800" b="1" dirty="0" smtClean="0">
                <a:ea typeface="黑体" panose="02010609060101010101" pitchFamily="49" charset="-122"/>
              </a:rPr>
              <a:t>),X(</a:t>
            </a:r>
            <a:r>
              <a:rPr lang="en-US" altLang="zh-CN" sz="2800" b="1" dirty="0" smtClean="0">
                <a:ea typeface="黑体" panose="02010609060101010101" pitchFamily="49" charset="-122"/>
                <a:sym typeface="Symbol" panose="05050102010706020507" pitchFamily="18" charset="2"/>
              </a:rPr>
              <a:t>t</a:t>
            </a:r>
            <a:r>
              <a:rPr lang="en-US" altLang="zh-CN" sz="2800" b="1" baseline="-25000" dirty="0" smtClean="0">
                <a:ea typeface="黑体" panose="02010609060101010101" pitchFamily="49" charset="-122"/>
                <a:sym typeface="Symbol" panose="05050102010706020507" pitchFamily="18" charset="2"/>
              </a:rPr>
              <a:t>2</a:t>
            </a:r>
            <a:r>
              <a:rPr lang="en-US" altLang="zh-CN" sz="2800" b="1" dirty="0" smtClean="0">
                <a:ea typeface="黑体" panose="02010609060101010101" pitchFamily="49" charset="-122"/>
                <a:sym typeface="Symbol" panose="05050102010706020507" pitchFamily="18" charset="2"/>
              </a:rPr>
              <a:t>),…,X(</a:t>
            </a:r>
            <a:r>
              <a:rPr lang="en-US" altLang="zh-CN" sz="2800" b="1" dirty="0" err="1" smtClean="0">
                <a:ea typeface="黑体" panose="02010609060101010101" pitchFamily="49" charset="-122"/>
                <a:sym typeface="Symbol" panose="05050102010706020507" pitchFamily="18" charset="2"/>
              </a:rPr>
              <a:t>t</a:t>
            </a:r>
            <a:r>
              <a:rPr lang="en-US" altLang="zh-CN" sz="2800" b="1" baseline="-25000" dirty="0" err="1" smtClean="0">
                <a:ea typeface="黑体" panose="02010609060101010101" pitchFamily="49" charset="-122"/>
                <a:sym typeface="Symbol" panose="05050102010706020507" pitchFamily="18" charset="2"/>
              </a:rPr>
              <a:t>n</a:t>
            </a:r>
            <a:r>
              <a:rPr lang="en-US" altLang="zh-CN" sz="2800" b="1" dirty="0" smtClean="0">
                <a:ea typeface="黑体" panose="02010609060101010101" pitchFamily="49" charset="-122"/>
              </a:rPr>
              <a:t>)</a:t>
            </a:r>
            <a:r>
              <a:rPr lang="zh-CN" altLang="en-US" sz="2800" b="1" dirty="0" smtClean="0">
                <a:ea typeface="黑体" panose="02010609060101010101" pitchFamily="49" charset="-122"/>
              </a:rPr>
              <a:t>相互独立，则称随机过程</a:t>
            </a:r>
            <a:r>
              <a:rPr lang="en-US" altLang="zh-CN" sz="2800" b="1" dirty="0" smtClean="0">
                <a:ea typeface="黑体" panose="02010609060101010101" pitchFamily="49" charset="-122"/>
              </a:rPr>
              <a:t>{X(t), </a:t>
            </a:r>
            <a:r>
              <a:rPr lang="en-US" altLang="zh-CN" sz="2800" b="1" dirty="0" err="1" smtClean="0">
                <a:ea typeface="黑体" panose="02010609060101010101" pitchFamily="49" charset="-122"/>
              </a:rPr>
              <a:t>t</a:t>
            </a:r>
            <a:r>
              <a:rPr lang="en-US" altLang="zh-CN" sz="2800" b="1" dirty="0" err="1" smtClean="0">
                <a:ea typeface="黑体" panose="02010609060101010101" pitchFamily="49" charset="-122"/>
                <a:sym typeface="Symbol" panose="05050102010706020507" pitchFamily="18" charset="2"/>
              </a:rPr>
              <a:t>T</a:t>
            </a:r>
            <a:r>
              <a:rPr lang="en-US" altLang="zh-CN" sz="2800" b="1" dirty="0" smtClean="0">
                <a:ea typeface="黑体" panose="02010609060101010101" pitchFamily="49" charset="-122"/>
                <a:sym typeface="Symbol" panose="05050102010706020507" pitchFamily="18" charset="2"/>
              </a:rPr>
              <a:t>}</a:t>
            </a:r>
            <a:r>
              <a:rPr lang="zh-CN" altLang="en-US" sz="2800" b="1" dirty="0" smtClean="0">
                <a:ea typeface="黑体" panose="02010609060101010101" pitchFamily="49" charset="-122"/>
              </a:rPr>
              <a:t>为</a:t>
            </a:r>
            <a:r>
              <a:rPr lang="zh-CN" altLang="en-US" sz="2800" b="1" dirty="0" smtClean="0">
                <a:solidFill>
                  <a:srgbClr val="CC00CC"/>
                </a:solidFill>
                <a:ea typeface="黑体" panose="02010609060101010101" pitchFamily="49" charset="-122"/>
              </a:rPr>
              <a:t>独立过程</a:t>
            </a:r>
            <a:r>
              <a:rPr lang="zh-CN" altLang="en-US" sz="2800" b="1" dirty="0" smtClean="0">
                <a:ea typeface="黑体" panose="02010609060101010101" pitchFamily="49" charset="-122"/>
              </a:rPr>
              <a:t>。</a:t>
            </a:r>
          </a:p>
          <a:p>
            <a:pPr algn="just" eaLnBrk="1" hangingPunct="1">
              <a:lnSpc>
                <a:spcPct val="120000"/>
              </a:lnSpc>
              <a:spcBef>
                <a:spcPct val="50000"/>
              </a:spcBef>
              <a:buClr>
                <a:srgbClr val="00FF00"/>
              </a:buClr>
              <a:buFont typeface="Wingdings" panose="05000000000000000000" pitchFamily="2" charset="2"/>
              <a:buNone/>
              <a:defRPr/>
            </a:pPr>
            <a:r>
              <a:rPr lang="zh-CN" altLang="en-US" sz="2800" b="1" dirty="0" smtClean="0">
                <a:ea typeface="黑体" panose="02010609060101010101" pitchFamily="49" charset="-122"/>
              </a:rPr>
              <a:t>      特别，如果</a:t>
            </a:r>
            <a:r>
              <a:rPr lang="en-US" altLang="zh-CN" sz="2800" b="1" dirty="0" smtClean="0">
                <a:ea typeface="黑体" panose="02010609060101010101" pitchFamily="49" charset="-122"/>
              </a:rPr>
              <a:t>X(n), n=1, 2, 3, …</a:t>
            </a:r>
            <a:r>
              <a:rPr lang="zh-CN" altLang="en-US" sz="2800" b="1" dirty="0" smtClean="0">
                <a:ea typeface="黑体" panose="02010609060101010101" pitchFamily="49" charset="-122"/>
                <a:sym typeface="Symbol" panose="05050102010706020507" pitchFamily="18" charset="2"/>
              </a:rPr>
              <a:t>是</a:t>
            </a:r>
            <a:r>
              <a:rPr lang="zh-CN" altLang="en-US" sz="2800" b="1" dirty="0" smtClean="0">
                <a:ea typeface="黑体" panose="02010609060101010101" pitchFamily="49" charset="-122"/>
              </a:rPr>
              <a:t>相互独立的</a:t>
            </a:r>
            <a:r>
              <a:rPr lang="zh-CN" altLang="en-US" sz="2800" b="1" dirty="0" smtClean="0">
                <a:ea typeface="黑体" panose="02010609060101010101" pitchFamily="49" charset="-122"/>
                <a:sym typeface="Symbol" panose="05050102010706020507" pitchFamily="18" charset="2"/>
              </a:rPr>
              <a:t>随机变量</a:t>
            </a:r>
            <a:r>
              <a:rPr lang="zh-CN" altLang="en-US" sz="2800" b="1" dirty="0" smtClean="0">
                <a:ea typeface="黑体" panose="02010609060101010101" pitchFamily="49" charset="-122"/>
              </a:rPr>
              <a:t>，则称</a:t>
            </a:r>
            <a:r>
              <a:rPr lang="en-US" altLang="zh-CN" sz="2800" b="1" dirty="0" smtClean="0">
                <a:ea typeface="黑体" panose="02010609060101010101" pitchFamily="49" charset="-122"/>
              </a:rPr>
              <a:t>{X(n), n=1, 2, 3, …</a:t>
            </a:r>
            <a:r>
              <a:rPr lang="en-US" altLang="zh-CN" sz="2800" b="1" dirty="0" smtClean="0">
                <a:ea typeface="黑体" panose="02010609060101010101" pitchFamily="49" charset="-122"/>
                <a:sym typeface="Symbol" panose="05050102010706020507" pitchFamily="18" charset="2"/>
              </a:rPr>
              <a:t>}</a:t>
            </a:r>
            <a:r>
              <a:rPr lang="zh-CN" altLang="en-US" sz="2800" b="1" dirty="0" smtClean="0">
                <a:ea typeface="黑体" panose="02010609060101010101" pitchFamily="49" charset="-122"/>
              </a:rPr>
              <a:t>为</a:t>
            </a:r>
            <a:r>
              <a:rPr lang="zh-CN" altLang="en-US" sz="2800" b="1" dirty="0" smtClean="0">
                <a:solidFill>
                  <a:srgbClr val="CC00CC"/>
                </a:solidFill>
                <a:ea typeface="黑体" panose="02010609060101010101" pitchFamily="49" charset="-122"/>
              </a:rPr>
              <a:t>独立随机序列</a:t>
            </a:r>
            <a:r>
              <a:rPr lang="zh-CN" altLang="en-US" sz="2800" b="1" dirty="0" smtClean="0">
                <a:ea typeface="黑体" panose="02010609060101010101" pitchFamily="49" charset="-122"/>
              </a:rPr>
              <a:t>。</a:t>
            </a:r>
          </a:p>
          <a:p>
            <a:pPr algn="just" eaLnBrk="1" hangingPunct="1">
              <a:lnSpc>
                <a:spcPct val="120000"/>
              </a:lnSpc>
              <a:spcBef>
                <a:spcPct val="50000"/>
              </a:spcBef>
              <a:buClr>
                <a:srgbClr val="00FF00"/>
              </a:buClr>
              <a:buFont typeface="Wingdings" panose="05000000000000000000" pitchFamily="2" charset="2"/>
              <a:buNone/>
              <a:defRPr/>
            </a:pPr>
            <a:r>
              <a:rPr lang="zh-CN" altLang="en-US" sz="2800" b="1" dirty="0" smtClean="0">
                <a:ea typeface="黑体" panose="02010609060101010101" pitchFamily="49" charset="-122"/>
              </a:rPr>
              <a:t>     独立过程的</a:t>
            </a:r>
            <a:r>
              <a:rPr lang="en-US" altLang="zh-CN" sz="2800" b="1" dirty="0" smtClean="0">
                <a:ea typeface="黑体" panose="02010609060101010101" pitchFamily="49" charset="-122"/>
              </a:rPr>
              <a:t>n</a:t>
            </a:r>
            <a:r>
              <a:rPr lang="zh-CN" altLang="en-US" sz="2800" b="1" dirty="0" smtClean="0">
                <a:ea typeface="黑体" panose="02010609060101010101" pitchFamily="49" charset="-122"/>
              </a:rPr>
              <a:t>维概率分布由一维概率分布确定：</a:t>
            </a:r>
          </a:p>
        </p:txBody>
      </p:sp>
      <p:graphicFrame>
        <p:nvGraphicFramePr>
          <p:cNvPr id="282631" name="Object 7"/>
          <p:cNvGraphicFramePr>
            <a:graphicFrameLocks noGrp="1" noChangeAspect="1"/>
          </p:cNvGraphicFramePr>
          <p:nvPr>
            <p:ph sz="half" idx="2"/>
          </p:nvPr>
        </p:nvGraphicFramePr>
        <p:xfrm>
          <a:off x="1614488" y="5445125"/>
          <a:ext cx="6873875" cy="1079500"/>
        </p:xfrm>
        <a:graphic>
          <a:graphicData uri="http://schemas.openxmlformats.org/presentationml/2006/ole">
            <mc:AlternateContent xmlns:mc="http://schemas.openxmlformats.org/markup-compatibility/2006">
              <mc:Choice xmlns:v="urn:schemas-microsoft-com:vml" Requires="v">
                <p:oleObj spid="_x0000_s8202" name="公式" r:id="rId3" imgW="2743200" imgH="431800" progId="Equation.3">
                  <p:embed/>
                </p:oleObj>
              </mc:Choice>
              <mc:Fallback>
                <p:oleObj name="公式" r:id="rId3" imgW="2743200" imgH="4318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4488" y="5445125"/>
                        <a:ext cx="6873875"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页脚占位符 9"/>
          <p:cNvSpPr>
            <a:spLocks noGrp="1"/>
          </p:cNvSpPr>
          <p:nvPr>
            <p:ph type="ftr" sz="quarter" idx="11"/>
          </p:nvPr>
        </p:nvSpPr>
        <p:spPr/>
        <p:txBody>
          <a:bodyPr/>
          <a:lstStyle/>
          <a:p>
            <a:pPr>
              <a:defRPr/>
            </a:pPr>
            <a:r>
              <a:rPr lang="zh-CN" altLang="en-US"/>
              <a:t>信息与软件工程学院　顾小丰</a:t>
            </a:r>
            <a:endParaRPr lang="en-US" altLang="zh-CN"/>
          </a:p>
        </p:txBody>
      </p:sp>
      <p:sp>
        <p:nvSpPr>
          <p:cNvPr id="820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45</a:t>
            </a:r>
            <a:r>
              <a:rPr lang="zh-CN" altLang="en-US" sz="1800">
                <a:solidFill>
                  <a:srgbClr val="00FF00"/>
                </a:solidFill>
                <a:ea typeface="黑体" panose="02010609060101010101" pitchFamily="49" charset="-122"/>
              </a:rPr>
              <a:t>－</a:t>
            </a:r>
            <a:fld id="{5CBA22B3-BDA8-4122-91D0-0F706E5AAE48}" type="slidenum">
              <a:rPr lang="zh-CN" altLang="en-US" sz="1800">
                <a:solidFill>
                  <a:srgbClr val="00FF00"/>
                </a:solidFill>
                <a:ea typeface="黑体" panose="02010609060101010101" pitchFamily="49" charset="-122"/>
              </a:rPr>
              <a:pPr/>
              <a:t>4</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82627">
                                            <p:txEl>
                                              <p:pRg st="0" end="0"/>
                                            </p:txEl>
                                          </p:spTgt>
                                        </p:tgtEl>
                                        <p:attrNameLst>
                                          <p:attrName>style.visibility</p:attrName>
                                        </p:attrNameLst>
                                      </p:cBhvr>
                                      <p:to>
                                        <p:strVal val="visible"/>
                                      </p:to>
                                    </p:set>
                                    <p:anim calcmode="lin" valueType="num">
                                      <p:cBhvr additive="base">
                                        <p:cTn id="7" dur="500" fill="hold"/>
                                        <p:tgtEl>
                                          <p:spTgt spid="2826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26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iterate type="wd">
                                    <p:tmPct val="10000"/>
                                  </p:iterate>
                                  <p:childTnLst>
                                    <p:set>
                                      <p:cBhvr>
                                        <p:cTn id="12" dur="1" fill="hold">
                                          <p:stCondLst>
                                            <p:cond delay="0"/>
                                          </p:stCondLst>
                                        </p:cTn>
                                        <p:tgtEl>
                                          <p:spTgt spid="282628">
                                            <p:txEl>
                                              <p:pRg st="0" end="0"/>
                                            </p:txEl>
                                          </p:spTgt>
                                        </p:tgtEl>
                                        <p:attrNameLst>
                                          <p:attrName>style.visibility</p:attrName>
                                        </p:attrNameLst>
                                      </p:cBhvr>
                                      <p:to>
                                        <p:strVal val="visible"/>
                                      </p:to>
                                    </p:set>
                                    <p:anim calcmode="lin" valueType="num">
                                      <p:cBhvr additive="base">
                                        <p:cTn id="13" dur="500" fill="hold"/>
                                        <p:tgtEl>
                                          <p:spTgt spid="282628">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8262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iterate type="wd">
                                    <p:tmPct val="10000"/>
                                  </p:iterate>
                                  <p:childTnLst>
                                    <p:set>
                                      <p:cBhvr>
                                        <p:cTn id="18" dur="1" fill="hold">
                                          <p:stCondLst>
                                            <p:cond delay="0"/>
                                          </p:stCondLst>
                                        </p:cTn>
                                        <p:tgtEl>
                                          <p:spTgt spid="282628">
                                            <p:txEl>
                                              <p:pRg st="1" end="1"/>
                                            </p:txEl>
                                          </p:spTgt>
                                        </p:tgtEl>
                                        <p:attrNameLst>
                                          <p:attrName>style.visibility</p:attrName>
                                        </p:attrNameLst>
                                      </p:cBhvr>
                                      <p:to>
                                        <p:strVal val="visible"/>
                                      </p:to>
                                    </p:set>
                                    <p:anim calcmode="lin" valueType="num">
                                      <p:cBhvr additive="base">
                                        <p:cTn id="19" dur="500" fill="hold"/>
                                        <p:tgtEl>
                                          <p:spTgt spid="282628">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8262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iterate type="wd">
                                    <p:tmPct val="10000"/>
                                  </p:iterate>
                                  <p:childTnLst>
                                    <p:set>
                                      <p:cBhvr>
                                        <p:cTn id="24" dur="1" fill="hold">
                                          <p:stCondLst>
                                            <p:cond delay="0"/>
                                          </p:stCondLst>
                                        </p:cTn>
                                        <p:tgtEl>
                                          <p:spTgt spid="282628">
                                            <p:txEl>
                                              <p:pRg st="2" end="2"/>
                                            </p:txEl>
                                          </p:spTgt>
                                        </p:tgtEl>
                                        <p:attrNameLst>
                                          <p:attrName>style.visibility</p:attrName>
                                        </p:attrNameLst>
                                      </p:cBhvr>
                                      <p:to>
                                        <p:strVal val="visible"/>
                                      </p:to>
                                    </p:set>
                                    <p:anim calcmode="lin" valueType="num">
                                      <p:cBhvr additive="base">
                                        <p:cTn id="25" dur="500" fill="hold"/>
                                        <p:tgtEl>
                                          <p:spTgt spid="282628">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82628">
                                            <p:txEl>
                                              <p:pRg st="2" end="2"/>
                                            </p:txEl>
                                          </p:spTgt>
                                        </p:tgtEl>
                                        <p:attrNameLst>
                                          <p:attrName>ppt_y</p:attrName>
                                        </p:attrNameLst>
                                      </p:cBhvr>
                                      <p:tavLst>
                                        <p:tav tm="0">
                                          <p:val>
                                            <p:strVal val="#ppt_y"/>
                                          </p:val>
                                        </p:tav>
                                        <p:tav tm="100000">
                                          <p:val>
                                            <p:strVal val="#ppt_y"/>
                                          </p:val>
                                        </p:tav>
                                      </p:tavLst>
                                    </p:anim>
                                  </p:childTnLst>
                                </p:cTn>
                              </p:par>
                            </p:childTnLst>
                          </p:cTn>
                        </p:par>
                        <p:par>
                          <p:cTn id="27" fill="hold" nodeType="afterGroup">
                            <p:stCondLst>
                              <p:cond delay="1100"/>
                            </p:stCondLst>
                            <p:childTnLst>
                              <p:par>
                                <p:cTn id="28" presetID="2" presetClass="entr" presetSubtype="4" fill="hold" nodeType="afterEffect">
                                  <p:stCondLst>
                                    <p:cond delay="0"/>
                                  </p:stCondLst>
                                  <p:childTnLst>
                                    <p:set>
                                      <p:cBhvr>
                                        <p:cTn id="29" dur="1" fill="hold">
                                          <p:stCondLst>
                                            <p:cond delay="0"/>
                                          </p:stCondLst>
                                        </p:cTn>
                                        <p:tgtEl>
                                          <p:spTgt spid="282631"/>
                                        </p:tgtEl>
                                        <p:attrNameLst>
                                          <p:attrName>style.visibility</p:attrName>
                                        </p:attrNameLst>
                                      </p:cBhvr>
                                      <p:to>
                                        <p:strVal val="visible"/>
                                      </p:to>
                                    </p:set>
                                    <p:anim calcmode="lin" valueType="num">
                                      <p:cBhvr additive="base">
                                        <p:cTn id="30" dur="500" fill="hold"/>
                                        <p:tgtEl>
                                          <p:spTgt spid="282631"/>
                                        </p:tgtEl>
                                        <p:attrNameLst>
                                          <p:attrName>ppt_x</p:attrName>
                                        </p:attrNameLst>
                                      </p:cBhvr>
                                      <p:tavLst>
                                        <p:tav tm="0">
                                          <p:val>
                                            <p:strVal val="#ppt_x"/>
                                          </p:val>
                                        </p:tav>
                                        <p:tav tm="100000">
                                          <p:val>
                                            <p:strVal val="#ppt_x"/>
                                          </p:val>
                                        </p:tav>
                                      </p:tavLst>
                                    </p:anim>
                                    <p:anim calcmode="lin" valueType="num">
                                      <p:cBhvr additive="base">
                                        <p:cTn id="31" dur="500" fill="hold"/>
                                        <p:tgtEl>
                                          <p:spTgt spid="2826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27" grpId="0" build="p"/>
      <p:bldP spid="282628"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4"/>
          <p:cNvSpPr>
            <a:spLocks noGrp="1"/>
          </p:cNvSpPr>
          <p:nvPr>
            <p:ph type="dt" sz="quarter" idx="10"/>
          </p:nvPr>
        </p:nvSpPr>
        <p:spPr/>
        <p:txBody>
          <a:bodyPr/>
          <a:lstStyle/>
          <a:p>
            <a:pPr>
              <a:defRPr/>
            </a:pPr>
            <a:fld id="{8538987E-6DEE-4490-A18D-B7EC4FFABE55}" type="datetime1">
              <a:rPr lang="zh-CN" altLang="en-US"/>
              <a:pPr>
                <a:defRPr/>
              </a:pPr>
              <a:t>2018/12/13</a:t>
            </a:fld>
            <a:endParaRPr lang="en-US" altLang="zh-CN"/>
          </a:p>
        </p:txBody>
      </p:sp>
      <p:sp>
        <p:nvSpPr>
          <p:cNvPr id="46083" name="Rectangle 2"/>
          <p:cNvSpPr>
            <a:spLocks noGrp="1" noChangeArrowheads="1"/>
          </p:cNvSpPr>
          <p:nvPr>
            <p:ph type="title"/>
          </p:nvPr>
        </p:nvSpPr>
        <p:spPr/>
        <p:txBody>
          <a:bodyPr/>
          <a:lstStyle/>
          <a:p>
            <a:pPr eaLnBrk="1" hangingPunct="1"/>
            <a:r>
              <a:rPr lang="zh-CN" altLang="en-US" smtClean="0"/>
              <a:t>维纳过程的性质</a:t>
            </a:r>
          </a:p>
        </p:txBody>
      </p:sp>
      <p:sp>
        <p:nvSpPr>
          <p:cNvPr id="376835" name="Rectangle 3"/>
          <p:cNvSpPr>
            <a:spLocks noGrp="1" noChangeArrowheads="1"/>
          </p:cNvSpPr>
          <p:nvPr>
            <p:ph type="body" sz="half" idx="1"/>
          </p:nvPr>
        </p:nvSpPr>
        <p:spPr>
          <a:xfrm>
            <a:off x="1216025" y="1143000"/>
            <a:ext cx="7532688" cy="427038"/>
          </a:xfrm>
        </p:spPr>
        <p:txBody>
          <a:bodyPr/>
          <a:lstStyle/>
          <a:p>
            <a:pPr eaLnBrk="1" hangingPunct="1">
              <a:lnSpc>
                <a:spcPct val="100000"/>
              </a:lnSpc>
              <a:buClrTx/>
              <a:buFontTx/>
              <a:buNone/>
            </a:pPr>
            <a:r>
              <a:rPr lang="zh-CN" altLang="en-US" smtClean="0"/>
              <a:t>从而</a:t>
            </a:r>
          </a:p>
        </p:txBody>
      </p:sp>
      <p:graphicFrame>
        <p:nvGraphicFramePr>
          <p:cNvPr id="376837" name="Object 5"/>
          <p:cNvGraphicFramePr>
            <a:graphicFrameLocks noGrp="1" noChangeAspect="1"/>
          </p:cNvGraphicFramePr>
          <p:nvPr>
            <p:ph sz="half" idx="2"/>
          </p:nvPr>
        </p:nvGraphicFramePr>
        <p:xfrm>
          <a:off x="2339975" y="1125538"/>
          <a:ext cx="5976938" cy="2614612"/>
        </p:xfrm>
        <a:graphic>
          <a:graphicData uri="http://schemas.openxmlformats.org/presentationml/2006/ole">
            <mc:AlternateContent xmlns:mc="http://schemas.openxmlformats.org/markup-compatibility/2006">
              <mc:Choice xmlns:v="urn:schemas-microsoft-com:vml" Requires="v">
                <p:oleObj spid="_x0000_s46091" name="公式" r:id="rId3" imgW="2641600" imgH="1155700" progId="Equation.3">
                  <p:embed/>
                </p:oleObj>
              </mc:Choice>
              <mc:Fallback>
                <p:oleObj name="公式" r:id="rId3" imgW="2641600" imgH="11557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1125538"/>
                        <a:ext cx="5976938" cy="2614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6838" name="Object 6"/>
          <p:cNvGraphicFramePr>
            <a:graphicFrameLocks noChangeAspect="1"/>
          </p:cNvGraphicFramePr>
          <p:nvPr/>
        </p:nvGraphicFramePr>
        <p:xfrm>
          <a:off x="1563688" y="3910013"/>
          <a:ext cx="6176962" cy="2614612"/>
        </p:xfrm>
        <a:graphic>
          <a:graphicData uri="http://schemas.openxmlformats.org/presentationml/2006/ole">
            <mc:AlternateContent xmlns:mc="http://schemas.openxmlformats.org/markup-compatibility/2006">
              <mc:Choice xmlns:v="urn:schemas-microsoft-com:vml" Requires="v">
                <p:oleObj spid="_x0000_s46092" name="公式" r:id="rId5" imgW="2730500" imgH="1155700" progId="Equation.3">
                  <p:embed/>
                </p:oleObj>
              </mc:Choice>
              <mc:Fallback>
                <p:oleObj name="公式" r:id="rId5" imgW="2730500" imgH="11557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63688" y="3910013"/>
                        <a:ext cx="6176962" cy="2614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页脚占位符 8"/>
          <p:cNvSpPr>
            <a:spLocks noGrp="1"/>
          </p:cNvSpPr>
          <p:nvPr>
            <p:ph type="ftr" sz="quarter" idx="11"/>
          </p:nvPr>
        </p:nvSpPr>
        <p:spPr/>
        <p:txBody>
          <a:bodyPr/>
          <a:lstStyle/>
          <a:p>
            <a:pPr>
              <a:defRPr/>
            </a:pPr>
            <a:r>
              <a:rPr lang="zh-CN" altLang="en-US"/>
              <a:t>信息与软件工程学院　顾小丰</a:t>
            </a:r>
            <a:endParaRPr lang="en-US" altLang="zh-CN"/>
          </a:p>
        </p:txBody>
      </p:sp>
      <p:sp>
        <p:nvSpPr>
          <p:cNvPr id="4608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45</a:t>
            </a:r>
            <a:r>
              <a:rPr lang="zh-CN" altLang="en-US" sz="1800">
                <a:solidFill>
                  <a:srgbClr val="00FF00"/>
                </a:solidFill>
                <a:ea typeface="黑体" panose="02010609060101010101" pitchFamily="49" charset="-122"/>
              </a:rPr>
              <a:t>－</a:t>
            </a:r>
            <a:fld id="{22E53B65-8966-4CD8-AEB5-2C5800C16D72}" type="slidenum">
              <a:rPr lang="zh-CN" altLang="en-US" sz="1800">
                <a:solidFill>
                  <a:srgbClr val="00FF00"/>
                </a:solidFill>
                <a:ea typeface="黑体" panose="02010609060101010101" pitchFamily="49" charset="-122"/>
              </a:rPr>
              <a:pPr/>
              <a:t>40</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76835">
                                            <p:txEl>
                                              <p:pRg st="0" end="0"/>
                                            </p:txEl>
                                          </p:spTgt>
                                        </p:tgtEl>
                                        <p:attrNameLst>
                                          <p:attrName>style.visibility</p:attrName>
                                        </p:attrNameLst>
                                      </p:cBhvr>
                                      <p:to>
                                        <p:strVal val="visible"/>
                                      </p:to>
                                    </p:set>
                                    <p:anim calcmode="lin" valueType="num">
                                      <p:cBhvr additive="base">
                                        <p:cTn id="7" dur="500" fill="hold"/>
                                        <p:tgtEl>
                                          <p:spTgt spid="3768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6835">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376837"/>
                                        </p:tgtEl>
                                        <p:attrNameLst>
                                          <p:attrName>style.visibility</p:attrName>
                                        </p:attrNameLst>
                                      </p:cBhvr>
                                      <p:to>
                                        <p:strVal val="visible"/>
                                      </p:to>
                                    </p:set>
                                    <p:anim calcmode="lin" valueType="num">
                                      <p:cBhvr additive="base">
                                        <p:cTn id="12" dur="500" fill="hold"/>
                                        <p:tgtEl>
                                          <p:spTgt spid="376837"/>
                                        </p:tgtEl>
                                        <p:attrNameLst>
                                          <p:attrName>ppt_x</p:attrName>
                                        </p:attrNameLst>
                                      </p:cBhvr>
                                      <p:tavLst>
                                        <p:tav tm="0">
                                          <p:val>
                                            <p:strVal val="#ppt_x"/>
                                          </p:val>
                                        </p:tav>
                                        <p:tav tm="100000">
                                          <p:val>
                                            <p:strVal val="#ppt_x"/>
                                          </p:val>
                                        </p:tav>
                                      </p:tavLst>
                                    </p:anim>
                                    <p:anim calcmode="lin" valueType="num">
                                      <p:cBhvr additive="base">
                                        <p:cTn id="13" dur="500" fill="hold"/>
                                        <p:tgtEl>
                                          <p:spTgt spid="376837"/>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376838"/>
                                        </p:tgtEl>
                                        <p:attrNameLst>
                                          <p:attrName>style.visibility</p:attrName>
                                        </p:attrNameLst>
                                      </p:cBhvr>
                                      <p:to>
                                        <p:strVal val="visible"/>
                                      </p:to>
                                    </p:set>
                                    <p:anim calcmode="lin" valueType="num">
                                      <p:cBhvr additive="base">
                                        <p:cTn id="17" dur="500" fill="hold"/>
                                        <p:tgtEl>
                                          <p:spTgt spid="376838"/>
                                        </p:tgtEl>
                                        <p:attrNameLst>
                                          <p:attrName>ppt_x</p:attrName>
                                        </p:attrNameLst>
                                      </p:cBhvr>
                                      <p:tavLst>
                                        <p:tav tm="0">
                                          <p:val>
                                            <p:strVal val="#ppt_x"/>
                                          </p:val>
                                        </p:tav>
                                        <p:tav tm="100000">
                                          <p:val>
                                            <p:strVal val="#ppt_x"/>
                                          </p:val>
                                        </p:tav>
                                      </p:tavLst>
                                    </p:anim>
                                    <p:anim calcmode="lin" valueType="num">
                                      <p:cBhvr additive="base">
                                        <p:cTn id="18" dur="500" fill="hold"/>
                                        <p:tgtEl>
                                          <p:spTgt spid="3768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35"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5"/>
          <p:cNvSpPr>
            <a:spLocks noGrp="1"/>
          </p:cNvSpPr>
          <p:nvPr>
            <p:ph type="dt" sz="quarter" idx="10"/>
          </p:nvPr>
        </p:nvSpPr>
        <p:spPr/>
        <p:txBody>
          <a:bodyPr/>
          <a:lstStyle/>
          <a:p>
            <a:pPr>
              <a:defRPr/>
            </a:pPr>
            <a:fld id="{3F7BD79B-0898-4D85-B2C9-8BA38DA4ACCF}" type="datetime1">
              <a:rPr lang="zh-CN" altLang="en-US"/>
              <a:pPr>
                <a:defRPr/>
              </a:pPr>
              <a:t>2018/12/13</a:t>
            </a:fld>
            <a:endParaRPr lang="en-US" altLang="zh-CN"/>
          </a:p>
        </p:txBody>
      </p:sp>
      <p:sp>
        <p:nvSpPr>
          <p:cNvPr id="47107" name="Rectangle 2"/>
          <p:cNvSpPr>
            <a:spLocks noGrp="1" noChangeArrowheads="1"/>
          </p:cNvSpPr>
          <p:nvPr>
            <p:ph type="title"/>
          </p:nvPr>
        </p:nvSpPr>
        <p:spPr/>
        <p:txBody>
          <a:bodyPr/>
          <a:lstStyle/>
          <a:p>
            <a:pPr eaLnBrk="1" hangingPunct="1"/>
            <a:r>
              <a:rPr lang="zh-CN" altLang="en-US" smtClean="0"/>
              <a:t>维纳过程的性质</a:t>
            </a:r>
          </a:p>
        </p:txBody>
      </p:sp>
      <p:sp>
        <p:nvSpPr>
          <p:cNvPr id="375811" name="Rectangle 3"/>
          <p:cNvSpPr>
            <a:spLocks noGrp="1" noChangeArrowheads="1"/>
          </p:cNvSpPr>
          <p:nvPr>
            <p:ph type="body" sz="half" idx="1"/>
          </p:nvPr>
        </p:nvSpPr>
        <p:spPr>
          <a:xfrm>
            <a:off x="1143000" y="1143000"/>
            <a:ext cx="4581525" cy="427038"/>
          </a:xfrm>
        </p:spPr>
        <p:txBody>
          <a:bodyPr/>
          <a:lstStyle/>
          <a:p>
            <a:pPr eaLnBrk="1" hangingPunct="1">
              <a:lnSpc>
                <a:spcPct val="100000"/>
              </a:lnSpc>
              <a:buClrTx/>
              <a:buFontTx/>
              <a:buNone/>
            </a:pPr>
            <a:r>
              <a:rPr lang="zh-CN" altLang="en-US" smtClean="0"/>
              <a:t>因此		</a:t>
            </a:r>
            <a:r>
              <a:rPr lang="en-US" altLang="zh-CN" smtClean="0"/>
              <a:t>X</a:t>
            </a:r>
            <a:r>
              <a:rPr lang="zh-CN" altLang="en-US" smtClean="0"/>
              <a:t>～</a:t>
            </a:r>
            <a:r>
              <a:rPr lang="en-US" altLang="zh-CN" smtClean="0"/>
              <a:t>N(O, C</a:t>
            </a:r>
            <a:r>
              <a:rPr lang="en-US" altLang="zh-CN" baseline="-25000" smtClean="0"/>
              <a:t>X</a:t>
            </a:r>
            <a:r>
              <a:rPr lang="en-US" altLang="zh-CN" smtClean="0"/>
              <a:t>)</a:t>
            </a:r>
          </a:p>
        </p:txBody>
      </p:sp>
      <p:graphicFrame>
        <p:nvGraphicFramePr>
          <p:cNvPr id="375813" name="Object 5"/>
          <p:cNvGraphicFramePr>
            <a:graphicFrameLocks noGrp="1" noChangeAspect="1"/>
          </p:cNvGraphicFramePr>
          <p:nvPr>
            <p:ph sz="quarter" idx="2"/>
          </p:nvPr>
        </p:nvGraphicFramePr>
        <p:xfrm>
          <a:off x="2339975" y="1738313"/>
          <a:ext cx="6026150" cy="2063750"/>
        </p:xfrm>
        <a:graphic>
          <a:graphicData uri="http://schemas.openxmlformats.org/presentationml/2006/ole">
            <mc:AlternateContent xmlns:mc="http://schemas.openxmlformats.org/markup-compatibility/2006">
              <mc:Choice xmlns:v="urn:schemas-microsoft-com:vml" Requires="v">
                <p:oleObj spid="_x0000_s47116" name="公式" r:id="rId3" imgW="2781300" imgH="952500" progId="Equation.3">
                  <p:embed/>
                </p:oleObj>
              </mc:Choice>
              <mc:Fallback>
                <p:oleObj name="公式" r:id="rId3" imgW="2781300" imgH="9525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1738313"/>
                        <a:ext cx="6026150" cy="2063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5812" name="Text Box 4"/>
          <p:cNvSpPr txBox="1">
            <a:spLocks noChangeArrowheads="1"/>
          </p:cNvSpPr>
          <p:nvPr/>
        </p:nvSpPr>
        <p:spPr bwMode="auto">
          <a:xfrm>
            <a:off x="1116013" y="3776663"/>
            <a:ext cx="77057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zh-CN" altLang="en-US"/>
              <a:t>故</a:t>
            </a:r>
          </a:p>
        </p:txBody>
      </p:sp>
      <p:graphicFrame>
        <p:nvGraphicFramePr>
          <p:cNvPr id="375814" name="Object 6"/>
          <p:cNvGraphicFramePr>
            <a:graphicFrameLocks noGrp="1" noChangeAspect="1"/>
          </p:cNvGraphicFramePr>
          <p:nvPr>
            <p:ph sz="quarter" idx="3"/>
          </p:nvPr>
        </p:nvGraphicFramePr>
        <p:xfrm>
          <a:off x="2771775" y="3992563"/>
          <a:ext cx="4414838" cy="2479675"/>
        </p:xfrm>
        <a:graphic>
          <a:graphicData uri="http://schemas.openxmlformats.org/presentationml/2006/ole">
            <mc:AlternateContent xmlns:mc="http://schemas.openxmlformats.org/markup-compatibility/2006">
              <mc:Choice xmlns:v="urn:schemas-microsoft-com:vml" Requires="v">
                <p:oleObj spid="_x0000_s47117" name="公式" r:id="rId5" imgW="1651000" imgH="927100" progId="Equation.3">
                  <p:embed/>
                </p:oleObj>
              </mc:Choice>
              <mc:Fallback>
                <p:oleObj name="公式" r:id="rId5" imgW="1651000" imgH="9271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775" y="3992563"/>
                        <a:ext cx="4414838" cy="2479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页脚占位符 9"/>
          <p:cNvSpPr>
            <a:spLocks noGrp="1"/>
          </p:cNvSpPr>
          <p:nvPr>
            <p:ph type="ftr" sz="quarter" idx="11"/>
          </p:nvPr>
        </p:nvSpPr>
        <p:spPr/>
        <p:txBody>
          <a:bodyPr/>
          <a:lstStyle/>
          <a:p>
            <a:pPr>
              <a:defRPr/>
            </a:pPr>
            <a:r>
              <a:rPr lang="zh-CN" altLang="en-US"/>
              <a:t>信息与软件工程学院　顾小丰</a:t>
            </a:r>
            <a:endParaRPr lang="en-US" altLang="zh-CN"/>
          </a:p>
        </p:txBody>
      </p:sp>
      <p:sp>
        <p:nvSpPr>
          <p:cNvPr id="47113"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45</a:t>
            </a:r>
            <a:r>
              <a:rPr lang="zh-CN" altLang="en-US" sz="1800">
                <a:solidFill>
                  <a:srgbClr val="00FF00"/>
                </a:solidFill>
                <a:ea typeface="黑体" panose="02010609060101010101" pitchFamily="49" charset="-122"/>
              </a:rPr>
              <a:t>－</a:t>
            </a:r>
            <a:fld id="{24B12EB0-0B5F-48ED-B47B-B38B6F365D14}" type="slidenum">
              <a:rPr lang="zh-CN" altLang="en-US" sz="1800">
                <a:solidFill>
                  <a:srgbClr val="00FF00"/>
                </a:solidFill>
                <a:ea typeface="黑体" panose="02010609060101010101" pitchFamily="49" charset="-122"/>
              </a:rPr>
              <a:pPr/>
              <a:t>41</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75811">
                                            <p:txEl>
                                              <p:pRg st="0" end="0"/>
                                            </p:txEl>
                                          </p:spTgt>
                                        </p:tgtEl>
                                        <p:attrNameLst>
                                          <p:attrName>style.visibility</p:attrName>
                                        </p:attrNameLst>
                                      </p:cBhvr>
                                      <p:to>
                                        <p:strVal val="visible"/>
                                      </p:to>
                                    </p:set>
                                    <p:anim calcmode="lin" valueType="num">
                                      <p:cBhvr additive="base">
                                        <p:cTn id="7" dur="500" fill="hold"/>
                                        <p:tgtEl>
                                          <p:spTgt spid="3758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5811">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375813"/>
                                        </p:tgtEl>
                                        <p:attrNameLst>
                                          <p:attrName>style.visibility</p:attrName>
                                        </p:attrNameLst>
                                      </p:cBhvr>
                                      <p:to>
                                        <p:strVal val="visible"/>
                                      </p:to>
                                    </p:set>
                                    <p:anim calcmode="lin" valueType="num">
                                      <p:cBhvr additive="base">
                                        <p:cTn id="12" dur="500" fill="hold"/>
                                        <p:tgtEl>
                                          <p:spTgt spid="375813"/>
                                        </p:tgtEl>
                                        <p:attrNameLst>
                                          <p:attrName>ppt_x</p:attrName>
                                        </p:attrNameLst>
                                      </p:cBhvr>
                                      <p:tavLst>
                                        <p:tav tm="0">
                                          <p:val>
                                            <p:strVal val="#ppt_x"/>
                                          </p:val>
                                        </p:tav>
                                        <p:tav tm="100000">
                                          <p:val>
                                            <p:strVal val="#ppt_x"/>
                                          </p:val>
                                        </p:tav>
                                      </p:tavLst>
                                    </p:anim>
                                    <p:anim calcmode="lin" valueType="num">
                                      <p:cBhvr additive="base">
                                        <p:cTn id="13" dur="500" fill="hold"/>
                                        <p:tgtEl>
                                          <p:spTgt spid="375813"/>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75812"/>
                                        </p:tgtEl>
                                        <p:attrNameLst>
                                          <p:attrName>style.visibility</p:attrName>
                                        </p:attrNameLst>
                                      </p:cBhvr>
                                      <p:to>
                                        <p:strVal val="visible"/>
                                      </p:to>
                                    </p:set>
                                    <p:anim calcmode="lin" valueType="num">
                                      <p:cBhvr additive="base">
                                        <p:cTn id="18" dur="500" fill="hold"/>
                                        <p:tgtEl>
                                          <p:spTgt spid="375812"/>
                                        </p:tgtEl>
                                        <p:attrNameLst>
                                          <p:attrName>ppt_x</p:attrName>
                                        </p:attrNameLst>
                                      </p:cBhvr>
                                      <p:tavLst>
                                        <p:tav tm="0">
                                          <p:val>
                                            <p:strVal val="#ppt_x"/>
                                          </p:val>
                                        </p:tav>
                                        <p:tav tm="100000">
                                          <p:val>
                                            <p:strVal val="#ppt_x"/>
                                          </p:val>
                                        </p:tav>
                                      </p:tavLst>
                                    </p:anim>
                                    <p:anim calcmode="lin" valueType="num">
                                      <p:cBhvr additive="base">
                                        <p:cTn id="19" dur="500" fill="hold"/>
                                        <p:tgtEl>
                                          <p:spTgt spid="375812"/>
                                        </p:tgtEl>
                                        <p:attrNameLst>
                                          <p:attrName>ppt_y</p:attrName>
                                        </p:attrNameLst>
                                      </p:cBhvr>
                                      <p:tavLst>
                                        <p:tav tm="0">
                                          <p:val>
                                            <p:strVal val="1+#ppt_h/2"/>
                                          </p:val>
                                        </p:tav>
                                        <p:tav tm="100000">
                                          <p:val>
                                            <p:strVal val="#ppt_y"/>
                                          </p:val>
                                        </p:tav>
                                      </p:tavLst>
                                    </p:anim>
                                  </p:childTnLst>
                                </p:cTn>
                              </p:par>
                            </p:childTnLst>
                          </p:cTn>
                        </p:par>
                        <p:par>
                          <p:cTn id="20" fill="hold" nodeType="afterGroup">
                            <p:stCondLst>
                              <p:cond delay="500"/>
                            </p:stCondLst>
                            <p:childTnLst>
                              <p:par>
                                <p:cTn id="21" presetID="2" presetClass="entr" presetSubtype="4" fill="hold" nodeType="afterEffect">
                                  <p:stCondLst>
                                    <p:cond delay="0"/>
                                  </p:stCondLst>
                                  <p:childTnLst>
                                    <p:set>
                                      <p:cBhvr>
                                        <p:cTn id="22" dur="1" fill="hold">
                                          <p:stCondLst>
                                            <p:cond delay="0"/>
                                          </p:stCondLst>
                                        </p:cTn>
                                        <p:tgtEl>
                                          <p:spTgt spid="375814"/>
                                        </p:tgtEl>
                                        <p:attrNameLst>
                                          <p:attrName>style.visibility</p:attrName>
                                        </p:attrNameLst>
                                      </p:cBhvr>
                                      <p:to>
                                        <p:strVal val="visible"/>
                                      </p:to>
                                    </p:set>
                                    <p:anim calcmode="lin" valueType="num">
                                      <p:cBhvr additive="base">
                                        <p:cTn id="23" dur="500" fill="hold"/>
                                        <p:tgtEl>
                                          <p:spTgt spid="375814"/>
                                        </p:tgtEl>
                                        <p:attrNameLst>
                                          <p:attrName>ppt_x</p:attrName>
                                        </p:attrNameLst>
                                      </p:cBhvr>
                                      <p:tavLst>
                                        <p:tav tm="0">
                                          <p:val>
                                            <p:strVal val="#ppt_x"/>
                                          </p:val>
                                        </p:tav>
                                        <p:tav tm="100000">
                                          <p:val>
                                            <p:strVal val="#ppt_x"/>
                                          </p:val>
                                        </p:tav>
                                      </p:tavLst>
                                    </p:anim>
                                    <p:anim calcmode="lin" valueType="num">
                                      <p:cBhvr additive="base">
                                        <p:cTn id="24" dur="500" fill="hold"/>
                                        <p:tgtEl>
                                          <p:spTgt spid="3758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11" grpId="0" build="p"/>
      <p:bldP spid="37581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5"/>
          <p:cNvSpPr>
            <a:spLocks noGrp="1"/>
          </p:cNvSpPr>
          <p:nvPr>
            <p:ph type="dt" sz="quarter" idx="10"/>
          </p:nvPr>
        </p:nvSpPr>
        <p:spPr/>
        <p:txBody>
          <a:bodyPr/>
          <a:lstStyle/>
          <a:p>
            <a:pPr>
              <a:defRPr/>
            </a:pPr>
            <a:fld id="{01D10204-3957-4B0B-8829-82306B656454}" type="datetime1">
              <a:rPr lang="zh-CN" altLang="en-US"/>
              <a:pPr>
                <a:defRPr/>
              </a:pPr>
              <a:t>2018/12/13</a:t>
            </a:fld>
            <a:endParaRPr lang="en-US" altLang="zh-CN"/>
          </a:p>
        </p:txBody>
      </p:sp>
      <p:sp>
        <p:nvSpPr>
          <p:cNvPr id="48131" name="Rectangle 2"/>
          <p:cNvSpPr>
            <a:spLocks noGrp="1" noChangeArrowheads="1"/>
          </p:cNvSpPr>
          <p:nvPr>
            <p:ph type="title"/>
          </p:nvPr>
        </p:nvSpPr>
        <p:spPr/>
        <p:txBody>
          <a:bodyPr/>
          <a:lstStyle/>
          <a:p>
            <a:pPr eaLnBrk="1" hangingPunct="1"/>
            <a:r>
              <a:rPr lang="zh-CN" altLang="en-US" smtClean="0"/>
              <a:t>维纳过程的性质</a:t>
            </a:r>
          </a:p>
        </p:txBody>
      </p:sp>
      <p:graphicFrame>
        <p:nvGraphicFramePr>
          <p:cNvPr id="378884" name="Object 4"/>
          <p:cNvGraphicFramePr>
            <a:graphicFrameLocks noGrp="1" noChangeAspect="1"/>
          </p:cNvGraphicFramePr>
          <p:nvPr>
            <p:ph sz="quarter" idx="2"/>
          </p:nvPr>
        </p:nvGraphicFramePr>
        <p:xfrm>
          <a:off x="1908175" y="1196975"/>
          <a:ext cx="5910263" cy="2141538"/>
        </p:xfrm>
        <a:graphic>
          <a:graphicData uri="http://schemas.openxmlformats.org/presentationml/2006/ole">
            <mc:AlternateContent xmlns:mc="http://schemas.openxmlformats.org/markup-compatibility/2006">
              <mc:Choice xmlns:v="urn:schemas-microsoft-com:vml" Requires="v">
                <p:oleObj spid="_x0000_s48137" name="公式" r:id="rId4" imgW="2628900" imgH="952500" progId="Equation.3">
                  <p:embed/>
                </p:oleObj>
              </mc:Choice>
              <mc:Fallback>
                <p:oleObj name="公式" r:id="rId4" imgW="2628900" imgH="9525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8175" y="1196975"/>
                        <a:ext cx="5910263" cy="2141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8888" name="Rectangle 8"/>
          <p:cNvSpPr>
            <a:spLocks noGrp="1" noChangeArrowheads="1"/>
          </p:cNvSpPr>
          <p:nvPr>
            <p:ph type="body" sz="half" idx="1"/>
          </p:nvPr>
        </p:nvSpPr>
        <p:spPr>
          <a:xfrm>
            <a:off x="1187450" y="3644900"/>
            <a:ext cx="6480175" cy="517525"/>
          </a:xfrm>
        </p:spPr>
        <p:txBody>
          <a:bodyPr/>
          <a:lstStyle/>
          <a:p>
            <a:pPr eaLnBrk="1" hangingPunct="1">
              <a:buFont typeface="Wingdings" panose="05000000000000000000" pitchFamily="2" charset="2"/>
              <a:buNone/>
            </a:pPr>
            <a:r>
              <a:rPr lang="zh-CN" altLang="en-US" smtClean="0"/>
              <a:t>得证</a:t>
            </a:r>
            <a:r>
              <a:rPr lang="en-US" altLang="zh-CN" smtClean="0"/>
              <a:t>{W(t), t</a:t>
            </a:r>
            <a:r>
              <a:rPr lang="en-US" altLang="en-US" smtClean="0">
                <a:sym typeface="Symbol" panose="05050102010706020507" pitchFamily="18" charset="2"/>
              </a:rPr>
              <a:t>≥</a:t>
            </a:r>
            <a:r>
              <a:rPr lang="en-US" altLang="zh-CN" smtClean="0">
                <a:sym typeface="Symbol" panose="05050102010706020507" pitchFamily="18" charset="2"/>
              </a:rPr>
              <a:t>0}</a:t>
            </a:r>
            <a:r>
              <a:rPr lang="zh-CN" altLang="en-US" smtClean="0">
                <a:sym typeface="Symbol" panose="05050102010706020507" pitchFamily="18" charset="2"/>
              </a:rPr>
              <a:t>是正态过程。</a:t>
            </a:r>
          </a:p>
        </p:txBody>
      </p:sp>
      <p:sp>
        <p:nvSpPr>
          <p:cNvPr id="8" name="页脚占位符 7"/>
          <p:cNvSpPr>
            <a:spLocks noGrp="1"/>
          </p:cNvSpPr>
          <p:nvPr>
            <p:ph type="ftr" sz="quarter" idx="11"/>
          </p:nvPr>
        </p:nvSpPr>
        <p:spPr/>
        <p:txBody>
          <a:bodyPr/>
          <a:lstStyle/>
          <a:p>
            <a:pPr>
              <a:defRPr/>
            </a:pPr>
            <a:r>
              <a:rPr lang="zh-CN" altLang="en-US"/>
              <a:t>信息与软件工程学院　顾小丰</a:t>
            </a:r>
            <a:endParaRPr lang="en-US" altLang="zh-CN"/>
          </a:p>
        </p:txBody>
      </p:sp>
      <p:sp>
        <p:nvSpPr>
          <p:cNvPr id="48135"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45</a:t>
            </a:r>
            <a:r>
              <a:rPr lang="zh-CN" altLang="en-US" sz="1800">
                <a:solidFill>
                  <a:srgbClr val="00FF00"/>
                </a:solidFill>
                <a:ea typeface="黑体" panose="02010609060101010101" pitchFamily="49" charset="-122"/>
              </a:rPr>
              <a:t>－</a:t>
            </a:r>
            <a:fld id="{FAA00CFA-63CD-4B04-8E64-07B852BCC54B}" type="slidenum">
              <a:rPr lang="zh-CN" altLang="en-US" sz="1800">
                <a:solidFill>
                  <a:srgbClr val="00FF00"/>
                </a:solidFill>
                <a:ea typeface="黑体" panose="02010609060101010101" pitchFamily="49" charset="-122"/>
              </a:rPr>
              <a:pPr/>
              <a:t>42</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378884"/>
                                        </p:tgtEl>
                                        <p:attrNameLst>
                                          <p:attrName>style.visibility</p:attrName>
                                        </p:attrNameLst>
                                      </p:cBhvr>
                                      <p:to>
                                        <p:strVal val="visible"/>
                                      </p:to>
                                    </p:set>
                                    <p:anim calcmode="lin" valueType="num">
                                      <p:cBhvr additive="base">
                                        <p:cTn id="7" dur="500" fill="hold"/>
                                        <p:tgtEl>
                                          <p:spTgt spid="378884"/>
                                        </p:tgtEl>
                                        <p:attrNameLst>
                                          <p:attrName>ppt_x</p:attrName>
                                        </p:attrNameLst>
                                      </p:cBhvr>
                                      <p:tavLst>
                                        <p:tav tm="0">
                                          <p:val>
                                            <p:strVal val="#ppt_x"/>
                                          </p:val>
                                        </p:tav>
                                        <p:tav tm="100000">
                                          <p:val>
                                            <p:strVal val="#ppt_x"/>
                                          </p:val>
                                        </p:tav>
                                      </p:tavLst>
                                    </p:anim>
                                    <p:anim calcmode="lin" valueType="num">
                                      <p:cBhvr additive="base">
                                        <p:cTn id="8" dur="500" fill="hold"/>
                                        <p:tgtEl>
                                          <p:spTgt spid="37888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78888">
                                            <p:txEl>
                                              <p:pRg st="0" end="0"/>
                                            </p:txEl>
                                          </p:spTgt>
                                        </p:tgtEl>
                                        <p:attrNameLst>
                                          <p:attrName>style.visibility</p:attrName>
                                        </p:attrNameLst>
                                      </p:cBhvr>
                                      <p:to>
                                        <p:strVal val="visible"/>
                                      </p:to>
                                    </p:set>
                                    <p:anim calcmode="lin" valueType="num">
                                      <p:cBhvr additive="base">
                                        <p:cTn id="13" dur="500" fill="hold"/>
                                        <p:tgtEl>
                                          <p:spTgt spid="378888">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7888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8"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CEC2838F-AE12-4D4E-AC1D-D8083F883E8D}" type="datetime1">
              <a:rPr lang="zh-CN" altLang="en-US"/>
              <a:pPr>
                <a:defRPr/>
              </a:pPr>
              <a:t>2018/12/13</a:t>
            </a:fld>
            <a:endParaRPr lang="en-US" altLang="zh-CN"/>
          </a:p>
        </p:txBody>
      </p:sp>
      <p:sp>
        <p:nvSpPr>
          <p:cNvPr id="50179" name="Rectangle 2"/>
          <p:cNvSpPr>
            <a:spLocks noGrp="1" noChangeArrowheads="1"/>
          </p:cNvSpPr>
          <p:nvPr>
            <p:ph type="title"/>
          </p:nvPr>
        </p:nvSpPr>
        <p:spPr/>
        <p:txBody>
          <a:bodyPr/>
          <a:lstStyle/>
          <a:p>
            <a:pPr eaLnBrk="1" hangingPunct="1"/>
            <a:r>
              <a:rPr lang="zh-CN" altLang="en-US" smtClean="0"/>
              <a:t>本讲主要内容</a:t>
            </a:r>
          </a:p>
        </p:txBody>
      </p:sp>
      <p:sp>
        <p:nvSpPr>
          <p:cNvPr id="338947" name="Rectangle 3"/>
          <p:cNvSpPr>
            <a:spLocks noGrp="1" noChangeArrowheads="1"/>
          </p:cNvSpPr>
          <p:nvPr>
            <p:ph type="body" idx="1"/>
          </p:nvPr>
        </p:nvSpPr>
        <p:spPr>
          <a:xfrm>
            <a:off x="1350963" y="1125538"/>
            <a:ext cx="7108825" cy="3619500"/>
          </a:xfrm>
        </p:spPr>
        <p:txBody>
          <a:bodyPr/>
          <a:lstStyle/>
          <a:p>
            <a:pPr marL="533400" lvl="1" indent="-533400" eaLnBrk="1" hangingPunct="1">
              <a:buClr>
                <a:srgbClr val="00FF00"/>
              </a:buClr>
              <a:buFont typeface="Wingdings" pitchFamily="2" charset="2"/>
              <a:buChar char="Ø"/>
              <a:defRPr/>
            </a:pPr>
            <a:r>
              <a:rPr lang="zh-CN" altLang="en-US" sz="4000" dirty="0" smtClean="0">
                <a:solidFill>
                  <a:srgbClr val="0000FF"/>
                </a:solidFill>
                <a:latin typeface="黑体" pitchFamily="2" charset="-122"/>
              </a:rPr>
              <a:t>重要随机过程</a:t>
            </a:r>
          </a:p>
          <a:p>
            <a:pPr lvl="1" eaLnBrk="1" hangingPunct="1">
              <a:lnSpc>
                <a:spcPct val="130000"/>
              </a:lnSpc>
              <a:buClr>
                <a:srgbClr val="FF0000"/>
              </a:buClr>
              <a:buFontTx/>
              <a:buChar char="•"/>
              <a:defRPr/>
            </a:pPr>
            <a:r>
              <a:rPr lang="zh-CN" altLang="en-US" sz="3600" dirty="0" smtClean="0">
                <a:solidFill>
                  <a:srgbClr val="CC00CC"/>
                </a:solidFill>
                <a:latin typeface="黑体" pitchFamily="2" charset="-122"/>
              </a:rPr>
              <a:t>独立过程</a:t>
            </a:r>
            <a:endParaRPr lang="en-US" altLang="zh-CN" sz="3600" dirty="0" smtClean="0">
              <a:solidFill>
                <a:srgbClr val="CC00CC"/>
              </a:solidFill>
              <a:latin typeface="黑体" pitchFamily="2" charset="-122"/>
            </a:endParaRPr>
          </a:p>
          <a:p>
            <a:pPr lvl="1" eaLnBrk="1" hangingPunct="1">
              <a:lnSpc>
                <a:spcPct val="130000"/>
              </a:lnSpc>
              <a:buClr>
                <a:srgbClr val="FF0000"/>
              </a:buClr>
              <a:buFontTx/>
              <a:buChar char="•"/>
              <a:defRPr/>
            </a:pPr>
            <a:r>
              <a:rPr lang="zh-CN" altLang="en-US" sz="3600" dirty="0" smtClean="0">
                <a:solidFill>
                  <a:srgbClr val="CC00CC"/>
                </a:solidFill>
                <a:latin typeface="黑体" pitchFamily="2" charset="-122"/>
              </a:rPr>
              <a:t>独立增量过程</a:t>
            </a:r>
          </a:p>
          <a:p>
            <a:pPr lvl="1" eaLnBrk="1" hangingPunct="1">
              <a:lnSpc>
                <a:spcPct val="130000"/>
              </a:lnSpc>
              <a:buClr>
                <a:srgbClr val="FF0000"/>
              </a:buClr>
              <a:buFontTx/>
              <a:buChar char="•"/>
              <a:defRPr/>
            </a:pPr>
            <a:r>
              <a:rPr lang="zh-CN" altLang="en-US" sz="3600" dirty="0" smtClean="0">
                <a:solidFill>
                  <a:srgbClr val="CC00CC"/>
                </a:solidFill>
                <a:latin typeface="黑体" pitchFamily="2" charset="-122"/>
              </a:rPr>
              <a:t>正态过程</a:t>
            </a:r>
          </a:p>
          <a:p>
            <a:pPr lvl="1" eaLnBrk="1" hangingPunct="1">
              <a:lnSpc>
                <a:spcPct val="130000"/>
              </a:lnSpc>
              <a:buClr>
                <a:srgbClr val="FF0000"/>
              </a:buClr>
              <a:buFontTx/>
              <a:buChar char="•"/>
              <a:defRPr/>
            </a:pPr>
            <a:r>
              <a:rPr lang="zh-CN" altLang="en-US" sz="3600" dirty="0" smtClean="0">
                <a:solidFill>
                  <a:srgbClr val="CC00CC"/>
                </a:solidFill>
                <a:latin typeface="黑体" pitchFamily="2" charset="-122"/>
              </a:rPr>
              <a:t>维纳过程</a:t>
            </a:r>
          </a:p>
        </p:txBody>
      </p:sp>
      <p:sp>
        <p:nvSpPr>
          <p:cNvPr id="7" name="页脚占位符 6"/>
          <p:cNvSpPr>
            <a:spLocks noGrp="1"/>
          </p:cNvSpPr>
          <p:nvPr>
            <p:ph type="ftr" sz="quarter" idx="11"/>
          </p:nvPr>
        </p:nvSpPr>
        <p:spPr/>
        <p:txBody>
          <a:bodyPr/>
          <a:lstStyle/>
          <a:p>
            <a:pPr>
              <a:defRPr/>
            </a:pPr>
            <a:r>
              <a:rPr lang="zh-CN" altLang="en-US"/>
              <a:t>信息与软件工程学院　顾小丰</a:t>
            </a:r>
            <a:endParaRPr lang="en-US" altLang="zh-CN"/>
          </a:p>
        </p:txBody>
      </p:sp>
      <p:sp>
        <p:nvSpPr>
          <p:cNvPr id="50182"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45</a:t>
            </a:r>
            <a:r>
              <a:rPr lang="zh-CN" altLang="en-US" sz="1800">
                <a:solidFill>
                  <a:srgbClr val="00FF00"/>
                </a:solidFill>
                <a:ea typeface="黑体" panose="02010609060101010101" pitchFamily="49" charset="-122"/>
              </a:rPr>
              <a:t>－</a:t>
            </a:r>
            <a:fld id="{91A48398-E4EC-45C1-A2DF-5CB1885E607E}" type="slidenum">
              <a:rPr lang="zh-CN" altLang="en-US" sz="1800">
                <a:solidFill>
                  <a:srgbClr val="00FF00"/>
                </a:solidFill>
                <a:ea typeface="黑体" panose="02010609060101010101" pitchFamily="49" charset="-122"/>
              </a:rPr>
              <a:pPr/>
              <a:t>43</a:t>
            </a:fld>
            <a:endParaRPr lang="zh-CN" altLang="en-US" sz="1800">
              <a:solidFill>
                <a:srgbClr val="00FF00"/>
              </a:solidFill>
              <a:ea typeface="黑体" panose="02010609060101010101" pitchFamily="49" charset="-122"/>
            </a:endParaRP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38947">
                                            <p:txEl>
                                              <p:pRg st="0" end="0"/>
                                            </p:txEl>
                                          </p:spTgt>
                                        </p:tgtEl>
                                        <p:attrNameLst>
                                          <p:attrName>style.visibility</p:attrName>
                                        </p:attrNameLst>
                                      </p:cBhvr>
                                      <p:to>
                                        <p:strVal val="visible"/>
                                      </p:to>
                                    </p:set>
                                    <p:anim calcmode="lin" valueType="num">
                                      <p:cBhvr additive="base">
                                        <p:cTn id="7" dur="500" fill="hold"/>
                                        <p:tgtEl>
                                          <p:spTgt spid="3389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894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38947">
                                            <p:txEl>
                                              <p:pRg st="1" end="1"/>
                                            </p:txEl>
                                          </p:spTgt>
                                        </p:tgtEl>
                                        <p:attrNameLst>
                                          <p:attrName>style.visibility</p:attrName>
                                        </p:attrNameLst>
                                      </p:cBhvr>
                                      <p:to>
                                        <p:strVal val="visible"/>
                                      </p:to>
                                    </p:set>
                                    <p:anim calcmode="lin" valueType="num">
                                      <p:cBhvr additive="base">
                                        <p:cTn id="11" dur="500" fill="hold"/>
                                        <p:tgtEl>
                                          <p:spTgt spid="33894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3894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38947">
                                            <p:txEl>
                                              <p:pRg st="2" end="2"/>
                                            </p:txEl>
                                          </p:spTgt>
                                        </p:tgtEl>
                                        <p:attrNameLst>
                                          <p:attrName>style.visibility</p:attrName>
                                        </p:attrNameLst>
                                      </p:cBhvr>
                                      <p:to>
                                        <p:strVal val="visible"/>
                                      </p:to>
                                    </p:set>
                                    <p:anim calcmode="lin" valueType="num">
                                      <p:cBhvr additive="base">
                                        <p:cTn id="15" dur="500" fill="hold"/>
                                        <p:tgtEl>
                                          <p:spTgt spid="33894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38947">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38947">
                                            <p:txEl>
                                              <p:pRg st="3" end="3"/>
                                            </p:txEl>
                                          </p:spTgt>
                                        </p:tgtEl>
                                        <p:attrNameLst>
                                          <p:attrName>style.visibility</p:attrName>
                                        </p:attrNameLst>
                                      </p:cBhvr>
                                      <p:to>
                                        <p:strVal val="visible"/>
                                      </p:to>
                                    </p:set>
                                    <p:anim calcmode="lin" valueType="num">
                                      <p:cBhvr additive="base">
                                        <p:cTn id="19" dur="500" fill="hold"/>
                                        <p:tgtEl>
                                          <p:spTgt spid="33894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38947">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38947">
                                            <p:txEl>
                                              <p:pRg st="4" end="4"/>
                                            </p:txEl>
                                          </p:spTgt>
                                        </p:tgtEl>
                                        <p:attrNameLst>
                                          <p:attrName>style.visibility</p:attrName>
                                        </p:attrNameLst>
                                      </p:cBhvr>
                                      <p:to>
                                        <p:strVal val="visible"/>
                                      </p:to>
                                    </p:set>
                                    <p:anim calcmode="lin" valueType="num">
                                      <p:cBhvr additive="base">
                                        <p:cTn id="23" dur="500" fill="hold"/>
                                        <p:tgtEl>
                                          <p:spTgt spid="338947">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3894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47"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26031F51-A56B-4FA0-8630-B2132C0C0D54}" type="datetime1">
              <a:rPr lang="zh-CN" altLang="en-US"/>
              <a:pPr>
                <a:defRPr/>
              </a:pPr>
              <a:t>2018/12/13</a:t>
            </a:fld>
            <a:endParaRPr lang="en-US" altLang="zh-CN"/>
          </a:p>
        </p:txBody>
      </p:sp>
      <p:sp>
        <p:nvSpPr>
          <p:cNvPr id="51203" name="Rectangle 2"/>
          <p:cNvSpPr>
            <a:spLocks noGrp="1" noChangeArrowheads="1"/>
          </p:cNvSpPr>
          <p:nvPr>
            <p:ph type="title"/>
          </p:nvPr>
        </p:nvSpPr>
        <p:spPr/>
        <p:txBody>
          <a:bodyPr/>
          <a:lstStyle/>
          <a:p>
            <a:pPr eaLnBrk="1" hangingPunct="1"/>
            <a:r>
              <a:rPr lang="zh-CN" altLang="en-US" smtClean="0"/>
              <a:t>下一讲内容预告</a:t>
            </a:r>
          </a:p>
        </p:txBody>
      </p:sp>
      <p:sp>
        <p:nvSpPr>
          <p:cNvPr id="343043" name="Rectangle 3"/>
          <p:cNvSpPr>
            <a:spLocks noGrp="1" noChangeArrowheads="1"/>
          </p:cNvSpPr>
          <p:nvPr>
            <p:ph type="body" idx="1"/>
          </p:nvPr>
        </p:nvSpPr>
        <p:spPr>
          <a:xfrm>
            <a:off x="1423988" y="1125538"/>
            <a:ext cx="7108825" cy="5111750"/>
          </a:xfrm>
        </p:spPr>
        <p:txBody>
          <a:bodyPr/>
          <a:lstStyle/>
          <a:p>
            <a:pPr eaLnBrk="1" hangingPunct="1">
              <a:buFont typeface="Wingdings" panose="05000000000000000000" pitchFamily="2" charset="2"/>
              <a:buChar char="Ø"/>
            </a:pPr>
            <a:r>
              <a:rPr lang="zh-CN" altLang="en-US" sz="4400" smtClean="0">
                <a:solidFill>
                  <a:srgbClr val="0000FF"/>
                </a:solidFill>
              </a:rPr>
              <a:t>泊松过程</a:t>
            </a:r>
          </a:p>
          <a:p>
            <a:pPr lvl="1" eaLnBrk="1" hangingPunct="1">
              <a:buClr>
                <a:srgbClr val="FF0000"/>
              </a:buClr>
              <a:buFontTx/>
              <a:buChar char="•"/>
            </a:pPr>
            <a:r>
              <a:rPr lang="zh-CN" altLang="en-US" sz="3200" smtClean="0">
                <a:solidFill>
                  <a:srgbClr val="CC00CC"/>
                </a:solidFill>
              </a:rPr>
              <a:t>泊松过程的两个定义及其等价性</a:t>
            </a:r>
          </a:p>
          <a:p>
            <a:pPr lvl="1" eaLnBrk="1" hangingPunct="1">
              <a:buClr>
                <a:srgbClr val="FF0000"/>
              </a:buClr>
              <a:buFontTx/>
              <a:buChar char="•"/>
            </a:pPr>
            <a:r>
              <a:rPr lang="zh-CN" altLang="en-US" sz="3200" smtClean="0">
                <a:solidFill>
                  <a:srgbClr val="CC00CC"/>
                </a:solidFill>
              </a:rPr>
              <a:t>泊松过程的概率分布</a:t>
            </a:r>
          </a:p>
          <a:p>
            <a:pPr lvl="1" eaLnBrk="1" hangingPunct="1">
              <a:buClr>
                <a:srgbClr val="FF0000"/>
              </a:buClr>
              <a:buFontTx/>
              <a:buChar char="•"/>
            </a:pPr>
            <a:r>
              <a:rPr lang="zh-CN" altLang="en-US" sz="3200" smtClean="0">
                <a:solidFill>
                  <a:srgbClr val="CC00CC"/>
                </a:solidFill>
              </a:rPr>
              <a:t>泊松过程的数字特征</a:t>
            </a:r>
          </a:p>
          <a:p>
            <a:pPr lvl="1" eaLnBrk="1" hangingPunct="1">
              <a:buClr>
                <a:srgbClr val="FF0000"/>
              </a:buClr>
              <a:buFontTx/>
              <a:buChar char="•"/>
            </a:pPr>
            <a:r>
              <a:rPr lang="zh-CN" altLang="en-US" sz="3200" smtClean="0">
                <a:solidFill>
                  <a:srgbClr val="CC00CC"/>
                </a:solidFill>
              </a:rPr>
              <a:t>泊松过程的性质</a:t>
            </a:r>
          </a:p>
          <a:p>
            <a:pPr lvl="1" eaLnBrk="1" hangingPunct="1">
              <a:buClr>
                <a:srgbClr val="FF0000"/>
              </a:buClr>
              <a:buFontTx/>
              <a:buChar char="•"/>
            </a:pPr>
            <a:r>
              <a:rPr lang="zh-CN" altLang="en-US" sz="3200" smtClean="0">
                <a:solidFill>
                  <a:srgbClr val="CC00CC"/>
                </a:solidFill>
              </a:rPr>
              <a:t>非齐次泊松过程</a:t>
            </a:r>
          </a:p>
          <a:p>
            <a:pPr lvl="1" eaLnBrk="1" hangingPunct="1">
              <a:buClr>
                <a:srgbClr val="FF0000"/>
              </a:buClr>
              <a:buFontTx/>
              <a:buChar char="•"/>
            </a:pPr>
            <a:r>
              <a:rPr lang="zh-CN" altLang="en-US" sz="3200" smtClean="0">
                <a:solidFill>
                  <a:srgbClr val="CC00CC"/>
                </a:solidFill>
              </a:rPr>
              <a:t>复合泊松过程</a:t>
            </a:r>
          </a:p>
          <a:p>
            <a:pPr eaLnBrk="1" hangingPunct="1">
              <a:buFont typeface="Wingdings" panose="05000000000000000000" pitchFamily="2" charset="2"/>
              <a:buChar char="Ø"/>
            </a:pPr>
            <a:r>
              <a:rPr lang="zh-CN" altLang="en-US" sz="4400" smtClean="0">
                <a:solidFill>
                  <a:srgbClr val="0000FF"/>
                </a:solidFill>
              </a:rPr>
              <a:t>更新计数过程</a:t>
            </a:r>
          </a:p>
        </p:txBody>
      </p:sp>
      <p:sp>
        <p:nvSpPr>
          <p:cNvPr id="7" name="页脚占位符 6"/>
          <p:cNvSpPr>
            <a:spLocks noGrp="1"/>
          </p:cNvSpPr>
          <p:nvPr>
            <p:ph type="ftr" sz="quarter" idx="11"/>
          </p:nvPr>
        </p:nvSpPr>
        <p:spPr/>
        <p:txBody>
          <a:bodyPr/>
          <a:lstStyle/>
          <a:p>
            <a:pPr>
              <a:defRPr/>
            </a:pPr>
            <a:r>
              <a:rPr lang="zh-CN" altLang="en-US"/>
              <a:t>信息与软件工程学院　顾小丰</a:t>
            </a:r>
            <a:endParaRPr lang="en-US" altLang="zh-CN"/>
          </a:p>
        </p:txBody>
      </p:sp>
      <p:sp>
        <p:nvSpPr>
          <p:cNvPr id="51206"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45</a:t>
            </a:r>
            <a:r>
              <a:rPr lang="zh-CN" altLang="en-US" sz="1800">
                <a:solidFill>
                  <a:srgbClr val="00FF00"/>
                </a:solidFill>
                <a:ea typeface="黑体" panose="02010609060101010101" pitchFamily="49" charset="-122"/>
              </a:rPr>
              <a:t>－</a:t>
            </a:r>
            <a:fld id="{52057DB6-7BCF-442A-B9BF-3209842FAF20}" type="slidenum">
              <a:rPr lang="zh-CN" altLang="en-US" sz="1800">
                <a:solidFill>
                  <a:srgbClr val="00FF00"/>
                </a:solidFill>
                <a:ea typeface="黑体" panose="02010609060101010101" pitchFamily="49" charset="-122"/>
              </a:rPr>
              <a:pPr/>
              <a:t>44</a:t>
            </a:fld>
            <a:endParaRPr lang="zh-CN" altLang="en-US" sz="1800">
              <a:solidFill>
                <a:srgbClr val="00FF00"/>
              </a:solidFill>
              <a:ea typeface="黑体" panose="02010609060101010101" pitchFamily="49" charset="-122"/>
            </a:endParaRP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3043">
                                            <p:txEl>
                                              <p:pRg st="0" end="0"/>
                                            </p:txEl>
                                          </p:spTgt>
                                        </p:tgtEl>
                                        <p:attrNameLst>
                                          <p:attrName>style.visibility</p:attrName>
                                        </p:attrNameLst>
                                      </p:cBhvr>
                                      <p:to>
                                        <p:strVal val="visible"/>
                                      </p:to>
                                    </p:set>
                                    <p:anim calcmode="lin" valueType="num">
                                      <p:cBhvr additive="base">
                                        <p:cTn id="7" dur="500" fill="hold"/>
                                        <p:tgtEl>
                                          <p:spTgt spid="3430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304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43043">
                                            <p:txEl>
                                              <p:pRg st="1" end="1"/>
                                            </p:txEl>
                                          </p:spTgt>
                                        </p:tgtEl>
                                        <p:attrNameLst>
                                          <p:attrName>style.visibility</p:attrName>
                                        </p:attrNameLst>
                                      </p:cBhvr>
                                      <p:to>
                                        <p:strVal val="visible"/>
                                      </p:to>
                                    </p:set>
                                    <p:anim calcmode="lin" valueType="num">
                                      <p:cBhvr additive="base">
                                        <p:cTn id="11" dur="500" fill="hold"/>
                                        <p:tgtEl>
                                          <p:spTgt spid="34304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4304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43043">
                                            <p:txEl>
                                              <p:pRg st="2" end="2"/>
                                            </p:txEl>
                                          </p:spTgt>
                                        </p:tgtEl>
                                        <p:attrNameLst>
                                          <p:attrName>style.visibility</p:attrName>
                                        </p:attrNameLst>
                                      </p:cBhvr>
                                      <p:to>
                                        <p:strVal val="visible"/>
                                      </p:to>
                                    </p:set>
                                    <p:anim calcmode="lin" valueType="num">
                                      <p:cBhvr additive="base">
                                        <p:cTn id="15" dur="500" fill="hold"/>
                                        <p:tgtEl>
                                          <p:spTgt spid="34304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4304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43043">
                                            <p:txEl>
                                              <p:pRg st="3" end="3"/>
                                            </p:txEl>
                                          </p:spTgt>
                                        </p:tgtEl>
                                        <p:attrNameLst>
                                          <p:attrName>style.visibility</p:attrName>
                                        </p:attrNameLst>
                                      </p:cBhvr>
                                      <p:to>
                                        <p:strVal val="visible"/>
                                      </p:to>
                                    </p:set>
                                    <p:anim calcmode="lin" valueType="num">
                                      <p:cBhvr additive="base">
                                        <p:cTn id="19" dur="500" fill="hold"/>
                                        <p:tgtEl>
                                          <p:spTgt spid="34304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4304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43043">
                                            <p:txEl>
                                              <p:pRg st="4" end="4"/>
                                            </p:txEl>
                                          </p:spTgt>
                                        </p:tgtEl>
                                        <p:attrNameLst>
                                          <p:attrName>style.visibility</p:attrName>
                                        </p:attrNameLst>
                                      </p:cBhvr>
                                      <p:to>
                                        <p:strVal val="visible"/>
                                      </p:to>
                                    </p:set>
                                    <p:anim calcmode="lin" valueType="num">
                                      <p:cBhvr additive="base">
                                        <p:cTn id="23" dur="500" fill="hold"/>
                                        <p:tgtEl>
                                          <p:spTgt spid="34304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4304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43043">
                                            <p:txEl>
                                              <p:pRg st="5" end="5"/>
                                            </p:txEl>
                                          </p:spTgt>
                                        </p:tgtEl>
                                        <p:attrNameLst>
                                          <p:attrName>style.visibility</p:attrName>
                                        </p:attrNameLst>
                                      </p:cBhvr>
                                      <p:to>
                                        <p:strVal val="visible"/>
                                      </p:to>
                                    </p:set>
                                    <p:anim calcmode="lin" valueType="num">
                                      <p:cBhvr additive="base">
                                        <p:cTn id="27" dur="500" fill="hold"/>
                                        <p:tgtEl>
                                          <p:spTgt spid="34304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4304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43043">
                                            <p:txEl>
                                              <p:pRg st="6" end="6"/>
                                            </p:txEl>
                                          </p:spTgt>
                                        </p:tgtEl>
                                        <p:attrNameLst>
                                          <p:attrName>style.visibility</p:attrName>
                                        </p:attrNameLst>
                                      </p:cBhvr>
                                      <p:to>
                                        <p:strVal val="visible"/>
                                      </p:to>
                                    </p:set>
                                    <p:anim calcmode="lin" valueType="num">
                                      <p:cBhvr additive="base">
                                        <p:cTn id="31" dur="500" fill="hold"/>
                                        <p:tgtEl>
                                          <p:spTgt spid="34304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4304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43043">
                                            <p:txEl>
                                              <p:pRg st="7" end="7"/>
                                            </p:txEl>
                                          </p:spTgt>
                                        </p:tgtEl>
                                        <p:attrNameLst>
                                          <p:attrName>style.visibility</p:attrName>
                                        </p:attrNameLst>
                                      </p:cBhvr>
                                      <p:to>
                                        <p:strVal val="visible"/>
                                      </p:to>
                                    </p:set>
                                    <p:anim calcmode="lin" valueType="num">
                                      <p:cBhvr additive="base">
                                        <p:cTn id="37" dur="500" fill="hold"/>
                                        <p:tgtEl>
                                          <p:spTgt spid="34304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4304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4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5"/>
          <p:cNvSpPr>
            <a:spLocks noGrp="1"/>
          </p:cNvSpPr>
          <p:nvPr>
            <p:ph type="dt" sz="quarter" idx="10"/>
          </p:nvPr>
        </p:nvSpPr>
        <p:spPr/>
        <p:txBody>
          <a:bodyPr/>
          <a:lstStyle/>
          <a:p>
            <a:pPr>
              <a:defRPr/>
            </a:pPr>
            <a:fld id="{929321D6-9344-4467-8A82-EA5DCAC51C66}" type="datetime1">
              <a:rPr lang="zh-CN" altLang="en-US"/>
              <a:pPr>
                <a:defRPr/>
              </a:pPr>
              <a:t>2018/12/13</a:t>
            </a:fld>
            <a:endParaRPr lang="en-US" altLang="zh-CN"/>
          </a:p>
        </p:txBody>
      </p:sp>
      <p:sp>
        <p:nvSpPr>
          <p:cNvPr id="53251" name="Rectangle 2"/>
          <p:cNvSpPr>
            <a:spLocks noGrp="1" noChangeArrowheads="1"/>
          </p:cNvSpPr>
          <p:nvPr>
            <p:ph type="title"/>
          </p:nvPr>
        </p:nvSpPr>
        <p:spPr/>
        <p:txBody>
          <a:bodyPr/>
          <a:lstStyle/>
          <a:p>
            <a:pPr eaLnBrk="1" hangingPunct="1"/>
            <a:r>
              <a:rPr lang="zh-CN" altLang="en-US" smtClean="0"/>
              <a:t>课堂练习（下课时交）</a:t>
            </a:r>
          </a:p>
        </p:txBody>
      </p:sp>
      <p:sp>
        <p:nvSpPr>
          <p:cNvPr id="378888" name="Rectangle 8"/>
          <p:cNvSpPr>
            <a:spLocks noGrp="1" noChangeArrowheads="1"/>
          </p:cNvSpPr>
          <p:nvPr>
            <p:ph type="body" sz="half" idx="1"/>
          </p:nvPr>
        </p:nvSpPr>
        <p:spPr>
          <a:xfrm>
            <a:off x="1187450" y="1270000"/>
            <a:ext cx="7488238" cy="984250"/>
          </a:xfrm>
        </p:spPr>
        <p:txBody>
          <a:bodyPr/>
          <a:lstStyle/>
          <a:p>
            <a:pPr marL="0" indent="719138" eaLnBrk="1" hangingPunct="1">
              <a:buFont typeface="Wingdings" panose="05000000000000000000" pitchFamily="2" charset="2"/>
              <a:buNone/>
            </a:pPr>
            <a:r>
              <a:rPr lang="zh-CN" altLang="en-US" smtClean="0">
                <a:solidFill>
                  <a:srgbClr val="000066"/>
                </a:solidFill>
              </a:rPr>
              <a:t>设随机过程</a:t>
            </a:r>
            <a:r>
              <a:rPr lang="en-US" altLang="zh-CN" smtClean="0">
                <a:solidFill>
                  <a:srgbClr val="000066"/>
                </a:solidFill>
              </a:rPr>
              <a:t>{</a:t>
            </a:r>
            <a:r>
              <a:rPr lang="en-US" altLang="zh-CN" i="1" smtClean="0">
                <a:solidFill>
                  <a:srgbClr val="000066"/>
                </a:solidFill>
              </a:rPr>
              <a:t>X</a:t>
            </a:r>
            <a:r>
              <a:rPr lang="en-US" altLang="zh-CN" smtClean="0">
                <a:solidFill>
                  <a:srgbClr val="000066"/>
                </a:solidFill>
              </a:rPr>
              <a:t>(</a:t>
            </a:r>
            <a:r>
              <a:rPr lang="en-US" altLang="zh-CN" i="1" smtClean="0">
                <a:solidFill>
                  <a:srgbClr val="000066"/>
                </a:solidFill>
              </a:rPr>
              <a:t>t</a:t>
            </a:r>
            <a:r>
              <a:rPr lang="en-US" altLang="zh-CN" smtClean="0">
                <a:solidFill>
                  <a:srgbClr val="000066"/>
                </a:solidFill>
              </a:rPr>
              <a:t>)</a:t>
            </a:r>
            <a:r>
              <a:rPr lang="en-US" altLang="zh-CN" i="1" smtClean="0">
                <a:solidFill>
                  <a:srgbClr val="000066"/>
                </a:solidFill>
              </a:rPr>
              <a:t>, t</a:t>
            </a:r>
            <a:r>
              <a:rPr lang="en-US" altLang="zh-CN" smtClean="0">
                <a:solidFill>
                  <a:srgbClr val="000066"/>
                </a:solidFill>
              </a:rPr>
              <a:t>∈</a:t>
            </a:r>
            <a:r>
              <a:rPr lang="en-US" altLang="zh-CN" i="1" smtClean="0">
                <a:solidFill>
                  <a:srgbClr val="000066"/>
                </a:solidFill>
              </a:rPr>
              <a:t>T</a:t>
            </a:r>
            <a:r>
              <a:rPr lang="en-US" altLang="zh-CN" smtClean="0">
                <a:solidFill>
                  <a:srgbClr val="000066"/>
                </a:solidFill>
              </a:rPr>
              <a:t>} </a:t>
            </a:r>
            <a:r>
              <a:rPr lang="zh-CN" altLang="en-US" smtClean="0">
                <a:solidFill>
                  <a:srgbClr val="000066"/>
                </a:solidFill>
              </a:rPr>
              <a:t>和</a:t>
            </a:r>
            <a:r>
              <a:rPr lang="en-US" altLang="zh-CN" smtClean="0">
                <a:solidFill>
                  <a:srgbClr val="000066"/>
                </a:solidFill>
              </a:rPr>
              <a:t>{</a:t>
            </a:r>
            <a:r>
              <a:rPr lang="en-US" altLang="zh-CN" i="1" smtClean="0">
                <a:solidFill>
                  <a:srgbClr val="000066"/>
                </a:solidFill>
              </a:rPr>
              <a:t>Y</a:t>
            </a:r>
            <a:r>
              <a:rPr lang="en-US" altLang="zh-CN" smtClean="0">
                <a:solidFill>
                  <a:srgbClr val="000066"/>
                </a:solidFill>
              </a:rPr>
              <a:t>(</a:t>
            </a:r>
            <a:r>
              <a:rPr lang="en-US" altLang="zh-CN" i="1" smtClean="0">
                <a:solidFill>
                  <a:srgbClr val="000066"/>
                </a:solidFill>
              </a:rPr>
              <a:t>t</a:t>
            </a:r>
            <a:r>
              <a:rPr lang="en-US" altLang="zh-CN" smtClean="0">
                <a:solidFill>
                  <a:srgbClr val="000066"/>
                </a:solidFill>
              </a:rPr>
              <a:t>)</a:t>
            </a:r>
            <a:r>
              <a:rPr lang="en-US" altLang="zh-CN" i="1" smtClean="0">
                <a:solidFill>
                  <a:srgbClr val="000066"/>
                </a:solidFill>
              </a:rPr>
              <a:t>, t</a:t>
            </a:r>
            <a:r>
              <a:rPr lang="en-US" altLang="zh-CN" smtClean="0">
                <a:solidFill>
                  <a:srgbClr val="000066"/>
                </a:solidFill>
              </a:rPr>
              <a:t>∈</a:t>
            </a:r>
            <a:r>
              <a:rPr lang="en-US" altLang="zh-CN" i="1" smtClean="0">
                <a:solidFill>
                  <a:srgbClr val="000066"/>
                </a:solidFill>
              </a:rPr>
              <a:t>T</a:t>
            </a:r>
            <a:r>
              <a:rPr lang="en-US" altLang="zh-CN" smtClean="0">
                <a:solidFill>
                  <a:srgbClr val="000066"/>
                </a:solidFill>
              </a:rPr>
              <a:t>} </a:t>
            </a:r>
            <a:r>
              <a:rPr lang="zh-CN" altLang="en-US" smtClean="0">
                <a:solidFill>
                  <a:srgbClr val="000066"/>
                </a:solidFill>
              </a:rPr>
              <a:t>相互独立，都是正态随机过程，设</a:t>
            </a:r>
            <a:endParaRPr lang="zh-CN" altLang="en-US" smtClean="0">
              <a:sym typeface="Symbol" panose="05050102010706020507" pitchFamily="18" charset="2"/>
            </a:endParaRPr>
          </a:p>
        </p:txBody>
      </p:sp>
      <p:graphicFrame>
        <p:nvGraphicFramePr>
          <p:cNvPr id="61443" name="Object 3"/>
          <p:cNvGraphicFramePr>
            <a:graphicFrameLocks noGrp="1" noChangeAspect="1"/>
          </p:cNvGraphicFramePr>
          <p:nvPr>
            <p:ph sz="quarter" idx="2"/>
          </p:nvPr>
        </p:nvGraphicFramePr>
        <p:xfrm>
          <a:off x="2195513" y="2493963"/>
          <a:ext cx="5035550" cy="542925"/>
        </p:xfrm>
        <a:graphic>
          <a:graphicData uri="http://schemas.openxmlformats.org/presentationml/2006/ole">
            <mc:AlternateContent xmlns:mc="http://schemas.openxmlformats.org/markup-compatibility/2006">
              <mc:Choice xmlns:v="urn:schemas-microsoft-com:vml" Requires="v">
                <p:oleObj spid="_x0000_s53258" name="公式" r:id="rId4" imgW="2228777" imgH="234900" progId="Equation.3">
                  <p:embed/>
                </p:oleObj>
              </mc:Choice>
              <mc:Fallback>
                <p:oleObj name="公式" r:id="rId4" imgW="2228777" imgH="234900" progId="Equation.3">
                  <p:embed/>
                  <p:pic>
                    <p:nvPicPr>
                      <p:cNvPr id="0" name="Object 3"/>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5513" y="2493963"/>
                        <a:ext cx="5035550"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Rectangle 8"/>
          <p:cNvSpPr txBox="1">
            <a:spLocks noChangeArrowheads="1"/>
          </p:cNvSpPr>
          <p:nvPr/>
        </p:nvSpPr>
        <p:spPr bwMode="auto">
          <a:xfrm>
            <a:off x="1187450" y="3070225"/>
            <a:ext cx="7488238" cy="430213"/>
          </a:xfrm>
          <a:prstGeom prst="rect">
            <a:avLst/>
          </a:prstGeom>
          <a:noFill/>
          <a:ln w="9525">
            <a:noFill/>
            <a:miter lim="800000"/>
            <a:headEnd/>
            <a:tailEnd/>
          </a:ln>
        </p:spPr>
        <p:txBody>
          <a:bodyPr lIns="0" tIns="0" rIns="0" bIns="0">
            <a:spAutoFit/>
          </a:bodyPr>
          <a:lstStyle/>
          <a:p>
            <a:pPr>
              <a:defRPr/>
            </a:pPr>
            <a:r>
              <a:rPr lang="zh-CN" altLang="en-US" sz="2800" b="1" dirty="0">
                <a:solidFill>
                  <a:srgbClr val="000066"/>
                </a:solidFill>
                <a:latin typeface="+mn-lt"/>
                <a:ea typeface="+mn-ea"/>
              </a:rPr>
              <a:t>证明 </a:t>
            </a:r>
            <a:r>
              <a:rPr lang="en-US" altLang="zh-CN" sz="2800" b="1" dirty="0">
                <a:solidFill>
                  <a:srgbClr val="000066"/>
                </a:solidFill>
                <a:latin typeface="+mn-lt"/>
                <a:ea typeface="+mn-ea"/>
              </a:rPr>
              <a:t>Z(</a:t>
            </a:r>
            <a:r>
              <a:rPr lang="en-GB" altLang="zh-CN" sz="2800" b="1" dirty="0">
                <a:solidFill>
                  <a:srgbClr val="000066"/>
                </a:solidFill>
                <a:latin typeface="+mn-lt"/>
                <a:ea typeface="+mn-ea"/>
              </a:rPr>
              <a:t>t)</a:t>
            </a:r>
            <a:r>
              <a:rPr lang="zh-CN" altLang="en-GB" sz="2800" b="1" dirty="0">
                <a:solidFill>
                  <a:srgbClr val="000066"/>
                </a:solidFill>
                <a:latin typeface="+mn-lt"/>
                <a:ea typeface="+mn-ea"/>
              </a:rPr>
              <a:t>是正态过程。</a:t>
            </a:r>
            <a:endParaRPr lang="zh-CN" altLang="en-US" sz="2800" b="1" dirty="0">
              <a:solidFill>
                <a:srgbClr val="000066"/>
              </a:solidFill>
              <a:latin typeface="+mn-lt"/>
              <a:ea typeface="+mn-ea"/>
            </a:endParaRPr>
          </a:p>
        </p:txBody>
      </p:sp>
      <p:sp>
        <p:nvSpPr>
          <p:cNvPr id="10" name="页脚占位符 9"/>
          <p:cNvSpPr>
            <a:spLocks noGrp="1"/>
          </p:cNvSpPr>
          <p:nvPr>
            <p:ph type="ftr" sz="quarter" idx="11"/>
          </p:nvPr>
        </p:nvSpPr>
        <p:spPr/>
        <p:txBody>
          <a:bodyPr/>
          <a:lstStyle/>
          <a:p>
            <a:pPr>
              <a:defRPr/>
            </a:pPr>
            <a:r>
              <a:rPr lang="zh-CN" altLang="en-US"/>
              <a:t>信息与软件工程学院　顾小丰</a:t>
            </a:r>
            <a:endParaRPr lang="en-US" altLang="zh-CN"/>
          </a:p>
        </p:txBody>
      </p:sp>
      <p:sp>
        <p:nvSpPr>
          <p:cNvPr id="5325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45</a:t>
            </a:r>
            <a:r>
              <a:rPr lang="zh-CN" altLang="en-US" sz="1800">
                <a:solidFill>
                  <a:srgbClr val="00FF00"/>
                </a:solidFill>
                <a:ea typeface="黑体" panose="02010609060101010101" pitchFamily="49" charset="-122"/>
              </a:rPr>
              <a:t>－</a:t>
            </a:r>
            <a:fld id="{FEC3853C-1EAD-49EC-B863-62E82918429E}" type="slidenum">
              <a:rPr lang="zh-CN" altLang="en-US" sz="1800">
                <a:solidFill>
                  <a:srgbClr val="00FF00"/>
                </a:solidFill>
                <a:ea typeface="黑体" panose="02010609060101010101" pitchFamily="49" charset="-122"/>
              </a:rPr>
              <a:pPr/>
              <a:t>45</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8888">
                                            <p:txEl>
                                              <p:pRg st="0" end="0"/>
                                            </p:txEl>
                                          </p:spTgt>
                                        </p:tgtEl>
                                        <p:attrNameLst>
                                          <p:attrName>style.visibility</p:attrName>
                                        </p:attrNameLst>
                                      </p:cBhvr>
                                      <p:to>
                                        <p:strVal val="visible"/>
                                      </p:to>
                                    </p:set>
                                    <p:anim calcmode="lin" valueType="num">
                                      <p:cBhvr additive="base">
                                        <p:cTn id="7" dur="500" fill="hold"/>
                                        <p:tgtEl>
                                          <p:spTgt spid="37888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888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61443"/>
                                        </p:tgtEl>
                                        <p:attrNameLst>
                                          <p:attrName>style.visibility</p:attrName>
                                        </p:attrNameLst>
                                      </p:cBhvr>
                                      <p:to>
                                        <p:strVal val="visible"/>
                                      </p:to>
                                    </p:set>
                                    <p:animEffect transition="in" filter="wipe(left)">
                                      <p:cBhvr>
                                        <p:cTn id="13" dur="500"/>
                                        <p:tgtEl>
                                          <p:spTgt spid="6144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9">
                                            <p:txEl>
                                              <p:pRg st="0" end="0"/>
                                            </p:txEl>
                                          </p:spTgt>
                                        </p:tgtEl>
                                        <p:attrNameLst>
                                          <p:attrName>style.visibility</p:attrName>
                                        </p:attrNameLst>
                                      </p:cBhvr>
                                      <p:to>
                                        <p:strVal val="visible"/>
                                      </p:to>
                                    </p:set>
                                    <p:anim calcmode="lin" valueType="num">
                                      <p:cBhvr additive="base">
                                        <p:cTn id="18"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8" grpId="0" build="p"/>
      <p:bldP spid="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日期占位符 5"/>
          <p:cNvSpPr>
            <a:spLocks noGrp="1"/>
          </p:cNvSpPr>
          <p:nvPr>
            <p:ph type="dt" sz="quarter" idx="10"/>
          </p:nvPr>
        </p:nvSpPr>
        <p:spPr/>
        <p:txBody>
          <a:bodyPr/>
          <a:lstStyle/>
          <a:p>
            <a:pPr>
              <a:defRPr/>
            </a:pPr>
            <a:fld id="{23A9D24F-8FA9-41D2-98DF-B525D49ECDF7}" type="datetime1">
              <a:rPr lang="zh-CN" altLang="en-US"/>
              <a:pPr>
                <a:defRPr/>
              </a:pPr>
              <a:t>2018/12/13</a:t>
            </a:fld>
            <a:endParaRPr lang="en-US" altLang="zh-CN"/>
          </a:p>
        </p:txBody>
      </p:sp>
      <p:sp>
        <p:nvSpPr>
          <p:cNvPr id="9219" name="Rectangle 2"/>
          <p:cNvSpPr>
            <a:spLocks noGrp="1" noChangeArrowheads="1"/>
          </p:cNvSpPr>
          <p:nvPr>
            <p:ph type="title"/>
          </p:nvPr>
        </p:nvSpPr>
        <p:spPr/>
        <p:txBody>
          <a:bodyPr/>
          <a:lstStyle/>
          <a:p>
            <a:pPr algn="l" eaLnBrk="1" hangingPunct="1"/>
            <a:r>
              <a:rPr lang="zh-CN" altLang="en-US" smtClean="0"/>
              <a:t>例</a:t>
            </a:r>
            <a:r>
              <a:rPr lang="en-US" altLang="zh-CN" smtClean="0"/>
              <a:t>1</a:t>
            </a:r>
            <a:endParaRPr lang="zh-CN" altLang="en-US" smtClean="0"/>
          </a:p>
        </p:txBody>
      </p:sp>
      <p:sp>
        <p:nvSpPr>
          <p:cNvPr id="283651" name="Rectangle 3"/>
          <p:cNvSpPr>
            <a:spLocks noGrp="1" noChangeArrowheads="1"/>
          </p:cNvSpPr>
          <p:nvPr>
            <p:ph type="body" sz="half" idx="1"/>
          </p:nvPr>
        </p:nvSpPr>
        <p:spPr>
          <a:xfrm>
            <a:off x="1116013" y="1112838"/>
            <a:ext cx="7750175" cy="876300"/>
          </a:xfrm>
        </p:spPr>
        <p:txBody>
          <a:bodyPr/>
          <a:lstStyle/>
          <a:p>
            <a:pPr eaLnBrk="1" hangingPunct="1">
              <a:buClrTx/>
              <a:buFontTx/>
              <a:buNone/>
            </a:pPr>
            <a:r>
              <a:rPr lang="en-US" altLang="zh-CN" sz="2400" smtClean="0"/>
              <a:t>      </a:t>
            </a:r>
            <a:r>
              <a:rPr lang="zh-CN" altLang="en-US" sz="2400" smtClean="0"/>
              <a:t>如果</a:t>
            </a:r>
            <a:r>
              <a:rPr lang="en-US" altLang="zh-CN" sz="2400" smtClean="0"/>
              <a:t>X(n), n=1, 2, 3, …</a:t>
            </a:r>
            <a:r>
              <a:rPr lang="zh-CN" altLang="en-US" sz="2400" smtClean="0">
                <a:sym typeface="Symbol" panose="05050102010706020507" pitchFamily="18" charset="2"/>
              </a:rPr>
              <a:t>是</a:t>
            </a:r>
            <a:r>
              <a:rPr lang="zh-CN" altLang="en-US" sz="2400" smtClean="0"/>
              <a:t>相互独立的伯努利</a:t>
            </a:r>
            <a:r>
              <a:rPr lang="zh-CN" altLang="en-US" sz="2400" smtClean="0">
                <a:sym typeface="Symbol" panose="05050102010706020507" pitchFamily="18" charset="2"/>
              </a:rPr>
              <a:t>随机</a:t>
            </a:r>
          </a:p>
          <a:p>
            <a:pPr eaLnBrk="1" hangingPunct="1">
              <a:buClrTx/>
              <a:buFontTx/>
              <a:buNone/>
            </a:pPr>
            <a:r>
              <a:rPr lang="zh-CN" altLang="en-US" sz="2400" smtClean="0">
                <a:sym typeface="Symbol" panose="05050102010706020507" pitchFamily="18" charset="2"/>
              </a:rPr>
              <a:t>变量</a:t>
            </a:r>
            <a:r>
              <a:rPr lang="zh-CN" altLang="en-US" sz="2400" smtClean="0"/>
              <a:t>，它们的概率分布律为</a:t>
            </a:r>
          </a:p>
        </p:txBody>
      </p:sp>
      <p:graphicFrame>
        <p:nvGraphicFramePr>
          <p:cNvPr id="283811" name="Group 163"/>
          <p:cNvGraphicFramePr>
            <a:graphicFrameLocks noGrp="1"/>
          </p:cNvGraphicFramePr>
          <p:nvPr>
            <p:ph sz="quarter" idx="2"/>
          </p:nvPr>
        </p:nvGraphicFramePr>
        <p:xfrm>
          <a:off x="1835150" y="2078038"/>
          <a:ext cx="6553200" cy="1022350"/>
        </p:xfrm>
        <a:graphic>
          <a:graphicData uri="http://schemas.openxmlformats.org/drawingml/2006/table">
            <a:tbl>
              <a:tblPr/>
              <a:tblGrid>
                <a:gridCol w="1164223"/>
                <a:gridCol w="984589"/>
                <a:gridCol w="918499"/>
                <a:gridCol w="1501457"/>
                <a:gridCol w="1984432"/>
              </a:tblGrid>
              <a:tr h="511175">
                <a:tc>
                  <a:txBody>
                    <a:bodyPr/>
                    <a:lstStyle>
                      <a:lvl1pPr eaLnBrk="0" hangingPunct="0">
                        <a:lnSpc>
                          <a:spcPct val="120000"/>
                        </a:lnSpc>
                        <a:buClr>
                          <a:srgbClr val="00FF00"/>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49" charset="-122"/>
                        </a:defRPr>
                      </a:lvl1pPr>
                      <a:lvl2pPr marL="742950" indent="-285750" eaLnBrk="0" hangingPunct="0">
                        <a:lnSpc>
                          <a:spcPct val="120000"/>
                        </a:lnSpc>
                        <a:buClr>
                          <a:srgbClr val="CC00CC"/>
                        </a:buClr>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0"/>
                        </a:spcBef>
                        <a:spcAft>
                          <a:spcPct val="0"/>
                        </a:spcAft>
                        <a:buClr>
                          <a:srgbClr val="00FF00"/>
                        </a:buClr>
                        <a:buSzTx/>
                        <a:buFont typeface="Wingdings" panose="05000000000000000000" pitchFamily="2" charset="2"/>
                        <a:buNone/>
                        <a:tabLst/>
                      </a:pPr>
                      <a:r>
                        <a:rPr kumimoji="1" lang="en-US" altLang="zh-CN" sz="24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X(n)</a:t>
                      </a:r>
                    </a:p>
                  </a:txBody>
                  <a:tcPr marL="0" marR="0" marT="36019" marB="36019" anchor="ct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buClr>
                          <a:srgbClr val="00FF00"/>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49" charset="-122"/>
                        </a:defRPr>
                      </a:lvl1pPr>
                      <a:lvl2pPr marL="742950" indent="-285750" eaLnBrk="0" hangingPunct="0">
                        <a:lnSpc>
                          <a:spcPct val="120000"/>
                        </a:lnSpc>
                        <a:buClr>
                          <a:srgbClr val="CC00CC"/>
                        </a:buClr>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0"/>
                        </a:spcBef>
                        <a:spcAft>
                          <a:spcPct val="0"/>
                        </a:spcAft>
                        <a:buClr>
                          <a:srgbClr val="00FF00"/>
                        </a:buClr>
                        <a:buSzTx/>
                        <a:buFont typeface="Wingdings" panose="05000000000000000000" pitchFamily="2" charset="2"/>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0</a:t>
                      </a:r>
                    </a:p>
                  </a:txBody>
                  <a:tcPr marL="0" marR="0" marT="36019" marB="36019" anchor="ct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buClr>
                          <a:srgbClr val="00FF00"/>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49" charset="-122"/>
                        </a:defRPr>
                      </a:lvl1pPr>
                      <a:lvl2pPr marL="742950" indent="-285750" eaLnBrk="0" hangingPunct="0">
                        <a:lnSpc>
                          <a:spcPct val="120000"/>
                        </a:lnSpc>
                        <a:buClr>
                          <a:srgbClr val="CC00CC"/>
                        </a:buClr>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0"/>
                        </a:spcBef>
                        <a:spcAft>
                          <a:spcPct val="0"/>
                        </a:spcAft>
                        <a:buClr>
                          <a:srgbClr val="00FF00"/>
                        </a:buClr>
                        <a:buSzTx/>
                        <a:buFont typeface="Wingdings" panose="05000000000000000000" pitchFamily="2" charset="2"/>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1</a:t>
                      </a:r>
                    </a:p>
                  </a:txBody>
                  <a:tcPr marL="0" marR="0" marT="36019" marB="36019" anchor="ct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buClr>
                          <a:srgbClr val="00FF00"/>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49" charset="-122"/>
                        </a:defRPr>
                      </a:lvl1pPr>
                      <a:lvl2pPr marL="742950" indent="-285750" eaLnBrk="0" hangingPunct="0">
                        <a:lnSpc>
                          <a:spcPct val="120000"/>
                        </a:lnSpc>
                        <a:buClr>
                          <a:srgbClr val="CC00CC"/>
                        </a:buClr>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20000"/>
                        </a:lnSpc>
                        <a:spcBef>
                          <a:spcPct val="0"/>
                        </a:spcBef>
                        <a:spcAft>
                          <a:spcPct val="0"/>
                        </a:spcAft>
                        <a:buClr>
                          <a:srgbClr val="00FF00"/>
                        </a:buClr>
                        <a:buSzTx/>
                        <a:buFont typeface="Wingdings" panose="05000000000000000000" pitchFamily="2" charset="2"/>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0&lt;p&lt;1</a:t>
                      </a:r>
                    </a:p>
                  </a:txBody>
                  <a:tcPr marL="0" marR="0" marT="36019" marB="36019" anchor="ctr" horzOverflow="overflow">
                    <a:lnL>
                      <a:noFill/>
                    </a:lnL>
                    <a:lnR>
                      <a:noFill/>
                    </a:lnR>
                    <a:lnT>
                      <a:noFill/>
                    </a:lnT>
                    <a:lnB>
                      <a:noFill/>
                    </a:lnB>
                    <a:lnTlToBr>
                      <a:noFill/>
                    </a:lnTlToBr>
                    <a:lnBlToTr>
                      <a:noFill/>
                    </a:lnBlToTr>
                    <a:noFill/>
                  </a:tcPr>
                </a:tc>
                <a:tc rowSpan="2">
                  <a:txBody>
                    <a:bodyPr/>
                    <a:lstStyle>
                      <a:lvl1pPr eaLnBrk="0" hangingPunct="0">
                        <a:lnSpc>
                          <a:spcPct val="120000"/>
                        </a:lnSpc>
                        <a:buClr>
                          <a:srgbClr val="00FF00"/>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49" charset="-122"/>
                        </a:defRPr>
                      </a:lvl1pPr>
                      <a:lvl2pPr marL="742950" indent="-285750" eaLnBrk="0" hangingPunct="0">
                        <a:lnSpc>
                          <a:spcPct val="120000"/>
                        </a:lnSpc>
                        <a:buClr>
                          <a:srgbClr val="CC00CC"/>
                        </a:buClr>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0"/>
                        </a:spcBef>
                        <a:spcAft>
                          <a:spcPct val="0"/>
                        </a:spcAft>
                        <a:buClr>
                          <a:srgbClr val="00FF00"/>
                        </a:buClr>
                        <a:buSzTx/>
                        <a:buFont typeface="Wingdings" panose="05000000000000000000" pitchFamily="2" charset="2"/>
                        <a:buNone/>
                        <a:tabLst/>
                      </a:pPr>
                      <a:r>
                        <a:rPr kumimoji="1" lang="en-US" altLang="zh-CN" sz="24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  n=1, 2, 3, …</a:t>
                      </a:r>
                    </a:p>
                  </a:txBody>
                  <a:tcPr marL="0" marR="0" marT="36019" marB="36019" anchor="ctr" horzOverflow="overflow">
                    <a:lnL>
                      <a:noFill/>
                    </a:lnL>
                    <a:lnR>
                      <a:noFill/>
                    </a:lnR>
                    <a:lnT>
                      <a:noFill/>
                    </a:lnT>
                    <a:lnB>
                      <a:noFill/>
                    </a:lnB>
                    <a:lnTlToBr>
                      <a:noFill/>
                    </a:lnTlToBr>
                    <a:lnBlToTr>
                      <a:noFill/>
                    </a:lnBlToTr>
                    <a:noFill/>
                  </a:tcPr>
                </a:tc>
              </a:tr>
              <a:tr h="511175">
                <a:tc>
                  <a:txBody>
                    <a:bodyPr/>
                    <a:lstStyle>
                      <a:lvl1pPr eaLnBrk="0" hangingPunct="0">
                        <a:lnSpc>
                          <a:spcPct val="120000"/>
                        </a:lnSpc>
                        <a:buClr>
                          <a:srgbClr val="00FF00"/>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49" charset="-122"/>
                        </a:defRPr>
                      </a:lvl1pPr>
                      <a:lvl2pPr marL="742950" indent="-285750" eaLnBrk="0" hangingPunct="0">
                        <a:lnSpc>
                          <a:spcPct val="120000"/>
                        </a:lnSpc>
                        <a:buClr>
                          <a:srgbClr val="CC00CC"/>
                        </a:buClr>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0"/>
                        </a:spcBef>
                        <a:spcAft>
                          <a:spcPct val="0"/>
                        </a:spcAft>
                        <a:buClr>
                          <a:srgbClr val="00FF00"/>
                        </a:buClr>
                        <a:buSzTx/>
                        <a:buFont typeface="Wingdings" panose="05000000000000000000" pitchFamily="2" charset="2"/>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P</a:t>
                      </a:r>
                    </a:p>
                  </a:txBody>
                  <a:tcPr marL="0" marR="0" marT="36019" marB="36019"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buClr>
                          <a:srgbClr val="00FF00"/>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49" charset="-122"/>
                        </a:defRPr>
                      </a:lvl1pPr>
                      <a:lvl2pPr marL="742950" indent="-285750" eaLnBrk="0" hangingPunct="0">
                        <a:lnSpc>
                          <a:spcPct val="120000"/>
                        </a:lnSpc>
                        <a:buClr>
                          <a:srgbClr val="CC00CC"/>
                        </a:buClr>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0"/>
                        </a:spcBef>
                        <a:spcAft>
                          <a:spcPct val="0"/>
                        </a:spcAft>
                        <a:buClr>
                          <a:srgbClr val="00FF00"/>
                        </a:buClr>
                        <a:buSzTx/>
                        <a:buFont typeface="Wingdings" panose="05000000000000000000" pitchFamily="2" charset="2"/>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q</a:t>
                      </a:r>
                    </a:p>
                  </a:txBody>
                  <a:tcPr marL="0" marR="0" marT="36019" marB="36019"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buClr>
                          <a:srgbClr val="00FF00"/>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49" charset="-122"/>
                        </a:defRPr>
                      </a:lvl1pPr>
                      <a:lvl2pPr marL="742950" indent="-285750" eaLnBrk="0" hangingPunct="0">
                        <a:lnSpc>
                          <a:spcPct val="120000"/>
                        </a:lnSpc>
                        <a:buClr>
                          <a:srgbClr val="CC00CC"/>
                        </a:buClr>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0"/>
                        </a:spcBef>
                        <a:spcAft>
                          <a:spcPct val="0"/>
                        </a:spcAft>
                        <a:buClr>
                          <a:srgbClr val="00FF00"/>
                        </a:buClr>
                        <a:buSzTx/>
                        <a:buFont typeface="Wingdings" panose="05000000000000000000" pitchFamily="2" charset="2"/>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p</a:t>
                      </a:r>
                    </a:p>
                  </a:txBody>
                  <a:tcPr marL="0" marR="0" marT="36019" marB="36019" anchor="ct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buClr>
                          <a:srgbClr val="00FF00"/>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49" charset="-122"/>
                        </a:defRPr>
                      </a:lvl1pPr>
                      <a:lvl2pPr marL="742950" indent="-285750" eaLnBrk="0" hangingPunct="0">
                        <a:lnSpc>
                          <a:spcPct val="120000"/>
                        </a:lnSpc>
                        <a:buClr>
                          <a:srgbClr val="CC00CC"/>
                        </a:buClr>
                        <a:defRPr kumimoji="1" sz="2000" b="1">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20000"/>
                        </a:lnSpc>
                        <a:spcBef>
                          <a:spcPct val="0"/>
                        </a:spcBef>
                        <a:spcAft>
                          <a:spcPct val="0"/>
                        </a:spcAft>
                        <a:buClr>
                          <a:srgbClr val="00FF00"/>
                        </a:buClr>
                        <a:buSzTx/>
                        <a:buFont typeface="Wingdings" panose="05000000000000000000" pitchFamily="2" charset="2"/>
                        <a:buNone/>
                        <a:tabLst/>
                      </a:pPr>
                      <a:r>
                        <a:rPr kumimoji="1" lang="en-US" altLang="zh-CN" sz="2400" b="1" i="0" u="none" strike="noStrike" cap="none" normalizeH="0" baseline="0" dirty="0" err="1" smtClean="0">
                          <a:ln>
                            <a:noFill/>
                          </a:ln>
                          <a:solidFill>
                            <a:schemeClr val="tx1"/>
                          </a:solidFill>
                          <a:effectLst/>
                          <a:latin typeface="Times New Roman" panose="02020603050405020304" pitchFamily="18" charset="0"/>
                          <a:ea typeface="黑体" panose="02010609060101010101" pitchFamily="49" charset="-122"/>
                        </a:rPr>
                        <a:t>P+q</a:t>
                      </a:r>
                      <a:r>
                        <a:rPr kumimoji="1" lang="en-US" altLang="zh-CN" sz="24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=1</a:t>
                      </a:r>
                    </a:p>
                  </a:txBody>
                  <a:tcPr marL="0" marR="0" marT="36019" marB="36019" anchor="ctr" horzOverflow="overflow">
                    <a:lnL>
                      <a:noFill/>
                    </a:lnL>
                    <a:lnR>
                      <a:noFill/>
                    </a:lnR>
                    <a:lnT>
                      <a:noFill/>
                    </a:lnT>
                    <a:lnB>
                      <a:noFill/>
                    </a:lnB>
                    <a:lnTlToBr>
                      <a:noFill/>
                    </a:lnTlToBr>
                    <a:lnBlToTr>
                      <a:noFill/>
                    </a:lnBlToTr>
                    <a:noFill/>
                  </a:tcPr>
                </a:tc>
                <a:tc vMerge="1">
                  <a:txBody>
                    <a:bodyPr/>
                    <a:lstStyle/>
                    <a:p>
                      <a:endParaRPr lang="zh-CN" altLang="en-US"/>
                    </a:p>
                  </a:txBody>
                  <a:tcPr/>
                </a:tc>
              </a:tr>
            </a:tbl>
          </a:graphicData>
        </a:graphic>
      </p:graphicFrame>
      <p:sp>
        <p:nvSpPr>
          <p:cNvPr id="283801" name="Rectangle 153"/>
          <p:cNvSpPr>
            <a:spLocks noChangeArrowheads="1"/>
          </p:cNvSpPr>
          <p:nvPr/>
        </p:nvSpPr>
        <p:spPr bwMode="auto">
          <a:xfrm>
            <a:off x="1116013" y="3141663"/>
            <a:ext cx="7777162" cy="277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533400" indent="-5334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Tx/>
              <a:buFontTx/>
              <a:buNone/>
            </a:pPr>
            <a:r>
              <a:rPr lang="zh-CN" altLang="en-US" sz="2400"/>
              <a:t>则称</a:t>
            </a:r>
            <a:r>
              <a:rPr lang="en-US" altLang="zh-CN" sz="2400"/>
              <a:t>{X(n), n=1, 2, 3, …}</a:t>
            </a:r>
            <a:r>
              <a:rPr lang="zh-CN" altLang="en-US" sz="2400"/>
              <a:t>为伯努利</a:t>
            </a:r>
            <a:r>
              <a:rPr lang="zh-CN" altLang="en-US" sz="2400">
                <a:sym typeface="Symbol" panose="05050102010706020507" pitchFamily="18" charset="2"/>
              </a:rPr>
              <a:t>随机序列。</a:t>
            </a:r>
          </a:p>
          <a:p>
            <a:pPr eaLnBrk="1" hangingPunct="1">
              <a:buClrTx/>
              <a:buFontTx/>
              <a:buNone/>
            </a:pPr>
            <a:r>
              <a:rPr lang="zh-CN" altLang="en-US" sz="2400"/>
              <a:t>        伯努利</a:t>
            </a:r>
            <a:r>
              <a:rPr lang="zh-CN" altLang="en-US" sz="2400">
                <a:sym typeface="Symbol" panose="05050102010706020507" pitchFamily="18" charset="2"/>
              </a:rPr>
              <a:t>随机随机序列是一个</a:t>
            </a:r>
            <a:r>
              <a:rPr lang="zh-CN" altLang="en-US" sz="2400"/>
              <a:t>独立</a:t>
            </a:r>
            <a:r>
              <a:rPr lang="zh-CN" altLang="en-US" sz="2400">
                <a:sym typeface="Symbol" panose="05050102010706020507" pitchFamily="18" charset="2"/>
              </a:rPr>
              <a:t>随机序列。其</a:t>
            </a:r>
          </a:p>
          <a:p>
            <a:pPr eaLnBrk="1" hangingPunct="1">
              <a:buClrTx/>
              <a:buFontTx/>
              <a:buNone/>
            </a:pPr>
            <a:r>
              <a:rPr lang="zh-CN" altLang="en-US" sz="2400">
                <a:sym typeface="Symbol" panose="05050102010706020507" pitchFamily="18" charset="2"/>
              </a:rPr>
              <a:t>均值		</a:t>
            </a:r>
            <a:r>
              <a:rPr lang="en-US" altLang="zh-CN" sz="2400">
                <a:sym typeface="Symbol" panose="05050102010706020507" pitchFamily="18" charset="2"/>
              </a:rPr>
              <a:t>E[X(n)] = p</a:t>
            </a:r>
            <a:r>
              <a:rPr lang="zh-CN" altLang="en-US" sz="2400">
                <a:sym typeface="Symbol" panose="05050102010706020507" pitchFamily="18" charset="2"/>
              </a:rPr>
              <a:t>，</a:t>
            </a:r>
          </a:p>
          <a:p>
            <a:pPr eaLnBrk="1" hangingPunct="1">
              <a:buClrTx/>
              <a:buFontTx/>
              <a:buNone/>
            </a:pPr>
            <a:r>
              <a:rPr lang="zh-CN" altLang="en-US" sz="2400">
                <a:sym typeface="Symbol" panose="05050102010706020507" pitchFamily="18" charset="2"/>
              </a:rPr>
              <a:t>方差		</a:t>
            </a:r>
            <a:r>
              <a:rPr lang="en-US" altLang="zh-CN" sz="2400">
                <a:sym typeface="Symbol" panose="05050102010706020507" pitchFamily="18" charset="2"/>
              </a:rPr>
              <a:t>D[X(n)] = pq</a:t>
            </a:r>
            <a:r>
              <a:rPr lang="zh-CN" altLang="en-US" sz="2400">
                <a:sym typeface="Symbol" panose="05050102010706020507" pitchFamily="18" charset="2"/>
              </a:rPr>
              <a:t>，</a:t>
            </a:r>
          </a:p>
          <a:p>
            <a:pPr eaLnBrk="1" hangingPunct="1">
              <a:spcBef>
                <a:spcPct val="30000"/>
              </a:spcBef>
              <a:spcAft>
                <a:spcPct val="10000"/>
              </a:spcAft>
              <a:buClrTx/>
              <a:buFontTx/>
              <a:buNone/>
            </a:pPr>
            <a:r>
              <a:rPr lang="zh-CN" altLang="en-US" sz="2400">
                <a:sym typeface="Symbol" panose="05050102010706020507" pitchFamily="18" charset="2"/>
              </a:rPr>
              <a:t>相关函数</a:t>
            </a:r>
          </a:p>
          <a:p>
            <a:pPr eaLnBrk="1" hangingPunct="1">
              <a:buClrTx/>
              <a:buFontTx/>
              <a:buNone/>
            </a:pPr>
            <a:r>
              <a:rPr lang="zh-CN" altLang="en-US" sz="2400">
                <a:sym typeface="Symbol" panose="05050102010706020507" pitchFamily="18" charset="2"/>
              </a:rPr>
              <a:t>协方差函数</a:t>
            </a:r>
          </a:p>
        </p:txBody>
      </p:sp>
      <p:graphicFrame>
        <p:nvGraphicFramePr>
          <p:cNvPr id="283802" name="Object 154"/>
          <p:cNvGraphicFramePr>
            <a:graphicFrameLocks noGrp="1" noChangeAspect="1"/>
          </p:cNvGraphicFramePr>
          <p:nvPr>
            <p:ph sz="quarter" idx="3"/>
          </p:nvPr>
        </p:nvGraphicFramePr>
        <p:xfrm>
          <a:off x="2825750" y="4797425"/>
          <a:ext cx="4953000" cy="965200"/>
        </p:xfrm>
        <a:graphic>
          <a:graphicData uri="http://schemas.openxmlformats.org/presentationml/2006/ole">
            <mc:AlternateContent xmlns:mc="http://schemas.openxmlformats.org/markup-compatibility/2006">
              <mc:Choice xmlns:v="urn:schemas-microsoft-com:vml" Requires="v">
                <p:oleObj spid="_x0000_s9242" name="公式" r:id="rId3" imgW="2476500" imgH="482600" progId="Equation.3">
                  <p:embed/>
                </p:oleObj>
              </mc:Choice>
              <mc:Fallback>
                <p:oleObj name="公式" r:id="rId3" imgW="2476500" imgH="482600" progId="Equation.3">
                  <p:embed/>
                  <p:pic>
                    <p:nvPicPr>
                      <p:cNvPr id="0" name="Object 15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5750" y="4797425"/>
                        <a:ext cx="4953000"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3806" name="Object 158"/>
          <p:cNvGraphicFramePr>
            <a:graphicFrameLocks noChangeAspect="1"/>
          </p:cNvGraphicFramePr>
          <p:nvPr/>
        </p:nvGraphicFramePr>
        <p:xfrm>
          <a:off x="2295525" y="5627688"/>
          <a:ext cx="6616700" cy="939800"/>
        </p:xfrm>
        <a:graphic>
          <a:graphicData uri="http://schemas.openxmlformats.org/presentationml/2006/ole">
            <mc:AlternateContent xmlns:mc="http://schemas.openxmlformats.org/markup-compatibility/2006">
              <mc:Choice xmlns:v="urn:schemas-microsoft-com:vml" Requires="v">
                <p:oleObj spid="_x0000_s9243" name="公式" r:id="rId5" imgW="3302000" imgH="469900" progId="Equation.3">
                  <p:embed/>
                </p:oleObj>
              </mc:Choice>
              <mc:Fallback>
                <p:oleObj name="公式" r:id="rId5" imgW="3302000" imgH="469900" progId="Equation.3">
                  <p:embed/>
                  <p:pic>
                    <p:nvPicPr>
                      <p:cNvPr id="0" name="Object 15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95525" y="5627688"/>
                        <a:ext cx="6616700"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页脚占位符 11"/>
          <p:cNvSpPr>
            <a:spLocks noGrp="1"/>
          </p:cNvSpPr>
          <p:nvPr>
            <p:ph type="ftr" sz="quarter" idx="11"/>
          </p:nvPr>
        </p:nvSpPr>
        <p:spPr/>
        <p:txBody>
          <a:bodyPr/>
          <a:lstStyle/>
          <a:p>
            <a:pPr>
              <a:defRPr/>
            </a:pPr>
            <a:r>
              <a:rPr lang="zh-CN" altLang="en-US"/>
              <a:t>信息与软件工程学院　顾小丰</a:t>
            </a:r>
            <a:endParaRPr lang="en-US" altLang="zh-CN"/>
          </a:p>
        </p:txBody>
      </p:sp>
      <p:sp>
        <p:nvSpPr>
          <p:cNvPr id="9239"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45</a:t>
            </a:r>
            <a:r>
              <a:rPr lang="zh-CN" altLang="en-US" sz="1800">
                <a:solidFill>
                  <a:srgbClr val="00FF00"/>
                </a:solidFill>
                <a:ea typeface="黑体" panose="02010609060101010101" pitchFamily="49" charset="-122"/>
              </a:rPr>
              <a:t>－</a:t>
            </a:r>
            <a:fld id="{4FE4F9EA-B291-4CEA-B078-F134330EDB10}" type="slidenum">
              <a:rPr lang="zh-CN" altLang="en-US" sz="1800">
                <a:solidFill>
                  <a:srgbClr val="00FF00"/>
                </a:solidFill>
                <a:ea typeface="黑体" panose="02010609060101010101" pitchFamily="49" charset="-122"/>
              </a:rPr>
              <a:pPr/>
              <a:t>5</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83651">
                                            <p:txEl>
                                              <p:pRg st="0" end="0"/>
                                            </p:txEl>
                                          </p:spTgt>
                                        </p:tgtEl>
                                        <p:attrNameLst>
                                          <p:attrName>style.visibility</p:attrName>
                                        </p:attrNameLst>
                                      </p:cBhvr>
                                      <p:to>
                                        <p:strVal val="visible"/>
                                      </p:to>
                                    </p:set>
                                    <p:anim calcmode="lin" valueType="num">
                                      <p:cBhvr additive="base">
                                        <p:cTn id="7" dur="500" fill="hold"/>
                                        <p:tgtEl>
                                          <p:spTgt spid="283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3651">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83651">
                                            <p:txEl>
                                              <p:pRg st="1" end="1"/>
                                            </p:txEl>
                                          </p:spTgt>
                                        </p:tgtEl>
                                        <p:attrNameLst>
                                          <p:attrName>style.visibility</p:attrName>
                                        </p:attrNameLst>
                                      </p:cBhvr>
                                      <p:to>
                                        <p:strVal val="visible"/>
                                      </p:to>
                                    </p:set>
                                    <p:anim calcmode="lin" valueType="num">
                                      <p:cBhvr additive="base">
                                        <p:cTn id="12" dur="500" fill="hold"/>
                                        <p:tgtEl>
                                          <p:spTgt spid="283651">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83651">
                                            <p:txEl>
                                              <p:pRg st="1" end="1"/>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4" presetClass="entr" presetSubtype="16" fill="hold" nodeType="afterEffect">
                                  <p:stCondLst>
                                    <p:cond delay="0"/>
                                  </p:stCondLst>
                                  <p:childTnLst>
                                    <p:set>
                                      <p:cBhvr>
                                        <p:cTn id="16" dur="1" fill="hold">
                                          <p:stCondLst>
                                            <p:cond delay="0"/>
                                          </p:stCondLst>
                                        </p:cTn>
                                        <p:tgtEl>
                                          <p:spTgt spid="283811"/>
                                        </p:tgtEl>
                                        <p:attrNameLst>
                                          <p:attrName>style.visibility</p:attrName>
                                        </p:attrNameLst>
                                      </p:cBhvr>
                                      <p:to>
                                        <p:strVal val="visible"/>
                                      </p:to>
                                    </p:set>
                                    <p:animEffect transition="in" filter="box(in)">
                                      <p:cBhvr>
                                        <p:cTn id="17" dur="500"/>
                                        <p:tgtEl>
                                          <p:spTgt spid="283811"/>
                                        </p:tgtEl>
                                      </p:cBhvr>
                                    </p:animEffect>
                                  </p:childTnLst>
                                </p:cTn>
                              </p:par>
                            </p:childTnLst>
                          </p:cTn>
                        </p:par>
                        <p:par>
                          <p:cTn id="18" fill="hold" nodeType="afterGroup">
                            <p:stCondLst>
                              <p:cond delay="1500"/>
                            </p:stCondLst>
                            <p:childTnLst>
                              <p:par>
                                <p:cTn id="19" presetID="2" presetClass="entr" presetSubtype="4" fill="hold" grpId="0" nodeType="afterEffect">
                                  <p:stCondLst>
                                    <p:cond delay="0"/>
                                  </p:stCondLst>
                                  <p:childTnLst>
                                    <p:set>
                                      <p:cBhvr>
                                        <p:cTn id="20" dur="1" fill="hold">
                                          <p:stCondLst>
                                            <p:cond delay="0"/>
                                          </p:stCondLst>
                                        </p:cTn>
                                        <p:tgtEl>
                                          <p:spTgt spid="283801">
                                            <p:txEl>
                                              <p:pRg st="0" end="0"/>
                                            </p:txEl>
                                          </p:spTgt>
                                        </p:tgtEl>
                                        <p:attrNameLst>
                                          <p:attrName>style.visibility</p:attrName>
                                        </p:attrNameLst>
                                      </p:cBhvr>
                                      <p:to>
                                        <p:strVal val="visible"/>
                                      </p:to>
                                    </p:set>
                                    <p:anim calcmode="lin" valueType="num">
                                      <p:cBhvr additive="base">
                                        <p:cTn id="21" dur="500" fill="hold"/>
                                        <p:tgtEl>
                                          <p:spTgt spid="283801">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8380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83801">
                                            <p:txEl>
                                              <p:pRg st="1" end="1"/>
                                            </p:txEl>
                                          </p:spTgt>
                                        </p:tgtEl>
                                        <p:attrNameLst>
                                          <p:attrName>style.visibility</p:attrName>
                                        </p:attrNameLst>
                                      </p:cBhvr>
                                      <p:to>
                                        <p:strVal val="visible"/>
                                      </p:to>
                                    </p:set>
                                    <p:anim calcmode="lin" valueType="num">
                                      <p:cBhvr additive="base">
                                        <p:cTn id="27" dur="500" fill="hold"/>
                                        <p:tgtEl>
                                          <p:spTgt spid="283801">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8380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83801">
                                            <p:txEl>
                                              <p:pRg st="2" end="2"/>
                                            </p:txEl>
                                          </p:spTgt>
                                        </p:tgtEl>
                                        <p:attrNameLst>
                                          <p:attrName>style.visibility</p:attrName>
                                        </p:attrNameLst>
                                      </p:cBhvr>
                                      <p:to>
                                        <p:strVal val="visible"/>
                                      </p:to>
                                    </p:set>
                                    <p:anim calcmode="lin" valueType="num">
                                      <p:cBhvr additive="base">
                                        <p:cTn id="33" dur="500" fill="hold"/>
                                        <p:tgtEl>
                                          <p:spTgt spid="283801">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8380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83801">
                                            <p:txEl>
                                              <p:pRg st="3" end="3"/>
                                            </p:txEl>
                                          </p:spTgt>
                                        </p:tgtEl>
                                        <p:attrNameLst>
                                          <p:attrName>style.visibility</p:attrName>
                                        </p:attrNameLst>
                                      </p:cBhvr>
                                      <p:to>
                                        <p:strVal val="visible"/>
                                      </p:to>
                                    </p:set>
                                    <p:anim calcmode="lin" valueType="num">
                                      <p:cBhvr additive="base">
                                        <p:cTn id="39" dur="500" fill="hold"/>
                                        <p:tgtEl>
                                          <p:spTgt spid="283801">
                                            <p:txEl>
                                              <p:pRg st="3" end="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8380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83801">
                                            <p:txEl>
                                              <p:pRg st="4" end="4"/>
                                            </p:txEl>
                                          </p:spTgt>
                                        </p:tgtEl>
                                        <p:attrNameLst>
                                          <p:attrName>style.visibility</p:attrName>
                                        </p:attrNameLst>
                                      </p:cBhvr>
                                      <p:to>
                                        <p:strVal val="visible"/>
                                      </p:to>
                                    </p:set>
                                    <p:anim calcmode="lin" valueType="num">
                                      <p:cBhvr additive="base">
                                        <p:cTn id="45" dur="500" fill="hold"/>
                                        <p:tgtEl>
                                          <p:spTgt spid="283801">
                                            <p:txEl>
                                              <p:pRg st="4" end="4"/>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283801">
                                            <p:txEl>
                                              <p:pRg st="4" end="4"/>
                                            </p:txEl>
                                          </p:spTgt>
                                        </p:tgtEl>
                                        <p:attrNameLst>
                                          <p:attrName>ppt_y</p:attrName>
                                        </p:attrNameLst>
                                      </p:cBhvr>
                                      <p:tavLst>
                                        <p:tav tm="0">
                                          <p:val>
                                            <p:strVal val="1+#ppt_h/2"/>
                                          </p:val>
                                        </p:tav>
                                        <p:tav tm="100000">
                                          <p:val>
                                            <p:strVal val="#ppt_y"/>
                                          </p:val>
                                        </p:tav>
                                      </p:tavLst>
                                    </p:anim>
                                  </p:childTnLst>
                                </p:cTn>
                              </p:par>
                            </p:childTnLst>
                          </p:cTn>
                        </p:par>
                        <p:par>
                          <p:cTn id="47" fill="hold" nodeType="afterGroup">
                            <p:stCondLst>
                              <p:cond delay="500"/>
                            </p:stCondLst>
                            <p:childTnLst>
                              <p:par>
                                <p:cTn id="48" presetID="2" presetClass="entr" presetSubtype="4" fill="hold" nodeType="afterEffect">
                                  <p:stCondLst>
                                    <p:cond delay="0"/>
                                  </p:stCondLst>
                                  <p:childTnLst>
                                    <p:set>
                                      <p:cBhvr>
                                        <p:cTn id="49" dur="1" fill="hold">
                                          <p:stCondLst>
                                            <p:cond delay="0"/>
                                          </p:stCondLst>
                                        </p:cTn>
                                        <p:tgtEl>
                                          <p:spTgt spid="283802"/>
                                        </p:tgtEl>
                                        <p:attrNameLst>
                                          <p:attrName>style.visibility</p:attrName>
                                        </p:attrNameLst>
                                      </p:cBhvr>
                                      <p:to>
                                        <p:strVal val="visible"/>
                                      </p:to>
                                    </p:set>
                                    <p:anim calcmode="lin" valueType="num">
                                      <p:cBhvr additive="base">
                                        <p:cTn id="50" dur="500" fill="hold"/>
                                        <p:tgtEl>
                                          <p:spTgt spid="283802"/>
                                        </p:tgtEl>
                                        <p:attrNameLst>
                                          <p:attrName>ppt_x</p:attrName>
                                        </p:attrNameLst>
                                      </p:cBhvr>
                                      <p:tavLst>
                                        <p:tav tm="0">
                                          <p:val>
                                            <p:strVal val="#ppt_x"/>
                                          </p:val>
                                        </p:tav>
                                        <p:tav tm="100000">
                                          <p:val>
                                            <p:strVal val="#ppt_x"/>
                                          </p:val>
                                        </p:tav>
                                      </p:tavLst>
                                    </p:anim>
                                    <p:anim calcmode="lin" valueType="num">
                                      <p:cBhvr additive="base">
                                        <p:cTn id="51" dur="500" fill="hold"/>
                                        <p:tgtEl>
                                          <p:spTgt spid="283802"/>
                                        </p:tgtEl>
                                        <p:attrNameLst>
                                          <p:attrName>ppt_y</p:attrName>
                                        </p:attrNameLst>
                                      </p:cBhvr>
                                      <p:tavLst>
                                        <p:tav tm="0">
                                          <p:val>
                                            <p:strVal val="1+#ppt_h/2"/>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283801">
                                            <p:txEl>
                                              <p:pRg st="5" end="5"/>
                                            </p:txEl>
                                          </p:spTgt>
                                        </p:tgtEl>
                                        <p:attrNameLst>
                                          <p:attrName>style.visibility</p:attrName>
                                        </p:attrNameLst>
                                      </p:cBhvr>
                                      <p:to>
                                        <p:strVal val="visible"/>
                                      </p:to>
                                    </p:set>
                                    <p:anim calcmode="lin" valueType="num">
                                      <p:cBhvr additive="base">
                                        <p:cTn id="56" dur="500" fill="hold"/>
                                        <p:tgtEl>
                                          <p:spTgt spid="283801">
                                            <p:txEl>
                                              <p:pRg st="5" end="5"/>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283801">
                                            <p:txEl>
                                              <p:pRg st="5" end="5"/>
                                            </p:txEl>
                                          </p:spTgt>
                                        </p:tgtEl>
                                        <p:attrNameLst>
                                          <p:attrName>ppt_y</p:attrName>
                                        </p:attrNameLst>
                                      </p:cBhvr>
                                      <p:tavLst>
                                        <p:tav tm="0">
                                          <p:val>
                                            <p:strVal val="1+#ppt_h/2"/>
                                          </p:val>
                                        </p:tav>
                                        <p:tav tm="100000">
                                          <p:val>
                                            <p:strVal val="#ppt_y"/>
                                          </p:val>
                                        </p:tav>
                                      </p:tavLst>
                                    </p:anim>
                                  </p:childTnLst>
                                </p:cTn>
                              </p:par>
                            </p:childTnLst>
                          </p:cTn>
                        </p:par>
                        <p:par>
                          <p:cTn id="58" fill="hold" nodeType="afterGroup">
                            <p:stCondLst>
                              <p:cond delay="500"/>
                            </p:stCondLst>
                            <p:childTnLst>
                              <p:par>
                                <p:cTn id="59" presetID="2" presetClass="entr" presetSubtype="4" fill="hold" nodeType="afterEffect">
                                  <p:stCondLst>
                                    <p:cond delay="0"/>
                                  </p:stCondLst>
                                  <p:childTnLst>
                                    <p:set>
                                      <p:cBhvr>
                                        <p:cTn id="60" dur="1" fill="hold">
                                          <p:stCondLst>
                                            <p:cond delay="0"/>
                                          </p:stCondLst>
                                        </p:cTn>
                                        <p:tgtEl>
                                          <p:spTgt spid="283806"/>
                                        </p:tgtEl>
                                        <p:attrNameLst>
                                          <p:attrName>style.visibility</p:attrName>
                                        </p:attrNameLst>
                                      </p:cBhvr>
                                      <p:to>
                                        <p:strVal val="visible"/>
                                      </p:to>
                                    </p:set>
                                    <p:anim calcmode="lin" valueType="num">
                                      <p:cBhvr additive="base">
                                        <p:cTn id="61" dur="500" fill="hold"/>
                                        <p:tgtEl>
                                          <p:spTgt spid="283806"/>
                                        </p:tgtEl>
                                        <p:attrNameLst>
                                          <p:attrName>ppt_x</p:attrName>
                                        </p:attrNameLst>
                                      </p:cBhvr>
                                      <p:tavLst>
                                        <p:tav tm="0">
                                          <p:val>
                                            <p:strVal val="#ppt_x"/>
                                          </p:val>
                                        </p:tav>
                                        <p:tav tm="100000">
                                          <p:val>
                                            <p:strVal val="#ppt_x"/>
                                          </p:val>
                                        </p:tav>
                                      </p:tavLst>
                                    </p:anim>
                                    <p:anim calcmode="lin" valueType="num">
                                      <p:cBhvr additive="base">
                                        <p:cTn id="62" dur="500" fill="hold"/>
                                        <p:tgtEl>
                                          <p:spTgt spid="2838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1" grpId="0" build="p"/>
      <p:bldP spid="28380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日期占位符 5"/>
          <p:cNvSpPr>
            <a:spLocks noGrp="1"/>
          </p:cNvSpPr>
          <p:nvPr>
            <p:ph type="dt" sz="quarter" idx="10"/>
          </p:nvPr>
        </p:nvSpPr>
        <p:spPr/>
        <p:txBody>
          <a:bodyPr/>
          <a:lstStyle/>
          <a:p>
            <a:pPr>
              <a:defRPr/>
            </a:pPr>
            <a:fld id="{DDBFE187-F619-4F28-A240-49CF87155155}" type="datetime1">
              <a:rPr lang="zh-CN" altLang="en-US"/>
              <a:pPr>
                <a:defRPr/>
              </a:pPr>
              <a:t>2018/12/13</a:t>
            </a:fld>
            <a:endParaRPr lang="en-US" altLang="zh-CN"/>
          </a:p>
        </p:txBody>
      </p:sp>
      <p:sp>
        <p:nvSpPr>
          <p:cNvPr id="10243" name="Rectangle 2"/>
          <p:cNvSpPr>
            <a:spLocks noGrp="1" noChangeArrowheads="1"/>
          </p:cNvSpPr>
          <p:nvPr>
            <p:ph type="title"/>
          </p:nvPr>
        </p:nvSpPr>
        <p:spPr/>
        <p:txBody>
          <a:bodyPr/>
          <a:lstStyle/>
          <a:p>
            <a:pPr algn="l" eaLnBrk="1" hangingPunct="1"/>
            <a:r>
              <a:rPr lang="zh-CN" altLang="en-US" smtClean="0"/>
              <a:t>例</a:t>
            </a:r>
            <a:r>
              <a:rPr lang="en-US" altLang="zh-CN" smtClean="0"/>
              <a:t>2  </a:t>
            </a:r>
            <a:r>
              <a:rPr lang="zh-CN" altLang="en-US" smtClean="0"/>
              <a:t>高斯白噪声</a:t>
            </a:r>
          </a:p>
        </p:txBody>
      </p:sp>
      <p:sp>
        <p:nvSpPr>
          <p:cNvPr id="283651" name="Rectangle 3"/>
          <p:cNvSpPr>
            <a:spLocks noGrp="1" noChangeArrowheads="1"/>
          </p:cNvSpPr>
          <p:nvPr>
            <p:ph type="body" sz="half" idx="1"/>
          </p:nvPr>
        </p:nvSpPr>
        <p:spPr>
          <a:xfrm>
            <a:off x="1116013" y="2349500"/>
            <a:ext cx="7750175" cy="403225"/>
          </a:xfrm>
        </p:spPr>
        <p:txBody>
          <a:bodyPr/>
          <a:lstStyle/>
          <a:p>
            <a:pPr eaLnBrk="1" hangingPunct="1">
              <a:buClrTx/>
              <a:buFontTx/>
              <a:buNone/>
            </a:pPr>
            <a:r>
              <a:rPr lang="en-US" altLang="zh-CN" sz="2400" smtClean="0"/>
              <a:t>      </a:t>
            </a:r>
            <a:endParaRPr lang="zh-CN" altLang="en-US" sz="2400" smtClean="0"/>
          </a:p>
        </p:txBody>
      </p:sp>
      <p:sp>
        <p:nvSpPr>
          <p:cNvPr id="10245" name="内容占位符 10"/>
          <p:cNvSpPr>
            <a:spLocks noGrp="1"/>
          </p:cNvSpPr>
          <p:nvPr>
            <p:ph sz="quarter" idx="2"/>
          </p:nvPr>
        </p:nvSpPr>
        <p:spPr>
          <a:xfrm>
            <a:off x="1189038" y="1219200"/>
            <a:ext cx="7559675" cy="1760538"/>
          </a:xfrm>
        </p:spPr>
        <p:txBody>
          <a:bodyPr/>
          <a:lstStyle/>
          <a:p>
            <a:pPr marL="0" indent="719138" algn="just" eaLnBrk="1" hangingPunct="1">
              <a:lnSpc>
                <a:spcPct val="110000"/>
              </a:lnSpc>
              <a:buClrTx/>
              <a:buFontTx/>
              <a:buNone/>
            </a:pPr>
            <a:r>
              <a:rPr lang="zh-CN" altLang="en-US" sz="2600" smtClean="0">
                <a:cs typeface="Times New Roman" panose="02020603050405020304" pitchFamily="18" charset="0"/>
              </a:rPr>
              <a:t>如果随机序列</a:t>
            </a:r>
            <a:r>
              <a:rPr lang="en-US" altLang="zh-CN" sz="2600" smtClean="0">
                <a:cs typeface="Times New Roman" panose="02020603050405020304" pitchFamily="18" charset="0"/>
              </a:rPr>
              <a:t>{X(n)</a:t>
            </a:r>
            <a:r>
              <a:rPr lang="zh-CN" altLang="en-US" sz="2600" smtClean="0">
                <a:cs typeface="Times New Roman" panose="02020603050405020304" pitchFamily="18" charset="0"/>
              </a:rPr>
              <a:t>，</a:t>
            </a:r>
            <a:r>
              <a:rPr lang="en-US" altLang="zh-CN" sz="2600" smtClean="0">
                <a:cs typeface="Times New Roman" panose="02020603050405020304" pitchFamily="18" charset="0"/>
              </a:rPr>
              <a:t>n=0, ±1, ±2, ±3, …}</a:t>
            </a:r>
            <a:r>
              <a:rPr lang="zh-CN" altLang="en-US" sz="2600" smtClean="0">
                <a:cs typeface="Times New Roman" panose="02020603050405020304" pitchFamily="18" charset="0"/>
              </a:rPr>
              <a:t>，其中</a:t>
            </a:r>
            <a:r>
              <a:rPr lang="en-US" altLang="zh-CN" sz="2600" smtClean="0">
                <a:cs typeface="Times New Roman" panose="02020603050405020304" pitchFamily="18" charset="0"/>
              </a:rPr>
              <a:t>X(n)</a:t>
            </a:r>
            <a:r>
              <a:rPr lang="zh-CN" altLang="en-US" sz="2600" smtClean="0">
                <a:cs typeface="Times New Roman" panose="02020603050405020304" pitchFamily="18" charset="0"/>
              </a:rPr>
              <a:t>，</a:t>
            </a:r>
            <a:r>
              <a:rPr lang="en-US" altLang="zh-CN" sz="2600" smtClean="0">
                <a:cs typeface="Times New Roman" panose="02020603050405020304" pitchFamily="18" charset="0"/>
              </a:rPr>
              <a:t>n=0, ±1, ±2, ±3, …</a:t>
            </a:r>
            <a:r>
              <a:rPr lang="zh-CN" altLang="en-US" sz="2600" smtClean="0">
                <a:cs typeface="Times New Roman" panose="02020603050405020304" pitchFamily="18" charset="0"/>
                <a:sym typeface="Symbol" panose="05050102010706020507" pitchFamily="18" charset="2"/>
              </a:rPr>
              <a:t>是两两不相关的随机变量，而且</a:t>
            </a:r>
            <a:r>
              <a:rPr lang="en-US" altLang="zh-CN" sz="2600" smtClean="0">
                <a:cs typeface="Times New Roman" panose="02020603050405020304" pitchFamily="18" charset="0"/>
                <a:sym typeface="Symbol" panose="05050102010706020507" pitchFamily="18" charset="2"/>
              </a:rPr>
              <a:t>E[X(n)]=0</a:t>
            </a:r>
            <a:r>
              <a:rPr lang="zh-CN" altLang="en-US" sz="2600" smtClean="0">
                <a:cs typeface="Times New Roman" panose="02020603050405020304" pitchFamily="18" charset="0"/>
                <a:sym typeface="Symbol" panose="05050102010706020507" pitchFamily="18" charset="2"/>
              </a:rPr>
              <a:t>，</a:t>
            </a:r>
            <a:r>
              <a:rPr lang="en-US" altLang="zh-CN" sz="2600" smtClean="0">
                <a:cs typeface="Times New Roman" panose="02020603050405020304" pitchFamily="18" charset="0"/>
                <a:sym typeface="Symbol" panose="05050102010706020507" pitchFamily="18" charset="2"/>
              </a:rPr>
              <a:t>D[X(n)]=</a:t>
            </a:r>
            <a:r>
              <a:rPr lang="el-GR" altLang="zh-CN" sz="2600" smtClean="0">
                <a:cs typeface="Times New Roman" panose="02020603050405020304" pitchFamily="18" charset="0"/>
                <a:sym typeface="Symbol" panose="05050102010706020507" pitchFamily="18" charset="2"/>
              </a:rPr>
              <a:t>σ</a:t>
            </a:r>
            <a:r>
              <a:rPr lang="en-US" altLang="zh-CN" sz="2600" baseline="30000" smtClean="0">
                <a:cs typeface="Times New Roman" panose="02020603050405020304" pitchFamily="18" charset="0"/>
                <a:sym typeface="Symbol" panose="05050102010706020507" pitchFamily="18" charset="2"/>
              </a:rPr>
              <a:t>2</a:t>
            </a:r>
            <a:r>
              <a:rPr lang="zh-CN" altLang="en-US" sz="2600" smtClean="0">
                <a:cs typeface="Times New Roman" panose="02020603050405020304" pitchFamily="18" charset="0"/>
                <a:sym typeface="Symbol" panose="05050102010706020507" pitchFamily="18" charset="2"/>
              </a:rPr>
              <a:t>，</a:t>
            </a:r>
            <a:r>
              <a:rPr lang="en-US" altLang="zh-CN" sz="2600" smtClean="0">
                <a:cs typeface="Times New Roman" panose="02020603050405020304" pitchFamily="18" charset="0"/>
              </a:rPr>
              <a:t>n=0, ±1, ±2, ±3, …</a:t>
            </a:r>
            <a:endParaRPr lang="zh-CN" altLang="en-US" sz="2600" smtClean="0">
              <a:cs typeface="Times New Roman" panose="02020603050405020304" pitchFamily="18" charset="0"/>
            </a:endParaRPr>
          </a:p>
        </p:txBody>
      </p:sp>
      <p:graphicFrame>
        <p:nvGraphicFramePr>
          <p:cNvPr id="12" name="Object 4"/>
          <p:cNvGraphicFramePr>
            <a:graphicFrameLocks noChangeAspect="1"/>
          </p:cNvGraphicFramePr>
          <p:nvPr/>
        </p:nvGraphicFramePr>
        <p:xfrm>
          <a:off x="3132138" y="2921000"/>
          <a:ext cx="2978150" cy="939800"/>
        </p:xfrm>
        <a:graphic>
          <a:graphicData uri="http://schemas.openxmlformats.org/presentationml/2006/ole">
            <mc:AlternateContent xmlns:mc="http://schemas.openxmlformats.org/markup-compatibility/2006">
              <mc:Choice xmlns:v="urn:schemas-microsoft-com:vml" Requires="v">
                <p:oleObj spid="_x0000_s10251" name="Equation" r:id="rId3" imgW="1485900" imgH="469900" progId="Equation.DSMT4">
                  <p:embed/>
                </p:oleObj>
              </mc:Choice>
              <mc:Fallback>
                <p:oleObj name="Equation" r:id="rId3" imgW="1485900" imgH="4699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2138" y="2921000"/>
                        <a:ext cx="2978150"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TextBox 13"/>
          <p:cNvSpPr txBox="1"/>
          <p:nvPr/>
        </p:nvSpPr>
        <p:spPr>
          <a:xfrm>
            <a:off x="1189038" y="3860800"/>
            <a:ext cx="7559675" cy="2641600"/>
          </a:xfrm>
          <a:prstGeom prst="rect">
            <a:avLst/>
          </a:prstGeom>
          <a:noFill/>
          <a:ln w="9525">
            <a:noFill/>
            <a:miter lim="800000"/>
            <a:headEnd/>
            <a:tailEnd/>
          </a:ln>
        </p:spPr>
        <p:txBody>
          <a:bodyPr lIns="0" tIns="0" rIns="0" bIns="0">
            <a:spAutoFit/>
          </a:bodyPr>
          <a:lstStyle/>
          <a:p>
            <a:pPr algn="just" eaLnBrk="1" hangingPunct="1">
              <a:lnSpc>
                <a:spcPct val="110000"/>
              </a:lnSpc>
              <a:defRPr/>
            </a:pPr>
            <a:r>
              <a:rPr lang="zh-CN" altLang="en-US" sz="2600" b="1" dirty="0">
                <a:ea typeface="+mn-ea"/>
                <a:cs typeface="Times New Roman" panose="02020603050405020304" pitchFamily="18" charset="0"/>
              </a:rPr>
              <a:t>则称</a:t>
            </a:r>
            <a:r>
              <a:rPr lang="en-US" altLang="zh-CN" sz="2600" b="1" dirty="0">
                <a:ea typeface="+mn-ea"/>
                <a:cs typeface="Times New Roman" panose="02020603050405020304" pitchFamily="18" charset="0"/>
              </a:rPr>
              <a:t>{X(n), n=0, ±1, ±2, ±3, …}</a:t>
            </a:r>
            <a:r>
              <a:rPr lang="zh-CN" altLang="en-US" sz="2600" b="1" dirty="0">
                <a:ea typeface="+mn-ea"/>
                <a:cs typeface="Times New Roman" panose="02020603050405020304" pitchFamily="18" charset="0"/>
              </a:rPr>
              <a:t>为</a:t>
            </a:r>
            <a:r>
              <a:rPr lang="zh-CN" altLang="en-US" sz="2600" b="1" dirty="0">
                <a:solidFill>
                  <a:srgbClr val="0000FF"/>
                </a:solidFill>
                <a:ea typeface="+mn-ea"/>
                <a:cs typeface="Times New Roman" panose="02020603050405020304" pitchFamily="18" charset="0"/>
              </a:rPr>
              <a:t>离散白噪声（序列）</a:t>
            </a:r>
            <a:r>
              <a:rPr lang="zh-CN" altLang="en-US" sz="2600" b="1" dirty="0">
                <a:ea typeface="+mn-ea"/>
                <a:cs typeface="Times New Roman" panose="02020603050405020304" pitchFamily="18" charset="0"/>
              </a:rPr>
              <a:t>。</a:t>
            </a:r>
            <a:endParaRPr lang="en-US" altLang="zh-CN" sz="2600" b="1" dirty="0">
              <a:ea typeface="+mn-ea"/>
              <a:cs typeface="Times New Roman" panose="02020603050405020304" pitchFamily="18" charset="0"/>
            </a:endParaRPr>
          </a:p>
          <a:p>
            <a:pPr indent="720000" algn="just" eaLnBrk="1" hangingPunct="1">
              <a:lnSpc>
                <a:spcPct val="110000"/>
              </a:lnSpc>
              <a:defRPr/>
            </a:pPr>
            <a:r>
              <a:rPr lang="zh-CN" altLang="en-US" sz="2600" b="1" dirty="0">
                <a:ea typeface="+mn-ea"/>
                <a:cs typeface="Times New Roman" panose="02020603050405020304" pitchFamily="18" charset="0"/>
              </a:rPr>
              <a:t>如果白噪声序列</a:t>
            </a:r>
            <a:r>
              <a:rPr lang="en-US" altLang="zh-CN" sz="2600" b="1" dirty="0">
                <a:ea typeface="+mn-ea"/>
                <a:cs typeface="Times New Roman" panose="02020603050405020304" pitchFamily="18" charset="0"/>
              </a:rPr>
              <a:t>X(n)</a:t>
            </a:r>
            <a:r>
              <a:rPr lang="zh-CN" altLang="en-US" sz="2600" b="1" dirty="0">
                <a:ea typeface="+mn-ea"/>
                <a:cs typeface="Times New Roman" panose="02020603050405020304" pitchFamily="18" charset="0"/>
              </a:rPr>
              <a:t>，</a:t>
            </a:r>
            <a:r>
              <a:rPr lang="en-US" altLang="zh-CN" sz="2600" b="1" dirty="0">
                <a:ea typeface="+mn-ea"/>
                <a:cs typeface="Times New Roman" panose="02020603050405020304" pitchFamily="18" charset="0"/>
                <a:sym typeface="Symbol" pitchFamily="18" charset="2"/>
              </a:rPr>
              <a:t>n=0</a:t>
            </a:r>
            <a:r>
              <a:rPr lang="en-US" altLang="zh-CN" sz="2600" b="1" dirty="0">
                <a:ea typeface="+mn-ea"/>
                <a:cs typeface="Times New Roman" panose="02020603050405020304" pitchFamily="18" charset="0"/>
              </a:rPr>
              <a:t>, ±1, ±2, ±3, …</a:t>
            </a:r>
            <a:r>
              <a:rPr lang="zh-CN" altLang="en-US" sz="2600" b="1" dirty="0">
                <a:ea typeface="+mn-ea"/>
                <a:cs typeface="Times New Roman" panose="02020603050405020304" pitchFamily="18" charset="0"/>
              </a:rPr>
              <a:t>都服从正态分布（高斯分布）则称</a:t>
            </a:r>
            <a:r>
              <a:rPr lang="en-US" altLang="zh-CN" sz="2600" b="1" dirty="0">
                <a:ea typeface="+mn-ea"/>
                <a:cs typeface="Times New Roman" panose="02020603050405020304" pitchFamily="18" charset="0"/>
              </a:rPr>
              <a:t>{X(n)</a:t>
            </a:r>
            <a:r>
              <a:rPr lang="zh-CN" altLang="en-US" sz="2600" b="1" dirty="0">
                <a:ea typeface="+mn-ea"/>
                <a:cs typeface="Times New Roman" panose="02020603050405020304" pitchFamily="18" charset="0"/>
              </a:rPr>
              <a:t>，</a:t>
            </a:r>
            <a:r>
              <a:rPr lang="en-US" altLang="zh-CN" sz="2600" b="1" dirty="0">
                <a:ea typeface="+mn-ea"/>
                <a:cs typeface="Times New Roman" panose="02020603050405020304" pitchFamily="18" charset="0"/>
              </a:rPr>
              <a:t>n=0, ±1, ±2, ±3, …}</a:t>
            </a:r>
            <a:r>
              <a:rPr lang="zh-CN" altLang="en-US" sz="2600" b="1" dirty="0">
                <a:ea typeface="+mn-ea"/>
                <a:cs typeface="Times New Roman" panose="02020603050405020304" pitchFamily="18" charset="0"/>
              </a:rPr>
              <a:t>为</a:t>
            </a:r>
            <a:r>
              <a:rPr lang="zh-CN" altLang="en-US" sz="2600" b="1" dirty="0">
                <a:solidFill>
                  <a:srgbClr val="0000FF"/>
                </a:solidFill>
                <a:ea typeface="+mn-ea"/>
                <a:cs typeface="Times New Roman" panose="02020603050405020304" pitchFamily="18" charset="0"/>
              </a:rPr>
              <a:t>高斯白噪声</a:t>
            </a:r>
            <a:r>
              <a:rPr lang="zh-CN" altLang="en-US" sz="2600" b="1" dirty="0">
                <a:ea typeface="+mn-ea"/>
                <a:cs typeface="Times New Roman" panose="02020603050405020304" pitchFamily="18" charset="0"/>
              </a:rPr>
              <a:t>。</a:t>
            </a:r>
            <a:endParaRPr lang="en-US" altLang="zh-CN" sz="2600" b="1" dirty="0">
              <a:ea typeface="+mn-ea"/>
              <a:cs typeface="Times New Roman" panose="02020603050405020304" pitchFamily="18" charset="0"/>
            </a:endParaRPr>
          </a:p>
          <a:p>
            <a:pPr indent="720000" algn="just" eaLnBrk="1" hangingPunct="1">
              <a:lnSpc>
                <a:spcPct val="110000"/>
              </a:lnSpc>
              <a:defRPr/>
            </a:pPr>
            <a:r>
              <a:rPr lang="zh-CN" altLang="en-US" sz="2600" b="1" dirty="0">
                <a:solidFill>
                  <a:srgbClr val="6600CC"/>
                </a:solidFill>
                <a:ea typeface="+mn-ea"/>
                <a:cs typeface="Times New Roman" panose="02020603050405020304" pitchFamily="18" charset="0"/>
              </a:rPr>
              <a:t>高斯白噪声</a:t>
            </a:r>
            <a:r>
              <a:rPr lang="zh-CN" altLang="en-US" sz="2600" b="1" dirty="0">
                <a:solidFill>
                  <a:srgbClr val="6600CC"/>
                </a:solidFill>
                <a:ea typeface="+mn-ea"/>
                <a:cs typeface="Times New Roman" panose="02020603050405020304" pitchFamily="18" charset="0"/>
                <a:sym typeface="Symbol" pitchFamily="18" charset="2"/>
              </a:rPr>
              <a:t>序列是</a:t>
            </a:r>
            <a:r>
              <a:rPr lang="zh-CN" altLang="en-US" sz="2600" b="1" dirty="0">
                <a:solidFill>
                  <a:srgbClr val="6600CC"/>
                </a:solidFill>
                <a:ea typeface="+mn-ea"/>
                <a:cs typeface="Times New Roman" panose="02020603050405020304" pitchFamily="18" charset="0"/>
              </a:rPr>
              <a:t>独立</a:t>
            </a:r>
            <a:r>
              <a:rPr lang="zh-CN" altLang="en-US" sz="2600" b="1" dirty="0">
                <a:solidFill>
                  <a:srgbClr val="6600CC"/>
                </a:solidFill>
                <a:ea typeface="+mn-ea"/>
                <a:cs typeface="Times New Roman" panose="02020603050405020304" pitchFamily="18" charset="0"/>
                <a:sym typeface="Symbol" pitchFamily="18" charset="2"/>
              </a:rPr>
              <a:t>随机序列</a:t>
            </a:r>
            <a:r>
              <a:rPr lang="zh-CN" altLang="en-US" sz="2600" b="1" dirty="0">
                <a:ea typeface="+mn-ea"/>
                <a:cs typeface="Times New Roman" panose="02020603050405020304" pitchFamily="18" charset="0"/>
                <a:sym typeface="Symbol" pitchFamily="18" charset="2"/>
              </a:rPr>
              <a:t>。</a:t>
            </a:r>
            <a:endParaRPr lang="zh-CN" altLang="en-US" sz="2600" b="1" dirty="0">
              <a:ea typeface="+mn-ea"/>
              <a:cs typeface="Times New Roman" panose="02020603050405020304" pitchFamily="18" charset="0"/>
            </a:endParaRPr>
          </a:p>
        </p:txBody>
      </p:sp>
      <p:sp>
        <p:nvSpPr>
          <p:cNvPr id="11" name="页脚占位符 10"/>
          <p:cNvSpPr>
            <a:spLocks noGrp="1"/>
          </p:cNvSpPr>
          <p:nvPr>
            <p:ph type="ftr" sz="quarter" idx="11"/>
          </p:nvPr>
        </p:nvSpPr>
        <p:spPr/>
        <p:txBody>
          <a:bodyPr/>
          <a:lstStyle/>
          <a:p>
            <a:pPr>
              <a:defRPr/>
            </a:pPr>
            <a:r>
              <a:rPr lang="zh-CN" altLang="en-US"/>
              <a:t>信息与软件工程学院　顾小丰</a:t>
            </a:r>
            <a:endParaRPr lang="en-US" altLang="zh-CN"/>
          </a:p>
        </p:txBody>
      </p:sp>
      <p:sp>
        <p:nvSpPr>
          <p:cNvPr id="10249"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45</a:t>
            </a:r>
            <a:r>
              <a:rPr lang="zh-CN" altLang="en-US" sz="1800">
                <a:solidFill>
                  <a:srgbClr val="00FF00"/>
                </a:solidFill>
                <a:ea typeface="黑体" panose="02010609060101010101" pitchFamily="49" charset="-122"/>
              </a:rPr>
              <a:t>－</a:t>
            </a:r>
            <a:fld id="{A6E72359-B5E9-4E5A-AE58-E2D569426EE5}" type="slidenum">
              <a:rPr lang="zh-CN" altLang="en-US" sz="1800">
                <a:solidFill>
                  <a:srgbClr val="00FF00"/>
                </a:solidFill>
                <a:ea typeface="黑体" panose="02010609060101010101" pitchFamily="49" charset="-122"/>
              </a:rPr>
              <a:pPr/>
              <a:t>6</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83651">
                                            <p:txEl>
                                              <p:pRg st="0" end="0"/>
                                            </p:txEl>
                                          </p:spTgt>
                                        </p:tgtEl>
                                        <p:attrNameLst>
                                          <p:attrName>style.visibility</p:attrName>
                                        </p:attrNameLst>
                                      </p:cBhvr>
                                      <p:to>
                                        <p:strVal val="visible"/>
                                      </p:to>
                                    </p:set>
                                    <p:anim calcmode="lin" valueType="num">
                                      <p:cBhvr additive="base">
                                        <p:cTn id="7" dur="500" fill="hold"/>
                                        <p:tgtEl>
                                          <p:spTgt spid="283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3651">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4">
                                            <p:txEl>
                                              <p:pRg st="0" end="0"/>
                                            </p:txEl>
                                          </p:spTgt>
                                        </p:tgtEl>
                                        <p:attrNameLst>
                                          <p:attrName>style.visibility</p:attrName>
                                        </p:attrNameLst>
                                      </p:cBhvr>
                                      <p:to>
                                        <p:strVal val="visible"/>
                                      </p:to>
                                    </p:set>
                                    <p:anim calcmode="lin" valueType="num">
                                      <p:cBhvr additive="base">
                                        <p:cTn id="18"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4">
                                            <p:txEl>
                                              <p:pRg st="1" end="1"/>
                                            </p:txEl>
                                          </p:spTgt>
                                        </p:tgtEl>
                                        <p:attrNameLst>
                                          <p:attrName>style.visibility</p:attrName>
                                        </p:attrNameLst>
                                      </p:cBhvr>
                                      <p:to>
                                        <p:strVal val="visible"/>
                                      </p:to>
                                    </p:set>
                                    <p:anim calcmode="lin" valueType="num">
                                      <p:cBhvr additive="base">
                                        <p:cTn id="24"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4">
                                            <p:txEl>
                                              <p:pRg st="2" end="2"/>
                                            </p:txEl>
                                          </p:spTgt>
                                        </p:tgtEl>
                                        <p:attrNameLst>
                                          <p:attrName>style.visibility</p:attrName>
                                        </p:attrNameLst>
                                      </p:cBhvr>
                                      <p:to>
                                        <p:strVal val="visible"/>
                                      </p:to>
                                    </p:set>
                                    <p:anim calcmode="lin" valueType="num">
                                      <p:cBhvr additive="base">
                                        <p:cTn id="30"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1" grpId="0" build="p"/>
      <p:bldP spid="1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日期占位符 5"/>
          <p:cNvSpPr>
            <a:spLocks noGrp="1"/>
          </p:cNvSpPr>
          <p:nvPr>
            <p:ph type="dt" sz="quarter" idx="10"/>
          </p:nvPr>
        </p:nvSpPr>
        <p:spPr/>
        <p:txBody>
          <a:bodyPr/>
          <a:lstStyle/>
          <a:p>
            <a:pPr>
              <a:defRPr/>
            </a:pPr>
            <a:fld id="{4FEED2A6-3D3A-497F-A033-9CBF86252DBD}" type="datetime1">
              <a:rPr lang="zh-CN" altLang="en-US"/>
              <a:pPr>
                <a:defRPr/>
              </a:pPr>
              <a:t>2018/12/13</a:t>
            </a:fld>
            <a:endParaRPr lang="en-US" altLang="zh-CN"/>
          </a:p>
        </p:txBody>
      </p:sp>
      <p:sp>
        <p:nvSpPr>
          <p:cNvPr id="11267" name="Rectangle 2"/>
          <p:cNvSpPr>
            <a:spLocks noGrp="1" noChangeArrowheads="1"/>
          </p:cNvSpPr>
          <p:nvPr>
            <p:ph type="title"/>
          </p:nvPr>
        </p:nvSpPr>
        <p:spPr/>
        <p:txBody>
          <a:bodyPr/>
          <a:lstStyle/>
          <a:p>
            <a:pPr algn="l" eaLnBrk="1" hangingPunct="1"/>
            <a:r>
              <a:rPr lang="zh-CN" altLang="en-US" smtClean="0"/>
              <a:t>例</a:t>
            </a:r>
            <a:r>
              <a:rPr lang="en-US" altLang="zh-CN" smtClean="0"/>
              <a:t>2  </a:t>
            </a:r>
            <a:r>
              <a:rPr lang="zh-CN" altLang="en-US" smtClean="0"/>
              <a:t>高斯白噪声</a:t>
            </a:r>
          </a:p>
        </p:txBody>
      </p:sp>
      <p:sp>
        <p:nvSpPr>
          <p:cNvPr id="283651" name="Rectangle 3"/>
          <p:cNvSpPr>
            <a:spLocks noGrp="1" noChangeArrowheads="1"/>
          </p:cNvSpPr>
          <p:nvPr>
            <p:ph type="body" sz="half" idx="1"/>
          </p:nvPr>
        </p:nvSpPr>
        <p:spPr>
          <a:xfrm>
            <a:off x="1116013" y="2349500"/>
            <a:ext cx="7750175" cy="403225"/>
          </a:xfrm>
        </p:spPr>
        <p:txBody>
          <a:bodyPr/>
          <a:lstStyle/>
          <a:p>
            <a:pPr eaLnBrk="1" hangingPunct="1">
              <a:buClrTx/>
              <a:buFontTx/>
              <a:buNone/>
            </a:pPr>
            <a:r>
              <a:rPr lang="en-US" altLang="zh-CN" sz="2400" smtClean="0"/>
              <a:t>      </a:t>
            </a:r>
            <a:endParaRPr lang="zh-CN" altLang="en-US" sz="2400" smtClean="0"/>
          </a:p>
        </p:txBody>
      </p:sp>
      <p:sp>
        <p:nvSpPr>
          <p:cNvPr id="283801" name="Rectangle 153"/>
          <p:cNvSpPr>
            <a:spLocks noChangeArrowheads="1"/>
          </p:cNvSpPr>
          <p:nvPr/>
        </p:nvSpPr>
        <p:spPr bwMode="auto">
          <a:xfrm>
            <a:off x="1116013" y="3646488"/>
            <a:ext cx="7777162" cy="2719387"/>
          </a:xfrm>
          <a:prstGeom prst="rect">
            <a:avLst/>
          </a:prstGeom>
          <a:noFill/>
          <a:ln w="9525">
            <a:noFill/>
            <a:miter lim="800000"/>
            <a:headEnd/>
            <a:tailEnd/>
          </a:ln>
        </p:spPr>
        <p:txBody>
          <a:bodyPr lIns="0" tIns="0" rIns="0" bIns="0">
            <a:spAutoFit/>
          </a:bodyPr>
          <a:lstStyle/>
          <a:p>
            <a:pPr marL="533400" indent="-533400" eaLnBrk="1" hangingPunct="1">
              <a:lnSpc>
                <a:spcPts val="4000"/>
              </a:lnSpc>
              <a:spcAft>
                <a:spcPts val="600"/>
              </a:spcAft>
              <a:defRPr/>
            </a:pPr>
            <a:r>
              <a:rPr lang="zh-CN" altLang="en-US" sz="2800" b="1" dirty="0">
                <a:ea typeface="+mn-ea"/>
                <a:cs typeface="Times New Roman" panose="02020603050405020304" pitchFamily="18" charset="0"/>
              </a:rPr>
              <a:t>则称</a:t>
            </a:r>
            <a:r>
              <a:rPr lang="en-US" altLang="zh-CN" sz="2800" b="1" dirty="0">
                <a:ea typeface="+mn-ea"/>
                <a:cs typeface="Times New Roman" panose="02020603050405020304" pitchFamily="18" charset="0"/>
              </a:rPr>
              <a:t>{X(t)</a:t>
            </a:r>
            <a:r>
              <a:rPr lang="zh-CN" altLang="en-US" sz="2800" b="1" dirty="0">
                <a:ea typeface="+mn-ea"/>
                <a:cs typeface="Times New Roman" panose="02020603050405020304" pitchFamily="18" charset="0"/>
              </a:rPr>
              <a:t>，</a:t>
            </a:r>
            <a:r>
              <a:rPr lang="en-US" altLang="zh-CN" sz="2800" b="1" dirty="0">
                <a:ea typeface="+mn-ea"/>
                <a:cs typeface="Times New Roman" panose="02020603050405020304" pitchFamily="18" charset="0"/>
              </a:rPr>
              <a:t>-∞ &lt; t &lt; +∞} </a:t>
            </a:r>
            <a:r>
              <a:rPr lang="zh-CN" altLang="en-US" sz="2800" b="1" dirty="0">
                <a:ea typeface="+mn-ea"/>
                <a:cs typeface="Times New Roman" panose="02020603050405020304" pitchFamily="18" charset="0"/>
              </a:rPr>
              <a:t>为</a:t>
            </a:r>
            <a:r>
              <a:rPr lang="zh-CN" altLang="en-US" sz="2800" b="1" dirty="0">
                <a:solidFill>
                  <a:srgbClr val="FF0000"/>
                </a:solidFill>
                <a:ea typeface="+mn-ea"/>
                <a:cs typeface="Times New Roman" panose="02020603050405020304" pitchFamily="18" charset="0"/>
              </a:rPr>
              <a:t>连续参数白噪声</a:t>
            </a:r>
            <a:r>
              <a:rPr lang="zh-CN" altLang="en-US" sz="2800" b="1" dirty="0">
                <a:ea typeface="+mn-ea"/>
                <a:cs typeface="Times New Roman" panose="02020603050405020304" pitchFamily="18" charset="0"/>
              </a:rPr>
              <a:t>。</a:t>
            </a:r>
            <a:endParaRPr lang="en-US" altLang="zh-CN" sz="2800" b="1" dirty="0">
              <a:ea typeface="+mn-ea"/>
              <a:cs typeface="Times New Roman" panose="02020603050405020304" pitchFamily="18" charset="0"/>
              <a:sym typeface="Symbol" pitchFamily="18" charset="2"/>
            </a:endParaRPr>
          </a:p>
          <a:p>
            <a:pPr indent="720000" eaLnBrk="1" hangingPunct="1">
              <a:lnSpc>
                <a:spcPts val="4000"/>
              </a:lnSpc>
              <a:spcAft>
                <a:spcPts val="600"/>
              </a:spcAft>
              <a:defRPr/>
            </a:pPr>
            <a:r>
              <a:rPr lang="zh-CN" altLang="en-US" sz="2800" b="1" dirty="0">
                <a:ea typeface="+mn-ea"/>
                <a:cs typeface="Times New Roman" panose="02020603050405020304" pitchFamily="18" charset="0"/>
              </a:rPr>
              <a:t>如果白噪声过程</a:t>
            </a:r>
            <a:r>
              <a:rPr lang="en-US" altLang="zh-CN" sz="2800" b="1" dirty="0">
                <a:ea typeface="+mn-ea"/>
                <a:cs typeface="Times New Roman" panose="02020603050405020304" pitchFamily="18" charset="0"/>
              </a:rPr>
              <a:t>{X(t)</a:t>
            </a:r>
            <a:r>
              <a:rPr lang="zh-CN" altLang="en-US" sz="2800" b="1" dirty="0">
                <a:ea typeface="+mn-ea"/>
                <a:cs typeface="Times New Roman" panose="02020603050405020304" pitchFamily="18" charset="0"/>
              </a:rPr>
              <a:t>，</a:t>
            </a:r>
            <a:r>
              <a:rPr lang="en-US" altLang="zh-CN" sz="2800" b="1" dirty="0">
                <a:ea typeface="+mn-ea"/>
                <a:cs typeface="Times New Roman" panose="02020603050405020304" pitchFamily="18" charset="0"/>
              </a:rPr>
              <a:t>-∞&lt;t&lt;+∞} </a:t>
            </a:r>
            <a:r>
              <a:rPr lang="zh-CN" altLang="en-US" sz="2800" b="1" dirty="0">
                <a:ea typeface="+mn-ea"/>
                <a:cs typeface="Times New Roman" panose="02020603050405020304" pitchFamily="18" charset="0"/>
              </a:rPr>
              <a:t>，对每个</a:t>
            </a:r>
            <a:r>
              <a:rPr lang="en-US" altLang="zh-CN" sz="2800" b="1" dirty="0">
                <a:ea typeface="+mn-ea"/>
                <a:cs typeface="Times New Roman" panose="02020603050405020304" pitchFamily="18" charset="0"/>
              </a:rPr>
              <a:t>t∈ (-∞, +∞)</a:t>
            </a:r>
            <a:r>
              <a:rPr lang="zh-CN" altLang="en-US" sz="2800" b="1" dirty="0">
                <a:ea typeface="+mn-ea"/>
                <a:cs typeface="Times New Roman" panose="02020603050405020304" pitchFamily="18" charset="0"/>
              </a:rPr>
              <a:t>，</a:t>
            </a:r>
            <a:r>
              <a:rPr lang="en-US" altLang="zh-CN" sz="2800" b="1" dirty="0">
                <a:ea typeface="+mn-ea"/>
                <a:cs typeface="Times New Roman" panose="02020603050405020304" pitchFamily="18" charset="0"/>
              </a:rPr>
              <a:t>X(t)</a:t>
            </a:r>
            <a:r>
              <a:rPr lang="zh-CN" altLang="en-US" sz="2800" b="1" dirty="0">
                <a:ea typeface="+mn-ea"/>
                <a:cs typeface="Times New Roman" panose="02020603050405020304" pitchFamily="18" charset="0"/>
              </a:rPr>
              <a:t>是正态（高斯）随机变量，则称</a:t>
            </a:r>
            <a:r>
              <a:rPr lang="en-US" altLang="zh-CN" sz="2800" b="1" dirty="0">
                <a:ea typeface="+mn-ea"/>
                <a:cs typeface="Times New Roman" panose="02020603050405020304" pitchFamily="18" charset="0"/>
              </a:rPr>
              <a:t>{X(t)</a:t>
            </a:r>
            <a:r>
              <a:rPr lang="zh-CN" altLang="en-US" sz="2800" b="1" dirty="0">
                <a:ea typeface="+mn-ea"/>
                <a:cs typeface="Times New Roman" panose="02020603050405020304" pitchFamily="18" charset="0"/>
              </a:rPr>
              <a:t>，</a:t>
            </a:r>
            <a:r>
              <a:rPr lang="en-US" altLang="zh-CN" sz="2800" b="1" dirty="0">
                <a:ea typeface="+mn-ea"/>
                <a:cs typeface="Times New Roman" panose="02020603050405020304" pitchFamily="18" charset="0"/>
              </a:rPr>
              <a:t>-∞ &lt; t &lt; +∞} </a:t>
            </a:r>
            <a:r>
              <a:rPr lang="zh-CN" altLang="en-US" sz="2800" b="1" dirty="0">
                <a:ea typeface="+mn-ea"/>
                <a:cs typeface="Times New Roman" panose="02020603050405020304" pitchFamily="18" charset="0"/>
              </a:rPr>
              <a:t>为</a:t>
            </a:r>
            <a:r>
              <a:rPr lang="zh-CN" altLang="en-US" sz="2800" b="1" dirty="0">
                <a:solidFill>
                  <a:srgbClr val="0000FF"/>
                </a:solidFill>
                <a:ea typeface="+mn-ea"/>
                <a:cs typeface="Times New Roman" panose="02020603050405020304" pitchFamily="18" charset="0"/>
              </a:rPr>
              <a:t>高斯白噪声（过程）</a:t>
            </a:r>
            <a:r>
              <a:rPr lang="zh-CN" altLang="en-US" sz="2800" b="1" dirty="0">
                <a:ea typeface="+mn-ea"/>
                <a:cs typeface="Times New Roman" panose="02020603050405020304" pitchFamily="18" charset="0"/>
              </a:rPr>
              <a:t>。</a:t>
            </a:r>
            <a:endParaRPr lang="en-US" altLang="zh-CN" sz="2800" b="1" dirty="0">
              <a:ea typeface="+mn-ea"/>
              <a:cs typeface="Times New Roman" panose="02020603050405020304" pitchFamily="18" charset="0"/>
            </a:endParaRPr>
          </a:p>
          <a:p>
            <a:pPr indent="720000" eaLnBrk="1" hangingPunct="1">
              <a:lnSpc>
                <a:spcPts val="4000"/>
              </a:lnSpc>
              <a:spcAft>
                <a:spcPts val="600"/>
              </a:spcAft>
              <a:defRPr/>
            </a:pPr>
            <a:r>
              <a:rPr lang="zh-CN" altLang="en-US" sz="2800" b="1" dirty="0">
                <a:solidFill>
                  <a:srgbClr val="6600CC"/>
                </a:solidFill>
                <a:ea typeface="+mn-ea"/>
                <a:cs typeface="Times New Roman" panose="02020603050405020304" pitchFamily="18" charset="0"/>
              </a:rPr>
              <a:t>高斯白噪声过程</a:t>
            </a:r>
            <a:r>
              <a:rPr lang="zh-CN" altLang="en-US" sz="2800" b="1" dirty="0">
                <a:solidFill>
                  <a:srgbClr val="6600CC"/>
                </a:solidFill>
                <a:ea typeface="+mn-ea"/>
                <a:cs typeface="Times New Roman" panose="02020603050405020304" pitchFamily="18" charset="0"/>
                <a:sym typeface="Symbol" pitchFamily="18" charset="2"/>
              </a:rPr>
              <a:t>是</a:t>
            </a:r>
            <a:r>
              <a:rPr lang="zh-CN" altLang="en-US" sz="2800" b="1" dirty="0">
                <a:solidFill>
                  <a:srgbClr val="6600CC"/>
                </a:solidFill>
                <a:ea typeface="+mn-ea"/>
                <a:cs typeface="Times New Roman" panose="02020603050405020304" pitchFamily="18" charset="0"/>
              </a:rPr>
              <a:t>独立</a:t>
            </a:r>
            <a:r>
              <a:rPr lang="zh-CN" altLang="en-US" sz="2800" b="1" dirty="0">
                <a:solidFill>
                  <a:srgbClr val="6600CC"/>
                </a:solidFill>
                <a:ea typeface="+mn-ea"/>
                <a:cs typeface="Times New Roman" panose="02020603050405020304" pitchFamily="18" charset="0"/>
                <a:sym typeface="Symbol" pitchFamily="18" charset="2"/>
              </a:rPr>
              <a:t>随机过程</a:t>
            </a:r>
            <a:r>
              <a:rPr lang="zh-CN" altLang="en-US" sz="2800" b="1" dirty="0">
                <a:ea typeface="+mn-ea"/>
                <a:cs typeface="Times New Roman" panose="02020603050405020304" pitchFamily="18" charset="0"/>
                <a:sym typeface="Symbol" pitchFamily="18" charset="2"/>
              </a:rPr>
              <a:t>。</a:t>
            </a:r>
            <a:endParaRPr lang="zh-CN" altLang="en-US" sz="2800" b="1" dirty="0">
              <a:ea typeface="+mn-ea"/>
              <a:cs typeface="Times New Roman" panose="02020603050405020304" pitchFamily="18" charset="0"/>
            </a:endParaRPr>
          </a:p>
        </p:txBody>
      </p:sp>
      <p:sp>
        <p:nvSpPr>
          <p:cNvPr id="11270" name="内容占位符 10"/>
          <p:cNvSpPr>
            <a:spLocks noGrp="1"/>
          </p:cNvSpPr>
          <p:nvPr>
            <p:ph sz="quarter" idx="2"/>
          </p:nvPr>
        </p:nvSpPr>
        <p:spPr>
          <a:xfrm>
            <a:off x="1116013" y="1219200"/>
            <a:ext cx="7632700" cy="1552575"/>
          </a:xfrm>
        </p:spPr>
        <p:txBody>
          <a:bodyPr/>
          <a:lstStyle/>
          <a:p>
            <a:pPr marL="0" indent="719138" eaLnBrk="1" hangingPunct="1">
              <a:buClrTx/>
              <a:buFontTx/>
              <a:buNone/>
            </a:pPr>
            <a:r>
              <a:rPr lang="zh-CN" altLang="en-US" smtClean="0">
                <a:latin typeface="黑体" panose="02010609060101010101" pitchFamily="49" charset="-122"/>
              </a:rPr>
              <a:t>如果连续参数随机过程</a:t>
            </a:r>
            <a:r>
              <a:rPr lang="en-US" altLang="zh-CN" smtClean="0"/>
              <a:t>{X(t)</a:t>
            </a:r>
            <a:r>
              <a:rPr lang="zh-CN" altLang="en-US" smtClean="0"/>
              <a:t>，</a:t>
            </a:r>
            <a:r>
              <a:rPr lang="en-US" altLang="zh-CN" smtClean="0"/>
              <a:t>-∞&lt;t&lt;+∞}</a:t>
            </a:r>
            <a:r>
              <a:rPr lang="zh-CN" altLang="en-US" smtClean="0"/>
              <a:t>有如下性质：</a:t>
            </a:r>
            <a:endParaRPr lang="en-US" altLang="zh-CN" smtClean="0"/>
          </a:p>
          <a:p>
            <a:pPr marL="0" indent="719138" eaLnBrk="1" hangingPunct="1">
              <a:buClrTx/>
              <a:buFontTx/>
              <a:buNone/>
            </a:pPr>
            <a:r>
              <a:rPr lang="en-US" altLang="zh-CN" smtClean="0"/>
              <a:t>                 E[X(t)]=0</a:t>
            </a:r>
            <a:endParaRPr lang="zh-CN" altLang="en-US" smtClean="0"/>
          </a:p>
        </p:txBody>
      </p:sp>
      <p:graphicFrame>
        <p:nvGraphicFramePr>
          <p:cNvPr id="12" name="Object 4"/>
          <p:cNvGraphicFramePr>
            <a:graphicFrameLocks noChangeAspect="1"/>
          </p:cNvGraphicFramePr>
          <p:nvPr/>
        </p:nvGraphicFramePr>
        <p:xfrm>
          <a:off x="2555875" y="2636838"/>
          <a:ext cx="4578350" cy="1084262"/>
        </p:xfrm>
        <a:graphic>
          <a:graphicData uri="http://schemas.openxmlformats.org/presentationml/2006/ole">
            <mc:AlternateContent xmlns:mc="http://schemas.openxmlformats.org/markup-compatibility/2006">
              <mc:Choice xmlns:v="urn:schemas-microsoft-com:vml" Requires="v">
                <p:oleObj spid="_x0000_s11275" name="Equation" r:id="rId3" imgW="1981200" imgH="469900" progId="Equation.DSMT4">
                  <p:embed/>
                </p:oleObj>
              </mc:Choice>
              <mc:Fallback>
                <p:oleObj name="Equation" r:id="rId3" imgW="1981200" imgH="4699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2636838"/>
                        <a:ext cx="4578350" cy="1084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页脚占位符 10"/>
          <p:cNvSpPr>
            <a:spLocks noGrp="1"/>
          </p:cNvSpPr>
          <p:nvPr>
            <p:ph type="ftr" sz="quarter" idx="11"/>
          </p:nvPr>
        </p:nvSpPr>
        <p:spPr/>
        <p:txBody>
          <a:bodyPr/>
          <a:lstStyle/>
          <a:p>
            <a:pPr>
              <a:defRPr/>
            </a:pPr>
            <a:r>
              <a:rPr lang="zh-CN" altLang="en-US"/>
              <a:t>信息与软件工程学院　顾小丰</a:t>
            </a:r>
            <a:endParaRPr lang="en-US" altLang="zh-CN"/>
          </a:p>
        </p:txBody>
      </p:sp>
      <p:sp>
        <p:nvSpPr>
          <p:cNvPr id="11273"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45</a:t>
            </a:r>
            <a:r>
              <a:rPr lang="zh-CN" altLang="en-US" sz="1800">
                <a:solidFill>
                  <a:srgbClr val="00FF00"/>
                </a:solidFill>
                <a:ea typeface="黑体" panose="02010609060101010101" pitchFamily="49" charset="-122"/>
              </a:rPr>
              <a:t>－</a:t>
            </a:r>
            <a:fld id="{7E828C17-772C-4201-B28F-EABEDDDBF1D6}" type="slidenum">
              <a:rPr lang="zh-CN" altLang="en-US" sz="1800">
                <a:solidFill>
                  <a:srgbClr val="00FF00"/>
                </a:solidFill>
                <a:ea typeface="黑体" panose="02010609060101010101" pitchFamily="49" charset="-122"/>
              </a:rPr>
              <a:pPr/>
              <a:t>7</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83651">
                                            <p:txEl>
                                              <p:pRg st="0" end="0"/>
                                            </p:txEl>
                                          </p:spTgt>
                                        </p:tgtEl>
                                        <p:attrNameLst>
                                          <p:attrName>style.visibility</p:attrName>
                                        </p:attrNameLst>
                                      </p:cBhvr>
                                      <p:to>
                                        <p:strVal val="visible"/>
                                      </p:to>
                                    </p:set>
                                    <p:anim calcmode="lin" valueType="num">
                                      <p:cBhvr additive="base">
                                        <p:cTn id="7" dur="500" fill="hold"/>
                                        <p:tgtEl>
                                          <p:spTgt spid="283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3651">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83801">
                                            <p:txEl>
                                              <p:pRg st="0" end="0"/>
                                            </p:txEl>
                                          </p:spTgt>
                                        </p:tgtEl>
                                        <p:attrNameLst>
                                          <p:attrName>style.visibility</p:attrName>
                                        </p:attrNameLst>
                                      </p:cBhvr>
                                      <p:to>
                                        <p:strVal val="visible"/>
                                      </p:to>
                                    </p:set>
                                    <p:anim calcmode="lin" valueType="num">
                                      <p:cBhvr additive="base">
                                        <p:cTn id="17" dur="500" fill="hold"/>
                                        <p:tgtEl>
                                          <p:spTgt spid="283801">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8380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83801">
                                            <p:txEl>
                                              <p:pRg st="1" end="1"/>
                                            </p:txEl>
                                          </p:spTgt>
                                        </p:tgtEl>
                                        <p:attrNameLst>
                                          <p:attrName>style.visibility</p:attrName>
                                        </p:attrNameLst>
                                      </p:cBhvr>
                                      <p:to>
                                        <p:strVal val="visible"/>
                                      </p:to>
                                    </p:set>
                                    <p:anim calcmode="lin" valueType="num">
                                      <p:cBhvr additive="base">
                                        <p:cTn id="23" dur="500" fill="hold"/>
                                        <p:tgtEl>
                                          <p:spTgt spid="283801">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8380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83801">
                                            <p:txEl>
                                              <p:pRg st="2" end="2"/>
                                            </p:txEl>
                                          </p:spTgt>
                                        </p:tgtEl>
                                        <p:attrNameLst>
                                          <p:attrName>style.visibility</p:attrName>
                                        </p:attrNameLst>
                                      </p:cBhvr>
                                      <p:to>
                                        <p:strVal val="visible"/>
                                      </p:to>
                                    </p:set>
                                    <p:anim calcmode="lin" valueType="num">
                                      <p:cBhvr additive="base">
                                        <p:cTn id="29" dur="500" fill="hold"/>
                                        <p:tgtEl>
                                          <p:spTgt spid="283801">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8380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1" grpId="0" build="p"/>
      <p:bldP spid="28380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4BBBEBC9-6B9A-4F93-8C42-6794C388A4C6}" type="datetime1">
              <a:rPr lang="zh-CN" altLang="en-US"/>
              <a:pPr>
                <a:defRPr/>
              </a:pPr>
              <a:t>2018/12/13</a:t>
            </a:fld>
            <a:endParaRPr lang="en-US" altLang="zh-CN"/>
          </a:p>
        </p:txBody>
      </p:sp>
      <p:sp>
        <p:nvSpPr>
          <p:cNvPr id="12291" name="Rectangle 2"/>
          <p:cNvSpPr>
            <a:spLocks noGrp="1" noChangeArrowheads="1"/>
          </p:cNvSpPr>
          <p:nvPr>
            <p:ph type="title"/>
          </p:nvPr>
        </p:nvSpPr>
        <p:spPr/>
        <p:txBody>
          <a:bodyPr/>
          <a:lstStyle/>
          <a:p>
            <a:pPr eaLnBrk="1" hangingPunct="1"/>
            <a:r>
              <a:rPr lang="en-US" altLang="zh-CN" smtClean="0"/>
              <a:t>2.</a:t>
            </a:r>
            <a:r>
              <a:rPr lang="zh-CN" altLang="en-US" smtClean="0"/>
              <a:t>独立增量过程</a:t>
            </a:r>
          </a:p>
        </p:txBody>
      </p:sp>
      <p:sp>
        <p:nvSpPr>
          <p:cNvPr id="330755" name="Rectangle 3"/>
          <p:cNvSpPr>
            <a:spLocks noGrp="1" noChangeArrowheads="1"/>
          </p:cNvSpPr>
          <p:nvPr>
            <p:ph type="body" idx="1"/>
          </p:nvPr>
        </p:nvSpPr>
        <p:spPr>
          <a:xfrm>
            <a:off x="1143000" y="1143000"/>
            <a:ext cx="7543800" cy="3889375"/>
          </a:xfrm>
        </p:spPr>
        <p:txBody>
          <a:bodyPr/>
          <a:lstStyle/>
          <a:p>
            <a:pPr marL="0" indent="0" eaLnBrk="1" hangingPunct="1">
              <a:lnSpc>
                <a:spcPct val="130000"/>
              </a:lnSpc>
              <a:buFont typeface="Wingdings" panose="05000000000000000000" pitchFamily="2" charset="2"/>
              <a:buNone/>
            </a:pPr>
            <a:r>
              <a:rPr lang="zh-CN" altLang="en-US" smtClean="0"/>
              <a:t>设随机过程</a:t>
            </a:r>
          </a:p>
          <a:p>
            <a:pPr marL="0" indent="0" algn="ctr" eaLnBrk="1" hangingPunct="1">
              <a:lnSpc>
                <a:spcPct val="130000"/>
              </a:lnSpc>
              <a:buFont typeface="Wingdings" panose="05000000000000000000" pitchFamily="2" charset="2"/>
              <a:buNone/>
            </a:pPr>
            <a:r>
              <a:rPr lang="en-US" altLang="zh-CN" smtClean="0"/>
              <a:t>{X(t), t</a:t>
            </a:r>
            <a:r>
              <a:rPr lang="en-US" altLang="zh-CN" smtClean="0">
                <a:sym typeface="Symbol" panose="05050102010706020507" pitchFamily="18" charset="2"/>
              </a:rPr>
              <a:t>T}</a:t>
            </a:r>
            <a:r>
              <a:rPr lang="zh-CN" altLang="en-US" smtClean="0">
                <a:sym typeface="Symbol" panose="05050102010706020507" pitchFamily="18" charset="2"/>
              </a:rPr>
              <a:t>，</a:t>
            </a:r>
            <a:r>
              <a:rPr lang="en-US" altLang="zh-CN" smtClean="0">
                <a:sym typeface="Symbol" panose="05050102010706020507" pitchFamily="18" charset="2"/>
              </a:rPr>
              <a:t>T</a:t>
            </a:r>
            <a:r>
              <a:rPr lang="zh-CN" altLang="en-US" smtClean="0">
                <a:sym typeface="Symbol" panose="05050102010706020507" pitchFamily="18" charset="2"/>
              </a:rPr>
              <a:t>＝</a:t>
            </a:r>
            <a:r>
              <a:rPr lang="en-US" altLang="zh-CN" smtClean="0">
                <a:sym typeface="Symbol" panose="05050102010706020507" pitchFamily="18" charset="2"/>
              </a:rPr>
              <a:t>[0, +)</a:t>
            </a:r>
            <a:r>
              <a:rPr lang="zh-CN" altLang="en-US" smtClean="0">
                <a:sym typeface="Symbol" panose="05050102010706020507" pitchFamily="18" charset="2"/>
              </a:rPr>
              <a:t>，</a:t>
            </a:r>
          </a:p>
          <a:p>
            <a:pPr marL="0" indent="0" eaLnBrk="1" hangingPunct="1">
              <a:lnSpc>
                <a:spcPct val="130000"/>
              </a:lnSpc>
              <a:buFont typeface="Wingdings" panose="05000000000000000000" pitchFamily="2" charset="2"/>
              <a:buNone/>
            </a:pPr>
            <a:r>
              <a:rPr lang="zh-CN" altLang="en-US" smtClean="0">
                <a:sym typeface="Symbol" panose="05050102010706020507" pitchFamily="18" charset="2"/>
              </a:rPr>
              <a:t>如果对任意正整数</a:t>
            </a:r>
            <a:r>
              <a:rPr lang="en-US" altLang="zh-CN" smtClean="0">
                <a:sym typeface="Symbol" panose="05050102010706020507" pitchFamily="18" charset="2"/>
              </a:rPr>
              <a:t>n2</a:t>
            </a:r>
            <a:r>
              <a:rPr lang="zh-CN" altLang="en-US" smtClean="0">
                <a:sym typeface="Symbol" panose="05050102010706020507" pitchFamily="18" charset="2"/>
              </a:rPr>
              <a:t>，</a:t>
            </a:r>
            <a:r>
              <a:rPr lang="en-US" altLang="zh-CN" smtClean="0">
                <a:sym typeface="Symbol" panose="05050102010706020507" pitchFamily="18" charset="2"/>
              </a:rPr>
              <a:t>t</a:t>
            </a:r>
            <a:r>
              <a:rPr lang="en-US" altLang="zh-CN" baseline="-25000" smtClean="0">
                <a:sym typeface="Symbol" panose="05050102010706020507" pitchFamily="18" charset="2"/>
              </a:rPr>
              <a:t>1</a:t>
            </a:r>
            <a:r>
              <a:rPr lang="en-US" altLang="zh-CN" smtClean="0">
                <a:sym typeface="Symbol" panose="05050102010706020507" pitchFamily="18" charset="2"/>
              </a:rPr>
              <a:t>,t</a:t>
            </a:r>
            <a:r>
              <a:rPr lang="en-US" altLang="zh-CN" baseline="-25000" smtClean="0">
                <a:sym typeface="Symbol" panose="05050102010706020507" pitchFamily="18" charset="2"/>
              </a:rPr>
              <a:t>2</a:t>
            </a:r>
            <a:r>
              <a:rPr lang="en-US" altLang="zh-CN" smtClean="0">
                <a:sym typeface="Symbol" panose="05050102010706020507" pitchFamily="18" charset="2"/>
              </a:rPr>
              <a:t>,…,t</a:t>
            </a:r>
            <a:r>
              <a:rPr lang="en-US" altLang="zh-CN" baseline="-25000" smtClean="0">
                <a:sym typeface="Symbol" panose="05050102010706020507" pitchFamily="18" charset="2"/>
              </a:rPr>
              <a:t>n</a:t>
            </a:r>
            <a:r>
              <a:rPr lang="en-US" altLang="zh-CN" smtClean="0">
                <a:sym typeface="Symbol" panose="05050102010706020507" pitchFamily="18" charset="2"/>
              </a:rPr>
              <a:t>T</a:t>
            </a:r>
            <a:r>
              <a:rPr lang="zh-CN" altLang="en-US" smtClean="0">
                <a:sym typeface="Symbol" panose="05050102010706020507" pitchFamily="18" charset="2"/>
              </a:rPr>
              <a:t>且</a:t>
            </a:r>
            <a:r>
              <a:rPr lang="en-US" altLang="zh-CN" smtClean="0">
                <a:sym typeface="Symbol" panose="05050102010706020507" pitchFamily="18" charset="2"/>
              </a:rPr>
              <a:t>t</a:t>
            </a:r>
            <a:r>
              <a:rPr lang="en-US" altLang="zh-CN" baseline="-25000" smtClean="0">
                <a:sym typeface="Symbol" panose="05050102010706020507" pitchFamily="18" charset="2"/>
              </a:rPr>
              <a:t>1 </a:t>
            </a:r>
            <a:r>
              <a:rPr lang="en-US" altLang="zh-CN" smtClean="0">
                <a:sym typeface="Symbol" panose="05050102010706020507" pitchFamily="18" charset="2"/>
              </a:rPr>
              <a:t>&lt; t</a:t>
            </a:r>
            <a:r>
              <a:rPr lang="en-US" altLang="zh-CN" baseline="-25000" smtClean="0">
                <a:sym typeface="Symbol" panose="05050102010706020507" pitchFamily="18" charset="2"/>
              </a:rPr>
              <a:t>2 </a:t>
            </a:r>
            <a:r>
              <a:rPr lang="en-US" altLang="zh-CN" smtClean="0">
                <a:sym typeface="Symbol" panose="05050102010706020507" pitchFamily="18" charset="2"/>
              </a:rPr>
              <a:t>&lt; … &lt; t</a:t>
            </a:r>
            <a:r>
              <a:rPr lang="en-US" altLang="zh-CN" baseline="-25000" smtClean="0">
                <a:sym typeface="Symbol" panose="05050102010706020507" pitchFamily="18" charset="2"/>
              </a:rPr>
              <a:t>n</a:t>
            </a:r>
            <a:r>
              <a:rPr lang="zh-CN" altLang="en-US" smtClean="0">
                <a:sym typeface="Symbol" panose="05050102010706020507" pitchFamily="18" charset="2"/>
              </a:rPr>
              <a:t>，随机过程的增量</a:t>
            </a:r>
          </a:p>
          <a:p>
            <a:pPr marL="0" indent="0" algn="ctr" eaLnBrk="1" hangingPunct="1">
              <a:lnSpc>
                <a:spcPct val="130000"/>
              </a:lnSpc>
              <a:buFont typeface="Wingdings" panose="05000000000000000000" pitchFamily="2" charset="2"/>
              <a:buNone/>
            </a:pPr>
            <a:r>
              <a:rPr lang="zh-CN" altLang="en-US" smtClean="0">
                <a:sym typeface="Symbol" panose="05050102010706020507" pitchFamily="18" charset="2"/>
              </a:rPr>
              <a:t>	</a:t>
            </a:r>
            <a:r>
              <a:rPr lang="en-US" altLang="zh-CN" smtClean="0"/>
              <a:t>X(</a:t>
            </a:r>
            <a:r>
              <a:rPr lang="en-US" altLang="zh-CN" smtClean="0">
                <a:sym typeface="Symbol" panose="05050102010706020507" pitchFamily="18" charset="2"/>
              </a:rPr>
              <a:t>t</a:t>
            </a:r>
            <a:r>
              <a:rPr lang="en-US" altLang="zh-CN" baseline="-25000" smtClean="0">
                <a:sym typeface="Symbol" panose="05050102010706020507" pitchFamily="18" charset="2"/>
              </a:rPr>
              <a:t>2</a:t>
            </a:r>
            <a:r>
              <a:rPr lang="en-US" altLang="zh-CN" smtClean="0">
                <a:sym typeface="Symbol" panose="05050102010706020507" pitchFamily="18" charset="2"/>
              </a:rPr>
              <a:t>)-</a:t>
            </a:r>
            <a:r>
              <a:rPr lang="en-US" altLang="zh-CN" smtClean="0"/>
              <a:t>X(</a:t>
            </a:r>
            <a:r>
              <a:rPr lang="en-US" altLang="zh-CN" smtClean="0">
                <a:sym typeface="Symbol" panose="05050102010706020507" pitchFamily="18" charset="2"/>
              </a:rPr>
              <a:t>t</a:t>
            </a:r>
            <a:r>
              <a:rPr lang="en-US" altLang="zh-CN" baseline="-25000" smtClean="0">
                <a:sym typeface="Symbol" panose="05050102010706020507" pitchFamily="18" charset="2"/>
              </a:rPr>
              <a:t>1</a:t>
            </a:r>
            <a:r>
              <a:rPr lang="en-US" altLang="zh-CN" smtClean="0"/>
              <a:t>), X(</a:t>
            </a:r>
            <a:r>
              <a:rPr lang="en-US" altLang="zh-CN" smtClean="0">
                <a:sym typeface="Symbol" panose="05050102010706020507" pitchFamily="18" charset="2"/>
              </a:rPr>
              <a:t>t</a:t>
            </a:r>
            <a:r>
              <a:rPr lang="en-US" altLang="zh-CN" baseline="-25000" smtClean="0">
                <a:sym typeface="Symbol" panose="05050102010706020507" pitchFamily="18" charset="2"/>
              </a:rPr>
              <a:t>3</a:t>
            </a:r>
            <a:r>
              <a:rPr lang="en-US" altLang="zh-CN" smtClean="0">
                <a:sym typeface="Symbol" panose="05050102010706020507" pitchFamily="18" charset="2"/>
              </a:rPr>
              <a:t>)-</a:t>
            </a:r>
            <a:r>
              <a:rPr lang="en-US" altLang="zh-CN" smtClean="0"/>
              <a:t>X(</a:t>
            </a:r>
            <a:r>
              <a:rPr lang="en-US" altLang="zh-CN" smtClean="0">
                <a:sym typeface="Symbol" panose="05050102010706020507" pitchFamily="18" charset="2"/>
              </a:rPr>
              <a:t>t</a:t>
            </a:r>
            <a:r>
              <a:rPr lang="en-US" altLang="zh-CN" baseline="-25000" smtClean="0">
                <a:sym typeface="Symbol" panose="05050102010706020507" pitchFamily="18" charset="2"/>
              </a:rPr>
              <a:t>2</a:t>
            </a:r>
            <a:r>
              <a:rPr lang="en-US" altLang="zh-CN" smtClean="0"/>
              <a:t>), </a:t>
            </a:r>
            <a:r>
              <a:rPr lang="en-US" altLang="zh-CN" smtClean="0">
                <a:sym typeface="Symbol" panose="05050102010706020507" pitchFamily="18" charset="2"/>
              </a:rPr>
              <a:t>…, </a:t>
            </a:r>
            <a:r>
              <a:rPr lang="en-US" altLang="zh-CN" smtClean="0"/>
              <a:t>X(</a:t>
            </a:r>
            <a:r>
              <a:rPr lang="en-US" altLang="zh-CN" smtClean="0">
                <a:sym typeface="Symbol" panose="05050102010706020507" pitchFamily="18" charset="2"/>
              </a:rPr>
              <a:t>t</a:t>
            </a:r>
            <a:r>
              <a:rPr lang="en-US" altLang="zh-CN" baseline="-25000" smtClean="0">
                <a:sym typeface="Symbol" panose="05050102010706020507" pitchFamily="18" charset="2"/>
              </a:rPr>
              <a:t>n</a:t>
            </a:r>
            <a:r>
              <a:rPr lang="en-US" altLang="zh-CN" smtClean="0">
                <a:sym typeface="Symbol" panose="05050102010706020507" pitchFamily="18" charset="2"/>
              </a:rPr>
              <a:t>)-</a:t>
            </a:r>
            <a:r>
              <a:rPr lang="en-US" altLang="zh-CN" smtClean="0"/>
              <a:t>X(</a:t>
            </a:r>
            <a:r>
              <a:rPr lang="en-US" altLang="zh-CN" smtClean="0">
                <a:sym typeface="Symbol" panose="05050102010706020507" pitchFamily="18" charset="2"/>
              </a:rPr>
              <a:t>t</a:t>
            </a:r>
            <a:r>
              <a:rPr lang="en-US" altLang="zh-CN" baseline="-25000" smtClean="0">
                <a:sym typeface="Symbol" panose="05050102010706020507" pitchFamily="18" charset="2"/>
              </a:rPr>
              <a:t>n-1</a:t>
            </a:r>
            <a:r>
              <a:rPr lang="en-US" altLang="zh-CN" smtClean="0"/>
              <a:t>)</a:t>
            </a:r>
          </a:p>
          <a:p>
            <a:pPr marL="0" indent="0" eaLnBrk="1" hangingPunct="1">
              <a:lnSpc>
                <a:spcPct val="130000"/>
              </a:lnSpc>
              <a:buFont typeface="Wingdings" panose="05000000000000000000" pitchFamily="2" charset="2"/>
              <a:buNone/>
            </a:pPr>
            <a:r>
              <a:rPr lang="zh-CN" altLang="en-US" smtClean="0"/>
              <a:t>是相互独立的随机变量，则称</a:t>
            </a:r>
            <a:r>
              <a:rPr lang="en-US" altLang="zh-CN" smtClean="0"/>
              <a:t>{X(t), t</a:t>
            </a:r>
            <a:r>
              <a:rPr lang="en-US" altLang="zh-CN" smtClean="0">
                <a:sym typeface="Symbol" panose="05050102010706020507" pitchFamily="18" charset="2"/>
              </a:rPr>
              <a:t>T}</a:t>
            </a:r>
            <a:r>
              <a:rPr lang="zh-CN" altLang="en-US" smtClean="0"/>
              <a:t>为</a:t>
            </a:r>
            <a:r>
              <a:rPr lang="zh-CN" altLang="en-US" smtClean="0">
                <a:solidFill>
                  <a:srgbClr val="CC00CC"/>
                </a:solidFill>
              </a:rPr>
              <a:t>独立增量过程</a:t>
            </a:r>
            <a:r>
              <a:rPr lang="zh-CN" altLang="en-US" smtClean="0"/>
              <a:t>。</a:t>
            </a:r>
          </a:p>
        </p:txBody>
      </p:sp>
      <p:sp>
        <p:nvSpPr>
          <p:cNvPr id="7" name="页脚占位符 6"/>
          <p:cNvSpPr>
            <a:spLocks noGrp="1"/>
          </p:cNvSpPr>
          <p:nvPr>
            <p:ph type="ftr" sz="quarter" idx="11"/>
          </p:nvPr>
        </p:nvSpPr>
        <p:spPr/>
        <p:txBody>
          <a:bodyPr/>
          <a:lstStyle/>
          <a:p>
            <a:pPr>
              <a:defRPr/>
            </a:pPr>
            <a:r>
              <a:rPr lang="zh-CN" altLang="en-US"/>
              <a:t>信息与软件工程学院　顾小丰</a:t>
            </a:r>
            <a:endParaRPr lang="en-US" altLang="zh-CN"/>
          </a:p>
        </p:txBody>
      </p:sp>
      <p:sp>
        <p:nvSpPr>
          <p:cNvPr id="12294"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45</a:t>
            </a:r>
            <a:r>
              <a:rPr lang="zh-CN" altLang="en-US" sz="1800">
                <a:solidFill>
                  <a:srgbClr val="00FF00"/>
                </a:solidFill>
                <a:ea typeface="黑体" panose="02010609060101010101" pitchFamily="49" charset="-122"/>
              </a:rPr>
              <a:t>－</a:t>
            </a:r>
            <a:fld id="{35B2F3FD-4B9B-42C2-A419-6491F6199E9C}" type="slidenum">
              <a:rPr lang="zh-CN" altLang="en-US" sz="1800">
                <a:solidFill>
                  <a:srgbClr val="00FF00"/>
                </a:solidFill>
                <a:ea typeface="黑体" panose="02010609060101010101" pitchFamily="49" charset="-122"/>
              </a:rPr>
              <a:pPr/>
              <a:t>8</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30755">
                                            <p:txEl>
                                              <p:pRg st="0" end="0"/>
                                            </p:txEl>
                                          </p:spTgt>
                                        </p:tgtEl>
                                        <p:attrNameLst>
                                          <p:attrName>style.visibility</p:attrName>
                                        </p:attrNameLst>
                                      </p:cBhvr>
                                      <p:to>
                                        <p:strVal val="visible"/>
                                      </p:to>
                                    </p:set>
                                    <p:anim calcmode="lin" valueType="num">
                                      <p:cBhvr additive="base">
                                        <p:cTn id="7" dur="500" fill="hold"/>
                                        <p:tgtEl>
                                          <p:spTgt spid="3307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0755">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30755">
                                            <p:txEl>
                                              <p:pRg st="1" end="1"/>
                                            </p:txEl>
                                          </p:spTgt>
                                        </p:tgtEl>
                                        <p:attrNameLst>
                                          <p:attrName>style.visibility</p:attrName>
                                        </p:attrNameLst>
                                      </p:cBhvr>
                                      <p:to>
                                        <p:strVal val="visible"/>
                                      </p:to>
                                    </p:set>
                                    <p:anim calcmode="lin" valueType="num">
                                      <p:cBhvr additive="base">
                                        <p:cTn id="12" dur="500" fill="hold"/>
                                        <p:tgtEl>
                                          <p:spTgt spid="330755">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30755">
                                            <p:txEl>
                                              <p:pRg st="1" end="1"/>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30755">
                                            <p:txEl>
                                              <p:pRg st="2" end="2"/>
                                            </p:txEl>
                                          </p:spTgt>
                                        </p:tgtEl>
                                        <p:attrNameLst>
                                          <p:attrName>style.visibility</p:attrName>
                                        </p:attrNameLst>
                                      </p:cBhvr>
                                      <p:to>
                                        <p:strVal val="visible"/>
                                      </p:to>
                                    </p:set>
                                    <p:anim calcmode="lin" valueType="num">
                                      <p:cBhvr additive="base">
                                        <p:cTn id="17" dur="500" fill="hold"/>
                                        <p:tgtEl>
                                          <p:spTgt spid="33075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30755">
                                            <p:txEl>
                                              <p:pRg st="2" end="2"/>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30755">
                                            <p:txEl>
                                              <p:pRg st="3" end="3"/>
                                            </p:txEl>
                                          </p:spTgt>
                                        </p:tgtEl>
                                        <p:attrNameLst>
                                          <p:attrName>style.visibility</p:attrName>
                                        </p:attrNameLst>
                                      </p:cBhvr>
                                      <p:to>
                                        <p:strVal val="visible"/>
                                      </p:to>
                                    </p:set>
                                    <p:anim calcmode="lin" valueType="num">
                                      <p:cBhvr additive="base">
                                        <p:cTn id="22" dur="500" fill="hold"/>
                                        <p:tgtEl>
                                          <p:spTgt spid="330755">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30755">
                                            <p:txEl>
                                              <p:pRg st="3" end="3"/>
                                            </p:txEl>
                                          </p:spTgt>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30755">
                                            <p:txEl>
                                              <p:pRg st="4" end="4"/>
                                            </p:txEl>
                                          </p:spTgt>
                                        </p:tgtEl>
                                        <p:attrNameLst>
                                          <p:attrName>style.visibility</p:attrName>
                                        </p:attrNameLst>
                                      </p:cBhvr>
                                      <p:to>
                                        <p:strVal val="visible"/>
                                      </p:to>
                                    </p:set>
                                    <p:anim calcmode="lin" valueType="num">
                                      <p:cBhvr additive="base">
                                        <p:cTn id="27" dur="500" fill="hold"/>
                                        <p:tgtEl>
                                          <p:spTgt spid="33075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3075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5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9CB0AFD5-8420-44C2-BE20-F9214F682421}" type="datetime1">
              <a:rPr lang="zh-CN" altLang="en-US"/>
              <a:pPr>
                <a:defRPr/>
              </a:pPr>
              <a:t>2018/12/13</a:t>
            </a:fld>
            <a:endParaRPr lang="en-US" altLang="zh-CN"/>
          </a:p>
        </p:txBody>
      </p:sp>
      <p:sp>
        <p:nvSpPr>
          <p:cNvPr id="13315" name="Rectangle 2"/>
          <p:cNvSpPr>
            <a:spLocks noGrp="1" noChangeArrowheads="1"/>
          </p:cNvSpPr>
          <p:nvPr>
            <p:ph type="title"/>
          </p:nvPr>
        </p:nvSpPr>
        <p:spPr/>
        <p:txBody>
          <a:bodyPr/>
          <a:lstStyle/>
          <a:p>
            <a:pPr eaLnBrk="1" hangingPunct="1"/>
            <a:r>
              <a:rPr lang="zh-CN" altLang="en-US" smtClean="0"/>
              <a:t>平稳独立增量过程</a:t>
            </a:r>
          </a:p>
        </p:txBody>
      </p:sp>
      <p:sp>
        <p:nvSpPr>
          <p:cNvPr id="323587" name="Rectangle 3"/>
          <p:cNvSpPr>
            <a:spLocks noGrp="1" noChangeArrowheads="1"/>
          </p:cNvSpPr>
          <p:nvPr>
            <p:ph type="body" idx="1"/>
          </p:nvPr>
        </p:nvSpPr>
        <p:spPr>
          <a:xfrm>
            <a:off x="1143000" y="1143000"/>
            <a:ext cx="7605713" cy="2819400"/>
          </a:xfrm>
        </p:spPr>
        <p:txBody>
          <a:bodyPr/>
          <a:lstStyle/>
          <a:p>
            <a:pPr marL="0" indent="0" eaLnBrk="1" hangingPunct="1">
              <a:lnSpc>
                <a:spcPct val="110000"/>
              </a:lnSpc>
              <a:buFont typeface="Wingdings" panose="05000000000000000000" pitchFamily="2" charset="2"/>
              <a:buNone/>
            </a:pPr>
            <a:r>
              <a:rPr lang="zh-CN" altLang="en-US" smtClean="0"/>
              <a:t>如果独立增量过程</a:t>
            </a:r>
          </a:p>
          <a:p>
            <a:pPr marL="0" indent="0" algn="ctr" eaLnBrk="1" hangingPunct="1">
              <a:lnSpc>
                <a:spcPct val="110000"/>
              </a:lnSpc>
              <a:buFont typeface="Wingdings" panose="05000000000000000000" pitchFamily="2" charset="2"/>
              <a:buNone/>
            </a:pPr>
            <a:r>
              <a:rPr lang="en-US" altLang="zh-CN" smtClean="0"/>
              <a:t>{X(t), t</a:t>
            </a:r>
            <a:r>
              <a:rPr lang="en-US" altLang="zh-CN" smtClean="0">
                <a:sym typeface="Symbol" panose="05050102010706020507" pitchFamily="18" charset="2"/>
              </a:rPr>
              <a:t>T}</a:t>
            </a:r>
            <a:r>
              <a:rPr lang="zh-CN" altLang="en-US" smtClean="0">
                <a:sym typeface="Symbol" panose="05050102010706020507" pitchFamily="18" charset="2"/>
              </a:rPr>
              <a:t>，</a:t>
            </a:r>
            <a:r>
              <a:rPr lang="en-US" altLang="zh-CN" smtClean="0">
                <a:sym typeface="Symbol" panose="05050102010706020507" pitchFamily="18" charset="2"/>
              </a:rPr>
              <a:t>T</a:t>
            </a:r>
            <a:r>
              <a:rPr lang="zh-CN" altLang="en-US" smtClean="0">
                <a:sym typeface="Symbol" panose="05050102010706020507" pitchFamily="18" charset="2"/>
              </a:rPr>
              <a:t>＝</a:t>
            </a:r>
            <a:r>
              <a:rPr lang="en-US" altLang="zh-CN" smtClean="0">
                <a:sym typeface="Symbol" panose="05050102010706020507" pitchFamily="18" charset="2"/>
              </a:rPr>
              <a:t>[0,+)</a:t>
            </a:r>
            <a:r>
              <a:rPr lang="zh-CN" altLang="en-US" smtClean="0">
                <a:sym typeface="Symbol" panose="05050102010706020507" pitchFamily="18" charset="2"/>
              </a:rPr>
              <a:t>，</a:t>
            </a:r>
          </a:p>
          <a:p>
            <a:pPr marL="0" indent="0" eaLnBrk="1" hangingPunct="1">
              <a:lnSpc>
                <a:spcPct val="110000"/>
              </a:lnSpc>
              <a:buFont typeface="Wingdings" panose="05000000000000000000" pitchFamily="2" charset="2"/>
              <a:buNone/>
            </a:pPr>
            <a:r>
              <a:rPr lang="zh-CN" altLang="en-US" smtClean="0">
                <a:sym typeface="Symbol" panose="05050102010706020507" pitchFamily="18" charset="2"/>
              </a:rPr>
              <a:t>对所有的</a:t>
            </a:r>
            <a:r>
              <a:rPr lang="en-US" altLang="zh-CN" smtClean="0">
                <a:sym typeface="Symbol" panose="05050102010706020507" pitchFamily="18" charset="2"/>
              </a:rPr>
              <a:t>s, tT</a:t>
            </a:r>
            <a:r>
              <a:rPr lang="zh-CN" altLang="en-US" smtClean="0">
                <a:sym typeface="Symbol" panose="05050102010706020507" pitchFamily="18" charset="2"/>
              </a:rPr>
              <a:t>及</a:t>
            </a:r>
            <a:r>
              <a:rPr lang="en-US" altLang="zh-CN" smtClean="0">
                <a:sym typeface="Symbol" panose="05050102010706020507" pitchFamily="18" charset="2"/>
              </a:rPr>
              <a:t>h&gt;0, s+h, t+hT</a:t>
            </a:r>
          </a:p>
          <a:p>
            <a:pPr marL="0" indent="0" algn="ctr" eaLnBrk="1" hangingPunct="1">
              <a:lnSpc>
                <a:spcPct val="110000"/>
              </a:lnSpc>
              <a:buFont typeface="Wingdings" panose="05000000000000000000" pitchFamily="2" charset="2"/>
              <a:buNone/>
            </a:pPr>
            <a:r>
              <a:rPr lang="en-US" altLang="zh-CN" smtClean="0"/>
              <a:t>X(</a:t>
            </a:r>
            <a:r>
              <a:rPr lang="en-US" altLang="zh-CN" smtClean="0">
                <a:sym typeface="Symbol" panose="05050102010706020507" pitchFamily="18" charset="2"/>
              </a:rPr>
              <a:t>t+h)-</a:t>
            </a:r>
            <a:r>
              <a:rPr lang="en-US" altLang="zh-CN" smtClean="0"/>
              <a:t>X(</a:t>
            </a:r>
            <a:r>
              <a:rPr lang="en-US" altLang="zh-CN" smtClean="0">
                <a:sym typeface="Symbol" panose="05050102010706020507" pitchFamily="18" charset="2"/>
              </a:rPr>
              <a:t>s+h</a:t>
            </a:r>
            <a:r>
              <a:rPr lang="en-US" altLang="zh-CN" smtClean="0"/>
              <a:t>)</a:t>
            </a:r>
            <a:r>
              <a:rPr lang="zh-CN" altLang="en-US" smtClean="0"/>
              <a:t>与</a:t>
            </a:r>
            <a:r>
              <a:rPr lang="en-US" altLang="zh-CN" smtClean="0"/>
              <a:t>X(</a:t>
            </a:r>
            <a:r>
              <a:rPr lang="en-US" altLang="zh-CN" smtClean="0">
                <a:sym typeface="Symbol" panose="05050102010706020507" pitchFamily="18" charset="2"/>
              </a:rPr>
              <a:t>t)-</a:t>
            </a:r>
            <a:r>
              <a:rPr lang="en-US" altLang="zh-CN" smtClean="0"/>
              <a:t>X(</a:t>
            </a:r>
            <a:r>
              <a:rPr lang="en-US" altLang="zh-CN" smtClean="0">
                <a:sym typeface="Symbol" panose="05050102010706020507" pitchFamily="18" charset="2"/>
              </a:rPr>
              <a:t>s</a:t>
            </a:r>
            <a:r>
              <a:rPr lang="en-US" altLang="zh-CN" smtClean="0"/>
              <a:t>)</a:t>
            </a:r>
          </a:p>
          <a:p>
            <a:pPr marL="0" indent="0" eaLnBrk="1" hangingPunct="1">
              <a:lnSpc>
                <a:spcPct val="110000"/>
              </a:lnSpc>
              <a:buFont typeface="Wingdings" panose="05000000000000000000" pitchFamily="2" charset="2"/>
              <a:buNone/>
            </a:pPr>
            <a:r>
              <a:rPr lang="zh-CN" altLang="en-US" smtClean="0"/>
              <a:t>有相同的概率分布，则称</a:t>
            </a:r>
            <a:r>
              <a:rPr lang="en-US" altLang="zh-CN" smtClean="0"/>
              <a:t>{X(t), t</a:t>
            </a:r>
            <a:r>
              <a:rPr lang="en-US" altLang="zh-CN" smtClean="0">
                <a:sym typeface="Symbol" panose="05050102010706020507" pitchFamily="18" charset="2"/>
              </a:rPr>
              <a:t>T}</a:t>
            </a:r>
            <a:r>
              <a:rPr lang="zh-CN" altLang="en-US" smtClean="0"/>
              <a:t>为</a:t>
            </a:r>
            <a:r>
              <a:rPr lang="zh-CN" altLang="en-US" smtClean="0">
                <a:solidFill>
                  <a:srgbClr val="CC00CC"/>
                </a:solidFill>
              </a:rPr>
              <a:t>平稳独立增量过程</a:t>
            </a:r>
            <a:r>
              <a:rPr lang="zh-CN" altLang="en-US" smtClean="0"/>
              <a:t>。</a:t>
            </a:r>
          </a:p>
        </p:txBody>
      </p:sp>
      <p:sp>
        <p:nvSpPr>
          <p:cNvPr id="323589" name="Rectangle 5"/>
          <p:cNvSpPr>
            <a:spLocks noChangeArrowheads="1"/>
          </p:cNvSpPr>
          <p:nvPr/>
        </p:nvSpPr>
        <p:spPr bwMode="auto">
          <a:xfrm>
            <a:off x="1143000" y="4102100"/>
            <a:ext cx="7615238" cy="242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indent="720000" eaLnBrk="1" hangingPunct="1">
              <a:lnSpc>
                <a:spcPct val="110000"/>
              </a:lnSpc>
              <a:buClr>
                <a:srgbClr val="00FF00"/>
              </a:buClr>
              <a:buFont typeface="Wingdings" panose="05000000000000000000" pitchFamily="2" charset="2"/>
              <a:buNone/>
              <a:defRPr/>
            </a:pPr>
            <a:r>
              <a:rPr lang="zh-CN" altLang="en-US" sz="2800" b="1" dirty="0" smtClean="0">
                <a:ea typeface="黑体" panose="02010609060101010101" pitchFamily="49" charset="-122"/>
              </a:rPr>
              <a:t>平稳独立增量过程</a:t>
            </a:r>
            <a:r>
              <a:rPr lang="en-US" altLang="zh-CN" sz="2800" b="1" dirty="0" smtClean="0">
                <a:ea typeface="黑体" panose="02010609060101010101" pitchFamily="49" charset="-122"/>
              </a:rPr>
              <a:t>{X(t), </a:t>
            </a:r>
            <a:r>
              <a:rPr lang="en-US" altLang="zh-CN" sz="2800" b="1" dirty="0" err="1" smtClean="0">
                <a:ea typeface="黑体" panose="02010609060101010101" pitchFamily="49" charset="-122"/>
              </a:rPr>
              <a:t>t</a:t>
            </a:r>
            <a:r>
              <a:rPr lang="en-US" altLang="zh-CN" sz="2800" b="1" dirty="0" err="1" smtClean="0">
                <a:ea typeface="黑体" panose="02010609060101010101" pitchFamily="49" charset="-122"/>
                <a:sym typeface="Symbol" panose="05050102010706020507" pitchFamily="18" charset="2"/>
              </a:rPr>
              <a:t>T</a:t>
            </a:r>
            <a:r>
              <a:rPr lang="en-US" altLang="zh-CN" sz="2800" b="1" dirty="0" smtClean="0">
                <a:ea typeface="黑体" panose="02010609060101010101" pitchFamily="49" charset="-122"/>
                <a:sym typeface="Symbol" panose="05050102010706020507" pitchFamily="18" charset="2"/>
              </a:rPr>
              <a:t>}</a:t>
            </a:r>
            <a:r>
              <a:rPr lang="zh-CN" altLang="en-US" sz="2800" b="1" dirty="0" smtClean="0">
                <a:ea typeface="黑体" panose="02010609060101010101" pitchFamily="49" charset="-122"/>
                <a:sym typeface="Symbol" panose="05050102010706020507" pitchFamily="18" charset="2"/>
              </a:rPr>
              <a:t>的增量</a:t>
            </a:r>
          </a:p>
          <a:p>
            <a:pPr algn="ctr" eaLnBrk="1" hangingPunct="1">
              <a:lnSpc>
                <a:spcPct val="110000"/>
              </a:lnSpc>
              <a:buClr>
                <a:srgbClr val="00FF00"/>
              </a:buClr>
              <a:buFont typeface="Wingdings" panose="05000000000000000000" pitchFamily="2" charset="2"/>
              <a:buNone/>
              <a:defRPr/>
            </a:pPr>
            <a:r>
              <a:rPr lang="en-US" altLang="zh-CN" sz="2800" b="1" dirty="0" smtClean="0">
                <a:ea typeface="黑体" panose="02010609060101010101" pitchFamily="49" charset="-122"/>
              </a:rPr>
              <a:t>X(</a:t>
            </a:r>
            <a:r>
              <a:rPr lang="en-US" altLang="zh-CN" sz="2800" b="1" dirty="0" smtClean="0">
                <a:ea typeface="黑体" panose="02010609060101010101" pitchFamily="49" charset="-122"/>
                <a:sym typeface="Symbol" panose="05050102010706020507" pitchFamily="18" charset="2"/>
              </a:rPr>
              <a:t>t+)-</a:t>
            </a:r>
            <a:r>
              <a:rPr lang="en-US" altLang="zh-CN" sz="2800" b="1" dirty="0" smtClean="0">
                <a:ea typeface="黑体" panose="02010609060101010101" pitchFamily="49" charset="-122"/>
              </a:rPr>
              <a:t>X(</a:t>
            </a:r>
            <a:r>
              <a:rPr lang="en-US" altLang="zh-CN" sz="2800" b="1" dirty="0" smtClean="0">
                <a:ea typeface="黑体" panose="02010609060101010101" pitchFamily="49" charset="-122"/>
                <a:sym typeface="Symbol" panose="05050102010706020507" pitchFamily="18" charset="2"/>
              </a:rPr>
              <a:t>t)</a:t>
            </a:r>
            <a:r>
              <a:rPr lang="zh-CN" altLang="en-US" sz="2800" b="1" dirty="0" smtClean="0">
                <a:ea typeface="黑体" panose="02010609060101010101" pitchFamily="49" charset="-122"/>
                <a:sym typeface="Symbol" panose="05050102010706020507" pitchFamily="18" charset="2"/>
              </a:rPr>
              <a:t>，</a:t>
            </a:r>
            <a:r>
              <a:rPr lang="en-US" altLang="zh-CN" sz="2800" b="1" dirty="0" err="1" smtClean="0">
                <a:ea typeface="黑体" panose="02010609060101010101" pitchFamily="49" charset="-122"/>
                <a:sym typeface="Symbol" panose="05050102010706020507" pitchFamily="18" charset="2"/>
              </a:rPr>
              <a:t>tT,t</a:t>
            </a:r>
            <a:r>
              <a:rPr lang="en-US" altLang="zh-CN" sz="2800" b="1" dirty="0" smtClean="0">
                <a:ea typeface="黑体" panose="02010609060101010101" pitchFamily="49" charset="-122"/>
                <a:sym typeface="Symbol" panose="05050102010706020507" pitchFamily="18" charset="2"/>
              </a:rPr>
              <a:t>+T</a:t>
            </a:r>
            <a:endParaRPr lang="en-US" altLang="zh-CN" sz="2800" b="1" dirty="0" smtClean="0">
              <a:ea typeface="黑体" panose="02010609060101010101" pitchFamily="49" charset="-122"/>
            </a:endParaRPr>
          </a:p>
          <a:p>
            <a:pPr eaLnBrk="1" hangingPunct="1">
              <a:lnSpc>
                <a:spcPct val="110000"/>
              </a:lnSpc>
              <a:buClr>
                <a:srgbClr val="00FF00"/>
              </a:buClr>
              <a:buFont typeface="Wingdings" panose="05000000000000000000" pitchFamily="2" charset="2"/>
              <a:buNone/>
              <a:defRPr/>
            </a:pPr>
            <a:r>
              <a:rPr lang="zh-CN" altLang="en-US" sz="2800" b="1" dirty="0" smtClean="0">
                <a:ea typeface="黑体" panose="02010609060101010101" pitchFamily="49" charset="-122"/>
              </a:rPr>
              <a:t>的概率分布仅依赖于</a:t>
            </a:r>
            <a:r>
              <a:rPr lang="zh-CN" altLang="en-US" sz="2800" b="1" dirty="0" smtClean="0">
                <a:ea typeface="黑体" panose="02010609060101010101" pitchFamily="49" charset="-122"/>
                <a:sym typeface="Symbol" panose="05050102010706020507" pitchFamily="18" charset="2"/>
              </a:rPr>
              <a:t></a:t>
            </a:r>
            <a:r>
              <a:rPr lang="zh-CN" altLang="en-US" sz="2800" b="1" dirty="0" smtClean="0">
                <a:ea typeface="黑体" panose="02010609060101010101" pitchFamily="49" charset="-122"/>
              </a:rPr>
              <a:t>而与</a:t>
            </a:r>
            <a:r>
              <a:rPr lang="en-US" altLang="zh-CN" sz="2800" b="1" dirty="0" smtClean="0">
                <a:ea typeface="黑体" panose="02010609060101010101" pitchFamily="49" charset="-122"/>
              </a:rPr>
              <a:t>t</a:t>
            </a:r>
            <a:r>
              <a:rPr lang="zh-CN" altLang="en-US" sz="2800" b="1" dirty="0" smtClean="0">
                <a:ea typeface="黑体" panose="02010609060101010101" pitchFamily="49" charset="-122"/>
              </a:rPr>
              <a:t>无关，即仅与时间区间的长度有关，而与起点无关，具有</a:t>
            </a:r>
            <a:r>
              <a:rPr lang="zh-CN" altLang="en-US" sz="2800" b="1" dirty="0" smtClean="0">
                <a:solidFill>
                  <a:srgbClr val="CC00CC"/>
                </a:solidFill>
                <a:ea typeface="黑体" panose="02010609060101010101" pitchFamily="49" charset="-122"/>
              </a:rPr>
              <a:t>平稳性</a:t>
            </a:r>
            <a:r>
              <a:rPr lang="zh-CN" altLang="en-US" sz="2800" b="1" dirty="0" smtClean="0">
                <a:ea typeface="黑体" panose="02010609060101010101" pitchFamily="49" charset="-122"/>
              </a:rPr>
              <a:t>，即</a:t>
            </a:r>
            <a:r>
              <a:rPr lang="zh-CN" altLang="en-US" sz="2800" b="1" dirty="0" smtClean="0">
                <a:solidFill>
                  <a:srgbClr val="0000FF"/>
                </a:solidFill>
                <a:ea typeface="黑体" panose="02010609060101010101" pitchFamily="49" charset="-122"/>
              </a:rPr>
              <a:t>增量具有平稳性</a:t>
            </a:r>
            <a:r>
              <a:rPr lang="zh-CN" altLang="en-US" sz="2800" b="1" dirty="0" smtClean="0">
                <a:ea typeface="黑体" panose="02010609060101010101" pitchFamily="49" charset="-122"/>
              </a:rPr>
              <a:t>。</a:t>
            </a:r>
          </a:p>
        </p:txBody>
      </p:sp>
      <p:sp>
        <p:nvSpPr>
          <p:cNvPr id="8" name="页脚占位符 7"/>
          <p:cNvSpPr>
            <a:spLocks noGrp="1"/>
          </p:cNvSpPr>
          <p:nvPr>
            <p:ph type="ftr" sz="quarter" idx="11"/>
          </p:nvPr>
        </p:nvSpPr>
        <p:spPr/>
        <p:txBody>
          <a:bodyPr/>
          <a:lstStyle/>
          <a:p>
            <a:pPr>
              <a:defRPr/>
            </a:pPr>
            <a:r>
              <a:rPr lang="zh-CN" altLang="en-US"/>
              <a:t>信息与软件工程学院　顾小丰</a:t>
            </a:r>
            <a:endParaRPr lang="en-US" altLang="zh-CN"/>
          </a:p>
        </p:txBody>
      </p:sp>
      <p:sp>
        <p:nvSpPr>
          <p:cNvPr id="13319"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solidFill>
                  <a:srgbClr val="00FF00"/>
                </a:solidFill>
                <a:ea typeface="黑体" panose="02010609060101010101" pitchFamily="49" charset="-122"/>
              </a:rPr>
              <a:t>45</a:t>
            </a:r>
            <a:r>
              <a:rPr lang="zh-CN" altLang="en-US" sz="1800">
                <a:solidFill>
                  <a:srgbClr val="00FF00"/>
                </a:solidFill>
                <a:ea typeface="黑体" panose="02010609060101010101" pitchFamily="49" charset="-122"/>
              </a:rPr>
              <a:t>－</a:t>
            </a:r>
            <a:fld id="{397580AD-63D2-42A4-8779-EFAF527F9E51}" type="slidenum">
              <a:rPr lang="zh-CN" altLang="en-US" sz="1800">
                <a:solidFill>
                  <a:srgbClr val="00FF00"/>
                </a:solidFill>
                <a:ea typeface="黑体" panose="02010609060101010101" pitchFamily="49" charset="-122"/>
              </a:rPr>
              <a:pPr/>
              <a:t>9</a:t>
            </a:fld>
            <a:endParaRPr lang="zh-CN" altLang="en-US" sz="1800">
              <a:solidFill>
                <a:srgbClr val="00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23587">
                                            <p:txEl>
                                              <p:pRg st="0" end="0"/>
                                            </p:txEl>
                                          </p:spTgt>
                                        </p:tgtEl>
                                        <p:attrNameLst>
                                          <p:attrName>style.visibility</p:attrName>
                                        </p:attrNameLst>
                                      </p:cBhvr>
                                      <p:to>
                                        <p:strVal val="visible"/>
                                      </p:to>
                                    </p:set>
                                    <p:anim calcmode="lin" valueType="num">
                                      <p:cBhvr additive="base">
                                        <p:cTn id="7" dur="500" fill="hold"/>
                                        <p:tgtEl>
                                          <p:spTgt spid="3235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3587">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23587">
                                            <p:txEl>
                                              <p:pRg st="1" end="1"/>
                                            </p:txEl>
                                          </p:spTgt>
                                        </p:tgtEl>
                                        <p:attrNameLst>
                                          <p:attrName>style.visibility</p:attrName>
                                        </p:attrNameLst>
                                      </p:cBhvr>
                                      <p:to>
                                        <p:strVal val="visible"/>
                                      </p:to>
                                    </p:set>
                                    <p:anim calcmode="lin" valueType="num">
                                      <p:cBhvr additive="base">
                                        <p:cTn id="12" dur="500" fill="hold"/>
                                        <p:tgtEl>
                                          <p:spTgt spid="323587">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23587">
                                            <p:txEl>
                                              <p:pRg st="1" end="1"/>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23587">
                                            <p:txEl>
                                              <p:pRg st="2" end="2"/>
                                            </p:txEl>
                                          </p:spTgt>
                                        </p:tgtEl>
                                        <p:attrNameLst>
                                          <p:attrName>style.visibility</p:attrName>
                                        </p:attrNameLst>
                                      </p:cBhvr>
                                      <p:to>
                                        <p:strVal val="visible"/>
                                      </p:to>
                                    </p:set>
                                    <p:anim calcmode="lin" valueType="num">
                                      <p:cBhvr additive="base">
                                        <p:cTn id="17" dur="500" fill="hold"/>
                                        <p:tgtEl>
                                          <p:spTgt spid="32358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23587">
                                            <p:txEl>
                                              <p:pRg st="2" end="2"/>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23587">
                                            <p:txEl>
                                              <p:pRg st="3" end="3"/>
                                            </p:txEl>
                                          </p:spTgt>
                                        </p:tgtEl>
                                        <p:attrNameLst>
                                          <p:attrName>style.visibility</p:attrName>
                                        </p:attrNameLst>
                                      </p:cBhvr>
                                      <p:to>
                                        <p:strVal val="visible"/>
                                      </p:to>
                                    </p:set>
                                    <p:anim calcmode="lin" valueType="num">
                                      <p:cBhvr additive="base">
                                        <p:cTn id="22" dur="500" fill="hold"/>
                                        <p:tgtEl>
                                          <p:spTgt spid="323587">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23587">
                                            <p:txEl>
                                              <p:pRg st="3" end="3"/>
                                            </p:txEl>
                                          </p:spTgt>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23587">
                                            <p:txEl>
                                              <p:pRg st="4" end="4"/>
                                            </p:txEl>
                                          </p:spTgt>
                                        </p:tgtEl>
                                        <p:attrNameLst>
                                          <p:attrName>style.visibility</p:attrName>
                                        </p:attrNameLst>
                                      </p:cBhvr>
                                      <p:to>
                                        <p:strVal val="visible"/>
                                      </p:to>
                                    </p:set>
                                    <p:anim calcmode="lin" valueType="num">
                                      <p:cBhvr additive="base">
                                        <p:cTn id="27" dur="500" fill="hold"/>
                                        <p:tgtEl>
                                          <p:spTgt spid="323587">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2358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23589">
                                            <p:txEl>
                                              <p:pRg st="0" end="0"/>
                                            </p:txEl>
                                          </p:spTgt>
                                        </p:tgtEl>
                                        <p:attrNameLst>
                                          <p:attrName>style.visibility</p:attrName>
                                        </p:attrNameLst>
                                      </p:cBhvr>
                                      <p:to>
                                        <p:strVal val="visible"/>
                                      </p:to>
                                    </p:set>
                                    <p:anim calcmode="lin" valueType="num">
                                      <p:cBhvr additive="base">
                                        <p:cTn id="33" dur="500" fill="hold"/>
                                        <p:tgtEl>
                                          <p:spTgt spid="323589">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23589">
                                            <p:txEl>
                                              <p:pRg st="0" end="0"/>
                                            </p:txEl>
                                          </p:spTgt>
                                        </p:tgtEl>
                                        <p:attrNameLst>
                                          <p:attrName>ppt_y</p:attrName>
                                        </p:attrNameLst>
                                      </p:cBhvr>
                                      <p:tavLst>
                                        <p:tav tm="0">
                                          <p:val>
                                            <p:strVal val="1+#ppt_h/2"/>
                                          </p:val>
                                        </p:tav>
                                        <p:tav tm="100000">
                                          <p:val>
                                            <p:strVal val="#ppt_y"/>
                                          </p:val>
                                        </p:tav>
                                      </p:tavLst>
                                    </p:anim>
                                  </p:childTnLst>
                                </p:cTn>
                              </p:par>
                            </p:childTnLst>
                          </p:cTn>
                        </p:par>
                        <p:par>
                          <p:cTn id="35" fill="hold" nodeType="afterGroup">
                            <p:stCondLst>
                              <p:cond delay="500"/>
                            </p:stCondLst>
                            <p:childTnLst>
                              <p:par>
                                <p:cTn id="36" presetID="2" presetClass="entr" presetSubtype="4" fill="hold" grpId="0" nodeType="afterEffect">
                                  <p:stCondLst>
                                    <p:cond delay="0"/>
                                  </p:stCondLst>
                                  <p:childTnLst>
                                    <p:set>
                                      <p:cBhvr>
                                        <p:cTn id="37" dur="1" fill="hold">
                                          <p:stCondLst>
                                            <p:cond delay="0"/>
                                          </p:stCondLst>
                                        </p:cTn>
                                        <p:tgtEl>
                                          <p:spTgt spid="323589">
                                            <p:txEl>
                                              <p:pRg st="1" end="1"/>
                                            </p:txEl>
                                          </p:spTgt>
                                        </p:tgtEl>
                                        <p:attrNameLst>
                                          <p:attrName>style.visibility</p:attrName>
                                        </p:attrNameLst>
                                      </p:cBhvr>
                                      <p:to>
                                        <p:strVal val="visible"/>
                                      </p:to>
                                    </p:set>
                                    <p:anim calcmode="lin" valueType="num">
                                      <p:cBhvr additive="base">
                                        <p:cTn id="38" dur="500" fill="hold"/>
                                        <p:tgtEl>
                                          <p:spTgt spid="323589">
                                            <p:txEl>
                                              <p:pRg st="1" end="1"/>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23589">
                                            <p:txEl>
                                              <p:pRg st="1" end="1"/>
                                            </p:txEl>
                                          </p:spTgt>
                                        </p:tgtEl>
                                        <p:attrNameLst>
                                          <p:attrName>ppt_y</p:attrName>
                                        </p:attrNameLst>
                                      </p:cBhvr>
                                      <p:tavLst>
                                        <p:tav tm="0">
                                          <p:val>
                                            <p:strVal val="1+#ppt_h/2"/>
                                          </p:val>
                                        </p:tav>
                                        <p:tav tm="100000">
                                          <p:val>
                                            <p:strVal val="#ppt_y"/>
                                          </p:val>
                                        </p:tav>
                                      </p:tavLst>
                                    </p:anim>
                                  </p:childTnLst>
                                </p:cTn>
                              </p:par>
                            </p:childTnLst>
                          </p:cTn>
                        </p:par>
                        <p:par>
                          <p:cTn id="40" fill="hold" nodeType="afterGroup">
                            <p:stCondLst>
                              <p:cond delay="1000"/>
                            </p:stCondLst>
                            <p:childTnLst>
                              <p:par>
                                <p:cTn id="41" presetID="2" presetClass="entr" presetSubtype="4" fill="hold" grpId="0" nodeType="afterEffect">
                                  <p:stCondLst>
                                    <p:cond delay="0"/>
                                  </p:stCondLst>
                                  <p:childTnLst>
                                    <p:set>
                                      <p:cBhvr>
                                        <p:cTn id="42" dur="1" fill="hold">
                                          <p:stCondLst>
                                            <p:cond delay="0"/>
                                          </p:stCondLst>
                                        </p:cTn>
                                        <p:tgtEl>
                                          <p:spTgt spid="323589">
                                            <p:txEl>
                                              <p:pRg st="2" end="2"/>
                                            </p:txEl>
                                          </p:spTgt>
                                        </p:tgtEl>
                                        <p:attrNameLst>
                                          <p:attrName>style.visibility</p:attrName>
                                        </p:attrNameLst>
                                      </p:cBhvr>
                                      <p:to>
                                        <p:strVal val="visible"/>
                                      </p:to>
                                    </p:set>
                                    <p:anim calcmode="lin" valueType="num">
                                      <p:cBhvr additive="base">
                                        <p:cTn id="43" dur="500" fill="hold"/>
                                        <p:tgtEl>
                                          <p:spTgt spid="323589">
                                            <p:txEl>
                                              <p:pRg st="2" end="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2358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87" grpId="0" build="p"/>
      <p:bldP spid="323589" grpId="0" build="p" autoUpdateAnimBg="0"/>
    </p:bldLst>
  </p:timing>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0000FF"/>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rgbClr val="0000FF"/>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2394</TotalTime>
  <Words>2324</Words>
  <Application>Microsoft Office PowerPoint</Application>
  <PresentationFormat>全屏显示(4:3)</PresentationFormat>
  <Paragraphs>410</Paragraphs>
  <Slides>45</Slides>
  <Notes>4</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3</vt:i4>
      </vt:variant>
      <vt:variant>
        <vt:lpstr>幻灯片标题</vt:lpstr>
      </vt:variant>
      <vt:variant>
        <vt:i4>45</vt:i4>
      </vt:variant>
    </vt:vector>
  </HeadingPairs>
  <TitlesOfParts>
    <vt:vector size="56" baseType="lpstr">
      <vt:lpstr>黑体</vt:lpstr>
      <vt:lpstr>华文行楷</vt:lpstr>
      <vt:lpstr>隶书</vt:lpstr>
      <vt:lpstr>宋体</vt:lpstr>
      <vt:lpstr>Symbol</vt:lpstr>
      <vt:lpstr>Times New Roman</vt:lpstr>
      <vt:lpstr>Wingdings</vt:lpstr>
      <vt:lpstr>默认设计模板</vt:lpstr>
      <vt:lpstr>BMP 图象</vt:lpstr>
      <vt:lpstr>公式</vt:lpstr>
      <vt:lpstr>Equation</vt:lpstr>
      <vt:lpstr>随机过程与排队论</vt:lpstr>
      <vt:lpstr>上一讲内容回顾</vt:lpstr>
      <vt:lpstr>本讲主要内容</vt:lpstr>
      <vt:lpstr>五、重要随机过程</vt:lpstr>
      <vt:lpstr>例1</vt:lpstr>
      <vt:lpstr>例2  高斯白噪声</vt:lpstr>
      <vt:lpstr>例2  高斯白噪声</vt:lpstr>
      <vt:lpstr>2.独立增量过程</vt:lpstr>
      <vt:lpstr>平稳独立增量过程</vt:lpstr>
      <vt:lpstr>例</vt:lpstr>
      <vt:lpstr>例</vt:lpstr>
      <vt:lpstr>例</vt:lpstr>
      <vt:lpstr>独立增量过程的性质</vt:lpstr>
      <vt:lpstr>证明</vt:lpstr>
      <vt:lpstr>证明(续1)</vt:lpstr>
      <vt:lpstr>证明(续2)</vt:lpstr>
      <vt:lpstr>证明(续3)</vt:lpstr>
      <vt:lpstr>证明(续4)</vt:lpstr>
      <vt:lpstr>证明(续5)</vt:lpstr>
      <vt:lpstr>说明</vt:lpstr>
      <vt:lpstr>3.正态过程(高斯过程)</vt:lpstr>
      <vt:lpstr>正态过程的定义</vt:lpstr>
      <vt:lpstr>正态过程的一维概率分布</vt:lpstr>
      <vt:lpstr>正态过程的二维概率分布</vt:lpstr>
      <vt:lpstr>正态过程的n维概率分布</vt:lpstr>
      <vt:lpstr>正态过程的n维概率分布</vt:lpstr>
      <vt:lpstr>例</vt:lpstr>
      <vt:lpstr>例(续1)</vt:lpstr>
      <vt:lpstr>例(续2)</vt:lpstr>
      <vt:lpstr>例(续3)</vt:lpstr>
      <vt:lpstr>例(续4)</vt:lpstr>
      <vt:lpstr>例(续5)</vt:lpstr>
      <vt:lpstr>4. 维纳过程(Brown运动)</vt:lpstr>
      <vt:lpstr>维纳过程的定义</vt:lpstr>
      <vt:lpstr>维纳过程的概率分布及数字特征</vt:lpstr>
      <vt:lpstr>维纳过程的二维概率分布</vt:lpstr>
      <vt:lpstr>维纳过程的n维概率分布</vt:lpstr>
      <vt:lpstr>维纳过程的n维概率分布</vt:lpstr>
      <vt:lpstr>维纳过程的性质</vt:lpstr>
      <vt:lpstr>维纳过程的性质</vt:lpstr>
      <vt:lpstr>维纳过程的性质</vt:lpstr>
      <vt:lpstr>维纳过程的性质</vt:lpstr>
      <vt:lpstr>本讲主要内容</vt:lpstr>
      <vt:lpstr>下一讲内容预告</vt:lpstr>
      <vt:lpstr>课堂练习（下课时交）</vt:lpstr>
    </vt:vector>
  </TitlesOfParts>
  <Company>UESTC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离散数学</dc:title>
  <dc:creator>顾小丰</dc:creator>
  <cp:lastModifiedBy>GuXF-QiuH</cp:lastModifiedBy>
  <cp:revision>74</cp:revision>
  <dcterms:created xsi:type="dcterms:W3CDTF">2002-12-17T04:12:09Z</dcterms:created>
  <dcterms:modified xsi:type="dcterms:W3CDTF">2018-12-12T16:38:32Z</dcterms:modified>
</cp:coreProperties>
</file>