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334" r:id="rId3"/>
    <p:sldId id="335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7" r:id="rId26"/>
    <p:sldId id="330" r:id="rId27"/>
    <p:sldId id="259" r:id="rId28"/>
    <p:sldId id="331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96FFFF"/>
    <a:srgbClr val="FF9900"/>
    <a:srgbClr val="FFFF00"/>
    <a:srgbClr val="CC00CC"/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142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e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E02D00A-A362-4F47-AA76-FC29F2E74D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3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52C43B-ACB9-4A67-9766-CFAE6E9D2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492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37B7961-B4C0-4511-8DBE-45A8503F1F2E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628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1933BD-5075-4A83-B942-FE8A7AD1E818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792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995AAA-27F1-4D68-AFC8-B343DAECD13C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42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69C781-B81C-469C-B084-DF97798D34E5}" type="slidenum">
              <a:rPr lang="en-US" altLang="zh-CN" smtClean="0"/>
              <a:pPr>
                <a:spcBef>
                  <a:spcPct val="0"/>
                </a:spcBef>
              </a:pPr>
              <a:t>14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9561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46E57C-FB50-46D7-B346-AFE4B6F933D1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596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FE7FAD-EF5F-4FAB-839D-1473881C2A32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384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93126C-A6CE-4DC5-BC86-47DD792E15AC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71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E7718B-286E-4068-AEB7-0B2F2E88574A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952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ACB7D3-1B87-48CC-A567-2A51C6CAE103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451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9FFC47-1964-4303-AC54-7C7DDC1F3666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819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515655B-844F-4079-ABFA-E098D2D638B8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609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DB4E28-9719-4428-8152-F473C387913E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8829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32A634-73D1-4677-8CD6-EB61552D34FE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98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4D49E5-098E-45E6-943D-EF1742320D1A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520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2CAC82-CD46-4DAB-8CFF-D7AF234A751B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090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B9111B-AB03-44E4-8F48-6C0BB8BADF96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974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25D775-A7B5-4F3B-908B-A874765C1A83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5338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12D320-356D-45BA-B4A0-15575D0C5F70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93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8A9776-ED7F-49FD-A1F3-2F518B6BB1E3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50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C0F3C03-2F48-4BC3-9166-8E039C876028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35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3D7E7E1-5320-4627-8B86-EA5EC1FC9D67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36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CACE1E-F8FF-4237-A27B-E9FD758F71E3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24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72FA0A0-1C71-4A38-95BE-23253E68D96F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038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E5E6C3-5FD8-4822-BDA1-6103AC4A078F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750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0EDE88-94EC-4A47-9375-89605853622C}" type="slidenum">
              <a:rPr lang="en-US" altLang="zh-CN" smtClean="0"/>
              <a:pPr>
                <a:spcBef>
                  <a:spcPct val="0"/>
                </a:spcBef>
              </a:pPr>
              <a:t>11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30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92801703"/>
              </p:ext>
            </p:extLst>
          </p:nvPr>
        </p:nvGraphicFramePr>
        <p:xfrm>
          <a:off x="3124200" y="0"/>
          <a:ext cx="2743200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4" name="BMP 图象" r:id="rId3" imgW="885949" imgH="809738" progId="Paint.Picture">
                  <p:embed/>
                </p:oleObj>
              </mc:Choice>
              <mc:Fallback>
                <p:oleObj name="BMP 图象" r:id="rId3" imgW="885949" imgH="8097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0"/>
                        <a:ext cx="2743200" cy="250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52700"/>
            <a:ext cx="7772400" cy="6096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5127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6963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2142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5607E09-8F25-446E-B3B5-4E197F72DA1F}" type="datetime1">
              <a:rPr lang="zh-CN" altLang="en-US" smtClean="0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smtClean="0"/>
              <a:t>28</a:t>
            </a:r>
            <a:r>
              <a:rPr lang="zh-CN" altLang="en-US" smtClean="0"/>
              <a:t>－</a:t>
            </a:r>
            <a:fld id="{7C2771EB-E40F-4C8D-9507-27AB8010D8E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0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429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696200" cy="96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29" name="Picture 8" descr="minispir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"/>
          <a:stretch>
            <a:fillRect/>
          </a:stretch>
        </p:blipFill>
        <p:spPr bwMode="ltGray">
          <a:xfrm>
            <a:off x="0" y="0"/>
            <a:ext cx="11811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/>
          <p:cNvSpPr>
            <a:spLocks noChangeArrowheads="1"/>
          </p:cNvSpPr>
          <p:nvPr userDrawn="1"/>
        </p:nvSpPr>
        <p:spPr bwMode="auto">
          <a:xfrm>
            <a:off x="1143000" y="0"/>
            <a:ext cx="8001000" cy="2413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8991600" y="228600"/>
            <a:ext cx="152400" cy="6324600"/>
          </a:xfrm>
          <a:prstGeom prst="rect">
            <a:avLst/>
          </a:prstGeom>
          <a:solidFill>
            <a:srgbClr val="9173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11"/>
          <p:cNvSpPr>
            <a:spLocks noChangeArrowheads="1"/>
          </p:cNvSpPr>
          <p:nvPr userDrawn="1"/>
        </p:nvSpPr>
        <p:spPr bwMode="auto">
          <a:xfrm>
            <a:off x="1143000" y="1012825"/>
            <a:ext cx="7558088" cy="5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33" name="Object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06111959"/>
              </p:ext>
            </p:extLst>
          </p:nvPr>
        </p:nvGraphicFramePr>
        <p:xfrm>
          <a:off x="0" y="0"/>
          <a:ext cx="1143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MP 图象" r:id="rId6" imgW="885949" imgH="809738" progId="Paint.Picture">
                  <p:embed/>
                </p:oleObj>
              </mc:Choice>
              <mc:Fallback>
                <p:oleObj name="BMP 图象" r:id="rId6" imgW="885949" imgH="809738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143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569075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617D88E-8FBD-4833-B42F-41FCCECD9E4E}" type="datetime1">
              <a:rPr lang="zh-CN" altLang="en-US" smtClean="0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69075"/>
            <a:ext cx="4191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信息与软件工程学院　顾小丰</a:t>
            </a:r>
            <a:endParaRPr lang="en-US" altLang="zh-CN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69075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 sz="1800" b="1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 smtClean="0"/>
              <a:t>28</a:t>
            </a:r>
            <a:r>
              <a:rPr lang="zh-CN" altLang="en-US" smtClean="0"/>
              <a:t>－</a:t>
            </a:r>
            <a:fld id="{74E368AA-AD15-4AA6-A265-77CFC6F4A24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9" r:id="rId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CC"/>
          </a:solidFill>
          <a:latin typeface="Times New Roman" pitchFamily="18" charset="0"/>
          <a:ea typeface="宋体" charset="-122"/>
        </a:defRPr>
      </a:lvl9pPr>
    </p:titleStyle>
    <p:bodyStyle>
      <a:lvl1pPr marL="533400" indent="-5334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00FF00"/>
        </a:buClr>
        <a:buFont typeface="Wingdings" panose="05000000000000000000" pitchFamily="2" charset="2"/>
        <a:buAutoNum type="arabicPeriod"/>
        <a:defRPr kumimoji="1" sz="28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914400" indent="-4572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C00CC"/>
        </a:buClr>
        <a:buAutoNum type="arabicParenR"/>
        <a:defRPr kumimoji="1" sz="2400" b="1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e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51125"/>
            <a:ext cx="7696200" cy="1096963"/>
          </a:xfrm>
        </p:spPr>
        <p:txBody>
          <a:bodyPr/>
          <a:lstStyle/>
          <a:p>
            <a:pPr eaLnBrk="1" hangingPunct="1"/>
            <a:r>
              <a:rPr lang="zh-CN" altLang="en-US" sz="7200" smtClean="0">
                <a:solidFill>
                  <a:srgbClr val="99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endParaRPr lang="zh-CN" altLang="en-US" sz="720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7772400" cy="2927350"/>
          </a:xfrm>
        </p:spPr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  <a:p>
            <a:pPr eaLnBrk="1" hangingPunct="1"/>
            <a:r>
              <a:rPr lang="zh-CN" altLang="en-US" sz="4000" smtClean="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顾小丰</a:t>
            </a:r>
          </a:p>
          <a:p>
            <a:pPr eaLnBrk="1" hangingPunct="1"/>
            <a:r>
              <a:rPr lang="en-US" altLang="zh-CN" sz="4000" smtClean="0">
                <a:solidFill>
                  <a:srgbClr val="6600CC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4000" smtClean="0">
                <a:solidFill>
                  <a:srgbClr val="6600CC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4000" smtClean="0">
                <a:solidFill>
                  <a:srgbClr val="6600CC"/>
                </a:solidFill>
                <a:ea typeface="华文行楷" panose="02010800040101010101" pitchFamily="2" charset="-122"/>
              </a:rPr>
              <a:t>guxf@uestc.edu.cn</a:t>
            </a:r>
          </a:p>
          <a:p>
            <a:pPr eaLnBrk="1" hangingPunct="1"/>
            <a:fld id="{716C8147-C696-4105-8425-AE4240449316}" type="datetime3">
              <a:rPr lang="zh-CN" altLang="en-US" sz="4000" smtClean="0">
                <a:solidFill>
                  <a:srgbClr val="CC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pPr eaLnBrk="1" hangingPunct="1"/>
              <a:t>2019年1月15日星期二</a:t>
            </a:fld>
            <a:endParaRPr lang="en-US" altLang="zh-CN" sz="4000" smtClean="0">
              <a:solidFill>
                <a:srgbClr val="CC00CC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6FD48F-BA45-4FC8-A89C-52BBFBB4E574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推论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613" y="1143000"/>
            <a:ext cx="7621587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齐次马氏链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具有遍历性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2678113" y="1676400"/>
          <a:ext cx="379888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4" imgW="1516434" imgH="236148" progId="Equation.3">
                  <p:embed/>
                </p:oleObj>
              </mc:Choice>
              <mc:Fallback>
                <p:oleObj name="Equation" r:id="rId4" imgW="1516434" imgH="23614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1676400"/>
                        <a:ext cx="3798887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1219200" y="228600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即遍历的齐次马氏链的绝对分布与转移概率有相同的极限。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1168400" y="3200400"/>
            <a:ext cx="393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  由绝对分布的性质</a:t>
            </a:r>
          </a:p>
        </p:txBody>
      </p:sp>
      <p:graphicFrame>
        <p:nvGraphicFramePr>
          <p:cNvPr id="275463" name="Object 7"/>
          <p:cNvGraphicFramePr>
            <a:graphicFrameLocks noChangeAspect="1"/>
          </p:cNvGraphicFramePr>
          <p:nvPr/>
        </p:nvGraphicFramePr>
        <p:xfrm>
          <a:off x="2895600" y="3733800"/>
          <a:ext cx="2743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6" imgW="1193800" imgH="342900" progId="Equation.3">
                  <p:embed/>
                </p:oleObj>
              </mc:Choice>
              <mc:Fallback>
                <p:oleObj name="Equation" r:id="rId6" imgW="11938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2743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1143000" y="4419600"/>
            <a:ext cx="252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两边对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取极限</a:t>
            </a:r>
          </a:p>
        </p:txBody>
      </p:sp>
      <p:graphicFrame>
        <p:nvGraphicFramePr>
          <p:cNvPr id="275465" name="Object 9"/>
          <p:cNvGraphicFramePr>
            <a:graphicFrameLocks noChangeAspect="1"/>
          </p:cNvGraphicFramePr>
          <p:nvPr/>
        </p:nvGraphicFramePr>
        <p:xfrm>
          <a:off x="2689225" y="4992688"/>
          <a:ext cx="445135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8" imgW="1905000" imgH="609600" progId="Equation.3">
                  <p:embed/>
                </p:oleObj>
              </mc:Choice>
              <mc:Fallback>
                <p:oleObj name="Equation" r:id="rId8" imgW="1905000" imgH="60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992688"/>
                        <a:ext cx="4451350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74C38A2F-84B6-450A-90F2-FC2F2C27337F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 autoUpdateAnimBg="0"/>
      <p:bldP spid="2754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FD1394-BC5C-428E-BEA6-0CA19AFAC06E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齐次马氏链的性质</a:t>
            </a:r>
            <a:r>
              <a:rPr lang="en-US" altLang="zh-CN" smtClean="0"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85850"/>
            <a:ext cx="7086600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400" smtClean="0"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z="2400" smtClean="0"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400" smtClean="0">
                <a:ea typeface="黑体" panose="02010609060101010101" pitchFamily="49" charset="-122"/>
              </a:rPr>
              <a:t>齐次马氏链</a:t>
            </a:r>
            <a:r>
              <a:rPr lang="en-US" altLang="zh-CN" sz="2400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400" smtClean="0">
                <a:ea typeface="黑体" panose="02010609060101010101" pitchFamily="49" charset="-122"/>
                <a:sym typeface="Symbol" panose="05050102010706020507" pitchFamily="18" charset="2"/>
              </a:rPr>
              <a:t>若存在一个分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066800" y="1447800"/>
            <a:ext cx="385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布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V=(v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jE)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满足下列条件</a:t>
            </a:r>
          </a:p>
        </p:txBody>
      </p:sp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1524000" y="1828800"/>
          <a:ext cx="7239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4" imgW="3683000" imgH="355600" progId="Equation.3">
                  <p:embed/>
                </p:oleObj>
              </mc:Choice>
              <mc:Fallback>
                <p:oleObj name="Equation" r:id="rId4" imgW="36830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828800"/>
                        <a:ext cx="7239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1109663" y="2438400"/>
            <a:ext cx="7805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则称此马氏链是</a:t>
            </a:r>
            <a:r>
              <a:rPr lang="zh-CN" altLang="en-US" sz="240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平稳的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称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V=(v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jE)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为此马氏链的</a:t>
            </a:r>
            <a:r>
              <a:rPr lang="zh-CN" altLang="en-US" sz="240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平稳分布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，即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VP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143000" y="3203575"/>
            <a:ext cx="7772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00CC"/>
                </a:solidFill>
                <a:ea typeface="黑体" panose="02010609060101010101" pitchFamily="49" charset="-122"/>
              </a:rPr>
              <a:t>性质</a:t>
            </a:r>
            <a:r>
              <a:rPr lang="en-US" altLang="zh-CN" sz="2400">
                <a:solidFill>
                  <a:srgbClr val="CC00CC"/>
                </a:solidFill>
                <a:ea typeface="黑体" panose="02010609060101010101" pitchFamily="49" charset="-122"/>
              </a:rPr>
              <a:t>6</a:t>
            </a:r>
            <a:r>
              <a:rPr lang="en-US" altLang="zh-CN" sz="2400">
                <a:solidFill>
                  <a:srgbClr val="339933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</a:rPr>
              <a:t>遍历的齐次马氏链的极限分布是平稳分布。</a:t>
            </a:r>
            <a:endParaRPr lang="zh-CN" altLang="en-US" sz="2400">
              <a:solidFill>
                <a:srgbClr val="0000FF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1143000" y="3630613"/>
            <a:ext cx="77724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00CC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 sz="2400">
                <a:solidFill>
                  <a:srgbClr val="339933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zh-CN" altLang="en-US" sz="2400">
                <a:ea typeface="黑体" panose="02010609060101010101" pitchFamily="49" charset="-122"/>
              </a:rPr>
              <a:t>齐次马氏链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z="2400">
                <a:ea typeface="黑体" panose="02010609060101010101" pitchFamily="49" charset="-122"/>
              </a:rPr>
              <a:t>具有遍历性</a:t>
            </a:r>
            <a:r>
              <a:rPr lang="en-US" altLang="zh-CN" sz="2400">
                <a:ea typeface="黑体" panose="02010609060101010101" pitchFamily="49" charset="-122"/>
              </a:rPr>
              <a:t>, </a:t>
            </a:r>
            <a:r>
              <a:rPr lang="zh-CN" altLang="en-US" sz="2400">
                <a:ea typeface="黑体" panose="02010609060101010101" pitchFamily="49" charset="-122"/>
              </a:rPr>
              <a:t>即</a:t>
            </a:r>
          </a:p>
        </p:txBody>
      </p:sp>
      <p:graphicFrame>
        <p:nvGraphicFramePr>
          <p:cNvPr id="276489" name="Object 9"/>
          <p:cNvGraphicFramePr>
            <a:graphicFrameLocks noChangeAspect="1"/>
          </p:cNvGraphicFramePr>
          <p:nvPr/>
        </p:nvGraphicFramePr>
        <p:xfrm>
          <a:off x="3021013" y="4056063"/>
          <a:ext cx="348456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6" imgW="1587500" imgH="279400" progId="Equation.3">
                  <p:embed/>
                </p:oleObj>
              </mc:Choice>
              <mc:Fallback>
                <p:oleObj name="Equation" r:id="rId6" imgW="15875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4056063"/>
                        <a:ext cx="348456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1143000" y="4567238"/>
            <a:ext cx="5005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故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{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jE}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为极限分布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由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C-K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方程</a:t>
            </a:r>
          </a:p>
        </p:txBody>
      </p:sp>
      <p:graphicFrame>
        <p:nvGraphicFramePr>
          <p:cNvPr id="276491" name="Object 11"/>
          <p:cNvGraphicFramePr>
            <a:graphicFrameLocks noChangeAspect="1"/>
          </p:cNvGraphicFramePr>
          <p:nvPr/>
        </p:nvGraphicFramePr>
        <p:xfrm>
          <a:off x="3143250" y="4919663"/>
          <a:ext cx="28543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8" imgW="1473200" imgH="342900" progId="Equation.3">
                  <p:embed/>
                </p:oleObj>
              </mc:Choice>
              <mc:Fallback>
                <p:oleObj name="Equation" r:id="rId8" imgW="14732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919663"/>
                        <a:ext cx="2854325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1331913" y="5486400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令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有：</a:t>
            </a:r>
          </a:p>
        </p:txBody>
      </p:sp>
      <p:graphicFrame>
        <p:nvGraphicFramePr>
          <p:cNvPr id="276493" name="Object 13"/>
          <p:cNvGraphicFramePr>
            <a:graphicFrameLocks noChangeAspect="1"/>
          </p:cNvGraphicFramePr>
          <p:nvPr/>
        </p:nvGraphicFramePr>
        <p:xfrm>
          <a:off x="3276600" y="5481638"/>
          <a:ext cx="1752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10" imgW="837836" imgH="342751" progId="Equation.3">
                  <p:embed/>
                </p:oleObj>
              </mc:Choice>
              <mc:Fallback>
                <p:oleObj name="Equation" r:id="rId10" imgW="837836" imgH="342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81638"/>
                        <a:ext cx="17526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1066800" y="6096000"/>
            <a:ext cx="795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(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jE)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为马氏链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的平稳分布。</a:t>
            </a:r>
            <a:endParaRPr lang="zh-CN" altLang="en-US" sz="2400">
              <a:ea typeface="黑体" panose="02010609060101010101" pitchFamily="49" charset="-122"/>
            </a:endParaRPr>
          </a:p>
        </p:txBody>
      </p:sp>
      <p:sp>
        <p:nvSpPr>
          <p:cNvPr id="235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E722C847-EB7C-4B33-8170-CF09A14AED3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7" grpId="0" autoUpdateAnimBg="0"/>
      <p:bldP spid="276488" grpId="0" autoUpdateAnimBg="0"/>
      <p:bldP spid="276490" grpId="0" autoUpdateAnimBg="0"/>
      <p:bldP spid="276492" grpId="0" autoUpdateAnimBg="0"/>
      <p:bldP spid="2764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199E678-2365-44AA-B2DC-EBFDEE91753A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齐次马氏链的性质</a:t>
            </a:r>
            <a:r>
              <a:rPr lang="en-US" altLang="zh-CN" smtClean="0"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06488"/>
            <a:ext cx="7772400" cy="1500187"/>
          </a:xfrm>
        </p:spPr>
        <p:txBody>
          <a:bodyPr/>
          <a:lstStyle/>
          <a:p>
            <a:pPr marL="0" indent="7200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的平稳分布为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}, 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则有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VP</a:t>
            </a:r>
            <a:r>
              <a:rPr lang="en-US" altLang="zh-CN" baseline="50000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n=0, 1, 2, …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143000" y="2590800"/>
            <a:ext cx="7772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CC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>
                <a:solidFill>
                  <a:srgbClr val="339933"/>
                </a:solidFill>
                <a:ea typeface="黑体" panose="02010609060101010101" pitchFamily="49" charset="-122"/>
              </a:rPr>
              <a:t> 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由平稳分布的定义和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C-K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方程得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2514600" y="3092450"/>
          <a:ext cx="4064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4" imgW="1930400" imgH="698500" progId="Equation.3">
                  <p:embed/>
                </p:oleObj>
              </mc:Choice>
              <mc:Fallback>
                <p:oleObj name="Equation" r:id="rId4" imgW="1930400" imgH="698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92450"/>
                        <a:ext cx="40640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1171575" y="4565650"/>
            <a:ext cx="282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即有：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VP</a:t>
            </a:r>
            <a:r>
              <a:rPr lang="en-US" altLang="zh-CN" baseline="5000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1828800" y="4997450"/>
            <a:ext cx="411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容易由数学归纳法证得：</a:t>
            </a:r>
          </a:p>
        </p:txBody>
      </p:sp>
      <p:graphicFrame>
        <p:nvGraphicFramePr>
          <p:cNvPr id="277512" name="Object 8"/>
          <p:cNvGraphicFramePr>
            <a:graphicFrameLocks noChangeAspect="1"/>
          </p:cNvGraphicFramePr>
          <p:nvPr/>
        </p:nvGraphicFramePr>
        <p:xfrm>
          <a:off x="3657600" y="5464175"/>
          <a:ext cx="25146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6" imgW="1117115" imgH="342751" progId="Equation.3">
                  <p:embed/>
                </p:oleObj>
              </mc:Choice>
              <mc:Fallback>
                <p:oleObj name="Equation" r:id="rId6" imgW="1117115" imgH="342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64175"/>
                        <a:ext cx="25146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152525" y="6000750"/>
            <a:ext cx="3221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即证得：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V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VP</a:t>
            </a:r>
            <a:r>
              <a:rPr lang="en-US" altLang="zh-CN" baseline="5000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56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17857C5B-39E5-4EA6-9BD5-AB0C3EACC5E1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  <p:bldP spid="277510" grpId="0" autoUpdateAnimBg="0"/>
      <p:bldP spid="277511" grpId="0" autoUpdateAnimBg="0"/>
      <p:bldP spid="27751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F5720D-125E-40A9-B0AD-2DCAE3360F94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齐次马氏链的性质</a:t>
            </a:r>
            <a:r>
              <a:rPr lang="en-US" altLang="zh-CN" smtClean="0"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085850"/>
            <a:ext cx="7772400" cy="2239963"/>
          </a:xfrm>
        </p:spPr>
        <p:txBody>
          <a:bodyPr/>
          <a:lstStyle/>
          <a:p>
            <a:pPr marL="0" indent="72000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如果齐次马氏链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的初始分布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-25000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}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恰好是平稳分布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则对一切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有</a:t>
            </a:r>
          </a:p>
          <a:p>
            <a:pPr marL="0" indent="0" algn="ctr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-25000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(n)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-25000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  <a:r>
              <a:rPr lang="en-US" altLang="zh-CN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n=0, 1, 2, …, </a:t>
            </a:r>
            <a:r>
              <a:rPr lang="en-US" altLang="zh-CN" dirty="0" err="1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endParaRPr lang="en-US" altLang="zh-CN" dirty="0" smtClean="0">
              <a:solidFill>
                <a:srgbClr val="0000FF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即            。</a:t>
            </a: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1512888" y="2767013"/>
          <a:ext cx="107156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4" imgW="464766" imgH="228600" progId="Equation.DSMT4">
                  <p:embed/>
                </p:oleObj>
              </mc:Choice>
              <mc:Fallback>
                <p:oleObj name="Equation" r:id="rId4" imgW="464766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2767013"/>
                        <a:ext cx="107156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143000" y="3200400"/>
            <a:ext cx="777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CC"/>
                </a:solidFill>
                <a:ea typeface="黑体" panose="02010609060101010101" pitchFamily="49" charset="-122"/>
              </a:rPr>
              <a:t>证明</a:t>
            </a:r>
            <a:r>
              <a:rPr lang="zh-CN" altLang="en-US">
                <a:solidFill>
                  <a:srgbClr val="339933"/>
                </a:solidFill>
                <a:ea typeface="黑体" panose="02010609060101010101" pitchFamily="49" charset="-122"/>
              </a:rPr>
              <a:t> 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设初始分布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{p</a:t>
            </a:r>
            <a:r>
              <a:rPr lang="en-US" altLang="zh-CN" baseline="-2500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, jE}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是平稳分布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由性质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和性质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7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得</a:t>
            </a:r>
          </a:p>
        </p:txBody>
      </p:sp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1865313" y="4383088"/>
          <a:ext cx="636428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6" imgW="3022600" imgH="342900" progId="Equation.3">
                  <p:embed/>
                </p:oleObj>
              </mc:Choice>
              <mc:Fallback>
                <p:oleObj name="Equation" r:id="rId6" imgW="30226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383088"/>
                        <a:ext cx="636428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1143000" y="5181600"/>
            <a:ext cx="777240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由此性质可知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如果齐次马氏链的初始分布为平稳分布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则绝对分布将始终等于初始分布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而不随时间的推移而改变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即</a:t>
            </a:r>
            <a:r>
              <a:rPr lang="zh-CN" altLang="en-US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系统具有平稳性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6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9BC64B43-2C81-4A52-AF2F-1DF0EC8C0F0A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utoUpdateAnimBg="0"/>
      <p:bldP spid="27853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492ED6-2432-45B9-972E-5984F5CBD434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重要推论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68400"/>
            <a:ext cx="7669213" cy="2019300"/>
          </a:xfrm>
          <a:solidFill>
            <a:srgbClr val="96FFFF">
              <a:alpha val="50195"/>
            </a:srgbClr>
          </a:solidFill>
        </p:spPr>
        <p:txBody>
          <a:bodyPr/>
          <a:lstStyle/>
          <a:p>
            <a:pPr marL="0" indent="719138"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</a:rPr>
              <a:t>齐次马氏链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的状态空间</a:t>
            </a:r>
            <a:r>
              <a:rPr lang="zh-CN" altLang="en-US" smtClean="0">
                <a:solidFill>
                  <a:srgbClr val="CC00CC"/>
                </a:solidFill>
                <a:sym typeface="Symbol" panose="05050102010706020507" pitchFamily="18" charset="2"/>
              </a:rPr>
              <a:t>有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限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E={1, 2, …, s}, 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若存在正整数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对任意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i, jE, n</a:t>
            </a:r>
            <a:r>
              <a:rPr lang="en-US" altLang="zh-CN" baseline="-2500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步转移概率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-2500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(n</a:t>
            </a:r>
            <a:r>
              <a:rPr lang="en-US" altLang="zh-CN" baseline="-2500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)&gt;0, 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则此链是遍历的</a:t>
            </a: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且极限分布等于平稳分布。</a:t>
            </a:r>
            <a:endParaRPr lang="zh-CN" altLang="en-US" smtClean="0">
              <a:solidFill>
                <a:srgbClr val="CC00CC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9702" name="Object 5"/>
          <p:cNvGraphicFramePr>
            <a:graphicFrameLocks noChangeAspect="1"/>
          </p:cNvGraphicFramePr>
          <p:nvPr/>
        </p:nvGraphicFramePr>
        <p:xfrm>
          <a:off x="2590800" y="3200400"/>
          <a:ext cx="4800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4" imgW="1874628" imgH="655392" progId="Equation.DSMT4">
                  <p:embed/>
                </p:oleObj>
              </mc:Choice>
              <mc:Fallback>
                <p:oleObj name="Equation" r:id="rId4" imgW="1874628" imgH="65539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0400"/>
                        <a:ext cx="4800600" cy="1749425"/>
                      </a:xfrm>
                      <a:prstGeom prst="rect">
                        <a:avLst/>
                      </a:prstGeom>
                      <a:solidFill>
                        <a:srgbClr val="96FFFF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219200" y="4953000"/>
            <a:ext cx="76962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indent="719138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此结果在概率上可以具体求出平稳分布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在代数上是方程组的求解问题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即系数矩阵是转移矩阵的方程组的求解问题。</a:t>
            </a:r>
          </a:p>
        </p:txBody>
      </p:sp>
      <p:sp>
        <p:nvSpPr>
          <p:cNvPr id="297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2E8AFCB1-82E0-4C5E-B45E-C557FA80216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6E4625-366A-495A-9B13-F4AB9D8E2D22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43800" cy="2216150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在传送数字</a:t>
            </a:r>
            <a:r>
              <a:rPr lang="en-US" altLang="zh-CN" sz="2400" smtClean="0">
                <a:ea typeface="黑体" panose="02010609060101010101" pitchFamily="49" charset="-122"/>
              </a:rPr>
              <a:t>0</a:t>
            </a:r>
            <a:r>
              <a:rPr lang="zh-CN" altLang="en-US" sz="2400" smtClean="0">
                <a:ea typeface="黑体" panose="02010609060101010101" pitchFamily="49" charset="-122"/>
              </a:rPr>
              <a:t>和</a:t>
            </a:r>
            <a:r>
              <a:rPr lang="en-US" altLang="zh-CN" sz="2400" smtClean="0">
                <a:ea typeface="黑体" panose="02010609060101010101" pitchFamily="49" charset="-122"/>
              </a:rPr>
              <a:t>1</a:t>
            </a:r>
            <a:r>
              <a:rPr lang="zh-CN" altLang="en-US" sz="2400" smtClean="0">
                <a:ea typeface="黑体" panose="02010609060101010101" pitchFamily="49" charset="-122"/>
              </a:rPr>
              <a:t>的通讯系统中</a:t>
            </a:r>
            <a:r>
              <a:rPr lang="en-US" altLang="zh-CN" sz="2400" smtClean="0">
                <a:ea typeface="黑体" panose="02010609060101010101" pitchFamily="49" charset="-122"/>
              </a:rPr>
              <a:t>, </a:t>
            </a:r>
            <a:r>
              <a:rPr lang="zh-CN" altLang="en-US" sz="2400" smtClean="0">
                <a:ea typeface="黑体" panose="02010609060101010101" pitchFamily="49" charset="-122"/>
              </a:rPr>
              <a:t>每一传送数字必须经过若干级。第</a:t>
            </a:r>
            <a:r>
              <a:rPr lang="en-US" altLang="zh-CN" sz="2400" smtClean="0">
                <a:ea typeface="黑体" panose="02010609060101010101" pitchFamily="49" charset="-122"/>
              </a:rPr>
              <a:t>i</a:t>
            </a:r>
            <a:r>
              <a:rPr lang="zh-CN" altLang="en-US" sz="2400" smtClean="0">
                <a:ea typeface="黑体" panose="02010609060101010101" pitchFamily="49" charset="-122"/>
              </a:rPr>
              <a:t>级正确传送的概率为</a:t>
            </a:r>
            <a:r>
              <a:rPr lang="en-US" altLang="zh-CN" sz="2400" smtClean="0">
                <a:ea typeface="黑体" panose="02010609060101010101" pitchFamily="49" charset="-122"/>
              </a:rPr>
              <a:t>p</a:t>
            </a:r>
            <a:r>
              <a:rPr lang="en-US" altLang="zh-CN" sz="2400" baseline="-25000" smtClean="0">
                <a:ea typeface="黑体" panose="02010609060101010101" pitchFamily="49" charset="-122"/>
              </a:rPr>
              <a:t>i</a:t>
            </a:r>
            <a:r>
              <a:rPr lang="en-US" altLang="zh-CN" sz="2400" smtClean="0">
                <a:ea typeface="黑体" panose="02010609060101010101" pitchFamily="49" charset="-122"/>
              </a:rPr>
              <a:t>, X(0)</a:t>
            </a:r>
            <a:r>
              <a:rPr lang="zh-CN" altLang="en-US" sz="2400" smtClean="0">
                <a:ea typeface="黑体" panose="02010609060101010101" pitchFamily="49" charset="-122"/>
              </a:rPr>
              <a:t>表示进入系统第一级的数字</a:t>
            </a:r>
            <a:r>
              <a:rPr lang="en-US" altLang="zh-CN" sz="2400" smtClean="0">
                <a:ea typeface="黑体" panose="02010609060101010101" pitchFamily="49" charset="-122"/>
              </a:rPr>
              <a:t>, X(n)</a:t>
            </a:r>
            <a:r>
              <a:rPr lang="zh-CN" altLang="en-US" sz="2400" smtClean="0">
                <a:ea typeface="黑体" panose="02010609060101010101" pitchFamily="49" charset="-122"/>
              </a:rPr>
              <a:t>表示离开通讯系统第</a:t>
            </a:r>
            <a:r>
              <a:rPr lang="en-US" altLang="zh-CN" sz="2400" smtClean="0"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ea typeface="黑体" panose="02010609060101010101" pitchFamily="49" charset="-122"/>
              </a:rPr>
              <a:t>级的数字。</a:t>
            </a:r>
            <a:r>
              <a:rPr lang="en-US" altLang="zh-CN" sz="2400" smtClean="0">
                <a:ea typeface="黑体" panose="02010609060101010101" pitchFamily="49" charset="-122"/>
              </a:rPr>
              <a:t>{X(n), n=0, 1, 2, …}</a:t>
            </a:r>
            <a:r>
              <a:rPr lang="zh-CN" altLang="en-US" sz="2400" smtClean="0">
                <a:ea typeface="黑体" panose="02010609060101010101" pitchFamily="49" charset="-122"/>
              </a:rPr>
              <a:t>是状态空间</a:t>
            </a:r>
            <a:r>
              <a:rPr lang="en-US" altLang="zh-CN" sz="2400" smtClean="0">
                <a:ea typeface="黑体" panose="02010609060101010101" pitchFamily="49" charset="-122"/>
              </a:rPr>
              <a:t>E</a:t>
            </a:r>
            <a:r>
              <a:rPr lang="zh-CN" altLang="en-US" sz="2400" smtClean="0">
                <a:ea typeface="黑体" panose="02010609060101010101" pitchFamily="49" charset="-122"/>
              </a:rPr>
              <a:t>＝</a:t>
            </a:r>
            <a:r>
              <a:rPr lang="en-US" altLang="zh-CN" sz="2400" smtClean="0">
                <a:ea typeface="黑体" panose="02010609060101010101" pitchFamily="49" charset="-122"/>
              </a:rPr>
              <a:t>{0, 1}</a:t>
            </a:r>
            <a:r>
              <a:rPr lang="zh-CN" altLang="en-US" sz="2400" smtClean="0">
                <a:ea typeface="黑体" panose="02010609060101010101" pitchFamily="49" charset="-122"/>
              </a:rPr>
              <a:t>的齐次马氏链。若更设</a:t>
            </a:r>
            <a:r>
              <a:rPr lang="en-US" altLang="zh-CN" sz="2400" smtClean="0">
                <a:ea typeface="黑体" panose="02010609060101010101" pitchFamily="49" charset="-122"/>
              </a:rPr>
              <a:t>p</a:t>
            </a:r>
            <a:r>
              <a:rPr lang="en-US" altLang="zh-CN" sz="2400" baseline="-25000" smtClean="0">
                <a:ea typeface="黑体" panose="02010609060101010101" pitchFamily="49" charset="-122"/>
              </a:rPr>
              <a:t>i</a:t>
            </a:r>
            <a:r>
              <a:rPr lang="zh-CN" altLang="en-US" sz="2400" smtClean="0">
                <a:ea typeface="黑体" panose="02010609060101010101" pitchFamily="49" charset="-122"/>
              </a:rPr>
              <a:t>＝</a:t>
            </a:r>
            <a:r>
              <a:rPr lang="en-US" altLang="zh-CN" sz="2400" smtClean="0">
                <a:ea typeface="黑体" panose="02010609060101010101" pitchFamily="49" charset="-122"/>
              </a:rPr>
              <a:t>p</a:t>
            </a:r>
            <a:r>
              <a:rPr lang="zh-CN" altLang="en-US" sz="2400" smtClean="0">
                <a:ea typeface="黑体" panose="02010609060101010101" pitchFamily="49" charset="-122"/>
              </a:rPr>
              <a:t>（与状态无关）。</a:t>
            </a:r>
          </a:p>
        </p:txBody>
      </p:sp>
      <p:sp>
        <p:nvSpPr>
          <p:cNvPr id="75782" name="Rectangle 4"/>
          <p:cNvSpPr>
            <a:spLocks noChangeArrowheads="1"/>
          </p:cNvSpPr>
          <p:nvPr/>
        </p:nvSpPr>
        <p:spPr bwMode="auto">
          <a:xfrm>
            <a:off x="1143000" y="35274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CC00CC"/>
                </a:solidFill>
                <a:ea typeface="黑体" panose="02010609060101010101" pitchFamily="49" charset="-122"/>
              </a:rPr>
              <a:t>(1)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转移概率矩阵</a:t>
            </a:r>
          </a:p>
        </p:txBody>
      </p:sp>
      <p:graphicFrame>
        <p:nvGraphicFramePr>
          <p:cNvPr id="75783" name="Object 5"/>
          <p:cNvGraphicFramePr>
            <a:graphicFrameLocks noChangeAspect="1"/>
          </p:cNvGraphicFramePr>
          <p:nvPr/>
        </p:nvGraphicFramePr>
        <p:xfrm>
          <a:off x="3962400" y="3352800"/>
          <a:ext cx="31242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352800"/>
                        <a:ext cx="31242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6"/>
          <p:cNvSpPr>
            <a:spLocks noChangeArrowheads="1"/>
          </p:cNvSpPr>
          <p:nvPr/>
        </p:nvSpPr>
        <p:spPr bwMode="auto">
          <a:xfrm>
            <a:off x="1143000" y="4237038"/>
            <a:ext cx="2584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CC00CC"/>
                </a:solidFill>
                <a:ea typeface="黑体" panose="02010609060101010101" pitchFamily="49" charset="-122"/>
              </a:rPr>
              <a:t>(2)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步转移矩阵</a:t>
            </a:r>
          </a:p>
        </p:txBody>
      </p:sp>
      <p:sp>
        <p:nvSpPr>
          <p:cNvPr id="75785" name="Rectangle 7"/>
          <p:cNvSpPr>
            <a:spLocks noChangeArrowheads="1"/>
          </p:cNvSpPr>
          <p:nvPr/>
        </p:nvSpPr>
        <p:spPr bwMode="auto">
          <a:xfrm>
            <a:off x="1219200" y="4668838"/>
            <a:ext cx="495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为求</a:t>
            </a:r>
            <a:r>
              <a:rPr lang="en-US" altLang="zh-CN" sz="2400">
                <a:ea typeface="黑体" panose="02010609060101010101" pitchFamily="49" charset="-122"/>
              </a:rPr>
              <a:t>P</a:t>
            </a:r>
            <a:r>
              <a:rPr lang="en-US" altLang="zh-CN" sz="2400" baseline="50000">
                <a:ea typeface="黑体" panose="02010609060101010101" pitchFamily="49" charset="-122"/>
              </a:rPr>
              <a:t>n</a:t>
            </a:r>
            <a:r>
              <a:rPr lang="en-US" altLang="zh-CN" sz="2400">
                <a:ea typeface="黑体" panose="02010609060101010101" pitchFamily="49" charset="-122"/>
              </a:rPr>
              <a:t>, </a:t>
            </a:r>
            <a:r>
              <a:rPr lang="zh-CN" altLang="en-US" sz="2400">
                <a:ea typeface="黑体" panose="02010609060101010101" pitchFamily="49" charset="-122"/>
              </a:rPr>
              <a:t>先求</a:t>
            </a:r>
            <a:r>
              <a:rPr lang="en-US" altLang="zh-CN" sz="2400">
                <a:ea typeface="黑体" panose="02010609060101010101" pitchFamily="49" charset="-122"/>
              </a:rPr>
              <a:t>P</a:t>
            </a:r>
            <a:r>
              <a:rPr lang="zh-CN" altLang="en-US" sz="2400">
                <a:ea typeface="黑体" panose="02010609060101010101" pitchFamily="49" charset="-122"/>
              </a:rPr>
              <a:t>的特征值和特征向量</a:t>
            </a:r>
          </a:p>
        </p:txBody>
      </p:sp>
      <p:graphicFrame>
        <p:nvGraphicFramePr>
          <p:cNvPr id="75786" name="Object 8"/>
          <p:cNvGraphicFramePr>
            <a:graphicFrameLocks noChangeAspect="1"/>
          </p:cNvGraphicFramePr>
          <p:nvPr/>
        </p:nvGraphicFramePr>
        <p:xfrm>
          <a:off x="2590800" y="5029200"/>
          <a:ext cx="33528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6" imgW="1676400" imgH="469900" progId="Equation.3">
                  <p:embed/>
                </p:oleObj>
              </mc:Choice>
              <mc:Fallback>
                <p:oleObj name="Equation" r:id="rId6" imgW="16764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29200"/>
                        <a:ext cx="33528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Rectangle 9"/>
          <p:cNvSpPr>
            <a:spLocks noChangeArrowheads="1"/>
          </p:cNvSpPr>
          <p:nvPr/>
        </p:nvSpPr>
        <p:spPr bwMode="auto">
          <a:xfrm>
            <a:off x="1219200" y="5943600"/>
            <a:ext cx="5030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求得特征值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=1</a:t>
            </a:r>
            <a:r>
              <a:rPr lang="zh-CN" altLang="en-US" sz="2400">
                <a:ea typeface="黑体" panose="02010609060101010101" pitchFamily="49" charset="-122"/>
              </a:rPr>
              <a:t>和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=p-q, </a:t>
            </a:r>
            <a:r>
              <a:rPr lang="zh-CN" altLang="en-US" sz="2400">
                <a:ea typeface="黑体" panose="02010609060101010101" pitchFamily="49" charset="-122"/>
              </a:rPr>
              <a:t>特征向量</a:t>
            </a:r>
          </a:p>
        </p:txBody>
      </p:sp>
      <p:graphicFrame>
        <p:nvGraphicFramePr>
          <p:cNvPr id="75788" name="Object 10"/>
          <p:cNvGraphicFramePr>
            <a:graphicFrameLocks noChangeAspect="1"/>
          </p:cNvGraphicFramePr>
          <p:nvPr/>
        </p:nvGraphicFramePr>
        <p:xfrm>
          <a:off x="6221413" y="5680075"/>
          <a:ext cx="26939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8" imgW="1333500" imgH="469900" progId="Equation.3">
                  <p:embed/>
                </p:oleObj>
              </mc:Choice>
              <mc:Fallback>
                <p:oleObj name="Equation" r:id="rId8" imgW="13335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5680075"/>
                        <a:ext cx="26939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1ED8A649-7C68-478A-88BF-7A4F1366ADA7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5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/>
      <p:bldP spid="75782" grpId="0"/>
      <p:bldP spid="75784" grpId="0"/>
      <p:bldP spid="75785" grpId="0"/>
      <p:bldP spid="757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293AD3-9FC3-4CB4-95B8-AAE2EBAF29CB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3(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1)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6325" y="1543050"/>
            <a:ext cx="2933700" cy="4429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正交</a:t>
            </a:r>
            <a:r>
              <a:rPr lang="en-US" altLang="zh-CN" sz="2400" smtClean="0">
                <a:ea typeface="黑体" panose="02010609060101010101" pitchFamily="49" charset="-122"/>
              </a:rPr>
              <a:t>, </a:t>
            </a:r>
            <a:r>
              <a:rPr lang="zh-CN" altLang="en-US" sz="2400" smtClean="0">
                <a:ea typeface="黑体" panose="02010609060101010101" pitchFamily="49" charset="-122"/>
              </a:rPr>
              <a:t>将其单位化得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3863975" y="1066800"/>
          <a:ext cx="28162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5" name="Equation" r:id="rId4" imgW="1663700" imgH="838200" progId="Equation.3">
                  <p:embed/>
                </p:oleObj>
              </mc:Choice>
              <mc:Fallback>
                <p:oleObj name="Equation" r:id="rId4" imgW="16637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066800"/>
                        <a:ext cx="281622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076325" y="29718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得正交矩阵</a:t>
            </a:r>
          </a:p>
        </p:txBody>
      </p:sp>
      <p:graphicFrame>
        <p:nvGraphicFramePr>
          <p:cNvPr id="281606" name="Object 6"/>
          <p:cNvGraphicFramePr>
            <a:graphicFrameLocks noChangeAspect="1"/>
          </p:cNvGraphicFramePr>
          <p:nvPr/>
        </p:nvGraphicFramePr>
        <p:xfrm>
          <a:off x="2689225" y="2509838"/>
          <a:ext cx="46259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6" imgW="2730500" imgH="838200" progId="Equation.3">
                  <p:embed/>
                </p:oleObj>
              </mc:Choice>
              <mc:Fallback>
                <p:oleObj name="Equation" r:id="rId6" imgW="27305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2509838"/>
                        <a:ext cx="46259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1076325" y="3954463"/>
          <a:ext cx="397827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8" imgW="2349500" imgH="469900" progId="Equation.3">
                  <p:embed/>
                </p:oleObj>
              </mc:Choice>
              <mc:Fallback>
                <p:oleObj name="Equation" r:id="rId8" imgW="23495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954463"/>
                        <a:ext cx="3978275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8" name="Object 8"/>
          <p:cNvGraphicFramePr>
            <a:graphicFrameLocks noChangeAspect="1"/>
          </p:cNvGraphicFramePr>
          <p:nvPr/>
        </p:nvGraphicFramePr>
        <p:xfrm>
          <a:off x="1076325" y="4775200"/>
          <a:ext cx="1676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10" imgW="825500" imgH="190500" progId="Equation.3">
                  <p:embed/>
                </p:oleObj>
              </mc:Choice>
              <mc:Fallback>
                <p:oleObj name="Equation" r:id="rId10" imgW="825500" imgH="19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4775200"/>
                        <a:ext cx="1676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9" name="Object 9"/>
          <p:cNvGraphicFramePr>
            <a:graphicFrameLocks noChangeAspect="1"/>
          </p:cNvGraphicFramePr>
          <p:nvPr/>
        </p:nvGraphicFramePr>
        <p:xfrm>
          <a:off x="1076325" y="5186363"/>
          <a:ext cx="79152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12" imgW="4851400" imgH="838200" progId="Equation.3">
                  <p:embed/>
                </p:oleObj>
              </mc:Choice>
              <mc:Fallback>
                <p:oleObj name="Equation" r:id="rId12" imgW="4851400" imgH="838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5186363"/>
                        <a:ext cx="791527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231E1345-DFF8-48A4-9D0F-25D173602CA1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0CC06F-D2BE-4F58-B643-21469A666AE0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3(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525" y="1136650"/>
            <a:ext cx="7686675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</a:rPr>
              <a:t>(3)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讨论遍历性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求极限分布和平稳分布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143000" y="1676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令</a:t>
            </a: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→,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由于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|p-q|&lt;1,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所以</a:t>
            </a:r>
          </a:p>
        </p:txBody>
      </p:sp>
      <p:graphicFrame>
        <p:nvGraphicFramePr>
          <p:cNvPr id="282629" name="Object 5"/>
          <p:cNvGraphicFramePr>
            <a:graphicFrameLocks noChangeAspect="1"/>
          </p:cNvGraphicFramePr>
          <p:nvPr/>
        </p:nvGraphicFramePr>
        <p:xfrm>
          <a:off x="1581150" y="2122488"/>
          <a:ext cx="63261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公式" r:id="rId4" imgW="3416300" imgH="406400" progId="Equation.3">
                  <p:embed/>
                </p:oleObj>
              </mc:Choice>
              <mc:Fallback>
                <p:oleObj name="公式" r:id="rId4" imgW="34163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122488"/>
                        <a:ext cx="63261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0" name="Object 6"/>
          <p:cNvGraphicFramePr>
            <a:graphicFrameLocks noChangeAspect="1"/>
          </p:cNvGraphicFramePr>
          <p:nvPr/>
        </p:nvGraphicFramePr>
        <p:xfrm>
          <a:off x="1628775" y="2841625"/>
          <a:ext cx="63023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公式" r:id="rId6" imgW="3403600" imgH="406400" progId="Equation.3">
                  <p:embed/>
                </p:oleObj>
              </mc:Choice>
              <mc:Fallback>
                <p:oleObj name="公式" r:id="rId6" imgW="34036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841625"/>
                        <a:ext cx="63023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1" name="Rectangle 7"/>
          <p:cNvSpPr>
            <a:spLocks noChangeArrowheads="1"/>
          </p:cNvSpPr>
          <p:nvPr/>
        </p:nvSpPr>
        <p:spPr bwMode="auto">
          <a:xfrm>
            <a:off x="1143000" y="3581400"/>
            <a:ext cx="77724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由遍历性的定义</a:t>
            </a:r>
            <a:r>
              <a:rPr lang="en-US" altLang="zh-CN" sz="2400">
                <a:ea typeface="黑体" panose="02010609060101010101" pitchFamily="49" charset="-122"/>
              </a:rPr>
              <a:t>, </a:t>
            </a:r>
            <a:r>
              <a:rPr lang="zh-CN" altLang="en-US" sz="2400">
                <a:ea typeface="黑体" panose="02010609060101010101" pitchFamily="49" charset="-122"/>
              </a:rPr>
              <a:t>此马氏链遍历。（也可利用性质</a:t>
            </a:r>
            <a:r>
              <a:rPr lang="en-US" altLang="zh-CN" sz="2400">
                <a:ea typeface="黑体" panose="02010609060101010101" pitchFamily="49" charset="-122"/>
              </a:rPr>
              <a:t>5, </a:t>
            </a:r>
            <a:r>
              <a:rPr lang="zh-CN" altLang="en-US" sz="2400">
                <a:ea typeface="黑体" panose="02010609060101010101" pitchFamily="49" charset="-122"/>
              </a:rPr>
              <a:t>状态有限</a:t>
            </a:r>
            <a:r>
              <a:rPr lang="en-US" altLang="zh-CN" sz="2400">
                <a:ea typeface="黑体" panose="02010609060101010101" pitchFamily="49" charset="-122"/>
              </a:rPr>
              <a:t>, n</a:t>
            </a:r>
            <a:r>
              <a:rPr lang="en-US" altLang="zh-CN" sz="2400" baseline="-25000">
                <a:ea typeface="黑体" panose="02010609060101010101" pitchFamily="49" charset="-122"/>
              </a:rPr>
              <a:t>0</a:t>
            </a:r>
            <a:r>
              <a:rPr lang="zh-CN" altLang="en-US" sz="2400">
                <a:ea typeface="黑体" panose="02010609060101010101" pitchFamily="49" charset="-122"/>
              </a:rPr>
              <a:t>＝</a:t>
            </a:r>
            <a:r>
              <a:rPr lang="en-US" altLang="zh-CN" sz="2400">
                <a:ea typeface="黑体" panose="02010609060101010101" pitchFamily="49" charset="-122"/>
              </a:rPr>
              <a:t>1, p</a:t>
            </a:r>
            <a:r>
              <a:rPr lang="en-US" altLang="zh-CN" sz="2400" baseline="-25000">
                <a:ea typeface="黑体" panose="02010609060101010101" pitchFamily="49" charset="-122"/>
              </a:rPr>
              <a:t>ij</a:t>
            </a:r>
            <a:r>
              <a:rPr lang="en-US" altLang="zh-CN" sz="2400">
                <a:ea typeface="黑体" panose="02010609060101010101" pitchFamily="49" charset="-122"/>
              </a:rPr>
              <a:t>&gt;0, i, j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E,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知其遍历）</a:t>
            </a:r>
          </a:p>
        </p:txBody>
      </p:sp>
      <p:sp>
        <p:nvSpPr>
          <p:cNvPr id="282632" name="Rectangle 8"/>
          <p:cNvSpPr>
            <a:spLocks noChangeArrowheads="1"/>
          </p:cNvSpPr>
          <p:nvPr/>
        </p:nvSpPr>
        <p:spPr bwMode="auto">
          <a:xfrm>
            <a:off x="1143000" y="4419600"/>
            <a:ext cx="77724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平稳分布等于极限分布</a:t>
            </a:r>
            <a:endParaRPr lang="zh-CN" altLang="en-US" sz="240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/>
        </p:nvGraphicFramePr>
        <p:xfrm>
          <a:off x="1752600" y="4972050"/>
          <a:ext cx="20574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公式" r:id="rId8" imgW="1040948" imgH="710891" progId="Equation.3">
                  <p:embed/>
                </p:oleObj>
              </mc:Choice>
              <mc:Fallback>
                <p:oleObj name="公式" r:id="rId8" imgW="1040948" imgH="7108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72050"/>
                        <a:ext cx="20574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34" name="Rectangle 10"/>
          <p:cNvSpPr>
            <a:spLocks noChangeArrowheads="1"/>
          </p:cNvSpPr>
          <p:nvPr/>
        </p:nvSpPr>
        <p:spPr bwMode="auto">
          <a:xfrm>
            <a:off x="5181600" y="5441950"/>
            <a:ext cx="1704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故</a:t>
            </a:r>
            <a:r>
              <a:rPr lang="en-US" altLang="zh-CN" sz="2400">
                <a:ea typeface="黑体" panose="02010609060101010101" pitchFamily="49" charset="-122"/>
              </a:rPr>
              <a:t>(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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>
                <a:ea typeface="黑体" panose="02010609060101010101" pitchFamily="49" charset="-122"/>
              </a:rPr>
              <a:t>)</a:t>
            </a:r>
            <a:r>
              <a:rPr lang="zh-CN" altLang="en-US" sz="2400">
                <a:ea typeface="黑体" panose="02010609060101010101" pitchFamily="49" charset="-122"/>
              </a:rPr>
              <a:t>＝</a:t>
            </a:r>
          </a:p>
        </p:txBody>
      </p:sp>
      <p:graphicFrame>
        <p:nvGraphicFramePr>
          <p:cNvPr id="282635" name="Object 11"/>
          <p:cNvGraphicFramePr>
            <a:graphicFrameLocks noChangeAspect="1"/>
          </p:cNvGraphicFramePr>
          <p:nvPr/>
        </p:nvGraphicFramePr>
        <p:xfrm>
          <a:off x="6732588" y="5221288"/>
          <a:ext cx="9906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公式" r:id="rId10" imgW="431613" imgH="406224" progId="Equation.3">
                  <p:embed/>
                </p:oleObj>
              </mc:Choice>
              <mc:Fallback>
                <p:oleObj name="公式" r:id="rId10" imgW="431613" imgH="4062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221288"/>
                        <a:ext cx="9906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A13DFA8F-75E8-4981-9E87-4D8EF50CBC81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8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8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8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/>
      <p:bldP spid="282628" grpId="0" autoUpdateAnimBg="0"/>
      <p:bldP spid="282631" grpId="0" autoUpdateAnimBg="0"/>
      <p:bldP spid="282632" grpId="0" autoUpdateAnimBg="0"/>
      <p:bldP spid="2826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996E92-6E2B-4482-87D0-B39929DE18B8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43800" cy="2349500"/>
          </a:xfrm>
        </p:spPr>
        <p:txBody>
          <a:bodyPr/>
          <a:lstStyle/>
          <a:p>
            <a:pPr marL="0" indent="719138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ea typeface="黑体" panose="02010609060101010101" pitchFamily="49" charset="-122"/>
              </a:rPr>
              <a:t>设有</a:t>
            </a:r>
            <a:r>
              <a:rPr lang="en-US" altLang="zh-CN" sz="2400" smtClean="0">
                <a:ea typeface="黑体" panose="02010609060101010101" pitchFamily="49" charset="-122"/>
              </a:rPr>
              <a:t>6</a:t>
            </a:r>
            <a:r>
              <a:rPr lang="zh-CN" altLang="en-US" sz="2400" smtClean="0">
                <a:ea typeface="黑体" panose="02010609060101010101" pitchFamily="49" charset="-122"/>
              </a:rPr>
              <a:t>个球</a:t>
            </a:r>
            <a:r>
              <a:rPr lang="en-US" altLang="zh-CN" sz="2400" smtClean="0">
                <a:ea typeface="黑体" panose="02010609060101010101" pitchFamily="49" charset="-122"/>
              </a:rPr>
              <a:t>(</a:t>
            </a:r>
            <a:r>
              <a:rPr lang="zh-CN" altLang="en-US" sz="2400" smtClean="0">
                <a:ea typeface="黑体" panose="02010609060101010101" pitchFamily="49" charset="-122"/>
              </a:rPr>
              <a:t>其中</a:t>
            </a:r>
            <a:r>
              <a:rPr lang="en-US" altLang="zh-CN" sz="2400" smtClean="0">
                <a:ea typeface="黑体" panose="02010609060101010101" pitchFamily="49" charset="-122"/>
              </a:rPr>
              <a:t>2</a:t>
            </a:r>
            <a:r>
              <a:rPr lang="zh-CN" altLang="en-US" sz="2400" smtClean="0">
                <a:ea typeface="黑体" panose="02010609060101010101" pitchFamily="49" charset="-122"/>
              </a:rPr>
              <a:t>个红球</a:t>
            </a:r>
            <a:r>
              <a:rPr lang="en-US" altLang="zh-CN" sz="2400" smtClean="0">
                <a:ea typeface="黑体" panose="02010609060101010101" pitchFamily="49" charset="-122"/>
              </a:rPr>
              <a:t>4</a:t>
            </a:r>
            <a:r>
              <a:rPr lang="zh-CN" altLang="en-US" sz="2400" smtClean="0">
                <a:ea typeface="黑体" panose="02010609060101010101" pitchFamily="49" charset="-122"/>
              </a:rPr>
              <a:t>个白球</a:t>
            </a:r>
            <a:r>
              <a:rPr lang="en-US" altLang="zh-CN" sz="2400" smtClean="0">
                <a:ea typeface="黑体" panose="02010609060101010101" pitchFamily="49" charset="-122"/>
              </a:rPr>
              <a:t>)</a:t>
            </a:r>
            <a:r>
              <a:rPr lang="zh-CN" altLang="en-US" sz="2400" smtClean="0">
                <a:ea typeface="黑体" panose="02010609060101010101" pitchFamily="49" charset="-122"/>
              </a:rPr>
              <a:t>分别放于甲、乙两个盒子中</a:t>
            </a:r>
            <a:r>
              <a:rPr lang="en-US" altLang="zh-CN" sz="2400" smtClean="0">
                <a:ea typeface="黑体" panose="02010609060101010101" pitchFamily="49" charset="-122"/>
              </a:rPr>
              <a:t>, </a:t>
            </a:r>
            <a:r>
              <a:rPr lang="zh-CN" altLang="en-US" sz="2400" smtClean="0">
                <a:ea typeface="黑体" panose="02010609060101010101" pitchFamily="49" charset="-122"/>
              </a:rPr>
              <a:t>每盒</a:t>
            </a:r>
            <a:r>
              <a:rPr lang="en-US" altLang="zh-CN" sz="2400" smtClean="0">
                <a:ea typeface="黑体" panose="02010609060101010101" pitchFamily="49" charset="-122"/>
              </a:rPr>
              <a:t>3</a:t>
            </a:r>
            <a:r>
              <a:rPr lang="zh-CN" altLang="en-US" sz="2400" smtClean="0">
                <a:ea typeface="黑体" panose="02010609060101010101" pitchFamily="49" charset="-122"/>
              </a:rPr>
              <a:t>个。令每次从两个盒子中各取一个球进行交换</a:t>
            </a:r>
            <a:r>
              <a:rPr lang="en-US" altLang="zh-CN" sz="2400" smtClean="0">
                <a:ea typeface="黑体" panose="02010609060101010101" pitchFamily="49" charset="-122"/>
              </a:rPr>
              <a:t>, X(0)</a:t>
            </a:r>
            <a:r>
              <a:rPr lang="zh-CN" altLang="en-US" sz="2400" smtClean="0">
                <a:ea typeface="黑体" panose="02010609060101010101" pitchFamily="49" charset="-122"/>
              </a:rPr>
              <a:t>表示开始时甲盒中红球的个数</a:t>
            </a:r>
            <a:r>
              <a:rPr lang="en-US" altLang="zh-CN" sz="2400" smtClean="0">
                <a:ea typeface="黑体" panose="02010609060101010101" pitchFamily="49" charset="-122"/>
              </a:rPr>
              <a:t>, X(n), n=1, 2, …</a:t>
            </a:r>
            <a:r>
              <a:rPr lang="zh-CN" altLang="en-US" sz="2400" smtClean="0">
                <a:ea typeface="黑体" panose="02010609060101010101" pitchFamily="49" charset="-122"/>
              </a:rPr>
              <a:t>表示经过</a:t>
            </a:r>
            <a:r>
              <a:rPr lang="en-US" altLang="zh-CN" sz="2400" smtClean="0"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ea typeface="黑体" panose="02010609060101010101" pitchFamily="49" charset="-122"/>
              </a:rPr>
              <a:t>次交换后甲盒中的红球数。</a:t>
            </a:r>
            <a:r>
              <a:rPr lang="en-US" altLang="zh-CN" sz="2400" smtClean="0">
                <a:ea typeface="黑体" panose="02010609060101010101" pitchFamily="49" charset="-122"/>
              </a:rPr>
              <a:t>{X(n), n=0, 1, 2, …}</a:t>
            </a:r>
            <a:r>
              <a:rPr lang="zh-CN" altLang="en-US" sz="2400" smtClean="0">
                <a:ea typeface="黑体" panose="02010609060101010101" pitchFamily="49" charset="-122"/>
              </a:rPr>
              <a:t>是状态空间</a:t>
            </a:r>
            <a:r>
              <a:rPr lang="en-US" altLang="zh-CN" sz="2400" smtClean="0">
                <a:ea typeface="黑体" panose="02010609060101010101" pitchFamily="49" charset="-122"/>
              </a:rPr>
              <a:t>E</a:t>
            </a:r>
            <a:r>
              <a:rPr lang="zh-CN" altLang="en-US" sz="2400" smtClean="0">
                <a:ea typeface="黑体" panose="02010609060101010101" pitchFamily="49" charset="-122"/>
              </a:rPr>
              <a:t>＝</a:t>
            </a:r>
            <a:r>
              <a:rPr lang="en-US" altLang="zh-CN" sz="2400" smtClean="0">
                <a:ea typeface="黑体" panose="02010609060101010101" pitchFamily="49" charset="-122"/>
              </a:rPr>
              <a:t>{0, 1, 2}</a:t>
            </a:r>
            <a:r>
              <a:rPr lang="zh-CN" altLang="en-US" sz="2400" smtClean="0">
                <a:ea typeface="黑体" panose="02010609060101010101" pitchFamily="49" charset="-122"/>
              </a:rPr>
              <a:t>的齐次马氏链。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1143000" y="3644900"/>
            <a:ext cx="202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CC00CC"/>
                </a:solidFill>
                <a:ea typeface="黑体" panose="02010609060101010101" pitchFamily="49" charset="-122"/>
              </a:rPr>
              <a:t>(1)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初始分布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5334000" y="3644900"/>
            <a:ext cx="202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>
                <a:solidFill>
                  <a:srgbClr val="CC00CC"/>
                </a:solidFill>
                <a:ea typeface="黑体" panose="02010609060101010101" pitchFamily="49" charset="-122"/>
              </a:rPr>
              <a:t>(2)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转移矩阵</a:t>
            </a:r>
          </a:p>
        </p:txBody>
      </p:sp>
      <p:graphicFrame>
        <p:nvGraphicFramePr>
          <p:cNvPr id="283654" name="Group 6"/>
          <p:cNvGraphicFramePr>
            <a:graphicFrameLocks noGrp="1"/>
          </p:cNvGraphicFramePr>
          <p:nvPr/>
        </p:nvGraphicFramePr>
        <p:xfrm>
          <a:off x="1371600" y="4302125"/>
          <a:ext cx="2819400" cy="1060536"/>
        </p:xfrm>
        <a:graphic>
          <a:graphicData uri="http://schemas.openxmlformats.org/drawingml/2006/table">
            <a:tbl>
              <a:tblPr/>
              <a:tblGrid>
                <a:gridCol w="762000"/>
                <a:gridCol w="685800"/>
                <a:gridCol w="685800"/>
                <a:gridCol w="685800"/>
              </a:tblGrid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X(0)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0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</a:tr>
              <a:tr h="53022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</a:t>
                      </a:r>
                    </a:p>
                  </a:txBody>
                  <a:tcPr marT="45678" marB="45678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3/5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1/5</a:t>
                      </a:r>
                    </a:p>
                  </a:txBody>
                  <a:tcPr marT="45678" marB="45678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995488" y="5292725"/>
            <a:ext cx="2652712" cy="1219200"/>
            <a:chOff x="1248" y="3408"/>
            <a:chExt cx="1671" cy="768"/>
          </a:xfrm>
        </p:grpSpPr>
        <p:graphicFrame>
          <p:nvGraphicFramePr>
            <p:cNvPr id="37916" name="Object 24"/>
            <p:cNvGraphicFramePr>
              <a:graphicFrameLocks noChangeAspect="1"/>
            </p:cNvGraphicFramePr>
            <p:nvPr/>
          </p:nvGraphicFramePr>
          <p:xfrm>
            <a:off x="1248" y="3562"/>
            <a:ext cx="1671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4" name="Equation" r:id="rId4" imgW="1244600" imgH="457200" progId="Equation.3">
                    <p:embed/>
                  </p:oleObj>
                </mc:Choice>
                <mc:Fallback>
                  <p:oleObj name="Equation" r:id="rId4" imgW="1244600" imgH="457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62"/>
                          <a:ext cx="1671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7" name="Line 25"/>
            <p:cNvSpPr>
              <a:spLocks noChangeShapeType="1"/>
            </p:cNvSpPr>
            <p:nvPr/>
          </p:nvSpPr>
          <p:spPr bwMode="auto">
            <a:xfrm flipV="1">
              <a:off x="1440" y="340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8" name="Line 26"/>
            <p:cNvSpPr>
              <a:spLocks noChangeShapeType="1"/>
            </p:cNvSpPr>
            <p:nvPr/>
          </p:nvSpPr>
          <p:spPr bwMode="auto">
            <a:xfrm flipV="1">
              <a:off x="1968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9" name="Line 27"/>
            <p:cNvSpPr>
              <a:spLocks noChangeShapeType="1"/>
            </p:cNvSpPr>
            <p:nvPr/>
          </p:nvSpPr>
          <p:spPr bwMode="auto">
            <a:xfrm flipH="1" flipV="1">
              <a:off x="2448" y="340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83676" name="Object 28"/>
          <p:cNvGraphicFramePr>
            <a:graphicFrameLocks noChangeAspect="1"/>
          </p:cNvGraphicFramePr>
          <p:nvPr/>
        </p:nvGraphicFramePr>
        <p:xfrm>
          <a:off x="5508625" y="4167188"/>
          <a:ext cx="20383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6" imgW="1040948" imgH="1167893" progId="Equation.3">
                  <p:embed/>
                </p:oleObj>
              </mc:Choice>
              <mc:Fallback>
                <p:oleObj name="Equation" r:id="rId6" imgW="1040948" imgH="116789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167188"/>
                        <a:ext cx="20383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C2E36C20-B222-428A-8F30-C10E4E9942C1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8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8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/>
      <p:bldP spid="283652" grpId="0" autoUpdateAnimBg="0"/>
      <p:bldP spid="28365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D7F8D0-189B-4037-840A-CBAB70FD738A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4(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1)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</a:rPr>
              <a:t>(3)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遍历性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极限分布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平稳分布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1143000" y="1676400"/>
          <a:ext cx="2895600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7" name="Equation" r:id="rId4" imgW="1346200" imgH="1155700" progId="Equation.3">
                  <p:embed/>
                </p:oleObj>
              </mc:Choice>
              <mc:Fallback>
                <p:oleObj name="Equation" r:id="rId4" imgW="1346200" imgH="1155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2895600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1155700" y="4283075"/>
            <a:ext cx="36449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p</a:t>
            </a:r>
            <a:r>
              <a:rPr lang="en-US" altLang="zh-CN" sz="2400" baseline="-25000">
                <a:ea typeface="黑体" panose="02010609060101010101" pitchFamily="49" charset="-122"/>
              </a:rPr>
              <a:t>ij</a:t>
            </a:r>
            <a:r>
              <a:rPr lang="en-US" altLang="zh-CN" sz="2400">
                <a:ea typeface="黑体" panose="02010609060101010101" pitchFamily="49" charset="-122"/>
              </a:rPr>
              <a:t>(2)&gt;0, i, j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E,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故此马氏链为遍历的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其极限分布等于平稳分布。</a:t>
            </a:r>
          </a:p>
        </p:txBody>
      </p:sp>
      <p:sp>
        <p:nvSpPr>
          <p:cNvPr id="284678" name="Line 6"/>
          <p:cNvSpPr>
            <a:spLocks noChangeShapeType="1"/>
          </p:cNvSpPr>
          <p:nvPr/>
        </p:nvSpPr>
        <p:spPr bwMode="auto">
          <a:xfrm>
            <a:off x="4800600" y="1587500"/>
            <a:ext cx="0" cy="49657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5105400" y="1628800"/>
            <a:ext cx="36449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</a:rPr>
              <a:t>＝</a:t>
            </a:r>
            <a:r>
              <a:rPr lang="en-US" altLang="zh-CN" sz="2400" dirty="0"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a typeface="黑体" panose="02010609060101010101" pitchFamily="49" charset="-122"/>
              </a:rPr>
              <a:t>,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</a:rPr>
              <a:t>)P</a:t>
            </a:r>
            <a:endParaRPr lang="en-US" altLang="zh-CN" sz="2400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84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610453"/>
              </p:ext>
            </p:extLst>
          </p:nvPr>
        </p:nvGraphicFramePr>
        <p:xfrm>
          <a:off x="5130800" y="2057417"/>
          <a:ext cx="3148013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Equation" r:id="rId6" imgW="1498320" imgH="1473120" progId="Equation.DSMT4">
                  <p:embed/>
                </p:oleObj>
              </mc:Choice>
              <mc:Fallback>
                <p:oleObj name="Equation" r:id="rId6" imgW="1498320" imgH="14731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057417"/>
                        <a:ext cx="3148013" cy="309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5105400" y="5135571"/>
            <a:ext cx="3644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解得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平稳分布</a:t>
            </a:r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5105400" y="5829300"/>
            <a:ext cx="38735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(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>
                <a:ea typeface="黑体" panose="02010609060101010101" pitchFamily="49" charset="-122"/>
              </a:rPr>
              <a:t>, 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>
                <a:ea typeface="黑体" panose="02010609060101010101" pitchFamily="49" charset="-122"/>
              </a:rPr>
              <a:t>, 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>
                <a:ea typeface="黑体" panose="02010609060101010101" pitchFamily="49" charset="-122"/>
              </a:rPr>
              <a:t>)</a:t>
            </a:r>
            <a:r>
              <a:rPr lang="zh-CN" altLang="en-US" sz="2400">
                <a:ea typeface="黑体" panose="02010609060101010101" pitchFamily="49" charset="-122"/>
              </a:rPr>
              <a:t>＝</a:t>
            </a:r>
            <a:endParaRPr lang="zh-CN" altLang="en-US" sz="240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84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65567"/>
              </p:ext>
            </p:extLst>
          </p:nvPr>
        </p:nvGraphicFramePr>
        <p:xfrm>
          <a:off x="6846888" y="5651500"/>
          <a:ext cx="1776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Equation" r:id="rId8" imgW="901440" imgH="431640" progId="Equation.DSMT4">
                  <p:embed/>
                </p:oleObj>
              </mc:Choice>
              <mc:Fallback>
                <p:oleObj name="Equation" r:id="rId8" imgW="90144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5651500"/>
                        <a:ext cx="17764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94298821-AE61-4839-ADB1-9C0670292457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19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/>
      <p:bldP spid="284677" grpId="0" autoUpdateAnimBg="0"/>
      <p:bldP spid="284678" grpId="0" animBg="1"/>
      <p:bldP spid="284679" grpId="0" autoUpdateAnimBg="0"/>
      <p:bldP spid="284681" grpId="0" autoUpdateAnimBg="0"/>
      <p:bldP spid="2846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上一讲主要内容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1403350" y="1052513"/>
            <a:ext cx="7108825" cy="54165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泊松过程</a:t>
            </a:r>
          </a:p>
          <a:p>
            <a:pPr lvl="1" eaLnBrk="1" hangingPunct="1">
              <a:lnSpc>
                <a:spcPct val="10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复合泊松过程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44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更新计数过程</a:t>
            </a:r>
            <a:endParaRPr lang="en-US" altLang="zh-CN" sz="4400" smtClean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马尔可夫过程</a:t>
            </a:r>
          </a:p>
          <a:p>
            <a:pPr lvl="1" eaLnBrk="1" hangingPunct="1">
              <a:lnSpc>
                <a:spcPct val="10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马尔可夫过程的概念</a:t>
            </a:r>
          </a:p>
          <a:p>
            <a:pPr lvl="1" eaLnBrk="1" hangingPunct="1">
              <a:lnSpc>
                <a:spcPct val="10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马尔可夫过程的分类</a:t>
            </a:r>
          </a:p>
          <a:p>
            <a:pPr lvl="1" eaLnBrk="1" hangingPunct="1">
              <a:lnSpc>
                <a:spcPct val="10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离散参数马氏链</a:t>
            </a:r>
            <a:endParaRPr lang="en-US" altLang="zh-CN" sz="3600" smtClean="0">
              <a:solidFill>
                <a:srgbClr val="CC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0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步转移概率、 </a:t>
            </a:r>
            <a:r>
              <a:rPr lang="en-US" altLang="zh-CN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步转移矩阵</a:t>
            </a:r>
          </a:p>
          <a:p>
            <a:pPr lvl="1" eaLnBrk="1" hangingPunct="1">
              <a:lnSpc>
                <a:spcPct val="10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齐次马尔可夫链</a:t>
            </a:r>
          </a:p>
        </p:txBody>
      </p:sp>
      <p:sp>
        <p:nvSpPr>
          <p:cNvPr id="717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225187-B810-4096-8078-DF888E2B97D2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2019/1/15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fld id="{BAC73A62-9482-42A0-AE03-3080257600B3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4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4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016863-29F1-4787-87CE-77EC77CFE134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4(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</a:rPr>
              <a:t>(4)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绝对分布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graphicFrame>
        <p:nvGraphicFramePr>
          <p:cNvPr id="86022" name="Object 4"/>
          <p:cNvGraphicFramePr>
            <a:graphicFrameLocks noChangeAspect="1"/>
          </p:cNvGraphicFramePr>
          <p:nvPr/>
        </p:nvGraphicFramePr>
        <p:xfrm>
          <a:off x="4953000" y="1827213"/>
          <a:ext cx="3994150" cy="393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4" imgW="1892300" imgH="1866900" progId="Equation.3">
                  <p:embed/>
                </p:oleObj>
              </mc:Choice>
              <mc:Fallback>
                <p:oleObj name="Equation" r:id="rId4" imgW="1892300" imgH="186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7213"/>
                        <a:ext cx="3994150" cy="393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5"/>
          <p:cNvSpPr>
            <a:spLocks noChangeArrowheads="1"/>
          </p:cNvSpPr>
          <p:nvPr/>
        </p:nvSpPr>
        <p:spPr bwMode="auto">
          <a:xfrm>
            <a:off x="1143000" y="1620838"/>
            <a:ext cx="36449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因初始分布为平稳分布</a:t>
            </a:r>
            <a:endParaRPr lang="zh-CN" altLang="en-US" sz="240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6024" name="Line 6"/>
          <p:cNvSpPr>
            <a:spLocks noChangeShapeType="1"/>
          </p:cNvSpPr>
          <p:nvPr/>
        </p:nvSpPr>
        <p:spPr bwMode="auto">
          <a:xfrm>
            <a:off x="4800600" y="1066800"/>
            <a:ext cx="0" cy="550703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6025" name="Object 7"/>
          <p:cNvGraphicFramePr>
            <a:graphicFrameLocks noChangeAspect="1"/>
          </p:cNvGraphicFramePr>
          <p:nvPr/>
        </p:nvGraphicFramePr>
        <p:xfrm>
          <a:off x="1482725" y="2114550"/>
          <a:ext cx="26225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6" imgW="1218671" imgH="406224" progId="Equation.3">
                  <p:embed/>
                </p:oleObj>
              </mc:Choice>
              <mc:Fallback>
                <p:oleObj name="Equation" r:id="rId6" imgW="1218671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114550"/>
                        <a:ext cx="26225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Rectangle 8"/>
          <p:cNvSpPr>
            <a:spLocks noChangeArrowheads="1"/>
          </p:cNvSpPr>
          <p:nvPr/>
        </p:nvSpPr>
        <p:spPr bwMode="auto">
          <a:xfrm>
            <a:off x="1143000" y="2954338"/>
            <a:ext cx="36449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故绝对分布永远等于初始分布。</a:t>
            </a:r>
            <a:endParaRPr lang="zh-CN" altLang="en-US" sz="240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86027" name="Object 9"/>
          <p:cNvGraphicFramePr>
            <a:graphicFrameLocks noChangeAspect="1"/>
          </p:cNvGraphicFramePr>
          <p:nvPr/>
        </p:nvGraphicFramePr>
        <p:xfrm>
          <a:off x="1409700" y="3886200"/>
          <a:ext cx="3197225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6" name="Equation" r:id="rId8" imgW="1485255" imgH="406224" progId="Equation.3">
                  <p:embed/>
                </p:oleObj>
              </mc:Choice>
              <mc:Fallback>
                <p:oleObj name="Equation" r:id="rId8" imgW="1485255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886200"/>
                        <a:ext cx="3197225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8" name="Rectangle 10"/>
          <p:cNvSpPr>
            <a:spLocks noChangeArrowheads="1"/>
          </p:cNvSpPr>
          <p:nvPr/>
        </p:nvSpPr>
        <p:spPr bwMode="auto">
          <a:xfrm>
            <a:off x="1066800" y="4724400"/>
            <a:ext cx="36449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比如</a:t>
            </a:r>
            <a:r>
              <a:rPr lang="en-US" altLang="zh-CN" sz="2400">
                <a:ea typeface="黑体" panose="02010609060101010101" pitchFamily="49" charset="-122"/>
              </a:rPr>
              <a:t>, </a:t>
            </a:r>
            <a:r>
              <a:rPr lang="zh-CN" altLang="en-US" sz="2400">
                <a:ea typeface="黑体" panose="02010609060101010101" pitchFamily="49" charset="-122"/>
              </a:rPr>
              <a:t>可以验证</a:t>
            </a:r>
            <a:endParaRPr lang="zh-CN" altLang="en-US" sz="240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19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AD324D1E-9C3E-4BBB-8F8D-BF16BD277C8D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20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build="p"/>
      <p:bldP spid="86023" grpId="0"/>
      <p:bldP spid="86024" grpId="0" animBg="1"/>
      <p:bldP spid="86026" grpId="0"/>
      <p:bldP spid="860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9E6BD3-E915-4E13-8CF2-0F5D97364522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4(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3)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12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CC"/>
                </a:solidFill>
                <a:ea typeface="黑体" panose="02010609060101010101" pitchFamily="49" charset="-122"/>
              </a:rPr>
              <a:t>(4)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有限维分布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1143000" y="1624013"/>
            <a:ext cx="7772400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P{X(1)=1, X(2)=2, X(4)=1}</a:t>
            </a:r>
          </a:p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＝</a:t>
            </a:r>
            <a:r>
              <a:rPr lang="en-US" altLang="zh-CN" sz="2400">
                <a:ea typeface="黑体" panose="02010609060101010101" pitchFamily="49" charset="-122"/>
              </a:rPr>
              <a:t>P{X(1)=1}·P{X(2)=2|X(1)=1}·P{X(4)=1|X(1)=1, X(2)=2}</a:t>
            </a:r>
          </a:p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=P{X(1)=1}·p</a:t>
            </a:r>
            <a:r>
              <a:rPr lang="en-US" altLang="zh-CN" sz="2400" baseline="-25000">
                <a:ea typeface="黑体" panose="02010609060101010101" pitchFamily="49" charset="-122"/>
              </a:rPr>
              <a:t>12</a:t>
            </a:r>
            <a:r>
              <a:rPr lang="en-US" altLang="zh-CN" sz="2400">
                <a:ea typeface="黑体" panose="02010609060101010101" pitchFamily="49" charset="-122"/>
              </a:rPr>
              <a:t>·p</a:t>
            </a:r>
            <a:r>
              <a:rPr lang="en-US" altLang="zh-CN" sz="2400" baseline="-25000">
                <a:ea typeface="黑体" panose="02010609060101010101" pitchFamily="49" charset="-122"/>
              </a:rPr>
              <a:t>21</a:t>
            </a:r>
            <a:r>
              <a:rPr lang="en-US" altLang="zh-CN" sz="2400">
                <a:ea typeface="黑体" panose="02010609060101010101" pitchFamily="49" charset="-122"/>
              </a:rPr>
              <a:t>(2)</a:t>
            </a:r>
          </a:p>
        </p:txBody>
      </p:sp>
      <p:graphicFrame>
        <p:nvGraphicFramePr>
          <p:cNvPr id="286725" name="Object 5"/>
          <p:cNvGraphicFramePr>
            <a:graphicFrameLocks noChangeAspect="1"/>
          </p:cNvGraphicFramePr>
          <p:nvPr/>
        </p:nvGraphicFramePr>
        <p:xfrm>
          <a:off x="1143000" y="3073400"/>
          <a:ext cx="21145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4" imgW="1117115" imgH="406224" progId="Equation.3">
                  <p:embed/>
                </p:oleObj>
              </mc:Choice>
              <mc:Fallback>
                <p:oleObj name="Equation" r:id="rId4" imgW="1117115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73400"/>
                        <a:ext cx="211455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1143000" y="3952875"/>
            <a:ext cx="77724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P{X(2)=2, X(4)=2|X(1)=1}</a:t>
            </a:r>
          </a:p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＝</a:t>
            </a:r>
            <a:r>
              <a:rPr lang="en-US" altLang="zh-CN" sz="2400">
                <a:ea typeface="黑体" panose="02010609060101010101" pitchFamily="49" charset="-122"/>
              </a:rPr>
              <a:t>P{X(2)=2|X(1)=1}·P{X(4)=2|X(1)=1, X(2)=2}</a:t>
            </a:r>
          </a:p>
          <a:p>
            <a:pPr eaLnBrk="1" hangingPunct="1">
              <a:lnSpc>
                <a:spcPct val="130000"/>
              </a:lnSpc>
              <a:buClrTx/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=p</a:t>
            </a:r>
            <a:r>
              <a:rPr lang="en-US" altLang="zh-CN" sz="2400" baseline="-25000">
                <a:ea typeface="黑体" panose="02010609060101010101" pitchFamily="49" charset="-122"/>
              </a:rPr>
              <a:t>12</a:t>
            </a:r>
            <a:r>
              <a:rPr lang="en-US" altLang="zh-CN" sz="2400">
                <a:ea typeface="黑体" panose="02010609060101010101" pitchFamily="49" charset="-122"/>
              </a:rPr>
              <a:t>·p</a:t>
            </a:r>
            <a:r>
              <a:rPr lang="en-US" altLang="zh-CN" sz="2400" baseline="-25000">
                <a:ea typeface="黑体" panose="02010609060101010101" pitchFamily="49" charset="-122"/>
              </a:rPr>
              <a:t>22</a:t>
            </a:r>
            <a:r>
              <a:rPr lang="en-US" altLang="zh-CN" sz="2400">
                <a:ea typeface="黑体" panose="02010609060101010101" pitchFamily="49" charset="-122"/>
              </a:rPr>
              <a:t>(2)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1143000" y="5402263"/>
          <a:ext cx="177800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6" imgW="939392" imgH="406224" progId="Equation.3">
                  <p:embed/>
                </p:oleObj>
              </mc:Choice>
              <mc:Fallback>
                <p:oleObj name="Equation" r:id="rId6" imgW="939392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02263"/>
                        <a:ext cx="177800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05484802-9DE0-42E2-84D3-972D9F465F7F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21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6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build="p"/>
      <p:bldP spid="286724" grpId="0" build="p" autoUpdateAnimBg="0"/>
      <p:bldP spid="28672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0639C5-ED5D-48B3-8616-E78C1E28D48F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43800" cy="4062413"/>
          </a:xfrm>
        </p:spPr>
        <p:txBody>
          <a:bodyPr/>
          <a:lstStyle/>
          <a:p>
            <a:pPr marL="0" indent="720000" algn="just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若顾客的购买是无记忆的</a:t>
            </a:r>
            <a:r>
              <a:rPr lang="en-US" altLang="zh-CN" sz="2400" dirty="0" smtClean="0">
                <a:ea typeface="黑体" panose="02010609060101010101" pitchFamily="49" charset="-122"/>
              </a:rPr>
              <a:t>, </a:t>
            </a:r>
            <a:r>
              <a:rPr lang="zh-CN" altLang="en-US" sz="2400" dirty="0" smtClean="0">
                <a:ea typeface="黑体" panose="02010609060101010101" pitchFamily="49" charset="-122"/>
              </a:rPr>
              <a:t>即已知顾客现在的购买情况</a:t>
            </a:r>
            <a:r>
              <a:rPr lang="en-US" altLang="zh-CN" sz="2400" dirty="0" smtClean="0">
                <a:ea typeface="黑体" panose="02010609060101010101" pitchFamily="49" charset="-122"/>
              </a:rPr>
              <a:t>, </a:t>
            </a:r>
            <a:r>
              <a:rPr lang="zh-CN" altLang="en-US" sz="2400" dirty="0" smtClean="0">
                <a:ea typeface="黑体" panose="02010609060101010101" pitchFamily="49" charset="-122"/>
              </a:rPr>
              <a:t>顾客将来购买的情况不受过去历史购买的影响</a:t>
            </a:r>
            <a:r>
              <a:rPr lang="en-US" altLang="zh-CN" sz="2400" dirty="0" smtClean="0">
                <a:ea typeface="黑体" panose="02010609060101010101" pitchFamily="49" charset="-122"/>
              </a:rPr>
              <a:t>, </a:t>
            </a:r>
            <a:r>
              <a:rPr lang="zh-CN" altLang="en-US" sz="2400" dirty="0" smtClean="0">
                <a:ea typeface="黑体" panose="02010609060101010101" pitchFamily="49" charset="-122"/>
              </a:rPr>
              <a:t>而只与现在的购买情况有关。现在市场上供应</a:t>
            </a:r>
            <a:r>
              <a:rPr lang="en-US" altLang="zh-CN" sz="2400" dirty="0" smtClean="0"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ea typeface="黑体" panose="02010609060101010101" pitchFamily="49" charset="-122"/>
              </a:rPr>
              <a:t>C</a:t>
            </a:r>
            <a:r>
              <a:rPr lang="zh-CN" altLang="en-US" sz="2400" dirty="0" smtClean="0">
                <a:ea typeface="黑体" panose="02010609060101010101" pitchFamily="49" charset="-122"/>
              </a:rPr>
              <a:t>三个不同厂生产的</a:t>
            </a:r>
            <a:r>
              <a:rPr lang="en-US" altLang="zh-CN" sz="2400" dirty="0" smtClean="0">
                <a:ea typeface="黑体" panose="02010609060101010101" pitchFamily="49" charset="-122"/>
              </a:rPr>
              <a:t>50</a:t>
            </a:r>
            <a:r>
              <a:rPr lang="zh-CN" altLang="en-US" sz="2400" dirty="0" smtClean="0">
                <a:ea typeface="黑体" panose="02010609060101010101" pitchFamily="49" charset="-122"/>
              </a:rPr>
              <a:t>克袋装味精。</a:t>
            </a:r>
            <a:r>
              <a:rPr lang="en-US" altLang="zh-CN" sz="2400" dirty="0" smtClean="0">
                <a:ea typeface="黑体" panose="02010609060101010101" pitchFamily="49" charset="-122"/>
              </a:rPr>
              <a:t>X(n)=1</a:t>
            </a:r>
            <a:r>
              <a:rPr lang="zh-CN" altLang="en-US" sz="2400" dirty="0" smtClean="0"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ea typeface="黑体" panose="02010609060101010101" pitchFamily="49" charset="-122"/>
              </a:rPr>
              <a:t>X(n)=2</a:t>
            </a:r>
            <a:r>
              <a:rPr lang="zh-CN" altLang="en-US" sz="2400" dirty="0" smtClean="0"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ea typeface="黑体" panose="02010609060101010101" pitchFamily="49" charset="-122"/>
              </a:rPr>
              <a:t>X(n)= 3</a:t>
            </a:r>
            <a:r>
              <a:rPr lang="zh-CN" altLang="en-US" sz="2400" dirty="0" smtClean="0">
                <a:ea typeface="黑体" panose="02010609060101010101" pitchFamily="49" charset="-122"/>
              </a:rPr>
              <a:t>分别表示顾客第</a:t>
            </a:r>
            <a:r>
              <a:rPr lang="en-US" altLang="zh-CN" sz="2400" dirty="0" smtClean="0">
                <a:ea typeface="黑体" panose="02010609060101010101" pitchFamily="49" charset="-122"/>
              </a:rPr>
              <a:t>n</a:t>
            </a:r>
            <a:r>
              <a:rPr lang="zh-CN" altLang="en-US" sz="2400" dirty="0" smtClean="0">
                <a:ea typeface="黑体" panose="02010609060101010101" pitchFamily="49" charset="-122"/>
              </a:rPr>
              <a:t>次购买</a:t>
            </a:r>
            <a:r>
              <a:rPr lang="en-US" altLang="zh-CN" sz="2400" dirty="0" smtClean="0"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ea typeface="黑体" panose="02010609060101010101" pitchFamily="49" charset="-122"/>
              </a:rPr>
              <a:t>、</a:t>
            </a:r>
            <a:r>
              <a:rPr lang="en-US" altLang="zh-CN" sz="2400" dirty="0" smtClean="0">
                <a:ea typeface="黑体" panose="02010609060101010101" pitchFamily="49" charset="-122"/>
              </a:rPr>
              <a:t>C</a:t>
            </a:r>
            <a:r>
              <a:rPr lang="zh-CN" altLang="en-US" sz="2400" dirty="0" smtClean="0">
                <a:ea typeface="黑体" panose="02010609060101010101" pitchFamily="49" charset="-122"/>
              </a:rPr>
              <a:t>厂的味精。</a:t>
            </a:r>
          </a:p>
          <a:p>
            <a:pPr marL="0" indent="720000" algn="just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黑体" panose="02010609060101010101" pitchFamily="49" charset="-122"/>
              </a:rPr>
              <a:t>{X(n), n=1, 2, 3, …}</a:t>
            </a:r>
            <a:r>
              <a:rPr lang="zh-CN" altLang="en-US" sz="2400" dirty="0" smtClean="0">
                <a:ea typeface="黑体" panose="02010609060101010101" pitchFamily="49" charset="-122"/>
              </a:rPr>
              <a:t>是一个齐次马氏链</a:t>
            </a:r>
            <a:r>
              <a:rPr lang="en-US" altLang="zh-CN" sz="2400" dirty="0" smtClean="0">
                <a:ea typeface="黑体" panose="02010609060101010101" pitchFamily="49" charset="-122"/>
              </a:rPr>
              <a:t>, </a:t>
            </a:r>
            <a:r>
              <a:rPr lang="zh-CN" altLang="en-US" sz="2400" dirty="0" smtClean="0">
                <a:ea typeface="黑体" panose="02010609060101010101" pitchFamily="49" charset="-122"/>
              </a:rPr>
              <a:t>状态空间</a:t>
            </a:r>
            <a:r>
              <a:rPr lang="en-US" altLang="zh-CN" sz="2400" dirty="0" smtClean="0">
                <a:ea typeface="黑体" panose="02010609060101010101" pitchFamily="49" charset="-122"/>
              </a:rPr>
              <a:t>E</a:t>
            </a:r>
            <a:r>
              <a:rPr lang="zh-CN" altLang="en-US" sz="2400" dirty="0" smtClean="0">
                <a:ea typeface="黑体" panose="02010609060101010101" pitchFamily="49" charset="-122"/>
              </a:rPr>
              <a:t>＝</a:t>
            </a:r>
            <a:r>
              <a:rPr lang="en-US" altLang="zh-CN" sz="2400" dirty="0" smtClean="0">
                <a:ea typeface="黑体" panose="02010609060101010101" pitchFamily="49" charset="-122"/>
              </a:rPr>
              <a:t>{1, 2, 3}</a:t>
            </a:r>
            <a:r>
              <a:rPr lang="zh-CN" altLang="en-US" sz="2400" dirty="0" smtClean="0">
                <a:ea typeface="黑体" panose="02010609060101010101" pitchFamily="49" charset="-122"/>
              </a:rPr>
              <a:t>。</a:t>
            </a:r>
          </a:p>
          <a:p>
            <a:pPr marL="0" indent="720000" algn="just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若已知第一次顾客购买三个厂味精的概率分布</a:t>
            </a:r>
            <a:r>
              <a:rPr lang="en-US" altLang="zh-CN" sz="2400" dirty="0" smtClean="0">
                <a:ea typeface="黑体" panose="02010609060101010101" pitchFamily="49" charset="-122"/>
              </a:rPr>
              <a:t>, </a:t>
            </a:r>
            <a:r>
              <a:rPr lang="zh-CN" altLang="en-US" sz="2400" dirty="0" smtClean="0">
                <a:ea typeface="黑体" panose="02010609060101010101" pitchFamily="49" charset="-122"/>
              </a:rPr>
              <a:t>即初始分布</a:t>
            </a:r>
          </a:p>
          <a:p>
            <a:pPr marL="0" indent="0" algn="ctr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黑体" panose="02010609060101010101" pitchFamily="49" charset="-122"/>
              </a:rPr>
              <a:t>P</a:t>
            </a:r>
            <a:r>
              <a:rPr lang="en-US" altLang="zh-CN" sz="2400" baseline="-25000" dirty="0" smtClean="0"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ea typeface="黑体" panose="02010609060101010101" pitchFamily="49" charset="-122"/>
              </a:rPr>
              <a:t>＝</a:t>
            </a:r>
            <a:r>
              <a:rPr lang="en-US" altLang="zh-CN" sz="2400" dirty="0" smtClean="0">
                <a:ea typeface="黑体" panose="02010609060101010101" pitchFamily="49" charset="-122"/>
              </a:rPr>
              <a:t>(P{X(1)=1}, P{X(1)=2}, P{X(1)=3})</a:t>
            </a:r>
            <a:r>
              <a:rPr lang="zh-CN" altLang="en-US" sz="2400" dirty="0" smtClean="0">
                <a:ea typeface="黑体" panose="02010609060101010101" pitchFamily="49" charset="-122"/>
              </a:rPr>
              <a:t>＝</a:t>
            </a:r>
            <a:r>
              <a:rPr lang="en-US" altLang="zh-CN" sz="2400" dirty="0" smtClean="0">
                <a:ea typeface="黑体" panose="02010609060101010101" pitchFamily="49" charset="-122"/>
              </a:rPr>
              <a:t>(0.2, 0.4, 0.4)</a:t>
            </a:r>
          </a:p>
          <a:p>
            <a:pPr marL="0" indent="720000" algn="just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又知道一般顾客的购买倾向</a:t>
            </a:r>
            <a:r>
              <a:rPr lang="en-US" altLang="zh-CN" sz="2400" dirty="0" smtClean="0">
                <a:ea typeface="黑体" panose="02010609060101010101" pitchFamily="49" charset="-122"/>
              </a:rPr>
              <a:t>——</a:t>
            </a:r>
            <a:r>
              <a:rPr lang="zh-CN" altLang="en-US" sz="2400" dirty="0" smtClean="0">
                <a:ea typeface="黑体" panose="02010609060101010101" pitchFamily="49" charset="-122"/>
              </a:rPr>
              <a:t>转移矩阵</a:t>
            </a:r>
          </a:p>
        </p:txBody>
      </p:sp>
      <p:graphicFrame>
        <p:nvGraphicFramePr>
          <p:cNvPr id="90118" name="Object 4"/>
          <p:cNvGraphicFramePr>
            <a:graphicFrameLocks noChangeAspect="1"/>
          </p:cNvGraphicFramePr>
          <p:nvPr/>
        </p:nvGraphicFramePr>
        <p:xfrm>
          <a:off x="3124200" y="5181600"/>
          <a:ext cx="25146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4" imgW="1308100" imgH="698500" progId="Equation.3">
                  <p:embed/>
                </p:oleObj>
              </mc:Choice>
              <mc:Fallback>
                <p:oleObj name="Equation" r:id="rId4" imgW="13081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25146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1258888" y="4251325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～</a:t>
            </a:r>
          </a:p>
        </p:txBody>
      </p:sp>
      <p:sp>
        <p:nvSpPr>
          <p:cNvPr id="460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F74D176D-C587-4117-A8EB-719581819CEE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22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B9A53D-2CE2-48B7-8D84-722282C83D9F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5(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1)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512763"/>
          </a:xfrm>
        </p:spPr>
        <p:txBody>
          <a:bodyPr/>
          <a:lstStyle/>
          <a:p>
            <a:pPr eaLnBrk="1" hangingPunct="1">
              <a:buClr>
                <a:srgbClr val="CC00CC"/>
              </a:buClr>
              <a:buFont typeface="Wingdings" panose="05000000000000000000" pitchFamily="2" charset="2"/>
              <a:buAutoNum type="arabicParenR"/>
            </a:pP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顾客第二次购买各厂味精的概率</a:t>
            </a:r>
            <a:endParaRPr lang="zh-CN" altLang="en-US" sz="2400" smtClean="0">
              <a:ea typeface="黑体" panose="02010609060101010101" pitchFamily="49" charset="-122"/>
            </a:endParaRPr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1676400" y="1652588"/>
          <a:ext cx="5138738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4" imgW="2679700" imgH="927100" progId="Equation.3">
                  <p:embed/>
                </p:oleObj>
              </mc:Choice>
              <mc:Fallback>
                <p:oleObj name="Equation" r:id="rId4" imgW="26797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652588"/>
                        <a:ext cx="5138738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1066800" y="3505200"/>
            <a:ext cx="7848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CC00CC"/>
              </a:buClr>
              <a:buFont typeface="Wingdings" panose="05000000000000000000" pitchFamily="2" charset="2"/>
              <a:buAutoNum type="arabicParenR" startAt="2"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求第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次购买各厂味精的顾客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经过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3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次购买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第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4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次购买各厂味精的概率</a:t>
            </a:r>
          </a:p>
        </p:txBody>
      </p:sp>
      <p:graphicFrame>
        <p:nvGraphicFramePr>
          <p:cNvPr id="288774" name="Object 6"/>
          <p:cNvGraphicFramePr>
            <a:graphicFrameLocks noChangeAspect="1"/>
          </p:cNvGraphicFramePr>
          <p:nvPr/>
        </p:nvGraphicFramePr>
        <p:xfrm>
          <a:off x="1676400" y="4548188"/>
          <a:ext cx="6137275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6" imgW="3200400" imgH="927100" progId="Equation.3">
                  <p:embed/>
                </p:oleObj>
              </mc:Choice>
              <mc:Fallback>
                <p:oleObj name="Equation" r:id="rId6" imgW="32004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48188"/>
                        <a:ext cx="6137275" cy="177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13D889EA-8EB5-436E-B3CF-6989A28D1B8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23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build="p"/>
      <p:bldP spid="28877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605C9D-9CEC-411A-B0C4-E146917FDD9D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mtClean="0">
                <a:ea typeface="黑体" panose="02010609060101010101" pitchFamily="49" charset="-122"/>
              </a:rPr>
              <a:t>齐次马氏链例</a:t>
            </a:r>
            <a:r>
              <a:rPr lang="en-US" altLang="zh-CN" smtClean="0">
                <a:ea typeface="黑体" panose="02010609060101010101" pitchFamily="49" charset="-122"/>
              </a:rPr>
              <a:t>5(</a:t>
            </a:r>
            <a:r>
              <a:rPr lang="zh-CN" altLang="en-US" smtClean="0">
                <a:ea typeface="黑体" panose="02010609060101010101" pitchFamily="49" charset="-122"/>
              </a:rPr>
              <a:t>续</a:t>
            </a:r>
            <a:r>
              <a:rPr lang="en-US" altLang="zh-CN" smtClean="0">
                <a:ea typeface="黑体" panose="02010609060101010101" pitchFamily="49" charset="-122"/>
              </a:rPr>
              <a:t>2)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848600" cy="8540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CC00CC"/>
              </a:buClr>
              <a:buFont typeface="Wingdings" panose="05000000000000000000" pitchFamily="2" charset="2"/>
              <a:buAutoNum type="arabicParenR" startAt="3"/>
            </a:pP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预测经过长期多次购买之后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顾客购买倾向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</a:rPr>
              <a:t>—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各厂味精市场占有率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143000" y="1957388"/>
            <a:ext cx="7543800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因</a:t>
            </a:r>
            <a:r>
              <a:rPr lang="en-US" altLang="zh-CN" sz="2400">
                <a:ea typeface="黑体" panose="02010609060101010101" pitchFamily="49" charset="-122"/>
              </a:rPr>
              <a:t>p</a:t>
            </a:r>
            <a:r>
              <a:rPr lang="en-US" altLang="zh-CN" sz="2400" baseline="-25000">
                <a:ea typeface="黑体" panose="02010609060101010101" pitchFamily="49" charset="-122"/>
              </a:rPr>
              <a:t>ij</a:t>
            </a:r>
            <a:r>
              <a:rPr lang="en-US" altLang="zh-CN" sz="2400">
                <a:ea typeface="黑体" panose="02010609060101010101" pitchFamily="49" charset="-122"/>
              </a:rPr>
              <a:t>&gt;0, i, j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E,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故为遍历的马氏链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其极限分布等于平稳分布</a:t>
            </a:r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2482850" y="2720975"/>
          <a:ext cx="37655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4" imgW="1739900" imgH="482600" progId="Equation.3">
                  <p:embed/>
                </p:oleObj>
              </mc:Choice>
              <mc:Fallback>
                <p:oleObj name="Equation" r:id="rId4" imgW="17399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720975"/>
                        <a:ext cx="37655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2501900" y="3724275"/>
          <a:ext cx="3792538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6" imgW="1752600" imgH="939800" progId="Equation.3">
                  <p:embed/>
                </p:oleObj>
              </mc:Choice>
              <mc:Fallback>
                <p:oleObj name="Equation" r:id="rId6" imgW="1752600" imgH="93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3724275"/>
                        <a:ext cx="3792538" cy="203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Rectangle 7"/>
          <p:cNvSpPr>
            <a:spLocks noChangeArrowheads="1"/>
          </p:cNvSpPr>
          <p:nvPr/>
        </p:nvSpPr>
        <p:spPr bwMode="auto">
          <a:xfrm>
            <a:off x="1143000" y="59436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解得平稳分布</a:t>
            </a:r>
          </a:p>
        </p:txBody>
      </p:sp>
      <p:graphicFrame>
        <p:nvGraphicFramePr>
          <p:cNvPr id="289800" name="Object 8"/>
          <p:cNvGraphicFramePr>
            <a:graphicFrameLocks noChangeAspect="1"/>
          </p:cNvGraphicFramePr>
          <p:nvPr/>
        </p:nvGraphicFramePr>
        <p:xfrm>
          <a:off x="3124200" y="5715000"/>
          <a:ext cx="35052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8" imgW="1714500" imgH="444500" progId="Equation.3">
                  <p:embed/>
                </p:oleObj>
              </mc:Choice>
              <mc:Fallback>
                <p:oleObj name="Equation" r:id="rId8" imgW="17145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15000"/>
                        <a:ext cx="35052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41E9A61E-8692-43B2-89FD-CEC701A6201F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utoUpdateAnimBg="0"/>
      <p:bldP spid="28979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本讲主要内容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1979613" y="1349375"/>
            <a:ext cx="5813425" cy="4210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齐次马氏链的性质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初始分布、绝对分布、极限分布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遍历性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平稳性</a:t>
            </a:r>
          </a:p>
        </p:txBody>
      </p:sp>
      <p:sp>
        <p:nvSpPr>
          <p:cNvPr id="5222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DB6B2F-9A6F-4116-9FC4-405B1301BFBE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2019/1/15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22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2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fld id="{686A055C-DE85-484B-A43C-D25EC84B62F3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25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2775A2-ED9A-46D4-8FE5-03DEF5E67CA9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1125538"/>
            <a:ext cx="6696075" cy="52689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  <a:ea typeface="黑体" panose="02010609060101010101" pitchFamily="49" charset="-122"/>
              </a:rPr>
              <a:t>齐次马氏链状态的分类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互通  首达</a:t>
            </a:r>
            <a:endParaRPr lang="zh-CN" altLang="en-US" sz="4000" smtClean="0">
              <a:solidFill>
                <a:srgbClr val="CC00CC"/>
              </a:solidFill>
              <a:ea typeface="黑体" panose="02010609060101010101" pitchFamily="49" charset="-122"/>
            </a:endParaRP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  <a:ea typeface="黑体" panose="02010609060101010101" pitchFamily="49" charset="-122"/>
              </a:rPr>
              <a:t>常返与非常返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  <a:ea typeface="黑体" panose="02010609060101010101" pitchFamily="49" charset="-122"/>
              </a:rPr>
              <a:t>正常返与零常返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  <a:ea typeface="黑体" panose="02010609060101010101" pitchFamily="49" charset="-122"/>
              </a:rPr>
              <a:t>状态空间分解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  <a:ea typeface="黑体" panose="02010609060101010101" pitchFamily="49" charset="-122"/>
              </a:rPr>
              <a:t>不可约马氏链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4000" smtClean="0">
                <a:solidFill>
                  <a:srgbClr val="CC00CC"/>
                </a:solidFill>
                <a:ea typeface="黑体" panose="02010609060101010101" pitchFamily="49" charset="-122"/>
              </a:rPr>
              <a:t>状态的周期性</a:t>
            </a:r>
          </a:p>
        </p:txBody>
      </p:sp>
      <p:sp>
        <p:nvSpPr>
          <p:cNvPr id="532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30FD6D7C-7FA9-45B4-A986-4E317E6CB2D9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D603EF-B4D2-4C14-A5EA-5BB63A3C61E4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1193800"/>
            <a:ext cx="7561263" cy="292576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4400" dirty="0" smtClean="0">
                <a:solidFill>
                  <a:srgbClr val="0000FF"/>
                </a:solidFill>
                <a:ea typeface="黑体" pitchFamily="2" charset="-122"/>
              </a:rPr>
              <a:t>P152—154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4400" dirty="0" smtClean="0">
                <a:solidFill>
                  <a:srgbClr val="CC00CC"/>
                </a:solidFill>
                <a:ea typeface="黑体" pitchFamily="2" charset="-122"/>
              </a:rPr>
              <a:t>10.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4400" dirty="0" smtClean="0">
                <a:solidFill>
                  <a:srgbClr val="CC00CC"/>
                </a:solidFill>
                <a:ea typeface="黑体" pitchFamily="2" charset="-122"/>
              </a:rPr>
              <a:t>19.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z="4400" smtClean="0">
                <a:ea typeface="黑体" panose="02010609060101010101" pitchFamily="49" charset="-122"/>
              </a:rPr>
              <a:t>习　题　四</a:t>
            </a:r>
          </a:p>
        </p:txBody>
      </p:sp>
      <p:sp>
        <p:nvSpPr>
          <p:cNvPr id="5530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216A1981-5635-47E3-AD9A-A9E4BF4D8A4C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F3F63E-10D4-4254-A0AD-D892FF741C1C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407988"/>
            <a:ext cx="7467600" cy="515937"/>
          </a:xfrm>
          <a:noFill/>
        </p:spPr>
        <p:txBody>
          <a:bodyPr/>
          <a:lstStyle/>
          <a:p>
            <a:pPr eaLnBrk="1" hangingPunct="1"/>
            <a:r>
              <a:rPr lang="zh-CN" altLang="en-US" sz="4400" smtClean="0">
                <a:ea typeface="黑体" panose="02010609060101010101" pitchFamily="49" charset="-122"/>
              </a:rPr>
              <a:t>习　题　四</a:t>
            </a:r>
          </a:p>
        </p:txBody>
      </p:sp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25538"/>
            <a:ext cx="8047038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846513"/>
            <a:ext cx="804703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B1183961-23BA-43BB-96D1-23703199253E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28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  <a:cs typeface="Times New Roman" panose="02020603050405020304" pitchFamily="18" charset="0"/>
              </a:rPr>
              <a:t>本讲主要内容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1979613" y="1349375"/>
            <a:ext cx="5813425" cy="4210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800" smtClean="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马尔可夫过程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齐次马氏链的性质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初始分布、绝对分布、极限分布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遍历性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sz="3600" smtClean="0">
                <a:solidFill>
                  <a:srgbClr val="CC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平稳性</a:t>
            </a:r>
          </a:p>
        </p:txBody>
      </p:sp>
      <p:sp>
        <p:nvSpPr>
          <p:cNvPr id="819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B90418-4109-4599-8546-44ACCFCB3B75}" type="datetime1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2019/1/15</a:t>
            </a:fld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信息与软件工程学院　顾小丰</a:t>
            </a:r>
            <a:endParaRPr lang="en-US" altLang="zh-CN" sz="1800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－</a:t>
            </a:r>
            <a:fld id="{7EDA9F64-E8B0-4131-A9E9-32F732534533}" type="slidenum">
              <a:rPr lang="zh-CN" altLang="en-US" sz="1800" smtClean="0">
                <a:solidFill>
                  <a:srgbClr val="00FF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pPr/>
              <a:t>3</a:t>
            </a:fld>
            <a:endParaRPr lang="zh-CN" altLang="en-US" sz="1800" smtClean="0">
              <a:solidFill>
                <a:srgbClr val="00FF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E77516-E376-4E57-90DD-F2EF75C4DDB8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齐次马氏链的性质</a:t>
            </a:r>
            <a:r>
              <a:rPr lang="en-US" altLang="zh-CN" smtClean="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620000" cy="738188"/>
          </a:xfrm>
        </p:spPr>
        <p:txBody>
          <a:bodyPr/>
          <a:lstStyle/>
          <a:p>
            <a:pPr marL="0" indent="719138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ea typeface="黑体" panose="02010609060101010101" pitchFamily="49" charset="-122"/>
              </a:rPr>
              <a:t>齐次马氏链</a:t>
            </a:r>
            <a:r>
              <a:rPr lang="en-US" altLang="zh-CN" sz="24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z="24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的转移概率</a:t>
            </a:r>
            <a:r>
              <a:rPr lang="en-US" altLang="zh-CN" sz="24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aseline="-250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en-US" altLang="zh-CN" sz="24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(k)</a:t>
            </a:r>
            <a:r>
              <a:rPr lang="zh-CN" altLang="en-US" sz="24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满足</a:t>
            </a:r>
            <a:r>
              <a:rPr lang="en-US" altLang="zh-CN" sz="24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C-K</a:t>
            </a:r>
            <a:r>
              <a:rPr lang="zh-CN" altLang="en-US" sz="24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方程</a:t>
            </a:r>
            <a:r>
              <a:rPr lang="en-US" altLang="zh-CN" sz="24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(Chapman-Kolmogrov)</a:t>
            </a:r>
            <a:r>
              <a:rPr lang="zh-CN" altLang="en-US" sz="24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9222" name="Object 4"/>
          <p:cNvGraphicFramePr>
            <a:graphicFrameLocks noChangeAspect="1"/>
          </p:cNvGraphicFramePr>
          <p:nvPr/>
        </p:nvGraphicFramePr>
        <p:xfrm>
          <a:off x="3049588" y="1905000"/>
          <a:ext cx="31988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4" imgW="1607874" imgH="297180" progId="Equation.3">
                  <p:embed/>
                </p:oleObj>
              </mc:Choice>
              <mc:Fallback>
                <p:oleObj name="公式" r:id="rId4" imgW="1607874" imgH="2971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1905000"/>
                        <a:ext cx="319881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1143000" y="2416175"/>
            <a:ext cx="70866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采用矩阵记号为：</a:t>
            </a:r>
          </a:p>
          <a:p>
            <a:pPr algn="ctr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P(k+s)</a:t>
            </a: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P(k)P(s)</a:t>
            </a: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1143000" y="3222625"/>
            <a:ext cx="9493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1219200" y="3581400"/>
            <a:ext cx="7696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(k+s)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P{X(m+k+s)=j|X(m)=i}</a:t>
            </a:r>
          </a:p>
        </p:txBody>
      </p:sp>
      <p:graphicFrame>
        <p:nvGraphicFramePr>
          <p:cNvPr id="269320" name="Object 8"/>
          <p:cNvGraphicFramePr>
            <a:graphicFrameLocks noChangeAspect="1"/>
          </p:cNvGraphicFramePr>
          <p:nvPr/>
        </p:nvGraphicFramePr>
        <p:xfrm>
          <a:off x="1066800" y="4117975"/>
          <a:ext cx="50498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6" imgW="3048000" imgH="342900" progId="Equation.3">
                  <p:embed/>
                </p:oleObj>
              </mc:Choice>
              <mc:Fallback>
                <p:oleObj name="Equation" r:id="rId6" imgW="30480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7975"/>
                        <a:ext cx="50498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1" name="Object 9"/>
          <p:cNvGraphicFramePr>
            <a:graphicFrameLocks noChangeAspect="1"/>
          </p:cNvGraphicFramePr>
          <p:nvPr/>
        </p:nvGraphicFramePr>
        <p:xfrm>
          <a:off x="1066800" y="4748213"/>
          <a:ext cx="7912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8" imgW="4775200" imgH="342900" progId="Equation.3">
                  <p:embed/>
                </p:oleObj>
              </mc:Choice>
              <mc:Fallback>
                <p:oleObj name="Equation" r:id="rId8" imgW="47752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48213"/>
                        <a:ext cx="79121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2" name="Object 10"/>
          <p:cNvGraphicFramePr>
            <a:graphicFrameLocks noChangeAspect="1"/>
          </p:cNvGraphicFramePr>
          <p:nvPr/>
        </p:nvGraphicFramePr>
        <p:xfrm>
          <a:off x="1066800" y="5378450"/>
          <a:ext cx="6902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0" imgW="4165600" imgH="342900" progId="Equation.3">
                  <p:embed/>
                </p:oleObj>
              </mc:Choice>
              <mc:Fallback>
                <p:oleObj name="Equation" r:id="rId10" imgW="4165600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78450"/>
                        <a:ext cx="69024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23" name="Object 11"/>
          <p:cNvGraphicFramePr>
            <a:graphicFrameLocks noChangeAspect="1"/>
          </p:cNvGraphicFramePr>
          <p:nvPr/>
        </p:nvGraphicFramePr>
        <p:xfrm>
          <a:off x="1066800" y="6008688"/>
          <a:ext cx="17668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2" imgW="1066800" imgH="342900" progId="Equation.3">
                  <p:embed/>
                </p:oleObj>
              </mc:Choice>
              <mc:Fallback>
                <p:oleObj name="Equation" r:id="rId12" imgW="10668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08688"/>
                        <a:ext cx="17668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25" name="AutoShape 13"/>
          <p:cNvSpPr>
            <a:spLocks/>
          </p:cNvSpPr>
          <p:nvPr/>
        </p:nvSpPr>
        <p:spPr bwMode="auto">
          <a:xfrm>
            <a:off x="5029200" y="2622550"/>
            <a:ext cx="3962400" cy="949325"/>
          </a:xfrm>
          <a:prstGeom prst="borderCallout1">
            <a:avLst>
              <a:gd name="adj1" fmla="val 8569"/>
              <a:gd name="adj2" fmla="val -1921"/>
              <a:gd name="adj3" fmla="val 224287"/>
              <a:gd name="adj4" fmla="val -96875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带条件的乘法公式：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P(A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|B)=P(A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|B)</a:t>
            </a:r>
            <a:r>
              <a:rPr lang="en-US" altLang="zh-CN">
                <a:ea typeface="黑体" panose="02010609060101010101" pitchFamily="49" charset="-122"/>
              </a:rPr>
              <a:t>·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P(A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|A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B)</a:t>
            </a:r>
          </a:p>
        </p:txBody>
      </p:sp>
      <p:sp>
        <p:nvSpPr>
          <p:cNvPr id="269326" name="AutoShape 14"/>
          <p:cNvSpPr>
            <a:spLocks/>
          </p:cNvSpPr>
          <p:nvPr/>
        </p:nvSpPr>
        <p:spPr bwMode="auto">
          <a:xfrm>
            <a:off x="6629400" y="2698750"/>
            <a:ext cx="1752600" cy="501650"/>
          </a:xfrm>
          <a:prstGeom prst="borderCallout1">
            <a:avLst>
              <a:gd name="adj1" fmla="val 22787"/>
              <a:gd name="adj2" fmla="val -4347"/>
              <a:gd name="adj3" fmla="val 299051"/>
              <a:gd name="adj4" fmla="val -310324"/>
            </a:avLst>
          </a:prstGeom>
          <a:solidFill>
            <a:srgbClr val="96FFFF"/>
          </a:solidFill>
          <a:ln w="25400">
            <a:solidFill>
              <a:srgbClr val="CC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全概率公式</a:t>
            </a:r>
          </a:p>
        </p:txBody>
      </p:sp>
      <p:sp>
        <p:nvSpPr>
          <p:cNvPr id="92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A903FAAA-E98C-416E-A0BD-91942A2E2F8E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4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9" grpId="0" autoUpdateAnimBg="0"/>
      <p:bldP spid="269325" grpId="0" animBg="1" autoUpdateAnimBg="0"/>
      <p:bldP spid="26932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1AFFE84-0C20-4600-B5A2-9C537C1CE9EF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齐次马氏链的性质</a:t>
            </a:r>
            <a:r>
              <a:rPr lang="en-US" altLang="zh-CN" smtClean="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43800" cy="1120775"/>
          </a:xfrm>
        </p:spPr>
        <p:txBody>
          <a:bodyPr/>
          <a:lstStyle/>
          <a:p>
            <a:pPr marL="0" indent="719138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齐次马氏链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步转移矩阵等于一步转移矩阵的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次方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即：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P(n)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500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1219200" y="2286000"/>
            <a:ext cx="76962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  由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C-K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方程有：</a:t>
            </a:r>
          </a:p>
          <a:p>
            <a:pPr lvl="1" algn="ctr" eaLnBrk="1" hangingPunct="1">
              <a:lnSpc>
                <a:spcPct val="13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P(k+s)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P(k)</a:t>
            </a:r>
            <a:r>
              <a:rPr lang="en-US" altLang="zh-CN" sz="2800">
                <a:ea typeface="黑体" panose="02010609060101010101" pitchFamily="49" charset="-122"/>
              </a:rPr>
              <a:t>·</a:t>
            </a: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P(s)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令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k=s=1,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有：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P(2)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P(1)</a:t>
            </a:r>
            <a:r>
              <a:rPr lang="en-US" altLang="zh-CN">
                <a:ea typeface="黑体" panose="02010609060101010101" pitchFamily="49" charset="-122"/>
              </a:rPr>
              <a:t>·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P(1)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3000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令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k=2, s=1,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有：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P(3)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P(2)</a:t>
            </a:r>
            <a:r>
              <a:rPr lang="en-US" altLang="zh-CN">
                <a:ea typeface="黑体" panose="02010609060101010101" pitchFamily="49" charset="-122"/>
              </a:rPr>
              <a:t>·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P(1)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3000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·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30000"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由数学归纳法得：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P(n)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5000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r>
              <a:rPr lang="zh-CN" altLang="en-US">
                <a:ea typeface="黑体" panose="02010609060101010101" pitchFamily="49" charset="-122"/>
              </a:rPr>
              <a:t> </a:t>
            </a:r>
            <a:endParaRPr lang="en-US" altLang="zh-CN"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6600CC"/>
                </a:solidFill>
                <a:ea typeface="黑体" panose="02010609060101010101" pitchFamily="49" charset="-122"/>
              </a:rPr>
              <a:t>齐次马氏链的</a:t>
            </a:r>
            <a:r>
              <a:rPr lang="en-US" altLang="zh-CN">
                <a:solidFill>
                  <a:srgbClr val="6600CC"/>
                </a:solidFill>
                <a:ea typeface="黑体" panose="02010609060101010101" pitchFamily="49" charset="-122"/>
              </a:rPr>
              <a:t>n</a:t>
            </a:r>
            <a:r>
              <a:rPr lang="zh-CN" altLang="en-US">
                <a:solidFill>
                  <a:srgbClr val="6600CC"/>
                </a:solidFill>
                <a:ea typeface="黑体" panose="02010609060101010101" pitchFamily="49" charset="-122"/>
              </a:rPr>
              <a:t>步转移概率由一步转移概率确定。</a:t>
            </a:r>
          </a:p>
        </p:txBody>
      </p:sp>
      <p:sp>
        <p:nvSpPr>
          <p:cNvPr id="112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F63A6699-276A-44A1-A110-CB496A44F1D0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5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E6D366-95CB-4371-9716-73892D43CC0E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齐次马氏链的性质</a:t>
            </a:r>
            <a:r>
              <a:rPr lang="en-US" altLang="zh-CN" smtClean="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06488"/>
            <a:ext cx="7543800" cy="1662112"/>
          </a:xfrm>
        </p:spPr>
        <p:txBody>
          <a:bodyPr/>
          <a:lstStyle/>
          <a:p>
            <a:pPr marL="0" indent="72000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</a:rPr>
              <a:t>给定齐次马氏链</a:t>
            </a: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{X(n), n=0, 1, 2, …}, </a:t>
            </a:r>
            <a:r>
              <a:rPr lang="zh-CN" altLang="en-US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称</a:t>
            </a:r>
          </a:p>
          <a:p>
            <a:pPr marL="0" indent="0" algn="ctr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aseline="-25000" dirty="0" smtClean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P{X(0)=</a:t>
            </a:r>
            <a:r>
              <a:rPr lang="en-US" altLang="zh-CN" sz="2400" dirty="0" err="1" smtClean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}	</a:t>
            </a:r>
            <a:r>
              <a:rPr lang="en-US" altLang="zh-CN" sz="2400" dirty="0" err="1" smtClean="0">
                <a:ea typeface="黑体" panose="02010609060101010101" pitchFamily="49" charset="-122"/>
                <a:sym typeface="Symbol" panose="05050102010706020507" pitchFamily="18" charset="2"/>
              </a:rPr>
              <a:t>iE</a:t>
            </a: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endParaRPr lang="zh-CN" altLang="en-US" sz="2400" dirty="0" smtClean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即</a:t>
            </a: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X(0)</a:t>
            </a:r>
            <a:r>
              <a:rPr lang="zh-CN" altLang="en-US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概率分布</a:t>
            </a: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为齐次马氏链的</a:t>
            </a:r>
            <a:r>
              <a:rPr lang="zh-CN" altLang="en-US" sz="2400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初始分布</a:t>
            </a:r>
            <a:r>
              <a:rPr lang="zh-CN" altLang="en-US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其中</a:t>
            </a: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0p</a:t>
            </a:r>
            <a:r>
              <a:rPr lang="en-US" altLang="zh-CN" sz="2400" baseline="-25000" dirty="0" smtClean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1, </a:t>
            </a:r>
            <a:r>
              <a:rPr lang="en-US" altLang="zh-CN" sz="2400" dirty="0" err="1" smtClean="0">
                <a:ea typeface="黑体" panose="02010609060101010101" pitchFamily="49" charset="-122"/>
                <a:sym typeface="Symbol" panose="05050102010706020507" pitchFamily="18" charset="2"/>
              </a:rPr>
              <a:t>iE</a:t>
            </a:r>
            <a:r>
              <a:rPr lang="zh-CN" altLang="en-US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且        ＝</a:t>
            </a:r>
            <a:r>
              <a:rPr lang="en-US" altLang="zh-CN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1, </a:t>
            </a:r>
            <a:r>
              <a:rPr lang="zh-CN" altLang="en-US" sz="2400" dirty="0" smtClean="0">
                <a:ea typeface="黑体" panose="02010609060101010101" pitchFamily="49" charset="-122"/>
                <a:sym typeface="Symbol" panose="05050102010706020507" pitchFamily="18" charset="2"/>
              </a:rPr>
              <a:t>记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219200" y="5376863"/>
            <a:ext cx="3424238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(n)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P{X(n)=j}</a:t>
            </a:r>
            <a:endParaRPr lang="en-US" altLang="zh-CN" sz="2400">
              <a:ea typeface="黑体" panose="02010609060101010101" pitchFamily="49" charset="-122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143000" y="4419600"/>
            <a:ext cx="77724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</a:rPr>
              <a:t>性质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3  </a:t>
            </a: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</a:rPr>
              <a:t>绝对分布由初始分布和转移概率确定</a:t>
            </a:r>
            <a:r>
              <a:rPr lang="en-US" altLang="zh-CN" sz="2400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</a:rPr>
              <a:t>且满足</a:t>
            </a:r>
            <a:endParaRPr lang="zh-CN" altLang="en-US" sz="2400">
              <a:solidFill>
                <a:srgbClr val="0000FF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3320" name="Object 6"/>
          <p:cNvGraphicFramePr>
            <a:graphicFrameLocks noChangeAspect="1"/>
          </p:cNvGraphicFramePr>
          <p:nvPr/>
        </p:nvGraphicFramePr>
        <p:xfrm>
          <a:off x="3563938" y="2255838"/>
          <a:ext cx="6413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4" imgW="368140" imgH="342751" progId="Equation.3">
                  <p:embed/>
                </p:oleObj>
              </mc:Choice>
              <mc:Fallback>
                <p:oleObj name="Equation" r:id="rId4" imgW="368140" imgH="3427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255838"/>
                        <a:ext cx="6413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7"/>
          <p:cNvGraphicFramePr>
            <a:graphicFrameLocks noChangeAspect="1"/>
          </p:cNvGraphicFramePr>
          <p:nvPr/>
        </p:nvGraphicFramePr>
        <p:xfrm>
          <a:off x="5148263" y="2292350"/>
          <a:ext cx="1847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6" imgW="990170" imgH="253890" progId="Equation.3">
                  <p:embed/>
                </p:oleObj>
              </mc:Choice>
              <mc:Fallback>
                <p:oleObj name="Equation" r:id="rId6" imgW="990170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292350"/>
                        <a:ext cx="18478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743200"/>
            <a:ext cx="77724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</a:t>
            </a:r>
            <a:r>
              <a:rPr lang="zh-CN" altLang="en-US" sz="2400">
                <a:ea typeface="黑体" panose="02010609060101010101" pitchFamily="49" charset="-122"/>
              </a:rPr>
              <a:t>给定齐次马氏链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{X(n), n=0, 1, 2, …},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称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(n)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P{X(n)=i}	iE, </a:t>
            </a:r>
            <a:endParaRPr lang="zh-CN" altLang="en-US" sz="240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即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X(n)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概率分布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为齐次马氏链的</a:t>
            </a:r>
            <a:r>
              <a:rPr lang="zh-CN" altLang="en-US" sz="240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绝对分布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其中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0p</a:t>
            </a:r>
            <a:r>
              <a:rPr lang="en-US" altLang="zh-CN" sz="2400" baseline="-2500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(n)1, iE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且              ＝</a:t>
            </a: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1,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记</a:t>
            </a:r>
          </a:p>
        </p:txBody>
      </p:sp>
      <p:graphicFrame>
        <p:nvGraphicFramePr>
          <p:cNvPr id="271369" name="Object 9"/>
          <p:cNvGraphicFramePr>
            <a:graphicFrameLocks noChangeAspect="1"/>
          </p:cNvGraphicFramePr>
          <p:nvPr/>
        </p:nvGraphicFramePr>
        <p:xfrm>
          <a:off x="4030663" y="3990975"/>
          <a:ext cx="973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8" imgW="558558" imgH="342751" progId="Equation.3">
                  <p:embed/>
                </p:oleObj>
              </mc:Choice>
              <mc:Fallback>
                <p:oleObj name="Equation" r:id="rId8" imgW="558558" imgH="3427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3990975"/>
                        <a:ext cx="9731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0" name="Object 10"/>
          <p:cNvGraphicFramePr>
            <a:graphicFrameLocks noChangeAspect="1"/>
          </p:cNvGraphicFramePr>
          <p:nvPr/>
        </p:nvGraphicFramePr>
        <p:xfrm>
          <a:off x="6156325" y="3997325"/>
          <a:ext cx="22018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Equation" r:id="rId10" imgW="1180588" imgH="241195" progId="Equation.3">
                  <p:embed/>
                </p:oleObj>
              </mc:Choice>
              <mc:Fallback>
                <p:oleObj name="Equation" r:id="rId10" imgW="1180588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997325"/>
                        <a:ext cx="22018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1" name="Object 11"/>
          <p:cNvGraphicFramePr>
            <a:graphicFrameLocks noChangeAspect="1"/>
          </p:cNvGraphicFramePr>
          <p:nvPr/>
        </p:nvGraphicFramePr>
        <p:xfrm>
          <a:off x="1682750" y="4953000"/>
          <a:ext cx="29654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Equation" r:id="rId12" imgW="1653486" imgH="297180" progId="Equation.3">
                  <p:embed/>
                </p:oleObj>
              </mc:Choice>
              <mc:Fallback>
                <p:oleObj name="Equation" r:id="rId12" imgW="1653486" imgH="2971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953000"/>
                        <a:ext cx="29654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2" name="Rectangle 12"/>
          <p:cNvSpPr>
            <a:spLocks noChangeArrowheads="1"/>
          </p:cNvSpPr>
          <p:nvPr/>
        </p:nvSpPr>
        <p:spPr bwMode="auto">
          <a:xfrm>
            <a:off x="4686300" y="4876800"/>
            <a:ext cx="1101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ea typeface="黑体" panose="02010609060101010101" pitchFamily="49" charset="-122"/>
              </a:rPr>
              <a:t>或记为</a:t>
            </a:r>
          </a:p>
        </p:txBody>
      </p:sp>
      <p:graphicFrame>
        <p:nvGraphicFramePr>
          <p:cNvPr id="271373" name="Object 13"/>
          <p:cNvGraphicFramePr>
            <a:graphicFrameLocks noChangeAspect="1"/>
          </p:cNvGraphicFramePr>
          <p:nvPr/>
        </p:nvGraphicFramePr>
        <p:xfrm>
          <a:off x="5707063" y="4941888"/>
          <a:ext cx="13017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14" imgW="655428" imgH="205740" progId="Equation.3">
                  <p:embed/>
                </p:oleObj>
              </mc:Choice>
              <mc:Fallback>
                <p:oleObj name="Equation" r:id="rId14" imgW="655428" imgH="2057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941888"/>
                        <a:ext cx="13017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4" name="Object 14"/>
          <p:cNvGraphicFramePr>
            <a:graphicFrameLocks noChangeAspect="1"/>
          </p:cNvGraphicFramePr>
          <p:nvPr/>
        </p:nvGraphicFramePr>
        <p:xfrm>
          <a:off x="4500563" y="5454650"/>
          <a:ext cx="4114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16" imgW="2451100" imgH="342900" progId="Equation.3">
                  <p:embed/>
                </p:oleObj>
              </mc:Choice>
              <mc:Fallback>
                <p:oleObj name="Equation" r:id="rId16" imgW="24511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454650"/>
                        <a:ext cx="4114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5" name="Object 15"/>
          <p:cNvGraphicFramePr>
            <a:graphicFrameLocks noChangeAspect="1"/>
          </p:cNvGraphicFramePr>
          <p:nvPr/>
        </p:nvGraphicFramePr>
        <p:xfrm>
          <a:off x="2774950" y="5956300"/>
          <a:ext cx="14366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8" imgW="825500" imgH="342900" progId="Equation.3">
                  <p:embed/>
                </p:oleObj>
              </mc:Choice>
              <mc:Fallback>
                <p:oleObj name="Equation" r:id="rId18" imgW="825500" imgH="342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5956300"/>
                        <a:ext cx="14366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456CA50F-E523-4624-81D9-50E95FB69BB2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6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p" autoUpdateAnimBg="0"/>
      <p:bldP spid="271365" grpId="0" autoUpdateAnimBg="0"/>
      <p:bldP spid="271368" grpId="0" autoUpdateAnimBg="0"/>
      <p:bldP spid="2713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7B5ADE-D3B9-4EAD-8598-CE3082A5AD2C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齐次马氏链的性质</a:t>
            </a:r>
            <a:r>
              <a:rPr lang="en-US" altLang="zh-CN" smtClean="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125538"/>
            <a:ext cx="7632700" cy="304800"/>
          </a:xfrm>
        </p:spPr>
        <p:txBody>
          <a:bodyPr/>
          <a:lstStyle/>
          <a:p>
            <a:pPr marL="0" indent="719138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smtClean="0">
                <a:solidFill>
                  <a:srgbClr val="0000FF"/>
                </a:solidFill>
                <a:ea typeface="黑体" panose="02010609060101010101" pitchFamily="49" charset="-122"/>
              </a:rPr>
              <a:t>齐次马氏链的有限维分布由初始分布和转移概率确定</a:t>
            </a:r>
            <a:r>
              <a:rPr lang="en-US" altLang="zh-CN" sz="2000" smtClean="0">
                <a:solidFill>
                  <a:srgbClr val="0000FF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000" smtClean="0">
                <a:solidFill>
                  <a:srgbClr val="0000FF"/>
                </a:solidFill>
                <a:ea typeface="黑体" panose="02010609060101010101" pitchFamily="49" charset="-122"/>
              </a:rPr>
              <a:t>且满足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219200" y="2971800"/>
            <a:ext cx="76962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FF99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r>
              <a:rPr lang="zh-CN" altLang="en-US" sz="2000"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ea typeface="黑体" panose="02010609060101010101" pitchFamily="49" charset="-122"/>
              </a:rPr>
              <a:t>P{X(n</a:t>
            </a:r>
            <a:r>
              <a:rPr lang="en-US" altLang="zh-CN" sz="2000" baseline="-25000">
                <a:ea typeface="黑体" panose="02010609060101010101" pitchFamily="49" charset="-122"/>
              </a:rPr>
              <a:t>1</a:t>
            </a:r>
            <a:r>
              <a:rPr lang="en-US" altLang="zh-CN" sz="2000">
                <a:ea typeface="黑体" panose="02010609060101010101" pitchFamily="49" charset="-122"/>
              </a:rPr>
              <a:t>)=i</a:t>
            </a:r>
            <a:r>
              <a:rPr lang="en-US" altLang="zh-CN" sz="2000" baseline="-25000">
                <a:ea typeface="黑体" panose="02010609060101010101" pitchFamily="49" charset="-122"/>
              </a:rPr>
              <a:t>1</a:t>
            </a:r>
            <a:r>
              <a:rPr lang="en-US" altLang="zh-CN" sz="2000">
                <a:ea typeface="黑体" panose="02010609060101010101" pitchFamily="49" charset="-122"/>
              </a:rPr>
              <a:t>, X(n</a:t>
            </a:r>
            <a:r>
              <a:rPr lang="en-US" altLang="zh-CN" sz="2000" baseline="-25000">
                <a:ea typeface="黑体" panose="02010609060101010101" pitchFamily="49" charset="-122"/>
              </a:rPr>
              <a:t>2</a:t>
            </a:r>
            <a:r>
              <a:rPr lang="en-US" altLang="zh-CN" sz="2000">
                <a:ea typeface="黑体" panose="02010609060101010101" pitchFamily="49" charset="-122"/>
              </a:rPr>
              <a:t>)=i</a:t>
            </a:r>
            <a:r>
              <a:rPr lang="en-US" altLang="zh-CN" sz="2000" baseline="-25000">
                <a:ea typeface="黑体" panose="02010609060101010101" pitchFamily="49" charset="-122"/>
              </a:rPr>
              <a:t>2</a:t>
            </a:r>
            <a:r>
              <a:rPr lang="en-US" altLang="zh-CN" sz="2000">
                <a:ea typeface="黑体" panose="02010609060101010101" pitchFamily="49" charset="-122"/>
              </a:rPr>
              <a:t>, …, X(n</a:t>
            </a:r>
            <a:r>
              <a:rPr lang="en-US" altLang="zh-CN" sz="2000" baseline="-25000">
                <a:ea typeface="黑体" panose="02010609060101010101" pitchFamily="49" charset="-122"/>
              </a:rPr>
              <a:t>k</a:t>
            </a:r>
            <a:r>
              <a:rPr lang="en-US" altLang="zh-CN" sz="2000">
                <a:ea typeface="黑体" panose="02010609060101010101" pitchFamily="49" charset="-122"/>
              </a:rPr>
              <a:t>)=i</a:t>
            </a:r>
            <a:r>
              <a:rPr lang="en-US" altLang="zh-CN" sz="2000" baseline="-25000">
                <a:ea typeface="黑体" panose="02010609060101010101" pitchFamily="49" charset="-122"/>
              </a:rPr>
              <a:t>k</a:t>
            </a:r>
            <a:r>
              <a:rPr lang="en-US" altLang="zh-CN" sz="200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2209800" y="1412875"/>
            <a:ext cx="4953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P{X(n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)=i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, X(n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)=i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, …, X(n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)=i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}</a:t>
            </a:r>
          </a:p>
        </p:txBody>
      </p:sp>
      <p:graphicFrame>
        <p:nvGraphicFramePr>
          <p:cNvPr id="15368" name="Object 6"/>
          <p:cNvGraphicFramePr>
            <a:graphicFrameLocks noChangeAspect="1"/>
          </p:cNvGraphicFramePr>
          <p:nvPr/>
        </p:nvGraphicFramePr>
        <p:xfrm>
          <a:off x="1981200" y="1905000"/>
          <a:ext cx="5486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4" imgW="3101394" imgH="297180" progId="Equation.DSMT4">
                  <p:embed/>
                </p:oleObj>
              </mc:Choice>
              <mc:Fallback>
                <p:oleObj name="Equation" r:id="rId4" imgW="3101394" imgH="2971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05000"/>
                        <a:ext cx="5486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1187450" y="2422525"/>
            <a:ext cx="7570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ea typeface="黑体" panose="02010609060101010101" pitchFamily="49" charset="-122"/>
              </a:rPr>
              <a:t>其中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P{X(n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)=i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, X(n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)=i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, …, X(n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)=i</a:t>
            </a:r>
            <a:r>
              <a:rPr lang="en-US" altLang="zh-CN" sz="2000" baseline="-25000">
                <a:solidFill>
                  <a:srgbClr val="0000FF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}</a:t>
            </a:r>
            <a:r>
              <a:rPr lang="zh-CN" altLang="en-US" sz="2000">
                <a:solidFill>
                  <a:srgbClr val="0000FF"/>
                </a:solidFill>
                <a:ea typeface="黑体" panose="02010609060101010101" pitchFamily="49" charset="-122"/>
              </a:rPr>
              <a:t>为齐次马氏链的</a:t>
            </a:r>
            <a:r>
              <a:rPr lang="en-US" altLang="zh-CN" sz="2000">
                <a:solidFill>
                  <a:srgbClr val="0000FF"/>
                </a:solidFill>
                <a:ea typeface="黑体" panose="02010609060101010101" pitchFamily="49" charset="-122"/>
              </a:rPr>
              <a:t>k</a:t>
            </a:r>
            <a:r>
              <a:rPr lang="zh-CN" altLang="en-US" sz="2000">
                <a:solidFill>
                  <a:srgbClr val="0000FF"/>
                </a:solidFill>
                <a:ea typeface="黑体" panose="02010609060101010101" pitchFamily="49" charset="-122"/>
              </a:rPr>
              <a:t>维概率分布。</a:t>
            </a:r>
            <a:endParaRPr lang="zh-CN" altLang="en-US" sz="2000">
              <a:ea typeface="黑体" panose="02010609060101010101" pitchFamily="49" charset="-122"/>
            </a:endParaRPr>
          </a:p>
        </p:txBody>
      </p:sp>
      <p:graphicFrame>
        <p:nvGraphicFramePr>
          <p:cNvPr id="272392" name="Object 8"/>
          <p:cNvGraphicFramePr>
            <a:graphicFrameLocks noChangeAspect="1"/>
          </p:cNvGraphicFramePr>
          <p:nvPr/>
        </p:nvGraphicFramePr>
        <p:xfrm>
          <a:off x="1905000" y="3424238"/>
          <a:ext cx="56499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公式" r:id="rId6" imgW="3365500" imgH="342900" progId="Equation.3">
                  <p:embed/>
                </p:oleObj>
              </mc:Choice>
              <mc:Fallback>
                <p:oleObj name="公式" r:id="rId6" imgW="3365500" imgH="34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4238"/>
                        <a:ext cx="56499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3" name="Object 9"/>
          <p:cNvGraphicFramePr>
            <a:graphicFrameLocks noChangeAspect="1"/>
          </p:cNvGraphicFramePr>
          <p:nvPr/>
        </p:nvGraphicFramePr>
        <p:xfrm>
          <a:off x="2074863" y="3975100"/>
          <a:ext cx="40513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8" imgW="2413000" imgH="330200" progId="Equation.3">
                  <p:embed/>
                </p:oleObj>
              </mc:Choice>
              <mc:Fallback>
                <p:oleObj name="Equation" r:id="rId8" imgW="2413000" imgH="33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975100"/>
                        <a:ext cx="40513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4" name="Object 10"/>
          <p:cNvGraphicFramePr>
            <a:graphicFrameLocks noChangeAspect="1"/>
          </p:cNvGraphicFramePr>
          <p:nvPr/>
        </p:nvGraphicFramePr>
        <p:xfrm>
          <a:off x="2459038" y="4503738"/>
          <a:ext cx="40719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10" imgW="2425700" imgH="215900" progId="Equation.3">
                  <p:embed/>
                </p:oleObj>
              </mc:Choice>
              <mc:Fallback>
                <p:oleObj name="Equation" r:id="rId10" imgW="24257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503738"/>
                        <a:ext cx="40719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5" name="Object 11"/>
          <p:cNvGraphicFramePr>
            <a:graphicFrameLocks noChangeAspect="1"/>
          </p:cNvGraphicFramePr>
          <p:nvPr/>
        </p:nvGraphicFramePr>
        <p:xfrm>
          <a:off x="2459038" y="4829175"/>
          <a:ext cx="56292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12" imgW="3352800" imgH="215900" progId="Equation.3">
                  <p:embed/>
                </p:oleObj>
              </mc:Choice>
              <mc:Fallback>
                <p:oleObj name="Equation" r:id="rId12" imgW="33528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4829175"/>
                        <a:ext cx="56292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6" name="Object 12"/>
          <p:cNvGraphicFramePr>
            <a:graphicFrameLocks noChangeAspect="1"/>
          </p:cNvGraphicFramePr>
          <p:nvPr/>
        </p:nvGraphicFramePr>
        <p:xfrm>
          <a:off x="2074863" y="5167313"/>
          <a:ext cx="40513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14" imgW="2413000" imgH="330200" progId="Equation.3">
                  <p:embed/>
                </p:oleObj>
              </mc:Choice>
              <mc:Fallback>
                <p:oleObj name="Equation" r:id="rId14" imgW="2413000" imgH="330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167313"/>
                        <a:ext cx="40513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7" name="Object 13"/>
          <p:cNvGraphicFramePr>
            <a:graphicFrameLocks noChangeAspect="1"/>
          </p:cNvGraphicFramePr>
          <p:nvPr/>
        </p:nvGraphicFramePr>
        <p:xfrm>
          <a:off x="2459038" y="5695950"/>
          <a:ext cx="63103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16" imgW="3759200" imgH="215900" progId="Equation.3">
                  <p:embed/>
                </p:oleObj>
              </mc:Choice>
              <mc:Fallback>
                <p:oleObj name="Equation" r:id="rId16" imgW="37592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5695950"/>
                        <a:ext cx="63103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98" name="Object 14"/>
          <p:cNvGraphicFramePr>
            <a:graphicFrameLocks noChangeAspect="1"/>
          </p:cNvGraphicFramePr>
          <p:nvPr/>
        </p:nvGraphicFramePr>
        <p:xfrm>
          <a:off x="1905000" y="6019800"/>
          <a:ext cx="5257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18" imgW="3149600" imgH="342900" progId="Equation.3">
                  <p:embed/>
                </p:oleObj>
              </mc:Choice>
              <mc:Fallback>
                <p:oleObj name="Equation" r:id="rId18" imgW="31496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019800"/>
                        <a:ext cx="52578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8C4467A5-06DB-44D9-B903-D08A32981807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7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2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2B6949-7815-4831-BCD3-90FBE338A2F6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遍历性、极限分布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6175"/>
            <a:ext cx="7543800" cy="984250"/>
          </a:xfrm>
        </p:spPr>
        <p:txBody>
          <a:bodyPr/>
          <a:lstStyle/>
          <a:p>
            <a:pPr marL="0" indent="719138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mtClean="0">
                <a:ea typeface="黑体" panose="02010609060101010101" pitchFamily="49" charset="-122"/>
              </a:rPr>
              <a:t>齐次马氏链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如果对一切状态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j, 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存在与</a:t>
            </a:r>
            <a:r>
              <a:rPr lang="en-US" altLang="zh-CN" smtClean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mtClean="0">
                <a:ea typeface="黑体" panose="02010609060101010101" pitchFamily="49" charset="-122"/>
                <a:sym typeface="Symbol" panose="05050102010706020507" pitchFamily="18" charset="2"/>
              </a:rPr>
              <a:t>无关的极限</a:t>
            </a:r>
          </a:p>
        </p:txBody>
      </p:sp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2819400" y="2384425"/>
          <a:ext cx="4800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4" imgW="1981200" imgH="279400" progId="Equation.3">
                  <p:embed/>
                </p:oleObj>
              </mc:Choice>
              <mc:Fallback>
                <p:oleObj name="Equation" r:id="rId4" imgW="19812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84425"/>
                        <a:ext cx="48006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43000" y="3062288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则称此马氏链具有</a:t>
            </a:r>
            <a:r>
              <a:rPr lang="zh-CN" altLang="en-US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遍历性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3952875"/>
            <a:ext cx="7772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720000" eaLnBrk="1" hangingPunct="1">
              <a:buClrTx/>
              <a:buFontTx/>
              <a:buNone/>
              <a:defRPr/>
            </a:pPr>
            <a:r>
              <a:rPr lang="zh-CN" altLang="en-US" dirty="0" smtClean="0">
                <a:ea typeface="黑体" panose="02010609060101010101" pitchFamily="49" charset="-122"/>
                <a:sym typeface="Symbol" panose="05050102010706020507" pitchFamily="18" charset="2"/>
              </a:rPr>
              <a:t>如果</a:t>
            </a:r>
            <a:r>
              <a:rPr lang="en-US" altLang="zh-CN" baseline="-25000" dirty="0" smtClean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&gt;0, </a:t>
            </a:r>
            <a:r>
              <a:rPr lang="en-US" altLang="zh-CN" dirty="0" err="1" smtClean="0"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zh-CN" altLang="en-US" dirty="0" smtClean="0">
                <a:ea typeface="黑体" panose="02010609060101010101" pitchFamily="49" charset="-122"/>
                <a:sym typeface="Symbol" panose="05050102010706020507" pitchFamily="18" charset="2"/>
              </a:rPr>
              <a:t>且         ＝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1, </a:t>
            </a:r>
            <a:r>
              <a:rPr lang="zh-CN" altLang="en-US" dirty="0" smtClean="0">
                <a:ea typeface="黑体" panose="02010609060101010101" pitchFamily="49" charset="-122"/>
                <a:sym typeface="Symbol" panose="05050102010706020507" pitchFamily="18" charset="2"/>
              </a:rPr>
              <a:t>则称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(</a:t>
            </a:r>
            <a:r>
              <a:rPr lang="en-US" altLang="zh-CN" baseline="-25000" dirty="0" smtClean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dirty="0" err="1" smtClean="0"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ea typeface="黑体" panose="02010609060101010101" pitchFamily="49" charset="-122"/>
                <a:sym typeface="Symbol" panose="05050102010706020507" pitchFamily="18" charset="2"/>
              </a:rPr>
              <a:t>为齐次马氏链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dirty="0" smtClean="0">
                <a:ea typeface="黑体" panose="02010609060101010101" pitchFamily="49" charset="-122"/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极限分布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  <a:sym typeface="Symbol" panose="05050102010706020507" pitchFamily="18" charset="2"/>
              </a:rPr>
              <a:t>或称</a:t>
            </a:r>
            <a:r>
              <a:rPr lang="zh-CN" altLang="en-US" dirty="0" smtClean="0">
                <a:solidFill>
                  <a:srgbClr val="CC00C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最终分布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  <a:sym typeface="Symbol" panose="05050102010706020507" pitchFamily="18" charset="2"/>
              </a:rPr>
              <a:t>记为</a:t>
            </a:r>
          </a:p>
          <a:p>
            <a:pPr algn="ctr" eaLnBrk="1" hangingPunct="1">
              <a:buClrTx/>
              <a:buFontTx/>
              <a:buNone/>
              <a:defRPr/>
            </a:pPr>
            <a:r>
              <a:rPr lang="zh-CN" altLang="en-US" dirty="0" smtClean="0">
                <a:ea typeface="黑体" panose="02010609060101010101" pitchFamily="49" charset="-122"/>
                <a:sym typeface="Symbol" panose="05050102010706020507" pitchFamily="18" charset="2"/>
              </a:rPr>
              <a:t>＝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(</a:t>
            </a:r>
            <a:r>
              <a:rPr lang="en-US" altLang="zh-CN" baseline="-25000" dirty="0" smtClean="0"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dirty="0" err="1" smtClean="0">
                <a:ea typeface="黑体" panose="02010609060101010101" pitchFamily="49" charset="-122"/>
                <a:sym typeface="Symbol" panose="05050102010706020507" pitchFamily="18" charset="2"/>
              </a:rPr>
              <a:t>jE</a:t>
            </a:r>
            <a:r>
              <a:rPr lang="en-US" altLang="zh-CN" dirty="0" smtClean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4457700" y="3933825"/>
          <a:ext cx="7620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6" imgW="380835" imgH="355446" progId="Equation.3">
                  <p:embed/>
                </p:oleObj>
              </mc:Choice>
              <mc:Fallback>
                <p:oleObj name="Equation" r:id="rId6" imgW="380835" imgH="3554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933825"/>
                        <a:ext cx="7620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FCA68BCF-FE18-4FCF-8F01-370E8A497ECA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8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58BC53D-13E2-42C3-AC02-202F9AF2032F}" type="datetime1">
              <a:rPr lang="zh-CN" altLang="en-US"/>
              <a:pPr>
                <a:defRPr/>
              </a:pPr>
              <a:t>2019/1/15</a:t>
            </a:fld>
            <a:endParaRPr lang="en-US" altLang="zh-CN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信息与软件工程学院　顾小丰</a:t>
            </a:r>
            <a:endParaRPr lang="en-US" altLang="zh-CN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黑体" panose="02010609060101010101" pitchFamily="49" charset="-122"/>
              </a:rPr>
              <a:t>齐次马氏链的性质</a:t>
            </a:r>
            <a:r>
              <a:rPr lang="en-US" altLang="zh-CN" smtClean="0"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143000"/>
            <a:ext cx="7543800" cy="2540000"/>
          </a:xfrm>
        </p:spPr>
        <p:txBody>
          <a:bodyPr/>
          <a:lstStyle/>
          <a:p>
            <a:pPr marL="0" indent="719138" algn="just" eaLnBrk="1" hangingPunct="1">
              <a:buClr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</a:rPr>
              <a:t>齐次马氏链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{X(n), n=0, 1, 2, …}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的状态空间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E={1, 2, …, s}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为有限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若存在正整数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aseline="-250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对任意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i,jE,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有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-250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ij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(n</a:t>
            </a:r>
            <a:r>
              <a:rPr lang="en-US" altLang="zh-CN" baseline="-25000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)&gt;0,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则此马氏链是遍历的</a:t>
            </a:r>
            <a:r>
              <a:rPr lang="en-US" altLang="zh-CN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且极限分布是方程组</a:t>
            </a:r>
          </a:p>
          <a:p>
            <a:pPr marL="0" indent="719138"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3495" name="Object 5"/>
          <p:cNvGraphicFramePr>
            <a:graphicFrameLocks noChangeAspect="1"/>
          </p:cNvGraphicFramePr>
          <p:nvPr/>
        </p:nvGraphicFramePr>
        <p:xfrm>
          <a:off x="3048000" y="3213100"/>
          <a:ext cx="4572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4" imgW="1836366" imgH="388620" progId="Equation.3">
                  <p:embed/>
                </p:oleObj>
              </mc:Choice>
              <mc:Fallback>
                <p:oleObj name="Equation" r:id="rId4" imgW="1836366" imgH="3886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13100"/>
                        <a:ext cx="4572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6"/>
          <p:cNvSpPr>
            <a:spLocks noChangeArrowheads="1"/>
          </p:cNvSpPr>
          <p:nvPr/>
        </p:nvSpPr>
        <p:spPr bwMode="auto">
          <a:xfrm>
            <a:off x="1219200" y="434340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在满足条件</a:t>
            </a:r>
          </a:p>
        </p:txBody>
      </p:sp>
      <p:graphicFrame>
        <p:nvGraphicFramePr>
          <p:cNvPr id="63497" name="Object 7"/>
          <p:cNvGraphicFramePr>
            <a:graphicFrameLocks noChangeAspect="1"/>
          </p:cNvGraphicFramePr>
          <p:nvPr/>
        </p:nvGraphicFramePr>
        <p:xfrm>
          <a:off x="3503613" y="4637088"/>
          <a:ext cx="32162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6" imgW="1272594" imgH="396168" progId="Equation.3">
                  <p:embed/>
                </p:oleObj>
              </mc:Choice>
              <mc:Fallback>
                <p:oleObj name="Equation" r:id="rId6" imgW="1272594" imgH="3961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637088"/>
                        <a:ext cx="32162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8" name="Rectangle 8"/>
          <p:cNvSpPr>
            <a:spLocks noChangeArrowheads="1"/>
          </p:cNvSpPr>
          <p:nvPr/>
        </p:nvSpPr>
        <p:spPr bwMode="auto">
          <a:xfrm>
            <a:off x="1219200" y="5500688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CC00CC"/>
              </a:buClr>
              <a:buAutoNum type="arabicParenR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下的唯一解。</a:t>
            </a:r>
          </a:p>
        </p:txBody>
      </p:sp>
      <p:sp>
        <p:nvSpPr>
          <p:cNvPr id="194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smtClean="0">
                <a:solidFill>
                  <a:srgbClr val="00FF00"/>
                </a:solidFill>
                <a:latin typeface="宋体" panose="02010600030101010101" pitchFamily="2" charset="-122"/>
              </a:rPr>
              <a:t>28</a:t>
            </a:r>
            <a:r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t>－</a:t>
            </a:r>
            <a:fld id="{D7ABE9BE-3A99-4404-90F0-8E7EA8C5BCD3}" type="slidenum">
              <a:rPr lang="zh-CN" altLang="en-US" sz="1800" smtClean="0">
                <a:solidFill>
                  <a:srgbClr val="00FF00"/>
                </a:solidFill>
                <a:latin typeface="宋体" panose="02010600030101010101" pitchFamily="2" charset="-122"/>
              </a:rPr>
              <a:pPr/>
              <a:t>9</a:t>
            </a:fld>
            <a:endParaRPr lang="zh-CN" altLang="en-US" sz="1800" smtClean="0">
              <a:solidFill>
                <a:srgbClr val="00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  <p:bldP spid="63496" grpId="0"/>
      <p:bldP spid="6349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2131</Words>
  <Application>Microsoft Office PowerPoint</Application>
  <PresentationFormat>全屏显示(4:3)</PresentationFormat>
  <Paragraphs>279</Paragraphs>
  <Slides>28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黑体</vt:lpstr>
      <vt:lpstr>华文行楷</vt:lpstr>
      <vt:lpstr>宋体</vt:lpstr>
      <vt:lpstr>Symbol</vt:lpstr>
      <vt:lpstr>Times New Roman</vt:lpstr>
      <vt:lpstr>Wingdings</vt:lpstr>
      <vt:lpstr>默认设计模板</vt:lpstr>
      <vt:lpstr>BMP 图象</vt:lpstr>
      <vt:lpstr>公式</vt:lpstr>
      <vt:lpstr>Equation</vt:lpstr>
      <vt:lpstr>MathType 6.0 Equation</vt:lpstr>
      <vt:lpstr>随机过程与排队论</vt:lpstr>
      <vt:lpstr>上一讲主要内容</vt:lpstr>
      <vt:lpstr>本讲主要内容</vt:lpstr>
      <vt:lpstr>齐次马氏链的性质1</vt:lpstr>
      <vt:lpstr>齐次马氏链的性质2</vt:lpstr>
      <vt:lpstr>齐次马氏链的性质3</vt:lpstr>
      <vt:lpstr>齐次马氏链的性质4</vt:lpstr>
      <vt:lpstr>遍历性、极限分布</vt:lpstr>
      <vt:lpstr>齐次马氏链的性质5</vt:lpstr>
      <vt:lpstr>推论</vt:lpstr>
      <vt:lpstr>齐次马氏链的性质6</vt:lpstr>
      <vt:lpstr>齐次马氏链的性质7</vt:lpstr>
      <vt:lpstr>齐次马氏链的性质8</vt:lpstr>
      <vt:lpstr>重要推论</vt:lpstr>
      <vt:lpstr>齐次马氏链例3</vt:lpstr>
      <vt:lpstr>齐次马氏链例3(续1)</vt:lpstr>
      <vt:lpstr>齐次马氏链例3(续2)</vt:lpstr>
      <vt:lpstr>齐次马氏链例4</vt:lpstr>
      <vt:lpstr>齐次马氏链例4(续1)</vt:lpstr>
      <vt:lpstr>齐次马氏链例4(续2)</vt:lpstr>
      <vt:lpstr>齐次马氏链例4(续3)</vt:lpstr>
      <vt:lpstr>齐次马氏链例5</vt:lpstr>
      <vt:lpstr>齐次马氏链例5(续1)</vt:lpstr>
      <vt:lpstr>齐次马氏链例5(续2)</vt:lpstr>
      <vt:lpstr>本讲主要内容</vt:lpstr>
      <vt:lpstr>下一讲内容预告</vt:lpstr>
      <vt:lpstr>习　题　四</vt:lpstr>
      <vt:lpstr>习　题　四</vt:lpstr>
    </vt:vector>
  </TitlesOfParts>
  <Company>UESTC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顾小丰</dc:creator>
  <cp:lastModifiedBy>GuXF</cp:lastModifiedBy>
  <cp:revision>53</cp:revision>
  <dcterms:created xsi:type="dcterms:W3CDTF">2002-12-17T04:12:09Z</dcterms:created>
  <dcterms:modified xsi:type="dcterms:W3CDTF">2019-01-15T09:17:22Z</dcterms:modified>
</cp:coreProperties>
</file>