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handoutMasterIdLst>
    <p:handoutMasterId r:id="rId44"/>
  </p:handoutMasterIdLst>
  <p:sldIdLst>
    <p:sldId id="257" r:id="rId2"/>
    <p:sldId id="369" r:id="rId3"/>
    <p:sldId id="370" r:id="rId4"/>
    <p:sldId id="371" r:id="rId5"/>
    <p:sldId id="303" r:id="rId6"/>
    <p:sldId id="304" r:id="rId7"/>
    <p:sldId id="305" r:id="rId8"/>
    <p:sldId id="306" r:id="rId9"/>
    <p:sldId id="307" r:id="rId10"/>
    <p:sldId id="308" r:id="rId11"/>
    <p:sldId id="344" r:id="rId12"/>
    <p:sldId id="342" r:id="rId13"/>
    <p:sldId id="345" r:id="rId14"/>
    <p:sldId id="309" r:id="rId15"/>
    <p:sldId id="310" r:id="rId16"/>
    <p:sldId id="311" r:id="rId17"/>
    <p:sldId id="346"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31" r:id="rId38"/>
    <p:sldId id="339" r:id="rId39"/>
    <p:sldId id="373" r:id="rId40"/>
    <p:sldId id="336" r:id="rId41"/>
    <p:sldId id="338" r:id="rId42"/>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CC"/>
    <a:srgbClr val="FFFF00"/>
    <a:srgbClr val="96FFFF"/>
    <a:srgbClr val="FF9900"/>
    <a:srgbClr val="CC00CC"/>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0" autoAdjust="0"/>
    <p:restoredTop sz="94709" autoAdjust="0"/>
  </p:normalViewPr>
  <p:slideViewPr>
    <p:cSldViewPr>
      <p:cViewPr varScale="1">
        <p:scale>
          <a:sx n="66" d="100"/>
          <a:sy n="66" d="100"/>
        </p:scale>
        <p:origin x="1280" y="3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Lst>
  </p:outlineViewPr>
  <p:notesTextViewPr>
    <p:cViewPr>
      <p:scale>
        <a:sx n="100" d="100"/>
        <a:sy n="100" d="100"/>
      </p:scale>
      <p:origin x="0" y="0"/>
    </p:cViewPr>
  </p:notesTextViewPr>
  <p:notesViewPr>
    <p:cSldViewPr>
      <p:cViewPr varScale="1">
        <p:scale>
          <a:sx n="56" d="100"/>
          <a:sy n="56" d="100"/>
        </p:scale>
        <p:origin x="-177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39.xml"/><Relationship Id="rId21" Type="http://schemas.openxmlformats.org/officeDocument/2006/relationships/slide" Target="slides/slide21.xml"/><Relationship Id="rId34" Type="http://schemas.openxmlformats.org/officeDocument/2006/relationships/slide" Target="slides/slide34.xml"/><Relationship Id="rId7" Type="http://schemas.openxmlformats.org/officeDocument/2006/relationships/slide" Target="slides/slide7.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41" Type="http://schemas.openxmlformats.org/officeDocument/2006/relationships/slide" Target="slides/slide41.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8" Type="http://schemas.openxmlformats.org/officeDocument/2006/relationships/slide" Target="slides/slide8.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5" Type="http://schemas.openxmlformats.org/officeDocument/2006/relationships/image" Target="../media/image38.wmf"/><Relationship Id="rId4"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9.wmf"/><Relationship Id="rId4" Type="http://schemas.openxmlformats.org/officeDocument/2006/relationships/image" Target="../media/image4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5" Type="http://schemas.openxmlformats.org/officeDocument/2006/relationships/image" Target="../media/image54.emf"/><Relationship Id="rId4" Type="http://schemas.openxmlformats.org/officeDocument/2006/relationships/image" Target="../media/image5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4" Type="http://schemas.openxmlformats.org/officeDocument/2006/relationships/image" Target="../media/image6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4" Type="http://schemas.openxmlformats.org/officeDocument/2006/relationships/image" Target="../media/image73.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4" Type="http://schemas.openxmlformats.org/officeDocument/2006/relationships/image" Target="../media/image7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0.wmf"/><Relationship Id="rId7" Type="http://schemas.openxmlformats.org/officeDocument/2006/relationships/image" Target="../media/image84.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4" Type="http://schemas.openxmlformats.org/officeDocument/2006/relationships/image" Target="../media/image8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5" Type="http://schemas.openxmlformats.org/officeDocument/2006/relationships/image" Target="../media/image93.wmf"/><Relationship Id="rId4" Type="http://schemas.openxmlformats.org/officeDocument/2006/relationships/image" Target="../media/image9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4" Type="http://schemas.openxmlformats.org/officeDocument/2006/relationships/image" Target="../media/image97.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8.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5" Type="http://schemas.openxmlformats.org/officeDocument/2006/relationships/image" Target="../media/image107.wmf"/><Relationship Id="rId4" Type="http://schemas.openxmlformats.org/officeDocument/2006/relationships/image" Target="../media/image10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wmf"/><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A63681F-DF5E-4BAF-B0B6-A65667C35A41}" type="slidenum">
              <a:rPr lang="en-US" altLang="zh-CN"/>
              <a:pPr>
                <a:defRPr/>
              </a:pPr>
              <a:t>‹#›</a:t>
            </a:fld>
            <a:endParaRPr lang="en-US" altLang="zh-CN"/>
          </a:p>
        </p:txBody>
      </p:sp>
    </p:spTree>
    <p:extLst>
      <p:ext uri="{BB962C8B-B14F-4D97-AF65-F5344CB8AC3E}">
        <p14:creationId xmlns:p14="http://schemas.microsoft.com/office/powerpoint/2010/main" val="22114159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410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D22479A-294F-4478-AC63-6833B00B5ECC}" type="slidenum">
              <a:rPr lang="en-US" altLang="zh-CN"/>
              <a:pPr>
                <a:defRPr/>
              </a:pPr>
              <a:t>‹#›</a:t>
            </a:fld>
            <a:endParaRPr lang="en-US" altLang="zh-CN"/>
          </a:p>
        </p:txBody>
      </p:sp>
    </p:spTree>
    <p:extLst>
      <p:ext uri="{BB962C8B-B14F-4D97-AF65-F5344CB8AC3E}">
        <p14:creationId xmlns:p14="http://schemas.microsoft.com/office/powerpoint/2010/main" val="5106143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4F24240-AB47-4D17-8EF3-072BD905CD86}" type="slidenum">
              <a:rPr lang="en-US" altLang="zh-CN" smtClean="0"/>
              <a:pPr>
                <a:spcBef>
                  <a:spcPct val="0"/>
                </a:spcBef>
              </a:pPr>
              <a:t>1</a:t>
            </a:fld>
            <a:endParaRPr lang="en-US" altLang="zh-CN" smtClean="0"/>
          </a:p>
        </p:txBody>
      </p:sp>
      <p:sp>
        <p:nvSpPr>
          <p:cNvPr id="7171" name="Rectangle 2"/>
          <p:cNvSpPr>
            <a:spLocks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03767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88504C9-33BA-447A-9F20-F0707B96DCC9}" type="slidenum">
              <a:rPr lang="en-US" altLang="zh-CN" smtClean="0"/>
              <a:pPr>
                <a:spcBef>
                  <a:spcPct val="0"/>
                </a:spcBef>
              </a:pPr>
              <a:t>10</a:t>
            </a:fld>
            <a:endParaRPr lang="en-US" altLang="zh-CN" smtClean="0"/>
          </a:p>
        </p:txBody>
      </p:sp>
      <p:sp>
        <p:nvSpPr>
          <p:cNvPr id="25603" name="Rectangle 2"/>
          <p:cNvSpPr>
            <a:spLocks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93781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7C8002A-14F9-4EF9-9B68-2D0431511422}" type="slidenum">
              <a:rPr lang="en-US" altLang="zh-CN" smtClean="0"/>
              <a:pPr>
                <a:spcBef>
                  <a:spcPct val="0"/>
                </a:spcBef>
              </a:pPr>
              <a:t>11</a:t>
            </a:fld>
            <a:endParaRPr lang="en-US" altLang="zh-CN" smtClean="0"/>
          </a:p>
        </p:txBody>
      </p:sp>
      <p:sp>
        <p:nvSpPr>
          <p:cNvPr id="27651" name="Rectangle 2"/>
          <p:cNvSpPr>
            <a:spLocks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8330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CCA8590-F9D4-4A72-BBE1-2A574FCC10E2}" type="slidenum">
              <a:rPr lang="en-US" altLang="zh-CN" smtClean="0"/>
              <a:pPr>
                <a:spcBef>
                  <a:spcPct val="0"/>
                </a:spcBef>
              </a:pPr>
              <a:t>12</a:t>
            </a:fld>
            <a:endParaRPr lang="en-US" altLang="zh-CN" smtClean="0"/>
          </a:p>
        </p:txBody>
      </p:sp>
      <p:sp>
        <p:nvSpPr>
          <p:cNvPr id="29699" name="Rectangle 2"/>
          <p:cNvSpPr>
            <a:spLocks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06851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38F4461-EAB7-4A1F-A524-4888649502DF}" type="slidenum">
              <a:rPr lang="en-US" altLang="zh-CN" smtClean="0"/>
              <a:pPr>
                <a:spcBef>
                  <a:spcPct val="0"/>
                </a:spcBef>
              </a:pPr>
              <a:t>13</a:t>
            </a:fld>
            <a:endParaRPr lang="en-US" altLang="zh-CN" smtClean="0"/>
          </a:p>
        </p:txBody>
      </p:sp>
      <p:sp>
        <p:nvSpPr>
          <p:cNvPr id="31747" name="Rectangle 2"/>
          <p:cNvSpPr>
            <a:spLocks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73481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02D01AF-A404-4C5F-A9A4-17B1AEBA34A2}" type="slidenum">
              <a:rPr lang="en-US" altLang="zh-CN" smtClean="0"/>
              <a:pPr>
                <a:spcBef>
                  <a:spcPct val="0"/>
                </a:spcBef>
              </a:pPr>
              <a:t>14</a:t>
            </a:fld>
            <a:endParaRPr lang="en-US" altLang="zh-CN" smtClean="0"/>
          </a:p>
        </p:txBody>
      </p:sp>
      <p:sp>
        <p:nvSpPr>
          <p:cNvPr id="33795" name="Rectangle 2"/>
          <p:cNvSpPr>
            <a:spLocks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02761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B803041-B6D1-41C3-BF46-F0399F664846}" type="slidenum">
              <a:rPr lang="en-US" altLang="zh-CN" smtClean="0"/>
              <a:pPr>
                <a:spcBef>
                  <a:spcPct val="0"/>
                </a:spcBef>
              </a:pPr>
              <a:t>15</a:t>
            </a:fld>
            <a:endParaRPr lang="en-US" altLang="zh-CN" smtClean="0"/>
          </a:p>
        </p:txBody>
      </p:sp>
      <p:sp>
        <p:nvSpPr>
          <p:cNvPr id="35843" name="Rectangle 2"/>
          <p:cNvSpPr>
            <a:spLocks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964352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9F3F3CC-5527-4C56-9A3F-E683CCBEAF33}" type="slidenum">
              <a:rPr lang="en-US" altLang="zh-CN" smtClean="0"/>
              <a:pPr>
                <a:spcBef>
                  <a:spcPct val="0"/>
                </a:spcBef>
              </a:pPr>
              <a:t>16</a:t>
            </a:fld>
            <a:endParaRPr lang="en-US" altLang="zh-CN" smtClean="0"/>
          </a:p>
        </p:txBody>
      </p:sp>
      <p:sp>
        <p:nvSpPr>
          <p:cNvPr id="37891" name="Rectangle 2"/>
          <p:cNvSpPr>
            <a:spLocks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25023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12F6CDE-8A3F-468A-A7AA-C94B5CB27465}" type="slidenum">
              <a:rPr lang="en-US" altLang="zh-CN" smtClean="0"/>
              <a:pPr>
                <a:spcBef>
                  <a:spcPct val="0"/>
                </a:spcBef>
              </a:pPr>
              <a:t>17</a:t>
            </a:fld>
            <a:endParaRPr lang="en-US" altLang="zh-CN" smtClean="0"/>
          </a:p>
        </p:txBody>
      </p:sp>
      <p:sp>
        <p:nvSpPr>
          <p:cNvPr id="39939" name="Rectangle 2"/>
          <p:cNvSpPr>
            <a:spLocks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29204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62FFE66-057E-4B83-824D-146FE56BCEA6}" type="slidenum">
              <a:rPr lang="en-US" altLang="zh-CN" smtClean="0"/>
              <a:pPr>
                <a:spcBef>
                  <a:spcPct val="0"/>
                </a:spcBef>
              </a:pPr>
              <a:t>18</a:t>
            </a:fld>
            <a:endParaRPr lang="en-US" altLang="zh-CN" smtClean="0"/>
          </a:p>
        </p:txBody>
      </p:sp>
      <p:sp>
        <p:nvSpPr>
          <p:cNvPr id="41987" name="Rectangle 2"/>
          <p:cNvSpPr>
            <a:spLocks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76497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720ECE1-0898-4069-B9AB-4E8CD0861BE9}" type="slidenum">
              <a:rPr lang="en-US" altLang="zh-CN" smtClean="0"/>
              <a:pPr>
                <a:spcBef>
                  <a:spcPct val="0"/>
                </a:spcBef>
              </a:pPr>
              <a:t>19</a:t>
            </a:fld>
            <a:endParaRPr lang="en-US" altLang="zh-CN" smtClean="0"/>
          </a:p>
        </p:txBody>
      </p:sp>
      <p:sp>
        <p:nvSpPr>
          <p:cNvPr id="44035" name="Rectangle 2"/>
          <p:cNvSpPr>
            <a:spLocks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55967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35134A3-9171-4453-BEC0-22429BB19412}" type="slidenum">
              <a:rPr lang="en-US" altLang="zh-CN" smtClean="0">
                <a:solidFill>
                  <a:srgbClr val="000000"/>
                </a:solidFill>
              </a:rPr>
              <a:pPr>
                <a:spcBef>
                  <a:spcPct val="0"/>
                </a:spcBef>
              </a:pPr>
              <a:t>2</a:t>
            </a:fld>
            <a:endParaRPr lang="en-US" altLang="zh-CN" smtClean="0">
              <a:solidFill>
                <a:srgbClr val="000000"/>
              </a:solidFill>
            </a:endParaRPr>
          </a:p>
        </p:txBody>
      </p:sp>
      <p:sp>
        <p:nvSpPr>
          <p:cNvPr id="9219" name="Rectangle 2"/>
          <p:cNvSpPr>
            <a:spLocks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54572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2EFAEA0-8A24-4666-B0DF-957397F70A96}" type="slidenum">
              <a:rPr lang="en-US" altLang="zh-CN" smtClean="0"/>
              <a:pPr>
                <a:spcBef>
                  <a:spcPct val="0"/>
                </a:spcBef>
              </a:pPr>
              <a:t>20</a:t>
            </a:fld>
            <a:endParaRPr lang="en-US" altLang="zh-CN" smtClean="0"/>
          </a:p>
        </p:txBody>
      </p:sp>
      <p:sp>
        <p:nvSpPr>
          <p:cNvPr id="46083" name="Rectangle 2"/>
          <p:cNvSpPr>
            <a:spLocks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55887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B164194-ECF3-44D6-B63F-DFACC39CFB57}" type="slidenum">
              <a:rPr lang="en-US" altLang="zh-CN" smtClean="0"/>
              <a:pPr>
                <a:spcBef>
                  <a:spcPct val="0"/>
                </a:spcBef>
              </a:pPr>
              <a:t>21</a:t>
            </a:fld>
            <a:endParaRPr lang="en-US" altLang="zh-CN" smtClean="0"/>
          </a:p>
        </p:txBody>
      </p:sp>
      <p:sp>
        <p:nvSpPr>
          <p:cNvPr id="48131" name="Rectangle 2"/>
          <p:cNvSpPr>
            <a:spLocks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074989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3A78FE8-5F83-4B54-B674-FC107942B048}" type="slidenum">
              <a:rPr lang="en-US" altLang="zh-CN" smtClean="0"/>
              <a:pPr>
                <a:spcBef>
                  <a:spcPct val="0"/>
                </a:spcBef>
              </a:pPr>
              <a:t>22</a:t>
            </a:fld>
            <a:endParaRPr lang="en-US" altLang="zh-CN" smtClean="0"/>
          </a:p>
        </p:txBody>
      </p:sp>
      <p:sp>
        <p:nvSpPr>
          <p:cNvPr id="50179" name="Rectangle 2"/>
          <p:cNvSpPr>
            <a:spLocks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469627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F675FA6-D2AB-4640-9AA7-0C79C3A89747}" type="slidenum">
              <a:rPr lang="en-US" altLang="zh-CN" smtClean="0"/>
              <a:pPr>
                <a:spcBef>
                  <a:spcPct val="0"/>
                </a:spcBef>
              </a:pPr>
              <a:t>23</a:t>
            </a:fld>
            <a:endParaRPr lang="en-US" altLang="zh-CN" smtClean="0"/>
          </a:p>
        </p:txBody>
      </p:sp>
      <p:sp>
        <p:nvSpPr>
          <p:cNvPr id="52227" name="Rectangle 2"/>
          <p:cNvSpPr>
            <a:spLocks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0411995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3F9A13E-BCF5-4697-87B6-1AA4AADC4639}" type="slidenum">
              <a:rPr lang="en-US" altLang="zh-CN" smtClean="0"/>
              <a:pPr>
                <a:spcBef>
                  <a:spcPct val="0"/>
                </a:spcBef>
              </a:pPr>
              <a:t>24</a:t>
            </a:fld>
            <a:endParaRPr lang="en-US" altLang="zh-CN" smtClean="0"/>
          </a:p>
        </p:txBody>
      </p:sp>
      <p:sp>
        <p:nvSpPr>
          <p:cNvPr id="54275" name="Rectangle 2"/>
          <p:cNvSpPr>
            <a:spLocks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20174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B20E8BE-BD08-41AF-A6FB-AFB21A780B42}" type="slidenum">
              <a:rPr lang="en-US" altLang="zh-CN" smtClean="0"/>
              <a:pPr>
                <a:spcBef>
                  <a:spcPct val="0"/>
                </a:spcBef>
              </a:pPr>
              <a:t>25</a:t>
            </a:fld>
            <a:endParaRPr lang="en-US" altLang="zh-CN" smtClean="0"/>
          </a:p>
        </p:txBody>
      </p:sp>
      <p:sp>
        <p:nvSpPr>
          <p:cNvPr id="56323" name="Rectangle 2"/>
          <p:cNvSpPr>
            <a:spLocks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119214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D1D390E-845C-47DC-92C9-6F6FB45C102E}" type="slidenum">
              <a:rPr lang="en-US" altLang="zh-CN" smtClean="0"/>
              <a:pPr>
                <a:spcBef>
                  <a:spcPct val="0"/>
                </a:spcBef>
              </a:pPr>
              <a:t>26</a:t>
            </a:fld>
            <a:endParaRPr lang="en-US" altLang="zh-CN" smtClean="0"/>
          </a:p>
        </p:txBody>
      </p:sp>
      <p:sp>
        <p:nvSpPr>
          <p:cNvPr id="58371" name="Rectangle 2"/>
          <p:cNvSpPr>
            <a:spLocks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324475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15E04BC-D29B-4DCB-B7B7-073D134DDEB8}" type="slidenum">
              <a:rPr lang="en-US" altLang="zh-CN" smtClean="0"/>
              <a:pPr>
                <a:spcBef>
                  <a:spcPct val="0"/>
                </a:spcBef>
              </a:pPr>
              <a:t>27</a:t>
            </a:fld>
            <a:endParaRPr lang="en-US" altLang="zh-CN" smtClean="0"/>
          </a:p>
        </p:txBody>
      </p:sp>
      <p:sp>
        <p:nvSpPr>
          <p:cNvPr id="60419" name="Rectangle 2"/>
          <p:cNvSpPr>
            <a:spLocks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983451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D7E12E7-DF82-497A-B3C9-CE644163CF9A}" type="slidenum">
              <a:rPr lang="en-US" altLang="zh-CN" smtClean="0"/>
              <a:pPr>
                <a:spcBef>
                  <a:spcPct val="0"/>
                </a:spcBef>
              </a:pPr>
              <a:t>28</a:t>
            </a:fld>
            <a:endParaRPr lang="en-US" altLang="zh-CN" smtClean="0"/>
          </a:p>
        </p:txBody>
      </p:sp>
      <p:sp>
        <p:nvSpPr>
          <p:cNvPr id="62467" name="Rectangle 2"/>
          <p:cNvSpPr>
            <a:spLocks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171976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2B3F49A-0256-4C62-9A8C-C1BC77BDBF56}" type="slidenum">
              <a:rPr lang="en-US" altLang="zh-CN" smtClean="0"/>
              <a:pPr>
                <a:spcBef>
                  <a:spcPct val="0"/>
                </a:spcBef>
              </a:pPr>
              <a:t>29</a:t>
            </a:fld>
            <a:endParaRPr lang="en-US" altLang="zh-CN" smtClean="0"/>
          </a:p>
        </p:txBody>
      </p:sp>
      <p:sp>
        <p:nvSpPr>
          <p:cNvPr id="64515" name="Rectangle 2"/>
          <p:cNvSpPr>
            <a:spLocks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01002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7C7355C-7AFA-447F-B964-63E49C1D1436}" type="slidenum">
              <a:rPr lang="en-US" altLang="zh-CN" smtClean="0"/>
              <a:pPr>
                <a:spcBef>
                  <a:spcPct val="0"/>
                </a:spcBef>
              </a:pPr>
              <a:t>3</a:t>
            </a:fld>
            <a:endParaRPr lang="en-US" altLang="zh-CN" smtClean="0"/>
          </a:p>
        </p:txBody>
      </p:sp>
      <p:sp>
        <p:nvSpPr>
          <p:cNvPr id="11267" name="Rectangle 2"/>
          <p:cNvSpPr>
            <a:spLocks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4976600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6537BAA-1231-4563-98BF-388030A500ED}" type="slidenum">
              <a:rPr lang="en-US" altLang="zh-CN" smtClean="0"/>
              <a:pPr>
                <a:spcBef>
                  <a:spcPct val="0"/>
                </a:spcBef>
              </a:pPr>
              <a:t>30</a:t>
            </a:fld>
            <a:endParaRPr lang="en-US" altLang="zh-CN" smtClean="0"/>
          </a:p>
        </p:txBody>
      </p:sp>
      <p:sp>
        <p:nvSpPr>
          <p:cNvPr id="66563" name="Rectangle 2"/>
          <p:cNvSpPr>
            <a:spLocks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2864026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A524F87-CB69-4F17-9238-8091B32A99D8}" type="slidenum">
              <a:rPr lang="en-US" altLang="zh-CN" smtClean="0"/>
              <a:pPr>
                <a:spcBef>
                  <a:spcPct val="0"/>
                </a:spcBef>
              </a:pPr>
              <a:t>31</a:t>
            </a:fld>
            <a:endParaRPr lang="en-US" altLang="zh-CN" smtClean="0"/>
          </a:p>
        </p:txBody>
      </p:sp>
      <p:sp>
        <p:nvSpPr>
          <p:cNvPr id="68611" name="Rectangle 2"/>
          <p:cNvSpPr>
            <a:spLocks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76368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D8CD543-0022-4D6E-9072-FC5B014A7D89}" type="slidenum">
              <a:rPr lang="en-US" altLang="zh-CN" smtClean="0"/>
              <a:pPr>
                <a:spcBef>
                  <a:spcPct val="0"/>
                </a:spcBef>
              </a:pPr>
              <a:t>32</a:t>
            </a:fld>
            <a:endParaRPr lang="en-US" altLang="zh-CN" smtClean="0"/>
          </a:p>
        </p:txBody>
      </p:sp>
      <p:sp>
        <p:nvSpPr>
          <p:cNvPr id="70659" name="Rectangle 2"/>
          <p:cNvSpPr>
            <a:spLocks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974996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650C05A-FFFF-4541-A4F0-47566E3B9CA9}" type="slidenum">
              <a:rPr lang="en-US" altLang="zh-CN" smtClean="0"/>
              <a:pPr>
                <a:spcBef>
                  <a:spcPct val="0"/>
                </a:spcBef>
              </a:pPr>
              <a:t>33</a:t>
            </a:fld>
            <a:endParaRPr lang="en-US" altLang="zh-CN" smtClean="0"/>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23342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E43B3DD-56C3-4176-9326-ABFB81309A3D}" type="slidenum">
              <a:rPr lang="en-US" altLang="zh-CN" smtClean="0"/>
              <a:pPr>
                <a:spcBef>
                  <a:spcPct val="0"/>
                </a:spcBef>
              </a:pPr>
              <a:t>34</a:t>
            </a:fld>
            <a:endParaRPr lang="en-US" altLang="zh-CN" smtClean="0"/>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135584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CDFCF69-0BDE-4954-8942-32F8E242D978}" type="slidenum">
              <a:rPr lang="en-US" altLang="zh-CN" smtClean="0"/>
              <a:pPr>
                <a:spcBef>
                  <a:spcPct val="0"/>
                </a:spcBef>
              </a:pPr>
              <a:t>35</a:t>
            </a:fld>
            <a:endParaRPr lang="en-US" altLang="zh-CN" smtClean="0"/>
          </a:p>
        </p:txBody>
      </p:sp>
      <p:sp>
        <p:nvSpPr>
          <p:cNvPr id="76803" name="Rectangle 2"/>
          <p:cNvSpPr>
            <a:spLocks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955797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27E4631-22DC-4690-8FC6-360CFF3DA479}" type="slidenum">
              <a:rPr lang="en-US" altLang="zh-CN" smtClean="0"/>
              <a:pPr>
                <a:spcBef>
                  <a:spcPct val="0"/>
                </a:spcBef>
              </a:pPr>
              <a:t>36</a:t>
            </a:fld>
            <a:endParaRPr lang="en-US" altLang="zh-CN" smtClean="0"/>
          </a:p>
        </p:txBody>
      </p:sp>
      <p:sp>
        <p:nvSpPr>
          <p:cNvPr id="78851" name="Rectangle 2"/>
          <p:cNvSpPr>
            <a:spLocks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622635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8841840-1E0D-4B88-B69A-30722B327538}" type="slidenum">
              <a:rPr lang="en-US" altLang="zh-CN" smtClean="0"/>
              <a:pPr>
                <a:spcBef>
                  <a:spcPct val="0"/>
                </a:spcBef>
              </a:pPr>
              <a:t>37</a:t>
            </a:fld>
            <a:endParaRPr lang="en-US" altLang="zh-CN" smtClean="0"/>
          </a:p>
        </p:txBody>
      </p:sp>
      <p:sp>
        <p:nvSpPr>
          <p:cNvPr id="80899" name="Rectangle 2"/>
          <p:cNvSpPr>
            <a:spLocks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0169790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D43A75F-C06E-4DF7-AD8B-B24D8308F8DB}" type="slidenum">
              <a:rPr lang="en-US" altLang="zh-CN" smtClean="0"/>
              <a:pPr>
                <a:spcBef>
                  <a:spcPct val="0"/>
                </a:spcBef>
              </a:pPr>
              <a:t>38</a:t>
            </a:fld>
            <a:endParaRPr lang="en-US" altLang="zh-CN" smtClean="0"/>
          </a:p>
        </p:txBody>
      </p:sp>
      <p:sp>
        <p:nvSpPr>
          <p:cNvPr id="82947" name="Rectangle 2"/>
          <p:cNvSpPr>
            <a:spLocks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797827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131325F-7CCB-4801-80BC-F8289D5F8A72}" type="slidenum">
              <a:rPr lang="en-US" altLang="zh-CN" smtClean="0"/>
              <a:pPr>
                <a:spcBef>
                  <a:spcPct val="0"/>
                </a:spcBef>
              </a:pPr>
              <a:t>39</a:t>
            </a:fld>
            <a:endParaRPr lang="en-US" altLang="zh-CN" smtClean="0"/>
          </a:p>
        </p:txBody>
      </p:sp>
      <p:sp>
        <p:nvSpPr>
          <p:cNvPr id="84995" name="Rectangle 2"/>
          <p:cNvSpPr>
            <a:spLocks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295306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6ED435D-9820-4006-A447-91987E258326}" type="slidenum">
              <a:rPr lang="en-US" altLang="zh-CN" smtClean="0">
                <a:solidFill>
                  <a:srgbClr val="000000"/>
                </a:solidFill>
              </a:rPr>
              <a:pPr>
                <a:spcBef>
                  <a:spcPct val="0"/>
                </a:spcBef>
              </a:pPr>
              <a:t>4</a:t>
            </a:fld>
            <a:endParaRPr lang="en-US" altLang="zh-CN" smtClean="0">
              <a:solidFill>
                <a:srgbClr val="000000"/>
              </a:solidFill>
            </a:endParaRPr>
          </a:p>
        </p:txBody>
      </p:sp>
      <p:sp>
        <p:nvSpPr>
          <p:cNvPr id="13315" name="Rectangle 2"/>
          <p:cNvSpPr>
            <a:spLocks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93104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96FA073-5104-4698-96C4-75F0002CCB65}" type="slidenum">
              <a:rPr lang="en-US" altLang="zh-CN" smtClean="0"/>
              <a:pPr>
                <a:spcBef>
                  <a:spcPct val="0"/>
                </a:spcBef>
              </a:pPr>
              <a:t>40</a:t>
            </a:fld>
            <a:endParaRPr lang="en-US" altLang="zh-CN" smtClean="0"/>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979602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0C1697E-E03B-49E9-A7CB-4EADA2F44075}" type="slidenum">
              <a:rPr lang="en-US" altLang="zh-CN" smtClean="0"/>
              <a:pPr>
                <a:spcBef>
                  <a:spcPct val="0"/>
                </a:spcBef>
              </a:pPr>
              <a:t>41</a:t>
            </a:fld>
            <a:endParaRPr lang="en-US" altLang="zh-CN" smtClean="0"/>
          </a:p>
        </p:txBody>
      </p:sp>
      <p:sp>
        <p:nvSpPr>
          <p:cNvPr id="89091" name="Rectangle 2"/>
          <p:cNvSpPr>
            <a:spLocks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2418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4C28DAD-D57A-4FBC-97B6-6BBEC7D178EE}" type="slidenum">
              <a:rPr lang="en-US" altLang="zh-CN" smtClean="0"/>
              <a:pPr>
                <a:spcBef>
                  <a:spcPct val="0"/>
                </a:spcBef>
              </a:pPr>
              <a:t>5</a:t>
            </a:fld>
            <a:endParaRPr lang="en-US" altLang="zh-CN" smtClean="0"/>
          </a:p>
        </p:txBody>
      </p:sp>
      <p:sp>
        <p:nvSpPr>
          <p:cNvPr id="15363" name="Rectangle 2"/>
          <p:cNvSpPr>
            <a:spLocks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945253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DDE2F65-52EA-491B-88B1-A8663CDAF81A}" type="slidenum">
              <a:rPr lang="en-US" altLang="zh-CN" smtClean="0"/>
              <a:pPr>
                <a:spcBef>
                  <a:spcPct val="0"/>
                </a:spcBef>
              </a:pPr>
              <a:t>6</a:t>
            </a:fld>
            <a:endParaRPr lang="en-US" altLang="zh-CN" smtClean="0"/>
          </a:p>
        </p:txBody>
      </p:sp>
      <p:sp>
        <p:nvSpPr>
          <p:cNvPr id="17411" name="Rectangle 2"/>
          <p:cNvSpPr>
            <a:spLocks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28612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16764DD-EBF0-466F-BB35-89830A9B94F7}" type="slidenum">
              <a:rPr lang="en-US" altLang="zh-CN" smtClean="0"/>
              <a:pPr>
                <a:spcBef>
                  <a:spcPct val="0"/>
                </a:spcBef>
              </a:pPr>
              <a:t>7</a:t>
            </a:fld>
            <a:endParaRPr lang="en-US" altLang="zh-CN" smtClean="0"/>
          </a:p>
        </p:txBody>
      </p:sp>
      <p:sp>
        <p:nvSpPr>
          <p:cNvPr id="19459" name="Rectangle 2"/>
          <p:cNvSpPr>
            <a:spLocks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240394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F6D338A-98A2-4E70-9C55-AAEF20AE75B0}" type="slidenum">
              <a:rPr lang="en-US" altLang="zh-CN" smtClean="0"/>
              <a:pPr>
                <a:spcBef>
                  <a:spcPct val="0"/>
                </a:spcBef>
              </a:pPr>
              <a:t>8</a:t>
            </a:fld>
            <a:endParaRPr lang="en-US" altLang="zh-CN" smtClean="0"/>
          </a:p>
        </p:txBody>
      </p:sp>
      <p:sp>
        <p:nvSpPr>
          <p:cNvPr id="21507" name="Rectangle 2"/>
          <p:cNvSpPr>
            <a:spLocks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201385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0672E01-CA3B-49EE-8F7C-E28729136048}" type="slidenum">
              <a:rPr lang="en-US" altLang="zh-CN" smtClean="0"/>
              <a:pPr>
                <a:spcBef>
                  <a:spcPct val="0"/>
                </a:spcBef>
              </a:pPr>
              <a:t>9</a:t>
            </a:fld>
            <a:endParaRPr lang="en-US" altLang="zh-CN" smtClean="0"/>
          </a:p>
        </p:txBody>
      </p:sp>
      <p:sp>
        <p:nvSpPr>
          <p:cNvPr id="23555" name="Rectangle 2"/>
          <p:cNvSpPr>
            <a:spLocks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0173056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3.vml"/><Relationship Id="rId5" Type="http://schemas.openxmlformats.org/officeDocument/2006/relationships/image" Target="../media/image1.png"/><Relationship Id="rId4" Type="http://schemas.openxmlformats.org/officeDocument/2006/relationships/oleObject" Target="../embeddings/oleObject3.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1033"/>
          <p:cNvGraphicFramePr>
            <a:graphicFrameLocks noChangeAspect="1"/>
          </p:cNvGraphicFramePr>
          <p:nvPr userDrawn="1"/>
        </p:nvGraphicFramePr>
        <p:xfrm>
          <a:off x="3276600" y="76200"/>
          <a:ext cx="2743200" cy="2506663"/>
        </p:xfrm>
        <a:graphic>
          <a:graphicData uri="http://schemas.openxmlformats.org/presentationml/2006/ole">
            <mc:AlternateContent xmlns:mc="http://schemas.openxmlformats.org/markup-compatibility/2006">
              <mc:Choice xmlns:v="urn:schemas-microsoft-com:vml" Requires="v">
                <p:oleObj spid="_x0000_s92162" name="BMP 图象" r:id="rId3" imgW="885949" imgH="809738" progId="Paint.Picture">
                  <p:embed/>
                </p:oleObj>
              </mc:Choice>
              <mc:Fallback>
                <p:oleObj name="BMP 图象" r:id="rId3" imgW="885949" imgH="8097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76200"/>
                        <a:ext cx="2743200" cy="250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0" name="Rectangle 1026"/>
          <p:cNvSpPr>
            <a:spLocks noGrp="1" noChangeArrowheads="1"/>
          </p:cNvSpPr>
          <p:nvPr>
            <p:ph type="ctrTitle"/>
          </p:nvPr>
        </p:nvSpPr>
        <p:spPr>
          <a:xfrm>
            <a:off x="685800" y="2552700"/>
            <a:ext cx="7772400" cy="609600"/>
          </a:xfrm>
        </p:spPr>
        <p:txBody>
          <a:bodyPr/>
          <a:lstStyle>
            <a:lvl1pPr>
              <a:defRPr/>
            </a:lvl1pPr>
          </a:lstStyle>
          <a:p>
            <a:r>
              <a:rPr lang="zh-CN" altLang="en-US"/>
              <a:t>单击此处编辑母版标题样式</a:t>
            </a:r>
          </a:p>
        </p:txBody>
      </p:sp>
      <p:sp>
        <p:nvSpPr>
          <p:cNvPr id="7171" name="Rectangle 1027"/>
          <p:cNvSpPr>
            <a:spLocks noGrp="1" noChangeArrowheads="1"/>
          </p:cNvSpPr>
          <p:nvPr>
            <p:ph type="subTitle" idx="1"/>
          </p:nvPr>
        </p:nvSpPr>
        <p:spPr>
          <a:xfrm>
            <a:off x="1371600" y="3886200"/>
            <a:ext cx="6400800" cy="512763"/>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1322275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53200"/>
            <a:ext cx="9144000" cy="3048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ea typeface="黑体" panose="02010609060101010101" pitchFamily="49" charset="-122"/>
              <a:cs typeface="Times New Roman" panose="02020603050405020304" pitchFamily="18" charset="0"/>
            </a:endParaRPr>
          </a:p>
        </p:txBody>
      </p:sp>
      <p:pic>
        <p:nvPicPr>
          <p:cNvPr id="5" name="Picture 8" descr="minispir"/>
          <p:cNvPicPr>
            <a:picLocks noChangeAspect="1" noChangeArrowheads="1"/>
          </p:cNvPicPr>
          <p:nvPr userDrawn="1"/>
        </p:nvPicPr>
        <p:blipFill>
          <a:blip r:embed="rId3">
            <a:extLst>
              <a:ext uri="{28A0092B-C50C-407E-A947-70E740481C1C}">
                <a14:useLocalDpi xmlns:a14="http://schemas.microsoft.com/office/drawing/2010/main" val="0"/>
              </a:ext>
            </a:extLst>
          </a:blip>
          <a:srcRect b="5333"/>
          <a:stretch>
            <a:fillRect/>
          </a:stretch>
        </p:blipFill>
        <p:spPr bwMode="ltGray">
          <a:xfrm>
            <a:off x="0" y="0"/>
            <a:ext cx="11811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
          <p:cNvSpPr>
            <a:spLocks noChangeArrowheads="1"/>
          </p:cNvSpPr>
          <p:nvPr userDrawn="1"/>
        </p:nvSpPr>
        <p:spPr bwMode="auto">
          <a:xfrm>
            <a:off x="1143000" y="0"/>
            <a:ext cx="8001000" cy="2413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ea typeface="黑体" panose="02010609060101010101" pitchFamily="49" charset="-122"/>
              <a:cs typeface="Times New Roman" panose="02020603050405020304" pitchFamily="18" charset="0"/>
            </a:endParaRPr>
          </a:p>
        </p:txBody>
      </p:sp>
      <p:sp>
        <p:nvSpPr>
          <p:cNvPr id="7" name="Rectangle 10"/>
          <p:cNvSpPr>
            <a:spLocks noChangeArrowheads="1"/>
          </p:cNvSpPr>
          <p:nvPr userDrawn="1"/>
        </p:nvSpPr>
        <p:spPr bwMode="auto">
          <a:xfrm>
            <a:off x="8991600" y="228600"/>
            <a:ext cx="152400" cy="63246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ea typeface="黑体" panose="02010609060101010101" pitchFamily="49" charset="-122"/>
              <a:cs typeface="Times New Roman" panose="02020603050405020304" pitchFamily="18" charset="0"/>
            </a:endParaRPr>
          </a:p>
        </p:txBody>
      </p:sp>
      <p:sp>
        <p:nvSpPr>
          <p:cNvPr id="8" name="Rectangle 11"/>
          <p:cNvSpPr>
            <a:spLocks noChangeArrowheads="1"/>
          </p:cNvSpPr>
          <p:nvPr userDrawn="1"/>
        </p:nvSpPr>
        <p:spPr bwMode="auto">
          <a:xfrm>
            <a:off x="1143000" y="1012825"/>
            <a:ext cx="7558088" cy="53975"/>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ea typeface="黑体" panose="02010609060101010101" pitchFamily="49" charset="-122"/>
              <a:cs typeface="Times New Roman" panose="02020603050405020304" pitchFamily="18" charset="0"/>
            </a:endParaRPr>
          </a:p>
        </p:txBody>
      </p:sp>
      <p:graphicFrame>
        <p:nvGraphicFramePr>
          <p:cNvPr id="9" name="Object 12"/>
          <p:cNvGraphicFramePr>
            <a:graphicFrameLocks noChangeAspect="1"/>
          </p:cNvGraphicFramePr>
          <p:nvPr userDrawn="1"/>
        </p:nvGraphicFramePr>
        <p:xfrm>
          <a:off x="0" y="0"/>
          <a:ext cx="1143000" cy="1044575"/>
        </p:xfrm>
        <a:graphic>
          <a:graphicData uri="http://schemas.openxmlformats.org/presentationml/2006/ole">
            <mc:AlternateContent xmlns:mc="http://schemas.openxmlformats.org/markup-compatibility/2006">
              <mc:Choice xmlns:v="urn:schemas-microsoft-com:vml" Requires="v">
                <p:oleObj spid="_x0000_s93186" name="BMP 图象" r:id="rId4" imgW="885949" imgH="809738" progId="Paint.Picture">
                  <p:embed/>
                </p:oleObj>
              </mc:Choice>
              <mc:Fallback>
                <p:oleObj name="BMP 图象" r:id="rId4" imgW="885949" imgH="80973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1430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1143000" y="1143000"/>
            <a:ext cx="7696200" cy="2215991"/>
          </a:xfrm>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vl2pPr>
              <a:defRPr>
                <a:latin typeface="Times New Roman" panose="02020603050405020304" pitchFamily="18" charset="0"/>
                <a:ea typeface="黑体" panose="02010609060101010101" pitchFamily="49" charset="-122"/>
                <a:cs typeface="Times New Roman" panose="02020603050405020304" pitchFamily="18" charset="0"/>
              </a:defRPr>
            </a:lvl2pPr>
            <a:lvl3pPr>
              <a:defRPr>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cs typeface="Times New Roman" panose="02020603050405020304" pitchFamily="18" charset="0"/>
              </a:defRPr>
            </a:lvl4pPr>
            <a:lvl5pPr>
              <a:defRPr>
                <a:latin typeface="Times New Roman" panose="02020603050405020304" pitchFamily="18" charset="0"/>
                <a:ea typeface="黑体" panose="02010609060101010101" pitchFamily="49" charset="-122"/>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Rectangle 4"/>
          <p:cNvSpPr>
            <a:spLocks noGrp="1" noChangeArrowheads="1"/>
          </p:cNvSpPr>
          <p:nvPr>
            <p:ph type="dt" sz="half" idx="10"/>
          </p:nvPr>
        </p:nvSpPr>
        <p:spPr/>
        <p:txBody>
          <a:bodyPr/>
          <a:lstStyle>
            <a:lvl1pPr>
              <a:defRPr smtClean="0">
                <a:latin typeface="Times New Roman" panose="02020603050405020304" pitchFamily="18" charset="0"/>
                <a:ea typeface="黑体" panose="02010609060101010101" pitchFamily="49" charset="-122"/>
                <a:cs typeface="Times New Roman" panose="02020603050405020304" pitchFamily="18" charset="0"/>
              </a:defRPr>
            </a:lvl1pPr>
          </a:lstStyle>
          <a:p>
            <a:pPr>
              <a:defRPr/>
            </a:pPr>
            <a:fld id="{B5724F5F-3E5E-4605-AED7-61A8AC703553}" type="datetime1">
              <a:rPr lang="zh-CN" altLang="en-US"/>
              <a:pPr>
                <a:defRPr/>
              </a:pPr>
              <a:t>2018/12/13</a:t>
            </a:fld>
            <a:endParaRPr lang="en-US" altLang="zh-CN"/>
          </a:p>
        </p:txBody>
      </p:sp>
      <p:sp>
        <p:nvSpPr>
          <p:cNvPr id="11" name="Rectangle 5"/>
          <p:cNvSpPr>
            <a:spLocks noGrp="1" noChangeArrowheads="1"/>
          </p:cNvSpPr>
          <p:nvPr>
            <p:ph type="ftr" sz="quarter" idx="11"/>
          </p:nvPr>
        </p:nvSpPr>
        <p:spPr/>
        <p:txBody>
          <a:bodyPr/>
          <a:lstStyle>
            <a:lvl1pPr>
              <a:defRPr smtClean="0">
                <a:latin typeface="Times New Roman" panose="02020603050405020304" pitchFamily="18" charset="0"/>
                <a:ea typeface="黑体" panose="02010609060101010101" pitchFamily="49" charset="-122"/>
                <a:cs typeface="Times New Roman" panose="02020603050405020304" pitchFamily="18" charset="0"/>
              </a:defRPr>
            </a:lvl1pPr>
          </a:lstStyle>
          <a:p>
            <a:pPr>
              <a:defRPr/>
            </a:pPr>
            <a:r>
              <a:rPr lang="zh-CN" altLang="en-US"/>
              <a:t>信息与软件工程学院　顾小丰</a:t>
            </a:r>
            <a:endParaRPr lang="en-US" altLang="zh-CN"/>
          </a:p>
        </p:txBody>
      </p:sp>
      <p:sp>
        <p:nvSpPr>
          <p:cNvPr id="12" name="Rectangle 6"/>
          <p:cNvSpPr>
            <a:spLocks noGrp="1" noChangeArrowheads="1"/>
          </p:cNvSpPr>
          <p:nvPr>
            <p:ph type="sldNum" sz="quarter" idx="12"/>
          </p:nvPr>
        </p:nvSpPr>
        <p:spPr/>
        <p:txBody>
          <a:bodyPr/>
          <a:lstStyle>
            <a:lvl1pPr>
              <a:defRPr dirty="0" smtClean="0">
                <a:latin typeface="Times New Roman" panose="02020603050405020304" pitchFamily="18" charset="0"/>
                <a:ea typeface="黑体" panose="02010609060101010101" pitchFamily="49" charset="-122"/>
                <a:cs typeface="Times New Roman" panose="02020603050405020304" pitchFamily="18" charset="0"/>
              </a:defRPr>
            </a:lvl1pPr>
          </a:lstStyle>
          <a:p>
            <a:pPr>
              <a:defRPr/>
            </a:pPr>
            <a:r>
              <a:rPr lang="en-US" altLang="zh-CN"/>
              <a:t>41</a:t>
            </a:r>
            <a:r>
              <a:rPr lang="zh-CN" altLang="en-US"/>
              <a:t>－</a:t>
            </a:r>
            <a:fld id="{257E256A-9F87-4C17-B019-1D1085745192}" type="slidenum">
              <a:rPr lang="zh-CN" altLang="en-US"/>
              <a:pPr>
                <a:defRPr/>
              </a:pPr>
              <a:t>‹#›</a:t>
            </a:fld>
            <a:endParaRPr lang="zh-CN" altLang="en-US"/>
          </a:p>
        </p:txBody>
      </p:sp>
    </p:spTree>
    <p:extLst>
      <p:ext uri="{BB962C8B-B14F-4D97-AF65-F5344CB8AC3E}">
        <p14:creationId xmlns:p14="http://schemas.microsoft.com/office/powerpoint/2010/main" val="39379872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image" Target="../media/image2.png"/><Relationship Id="rId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0" y="342900"/>
            <a:ext cx="7467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1143000" y="1143000"/>
            <a:ext cx="76962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zh-CN" altLang="en-US" smtClean="0"/>
              <a:t>单击此处编辑母版文本样式</a:t>
            </a:r>
          </a:p>
          <a:p>
            <a:pPr lvl="1"/>
            <a:r>
              <a:rPr lang="zh-CN" altLang="en-US" smtClean="0"/>
              <a:t>第二级</a:t>
            </a:r>
          </a:p>
        </p:txBody>
      </p:sp>
      <p:sp>
        <p:nvSpPr>
          <p:cNvPr id="1028" name="Rectangle 7"/>
          <p:cNvSpPr>
            <a:spLocks noChangeArrowheads="1"/>
          </p:cNvSpPr>
          <p:nvPr userDrawn="1"/>
        </p:nvSpPr>
        <p:spPr bwMode="auto">
          <a:xfrm>
            <a:off x="0" y="6553200"/>
            <a:ext cx="9144000" cy="3048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ea typeface="黑体" panose="02010609060101010101" pitchFamily="49" charset="-122"/>
              <a:cs typeface="Times New Roman" panose="02020603050405020304" pitchFamily="18" charset="0"/>
            </a:endParaRPr>
          </a:p>
        </p:txBody>
      </p:sp>
      <p:pic>
        <p:nvPicPr>
          <p:cNvPr id="1029" name="Picture 8" descr="minispir"/>
          <p:cNvPicPr>
            <a:picLocks noChangeAspect="1" noChangeArrowheads="1"/>
          </p:cNvPicPr>
          <p:nvPr userDrawn="1"/>
        </p:nvPicPr>
        <p:blipFill>
          <a:blip r:embed="rId5">
            <a:extLst>
              <a:ext uri="{28A0092B-C50C-407E-A947-70E740481C1C}">
                <a14:useLocalDpi xmlns:a14="http://schemas.microsoft.com/office/drawing/2010/main" val="0"/>
              </a:ext>
            </a:extLst>
          </a:blip>
          <a:srcRect b="5333"/>
          <a:stretch>
            <a:fillRect/>
          </a:stretch>
        </p:blipFill>
        <p:spPr bwMode="ltGray">
          <a:xfrm>
            <a:off x="0" y="0"/>
            <a:ext cx="11811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9"/>
          <p:cNvSpPr>
            <a:spLocks noChangeArrowheads="1"/>
          </p:cNvSpPr>
          <p:nvPr userDrawn="1"/>
        </p:nvSpPr>
        <p:spPr bwMode="auto">
          <a:xfrm>
            <a:off x="1143000" y="0"/>
            <a:ext cx="8001000" cy="2413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ea typeface="黑体" panose="02010609060101010101" pitchFamily="49" charset="-122"/>
              <a:cs typeface="Times New Roman" panose="02020603050405020304" pitchFamily="18" charset="0"/>
            </a:endParaRPr>
          </a:p>
        </p:txBody>
      </p:sp>
      <p:sp>
        <p:nvSpPr>
          <p:cNvPr id="1031" name="Rectangle 10"/>
          <p:cNvSpPr>
            <a:spLocks noChangeArrowheads="1"/>
          </p:cNvSpPr>
          <p:nvPr userDrawn="1"/>
        </p:nvSpPr>
        <p:spPr bwMode="auto">
          <a:xfrm>
            <a:off x="8991600" y="228600"/>
            <a:ext cx="152400" cy="63246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ea typeface="黑体" panose="02010609060101010101" pitchFamily="49" charset="-122"/>
              <a:cs typeface="Times New Roman" panose="02020603050405020304" pitchFamily="18" charset="0"/>
            </a:endParaRPr>
          </a:p>
        </p:txBody>
      </p:sp>
      <p:sp>
        <p:nvSpPr>
          <p:cNvPr id="1032" name="Rectangle 11"/>
          <p:cNvSpPr>
            <a:spLocks noChangeArrowheads="1"/>
          </p:cNvSpPr>
          <p:nvPr userDrawn="1"/>
        </p:nvSpPr>
        <p:spPr bwMode="auto">
          <a:xfrm>
            <a:off x="1143000" y="1012825"/>
            <a:ext cx="7558088" cy="53975"/>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ea typeface="黑体" panose="02010609060101010101" pitchFamily="49" charset="-122"/>
              <a:cs typeface="Times New Roman" panose="02020603050405020304" pitchFamily="18" charset="0"/>
            </a:endParaRPr>
          </a:p>
        </p:txBody>
      </p:sp>
      <p:graphicFrame>
        <p:nvGraphicFramePr>
          <p:cNvPr id="1033" name="Object 12"/>
          <p:cNvGraphicFramePr>
            <a:graphicFrameLocks noChangeAspect="1"/>
          </p:cNvGraphicFramePr>
          <p:nvPr userDrawn="1"/>
        </p:nvGraphicFramePr>
        <p:xfrm>
          <a:off x="0" y="0"/>
          <a:ext cx="1143000" cy="1044575"/>
        </p:xfrm>
        <a:graphic>
          <a:graphicData uri="http://schemas.openxmlformats.org/presentationml/2006/ole">
            <mc:AlternateContent xmlns:mc="http://schemas.openxmlformats.org/markup-compatibility/2006">
              <mc:Choice xmlns:v="urn:schemas-microsoft-com:vml" Requires="v">
                <p:oleObj spid="_x0000_s1037" name="BMP 图象" r:id="rId6" imgW="885949" imgH="809738" progId="Paint.Picture">
                  <p:embed/>
                </p:oleObj>
              </mc:Choice>
              <mc:Fallback>
                <p:oleObj name="BMP 图象" r:id="rId6" imgW="885949" imgH="809738" progId="Paint.Picture">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1430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4"/>
          <p:cNvSpPr>
            <a:spLocks noGrp="1" noChangeArrowheads="1"/>
          </p:cNvSpPr>
          <p:nvPr>
            <p:ph type="dt" sz="half" idx="2"/>
          </p:nvPr>
        </p:nvSpPr>
        <p:spPr bwMode="auto">
          <a:xfrm>
            <a:off x="1143000" y="6569075"/>
            <a:ext cx="1676400"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eaLnBrk="1" hangingPunct="1">
              <a:defRPr sz="1800" b="1" smtClean="0">
                <a:solidFill>
                  <a:srgbClr val="00FF00"/>
                </a:solidFill>
                <a:latin typeface="Times New Roman" panose="02020603050405020304" pitchFamily="18" charset="0"/>
                <a:ea typeface="黑体" panose="02010609060101010101" pitchFamily="49" charset="-122"/>
                <a:cs typeface="Times New Roman" panose="02020603050405020304" pitchFamily="18" charset="0"/>
              </a:defRPr>
            </a:lvl1pPr>
          </a:lstStyle>
          <a:p>
            <a:pPr>
              <a:defRPr/>
            </a:pPr>
            <a:fld id="{50604D5C-E288-46BB-B6D8-C62974DE6FA1}" type="datetime1">
              <a:rPr lang="zh-CN" altLang="en-US"/>
              <a:pPr>
                <a:defRPr/>
              </a:pPr>
              <a:t>2018/12/13</a:t>
            </a:fld>
            <a:endParaRPr lang="en-US" altLang="zh-CN"/>
          </a:p>
        </p:txBody>
      </p:sp>
      <p:sp>
        <p:nvSpPr>
          <p:cNvPr id="4" name="Rectangle 5"/>
          <p:cNvSpPr>
            <a:spLocks noGrp="1" noChangeArrowheads="1"/>
          </p:cNvSpPr>
          <p:nvPr>
            <p:ph type="ftr" sz="quarter" idx="3"/>
          </p:nvPr>
        </p:nvSpPr>
        <p:spPr bwMode="auto">
          <a:xfrm>
            <a:off x="2819400" y="6569075"/>
            <a:ext cx="4191000"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eaLnBrk="1" hangingPunct="1">
              <a:defRPr sz="1800" b="1" smtClean="0">
                <a:solidFill>
                  <a:srgbClr val="00FF00"/>
                </a:solidFill>
                <a:latin typeface="Times New Roman" panose="02020603050405020304" pitchFamily="18" charset="0"/>
                <a:ea typeface="黑体" panose="02010609060101010101" pitchFamily="49" charset="-122"/>
                <a:cs typeface="Times New Roman" panose="02020603050405020304" pitchFamily="18" charset="0"/>
              </a:defRPr>
            </a:lvl1pPr>
          </a:lstStyle>
          <a:p>
            <a:pPr>
              <a:defRPr/>
            </a:pPr>
            <a:r>
              <a:rPr lang="zh-CN" altLang="en-US"/>
              <a:t>信息与软件工程学院　顾小丰</a:t>
            </a:r>
            <a:endParaRPr lang="en-US" altLang="zh-CN"/>
          </a:p>
        </p:txBody>
      </p:sp>
      <p:sp>
        <p:nvSpPr>
          <p:cNvPr id="2" name="Rectangle 6"/>
          <p:cNvSpPr>
            <a:spLocks noGrp="1" noChangeArrowheads="1"/>
          </p:cNvSpPr>
          <p:nvPr>
            <p:ph type="sldNum" sz="quarter" idx="4"/>
          </p:nvPr>
        </p:nvSpPr>
        <p:spPr bwMode="auto">
          <a:xfrm>
            <a:off x="7086600" y="6569075"/>
            <a:ext cx="1524000"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defRPr sz="1800" b="1" dirty="0" smtClean="0">
                <a:solidFill>
                  <a:srgbClr val="00FF00"/>
                </a:solidFill>
                <a:latin typeface="Times New Roman" panose="02020603050405020304" pitchFamily="18" charset="0"/>
                <a:ea typeface="黑体" panose="02010609060101010101" pitchFamily="49" charset="-122"/>
                <a:cs typeface="Times New Roman" panose="02020603050405020304" pitchFamily="18" charset="0"/>
              </a:defRPr>
            </a:lvl1pPr>
          </a:lstStyle>
          <a:p>
            <a:pPr>
              <a:defRPr/>
            </a:pPr>
            <a:r>
              <a:rPr lang="en-US" altLang="zh-CN"/>
              <a:t>41</a:t>
            </a:r>
            <a:r>
              <a:rPr lang="zh-CN" altLang="en-US"/>
              <a:t>－</a:t>
            </a:r>
            <a:fld id="{E8AA6AA4-5E6D-4857-9E92-51405C95AFF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Lst>
  <p:timing>
    <p:tnLst>
      <p:par>
        <p:cTn id="1" dur="indefinite" restart="never" nodeType="tmRoot"/>
      </p:par>
    </p:tnLst>
  </p:timing>
  <p:hf hdr="0"/>
  <p:txStyles>
    <p:titleStyle>
      <a:lvl1pPr algn="ctr" rtl="0" eaLnBrk="0" fontAlgn="base" hangingPunct="0">
        <a:spcBef>
          <a:spcPct val="0"/>
        </a:spcBef>
        <a:spcAft>
          <a:spcPct val="0"/>
        </a:spcAft>
        <a:defRPr kumimoji="1" sz="4000" b="1">
          <a:solidFill>
            <a:srgbClr val="CC00CC"/>
          </a:solidFill>
          <a:latin typeface="Times New Roman" panose="02020603050405020304" pitchFamily="18" charset="0"/>
          <a:ea typeface="黑体" panose="02010609060101010101" pitchFamily="49" charset="-122"/>
          <a:cs typeface="Times New Roman" panose="02020603050405020304" pitchFamily="18" charset="0"/>
        </a:defRPr>
      </a:lvl1pPr>
      <a:lvl2pPr algn="ctr" rtl="0" eaLnBrk="0" fontAlgn="base" hangingPunct="0">
        <a:spcBef>
          <a:spcPct val="0"/>
        </a:spcBef>
        <a:spcAft>
          <a:spcPct val="0"/>
        </a:spcAft>
        <a:defRPr kumimoji="1" sz="4000" b="1">
          <a:solidFill>
            <a:srgbClr val="CC00CC"/>
          </a:solidFill>
          <a:latin typeface="Times New Roman" pitchFamily="18" charset="0"/>
          <a:ea typeface="黑体" panose="02010609060101010101" pitchFamily="49" charset="-122"/>
          <a:cs typeface="Times New Roman" panose="02020603050405020304" pitchFamily="18" charset="0"/>
        </a:defRPr>
      </a:lvl2pPr>
      <a:lvl3pPr algn="ctr" rtl="0" eaLnBrk="0" fontAlgn="base" hangingPunct="0">
        <a:spcBef>
          <a:spcPct val="0"/>
        </a:spcBef>
        <a:spcAft>
          <a:spcPct val="0"/>
        </a:spcAft>
        <a:defRPr kumimoji="1" sz="4000" b="1">
          <a:solidFill>
            <a:srgbClr val="CC00CC"/>
          </a:solidFill>
          <a:latin typeface="Times New Roman" pitchFamily="18" charset="0"/>
          <a:ea typeface="黑体" panose="02010609060101010101" pitchFamily="49" charset="-122"/>
          <a:cs typeface="Times New Roman" panose="02020603050405020304" pitchFamily="18" charset="0"/>
        </a:defRPr>
      </a:lvl3pPr>
      <a:lvl4pPr algn="ctr" rtl="0" eaLnBrk="0" fontAlgn="base" hangingPunct="0">
        <a:spcBef>
          <a:spcPct val="0"/>
        </a:spcBef>
        <a:spcAft>
          <a:spcPct val="0"/>
        </a:spcAft>
        <a:defRPr kumimoji="1" sz="4000" b="1">
          <a:solidFill>
            <a:srgbClr val="CC00CC"/>
          </a:solidFill>
          <a:latin typeface="Times New Roman" pitchFamily="18" charset="0"/>
          <a:ea typeface="黑体" panose="02010609060101010101" pitchFamily="49" charset="-122"/>
          <a:cs typeface="Times New Roman" panose="02020603050405020304" pitchFamily="18" charset="0"/>
        </a:defRPr>
      </a:lvl4pPr>
      <a:lvl5pPr algn="ctr" rtl="0" eaLnBrk="0" fontAlgn="base" hangingPunct="0">
        <a:spcBef>
          <a:spcPct val="0"/>
        </a:spcBef>
        <a:spcAft>
          <a:spcPct val="0"/>
        </a:spcAft>
        <a:defRPr kumimoji="1" sz="4000" b="1">
          <a:solidFill>
            <a:srgbClr val="CC00CC"/>
          </a:solidFill>
          <a:latin typeface="Times New Roman" pitchFamily="18" charset="0"/>
          <a:ea typeface="黑体" panose="02010609060101010101" pitchFamily="49" charset="-122"/>
          <a:cs typeface="Times New Roman" panose="02020603050405020304" pitchFamily="18" charset="0"/>
        </a:defRPr>
      </a:lvl5pPr>
      <a:lvl6pPr marL="457200" algn="ctr" rtl="0" fontAlgn="base">
        <a:spcBef>
          <a:spcPct val="0"/>
        </a:spcBef>
        <a:spcAft>
          <a:spcPct val="0"/>
        </a:spcAft>
        <a:defRPr kumimoji="1" sz="4000" b="1">
          <a:solidFill>
            <a:srgbClr val="CC00CC"/>
          </a:solidFill>
          <a:latin typeface="Times New Roman" pitchFamily="18" charset="0"/>
          <a:ea typeface="宋体" pitchFamily="2" charset="-122"/>
        </a:defRPr>
      </a:lvl6pPr>
      <a:lvl7pPr marL="914400" algn="ctr" rtl="0" fontAlgn="base">
        <a:spcBef>
          <a:spcPct val="0"/>
        </a:spcBef>
        <a:spcAft>
          <a:spcPct val="0"/>
        </a:spcAft>
        <a:defRPr kumimoji="1" sz="4000" b="1">
          <a:solidFill>
            <a:srgbClr val="CC00CC"/>
          </a:solidFill>
          <a:latin typeface="Times New Roman" pitchFamily="18" charset="0"/>
          <a:ea typeface="宋体" pitchFamily="2" charset="-122"/>
        </a:defRPr>
      </a:lvl7pPr>
      <a:lvl8pPr marL="1371600" algn="ctr" rtl="0" fontAlgn="base">
        <a:spcBef>
          <a:spcPct val="0"/>
        </a:spcBef>
        <a:spcAft>
          <a:spcPct val="0"/>
        </a:spcAft>
        <a:defRPr kumimoji="1" sz="4000" b="1">
          <a:solidFill>
            <a:srgbClr val="CC00CC"/>
          </a:solidFill>
          <a:latin typeface="Times New Roman" pitchFamily="18" charset="0"/>
          <a:ea typeface="宋体" pitchFamily="2" charset="-122"/>
        </a:defRPr>
      </a:lvl8pPr>
      <a:lvl9pPr marL="1828800" algn="ctr" rtl="0" fontAlgn="base">
        <a:spcBef>
          <a:spcPct val="0"/>
        </a:spcBef>
        <a:spcAft>
          <a:spcPct val="0"/>
        </a:spcAft>
        <a:defRPr kumimoji="1" sz="4000" b="1">
          <a:solidFill>
            <a:srgbClr val="CC00CC"/>
          </a:solidFill>
          <a:latin typeface="Times New Roman" pitchFamily="18" charset="0"/>
          <a:ea typeface="宋体" pitchFamily="2" charset="-122"/>
        </a:defRPr>
      </a:lvl9pPr>
    </p:titleStyle>
    <p:bodyStyle>
      <a:lvl1pPr marL="533400" indent="-533400" algn="l" rtl="0" eaLnBrk="0" fontAlgn="base" hangingPunct="0">
        <a:lnSpc>
          <a:spcPct val="120000"/>
        </a:lnSpc>
        <a:spcBef>
          <a:spcPct val="0"/>
        </a:spcBef>
        <a:spcAft>
          <a:spcPct val="0"/>
        </a:spcAft>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990600" indent="-533400" algn="l" rtl="0" eaLnBrk="0" fontAlgn="base" hangingPunct="0">
        <a:lnSpc>
          <a:spcPct val="120000"/>
        </a:lnSpc>
        <a:spcBef>
          <a:spcPct val="0"/>
        </a:spcBef>
        <a:spcAft>
          <a:spcPct val="0"/>
        </a:spcAft>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371600" indent="-457200" algn="l" rtl="0" eaLnBrk="0" fontAlgn="base" hangingPunct="0">
        <a:spcBef>
          <a:spcPct val="20000"/>
        </a:spcBef>
        <a:spcAft>
          <a:spcPct val="0"/>
        </a:spcAft>
        <a:buChar char="•"/>
        <a:defRPr kumimoji="1" sz="2400">
          <a:solidFill>
            <a:schemeClr val="tx1"/>
          </a:solidFill>
          <a:latin typeface="+mn-lt"/>
          <a:ea typeface="+mn-ea"/>
          <a:cs typeface="宋体" panose="02010600030101010101" pitchFamily="2" charset="-122"/>
        </a:defRPr>
      </a:lvl3pPr>
      <a:lvl4pPr marL="1752600" indent="-381000" algn="l" rtl="0" eaLnBrk="0" fontAlgn="base" hangingPunct="0">
        <a:spcBef>
          <a:spcPct val="20000"/>
        </a:spcBef>
        <a:spcAft>
          <a:spcPct val="0"/>
        </a:spcAft>
        <a:buChar char="–"/>
        <a:defRPr kumimoji="1" sz="2000">
          <a:solidFill>
            <a:schemeClr val="tx1"/>
          </a:solidFill>
          <a:latin typeface="+mn-lt"/>
          <a:ea typeface="+mn-ea"/>
          <a:cs typeface="宋体" panose="02010600030101010101" pitchFamily="2" charset="-122"/>
        </a:defRPr>
      </a:lvl4pPr>
      <a:lvl5pPr marL="2209800" indent="-381000" algn="l" rtl="0" eaLnBrk="0" fontAlgn="base" hangingPunct="0">
        <a:spcBef>
          <a:spcPct val="20000"/>
        </a:spcBef>
        <a:spcAft>
          <a:spcPct val="0"/>
        </a:spcAft>
        <a:buChar char="»"/>
        <a:defRPr kumimoji="1" sz="2000">
          <a:solidFill>
            <a:schemeClr val="tx1"/>
          </a:solidFill>
          <a:latin typeface="+mn-lt"/>
          <a:ea typeface="+mn-ea"/>
          <a:cs typeface="宋体" panose="02010600030101010101" pitchFamily="2" charset="-122"/>
        </a:defRPr>
      </a:lvl5pPr>
      <a:lvl6pPr marL="2667000" indent="-381000" algn="l" rtl="0" fontAlgn="base">
        <a:spcBef>
          <a:spcPct val="20000"/>
        </a:spcBef>
        <a:spcAft>
          <a:spcPct val="0"/>
        </a:spcAft>
        <a:buChar char="»"/>
        <a:defRPr kumimoji="1" sz="2000">
          <a:solidFill>
            <a:schemeClr val="tx1"/>
          </a:solidFill>
          <a:latin typeface="+mn-lt"/>
          <a:ea typeface="+mn-ea"/>
        </a:defRPr>
      </a:lvl6pPr>
      <a:lvl7pPr marL="3124200" indent="-381000" algn="l" rtl="0" fontAlgn="base">
        <a:spcBef>
          <a:spcPct val="20000"/>
        </a:spcBef>
        <a:spcAft>
          <a:spcPct val="0"/>
        </a:spcAft>
        <a:buChar char="»"/>
        <a:defRPr kumimoji="1" sz="2000">
          <a:solidFill>
            <a:schemeClr val="tx1"/>
          </a:solidFill>
          <a:latin typeface="+mn-lt"/>
          <a:ea typeface="+mn-ea"/>
        </a:defRPr>
      </a:lvl7pPr>
      <a:lvl8pPr marL="3581400" indent="-381000" algn="l" rtl="0" fontAlgn="base">
        <a:spcBef>
          <a:spcPct val="20000"/>
        </a:spcBef>
        <a:spcAft>
          <a:spcPct val="0"/>
        </a:spcAft>
        <a:buChar char="»"/>
        <a:defRPr kumimoji="1" sz="2000">
          <a:solidFill>
            <a:schemeClr val="tx1"/>
          </a:solidFill>
          <a:latin typeface="+mn-lt"/>
          <a:ea typeface="+mn-ea"/>
        </a:defRPr>
      </a:lvl8pPr>
      <a:lvl9pPr marL="4038600" indent="-3810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0.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13.wmf"/><Relationship Id="rId4" Type="http://schemas.openxmlformats.org/officeDocument/2006/relationships/oleObject" Target="../embeddings/oleObject14.bin"/><Relationship Id="rId9" Type="http://schemas.openxmlformats.org/officeDocument/2006/relationships/image" Target="../media/image15.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1.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8.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18.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24.wmf"/><Relationship Id="rId3" Type="http://schemas.openxmlformats.org/officeDocument/2006/relationships/notesSlide" Target="../notesSlides/notesSlide12.xml"/><Relationship Id="rId7" Type="http://schemas.openxmlformats.org/officeDocument/2006/relationships/image" Target="../media/image21.wmf"/><Relationship Id="rId12"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2.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2.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13.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7.bin"/><Relationship Id="rId5" Type="http://schemas.openxmlformats.org/officeDocument/2006/relationships/image" Target="../media/image25.wmf"/><Relationship Id="rId4" Type="http://schemas.openxmlformats.org/officeDocument/2006/relationships/oleObject" Target="../embeddings/oleObject26.bin"/><Relationship Id="rId9" Type="http://schemas.openxmlformats.org/officeDocument/2006/relationships/image" Target="../media/image27.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14.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0.bin"/><Relationship Id="rId5" Type="http://schemas.openxmlformats.org/officeDocument/2006/relationships/image" Target="../media/image28.wmf"/><Relationship Id="rId4" Type="http://schemas.openxmlformats.org/officeDocument/2006/relationships/oleObject" Target="../embeddings/oleObject29.bin"/><Relationship Id="rId9" Type="http://schemas.openxmlformats.org/officeDocument/2006/relationships/image" Target="../media/image30.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3.bin"/><Relationship Id="rId5" Type="http://schemas.openxmlformats.org/officeDocument/2006/relationships/image" Target="../media/image31.wmf"/><Relationship Id="rId4" Type="http://schemas.openxmlformats.org/officeDocument/2006/relationships/oleObject" Target="../embeddings/oleObject32.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3.wmf"/><Relationship Id="rId4" Type="http://schemas.openxmlformats.org/officeDocument/2006/relationships/oleObject" Target="../embeddings/oleObject34.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38.wmf"/><Relationship Id="rId3" Type="http://schemas.openxmlformats.org/officeDocument/2006/relationships/notesSlide" Target="../notesSlides/notesSlide17.xml"/><Relationship Id="rId7" Type="http://schemas.openxmlformats.org/officeDocument/2006/relationships/image" Target="../media/image35.wmf"/><Relationship Id="rId12"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6.bin"/><Relationship Id="rId11" Type="http://schemas.openxmlformats.org/officeDocument/2006/relationships/image" Target="../media/image37.wmf"/><Relationship Id="rId5" Type="http://schemas.openxmlformats.org/officeDocument/2006/relationships/image" Target="../media/image34.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36.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43.wmf"/><Relationship Id="rId3" Type="http://schemas.openxmlformats.org/officeDocument/2006/relationships/notesSlide" Target="../notesSlides/notesSlide18.xml"/><Relationship Id="rId7" Type="http://schemas.openxmlformats.org/officeDocument/2006/relationships/image" Target="../media/image40.wmf"/><Relationship Id="rId12"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41.bin"/><Relationship Id="rId11" Type="http://schemas.openxmlformats.org/officeDocument/2006/relationships/image" Target="../media/image42.wmf"/><Relationship Id="rId5" Type="http://schemas.openxmlformats.org/officeDocument/2006/relationships/image" Target="../media/image39.wmf"/><Relationship Id="rId15" Type="http://schemas.openxmlformats.org/officeDocument/2006/relationships/image" Target="../media/image44.wmf"/><Relationship Id="rId10" Type="http://schemas.openxmlformats.org/officeDocument/2006/relationships/oleObject" Target="../embeddings/oleObject43.bin"/><Relationship Id="rId4" Type="http://schemas.openxmlformats.org/officeDocument/2006/relationships/oleObject" Target="../embeddings/oleObject40.bin"/><Relationship Id="rId9" Type="http://schemas.openxmlformats.org/officeDocument/2006/relationships/image" Target="../media/image41.wmf"/><Relationship Id="rId14" Type="http://schemas.openxmlformats.org/officeDocument/2006/relationships/oleObject" Target="../embeddings/oleObject45.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49.wmf"/><Relationship Id="rId3" Type="http://schemas.openxmlformats.org/officeDocument/2006/relationships/notesSlide" Target="../notesSlides/notesSlide19.xml"/><Relationship Id="rId7" Type="http://schemas.openxmlformats.org/officeDocument/2006/relationships/image" Target="../media/image46.wmf"/><Relationship Id="rId12"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47.bin"/><Relationship Id="rId11" Type="http://schemas.openxmlformats.org/officeDocument/2006/relationships/image" Target="../media/image48.wmf"/><Relationship Id="rId5" Type="http://schemas.openxmlformats.org/officeDocument/2006/relationships/image" Target="../media/image45.w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4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54.emf"/><Relationship Id="rId3" Type="http://schemas.openxmlformats.org/officeDocument/2006/relationships/notesSlide" Target="../notesSlides/notesSlide20.xml"/><Relationship Id="rId7" Type="http://schemas.openxmlformats.org/officeDocument/2006/relationships/image" Target="../media/image51.wmf"/><Relationship Id="rId12"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52.bin"/><Relationship Id="rId11" Type="http://schemas.openxmlformats.org/officeDocument/2006/relationships/image" Target="../media/image53.wmf"/><Relationship Id="rId5" Type="http://schemas.openxmlformats.org/officeDocument/2006/relationships/image" Target="../media/image50.wmf"/><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52.w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56.e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57.bin"/><Relationship Id="rId5" Type="http://schemas.openxmlformats.org/officeDocument/2006/relationships/image" Target="../media/image55.emf"/><Relationship Id="rId4" Type="http://schemas.openxmlformats.org/officeDocument/2006/relationships/oleObject" Target="../embeddings/oleObject56.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notesSlide" Target="../notesSlides/notesSlide22.xml"/><Relationship Id="rId7"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59.bin"/><Relationship Id="rId5" Type="http://schemas.openxmlformats.org/officeDocument/2006/relationships/image" Target="../media/image57.wmf"/><Relationship Id="rId4" Type="http://schemas.openxmlformats.org/officeDocument/2006/relationships/oleObject" Target="../embeddings/oleObject58.bin"/><Relationship Id="rId9" Type="http://schemas.openxmlformats.org/officeDocument/2006/relationships/image" Target="../media/image59.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62.bin"/><Relationship Id="rId5" Type="http://schemas.openxmlformats.org/officeDocument/2006/relationships/image" Target="../media/image60.wmf"/><Relationship Id="rId4" Type="http://schemas.openxmlformats.org/officeDocument/2006/relationships/oleObject" Target="../embeddings/oleObject61.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64.bin"/><Relationship Id="rId5" Type="http://schemas.openxmlformats.org/officeDocument/2006/relationships/image" Target="../media/image62.wmf"/><Relationship Id="rId4" Type="http://schemas.openxmlformats.org/officeDocument/2006/relationships/oleObject" Target="../embeddings/oleObject63.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notesSlide" Target="../notesSlides/notesSlide25.xml"/><Relationship Id="rId7" Type="http://schemas.openxmlformats.org/officeDocument/2006/relationships/image" Target="../media/image64.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66.bin"/><Relationship Id="rId5" Type="http://schemas.openxmlformats.org/officeDocument/2006/relationships/image" Target="../media/image63.wmf"/><Relationship Id="rId4" Type="http://schemas.openxmlformats.org/officeDocument/2006/relationships/oleObject" Target="../embeddings/oleObject65.bin"/><Relationship Id="rId9" Type="http://schemas.openxmlformats.org/officeDocument/2006/relationships/image" Target="../media/image65.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notesSlide" Target="../notesSlides/notesSlide26.xml"/><Relationship Id="rId7"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69.bin"/><Relationship Id="rId11" Type="http://schemas.openxmlformats.org/officeDocument/2006/relationships/image" Target="../media/image69.wmf"/><Relationship Id="rId5" Type="http://schemas.openxmlformats.org/officeDocument/2006/relationships/image" Target="../media/image66.wmf"/><Relationship Id="rId10" Type="http://schemas.openxmlformats.org/officeDocument/2006/relationships/oleObject" Target="../embeddings/oleObject71.bin"/><Relationship Id="rId4" Type="http://schemas.openxmlformats.org/officeDocument/2006/relationships/oleObject" Target="../embeddings/oleObject68.bin"/><Relationship Id="rId9" Type="http://schemas.openxmlformats.org/officeDocument/2006/relationships/image" Target="../media/image68.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notesSlide" Target="../notesSlides/notesSlide27.xml"/><Relationship Id="rId7" Type="http://schemas.openxmlformats.org/officeDocument/2006/relationships/image" Target="../media/image71.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73.bin"/><Relationship Id="rId11" Type="http://schemas.openxmlformats.org/officeDocument/2006/relationships/image" Target="../media/image73.wmf"/><Relationship Id="rId5" Type="http://schemas.openxmlformats.org/officeDocument/2006/relationships/image" Target="../media/image70.wmf"/><Relationship Id="rId10" Type="http://schemas.openxmlformats.org/officeDocument/2006/relationships/oleObject" Target="../embeddings/oleObject75.bin"/><Relationship Id="rId4" Type="http://schemas.openxmlformats.org/officeDocument/2006/relationships/oleObject" Target="../embeddings/oleObject72.bin"/><Relationship Id="rId9" Type="http://schemas.openxmlformats.org/officeDocument/2006/relationships/image" Target="../media/image72.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78.bin"/><Relationship Id="rId3" Type="http://schemas.openxmlformats.org/officeDocument/2006/relationships/notesSlide" Target="../notesSlides/notesSlide29.xml"/><Relationship Id="rId7" Type="http://schemas.openxmlformats.org/officeDocument/2006/relationships/image" Target="../media/image75.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77.bin"/><Relationship Id="rId11" Type="http://schemas.openxmlformats.org/officeDocument/2006/relationships/image" Target="../media/image77.wmf"/><Relationship Id="rId5" Type="http://schemas.openxmlformats.org/officeDocument/2006/relationships/image" Target="../media/image74.wmf"/><Relationship Id="rId10" Type="http://schemas.openxmlformats.org/officeDocument/2006/relationships/oleObject" Target="../embeddings/oleObject79.bin"/><Relationship Id="rId4" Type="http://schemas.openxmlformats.org/officeDocument/2006/relationships/oleObject" Target="../embeddings/oleObject76.bin"/><Relationship Id="rId9" Type="http://schemas.openxmlformats.org/officeDocument/2006/relationships/image" Target="../media/image76.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82.bin"/><Relationship Id="rId13" Type="http://schemas.openxmlformats.org/officeDocument/2006/relationships/image" Target="../media/image82.wmf"/><Relationship Id="rId3" Type="http://schemas.openxmlformats.org/officeDocument/2006/relationships/notesSlide" Target="../notesSlides/notesSlide30.xml"/><Relationship Id="rId7" Type="http://schemas.openxmlformats.org/officeDocument/2006/relationships/image" Target="../media/image79.wmf"/><Relationship Id="rId12" Type="http://schemas.openxmlformats.org/officeDocument/2006/relationships/oleObject" Target="../embeddings/oleObject84.bin"/><Relationship Id="rId17" Type="http://schemas.openxmlformats.org/officeDocument/2006/relationships/image" Target="../media/image84.wmf"/><Relationship Id="rId2" Type="http://schemas.openxmlformats.org/officeDocument/2006/relationships/slideLayout" Target="../slideLayouts/slideLayout2.xml"/><Relationship Id="rId16" Type="http://schemas.openxmlformats.org/officeDocument/2006/relationships/oleObject" Target="../embeddings/oleObject86.bin"/><Relationship Id="rId1" Type="http://schemas.openxmlformats.org/officeDocument/2006/relationships/vmlDrawing" Target="../drawings/vmlDrawing27.vml"/><Relationship Id="rId6" Type="http://schemas.openxmlformats.org/officeDocument/2006/relationships/oleObject" Target="../embeddings/oleObject81.bin"/><Relationship Id="rId11" Type="http://schemas.openxmlformats.org/officeDocument/2006/relationships/image" Target="../media/image81.wmf"/><Relationship Id="rId5" Type="http://schemas.openxmlformats.org/officeDocument/2006/relationships/image" Target="../media/image78.wmf"/><Relationship Id="rId15" Type="http://schemas.openxmlformats.org/officeDocument/2006/relationships/image" Target="../media/image83.wmf"/><Relationship Id="rId10" Type="http://schemas.openxmlformats.org/officeDocument/2006/relationships/oleObject" Target="../embeddings/oleObject83.bin"/><Relationship Id="rId4" Type="http://schemas.openxmlformats.org/officeDocument/2006/relationships/oleObject" Target="../embeddings/oleObject80.bin"/><Relationship Id="rId9" Type="http://schemas.openxmlformats.org/officeDocument/2006/relationships/image" Target="../media/image80.wmf"/><Relationship Id="rId14" Type="http://schemas.openxmlformats.org/officeDocument/2006/relationships/oleObject" Target="../embeddings/oleObject85.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89.bin"/><Relationship Id="rId3" Type="http://schemas.openxmlformats.org/officeDocument/2006/relationships/notesSlide" Target="../notesSlides/notesSlide32.xml"/><Relationship Id="rId7" Type="http://schemas.openxmlformats.org/officeDocument/2006/relationships/image" Target="../media/image86.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88.bin"/><Relationship Id="rId11" Type="http://schemas.openxmlformats.org/officeDocument/2006/relationships/image" Target="../media/image88.wmf"/><Relationship Id="rId5" Type="http://schemas.openxmlformats.org/officeDocument/2006/relationships/image" Target="../media/image85.wmf"/><Relationship Id="rId10" Type="http://schemas.openxmlformats.org/officeDocument/2006/relationships/oleObject" Target="../embeddings/oleObject90.bin"/><Relationship Id="rId4" Type="http://schemas.openxmlformats.org/officeDocument/2006/relationships/oleObject" Target="../embeddings/oleObject87.bin"/><Relationship Id="rId9" Type="http://schemas.openxmlformats.org/officeDocument/2006/relationships/image" Target="../media/image87.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93.bin"/><Relationship Id="rId13" Type="http://schemas.openxmlformats.org/officeDocument/2006/relationships/image" Target="../media/image93.wmf"/><Relationship Id="rId3" Type="http://schemas.openxmlformats.org/officeDocument/2006/relationships/notesSlide" Target="../notesSlides/notesSlide33.xml"/><Relationship Id="rId7" Type="http://schemas.openxmlformats.org/officeDocument/2006/relationships/image" Target="../media/image90.wmf"/><Relationship Id="rId12"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92.bin"/><Relationship Id="rId11" Type="http://schemas.openxmlformats.org/officeDocument/2006/relationships/image" Target="../media/image92.wmf"/><Relationship Id="rId5" Type="http://schemas.openxmlformats.org/officeDocument/2006/relationships/image" Target="../media/image89.wmf"/><Relationship Id="rId10" Type="http://schemas.openxmlformats.org/officeDocument/2006/relationships/oleObject" Target="../embeddings/oleObject94.bin"/><Relationship Id="rId4" Type="http://schemas.openxmlformats.org/officeDocument/2006/relationships/oleObject" Target="../embeddings/oleObject91.bin"/><Relationship Id="rId9" Type="http://schemas.openxmlformats.org/officeDocument/2006/relationships/image" Target="../media/image91.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98.bin"/><Relationship Id="rId3" Type="http://schemas.openxmlformats.org/officeDocument/2006/relationships/notesSlide" Target="../notesSlides/notesSlide34.xml"/><Relationship Id="rId7" Type="http://schemas.openxmlformats.org/officeDocument/2006/relationships/image" Target="../media/image95.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97.bin"/><Relationship Id="rId11" Type="http://schemas.openxmlformats.org/officeDocument/2006/relationships/image" Target="../media/image97.wmf"/><Relationship Id="rId5" Type="http://schemas.openxmlformats.org/officeDocument/2006/relationships/image" Target="../media/image94.wmf"/><Relationship Id="rId10" Type="http://schemas.openxmlformats.org/officeDocument/2006/relationships/oleObject" Target="../embeddings/oleObject99.bin"/><Relationship Id="rId4" Type="http://schemas.openxmlformats.org/officeDocument/2006/relationships/oleObject" Target="../embeddings/oleObject96.bin"/><Relationship Id="rId9" Type="http://schemas.openxmlformats.org/officeDocument/2006/relationships/image" Target="../media/image96.w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99.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101.bin"/><Relationship Id="rId5" Type="http://schemas.openxmlformats.org/officeDocument/2006/relationships/image" Target="../media/image98.wmf"/><Relationship Id="rId4" Type="http://schemas.openxmlformats.org/officeDocument/2006/relationships/oleObject" Target="../embeddings/oleObject100.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100.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103.bin"/><Relationship Id="rId5" Type="http://schemas.openxmlformats.org/officeDocument/2006/relationships/image" Target="../media/image98.wmf"/><Relationship Id="rId4" Type="http://schemas.openxmlformats.org/officeDocument/2006/relationships/oleObject" Target="../embeddings/oleObject102.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102.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105.bin"/><Relationship Id="rId5" Type="http://schemas.openxmlformats.org/officeDocument/2006/relationships/image" Target="../media/image101.wmf"/><Relationship Id="rId4" Type="http://schemas.openxmlformats.org/officeDocument/2006/relationships/oleObject" Target="../embeddings/oleObject104.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08.bin"/><Relationship Id="rId13" Type="http://schemas.openxmlformats.org/officeDocument/2006/relationships/image" Target="../media/image107.wmf"/><Relationship Id="rId3" Type="http://schemas.openxmlformats.org/officeDocument/2006/relationships/notesSlide" Target="../notesSlides/notesSlide38.xml"/><Relationship Id="rId7" Type="http://schemas.openxmlformats.org/officeDocument/2006/relationships/image" Target="../media/image104.wmf"/><Relationship Id="rId12"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107.bin"/><Relationship Id="rId11" Type="http://schemas.openxmlformats.org/officeDocument/2006/relationships/image" Target="../media/image106.wmf"/><Relationship Id="rId5" Type="http://schemas.openxmlformats.org/officeDocument/2006/relationships/image" Target="../media/image103.wmf"/><Relationship Id="rId10" Type="http://schemas.openxmlformats.org/officeDocument/2006/relationships/oleObject" Target="../embeddings/oleObject109.bin"/><Relationship Id="rId4" Type="http://schemas.openxmlformats.org/officeDocument/2006/relationships/oleObject" Target="../embeddings/oleObject106.bin"/><Relationship Id="rId9" Type="http://schemas.openxmlformats.org/officeDocument/2006/relationships/image" Target="../media/image105.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5.w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8.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7.wmf"/><Relationship Id="rId4" Type="http://schemas.openxmlformats.org/officeDocument/2006/relationships/oleObject" Target="../embeddings/oleObject8.bin"/><Relationship Id="rId9" Type="http://schemas.openxmlformats.org/officeDocument/2006/relationships/image" Target="../media/image9.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9.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10.wmf"/><Relationship Id="rId4" Type="http://schemas.openxmlformats.org/officeDocument/2006/relationships/oleObject" Target="../embeddings/oleObject11.bin"/><Relationship Id="rId9"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381000" y="2590800"/>
            <a:ext cx="8534400" cy="1219200"/>
          </a:xfrm>
        </p:spPr>
        <p:txBody>
          <a:bodyPr/>
          <a:lstStyle/>
          <a:p>
            <a:pPr eaLnBrk="1" hangingPunct="1"/>
            <a:r>
              <a:rPr lang="zh-CN" altLang="en-US" sz="8000" smtClean="0">
                <a:ea typeface="华文行楷" panose="02010800040101010101" pitchFamily="2" charset="-122"/>
              </a:rPr>
              <a:t>随机过程与排队论</a:t>
            </a:r>
          </a:p>
        </p:txBody>
      </p:sp>
      <p:sp>
        <p:nvSpPr>
          <p:cNvPr id="6147" name="Rectangle 3"/>
          <p:cNvSpPr>
            <a:spLocks noGrp="1" noChangeArrowheads="1"/>
          </p:cNvSpPr>
          <p:nvPr>
            <p:ph type="subTitle" idx="1"/>
          </p:nvPr>
        </p:nvSpPr>
        <p:spPr>
          <a:xfrm>
            <a:off x="762000" y="4038600"/>
            <a:ext cx="7772400" cy="2635250"/>
          </a:xfrm>
        </p:spPr>
        <p:txBody>
          <a:bodyPr/>
          <a:lstStyle/>
          <a:p>
            <a:pPr eaLnBrk="1" hangingPunct="1"/>
            <a:r>
              <a:rPr lang="zh-CN" altLang="en-US" sz="3600" smtClean="0">
                <a:solidFill>
                  <a:srgbClr val="0000CC"/>
                </a:solidFill>
                <a:ea typeface="华文行楷" panose="02010800040101010101" pitchFamily="2" charset="-122"/>
              </a:rPr>
              <a:t>信息与软件工程学院</a:t>
            </a:r>
          </a:p>
          <a:p>
            <a:pPr eaLnBrk="1" hangingPunct="1"/>
            <a:r>
              <a:rPr lang="zh-CN" altLang="en-US" sz="3600" smtClean="0">
                <a:solidFill>
                  <a:srgbClr val="CC00CC"/>
                </a:solidFill>
                <a:ea typeface="华文行楷" panose="02010800040101010101" pitchFamily="2" charset="-122"/>
              </a:rPr>
              <a:t>顾小丰</a:t>
            </a:r>
          </a:p>
          <a:p>
            <a:pPr eaLnBrk="1" hangingPunct="1"/>
            <a:r>
              <a:rPr lang="en-US" altLang="zh-CN" sz="3600" smtClean="0">
                <a:solidFill>
                  <a:srgbClr val="6600CC"/>
                </a:solidFill>
                <a:ea typeface="华文行楷" panose="02010800040101010101" pitchFamily="2" charset="-122"/>
              </a:rPr>
              <a:t>Email</a:t>
            </a:r>
            <a:r>
              <a:rPr lang="zh-CN" altLang="en-US" sz="3600" smtClean="0">
                <a:solidFill>
                  <a:srgbClr val="6600CC"/>
                </a:solidFill>
                <a:ea typeface="华文行楷" panose="02010800040101010101" pitchFamily="2" charset="-122"/>
              </a:rPr>
              <a:t>：</a:t>
            </a:r>
            <a:r>
              <a:rPr lang="en-US" altLang="zh-CN" sz="3600" smtClean="0">
                <a:solidFill>
                  <a:srgbClr val="6600CC"/>
                </a:solidFill>
                <a:ea typeface="华文行楷" panose="02010800040101010101" pitchFamily="2" charset="-122"/>
              </a:rPr>
              <a:t>guxf@uestc.edu.cn</a:t>
            </a:r>
          </a:p>
          <a:p>
            <a:pPr eaLnBrk="1" hangingPunct="1"/>
            <a:fld id="{07D87AFB-FA1A-4635-B89E-A3D6D1097CD2}" type="datetime3">
              <a:rPr lang="zh-CN" altLang="en-US" sz="3600" smtClean="0">
                <a:solidFill>
                  <a:srgbClr val="0000FF"/>
                </a:solidFill>
                <a:ea typeface="华文行楷" panose="02010800040101010101" pitchFamily="2" charset="-122"/>
              </a:rPr>
              <a:pPr eaLnBrk="1" hangingPunct="1"/>
              <a:t>2018年12月13日星期四</a:t>
            </a:fld>
            <a:endParaRPr lang="en-US" altLang="zh-CN" sz="3600" smtClean="0">
              <a:solidFill>
                <a:srgbClr val="0000FF"/>
              </a:solidFill>
              <a:ea typeface="华文行楷" panose="02010800040101010101" pitchFamily="2" charset="-122"/>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38FE787-8639-4F8C-84EB-1BE01F91038B}"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2457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24580" name="Rectangle 2"/>
          <p:cNvSpPr>
            <a:spLocks noGrp="1" noChangeArrowheads="1"/>
          </p:cNvSpPr>
          <p:nvPr>
            <p:ph type="title"/>
          </p:nvPr>
        </p:nvSpPr>
        <p:spPr/>
        <p:txBody>
          <a:bodyPr/>
          <a:lstStyle/>
          <a:p>
            <a:pPr eaLnBrk="1" hangingPunct="1"/>
            <a:r>
              <a:rPr lang="zh-CN" altLang="en-US" smtClean="0"/>
              <a:t>结论</a:t>
            </a:r>
          </a:p>
        </p:txBody>
      </p:sp>
      <p:sp>
        <p:nvSpPr>
          <p:cNvPr id="354307" name="Rectangle 3"/>
          <p:cNvSpPr>
            <a:spLocks noGrp="1" noChangeArrowheads="1"/>
          </p:cNvSpPr>
          <p:nvPr>
            <p:ph type="body" idx="1"/>
          </p:nvPr>
        </p:nvSpPr>
        <p:spPr>
          <a:xfrm>
            <a:off x="1143000" y="1143000"/>
            <a:ext cx="7696200" cy="534988"/>
          </a:xfrm>
        </p:spPr>
        <p:txBody>
          <a:bodyPr/>
          <a:lstStyle/>
          <a:p>
            <a:pPr eaLnBrk="1" hangingPunct="1">
              <a:buFont typeface="Wingdings" panose="05000000000000000000" pitchFamily="2" charset="2"/>
              <a:buNone/>
            </a:pPr>
            <a:r>
              <a:rPr lang="zh-CN" altLang="en-US" sz="3200" smtClean="0">
                <a:solidFill>
                  <a:srgbClr val="0000FF"/>
                </a:solidFill>
              </a:rPr>
              <a:t>在统计平衡的条件下</a:t>
            </a:r>
            <a:r>
              <a:rPr lang="en-US" altLang="zh-CN" sz="3200" smtClean="0">
                <a:solidFill>
                  <a:srgbClr val="0000FF"/>
                </a:solidFill>
              </a:rPr>
              <a:t>(</a:t>
            </a:r>
            <a:r>
              <a:rPr lang="en-US" altLang="zh-CN" sz="3200" smtClean="0">
                <a:solidFill>
                  <a:srgbClr val="0000FF"/>
                </a:solidFill>
                <a:sym typeface="Symbol" panose="05050102010706020507" pitchFamily="18" charset="2"/>
              </a:rPr>
              <a:t>&lt;1</a:t>
            </a:r>
            <a:r>
              <a:rPr lang="en-US" altLang="zh-CN" sz="3200" smtClean="0">
                <a:solidFill>
                  <a:srgbClr val="0000FF"/>
                </a:solidFill>
              </a:rPr>
              <a:t>)</a:t>
            </a:r>
            <a:r>
              <a:rPr lang="zh-CN" altLang="en-US" sz="3200" smtClean="0">
                <a:solidFill>
                  <a:srgbClr val="0000FF"/>
                </a:solidFill>
              </a:rPr>
              <a:t>：</a:t>
            </a:r>
          </a:p>
        </p:txBody>
      </p:sp>
      <p:graphicFrame>
        <p:nvGraphicFramePr>
          <p:cNvPr id="354308" name="Object 4"/>
          <p:cNvGraphicFramePr>
            <a:graphicFrameLocks noChangeAspect="1"/>
          </p:cNvGraphicFramePr>
          <p:nvPr/>
        </p:nvGraphicFramePr>
        <p:xfrm>
          <a:off x="1835150" y="2647950"/>
          <a:ext cx="4654550" cy="998538"/>
        </p:xfrm>
        <a:graphic>
          <a:graphicData uri="http://schemas.openxmlformats.org/presentationml/2006/ole">
            <mc:AlternateContent xmlns:mc="http://schemas.openxmlformats.org/markup-compatibility/2006">
              <mc:Choice xmlns:v="urn:schemas-microsoft-com:vml" Requires="v">
                <p:oleObj spid="_x0000_s24587" name="Equation" r:id="rId4" imgW="2070100" imgH="444500" progId="Equation.DSMT4">
                  <p:embed/>
                </p:oleObj>
              </mc:Choice>
              <mc:Fallback>
                <p:oleObj name="Equation" r:id="rId4" imgW="2070100" imgH="4445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2647950"/>
                        <a:ext cx="4654550" cy="998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4309" name="Rectangle 5"/>
          <p:cNvSpPr>
            <a:spLocks noChangeArrowheads="1"/>
          </p:cNvSpPr>
          <p:nvPr/>
        </p:nvSpPr>
        <p:spPr bwMode="auto">
          <a:xfrm>
            <a:off x="1143000" y="1903413"/>
            <a:ext cx="17113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a:solidFill>
                  <a:srgbClr val="CC00CC"/>
                </a:solidFill>
              </a:rPr>
              <a:t>平均队长</a:t>
            </a:r>
            <a:endParaRPr lang="zh-CN" altLang="en-US"/>
          </a:p>
        </p:txBody>
      </p:sp>
      <p:graphicFrame>
        <p:nvGraphicFramePr>
          <p:cNvPr id="14" name="Object 3"/>
          <p:cNvGraphicFramePr>
            <a:graphicFrameLocks noChangeAspect="1"/>
          </p:cNvGraphicFramePr>
          <p:nvPr/>
        </p:nvGraphicFramePr>
        <p:xfrm>
          <a:off x="2151063" y="3871913"/>
          <a:ext cx="5056187" cy="1169987"/>
        </p:xfrm>
        <a:graphic>
          <a:graphicData uri="http://schemas.openxmlformats.org/presentationml/2006/ole">
            <mc:AlternateContent xmlns:mc="http://schemas.openxmlformats.org/markup-compatibility/2006">
              <mc:Choice xmlns:v="urn:schemas-microsoft-com:vml" Requires="v">
                <p:oleObj spid="_x0000_s24588" name="Equation" r:id="rId6" imgW="2247900" imgH="520700" progId="Equation.DSMT4">
                  <p:embed/>
                </p:oleObj>
              </mc:Choice>
              <mc:Fallback>
                <p:oleObj name="Equation" r:id="rId6" imgW="2247900" imgH="5207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1063" y="3871913"/>
                        <a:ext cx="5056187" cy="1169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1"/>
          <p:cNvGraphicFramePr>
            <a:graphicFrameLocks noChangeAspect="1"/>
          </p:cNvGraphicFramePr>
          <p:nvPr/>
        </p:nvGraphicFramePr>
        <p:xfrm>
          <a:off x="2151063" y="5268913"/>
          <a:ext cx="3656012" cy="1112837"/>
        </p:xfrm>
        <a:graphic>
          <a:graphicData uri="http://schemas.openxmlformats.org/presentationml/2006/ole">
            <mc:AlternateContent xmlns:mc="http://schemas.openxmlformats.org/markup-compatibility/2006">
              <mc:Choice xmlns:v="urn:schemas-microsoft-com:vml" Requires="v">
                <p:oleObj spid="_x0000_s24589" name="Equation" r:id="rId8" imgW="1624895" imgH="495085" progId="Equation.DSMT4">
                  <p:embed/>
                </p:oleObj>
              </mc:Choice>
              <mc:Fallback>
                <p:oleObj name="Equation" r:id="rId8" imgW="1624895" imgH="495085"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51063" y="5268913"/>
                        <a:ext cx="3656012" cy="1112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8B02E24F-9BC5-46AD-8034-1FDEAEA28EAD}" type="slidenum">
              <a:rPr lang="zh-CN" altLang="en-US" sz="1800">
                <a:solidFill>
                  <a:srgbClr val="00FF00"/>
                </a:solidFill>
                <a:ea typeface="黑体" panose="02010609060101010101" pitchFamily="49" charset="-122"/>
              </a:rPr>
              <a:pPr/>
              <a:t>10</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 calcmode="lin" valueType="num">
                                      <p:cBhvr additive="base">
                                        <p:cTn id="7" dur="500" fill="hold"/>
                                        <p:tgtEl>
                                          <p:spTgt spid="354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430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54309"/>
                                        </p:tgtEl>
                                        <p:attrNameLst>
                                          <p:attrName>style.visibility</p:attrName>
                                        </p:attrNameLst>
                                      </p:cBhvr>
                                      <p:to>
                                        <p:strVal val="visible"/>
                                      </p:to>
                                    </p:set>
                                    <p:anim calcmode="lin" valueType="num">
                                      <p:cBhvr additive="base">
                                        <p:cTn id="12" dur="500" fill="hold"/>
                                        <p:tgtEl>
                                          <p:spTgt spid="354309"/>
                                        </p:tgtEl>
                                        <p:attrNameLst>
                                          <p:attrName>ppt_x</p:attrName>
                                        </p:attrNameLst>
                                      </p:cBhvr>
                                      <p:tavLst>
                                        <p:tav tm="0">
                                          <p:val>
                                            <p:strVal val="#ppt_x"/>
                                          </p:val>
                                        </p:tav>
                                        <p:tav tm="100000">
                                          <p:val>
                                            <p:strVal val="#ppt_x"/>
                                          </p:val>
                                        </p:tav>
                                      </p:tavLst>
                                    </p:anim>
                                    <p:anim calcmode="lin" valueType="num">
                                      <p:cBhvr additive="base">
                                        <p:cTn id="13" dur="500" fill="hold"/>
                                        <p:tgtEl>
                                          <p:spTgt spid="35430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54308"/>
                                        </p:tgtEl>
                                        <p:attrNameLst>
                                          <p:attrName>style.visibility</p:attrName>
                                        </p:attrNameLst>
                                      </p:cBhvr>
                                      <p:to>
                                        <p:strVal val="visible"/>
                                      </p:to>
                                    </p:set>
                                    <p:anim calcmode="lin" valueType="num">
                                      <p:cBhvr additive="base">
                                        <p:cTn id="18" dur="500" fill="hold"/>
                                        <p:tgtEl>
                                          <p:spTgt spid="354308"/>
                                        </p:tgtEl>
                                        <p:attrNameLst>
                                          <p:attrName>ppt_x</p:attrName>
                                        </p:attrNameLst>
                                      </p:cBhvr>
                                      <p:tavLst>
                                        <p:tav tm="0">
                                          <p:val>
                                            <p:strVal val="#ppt_x"/>
                                          </p:val>
                                        </p:tav>
                                        <p:tav tm="100000">
                                          <p:val>
                                            <p:strVal val="#ppt_x"/>
                                          </p:val>
                                        </p:tav>
                                      </p:tavLst>
                                    </p:anim>
                                    <p:anim calcmode="lin" valueType="num">
                                      <p:cBhvr additive="base">
                                        <p:cTn id="19" dur="500" fill="hold"/>
                                        <p:tgtEl>
                                          <p:spTgt spid="35430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p:bldP spid="35430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2CEFDE5-2B1F-4E65-BAAE-DCBFB593C55D}"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2662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26628" name="Rectangle 2"/>
          <p:cNvSpPr>
            <a:spLocks noGrp="1" noChangeArrowheads="1"/>
          </p:cNvSpPr>
          <p:nvPr>
            <p:ph type="title"/>
          </p:nvPr>
        </p:nvSpPr>
        <p:spPr/>
        <p:txBody>
          <a:bodyPr/>
          <a:lstStyle/>
          <a:p>
            <a:pPr eaLnBrk="1" hangingPunct="1"/>
            <a:r>
              <a:rPr lang="zh-CN" altLang="en-US" smtClean="0"/>
              <a:t>结论</a:t>
            </a:r>
            <a:r>
              <a:rPr lang="en-US" altLang="zh-CN" smtClean="0"/>
              <a:t>(</a:t>
            </a:r>
            <a:r>
              <a:rPr lang="zh-CN" altLang="en-US" smtClean="0"/>
              <a:t>续</a:t>
            </a:r>
            <a:r>
              <a:rPr lang="en-US" altLang="zh-CN" smtClean="0"/>
              <a:t>1)</a:t>
            </a:r>
            <a:endParaRPr lang="zh-CN" altLang="en-US" smtClean="0"/>
          </a:p>
        </p:txBody>
      </p:sp>
      <p:sp>
        <p:nvSpPr>
          <p:cNvPr id="354307" name="Rectangle 3"/>
          <p:cNvSpPr>
            <a:spLocks noGrp="1" noChangeArrowheads="1"/>
          </p:cNvSpPr>
          <p:nvPr>
            <p:ph type="body" idx="1"/>
          </p:nvPr>
        </p:nvSpPr>
        <p:spPr>
          <a:xfrm>
            <a:off x="1143000" y="1255713"/>
            <a:ext cx="7696200" cy="468312"/>
          </a:xfrm>
        </p:spPr>
        <p:txBody>
          <a:bodyPr/>
          <a:lstStyle/>
          <a:p>
            <a:pPr eaLnBrk="1" hangingPunct="1">
              <a:buFont typeface="Wingdings" panose="05000000000000000000" pitchFamily="2" charset="2"/>
              <a:buNone/>
            </a:pPr>
            <a:r>
              <a:rPr lang="zh-CN" altLang="en-US" smtClean="0">
                <a:solidFill>
                  <a:srgbClr val="CC00CC"/>
                </a:solidFill>
              </a:rPr>
              <a:t>等待队长的分布</a:t>
            </a:r>
            <a:endParaRPr lang="zh-CN" altLang="en-US" smtClean="0"/>
          </a:p>
        </p:txBody>
      </p:sp>
      <p:graphicFrame>
        <p:nvGraphicFramePr>
          <p:cNvPr id="354310" name="Object 6"/>
          <p:cNvGraphicFramePr>
            <a:graphicFrameLocks noChangeAspect="1"/>
          </p:cNvGraphicFramePr>
          <p:nvPr/>
        </p:nvGraphicFramePr>
        <p:xfrm>
          <a:off x="1692275" y="1749425"/>
          <a:ext cx="5313363" cy="1141413"/>
        </p:xfrm>
        <a:graphic>
          <a:graphicData uri="http://schemas.openxmlformats.org/presentationml/2006/ole">
            <mc:AlternateContent xmlns:mc="http://schemas.openxmlformats.org/markup-compatibility/2006">
              <mc:Choice xmlns:v="urn:schemas-microsoft-com:vml" Requires="v">
                <p:oleObj spid="_x0000_s26636" name="Equation" r:id="rId4" imgW="2362200" imgH="508000" progId="Equation.DSMT4">
                  <p:embed/>
                </p:oleObj>
              </mc:Choice>
              <mc:Fallback>
                <p:oleObj name="Equation" r:id="rId4" imgW="2362200" imgH="5080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1749425"/>
                        <a:ext cx="5313363"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4312" name="Object 8"/>
          <p:cNvGraphicFramePr>
            <a:graphicFrameLocks noChangeAspect="1"/>
          </p:cNvGraphicFramePr>
          <p:nvPr/>
        </p:nvGraphicFramePr>
        <p:xfrm>
          <a:off x="1692275" y="3373438"/>
          <a:ext cx="4170363" cy="1000125"/>
        </p:xfrm>
        <a:graphic>
          <a:graphicData uri="http://schemas.openxmlformats.org/presentationml/2006/ole">
            <mc:AlternateContent xmlns:mc="http://schemas.openxmlformats.org/markup-compatibility/2006">
              <mc:Choice xmlns:v="urn:schemas-microsoft-com:vml" Requires="v">
                <p:oleObj spid="_x0000_s26637" name="Equation" r:id="rId6" imgW="1854200" imgH="444500" progId="Equation.DSMT4">
                  <p:embed/>
                </p:oleObj>
              </mc:Choice>
              <mc:Fallback>
                <p:oleObj name="Equation" r:id="rId6" imgW="1854200" imgH="4445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275" y="3373438"/>
                        <a:ext cx="4170363"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4313" name="Rectangle 9"/>
          <p:cNvSpPr>
            <a:spLocks noChangeArrowheads="1"/>
          </p:cNvSpPr>
          <p:nvPr/>
        </p:nvSpPr>
        <p:spPr bwMode="auto">
          <a:xfrm>
            <a:off x="1143000" y="2865438"/>
            <a:ext cx="274320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Tx/>
              <a:buNone/>
            </a:pPr>
            <a:r>
              <a:rPr lang="zh-CN" altLang="en-US">
                <a:solidFill>
                  <a:srgbClr val="CC00CC"/>
                </a:solidFill>
              </a:rPr>
              <a:t>平均等待队长</a:t>
            </a:r>
            <a:endParaRPr lang="zh-CN" altLang="en-US"/>
          </a:p>
        </p:txBody>
      </p:sp>
      <p:graphicFrame>
        <p:nvGraphicFramePr>
          <p:cNvPr id="15" name="Object 4"/>
          <p:cNvGraphicFramePr>
            <a:graphicFrameLocks noChangeAspect="1"/>
          </p:cNvGraphicFramePr>
          <p:nvPr/>
        </p:nvGraphicFramePr>
        <p:xfrm>
          <a:off x="2165350" y="4364038"/>
          <a:ext cx="5283200" cy="1000125"/>
        </p:xfrm>
        <a:graphic>
          <a:graphicData uri="http://schemas.openxmlformats.org/presentationml/2006/ole">
            <mc:AlternateContent xmlns:mc="http://schemas.openxmlformats.org/markup-compatibility/2006">
              <mc:Choice xmlns:v="urn:schemas-microsoft-com:vml" Requires="v">
                <p:oleObj spid="_x0000_s26638" name="Equation" r:id="rId8" imgW="2349500" imgH="444500" progId="Equation.DSMT4">
                  <p:embed/>
                </p:oleObj>
              </mc:Choice>
              <mc:Fallback>
                <p:oleObj name="Equation" r:id="rId8" imgW="2349500" imgH="4445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65350" y="4364038"/>
                        <a:ext cx="5283200"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7"/>
          <p:cNvGraphicFramePr>
            <a:graphicFrameLocks noChangeAspect="1"/>
          </p:cNvGraphicFramePr>
          <p:nvPr/>
        </p:nvGraphicFramePr>
        <p:xfrm>
          <a:off x="2165350" y="5353050"/>
          <a:ext cx="6567488" cy="1171575"/>
        </p:xfrm>
        <a:graphic>
          <a:graphicData uri="http://schemas.openxmlformats.org/presentationml/2006/ole">
            <mc:AlternateContent xmlns:mc="http://schemas.openxmlformats.org/markup-compatibility/2006">
              <mc:Choice xmlns:v="urn:schemas-microsoft-com:vml" Requires="v">
                <p:oleObj spid="_x0000_s26639" name="Equation" r:id="rId10" imgW="2921000" imgH="520700" progId="Equation.DSMT4">
                  <p:embed/>
                </p:oleObj>
              </mc:Choice>
              <mc:Fallback>
                <p:oleObj name="Equation" r:id="rId10" imgW="2921000" imgH="520700" progId="Equation.DSMT4">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65350" y="5353050"/>
                        <a:ext cx="6567488" cy="117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FFE0186B-AE49-4756-9A18-111B13911F7C}" type="slidenum">
              <a:rPr lang="zh-CN" altLang="en-US" sz="1800">
                <a:solidFill>
                  <a:srgbClr val="00FF00"/>
                </a:solidFill>
                <a:ea typeface="黑体" panose="02010609060101010101" pitchFamily="49" charset="-122"/>
              </a:rPr>
              <a:pPr/>
              <a:t>11</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 calcmode="lin" valueType="num">
                                      <p:cBhvr additive="base">
                                        <p:cTn id="7" dur="500" fill="hold"/>
                                        <p:tgtEl>
                                          <p:spTgt spid="354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430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54313"/>
                                        </p:tgtEl>
                                        <p:attrNameLst>
                                          <p:attrName>style.visibility</p:attrName>
                                        </p:attrNameLst>
                                      </p:cBhvr>
                                      <p:to>
                                        <p:strVal val="visible"/>
                                      </p:to>
                                    </p:set>
                                    <p:anim calcmode="lin" valueType="num">
                                      <p:cBhvr additive="base">
                                        <p:cTn id="12" dur="500" fill="hold"/>
                                        <p:tgtEl>
                                          <p:spTgt spid="354313"/>
                                        </p:tgtEl>
                                        <p:attrNameLst>
                                          <p:attrName>ppt_x</p:attrName>
                                        </p:attrNameLst>
                                      </p:cBhvr>
                                      <p:tavLst>
                                        <p:tav tm="0">
                                          <p:val>
                                            <p:strVal val="#ppt_x"/>
                                          </p:val>
                                        </p:tav>
                                        <p:tav tm="100000">
                                          <p:val>
                                            <p:strVal val="#ppt_x"/>
                                          </p:val>
                                        </p:tav>
                                      </p:tavLst>
                                    </p:anim>
                                    <p:anim calcmode="lin" valueType="num">
                                      <p:cBhvr additive="base">
                                        <p:cTn id="13" dur="500" fill="hold"/>
                                        <p:tgtEl>
                                          <p:spTgt spid="35431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54310"/>
                                        </p:tgtEl>
                                        <p:attrNameLst>
                                          <p:attrName>style.visibility</p:attrName>
                                        </p:attrNameLst>
                                      </p:cBhvr>
                                      <p:to>
                                        <p:strVal val="visible"/>
                                      </p:to>
                                    </p:set>
                                    <p:anim calcmode="lin" valueType="num">
                                      <p:cBhvr additive="base">
                                        <p:cTn id="18" dur="500" fill="hold"/>
                                        <p:tgtEl>
                                          <p:spTgt spid="354310"/>
                                        </p:tgtEl>
                                        <p:attrNameLst>
                                          <p:attrName>ppt_x</p:attrName>
                                        </p:attrNameLst>
                                      </p:cBhvr>
                                      <p:tavLst>
                                        <p:tav tm="0">
                                          <p:val>
                                            <p:strVal val="#ppt_x"/>
                                          </p:val>
                                        </p:tav>
                                        <p:tav tm="100000">
                                          <p:val>
                                            <p:strVal val="#ppt_x"/>
                                          </p:val>
                                        </p:tav>
                                      </p:tavLst>
                                    </p:anim>
                                    <p:anim calcmode="lin" valueType="num">
                                      <p:cBhvr additive="base">
                                        <p:cTn id="19" dur="500" fill="hold"/>
                                        <p:tgtEl>
                                          <p:spTgt spid="35431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54312"/>
                                        </p:tgtEl>
                                        <p:attrNameLst>
                                          <p:attrName>style.visibility</p:attrName>
                                        </p:attrNameLst>
                                      </p:cBhvr>
                                      <p:to>
                                        <p:strVal val="visible"/>
                                      </p:to>
                                    </p:set>
                                    <p:anim calcmode="lin" valueType="num">
                                      <p:cBhvr additive="base">
                                        <p:cTn id="24" dur="500" fill="hold"/>
                                        <p:tgtEl>
                                          <p:spTgt spid="354312"/>
                                        </p:tgtEl>
                                        <p:attrNameLst>
                                          <p:attrName>ppt_x</p:attrName>
                                        </p:attrNameLst>
                                      </p:cBhvr>
                                      <p:tavLst>
                                        <p:tav tm="0">
                                          <p:val>
                                            <p:strVal val="#ppt_x"/>
                                          </p:val>
                                        </p:tav>
                                        <p:tav tm="100000">
                                          <p:val>
                                            <p:strVal val="#ppt_x"/>
                                          </p:val>
                                        </p:tav>
                                      </p:tavLst>
                                    </p:anim>
                                    <p:anim calcmode="lin" valueType="num">
                                      <p:cBhvr additive="base">
                                        <p:cTn id="25" dur="500" fill="hold"/>
                                        <p:tgtEl>
                                          <p:spTgt spid="354312"/>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ppt_x"/>
                                          </p:val>
                                        </p:tav>
                                        <p:tav tm="100000">
                                          <p:val>
                                            <p:strVal val="#ppt_x"/>
                                          </p:val>
                                        </p:tav>
                                      </p:tavLst>
                                    </p:anim>
                                    <p:anim calcmode="lin" valueType="num">
                                      <p:cBhvr additive="base">
                                        <p:cTn id="3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p:bldP spid="3543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E203746-B828-4F16-8EBC-7334AE2548E6}"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2867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28676" name="Rectangle 2"/>
          <p:cNvSpPr>
            <a:spLocks noGrp="1" noChangeArrowheads="1"/>
          </p:cNvSpPr>
          <p:nvPr>
            <p:ph type="title"/>
          </p:nvPr>
        </p:nvSpPr>
        <p:spPr/>
        <p:txBody>
          <a:bodyPr/>
          <a:lstStyle/>
          <a:p>
            <a:pPr eaLnBrk="1" hangingPunct="1"/>
            <a:r>
              <a:rPr lang="zh-CN" altLang="en-US" smtClean="0"/>
              <a:t>结论</a:t>
            </a:r>
            <a:r>
              <a:rPr lang="en-US" altLang="zh-CN" smtClean="0"/>
              <a:t>(</a:t>
            </a:r>
            <a:r>
              <a:rPr lang="zh-CN" altLang="en-US" smtClean="0"/>
              <a:t>续</a:t>
            </a:r>
            <a:r>
              <a:rPr lang="en-US" altLang="zh-CN" smtClean="0"/>
              <a:t>2)</a:t>
            </a:r>
            <a:endParaRPr lang="zh-CN" altLang="en-US" smtClean="0"/>
          </a:p>
        </p:txBody>
      </p:sp>
      <p:sp>
        <p:nvSpPr>
          <p:cNvPr id="354307" name="Rectangle 3"/>
          <p:cNvSpPr>
            <a:spLocks noGrp="1" noChangeArrowheads="1"/>
          </p:cNvSpPr>
          <p:nvPr>
            <p:ph type="body" idx="1"/>
          </p:nvPr>
        </p:nvSpPr>
        <p:spPr>
          <a:xfrm>
            <a:off x="1168400" y="476250"/>
            <a:ext cx="2251075" cy="468313"/>
          </a:xfrm>
        </p:spPr>
        <p:txBody>
          <a:bodyPr/>
          <a:lstStyle/>
          <a:p>
            <a:pPr eaLnBrk="1" hangingPunct="1">
              <a:buFont typeface="Wingdings" panose="05000000000000000000" pitchFamily="2" charset="2"/>
              <a:buNone/>
            </a:pPr>
            <a:r>
              <a:rPr lang="zh-CN" altLang="en-US" smtClean="0">
                <a:solidFill>
                  <a:srgbClr val="CC00CC"/>
                </a:solidFill>
              </a:rPr>
              <a:t>队长的方差</a:t>
            </a:r>
            <a:endParaRPr lang="zh-CN" altLang="en-US" smtClean="0"/>
          </a:p>
        </p:txBody>
      </p:sp>
      <p:graphicFrame>
        <p:nvGraphicFramePr>
          <p:cNvPr id="354310" name="Object 6"/>
          <p:cNvGraphicFramePr>
            <a:graphicFrameLocks noChangeAspect="1"/>
          </p:cNvGraphicFramePr>
          <p:nvPr/>
        </p:nvGraphicFramePr>
        <p:xfrm>
          <a:off x="1116013" y="1052513"/>
          <a:ext cx="5256212" cy="998537"/>
        </p:xfrm>
        <a:graphic>
          <a:graphicData uri="http://schemas.openxmlformats.org/presentationml/2006/ole">
            <mc:AlternateContent xmlns:mc="http://schemas.openxmlformats.org/markup-compatibility/2006">
              <mc:Choice xmlns:v="urn:schemas-microsoft-com:vml" Requires="v">
                <p:oleObj spid="_x0000_s28684" name="Equation" r:id="rId4" imgW="2336800" imgH="444500" progId="Equation.DSMT4">
                  <p:embed/>
                </p:oleObj>
              </mc:Choice>
              <mc:Fallback>
                <p:oleObj name="Equation" r:id="rId4" imgW="2336800" imgH="4445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1052513"/>
                        <a:ext cx="5256212" cy="99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8"/>
          <p:cNvGraphicFramePr>
            <a:graphicFrameLocks noChangeAspect="1"/>
          </p:cNvGraphicFramePr>
          <p:nvPr/>
        </p:nvGraphicFramePr>
        <p:xfrm>
          <a:off x="1985963" y="2057400"/>
          <a:ext cx="3714750" cy="1112838"/>
        </p:xfrm>
        <a:graphic>
          <a:graphicData uri="http://schemas.openxmlformats.org/presentationml/2006/ole">
            <mc:AlternateContent xmlns:mc="http://schemas.openxmlformats.org/markup-compatibility/2006">
              <mc:Choice xmlns:v="urn:schemas-microsoft-com:vml" Requires="v">
                <p:oleObj spid="_x0000_s28685" name="Equation" r:id="rId6" imgW="1651000" imgH="495300" progId="Equation.DSMT4">
                  <p:embed/>
                </p:oleObj>
              </mc:Choice>
              <mc:Fallback>
                <p:oleObj name="Equation" r:id="rId6" imgW="1651000" imgH="4953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5963" y="2057400"/>
                        <a:ext cx="3714750" cy="111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7"/>
          <p:cNvGraphicFramePr>
            <a:graphicFrameLocks noChangeAspect="1"/>
          </p:cNvGraphicFramePr>
          <p:nvPr/>
        </p:nvGraphicFramePr>
        <p:xfrm>
          <a:off x="1985963" y="3175000"/>
          <a:ext cx="5372100" cy="1112838"/>
        </p:xfrm>
        <a:graphic>
          <a:graphicData uri="http://schemas.openxmlformats.org/presentationml/2006/ole">
            <mc:AlternateContent xmlns:mc="http://schemas.openxmlformats.org/markup-compatibility/2006">
              <mc:Choice xmlns:v="urn:schemas-microsoft-com:vml" Requires="v">
                <p:oleObj spid="_x0000_s28686" name="Equation" r:id="rId8" imgW="2387600" imgH="495300" progId="Equation.DSMT4">
                  <p:embed/>
                </p:oleObj>
              </mc:Choice>
              <mc:Fallback>
                <p:oleObj name="Equation" r:id="rId8" imgW="2387600" imgH="4953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5963" y="3175000"/>
                        <a:ext cx="5372100" cy="111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5"/>
          <p:cNvGraphicFramePr>
            <a:graphicFrameLocks noChangeAspect="1"/>
          </p:cNvGraphicFramePr>
          <p:nvPr/>
        </p:nvGraphicFramePr>
        <p:xfrm>
          <a:off x="1985963" y="4292600"/>
          <a:ext cx="5800725" cy="1112838"/>
        </p:xfrm>
        <a:graphic>
          <a:graphicData uri="http://schemas.openxmlformats.org/presentationml/2006/ole">
            <mc:AlternateContent xmlns:mc="http://schemas.openxmlformats.org/markup-compatibility/2006">
              <mc:Choice xmlns:v="urn:schemas-microsoft-com:vml" Requires="v">
                <p:oleObj spid="_x0000_s28687" name="Equation" r:id="rId10" imgW="2578100" imgH="495300" progId="Equation.DSMT4">
                  <p:embed/>
                </p:oleObj>
              </mc:Choice>
              <mc:Fallback>
                <p:oleObj name="Equation" r:id="rId10" imgW="2578100" imgH="495300" progId="Equation.DSMT4">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5963" y="4292600"/>
                        <a:ext cx="5800725" cy="111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6"/>
          <p:cNvGraphicFramePr>
            <a:graphicFrameLocks noChangeAspect="1"/>
          </p:cNvGraphicFramePr>
          <p:nvPr/>
        </p:nvGraphicFramePr>
        <p:xfrm>
          <a:off x="1985963" y="5373688"/>
          <a:ext cx="7029450" cy="1198562"/>
        </p:xfrm>
        <a:graphic>
          <a:graphicData uri="http://schemas.openxmlformats.org/presentationml/2006/ole">
            <mc:AlternateContent xmlns:mc="http://schemas.openxmlformats.org/markup-compatibility/2006">
              <mc:Choice xmlns:v="urn:schemas-microsoft-com:vml" Requires="v">
                <p:oleObj spid="_x0000_s28688" name="Equation" r:id="rId12" imgW="3124200" imgH="533400" progId="Equation.DSMT4">
                  <p:embed/>
                </p:oleObj>
              </mc:Choice>
              <mc:Fallback>
                <p:oleObj name="Equation" r:id="rId12" imgW="3124200" imgH="533400"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85963" y="5373688"/>
                        <a:ext cx="7029450" cy="1198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2A2775DD-D719-4797-910D-E1D0EBFFF172}" type="slidenum">
              <a:rPr lang="zh-CN" altLang="en-US" sz="1800">
                <a:solidFill>
                  <a:srgbClr val="00FF00"/>
                </a:solidFill>
                <a:ea typeface="黑体" panose="02010609060101010101" pitchFamily="49" charset="-122"/>
              </a:rPr>
              <a:pPr/>
              <a:t>12</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 calcmode="lin" valueType="num">
                                      <p:cBhvr additive="base">
                                        <p:cTn id="7" dur="500" fill="hold"/>
                                        <p:tgtEl>
                                          <p:spTgt spid="354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4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4310"/>
                                        </p:tgtEl>
                                        <p:attrNameLst>
                                          <p:attrName>style.visibility</p:attrName>
                                        </p:attrNameLst>
                                      </p:cBhvr>
                                      <p:to>
                                        <p:strVal val="visible"/>
                                      </p:to>
                                    </p:set>
                                    <p:anim calcmode="lin" valueType="num">
                                      <p:cBhvr additive="base">
                                        <p:cTn id="13" dur="500" fill="hold"/>
                                        <p:tgtEl>
                                          <p:spTgt spid="354310"/>
                                        </p:tgtEl>
                                        <p:attrNameLst>
                                          <p:attrName>ppt_x</p:attrName>
                                        </p:attrNameLst>
                                      </p:cBhvr>
                                      <p:tavLst>
                                        <p:tav tm="0">
                                          <p:val>
                                            <p:strVal val="#ppt_x"/>
                                          </p:val>
                                        </p:tav>
                                        <p:tav tm="100000">
                                          <p:val>
                                            <p:strVal val="#ppt_x"/>
                                          </p:val>
                                        </p:tav>
                                      </p:tavLst>
                                    </p:anim>
                                    <p:anim calcmode="lin" valueType="num">
                                      <p:cBhvr additive="base">
                                        <p:cTn id="14" dur="500" fill="hold"/>
                                        <p:tgtEl>
                                          <p:spTgt spid="35431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5E7055F-69C5-4520-AC81-73C80E6501D0}"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3072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30724" name="Rectangle 2"/>
          <p:cNvSpPr>
            <a:spLocks noGrp="1" noChangeArrowheads="1"/>
          </p:cNvSpPr>
          <p:nvPr>
            <p:ph type="title"/>
          </p:nvPr>
        </p:nvSpPr>
        <p:spPr/>
        <p:txBody>
          <a:bodyPr/>
          <a:lstStyle/>
          <a:p>
            <a:pPr eaLnBrk="1" hangingPunct="1"/>
            <a:r>
              <a:rPr lang="zh-CN" altLang="en-US" smtClean="0"/>
              <a:t>结论</a:t>
            </a:r>
            <a:r>
              <a:rPr lang="en-US" altLang="zh-CN" smtClean="0"/>
              <a:t>(</a:t>
            </a:r>
            <a:r>
              <a:rPr lang="zh-CN" altLang="en-US" smtClean="0"/>
              <a:t>续</a:t>
            </a:r>
            <a:r>
              <a:rPr lang="en-US" altLang="zh-CN" smtClean="0"/>
              <a:t>3)</a:t>
            </a:r>
            <a:endParaRPr lang="zh-CN" altLang="en-US" smtClean="0"/>
          </a:p>
        </p:txBody>
      </p:sp>
      <p:sp>
        <p:nvSpPr>
          <p:cNvPr id="354307" name="Rectangle 3"/>
          <p:cNvSpPr>
            <a:spLocks noGrp="1" noChangeArrowheads="1"/>
          </p:cNvSpPr>
          <p:nvPr>
            <p:ph type="body" idx="1"/>
          </p:nvPr>
        </p:nvSpPr>
        <p:spPr>
          <a:xfrm>
            <a:off x="1143000" y="1255713"/>
            <a:ext cx="7696200" cy="468312"/>
          </a:xfrm>
        </p:spPr>
        <p:txBody>
          <a:bodyPr/>
          <a:lstStyle/>
          <a:p>
            <a:pPr eaLnBrk="1" hangingPunct="1">
              <a:buFont typeface="Wingdings" panose="05000000000000000000" pitchFamily="2" charset="2"/>
              <a:buNone/>
            </a:pPr>
            <a:r>
              <a:rPr lang="zh-CN" altLang="en-US" smtClean="0">
                <a:solidFill>
                  <a:srgbClr val="CC00CC"/>
                </a:solidFill>
              </a:rPr>
              <a:t>等待队长的方差</a:t>
            </a:r>
            <a:endParaRPr lang="zh-CN" altLang="en-US" smtClean="0"/>
          </a:p>
        </p:txBody>
      </p:sp>
      <p:graphicFrame>
        <p:nvGraphicFramePr>
          <p:cNvPr id="354310" name="Object 6"/>
          <p:cNvGraphicFramePr>
            <a:graphicFrameLocks noChangeAspect="1"/>
          </p:cNvGraphicFramePr>
          <p:nvPr/>
        </p:nvGraphicFramePr>
        <p:xfrm>
          <a:off x="1335088" y="2166938"/>
          <a:ext cx="6027737" cy="998537"/>
        </p:xfrm>
        <a:graphic>
          <a:graphicData uri="http://schemas.openxmlformats.org/presentationml/2006/ole">
            <mc:AlternateContent xmlns:mc="http://schemas.openxmlformats.org/markup-compatibility/2006">
              <mc:Choice xmlns:v="urn:schemas-microsoft-com:vml" Requires="v">
                <p:oleObj spid="_x0000_s30730" name="Equation" r:id="rId4" imgW="2679700" imgH="444500" progId="Equation.DSMT4">
                  <p:embed/>
                </p:oleObj>
              </mc:Choice>
              <mc:Fallback>
                <p:oleObj name="Equation" r:id="rId4" imgW="2679700" imgH="4445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5088" y="2166938"/>
                        <a:ext cx="6027737" cy="99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8"/>
          <p:cNvGraphicFramePr>
            <a:graphicFrameLocks noChangeAspect="1"/>
          </p:cNvGraphicFramePr>
          <p:nvPr/>
        </p:nvGraphicFramePr>
        <p:xfrm>
          <a:off x="2311400" y="3609975"/>
          <a:ext cx="3914775" cy="1141413"/>
        </p:xfrm>
        <a:graphic>
          <a:graphicData uri="http://schemas.openxmlformats.org/presentationml/2006/ole">
            <mc:AlternateContent xmlns:mc="http://schemas.openxmlformats.org/markup-compatibility/2006">
              <mc:Choice xmlns:v="urn:schemas-microsoft-com:vml" Requires="v">
                <p:oleObj spid="_x0000_s30731" name="Equation" r:id="rId6" imgW="1739900" imgH="508000" progId="Equation.DSMT4">
                  <p:embed/>
                </p:oleObj>
              </mc:Choice>
              <mc:Fallback>
                <p:oleObj name="Equation" r:id="rId6" imgW="1739900" imgH="5080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11400" y="3609975"/>
                        <a:ext cx="3914775"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5"/>
          <p:cNvGraphicFramePr>
            <a:graphicFrameLocks noChangeAspect="1"/>
          </p:cNvGraphicFramePr>
          <p:nvPr/>
        </p:nvGraphicFramePr>
        <p:xfrm>
          <a:off x="2311400" y="5195888"/>
          <a:ext cx="2286000" cy="1112837"/>
        </p:xfrm>
        <a:graphic>
          <a:graphicData uri="http://schemas.openxmlformats.org/presentationml/2006/ole">
            <mc:AlternateContent xmlns:mc="http://schemas.openxmlformats.org/markup-compatibility/2006">
              <mc:Choice xmlns:v="urn:schemas-microsoft-com:vml" Requires="v">
                <p:oleObj spid="_x0000_s30732" name="Equation" r:id="rId8" imgW="1015559" imgH="495085" progId="Equation.DSMT4">
                  <p:embed/>
                </p:oleObj>
              </mc:Choice>
              <mc:Fallback>
                <p:oleObj name="Equation" r:id="rId8" imgW="1015559" imgH="495085" progId="Equation.DSMT4">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11400" y="5195888"/>
                        <a:ext cx="2286000" cy="1112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F3259831-72D3-4A43-8B84-22866CC591F2}" type="slidenum">
              <a:rPr lang="zh-CN" altLang="en-US" sz="1800">
                <a:solidFill>
                  <a:srgbClr val="00FF00"/>
                </a:solidFill>
                <a:ea typeface="黑体" panose="02010609060101010101" pitchFamily="49" charset="-122"/>
              </a:rPr>
              <a:pPr/>
              <a:t>13</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 calcmode="lin" valueType="num">
                                      <p:cBhvr additive="base">
                                        <p:cTn id="7" dur="500" fill="hold"/>
                                        <p:tgtEl>
                                          <p:spTgt spid="354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4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4310"/>
                                        </p:tgtEl>
                                        <p:attrNameLst>
                                          <p:attrName>style.visibility</p:attrName>
                                        </p:attrNameLst>
                                      </p:cBhvr>
                                      <p:to>
                                        <p:strVal val="visible"/>
                                      </p:to>
                                    </p:set>
                                    <p:anim calcmode="lin" valueType="num">
                                      <p:cBhvr additive="base">
                                        <p:cTn id="13" dur="500" fill="hold"/>
                                        <p:tgtEl>
                                          <p:spTgt spid="354310"/>
                                        </p:tgtEl>
                                        <p:attrNameLst>
                                          <p:attrName>ppt_x</p:attrName>
                                        </p:attrNameLst>
                                      </p:cBhvr>
                                      <p:tavLst>
                                        <p:tav tm="0">
                                          <p:val>
                                            <p:strVal val="#ppt_x"/>
                                          </p:val>
                                        </p:tav>
                                        <p:tav tm="100000">
                                          <p:val>
                                            <p:strVal val="#ppt_x"/>
                                          </p:val>
                                        </p:tav>
                                      </p:tavLst>
                                    </p:anim>
                                    <p:anim calcmode="lin" valueType="num">
                                      <p:cBhvr additive="base">
                                        <p:cTn id="14" dur="500" fill="hold"/>
                                        <p:tgtEl>
                                          <p:spTgt spid="35431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标注 12"/>
          <p:cNvSpPr>
            <a:spLocks noChangeArrowheads="1"/>
          </p:cNvSpPr>
          <p:nvPr/>
        </p:nvSpPr>
        <p:spPr bwMode="auto">
          <a:xfrm>
            <a:off x="7524750" y="2636838"/>
            <a:ext cx="1439863" cy="1223962"/>
          </a:xfrm>
          <a:prstGeom prst="wedgeRectCallout">
            <a:avLst>
              <a:gd name="adj1" fmla="val -66065"/>
              <a:gd name="adj2" fmla="val -62185"/>
            </a:avLst>
          </a:prstGeom>
          <a:solidFill>
            <a:schemeClr val="accent1"/>
          </a:solidFill>
          <a:ln w="9525" algn="ctr">
            <a:solidFill>
              <a:srgbClr val="0000FF"/>
            </a:solidFill>
            <a:round/>
            <a:headEnd/>
            <a:tailEnd/>
          </a:ln>
        </p:spPr>
        <p:txBody>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sz="2400" b="0">
                <a:solidFill>
                  <a:srgbClr val="0000FF"/>
                </a:solidFill>
                <a:ea typeface="宋体" panose="02010600030101010101" pitchFamily="2" charset="-122"/>
              </a:rPr>
              <a:t>1-P{N</a:t>
            </a:r>
            <a:r>
              <a:rPr lang="en-US" altLang="zh-CN" sz="2400" b="0" baseline="-25000">
                <a:solidFill>
                  <a:srgbClr val="0000FF"/>
                </a:solidFill>
                <a:ea typeface="宋体" panose="02010600030101010101" pitchFamily="2" charset="-122"/>
              </a:rPr>
              <a:t>q</a:t>
            </a:r>
            <a:r>
              <a:rPr lang="en-US" altLang="zh-CN" sz="2400" b="0">
                <a:solidFill>
                  <a:srgbClr val="0000FF"/>
                </a:solidFill>
                <a:ea typeface="宋体" panose="02010600030101010101" pitchFamily="2" charset="-122"/>
              </a:rPr>
              <a:t>=0}</a:t>
            </a:r>
          </a:p>
          <a:p>
            <a:pPr eaLnBrk="1" hangingPunct="1">
              <a:lnSpc>
                <a:spcPct val="100000"/>
              </a:lnSpc>
              <a:buClrTx/>
              <a:buFontTx/>
              <a:buNone/>
            </a:pPr>
            <a:r>
              <a:rPr lang="en-US" altLang="zh-CN" sz="2400" b="0">
                <a:solidFill>
                  <a:srgbClr val="0000FF"/>
                </a:solidFill>
                <a:ea typeface="宋体" panose="02010600030101010101" pitchFamily="2" charset="-122"/>
              </a:rPr>
              <a:t>=1-(1-</a:t>
            </a:r>
            <a:r>
              <a:rPr lang="zh-CN" altLang="en-US" sz="2400">
                <a:solidFill>
                  <a:srgbClr val="0000FF"/>
                </a:solidFill>
                <a:ea typeface="宋体" panose="02010600030101010101" pitchFamily="2" charset="-122"/>
                <a:sym typeface="Symbol" panose="05050102010706020507" pitchFamily="18" charset="2"/>
              </a:rPr>
              <a:t> </a:t>
            </a:r>
            <a:r>
              <a:rPr lang="en-US" altLang="zh-CN" sz="2400" baseline="30000">
                <a:solidFill>
                  <a:srgbClr val="0000FF"/>
                </a:solidFill>
                <a:ea typeface="宋体" panose="02010600030101010101" pitchFamily="2" charset="-122"/>
                <a:sym typeface="Symbol" panose="05050102010706020507" pitchFamily="18" charset="2"/>
              </a:rPr>
              <a:t>2</a:t>
            </a:r>
            <a:r>
              <a:rPr lang="en-US" altLang="zh-CN" sz="2400">
                <a:solidFill>
                  <a:srgbClr val="0000FF"/>
                </a:solidFill>
                <a:ea typeface="宋体" panose="02010600030101010101" pitchFamily="2" charset="-122"/>
                <a:sym typeface="Symbol" panose="05050102010706020507" pitchFamily="18" charset="2"/>
              </a:rPr>
              <a:t>)</a:t>
            </a:r>
          </a:p>
          <a:p>
            <a:pPr eaLnBrk="1" hangingPunct="1">
              <a:lnSpc>
                <a:spcPct val="100000"/>
              </a:lnSpc>
              <a:buClrTx/>
              <a:buFontTx/>
              <a:buNone/>
            </a:pPr>
            <a:r>
              <a:rPr lang="en-US" altLang="zh-CN" sz="2400">
                <a:solidFill>
                  <a:srgbClr val="0000FF"/>
                </a:solidFill>
                <a:ea typeface="宋体" panose="02010600030101010101" pitchFamily="2" charset="-122"/>
                <a:sym typeface="Symbol" panose="05050102010706020507" pitchFamily="18" charset="2"/>
              </a:rPr>
              <a:t>=</a:t>
            </a:r>
            <a:r>
              <a:rPr lang="zh-CN" altLang="en-US" sz="2400">
                <a:solidFill>
                  <a:srgbClr val="0000FF"/>
                </a:solidFill>
                <a:ea typeface="宋体" panose="02010600030101010101" pitchFamily="2" charset="-122"/>
                <a:sym typeface="Symbol" panose="05050102010706020507" pitchFamily="18" charset="2"/>
              </a:rPr>
              <a:t></a:t>
            </a:r>
            <a:r>
              <a:rPr lang="en-US" altLang="zh-CN" sz="2400" baseline="30000">
                <a:solidFill>
                  <a:srgbClr val="0000FF"/>
                </a:solidFill>
                <a:ea typeface="宋体" panose="02010600030101010101" pitchFamily="2" charset="-122"/>
                <a:sym typeface="Symbol" panose="05050102010706020507" pitchFamily="18" charset="2"/>
              </a:rPr>
              <a:t>2</a:t>
            </a:r>
            <a:endParaRPr lang="zh-CN" altLang="en-US" sz="2400" b="0">
              <a:solidFill>
                <a:srgbClr val="0000FF"/>
              </a:solidFill>
              <a:ea typeface="宋体" panose="02010600030101010101" pitchFamily="2" charset="-122"/>
            </a:endParaRPr>
          </a:p>
        </p:txBody>
      </p:sp>
      <p:sp>
        <p:nvSpPr>
          <p:cNvPr id="3277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AB01257-66AD-4220-A93E-D09B394C9B0B}"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32772"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32773" name="Rectangle 2"/>
          <p:cNvSpPr>
            <a:spLocks noGrp="1" noChangeArrowheads="1"/>
          </p:cNvSpPr>
          <p:nvPr>
            <p:ph type="title"/>
          </p:nvPr>
        </p:nvSpPr>
        <p:spPr/>
        <p:txBody>
          <a:bodyPr/>
          <a:lstStyle/>
          <a:p>
            <a:pPr eaLnBrk="1" hangingPunct="1"/>
            <a:r>
              <a:rPr lang="zh-CN" altLang="en-US" smtClean="0"/>
              <a:t>结论</a:t>
            </a:r>
            <a:r>
              <a:rPr lang="en-US" altLang="zh-CN" smtClean="0"/>
              <a:t>(</a:t>
            </a:r>
            <a:r>
              <a:rPr lang="zh-CN" altLang="en-US" smtClean="0"/>
              <a:t>续</a:t>
            </a:r>
            <a:r>
              <a:rPr lang="en-US" altLang="zh-CN" smtClean="0"/>
              <a:t>4)</a:t>
            </a:r>
          </a:p>
        </p:txBody>
      </p:sp>
      <p:graphicFrame>
        <p:nvGraphicFramePr>
          <p:cNvPr id="356355" name="Object 3"/>
          <p:cNvGraphicFramePr>
            <a:graphicFrameLocks noChangeAspect="1"/>
          </p:cNvGraphicFramePr>
          <p:nvPr/>
        </p:nvGraphicFramePr>
        <p:xfrm>
          <a:off x="1643063" y="1704975"/>
          <a:ext cx="6097587" cy="896938"/>
        </p:xfrm>
        <a:graphic>
          <a:graphicData uri="http://schemas.openxmlformats.org/presentationml/2006/ole">
            <mc:AlternateContent xmlns:mc="http://schemas.openxmlformats.org/markup-compatibility/2006">
              <mc:Choice xmlns:v="urn:schemas-microsoft-com:vml" Requires="v">
                <p:oleObj spid="_x0000_s32782" name="公式" r:id="rId4" imgW="3187700" imgH="469900" progId="Equation.3">
                  <p:embed/>
                </p:oleObj>
              </mc:Choice>
              <mc:Fallback>
                <p:oleObj name="公式" r:id="rId4" imgW="3187700" imgH="4699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3063" y="1704975"/>
                        <a:ext cx="6097587" cy="896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6356" name="Rectangle 4"/>
          <p:cNvSpPr>
            <a:spLocks noGrp="1" noChangeArrowheads="1"/>
          </p:cNvSpPr>
          <p:nvPr>
            <p:ph type="body" idx="1"/>
          </p:nvPr>
        </p:nvSpPr>
        <p:spPr>
          <a:xfrm>
            <a:off x="1143000" y="1143000"/>
            <a:ext cx="7696200" cy="512763"/>
          </a:xfrm>
        </p:spPr>
        <p:txBody>
          <a:bodyPr/>
          <a:lstStyle/>
          <a:p>
            <a:pPr eaLnBrk="1" hangingPunct="1">
              <a:buFont typeface="Wingdings" panose="05000000000000000000" pitchFamily="2" charset="2"/>
              <a:buNone/>
            </a:pPr>
            <a:r>
              <a:rPr lang="zh-CN" altLang="en-US" smtClean="0">
                <a:solidFill>
                  <a:srgbClr val="CC00CC"/>
                </a:solidFill>
              </a:rPr>
              <a:t>在等待条件下的等待队长分布</a:t>
            </a:r>
            <a:endParaRPr lang="zh-CN" altLang="en-US" smtClean="0"/>
          </a:p>
        </p:txBody>
      </p:sp>
      <p:graphicFrame>
        <p:nvGraphicFramePr>
          <p:cNvPr id="356357" name="Object 5"/>
          <p:cNvGraphicFramePr>
            <a:graphicFrameLocks noChangeAspect="1"/>
          </p:cNvGraphicFramePr>
          <p:nvPr/>
        </p:nvGraphicFramePr>
        <p:xfrm>
          <a:off x="1911350" y="4102100"/>
          <a:ext cx="5773738" cy="900113"/>
        </p:xfrm>
        <a:graphic>
          <a:graphicData uri="http://schemas.openxmlformats.org/presentationml/2006/ole">
            <mc:AlternateContent xmlns:mc="http://schemas.openxmlformats.org/markup-compatibility/2006">
              <mc:Choice xmlns:v="urn:schemas-microsoft-com:vml" Requires="v">
                <p:oleObj spid="_x0000_s32783" name="Equation" r:id="rId6" imgW="2844800" imgH="444500" progId="Equation.DSMT4">
                  <p:embed/>
                </p:oleObj>
              </mc:Choice>
              <mc:Fallback>
                <p:oleObj name="Equation" r:id="rId6" imgW="2844800" imgH="4445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1350" y="4102100"/>
                        <a:ext cx="5773738"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6358" name="Rectangle 6"/>
          <p:cNvSpPr>
            <a:spLocks noChangeArrowheads="1"/>
          </p:cNvSpPr>
          <p:nvPr/>
        </p:nvSpPr>
        <p:spPr bwMode="auto">
          <a:xfrm>
            <a:off x="1147763" y="3551238"/>
            <a:ext cx="77724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buFont typeface="Wingdings" panose="05000000000000000000" pitchFamily="2" charset="2"/>
              <a:buNone/>
            </a:pPr>
            <a:r>
              <a:rPr lang="zh-CN" altLang="en-US">
                <a:solidFill>
                  <a:srgbClr val="CC00CC"/>
                </a:solidFill>
              </a:rPr>
              <a:t>在等待条件下的平均等待队长</a:t>
            </a:r>
            <a:endParaRPr lang="zh-CN" altLang="en-US"/>
          </a:p>
        </p:txBody>
      </p:sp>
      <p:sp>
        <p:nvSpPr>
          <p:cNvPr id="356359" name="Rectangle 7"/>
          <p:cNvSpPr>
            <a:spLocks noChangeArrowheads="1"/>
          </p:cNvSpPr>
          <p:nvPr/>
        </p:nvSpPr>
        <p:spPr bwMode="auto">
          <a:xfrm>
            <a:off x="1143000" y="4953000"/>
            <a:ext cx="77724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a:sym typeface="Symbol" panose="05050102010706020507" pitchFamily="18" charset="2"/>
              </a:rPr>
              <a:t>根据队长分布意知：</a:t>
            </a:r>
          </a:p>
          <a:p>
            <a:pPr eaLnBrk="1" hangingPunct="1">
              <a:buClrTx/>
              <a:buFontTx/>
              <a:buNone/>
            </a:pPr>
            <a:r>
              <a:rPr lang="zh-CN" altLang="en-US">
                <a:sym typeface="Symbol" panose="05050102010706020507" pitchFamily="18" charset="2"/>
              </a:rPr>
              <a:t>         </a:t>
            </a:r>
            <a:r>
              <a:rPr lang="en-US" altLang="zh-CN">
                <a:solidFill>
                  <a:srgbClr val="0000FF"/>
                </a:solidFill>
                <a:sym typeface="Symbol" panose="05050102010706020507" pitchFamily="18" charset="2"/>
              </a:rPr>
              <a:t>p</a:t>
            </a:r>
            <a:r>
              <a:rPr lang="en-US" altLang="zh-CN" baseline="-25000">
                <a:solidFill>
                  <a:srgbClr val="0000FF"/>
                </a:solidFill>
                <a:sym typeface="Symbol" panose="05050102010706020507" pitchFamily="18" charset="2"/>
              </a:rPr>
              <a:t>0</a:t>
            </a:r>
            <a:r>
              <a:rPr lang="en-US" altLang="zh-CN">
                <a:solidFill>
                  <a:srgbClr val="0000FF"/>
                </a:solidFill>
                <a:sym typeface="Symbol" panose="05050102010706020507" pitchFamily="18" charset="2"/>
              </a:rPr>
              <a:t>=1</a:t>
            </a:r>
            <a:r>
              <a:rPr lang="zh-CN" altLang="en-US">
                <a:solidFill>
                  <a:srgbClr val="0000FF"/>
                </a:solidFill>
                <a:sym typeface="Symbol" panose="05050102010706020507" pitchFamily="18" charset="2"/>
              </a:rPr>
              <a:t>－</a:t>
            </a:r>
            <a:r>
              <a:rPr lang="zh-CN" altLang="en-US">
                <a:sym typeface="Symbol" panose="05050102010706020507" pitchFamily="18" charset="2"/>
              </a:rPr>
              <a:t>也是</a:t>
            </a:r>
            <a:r>
              <a:rPr lang="zh-CN" altLang="en-US">
                <a:solidFill>
                  <a:srgbClr val="CC00CC"/>
                </a:solidFill>
                <a:sym typeface="Symbol" panose="05050102010706020507" pitchFamily="18" charset="2"/>
              </a:rPr>
              <a:t>系统空闲的概率</a:t>
            </a:r>
            <a:r>
              <a:rPr lang="zh-CN" altLang="en-US">
                <a:sym typeface="Symbol" panose="05050102010706020507" pitchFamily="18" charset="2"/>
              </a:rPr>
              <a:t>，而</a:t>
            </a:r>
            <a:r>
              <a:rPr lang="zh-CN" altLang="en-US">
                <a:solidFill>
                  <a:srgbClr val="0000FF"/>
                </a:solidFill>
                <a:sym typeface="Symbol" panose="05050102010706020507" pitchFamily="18" charset="2"/>
              </a:rPr>
              <a:t></a:t>
            </a:r>
            <a:r>
              <a:rPr lang="zh-CN" altLang="en-US">
                <a:sym typeface="Symbol" panose="05050102010706020507" pitchFamily="18" charset="2"/>
              </a:rPr>
              <a:t>正是</a:t>
            </a:r>
            <a:r>
              <a:rPr lang="zh-CN" altLang="en-US">
                <a:solidFill>
                  <a:srgbClr val="CC00CC"/>
                </a:solidFill>
                <a:sym typeface="Symbol" panose="05050102010706020507" pitchFamily="18" charset="2"/>
              </a:rPr>
              <a:t>系统繁忙的概率</a:t>
            </a:r>
            <a:r>
              <a:rPr lang="zh-CN" altLang="en-US">
                <a:sym typeface="Symbol" panose="05050102010706020507" pitchFamily="18" charset="2"/>
              </a:rPr>
              <a:t>。显然，</a:t>
            </a:r>
            <a:r>
              <a:rPr lang="zh-CN" altLang="en-US">
                <a:solidFill>
                  <a:srgbClr val="0000FF"/>
                </a:solidFill>
                <a:sym typeface="Symbol" panose="05050102010706020507" pitchFamily="18" charset="2"/>
              </a:rPr>
              <a:t>越大，系统就越繁忙</a:t>
            </a:r>
            <a:r>
              <a:rPr lang="zh-CN" altLang="en-US">
                <a:sym typeface="Symbol" panose="05050102010706020507" pitchFamily="18" charset="2"/>
              </a:rPr>
              <a:t>。</a:t>
            </a:r>
          </a:p>
        </p:txBody>
      </p:sp>
      <p:graphicFrame>
        <p:nvGraphicFramePr>
          <p:cNvPr id="356360" name="Object 8"/>
          <p:cNvGraphicFramePr>
            <a:graphicFrameLocks noChangeAspect="1"/>
          </p:cNvGraphicFramePr>
          <p:nvPr/>
        </p:nvGraphicFramePr>
        <p:xfrm>
          <a:off x="2195513" y="2636838"/>
          <a:ext cx="4518025" cy="847725"/>
        </p:xfrm>
        <a:graphic>
          <a:graphicData uri="http://schemas.openxmlformats.org/presentationml/2006/ole">
            <mc:AlternateContent xmlns:mc="http://schemas.openxmlformats.org/markup-compatibility/2006">
              <mc:Choice xmlns:v="urn:schemas-microsoft-com:vml" Requires="v">
                <p:oleObj spid="_x0000_s32784" name="公式" r:id="rId8" imgW="2362200" imgH="444500" progId="Equation.3">
                  <p:embed/>
                </p:oleObj>
              </mc:Choice>
              <mc:Fallback>
                <p:oleObj name="公式" r:id="rId8" imgW="2362200" imgH="4445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5513" y="2636838"/>
                        <a:ext cx="4518025"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矩形标注 13"/>
          <p:cNvSpPr>
            <a:spLocks noChangeArrowheads="1"/>
          </p:cNvSpPr>
          <p:nvPr/>
        </p:nvSpPr>
        <p:spPr bwMode="auto">
          <a:xfrm>
            <a:off x="6372225" y="3500438"/>
            <a:ext cx="936625" cy="649287"/>
          </a:xfrm>
          <a:prstGeom prst="wedgeRectCallout">
            <a:avLst>
              <a:gd name="adj1" fmla="val -214870"/>
              <a:gd name="adj2" fmla="val -94796"/>
            </a:avLst>
          </a:prstGeom>
          <a:solidFill>
            <a:schemeClr val="accent1"/>
          </a:solidFill>
          <a:ln w="9525" algn="ctr">
            <a:solidFill>
              <a:srgbClr val="0000FF"/>
            </a:solidFill>
            <a:round/>
            <a:headEnd/>
            <a:tailEnd/>
          </a:ln>
        </p:spPr>
        <p:txBody>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b="0">
                <a:solidFill>
                  <a:srgbClr val="0000FF"/>
                </a:solidFill>
                <a:ea typeface="宋体" panose="02010600030101010101" pitchFamily="2" charset="-122"/>
              </a:rPr>
              <a:t>=p</a:t>
            </a:r>
            <a:r>
              <a:rPr lang="en-US" altLang="zh-CN" b="0" baseline="-25000">
                <a:solidFill>
                  <a:srgbClr val="0000FF"/>
                </a:solidFill>
                <a:ea typeface="宋体" panose="02010600030101010101" pitchFamily="2" charset="-122"/>
              </a:rPr>
              <a:t>j-1</a:t>
            </a:r>
            <a:endParaRPr lang="zh-CN" altLang="en-US" b="0" baseline="-25000">
              <a:solidFill>
                <a:srgbClr val="0000FF"/>
              </a:solidFill>
              <a:ea typeface="宋体" panose="02010600030101010101" pitchFamily="2" charset="-122"/>
            </a:endParaRPr>
          </a:p>
        </p:txBody>
      </p:sp>
      <p:sp>
        <p:nvSpPr>
          <p:cNvPr id="3278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BEB87943-6CC4-4A03-98B3-746A45E11A7D}" type="slidenum">
              <a:rPr lang="zh-CN" altLang="en-US" sz="1800">
                <a:solidFill>
                  <a:srgbClr val="00FF00"/>
                </a:solidFill>
                <a:ea typeface="黑体" panose="02010609060101010101" pitchFamily="49" charset="-122"/>
              </a:rPr>
              <a:pPr/>
              <a:t>14</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6356">
                                            <p:txEl>
                                              <p:pRg st="0" end="0"/>
                                            </p:txEl>
                                          </p:spTgt>
                                        </p:tgtEl>
                                        <p:attrNameLst>
                                          <p:attrName>style.visibility</p:attrName>
                                        </p:attrNameLst>
                                      </p:cBhvr>
                                      <p:to>
                                        <p:strVal val="visible"/>
                                      </p:to>
                                    </p:set>
                                    <p:anim calcmode="lin" valueType="num">
                                      <p:cBhvr additive="base">
                                        <p:cTn id="7" dur="500" fill="hold"/>
                                        <p:tgtEl>
                                          <p:spTgt spid="35635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6356">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56358"/>
                                        </p:tgtEl>
                                        <p:attrNameLst>
                                          <p:attrName>style.visibility</p:attrName>
                                        </p:attrNameLst>
                                      </p:cBhvr>
                                      <p:to>
                                        <p:strVal val="visible"/>
                                      </p:to>
                                    </p:set>
                                    <p:anim calcmode="lin" valueType="num">
                                      <p:cBhvr additive="base">
                                        <p:cTn id="12" dur="500" fill="hold"/>
                                        <p:tgtEl>
                                          <p:spTgt spid="356358"/>
                                        </p:tgtEl>
                                        <p:attrNameLst>
                                          <p:attrName>ppt_x</p:attrName>
                                        </p:attrNameLst>
                                      </p:cBhvr>
                                      <p:tavLst>
                                        <p:tav tm="0">
                                          <p:val>
                                            <p:strVal val="#ppt_x"/>
                                          </p:val>
                                        </p:tav>
                                        <p:tav tm="100000">
                                          <p:val>
                                            <p:strVal val="#ppt_x"/>
                                          </p:val>
                                        </p:tav>
                                      </p:tavLst>
                                    </p:anim>
                                    <p:anim calcmode="lin" valueType="num">
                                      <p:cBhvr additive="base">
                                        <p:cTn id="13" dur="500" fill="hold"/>
                                        <p:tgtEl>
                                          <p:spTgt spid="35635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56355"/>
                                        </p:tgtEl>
                                        <p:attrNameLst>
                                          <p:attrName>style.visibility</p:attrName>
                                        </p:attrNameLst>
                                      </p:cBhvr>
                                      <p:to>
                                        <p:strVal val="visible"/>
                                      </p:to>
                                    </p:set>
                                    <p:anim calcmode="lin" valueType="num">
                                      <p:cBhvr additive="base">
                                        <p:cTn id="18" dur="500" fill="hold"/>
                                        <p:tgtEl>
                                          <p:spTgt spid="356355"/>
                                        </p:tgtEl>
                                        <p:attrNameLst>
                                          <p:attrName>ppt_x</p:attrName>
                                        </p:attrNameLst>
                                      </p:cBhvr>
                                      <p:tavLst>
                                        <p:tav tm="0">
                                          <p:val>
                                            <p:strVal val="#ppt_x"/>
                                          </p:val>
                                        </p:tav>
                                        <p:tav tm="100000">
                                          <p:val>
                                            <p:strVal val="#ppt_x"/>
                                          </p:val>
                                        </p:tav>
                                      </p:tavLst>
                                    </p:anim>
                                    <p:anim calcmode="lin" valueType="num">
                                      <p:cBhvr additive="base">
                                        <p:cTn id="19" dur="500" fill="hold"/>
                                        <p:tgtEl>
                                          <p:spTgt spid="356355"/>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0"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800" decel="100000"/>
                                        <p:tgtEl>
                                          <p:spTgt spid="13"/>
                                        </p:tgtEl>
                                      </p:cBhvr>
                                    </p:animEffect>
                                    <p:anim calcmode="lin" valueType="num">
                                      <p:cBhvr>
                                        <p:cTn id="25" dur="800" decel="100000" fill="hold"/>
                                        <p:tgtEl>
                                          <p:spTgt spid="13"/>
                                        </p:tgtEl>
                                        <p:attrNameLst>
                                          <p:attrName>style.rotation</p:attrName>
                                        </p:attrNameLst>
                                      </p:cBhvr>
                                      <p:tavLst>
                                        <p:tav tm="0">
                                          <p:val>
                                            <p:fltVal val="-90"/>
                                          </p:val>
                                        </p:tav>
                                        <p:tav tm="100000">
                                          <p:val>
                                            <p:fltVal val="0"/>
                                          </p:val>
                                        </p:tav>
                                      </p:tavLst>
                                    </p:anim>
                                    <p:anim calcmode="lin" valueType="num">
                                      <p:cBhvr>
                                        <p:cTn id="26" dur="800" decel="100000" fill="hold"/>
                                        <p:tgtEl>
                                          <p:spTgt spid="13"/>
                                        </p:tgtEl>
                                        <p:attrNameLst>
                                          <p:attrName>ppt_x</p:attrName>
                                        </p:attrNameLst>
                                      </p:cBhvr>
                                      <p:tavLst>
                                        <p:tav tm="0">
                                          <p:val>
                                            <p:strVal val="#ppt_x+0.4"/>
                                          </p:val>
                                        </p:tav>
                                        <p:tav tm="100000">
                                          <p:val>
                                            <p:strVal val="#ppt_x-0.05"/>
                                          </p:val>
                                        </p:tav>
                                      </p:tavLst>
                                    </p:anim>
                                    <p:anim calcmode="lin" valueType="num">
                                      <p:cBhvr>
                                        <p:cTn id="27" dur="800" decel="100000" fill="hold"/>
                                        <p:tgtEl>
                                          <p:spTgt spid="13"/>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13"/>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13"/>
                                        </p:tgtEl>
                                        <p:attrNameLst>
                                          <p:attrName>ppt_y</p:attrName>
                                        </p:attrNameLst>
                                      </p:cBhvr>
                                      <p:tavLst>
                                        <p:tav tm="0">
                                          <p:val>
                                            <p:strVal val="#ppt_y+0.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356360"/>
                                        </p:tgtEl>
                                        <p:attrNameLst>
                                          <p:attrName>style.visibility</p:attrName>
                                        </p:attrNameLst>
                                      </p:cBhvr>
                                      <p:to>
                                        <p:strVal val="visible"/>
                                      </p:to>
                                    </p:set>
                                    <p:anim calcmode="lin" valueType="num">
                                      <p:cBhvr additive="base">
                                        <p:cTn id="34" dur="500" fill="hold"/>
                                        <p:tgtEl>
                                          <p:spTgt spid="356360"/>
                                        </p:tgtEl>
                                        <p:attrNameLst>
                                          <p:attrName>ppt_x</p:attrName>
                                        </p:attrNameLst>
                                      </p:cBhvr>
                                      <p:tavLst>
                                        <p:tav tm="0">
                                          <p:val>
                                            <p:strVal val="#ppt_x"/>
                                          </p:val>
                                        </p:tav>
                                        <p:tav tm="100000">
                                          <p:val>
                                            <p:strVal val="#ppt_x"/>
                                          </p:val>
                                        </p:tav>
                                      </p:tavLst>
                                    </p:anim>
                                    <p:anim calcmode="lin" valueType="num">
                                      <p:cBhvr additive="base">
                                        <p:cTn id="35" dur="500" fill="hold"/>
                                        <p:tgtEl>
                                          <p:spTgt spid="356360"/>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500"/>
                            </p:stCondLst>
                            <p:childTnLst>
                              <p:par>
                                <p:cTn id="37" presetID="2" presetClass="exit" presetSubtype="4" fill="hold" grpId="1" nodeType="afterEffect">
                                  <p:stCondLst>
                                    <p:cond delay="0"/>
                                  </p:stCondLst>
                                  <p:childTnLst>
                                    <p:anim calcmode="lin" valueType="num">
                                      <p:cBhvr additive="base">
                                        <p:cTn id="38" dur="500"/>
                                        <p:tgtEl>
                                          <p:spTgt spid="13"/>
                                        </p:tgtEl>
                                        <p:attrNameLst>
                                          <p:attrName>ppt_x</p:attrName>
                                        </p:attrNameLst>
                                      </p:cBhvr>
                                      <p:tavLst>
                                        <p:tav tm="0">
                                          <p:val>
                                            <p:strVal val="ppt_x"/>
                                          </p:val>
                                        </p:tav>
                                        <p:tav tm="100000">
                                          <p:val>
                                            <p:strVal val="ppt_x"/>
                                          </p:val>
                                        </p:tav>
                                      </p:tavLst>
                                    </p:anim>
                                    <p:anim calcmode="lin" valueType="num">
                                      <p:cBhvr additive="base">
                                        <p:cTn id="39" dur="500"/>
                                        <p:tgtEl>
                                          <p:spTgt spid="13"/>
                                        </p:tgtEl>
                                        <p:attrNameLst>
                                          <p:attrName>ppt_y</p:attrName>
                                        </p:attrNameLst>
                                      </p:cBhvr>
                                      <p:tavLst>
                                        <p:tav tm="0">
                                          <p:val>
                                            <p:strVal val="ppt_y"/>
                                          </p:val>
                                        </p:tav>
                                        <p:tav tm="100000">
                                          <p:val>
                                            <p:strVal val="1+ppt_h/2"/>
                                          </p:val>
                                        </p:tav>
                                      </p:tavLst>
                                    </p:anim>
                                    <p:set>
                                      <p:cBhvr>
                                        <p:cTn id="40" dur="1" fill="hold">
                                          <p:stCondLst>
                                            <p:cond delay="499"/>
                                          </p:stCondLst>
                                        </p:cTn>
                                        <p:tgtEl>
                                          <p:spTgt spid="13"/>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30"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800" decel="100000"/>
                                        <p:tgtEl>
                                          <p:spTgt spid="14"/>
                                        </p:tgtEl>
                                      </p:cBhvr>
                                    </p:animEffect>
                                    <p:anim calcmode="lin" valueType="num">
                                      <p:cBhvr>
                                        <p:cTn id="46" dur="800" decel="100000" fill="hold"/>
                                        <p:tgtEl>
                                          <p:spTgt spid="14"/>
                                        </p:tgtEl>
                                        <p:attrNameLst>
                                          <p:attrName>style.rotation</p:attrName>
                                        </p:attrNameLst>
                                      </p:cBhvr>
                                      <p:tavLst>
                                        <p:tav tm="0">
                                          <p:val>
                                            <p:fltVal val="-90"/>
                                          </p:val>
                                        </p:tav>
                                        <p:tav tm="100000">
                                          <p:val>
                                            <p:fltVal val="0"/>
                                          </p:val>
                                        </p:tav>
                                      </p:tavLst>
                                    </p:anim>
                                    <p:anim calcmode="lin" valueType="num">
                                      <p:cBhvr>
                                        <p:cTn id="47" dur="800" decel="100000" fill="hold"/>
                                        <p:tgtEl>
                                          <p:spTgt spid="14"/>
                                        </p:tgtEl>
                                        <p:attrNameLst>
                                          <p:attrName>ppt_x</p:attrName>
                                        </p:attrNameLst>
                                      </p:cBhvr>
                                      <p:tavLst>
                                        <p:tav tm="0">
                                          <p:val>
                                            <p:strVal val="#ppt_x+0.4"/>
                                          </p:val>
                                        </p:tav>
                                        <p:tav tm="100000">
                                          <p:val>
                                            <p:strVal val="#ppt_x-0.05"/>
                                          </p:val>
                                        </p:tav>
                                      </p:tavLst>
                                    </p:anim>
                                    <p:anim calcmode="lin" valueType="num">
                                      <p:cBhvr>
                                        <p:cTn id="48" dur="800" decel="100000" fill="hold"/>
                                        <p:tgtEl>
                                          <p:spTgt spid="14"/>
                                        </p:tgtEl>
                                        <p:attrNameLst>
                                          <p:attrName>ppt_y</p:attrName>
                                        </p:attrNameLst>
                                      </p:cBhvr>
                                      <p:tavLst>
                                        <p:tav tm="0">
                                          <p:val>
                                            <p:strVal val="#ppt_y-0.4"/>
                                          </p:val>
                                        </p:tav>
                                        <p:tav tm="100000">
                                          <p:val>
                                            <p:strVal val="#ppt_y+0.1"/>
                                          </p:val>
                                        </p:tav>
                                      </p:tavLst>
                                    </p:anim>
                                    <p:anim calcmode="lin" valueType="num">
                                      <p:cBhvr>
                                        <p:cTn id="49" dur="200" accel="100000" fill="hold">
                                          <p:stCondLst>
                                            <p:cond delay="800"/>
                                          </p:stCondLst>
                                        </p:cTn>
                                        <p:tgtEl>
                                          <p:spTgt spid="14"/>
                                        </p:tgtEl>
                                        <p:attrNameLst>
                                          <p:attrName>ppt_x</p:attrName>
                                        </p:attrNameLst>
                                      </p:cBhvr>
                                      <p:tavLst>
                                        <p:tav tm="0">
                                          <p:val>
                                            <p:strVal val="#ppt_x-0.05"/>
                                          </p:val>
                                        </p:tav>
                                        <p:tav tm="100000">
                                          <p:val>
                                            <p:strVal val="#ppt_x"/>
                                          </p:val>
                                        </p:tav>
                                      </p:tavLst>
                                    </p:anim>
                                    <p:anim calcmode="lin" valueType="num">
                                      <p:cBhvr>
                                        <p:cTn id="50" dur="200" accel="100000" fill="hold">
                                          <p:stCondLst>
                                            <p:cond delay="800"/>
                                          </p:stCondLst>
                                        </p:cTn>
                                        <p:tgtEl>
                                          <p:spTgt spid="14"/>
                                        </p:tgtEl>
                                        <p:attrNameLst>
                                          <p:attrName>ppt_y</p:attrName>
                                        </p:attrNameLst>
                                      </p:cBhvr>
                                      <p:tavLst>
                                        <p:tav tm="0">
                                          <p:val>
                                            <p:strVal val="#ppt_y+0.1"/>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56357"/>
                                        </p:tgtEl>
                                        <p:attrNameLst>
                                          <p:attrName>style.visibility</p:attrName>
                                        </p:attrNameLst>
                                      </p:cBhvr>
                                      <p:to>
                                        <p:strVal val="visible"/>
                                      </p:to>
                                    </p:set>
                                    <p:anim calcmode="lin" valueType="num">
                                      <p:cBhvr additive="base">
                                        <p:cTn id="55" dur="500" fill="hold"/>
                                        <p:tgtEl>
                                          <p:spTgt spid="356357"/>
                                        </p:tgtEl>
                                        <p:attrNameLst>
                                          <p:attrName>ppt_x</p:attrName>
                                        </p:attrNameLst>
                                      </p:cBhvr>
                                      <p:tavLst>
                                        <p:tav tm="0">
                                          <p:val>
                                            <p:strVal val="#ppt_x"/>
                                          </p:val>
                                        </p:tav>
                                        <p:tav tm="100000">
                                          <p:val>
                                            <p:strVal val="#ppt_x"/>
                                          </p:val>
                                        </p:tav>
                                      </p:tavLst>
                                    </p:anim>
                                    <p:anim calcmode="lin" valueType="num">
                                      <p:cBhvr additive="base">
                                        <p:cTn id="56" dur="500" fill="hold"/>
                                        <p:tgtEl>
                                          <p:spTgt spid="356357"/>
                                        </p:tgtEl>
                                        <p:attrNameLst>
                                          <p:attrName>ppt_y</p:attrName>
                                        </p:attrNameLst>
                                      </p:cBhvr>
                                      <p:tavLst>
                                        <p:tav tm="0">
                                          <p:val>
                                            <p:strVal val="1+#ppt_h/2"/>
                                          </p:val>
                                        </p:tav>
                                        <p:tav tm="100000">
                                          <p:val>
                                            <p:strVal val="#ppt_y"/>
                                          </p:val>
                                        </p:tav>
                                      </p:tavLst>
                                    </p:anim>
                                  </p:childTnLst>
                                </p:cTn>
                              </p:par>
                            </p:childTnLst>
                          </p:cTn>
                        </p:par>
                        <p:par>
                          <p:cTn id="57" fill="hold" nodeType="afterGroup">
                            <p:stCondLst>
                              <p:cond delay="500"/>
                            </p:stCondLst>
                            <p:childTnLst>
                              <p:par>
                                <p:cTn id="58" presetID="25" presetClass="exit" presetSubtype="0" fill="hold" grpId="1" nodeType="afterEffect">
                                  <p:stCondLst>
                                    <p:cond delay="0"/>
                                  </p:stCondLst>
                                  <p:childTnLst>
                                    <p:animEffect transition="out" filter="fade">
                                      <p:cBhvr>
                                        <p:cTn id="59" dur="1000" accel="50000">
                                          <p:stCondLst>
                                            <p:cond delay="0"/>
                                          </p:stCondLst>
                                        </p:cTn>
                                        <p:tgtEl>
                                          <p:spTgt spid="14"/>
                                        </p:tgtEl>
                                      </p:cBhvr>
                                    </p:animEffect>
                                    <p:anim calcmode="lin" valueType="num">
                                      <p:cBhvr>
                                        <p:cTn id="60" dur="500" accel="50000">
                                          <p:stCondLst>
                                            <p:cond delay="0"/>
                                          </p:stCondLst>
                                        </p:cTn>
                                        <p:tgtEl>
                                          <p:spTgt spid="14"/>
                                        </p:tgtEl>
                                        <p:attrNameLst>
                                          <p:attrName>ppt_y</p:attrName>
                                        </p:attrNameLst>
                                      </p:cBhvr>
                                      <p:tavLst>
                                        <p:tav tm="0">
                                          <p:val>
                                            <p:strVal val="ppt_y"/>
                                          </p:val>
                                        </p:tav>
                                        <p:tav tm="100000">
                                          <p:val>
                                            <p:strVal val="ppt_y+.1"/>
                                          </p:val>
                                        </p:tav>
                                      </p:tavLst>
                                    </p:anim>
                                    <p:anim calcmode="lin" valueType="num">
                                      <p:cBhvr>
                                        <p:cTn id="61" dur="500" decel="50000">
                                          <p:stCondLst>
                                            <p:cond delay="500"/>
                                          </p:stCondLst>
                                        </p:cTn>
                                        <p:tgtEl>
                                          <p:spTgt spid="14"/>
                                        </p:tgtEl>
                                        <p:attrNameLst>
                                          <p:attrName>ppt_y</p:attrName>
                                        </p:attrNameLst>
                                      </p:cBhvr>
                                      <p:tavLst>
                                        <p:tav tm="0">
                                          <p:val>
                                            <p:strVal val="ppt_y"/>
                                          </p:val>
                                        </p:tav>
                                        <p:tav tm="100000">
                                          <p:val>
                                            <p:strVal val="ppt_y-.1"/>
                                          </p:val>
                                        </p:tav>
                                      </p:tavLst>
                                    </p:anim>
                                    <p:anim calcmode="lin" valueType="num">
                                      <p:cBhvr>
                                        <p:cTn id="62" dur="500" accel="50000">
                                          <p:stCondLst>
                                            <p:cond delay="500"/>
                                          </p:stCondLst>
                                        </p:cTn>
                                        <p:tgtEl>
                                          <p:spTgt spid="14"/>
                                        </p:tgtEl>
                                        <p:attrNameLst>
                                          <p:attrName>ppt_x</p:attrName>
                                        </p:attrNameLst>
                                      </p:cBhvr>
                                      <p:tavLst>
                                        <p:tav tm="0">
                                          <p:val>
                                            <p:strVal val="ppt_x"/>
                                          </p:val>
                                        </p:tav>
                                        <p:tav tm="100000">
                                          <p:val>
                                            <p:strVal val="ppt_x+.4"/>
                                          </p:val>
                                        </p:tav>
                                      </p:tavLst>
                                    </p:anim>
                                    <p:anim calcmode="lin" valueType="num">
                                      <p:cBhvr>
                                        <p:cTn id="63" dur="1000"/>
                                        <p:tgtEl>
                                          <p:spTgt spid="14"/>
                                        </p:tgtEl>
                                        <p:attrNameLst>
                                          <p:attrName>ppt_h</p:attrName>
                                        </p:attrNameLst>
                                      </p:cBhvr>
                                      <p:tavLst>
                                        <p:tav tm="0">
                                          <p:val>
                                            <p:strVal val="ppt_h"/>
                                          </p:val>
                                        </p:tav>
                                        <p:tav tm="100000">
                                          <p:val>
                                            <p:strVal val="ppt_h"/>
                                          </p:val>
                                        </p:tav>
                                      </p:tavLst>
                                    </p:anim>
                                    <p:anim calcmode="lin" valueType="num">
                                      <p:cBhvr>
                                        <p:cTn id="64" dur="500" accel="50000">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65" dur="500" decel="50000">
                                          <p:stCondLst>
                                            <p:cond delay="500"/>
                                          </p:stCondLst>
                                        </p:cTn>
                                        <p:tgtEl>
                                          <p:spTgt spid="14"/>
                                        </p:tgtEl>
                                        <p:attrNameLst>
                                          <p:attrName>ppt_w</p:attrName>
                                        </p:attrNameLst>
                                      </p:cBhvr>
                                      <p:tavLst>
                                        <p:tav tm="0">
                                          <p:val>
                                            <p:strVal val="ppt_w"/>
                                          </p:val>
                                        </p:tav>
                                        <p:tav tm="100000">
                                          <p:val>
                                            <p:strVal val="ppt_w/.05"/>
                                          </p:val>
                                        </p:tav>
                                      </p:tavLst>
                                    </p:anim>
                                    <p:anim calcmode="lin" valueType="num">
                                      <p:cBhvr>
                                        <p:cTn id="66" dur="500" accel="50000">
                                          <p:stCondLst>
                                            <p:cond delay="500"/>
                                          </p:stCondLst>
                                        </p:cTn>
                                        <p:tgtEl>
                                          <p:spTgt spid="14"/>
                                        </p:tgtEl>
                                        <p:attrNameLst>
                                          <p:attrName>style.rotation</p:attrName>
                                        </p:attrNameLst>
                                      </p:cBhvr>
                                      <p:tavLst>
                                        <p:tav tm="0">
                                          <p:val>
                                            <p:fltVal val="0"/>
                                          </p:val>
                                        </p:tav>
                                        <p:tav tm="100000">
                                          <p:val>
                                            <p:fltVal val="-90"/>
                                          </p:val>
                                        </p:tav>
                                      </p:tavLst>
                                    </p:anim>
                                    <p:set>
                                      <p:cBhvr>
                                        <p:cTn id="67" dur="1" fill="hold">
                                          <p:stCondLst>
                                            <p:cond delay="999"/>
                                          </p:stCondLst>
                                        </p:cTn>
                                        <p:tgtEl>
                                          <p:spTgt spid="14"/>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356359"/>
                                        </p:tgtEl>
                                        <p:attrNameLst>
                                          <p:attrName>style.visibility</p:attrName>
                                        </p:attrNameLst>
                                      </p:cBhvr>
                                      <p:to>
                                        <p:strVal val="visible"/>
                                      </p:to>
                                    </p:set>
                                    <p:anim calcmode="lin" valueType="num">
                                      <p:cBhvr additive="base">
                                        <p:cTn id="72" dur="500" fill="hold"/>
                                        <p:tgtEl>
                                          <p:spTgt spid="356359"/>
                                        </p:tgtEl>
                                        <p:attrNameLst>
                                          <p:attrName>ppt_x</p:attrName>
                                        </p:attrNameLst>
                                      </p:cBhvr>
                                      <p:tavLst>
                                        <p:tav tm="0">
                                          <p:val>
                                            <p:strVal val="#ppt_x"/>
                                          </p:val>
                                        </p:tav>
                                        <p:tav tm="100000">
                                          <p:val>
                                            <p:strVal val="#ppt_x"/>
                                          </p:val>
                                        </p:tav>
                                      </p:tavLst>
                                    </p:anim>
                                    <p:anim calcmode="lin" valueType="num">
                                      <p:cBhvr additive="base">
                                        <p:cTn id="73" dur="500" fill="hold"/>
                                        <p:tgtEl>
                                          <p:spTgt spid="3563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356356" grpId="0" build="p"/>
      <p:bldP spid="356358" grpId="0"/>
      <p:bldP spid="356359" grpId="0"/>
      <p:bldP spid="14" grpId="0" animBg="1"/>
      <p:bldP spid="1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E806F8A-4647-4048-AFE5-0E520243B63D}"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3481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34820" name="Rectangle 2"/>
          <p:cNvSpPr>
            <a:spLocks noGrp="1" noChangeArrowheads="1"/>
          </p:cNvSpPr>
          <p:nvPr>
            <p:ph type="title"/>
          </p:nvPr>
        </p:nvSpPr>
        <p:spPr/>
        <p:txBody>
          <a:bodyPr/>
          <a:lstStyle/>
          <a:p>
            <a:pPr eaLnBrk="1" hangingPunct="1"/>
            <a:r>
              <a:rPr lang="en-US" altLang="zh-CN" smtClean="0"/>
              <a:t>3.</a:t>
            </a:r>
            <a:r>
              <a:rPr lang="zh-CN" altLang="en-US" smtClean="0"/>
              <a:t>等待时间与逗留时间</a:t>
            </a:r>
          </a:p>
        </p:txBody>
      </p:sp>
      <p:sp>
        <p:nvSpPr>
          <p:cNvPr id="358403" name="Rectangle 3"/>
          <p:cNvSpPr>
            <a:spLocks noGrp="1" noChangeArrowheads="1"/>
          </p:cNvSpPr>
          <p:nvPr>
            <p:ph type="body" idx="1"/>
          </p:nvPr>
        </p:nvSpPr>
        <p:spPr>
          <a:xfrm>
            <a:off x="1143000" y="1143000"/>
            <a:ext cx="7696200" cy="512763"/>
          </a:xfrm>
        </p:spPr>
        <p:txBody>
          <a:bodyPr/>
          <a:lstStyle/>
          <a:p>
            <a:pPr eaLnBrk="1" hangingPunct="1">
              <a:buClr>
                <a:srgbClr val="6600CC"/>
              </a:buClr>
            </a:pPr>
            <a:r>
              <a:rPr lang="zh-CN" altLang="en-US" smtClean="0"/>
              <a:t>假定顾客是先到先服务。</a:t>
            </a:r>
          </a:p>
        </p:txBody>
      </p:sp>
      <p:sp>
        <p:nvSpPr>
          <p:cNvPr id="358404" name="Rectangle 4"/>
          <p:cNvSpPr>
            <a:spLocks noChangeArrowheads="1"/>
          </p:cNvSpPr>
          <p:nvPr/>
        </p:nvSpPr>
        <p:spPr bwMode="auto">
          <a:xfrm>
            <a:off x="1119188" y="1681163"/>
            <a:ext cx="7796212"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en-US" altLang="zh-CN" sz="2400">
                <a:solidFill>
                  <a:srgbClr val="FF9900"/>
                </a:solidFill>
              </a:rPr>
              <a:t>    </a:t>
            </a:r>
            <a:r>
              <a:rPr lang="zh-CN" altLang="en-US" sz="2400">
                <a:solidFill>
                  <a:srgbClr val="CC00CC"/>
                </a:solidFill>
              </a:rPr>
              <a:t>定理</a:t>
            </a:r>
            <a:r>
              <a:rPr lang="zh-CN" altLang="en-US" sz="2400"/>
              <a:t>  在统计平衡</a:t>
            </a:r>
            <a:r>
              <a:rPr lang="en-US" altLang="zh-CN" sz="2400"/>
              <a:t>(</a:t>
            </a:r>
            <a:r>
              <a:rPr lang="en-US" altLang="zh-CN" sz="2400">
                <a:sym typeface="Symbol" panose="05050102010706020507" pitchFamily="18" charset="2"/>
              </a:rPr>
              <a:t>&lt;1</a:t>
            </a:r>
            <a:r>
              <a:rPr lang="en-US" altLang="zh-CN" sz="2400"/>
              <a:t>)</a:t>
            </a:r>
            <a:r>
              <a:rPr lang="zh-CN" altLang="en-US" sz="2400"/>
              <a:t>下，顾客的等待时间分布函数</a:t>
            </a:r>
            <a:r>
              <a:rPr lang="en-US" altLang="zh-CN" sz="2400"/>
              <a:t>W</a:t>
            </a:r>
            <a:r>
              <a:rPr lang="en-US" altLang="zh-CN" sz="2400" baseline="-25000"/>
              <a:t>q</a:t>
            </a:r>
            <a:r>
              <a:rPr lang="en-US" altLang="zh-CN" sz="2400"/>
              <a:t>(t)</a:t>
            </a:r>
            <a:r>
              <a:rPr lang="zh-CN" altLang="en-US" sz="2400"/>
              <a:t>＝</a:t>
            </a:r>
            <a:r>
              <a:rPr lang="en-US" altLang="zh-CN" sz="2400"/>
              <a:t>P{W</a:t>
            </a:r>
            <a:r>
              <a:rPr lang="en-US" altLang="zh-CN" sz="2400" baseline="-25000"/>
              <a:t>q</a:t>
            </a:r>
            <a:r>
              <a:rPr lang="en-US" altLang="zh-CN" sz="2400">
                <a:sym typeface="Symbol" panose="05050102010706020507" pitchFamily="18" charset="2"/>
              </a:rPr>
              <a:t>t</a:t>
            </a:r>
            <a:r>
              <a:rPr lang="en-US" altLang="zh-CN" sz="2400"/>
              <a:t>}</a:t>
            </a:r>
            <a:r>
              <a:rPr lang="zh-CN" altLang="en-US" sz="2400"/>
              <a:t>为</a:t>
            </a:r>
          </a:p>
          <a:p>
            <a:pPr algn="ctr" eaLnBrk="1" hangingPunct="1">
              <a:buClrTx/>
              <a:buFontTx/>
              <a:buNone/>
            </a:pPr>
            <a:r>
              <a:rPr lang="en-US" altLang="zh-CN" sz="2400"/>
              <a:t>W</a:t>
            </a:r>
            <a:r>
              <a:rPr lang="en-US" altLang="zh-CN" sz="2400" baseline="-25000"/>
              <a:t>q</a:t>
            </a:r>
            <a:r>
              <a:rPr lang="en-US" altLang="zh-CN" sz="2400"/>
              <a:t>(t)</a:t>
            </a:r>
            <a:r>
              <a:rPr lang="zh-CN" altLang="en-US" sz="2400"/>
              <a:t>＝</a:t>
            </a:r>
            <a:r>
              <a:rPr lang="en-US" altLang="zh-CN" sz="2400"/>
              <a:t>1</a:t>
            </a:r>
            <a:r>
              <a:rPr lang="zh-CN" altLang="en-US" sz="2400"/>
              <a:t>－</a:t>
            </a:r>
            <a:r>
              <a:rPr lang="zh-CN" altLang="en-US" sz="2400">
                <a:sym typeface="Symbol" panose="05050102010706020507" pitchFamily="18" charset="2"/>
              </a:rPr>
              <a:t></a:t>
            </a:r>
            <a:r>
              <a:rPr lang="en-US" altLang="zh-CN" sz="2400">
                <a:sym typeface="Symbol" panose="05050102010706020507" pitchFamily="18" charset="2"/>
              </a:rPr>
              <a:t>e</a:t>
            </a:r>
            <a:r>
              <a:rPr lang="en-US" altLang="zh-CN" sz="2400" baseline="30000">
                <a:sym typeface="Symbol" panose="05050102010706020507" pitchFamily="18" charset="2"/>
              </a:rPr>
              <a:t>-(1-)t</a:t>
            </a:r>
            <a:r>
              <a:rPr lang="zh-CN" altLang="en-US" sz="2400">
                <a:sym typeface="Symbol" panose="05050102010706020507" pitchFamily="18" charset="2"/>
              </a:rPr>
              <a:t>，</a:t>
            </a:r>
            <a:r>
              <a:rPr lang="en-US" altLang="zh-CN" sz="2400">
                <a:sym typeface="Symbol" panose="05050102010706020507" pitchFamily="18" charset="2"/>
              </a:rPr>
              <a:t>t0</a:t>
            </a:r>
          </a:p>
        </p:txBody>
      </p:sp>
      <p:graphicFrame>
        <p:nvGraphicFramePr>
          <p:cNvPr id="358405" name="Object 5"/>
          <p:cNvGraphicFramePr>
            <a:graphicFrameLocks noChangeAspect="1"/>
          </p:cNvGraphicFramePr>
          <p:nvPr/>
        </p:nvGraphicFramePr>
        <p:xfrm>
          <a:off x="3082925" y="3727450"/>
          <a:ext cx="3567113" cy="782638"/>
        </p:xfrm>
        <a:graphic>
          <a:graphicData uri="http://schemas.openxmlformats.org/presentationml/2006/ole">
            <mc:AlternateContent xmlns:mc="http://schemas.openxmlformats.org/markup-compatibility/2006">
              <mc:Choice xmlns:v="urn:schemas-microsoft-com:vml" Requires="v">
                <p:oleObj spid="_x0000_s34828" name="Equation" r:id="rId4" imgW="1968500" imgH="431800" progId="Equation.3">
                  <p:embed/>
                </p:oleObj>
              </mc:Choice>
              <mc:Fallback>
                <p:oleObj name="Equation" r:id="rId4" imgW="1968500" imgH="431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2925" y="3727450"/>
                        <a:ext cx="3567113" cy="78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06" name="Rectangle 6"/>
          <p:cNvSpPr>
            <a:spLocks noChangeArrowheads="1"/>
          </p:cNvSpPr>
          <p:nvPr/>
        </p:nvSpPr>
        <p:spPr bwMode="auto">
          <a:xfrm>
            <a:off x="1149350" y="3187700"/>
            <a:ext cx="25844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2400"/>
              <a:t>平均等待时间为</a:t>
            </a:r>
          </a:p>
        </p:txBody>
      </p:sp>
      <p:graphicFrame>
        <p:nvGraphicFramePr>
          <p:cNvPr id="358407" name="Object 7"/>
          <p:cNvGraphicFramePr>
            <a:graphicFrameLocks noChangeAspect="1"/>
          </p:cNvGraphicFramePr>
          <p:nvPr/>
        </p:nvGraphicFramePr>
        <p:xfrm>
          <a:off x="3289300" y="5149850"/>
          <a:ext cx="3278188" cy="808038"/>
        </p:xfrm>
        <a:graphic>
          <a:graphicData uri="http://schemas.openxmlformats.org/presentationml/2006/ole">
            <mc:AlternateContent xmlns:mc="http://schemas.openxmlformats.org/markup-compatibility/2006">
              <mc:Choice xmlns:v="urn:schemas-microsoft-com:vml" Requires="v">
                <p:oleObj spid="_x0000_s34829" name="Equation" r:id="rId6" imgW="1752600" imgH="431800" progId="Equation.DSMT4">
                  <p:embed/>
                </p:oleObj>
              </mc:Choice>
              <mc:Fallback>
                <p:oleObj name="Equation" r:id="rId6" imgW="1752600" imgH="4318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9300" y="5149850"/>
                        <a:ext cx="3278188"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08" name="Rectangle 8"/>
          <p:cNvSpPr>
            <a:spLocks noChangeArrowheads="1"/>
          </p:cNvSpPr>
          <p:nvPr/>
        </p:nvSpPr>
        <p:spPr bwMode="auto">
          <a:xfrm>
            <a:off x="1143000" y="4610100"/>
            <a:ext cx="29019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2400"/>
              <a:t>等待时间的方差为</a:t>
            </a:r>
          </a:p>
        </p:txBody>
      </p:sp>
      <p:sp>
        <p:nvSpPr>
          <p:cNvPr id="34827"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7AB9EBEF-3B08-4651-A272-6155CF02FE45}" type="slidenum">
              <a:rPr lang="zh-CN" altLang="en-US" sz="1800">
                <a:solidFill>
                  <a:srgbClr val="00FF00"/>
                </a:solidFill>
                <a:ea typeface="黑体" panose="02010609060101010101" pitchFamily="49" charset="-122"/>
              </a:rPr>
              <a:pPr/>
              <a:t>15</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anim calcmode="lin" valueType="num">
                                      <p:cBhvr>
                                        <p:cTn id="7" dur="1000" fill="hold"/>
                                        <p:tgtEl>
                                          <p:spTgt spid="35840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5840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5840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5840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358404"/>
                                        </p:tgtEl>
                                        <p:attrNameLst>
                                          <p:attrName>style.visibility</p:attrName>
                                        </p:attrNameLst>
                                      </p:cBhvr>
                                      <p:to>
                                        <p:strVal val="visible"/>
                                      </p:to>
                                    </p:set>
                                    <p:anim calcmode="lin" valueType="num">
                                      <p:cBhvr>
                                        <p:cTn id="13" dur="1000" fill="hold"/>
                                        <p:tgtEl>
                                          <p:spTgt spid="358404"/>
                                        </p:tgtEl>
                                        <p:attrNameLst>
                                          <p:attrName>ppt_w</p:attrName>
                                        </p:attrNameLst>
                                      </p:cBhvr>
                                      <p:tavLst>
                                        <p:tav tm="0">
                                          <p:val>
                                            <p:fltVal val="0"/>
                                          </p:val>
                                        </p:tav>
                                        <p:tav tm="100000">
                                          <p:val>
                                            <p:strVal val="#ppt_w"/>
                                          </p:val>
                                        </p:tav>
                                      </p:tavLst>
                                    </p:anim>
                                    <p:anim calcmode="lin" valueType="num">
                                      <p:cBhvr>
                                        <p:cTn id="14" dur="1000" fill="hold"/>
                                        <p:tgtEl>
                                          <p:spTgt spid="358404"/>
                                        </p:tgtEl>
                                        <p:attrNameLst>
                                          <p:attrName>ppt_h</p:attrName>
                                        </p:attrNameLst>
                                      </p:cBhvr>
                                      <p:tavLst>
                                        <p:tav tm="0">
                                          <p:val>
                                            <p:fltVal val="0"/>
                                          </p:val>
                                        </p:tav>
                                        <p:tav tm="100000">
                                          <p:val>
                                            <p:strVal val="#ppt_h"/>
                                          </p:val>
                                        </p:tav>
                                      </p:tavLst>
                                    </p:anim>
                                    <p:anim calcmode="lin" valueType="num">
                                      <p:cBhvr>
                                        <p:cTn id="15" dur="1000" fill="hold"/>
                                        <p:tgtEl>
                                          <p:spTgt spid="358404"/>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58404"/>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358405"/>
                                        </p:tgtEl>
                                        <p:attrNameLst>
                                          <p:attrName>style.visibility</p:attrName>
                                        </p:attrNameLst>
                                      </p:cBhvr>
                                      <p:to>
                                        <p:strVal val="visible"/>
                                      </p:to>
                                    </p:set>
                                    <p:anim calcmode="lin" valueType="num">
                                      <p:cBhvr>
                                        <p:cTn id="19" dur="1000" fill="hold"/>
                                        <p:tgtEl>
                                          <p:spTgt spid="358405"/>
                                        </p:tgtEl>
                                        <p:attrNameLst>
                                          <p:attrName>ppt_w</p:attrName>
                                        </p:attrNameLst>
                                      </p:cBhvr>
                                      <p:tavLst>
                                        <p:tav tm="0">
                                          <p:val>
                                            <p:fltVal val="0"/>
                                          </p:val>
                                        </p:tav>
                                        <p:tav tm="100000">
                                          <p:val>
                                            <p:strVal val="#ppt_w"/>
                                          </p:val>
                                        </p:tav>
                                      </p:tavLst>
                                    </p:anim>
                                    <p:anim calcmode="lin" valueType="num">
                                      <p:cBhvr>
                                        <p:cTn id="20" dur="1000" fill="hold"/>
                                        <p:tgtEl>
                                          <p:spTgt spid="358405"/>
                                        </p:tgtEl>
                                        <p:attrNameLst>
                                          <p:attrName>ppt_h</p:attrName>
                                        </p:attrNameLst>
                                      </p:cBhvr>
                                      <p:tavLst>
                                        <p:tav tm="0">
                                          <p:val>
                                            <p:fltVal val="0"/>
                                          </p:val>
                                        </p:tav>
                                        <p:tav tm="100000">
                                          <p:val>
                                            <p:strVal val="#ppt_h"/>
                                          </p:val>
                                        </p:tav>
                                      </p:tavLst>
                                    </p:anim>
                                    <p:anim calcmode="lin" valueType="num">
                                      <p:cBhvr>
                                        <p:cTn id="21" dur="1000" fill="hold"/>
                                        <p:tgtEl>
                                          <p:spTgt spid="358405"/>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358405"/>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358406"/>
                                        </p:tgtEl>
                                        <p:attrNameLst>
                                          <p:attrName>style.visibility</p:attrName>
                                        </p:attrNameLst>
                                      </p:cBhvr>
                                      <p:to>
                                        <p:strVal val="visible"/>
                                      </p:to>
                                    </p:set>
                                    <p:anim calcmode="lin" valueType="num">
                                      <p:cBhvr>
                                        <p:cTn id="25" dur="1000" fill="hold"/>
                                        <p:tgtEl>
                                          <p:spTgt spid="358406"/>
                                        </p:tgtEl>
                                        <p:attrNameLst>
                                          <p:attrName>ppt_w</p:attrName>
                                        </p:attrNameLst>
                                      </p:cBhvr>
                                      <p:tavLst>
                                        <p:tav tm="0">
                                          <p:val>
                                            <p:fltVal val="0"/>
                                          </p:val>
                                        </p:tav>
                                        <p:tav tm="100000">
                                          <p:val>
                                            <p:strVal val="#ppt_w"/>
                                          </p:val>
                                        </p:tav>
                                      </p:tavLst>
                                    </p:anim>
                                    <p:anim calcmode="lin" valueType="num">
                                      <p:cBhvr>
                                        <p:cTn id="26" dur="1000" fill="hold"/>
                                        <p:tgtEl>
                                          <p:spTgt spid="358406"/>
                                        </p:tgtEl>
                                        <p:attrNameLst>
                                          <p:attrName>ppt_h</p:attrName>
                                        </p:attrNameLst>
                                      </p:cBhvr>
                                      <p:tavLst>
                                        <p:tav tm="0">
                                          <p:val>
                                            <p:fltVal val="0"/>
                                          </p:val>
                                        </p:tav>
                                        <p:tav tm="100000">
                                          <p:val>
                                            <p:strVal val="#ppt_h"/>
                                          </p:val>
                                        </p:tav>
                                      </p:tavLst>
                                    </p:anim>
                                    <p:anim calcmode="lin" valueType="num">
                                      <p:cBhvr>
                                        <p:cTn id="27" dur="1000" fill="hold"/>
                                        <p:tgtEl>
                                          <p:spTgt spid="358406"/>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358406"/>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nodeType="withEffect">
                                  <p:stCondLst>
                                    <p:cond delay="0"/>
                                  </p:stCondLst>
                                  <p:childTnLst>
                                    <p:set>
                                      <p:cBhvr>
                                        <p:cTn id="30" dur="1" fill="hold">
                                          <p:stCondLst>
                                            <p:cond delay="0"/>
                                          </p:stCondLst>
                                        </p:cTn>
                                        <p:tgtEl>
                                          <p:spTgt spid="358407"/>
                                        </p:tgtEl>
                                        <p:attrNameLst>
                                          <p:attrName>style.visibility</p:attrName>
                                        </p:attrNameLst>
                                      </p:cBhvr>
                                      <p:to>
                                        <p:strVal val="visible"/>
                                      </p:to>
                                    </p:set>
                                    <p:anim calcmode="lin" valueType="num">
                                      <p:cBhvr>
                                        <p:cTn id="31" dur="1000" fill="hold"/>
                                        <p:tgtEl>
                                          <p:spTgt spid="358407"/>
                                        </p:tgtEl>
                                        <p:attrNameLst>
                                          <p:attrName>ppt_w</p:attrName>
                                        </p:attrNameLst>
                                      </p:cBhvr>
                                      <p:tavLst>
                                        <p:tav tm="0">
                                          <p:val>
                                            <p:fltVal val="0"/>
                                          </p:val>
                                        </p:tav>
                                        <p:tav tm="100000">
                                          <p:val>
                                            <p:strVal val="#ppt_w"/>
                                          </p:val>
                                        </p:tav>
                                      </p:tavLst>
                                    </p:anim>
                                    <p:anim calcmode="lin" valueType="num">
                                      <p:cBhvr>
                                        <p:cTn id="32" dur="1000" fill="hold"/>
                                        <p:tgtEl>
                                          <p:spTgt spid="358407"/>
                                        </p:tgtEl>
                                        <p:attrNameLst>
                                          <p:attrName>ppt_h</p:attrName>
                                        </p:attrNameLst>
                                      </p:cBhvr>
                                      <p:tavLst>
                                        <p:tav tm="0">
                                          <p:val>
                                            <p:fltVal val="0"/>
                                          </p:val>
                                        </p:tav>
                                        <p:tav tm="100000">
                                          <p:val>
                                            <p:strVal val="#ppt_h"/>
                                          </p:val>
                                        </p:tav>
                                      </p:tavLst>
                                    </p:anim>
                                    <p:anim calcmode="lin" valueType="num">
                                      <p:cBhvr>
                                        <p:cTn id="33" dur="1000" fill="hold"/>
                                        <p:tgtEl>
                                          <p:spTgt spid="358407"/>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358407"/>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grpId="0" nodeType="withEffect">
                                  <p:stCondLst>
                                    <p:cond delay="0"/>
                                  </p:stCondLst>
                                  <p:childTnLst>
                                    <p:set>
                                      <p:cBhvr>
                                        <p:cTn id="36" dur="1" fill="hold">
                                          <p:stCondLst>
                                            <p:cond delay="0"/>
                                          </p:stCondLst>
                                        </p:cTn>
                                        <p:tgtEl>
                                          <p:spTgt spid="358408"/>
                                        </p:tgtEl>
                                        <p:attrNameLst>
                                          <p:attrName>style.visibility</p:attrName>
                                        </p:attrNameLst>
                                      </p:cBhvr>
                                      <p:to>
                                        <p:strVal val="visible"/>
                                      </p:to>
                                    </p:set>
                                    <p:anim calcmode="lin" valueType="num">
                                      <p:cBhvr>
                                        <p:cTn id="37" dur="1000" fill="hold"/>
                                        <p:tgtEl>
                                          <p:spTgt spid="358408"/>
                                        </p:tgtEl>
                                        <p:attrNameLst>
                                          <p:attrName>ppt_w</p:attrName>
                                        </p:attrNameLst>
                                      </p:cBhvr>
                                      <p:tavLst>
                                        <p:tav tm="0">
                                          <p:val>
                                            <p:fltVal val="0"/>
                                          </p:val>
                                        </p:tav>
                                        <p:tav tm="100000">
                                          <p:val>
                                            <p:strVal val="#ppt_w"/>
                                          </p:val>
                                        </p:tav>
                                      </p:tavLst>
                                    </p:anim>
                                    <p:anim calcmode="lin" valueType="num">
                                      <p:cBhvr>
                                        <p:cTn id="38" dur="1000" fill="hold"/>
                                        <p:tgtEl>
                                          <p:spTgt spid="358408"/>
                                        </p:tgtEl>
                                        <p:attrNameLst>
                                          <p:attrName>ppt_h</p:attrName>
                                        </p:attrNameLst>
                                      </p:cBhvr>
                                      <p:tavLst>
                                        <p:tav tm="0">
                                          <p:val>
                                            <p:fltVal val="0"/>
                                          </p:val>
                                        </p:tav>
                                        <p:tav tm="100000">
                                          <p:val>
                                            <p:strVal val="#ppt_h"/>
                                          </p:val>
                                        </p:tav>
                                      </p:tavLst>
                                    </p:anim>
                                    <p:anim calcmode="lin" valueType="num">
                                      <p:cBhvr>
                                        <p:cTn id="39" dur="1000" fill="hold"/>
                                        <p:tgtEl>
                                          <p:spTgt spid="358408"/>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35840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build="p"/>
      <p:bldP spid="358404" grpId="0"/>
      <p:bldP spid="358406" grpId="0"/>
      <p:bldP spid="35840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35296B5-9FD4-46DD-99C8-4394328665A6}"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3686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36868" name="Rectangle 2"/>
          <p:cNvSpPr>
            <a:spLocks noGrp="1" noChangeArrowheads="1"/>
          </p:cNvSpPr>
          <p:nvPr>
            <p:ph type="title"/>
          </p:nvPr>
        </p:nvSpPr>
        <p:spPr/>
        <p:txBody>
          <a:bodyPr/>
          <a:lstStyle/>
          <a:p>
            <a:pPr algn="l" eaLnBrk="1" hangingPunct="1"/>
            <a:r>
              <a:rPr lang="zh-CN" altLang="en-US" smtClean="0"/>
              <a:t>证明</a:t>
            </a:r>
          </a:p>
        </p:txBody>
      </p:sp>
      <p:sp>
        <p:nvSpPr>
          <p:cNvPr id="360451" name="Rectangle 3"/>
          <p:cNvSpPr>
            <a:spLocks noGrp="1" noChangeArrowheads="1"/>
          </p:cNvSpPr>
          <p:nvPr>
            <p:ph type="body" idx="1"/>
          </p:nvPr>
        </p:nvSpPr>
        <p:spPr>
          <a:xfrm>
            <a:off x="1143000" y="1130300"/>
            <a:ext cx="7772400" cy="4740275"/>
          </a:xfrm>
        </p:spPr>
        <p:txBody>
          <a:bodyPr/>
          <a:lstStyle/>
          <a:p>
            <a:pPr eaLnBrk="1" hangingPunct="1">
              <a:lnSpc>
                <a:spcPct val="150000"/>
              </a:lnSpc>
              <a:spcBef>
                <a:spcPts val="0"/>
              </a:spcBef>
              <a:buFont typeface="Wingdings" panose="05000000000000000000" pitchFamily="2" charset="2"/>
              <a:buNone/>
              <a:defRPr/>
            </a:pPr>
            <a:r>
              <a:rPr lang="en-US" altLang="zh-CN" sz="2400" dirty="0" smtClean="0">
                <a:solidFill>
                  <a:srgbClr val="CC00CC"/>
                </a:solidFill>
                <a:ea typeface="黑体" pitchFamily="2" charset="-122"/>
              </a:rPr>
              <a:t>1)</a:t>
            </a:r>
            <a:r>
              <a:rPr lang="zh-CN" altLang="en-US" sz="2400" dirty="0" smtClean="0">
                <a:ea typeface="黑体" pitchFamily="2" charset="-122"/>
              </a:rPr>
              <a:t>当</a:t>
            </a:r>
            <a:r>
              <a:rPr lang="en-US" altLang="zh-CN" sz="2400" dirty="0" smtClean="0">
                <a:ea typeface="黑体" pitchFamily="2" charset="-122"/>
              </a:rPr>
              <a:t>t=0</a:t>
            </a:r>
            <a:r>
              <a:rPr lang="zh-CN" altLang="en-US" sz="2400" dirty="0" smtClean="0">
                <a:ea typeface="黑体" pitchFamily="2" charset="-122"/>
              </a:rPr>
              <a:t>时，有</a:t>
            </a:r>
          </a:p>
          <a:p>
            <a:pPr eaLnBrk="1" hangingPunct="1">
              <a:lnSpc>
                <a:spcPct val="150000"/>
              </a:lnSpc>
              <a:spcBef>
                <a:spcPts val="0"/>
              </a:spcBef>
              <a:buFont typeface="Wingdings" panose="05000000000000000000" pitchFamily="2" charset="2"/>
              <a:buNone/>
              <a:defRPr/>
            </a:pPr>
            <a:r>
              <a:rPr lang="zh-CN" altLang="en-US" sz="2400" dirty="0" smtClean="0">
                <a:ea typeface="黑体" pitchFamily="2" charset="-122"/>
              </a:rPr>
              <a:t>	</a:t>
            </a:r>
            <a:r>
              <a:rPr lang="en-US" altLang="zh-CN" sz="2400" dirty="0" err="1" smtClean="0">
                <a:ea typeface="黑体" pitchFamily="2" charset="-122"/>
              </a:rPr>
              <a:t>W</a:t>
            </a:r>
            <a:r>
              <a:rPr lang="en-US" altLang="zh-CN" sz="2400" baseline="-25000" dirty="0" err="1" smtClean="0">
                <a:ea typeface="黑体" pitchFamily="2" charset="-122"/>
              </a:rPr>
              <a:t>q</a:t>
            </a:r>
            <a:r>
              <a:rPr lang="en-US" altLang="zh-CN" sz="2400" dirty="0" smtClean="0">
                <a:ea typeface="黑体" pitchFamily="2" charset="-122"/>
              </a:rPr>
              <a:t>(0)</a:t>
            </a:r>
            <a:r>
              <a:rPr lang="zh-CN" altLang="en-US" sz="2400" dirty="0" smtClean="0">
                <a:ea typeface="黑体" pitchFamily="2" charset="-122"/>
              </a:rPr>
              <a:t>＝</a:t>
            </a:r>
            <a:r>
              <a:rPr lang="en-US" altLang="zh-CN" sz="2400" dirty="0" smtClean="0">
                <a:ea typeface="黑体" pitchFamily="2" charset="-122"/>
              </a:rPr>
              <a:t>P{</a:t>
            </a:r>
            <a:r>
              <a:rPr lang="en-US" altLang="zh-CN" sz="2400" dirty="0" err="1" smtClean="0">
                <a:ea typeface="黑体" pitchFamily="2" charset="-122"/>
              </a:rPr>
              <a:t>W</a:t>
            </a:r>
            <a:r>
              <a:rPr lang="en-US" altLang="zh-CN" sz="2400" baseline="-25000" dirty="0" err="1" smtClean="0">
                <a:ea typeface="黑体" pitchFamily="2" charset="-122"/>
              </a:rPr>
              <a:t>q</a:t>
            </a:r>
            <a:r>
              <a:rPr lang="en-US" altLang="zh-CN" sz="2400" dirty="0" smtClean="0">
                <a:ea typeface="黑体" pitchFamily="2" charset="-122"/>
              </a:rPr>
              <a:t>=0}</a:t>
            </a:r>
            <a:r>
              <a:rPr lang="zh-CN" altLang="en-US" sz="2400" dirty="0" smtClean="0">
                <a:ea typeface="黑体" pitchFamily="2" charset="-122"/>
              </a:rPr>
              <a:t>＝</a:t>
            </a:r>
            <a:r>
              <a:rPr lang="en-US" altLang="zh-CN" sz="2400" dirty="0" smtClean="0">
                <a:ea typeface="黑体" pitchFamily="2" charset="-122"/>
              </a:rPr>
              <a:t>P{</a:t>
            </a:r>
            <a:r>
              <a:rPr lang="zh-CN" altLang="en-US" sz="2400" dirty="0" smtClean="0">
                <a:ea typeface="黑体" pitchFamily="2" charset="-122"/>
              </a:rPr>
              <a:t>顾客到达时看到的队长为</a:t>
            </a:r>
            <a:r>
              <a:rPr lang="en-US" altLang="zh-CN" sz="2400" dirty="0" smtClean="0">
                <a:ea typeface="黑体" pitchFamily="2" charset="-122"/>
              </a:rPr>
              <a:t>0}</a:t>
            </a:r>
            <a:r>
              <a:rPr lang="zh-CN" altLang="en-US" sz="2400" dirty="0" smtClean="0">
                <a:ea typeface="黑体" pitchFamily="2" charset="-122"/>
              </a:rPr>
              <a:t>＝</a:t>
            </a:r>
            <a:r>
              <a:rPr lang="en-US" altLang="zh-CN" sz="2400" dirty="0" smtClean="0">
                <a:ea typeface="黑体" pitchFamily="2" charset="-122"/>
              </a:rPr>
              <a:t>p</a:t>
            </a:r>
            <a:r>
              <a:rPr lang="en-US" altLang="zh-CN" sz="2400" baseline="-25000" dirty="0" smtClean="0">
                <a:ea typeface="黑体" pitchFamily="2" charset="-122"/>
              </a:rPr>
              <a:t>0</a:t>
            </a:r>
            <a:r>
              <a:rPr lang="en-US" altLang="zh-CN" sz="2400" baseline="30000" dirty="0" smtClean="0">
                <a:ea typeface="黑体" pitchFamily="2" charset="-122"/>
              </a:rPr>
              <a:t>-</a:t>
            </a:r>
          </a:p>
          <a:p>
            <a:pPr eaLnBrk="1" hangingPunct="1">
              <a:lnSpc>
                <a:spcPct val="150000"/>
              </a:lnSpc>
              <a:spcBef>
                <a:spcPts val="0"/>
              </a:spcBef>
              <a:buFont typeface="Wingdings" panose="05000000000000000000" pitchFamily="2" charset="2"/>
              <a:buNone/>
              <a:defRPr/>
            </a:pPr>
            <a:r>
              <a:rPr lang="en-US" altLang="zh-CN" sz="2400" dirty="0" smtClean="0">
                <a:solidFill>
                  <a:srgbClr val="CC00CC"/>
                </a:solidFill>
                <a:ea typeface="黑体" pitchFamily="2" charset="-122"/>
              </a:rPr>
              <a:t>2)</a:t>
            </a:r>
            <a:r>
              <a:rPr lang="zh-CN" altLang="en-US" sz="2400" dirty="0" smtClean="0">
                <a:ea typeface="黑体" pitchFamily="2" charset="-122"/>
              </a:rPr>
              <a:t>当</a:t>
            </a:r>
            <a:r>
              <a:rPr lang="en-US" altLang="zh-CN" sz="2400" dirty="0" smtClean="0">
                <a:ea typeface="黑体" pitchFamily="2" charset="-122"/>
              </a:rPr>
              <a:t>t&gt;0</a:t>
            </a:r>
            <a:r>
              <a:rPr lang="zh-CN" altLang="en-US" sz="2400" dirty="0" smtClean="0">
                <a:ea typeface="黑体" pitchFamily="2" charset="-122"/>
              </a:rPr>
              <a:t>时，有</a:t>
            </a:r>
          </a:p>
          <a:p>
            <a:pPr eaLnBrk="1" hangingPunct="1">
              <a:lnSpc>
                <a:spcPct val="150000"/>
              </a:lnSpc>
              <a:spcBef>
                <a:spcPts val="0"/>
              </a:spcBef>
              <a:buFont typeface="Wingdings" panose="05000000000000000000" pitchFamily="2" charset="2"/>
              <a:buNone/>
              <a:defRPr/>
            </a:pPr>
            <a:r>
              <a:rPr lang="zh-CN" altLang="en-US" sz="2400" dirty="0" smtClean="0">
                <a:ea typeface="黑体" pitchFamily="2" charset="-122"/>
              </a:rPr>
              <a:t>	</a:t>
            </a:r>
            <a:r>
              <a:rPr lang="en-US" altLang="zh-CN" sz="2400" dirty="0" err="1" smtClean="0">
                <a:ea typeface="黑体" pitchFamily="2" charset="-122"/>
              </a:rPr>
              <a:t>W</a:t>
            </a:r>
            <a:r>
              <a:rPr lang="en-US" altLang="zh-CN" sz="2400" baseline="-25000" dirty="0" err="1" smtClean="0">
                <a:ea typeface="黑体" pitchFamily="2" charset="-122"/>
              </a:rPr>
              <a:t>q</a:t>
            </a:r>
            <a:r>
              <a:rPr lang="en-US" altLang="zh-CN" sz="2400" dirty="0" smtClean="0">
                <a:ea typeface="黑体" pitchFamily="2" charset="-122"/>
              </a:rPr>
              <a:t>(t)</a:t>
            </a:r>
            <a:r>
              <a:rPr lang="zh-CN" altLang="en-US" sz="2400" dirty="0" smtClean="0">
                <a:ea typeface="黑体" pitchFamily="2" charset="-122"/>
              </a:rPr>
              <a:t>＝</a:t>
            </a:r>
            <a:r>
              <a:rPr lang="en-US" altLang="zh-CN" sz="2400" dirty="0" smtClean="0">
                <a:ea typeface="黑体" pitchFamily="2" charset="-122"/>
              </a:rPr>
              <a:t>P{</a:t>
            </a:r>
            <a:r>
              <a:rPr lang="en-US" altLang="zh-CN" sz="2400" dirty="0" err="1" smtClean="0">
                <a:ea typeface="黑体" pitchFamily="2" charset="-122"/>
              </a:rPr>
              <a:t>W</a:t>
            </a:r>
            <a:r>
              <a:rPr lang="en-US" altLang="zh-CN" sz="2400" baseline="-25000" dirty="0" err="1" smtClean="0">
                <a:ea typeface="黑体" pitchFamily="2" charset="-122"/>
              </a:rPr>
              <a:t>q</a:t>
            </a:r>
            <a:r>
              <a:rPr lang="en-US" altLang="zh-CN" sz="2400" dirty="0" smtClean="0">
                <a:ea typeface="黑体" pitchFamily="2" charset="-122"/>
              </a:rPr>
              <a:t>=0}</a:t>
            </a:r>
            <a:r>
              <a:rPr lang="zh-CN" altLang="en-US" sz="2400" dirty="0" smtClean="0">
                <a:ea typeface="黑体" pitchFamily="2" charset="-122"/>
              </a:rPr>
              <a:t>＋</a:t>
            </a:r>
            <a:r>
              <a:rPr lang="en-US" altLang="zh-CN" sz="2400" dirty="0" smtClean="0">
                <a:ea typeface="黑体" pitchFamily="2" charset="-122"/>
              </a:rPr>
              <a:t>P{0&lt;</a:t>
            </a:r>
            <a:r>
              <a:rPr lang="en-US" altLang="zh-CN" sz="2400" dirty="0" err="1" smtClean="0">
                <a:ea typeface="黑体" pitchFamily="2" charset="-122"/>
              </a:rPr>
              <a:t>W</a:t>
            </a:r>
            <a:r>
              <a:rPr lang="en-US" altLang="zh-CN" sz="2400" baseline="-25000" dirty="0" err="1" smtClean="0">
                <a:ea typeface="黑体" pitchFamily="2" charset="-122"/>
              </a:rPr>
              <a:t>q</a:t>
            </a:r>
            <a:r>
              <a:rPr lang="en-US" altLang="zh-CN" sz="2400" dirty="0" err="1" smtClean="0">
                <a:ea typeface="黑体" pitchFamily="2" charset="-122"/>
                <a:sym typeface="Symbol" pitchFamily="18" charset="2"/>
              </a:rPr>
              <a:t>t</a:t>
            </a:r>
            <a:r>
              <a:rPr lang="en-US" altLang="zh-CN" sz="2400" dirty="0" smtClean="0">
                <a:ea typeface="黑体" pitchFamily="2" charset="-122"/>
              </a:rPr>
              <a:t>}</a:t>
            </a:r>
          </a:p>
          <a:p>
            <a:pPr eaLnBrk="1" hangingPunct="1">
              <a:lnSpc>
                <a:spcPct val="150000"/>
              </a:lnSpc>
              <a:spcBef>
                <a:spcPts val="1200"/>
              </a:spcBef>
              <a:spcAft>
                <a:spcPts val="1200"/>
              </a:spcAft>
              <a:buFont typeface="Wingdings" panose="05000000000000000000" pitchFamily="2" charset="2"/>
              <a:buNone/>
              <a:defRPr/>
            </a:pPr>
            <a:r>
              <a:rPr lang="en-US" altLang="zh-CN" sz="2400" dirty="0" smtClean="0">
                <a:ea typeface="黑体" pitchFamily="2" charset="-122"/>
              </a:rPr>
              <a:t>	</a:t>
            </a:r>
            <a:r>
              <a:rPr lang="zh-CN" altLang="en-US" sz="2400" dirty="0" smtClean="0">
                <a:ea typeface="黑体" pitchFamily="2" charset="-122"/>
              </a:rPr>
              <a:t>＝</a:t>
            </a:r>
            <a:r>
              <a:rPr lang="en-US" altLang="zh-CN" sz="2400" dirty="0" smtClean="0">
                <a:ea typeface="黑体" pitchFamily="2" charset="-122"/>
              </a:rPr>
              <a:t>p</a:t>
            </a:r>
            <a:r>
              <a:rPr lang="en-US" altLang="zh-CN" sz="2400" baseline="-25000" dirty="0" smtClean="0">
                <a:ea typeface="黑体" pitchFamily="2" charset="-122"/>
              </a:rPr>
              <a:t>0</a:t>
            </a:r>
            <a:r>
              <a:rPr lang="en-US" altLang="zh-CN" sz="2400" baseline="30000" dirty="0" smtClean="0">
                <a:ea typeface="黑体" pitchFamily="2" charset="-122"/>
              </a:rPr>
              <a:t>-</a:t>
            </a:r>
            <a:r>
              <a:rPr lang="zh-CN" altLang="en-US" sz="2400" dirty="0" smtClean="0">
                <a:ea typeface="黑体" pitchFamily="2" charset="-122"/>
              </a:rPr>
              <a:t>＋       </a:t>
            </a:r>
            <a:r>
              <a:rPr lang="en-US" altLang="zh-CN" sz="2400" dirty="0" smtClean="0">
                <a:ea typeface="黑体" pitchFamily="2" charset="-122"/>
              </a:rPr>
              <a:t>{0&lt;</a:t>
            </a:r>
            <a:r>
              <a:rPr lang="en-US" altLang="zh-CN" sz="2400" dirty="0" err="1" smtClean="0">
                <a:ea typeface="黑体" pitchFamily="2" charset="-122"/>
              </a:rPr>
              <a:t>W</a:t>
            </a:r>
            <a:r>
              <a:rPr lang="en-US" altLang="zh-CN" sz="2400" baseline="-25000" dirty="0" err="1" smtClean="0">
                <a:ea typeface="黑体" pitchFamily="2" charset="-122"/>
              </a:rPr>
              <a:t>q</a:t>
            </a:r>
            <a:r>
              <a:rPr lang="en-US" altLang="zh-CN" sz="2400" dirty="0" err="1" smtClean="0">
                <a:ea typeface="黑体" pitchFamily="2" charset="-122"/>
                <a:sym typeface="Symbol" pitchFamily="18" charset="2"/>
              </a:rPr>
              <a:t>t</a:t>
            </a:r>
            <a:r>
              <a:rPr lang="zh-CN" altLang="en-US" sz="2400" dirty="0" smtClean="0">
                <a:ea typeface="黑体" pitchFamily="2" charset="-122"/>
              </a:rPr>
              <a:t>｜顾客到达时看到的队长为</a:t>
            </a:r>
            <a:r>
              <a:rPr lang="en-US" altLang="zh-CN" sz="2400" dirty="0" smtClean="0">
                <a:ea typeface="黑体" pitchFamily="2" charset="-122"/>
              </a:rPr>
              <a:t>j}</a:t>
            </a:r>
            <a:r>
              <a:rPr lang="en-US" altLang="zh-CN" sz="2400" dirty="0" smtClean="0">
                <a:ea typeface="黑体" pitchFamily="2" charset="-122"/>
                <a:sym typeface="Symbol" pitchFamily="18" charset="2"/>
              </a:rPr>
              <a:t>•</a:t>
            </a:r>
            <a:r>
              <a:rPr lang="en-US" altLang="zh-CN" sz="2400" dirty="0" err="1" smtClean="0">
                <a:ea typeface="黑体" pitchFamily="2" charset="-122"/>
              </a:rPr>
              <a:t>p</a:t>
            </a:r>
            <a:r>
              <a:rPr lang="en-US" altLang="zh-CN" sz="2400" baseline="-25000" dirty="0" err="1" smtClean="0">
                <a:ea typeface="黑体" pitchFamily="2" charset="-122"/>
              </a:rPr>
              <a:t>j</a:t>
            </a:r>
            <a:r>
              <a:rPr lang="en-US" altLang="zh-CN" sz="2400" baseline="30000" dirty="0" smtClean="0">
                <a:ea typeface="黑体" pitchFamily="2" charset="-122"/>
              </a:rPr>
              <a:t>-</a:t>
            </a:r>
          </a:p>
          <a:p>
            <a:pPr marL="180000" indent="0" eaLnBrk="1" hangingPunct="1">
              <a:lnSpc>
                <a:spcPct val="150000"/>
              </a:lnSpc>
              <a:spcBef>
                <a:spcPts val="0"/>
              </a:spcBef>
              <a:buFont typeface="Wingdings" panose="05000000000000000000" pitchFamily="2" charset="2"/>
              <a:buNone/>
              <a:defRPr/>
            </a:pPr>
            <a:r>
              <a:rPr lang="en-US" altLang="zh-CN" sz="2400" dirty="0" smtClean="0">
                <a:ea typeface="黑体" pitchFamily="2" charset="-122"/>
              </a:rPr>
              <a:t>	</a:t>
            </a:r>
            <a:r>
              <a:rPr lang="zh-CN" altLang="en-US" sz="2400" dirty="0" smtClean="0">
                <a:ea typeface="黑体" pitchFamily="2" charset="-122"/>
              </a:rPr>
              <a:t>其中，</a:t>
            </a:r>
            <a:r>
              <a:rPr lang="en-US" altLang="zh-CN" sz="2400" dirty="0" err="1" smtClean="0">
                <a:ea typeface="黑体" pitchFamily="2" charset="-122"/>
              </a:rPr>
              <a:t>p</a:t>
            </a:r>
            <a:r>
              <a:rPr lang="en-US" altLang="zh-CN" sz="2400" baseline="-25000" dirty="0" err="1" smtClean="0">
                <a:ea typeface="黑体" pitchFamily="2" charset="-122"/>
              </a:rPr>
              <a:t>j</a:t>
            </a:r>
            <a:r>
              <a:rPr lang="en-US" altLang="zh-CN" sz="2400" baseline="30000" dirty="0" smtClean="0">
                <a:ea typeface="黑体" pitchFamily="2" charset="-122"/>
              </a:rPr>
              <a:t>-</a:t>
            </a:r>
            <a:r>
              <a:rPr lang="zh-CN" altLang="en-US" sz="2400" dirty="0" smtClean="0">
                <a:ea typeface="黑体" pitchFamily="2" charset="-122"/>
              </a:rPr>
              <a:t>表示顾客到达时看到有</a:t>
            </a:r>
            <a:r>
              <a:rPr lang="en-US" altLang="zh-CN" sz="2400" dirty="0" smtClean="0">
                <a:ea typeface="黑体" pitchFamily="2" charset="-122"/>
              </a:rPr>
              <a:t>j</a:t>
            </a:r>
            <a:r>
              <a:rPr lang="zh-CN" altLang="en-US" sz="2400" dirty="0" smtClean="0">
                <a:ea typeface="黑体" pitchFamily="2" charset="-122"/>
              </a:rPr>
              <a:t>个顾客的平稳概率。对于</a:t>
            </a:r>
            <a:r>
              <a:rPr lang="en-US" altLang="zh-CN" sz="2400" dirty="0" smtClean="0">
                <a:ea typeface="黑体" pitchFamily="2" charset="-122"/>
              </a:rPr>
              <a:t>M/M/1/</a:t>
            </a:r>
            <a:r>
              <a:rPr lang="en-US" altLang="zh-CN" sz="2400" dirty="0" smtClean="0">
                <a:ea typeface="黑体" pitchFamily="2" charset="-122"/>
                <a:sym typeface="Symbol" pitchFamily="18" charset="2"/>
              </a:rPr>
              <a:t></a:t>
            </a:r>
            <a:r>
              <a:rPr lang="zh-CN" altLang="en-US" sz="2400" dirty="0" smtClean="0">
                <a:ea typeface="黑体" pitchFamily="2" charset="-122"/>
                <a:sym typeface="Symbol" pitchFamily="18" charset="2"/>
              </a:rPr>
              <a:t>排队系统，有</a:t>
            </a:r>
          </a:p>
          <a:p>
            <a:pPr marL="0" algn="ctr" eaLnBrk="1" hangingPunct="1">
              <a:lnSpc>
                <a:spcPct val="150000"/>
              </a:lnSpc>
              <a:spcBef>
                <a:spcPts val="0"/>
              </a:spcBef>
              <a:buFont typeface="Wingdings" panose="05000000000000000000" pitchFamily="2" charset="2"/>
              <a:buNone/>
              <a:defRPr/>
            </a:pPr>
            <a:r>
              <a:rPr lang="zh-CN" altLang="en-US" sz="2400" dirty="0" smtClean="0">
                <a:ea typeface="黑体" pitchFamily="2" charset="-122"/>
              </a:rPr>
              <a:t>	</a:t>
            </a:r>
            <a:r>
              <a:rPr lang="en-US" altLang="zh-CN" sz="2400" dirty="0" err="1" smtClean="0">
                <a:ea typeface="黑体" pitchFamily="2" charset="-122"/>
              </a:rPr>
              <a:t>p</a:t>
            </a:r>
            <a:r>
              <a:rPr lang="en-US" altLang="zh-CN" sz="2400" baseline="-25000" dirty="0" err="1" smtClean="0">
                <a:ea typeface="黑体" pitchFamily="2" charset="-122"/>
              </a:rPr>
              <a:t>j</a:t>
            </a:r>
            <a:r>
              <a:rPr lang="en-US" altLang="zh-CN" sz="2400" baseline="30000" dirty="0" smtClean="0">
                <a:ea typeface="黑体" pitchFamily="2" charset="-122"/>
              </a:rPr>
              <a:t>-</a:t>
            </a:r>
            <a:r>
              <a:rPr lang="zh-CN" altLang="en-US" sz="2400" dirty="0" smtClean="0">
                <a:ea typeface="黑体" pitchFamily="2" charset="-122"/>
                <a:sym typeface="Symbol" pitchFamily="18" charset="2"/>
              </a:rPr>
              <a:t>＝</a:t>
            </a:r>
            <a:r>
              <a:rPr lang="en-US" altLang="zh-CN" sz="2400" dirty="0" err="1" smtClean="0">
                <a:ea typeface="黑体" pitchFamily="2" charset="-122"/>
              </a:rPr>
              <a:t>p</a:t>
            </a:r>
            <a:r>
              <a:rPr lang="en-US" altLang="zh-CN" sz="2400" baseline="-25000" dirty="0" err="1" smtClean="0">
                <a:ea typeface="黑体" pitchFamily="2" charset="-122"/>
              </a:rPr>
              <a:t>j</a:t>
            </a:r>
            <a:r>
              <a:rPr lang="zh-CN" altLang="en-US" sz="2400" dirty="0" smtClean="0">
                <a:ea typeface="黑体" pitchFamily="2" charset="-122"/>
                <a:sym typeface="Symbol" pitchFamily="18" charset="2"/>
              </a:rPr>
              <a:t>，</a:t>
            </a:r>
            <a:r>
              <a:rPr lang="en-US" altLang="zh-CN" sz="2400" dirty="0" smtClean="0">
                <a:ea typeface="黑体" pitchFamily="2" charset="-122"/>
                <a:sym typeface="Symbol" pitchFamily="18" charset="2"/>
              </a:rPr>
              <a:t>j=0,1,2,…</a:t>
            </a:r>
          </a:p>
        </p:txBody>
      </p:sp>
      <p:graphicFrame>
        <p:nvGraphicFramePr>
          <p:cNvPr id="360452" name="Object 4"/>
          <p:cNvGraphicFramePr>
            <a:graphicFrameLocks noChangeAspect="1"/>
          </p:cNvGraphicFramePr>
          <p:nvPr/>
        </p:nvGraphicFramePr>
        <p:xfrm>
          <a:off x="2609850" y="3427413"/>
          <a:ext cx="622300" cy="838200"/>
        </p:xfrm>
        <a:graphic>
          <a:graphicData uri="http://schemas.openxmlformats.org/presentationml/2006/ole">
            <mc:AlternateContent xmlns:mc="http://schemas.openxmlformats.org/markup-compatibility/2006">
              <mc:Choice xmlns:v="urn:schemas-microsoft-com:vml" Requires="v">
                <p:oleObj spid="_x0000_s36872" name="Equation" r:id="rId4" imgW="330057" imgH="444307" progId="Equation.3">
                  <p:embed/>
                </p:oleObj>
              </mc:Choice>
              <mc:Fallback>
                <p:oleObj name="Equation" r:id="rId4" imgW="330057" imgH="444307"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9850" y="3427413"/>
                        <a:ext cx="6223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B4EEF671-FE07-4483-940B-4942BDA23869}" type="slidenum">
              <a:rPr lang="zh-CN" altLang="en-US" sz="1800">
                <a:solidFill>
                  <a:srgbClr val="00FF00"/>
                </a:solidFill>
                <a:ea typeface="黑体" panose="02010609060101010101" pitchFamily="49" charset="-122"/>
              </a:rPr>
              <a:pPr/>
              <a:t>16</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 calcmode="lin" valueType="num">
                                      <p:cBhvr additive="base">
                                        <p:cTn id="7" dur="500" fill="hold"/>
                                        <p:tgtEl>
                                          <p:spTgt spid="3604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04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0451">
                                            <p:txEl>
                                              <p:pRg st="1" end="1"/>
                                            </p:txEl>
                                          </p:spTgt>
                                        </p:tgtEl>
                                        <p:attrNameLst>
                                          <p:attrName>style.visibility</p:attrName>
                                        </p:attrNameLst>
                                      </p:cBhvr>
                                      <p:to>
                                        <p:strVal val="visible"/>
                                      </p:to>
                                    </p:set>
                                    <p:anim calcmode="lin" valueType="num">
                                      <p:cBhvr additive="base">
                                        <p:cTn id="13" dur="500" fill="hold"/>
                                        <p:tgtEl>
                                          <p:spTgt spid="3604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04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0451">
                                            <p:txEl>
                                              <p:pRg st="2" end="2"/>
                                            </p:txEl>
                                          </p:spTgt>
                                        </p:tgtEl>
                                        <p:attrNameLst>
                                          <p:attrName>style.visibility</p:attrName>
                                        </p:attrNameLst>
                                      </p:cBhvr>
                                      <p:to>
                                        <p:strVal val="visible"/>
                                      </p:to>
                                    </p:set>
                                    <p:anim calcmode="lin" valueType="num">
                                      <p:cBhvr additive="base">
                                        <p:cTn id="19" dur="500" fill="hold"/>
                                        <p:tgtEl>
                                          <p:spTgt spid="3604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04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0451">
                                            <p:txEl>
                                              <p:pRg st="3" end="3"/>
                                            </p:txEl>
                                          </p:spTgt>
                                        </p:tgtEl>
                                        <p:attrNameLst>
                                          <p:attrName>style.visibility</p:attrName>
                                        </p:attrNameLst>
                                      </p:cBhvr>
                                      <p:to>
                                        <p:strVal val="visible"/>
                                      </p:to>
                                    </p:set>
                                    <p:anim calcmode="lin" valueType="num">
                                      <p:cBhvr additive="base">
                                        <p:cTn id="25" dur="500" fill="hold"/>
                                        <p:tgtEl>
                                          <p:spTgt spid="3604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04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60451">
                                            <p:txEl>
                                              <p:pRg st="4" end="4"/>
                                            </p:txEl>
                                          </p:spTgt>
                                        </p:tgtEl>
                                        <p:attrNameLst>
                                          <p:attrName>style.visibility</p:attrName>
                                        </p:attrNameLst>
                                      </p:cBhvr>
                                      <p:to>
                                        <p:strVal val="visible"/>
                                      </p:to>
                                    </p:set>
                                    <p:anim calcmode="lin" valueType="num">
                                      <p:cBhvr additive="base">
                                        <p:cTn id="31" dur="500" fill="hold"/>
                                        <p:tgtEl>
                                          <p:spTgt spid="3604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0451">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60452"/>
                                        </p:tgtEl>
                                        <p:attrNameLst>
                                          <p:attrName>style.visibility</p:attrName>
                                        </p:attrNameLst>
                                      </p:cBhvr>
                                      <p:to>
                                        <p:strVal val="visible"/>
                                      </p:to>
                                    </p:set>
                                    <p:anim calcmode="lin" valueType="num">
                                      <p:cBhvr additive="base">
                                        <p:cTn id="35" dur="500" fill="hold"/>
                                        <p:tgtEl>
                                          <p:spTgt spid="360452"/>
                                        </p:tgtEl>
                                        <p:attrNameLst>
                                          <p:attrName>ppt_x</p:attrName>
                                        </p:attrNameLst>
                                      </p:cBhvr>
                                      <p:tavLst>
                                        <p:tav tm="0">
                                          <p:val>
                                            <p:strVal val="#ppt_x"/>
                                          </p:val>
                                        </p:tav>
                                        <p:tav tm="100000">
                                          <p:val>
                                            <p:strVal val="#ppt_x"/>
                                          </p:val>
                                        </p:tav>
                                      </p:tavLst>
                                    </p:anim>
                                    <p:anim calcmode="lin" valueType="num">
                                      <p:cBhvr additive="base">
                                        <p:cTn id="36" dur="500" fill="hold"/>
                                        <p:tgtEl>
                                          <p:spTgt spid="360452"/>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60451">
                                            <p:txEl>
                                              <p:pRg st="5" end="5"/>
                                            </p:txEl>
                                          </p:spTgt>
                                        </p:tgtEl>
                                        <p:attrNameLst>
                                          <p:attrName>style.visibility</p:attrName>
                                        </p:attrNameLst>
                                      </p:cBhvr>
                                      <p:to>
                                        <p:strVal val="visible"/>
                                      </p:to>
                                    </p:set>
                                    <p:anim calcmode="lin" valueType="num">
                                      <p:cBhvr additive="base">
                                        <p:cTn id="41" dur="500" fill="hold"/>
                                        <p:tgtEl>
                                          <p:spTgt spid="360451">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604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60451">
                                            <p:txEl>
                                              <p:pRg st="6" end="6"/>
                                            </p:txEl>
                                          </p:spTgt>
                                        </p:tgtEl>
                                        <p:attrNameLst>
                                          <p:attrName>style.visibility</p:attrName>
                                        </p:attrNameLst>
                                      </p:cBhvr>
                                      <p:to>
                                        <p:strVal val="visible"/>
                                      </p:to>
                                    </p:set>
                                    <p:anim calcmode="lin" valueType="num">
                                      <p:cBhvr additive="base">
                                        <p:cTn id="47" dur="500" fill="hold"/>
                                        <p:tgtEl>
                                          <p:spTgt spid="360451">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6045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665B12F-61C4-46C0-832E-44BD2A772FE7}"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3891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38916" name="Rectangle 2"/>
          <p:cNvSpPr>
            <a:spLocks noGrp="1" noChangeArrowheads="1"/>
          </p:cNvSpPr>
          <p:nvPr>
            <p:ph type="title"/>
          </p:nvPr>
        </p:nvSpPr>
        <p:spPr/>
        <p:txBody>
          <a:bodyPr/>
          <a:lstStyle/>
          <a:p>
            <a:pPr algn="l" eaLnBrk="1" hangingPunct="1"/>
            <a:r>
              <a:rPr lang="zh-CN" altLang="en-US" smtClean="0"/>
              <a:t>证明</a:t>
            </a:r>
          </a:p>
        </p:txBody>
      </p:sp>
      <p:sp>
        <p:nvSpPr>
          <p:cNvPr id="360451" name="Rectangle 3"/>
          <p:cNvSpPr>
            <a:spLocks noGrp="1" noChangeArrowheads="1"/>
          </p:cNvSpPr>
          <p:nvPr>
            <p:ph type="body" idx="1"/>
          </p:nvPr>
        </p:nvSpPr>
        <p:spPr>
          <a:xfrm>
            <a:off x="1143000" y="1066800"/>
            <a:ext cx="7772400" cy="1190625"/>
          </a:xfrm>
        </p:spPr>
        <p:txBody>
          <a:bodyPr/>
          <a:lstStyle/>
          <a:p>
            <a:pPr eaLnBrk="1" hangingPunct="1">
              <a:spcBef>
                <a:spcPts val="1800"/>
              </a:spcBef>
              <a:buFont typeface="Wingdings" panose="05000000000000000000" pitchFamily="2" charset="2"/>
              <a:buNone/>
            </a:pPr>
            <a:r>
              <a:rPr lang="zh-CN" altLang="en-US" sz="2400" smtClean="0">
                <a:sym typeface="Symbol" panose="05050102010706020507" pitchFamily="18" charset="2"/>
              </a:rPr>
              <a:t>于是    </a:t>
            </a:r>
            <a:endParaRPr lang="en-US" altLang="zh-CN" sz="2400" smtClean="0">
              <a:sym typeface="Symbol" panose="05050102010706020507" pitchFamily="18" charset="2"/>
            </a:endParaRPr>
          </a:p>
          <a:p>
            <a:pPr eaLnBrk="1" hangingPunct="1">
              <a:spcBef>
                <a:spcPts val="1800"/>
              </a:spcBef>
              <a:buFont typeface="Wingdings" panose="05000000000000000000" pitchFamily="2" charset="2"/>
              <a:buNone/>
            </a:pPr>
            <a:r>
              <a:rPr lang="en-US" altLang="zh-CN" smtClean="0"/>
              <a:t>    W</a:t>
            </a:r>
            <a:r>
              <a:rPr lang="en-US" altLang="zh-CN" baseline="-25000" smtClean="0"/>
              <a:t>q</a:t>
            </a:r>
            <a:r>
              <a:rPr lang="en-US" altLang="zh-CN" smtClean="0"/>
              <a:t>(t)</a:t>
            </a:r>
            <a:r>
              <a:rPr lang="zh-CN" altLang="en-US" smtClean="0"/>
              <a:t>＝</a:t>
            </a:r>
            <a:r>
              <a:rPr lang="en-US" altLang="zh-CN" smtClean="0"/>
              <a:t>p</a:t>
            </a:r>
            <a:r>
              <a:rPr lang="en-US" altLang="zh-CN" baseline="-25000" smtClean="0"/>
              <a:t>0</a:t>
            </a:r>
            <a:r>
              <a:rPr lang="en-US" altLang="zh-CN" baseline="30000" smtClean="0"/>
              <a:t>-</a:t>
            </a:r>
            <a:r>
              <a:rPr lang="en-US" altLang="zh-CN" smtClean="0"/>
              <a:t> +</a:t>
            </a:r>
            <a:endParaRPr lang="zh-CN" altLang="en-US" smtClean="0"/>
          </a:p>
        </p:txBody>
      </p:sp>
      <p:graphicFrame>
        <p:nvGraphicFramePr>
          <p:cNvPr id="360453" name="Object 5"/>
          <p:cNvGraphicFramePr>
            <a:graphicFrameLocks noChangeAspect="1"/>
          </p:cNvGraphicFramePr>
          <p:nvPr/>
        </p:nvGraphicFramePr>
        <p:xfrm>
          <a:off x="3386138" y="1484313"/>
          <a:ext cx="3689350" cy="1008062"/>
        </p:xfrm>
        <a:graphic>
          <a:graphicData uri="http://schemas.openxmlformats.org/presentationml/2006/ole">
            <mc:AlternateContent xmlns:mc="http://schemas.openxmlformats.org/markup-compatibility/2006">
              <mc:Choice xmlns:v="urn:schemas-microsoft-com:vml" Requires="v">
                <p:oleObj spid="_x0000_s38924" name="Equation" r:id="rId4" imgW="1676400" imgH="457200" progId="Equation.3">
                  <p:embed/>
                </p:oleObj>
              </mc:Choice>
              <mc:Fallback>
                <p:oleObj name="Equation" r:id="rId4" imgW="1676400" imgH="457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6138" y="1484313"/>
                        <a:ext cx="3689350"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0454" name="Object 6"/>
          <p:cNvGraphicFramePr>
            <a:graphicFrameLocks noChangeAspect="1"/>
          </p:cNvGraphicFramePr>
          <p:nvPr/>
        </p:nvGraphicFramePr>
        <p:xfrm>
          <a:off x="2268538" y="2654300"/>
          <a:ext cx="5921375" cy="1004888"/>
        </p:xfrm>
        <a:graphic>
          <a:graphicData uri="http://schemas.openxmlformats.org/presentationml/2006/ole">
            <mc:AlternateContent xmlns:mc="http://schemas.openxmlformats.org/markup-compatibility/2006">
              <mc:Choice xmlns:v="urn:schemas-microsoft-com:vml" Requires="v">
                <p:oleObj spid="_x0000_s38925" name="Equation" r:id="rId6" imgW="2692400" imgH="457200" progId="Equation.DSMT4">
                  <p:embed/>
                </p:oleObj>
              </mc:Choice>
              <mc:Fallback>
                <p:oleObj name="Equation" r:id="rId6" imgW="2692400" imgH="4572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8538" y="2654300"/>
                        <a:ext cx="5921375"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4"/>
          <p:cNvGraphicFramePr>
            <a:graphicFrameLocks noChangeAspect="1"/>
          </p:cNvGraphicFramePr>
          <p:nvPr/>
        </p:nvGraphicFramePr>
        <p:xfrm>
          <a:off x="2268538" y="3822700"/>
          <a:ext cx="5586412" cy="1004888"/>
        </p:xfrm>
        <a:graphic>
          <a:graphicData uri="http://schemas.openxmlformats.org/presentationml/2006/ole">
            <mc:AlternateContent xmlns:mc="http://schemas.openxmlformats.org/markup-compatibility/2006">
              <mc:Choice xmlns:v="urn:schemas-microsoft-com:vml" Requires="v">
                <p:oleObj spid="_x0000_s38926" name="Equation" r:id="rId8" imgW="2540000" imgH="457200" progId="Equation.DSMT4">
                  <p:embed/>
                </p:oleObj>
              </mc:Choice>
              <mc:Fallback>
                <p:oleObj name="Equation" r:id="rId8" imgW="2540000" imgH="4572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8538" y="3822700"/>
                        <a:ext cx="5586412"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5"/>
          <p:cNvGraphicFramePr>
            <a:graphicFrameLocks noChangeAspect="1"/>
          </p:cNvGraphicFramePr>
          <p:nvPr/>
        </p:nvGraphicFramePr>
        <p:xfrm>
          <a:off x="2268538" y="5876925"/>
          <a:ext cx="3406775" cy="503238"/>
        </p:xfrm>
        <a:graphic>
          <a:graphicData uri="http://schemas.openxmlformats.org/presentationml/2006/ole">
            <mc:AlternateContent xmlns:mc="http://schemas.openxmlformats.org/markup-compatibility/2006">
              <mc:Choice xmlns:v="urn:schemas-microsoft-com:vml" Requires="v">
                <p:oleObj spid="_x0000_s38927" name="Equation" r:id="rId10" imgW="1549400" imgH="228600" progId="Equation.DSMT4">
                  <p:embed/>
                </p:oleObj>
              </mc:Choice>
              <mc:Fallback>
                <p:oleObj name="Equation" r:id="rId10" imgW="1549400" imgH="228600"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8538" y="5876925"/>
                        <a:ext cx="3406775"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7"/>
          <p:cNvGraphicFramePr>
            <a:graphicFrameLocks noChangeAspect="1"/>
          </p:cNvGraphicFramePr>
          <p:nvPr/>
        </p:nvGraphicFramePr>
        <p:xfrm>
          <a:off x="2268538" y="4989513"/>
          <a:ext cx="4468812" cy="725487"/>
        </p:xfrm>
        <a:graphic>
          <a:graphicData uri="http://schemas.openxmlformats.org/presentationml/2006/ole">
            <mc:AlternateContent xmlns:mc="http://schemas.openxmlformats.org/markup-compatibility/2006">
              <mc:Choice xmlns:v="urn:schemas-microsoft-com:vml" Requires="v">
                <p:oleObj spid="_x0000_s38928" name="Equation" r:id="rId12" imgW="2032000" imgH="330200" progId="Equation.DSMT4">
                  <p:embed/>
                </p:oleObj>
              </mc:Choice>
              <mc:Fallback>
                <p:oleObj name="Equation" r:id="rId12" imgW="2032000" imgH="33020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68538" y="4989513"/>
                        <a:ext cx="446881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7C52C539-85B2-4F20-A25A-C4AC38EC65CA}" type="slidenum">
              <a:rPr lang="zh-CN" altLang="en-US" sz="1800">
                <a:solidFill>
                  <a:srgbClr val="00FF00"/>
                </a:solidFill>
                <a:ea typeface="黑体" panose="02010609060101010101" pitchFamily="49" charset="-122"/>
              </a:rPr>
              <a:pPr/>
              <a:t>17</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 calcmode="lin" valueType="num">
                                      <p:cBhvr additive="base">
                                        <p:cTn id="7" dur="500" fill="hold"/>
                                        <p:tgtEl>
                                          <p:spTgt spid="3604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04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0451">
                                            <p:txEl>
                                              <p:pRg st="1" end="1"/>
                                            </p:txEl>
                                          </p:spTgt>
                                        </p:tgtEl>
                                        <p:attrNameLst>
                                          <p:attrName>style.visibility</p:attrName>
                                        </p:attrNameLst>
                                      </p:cBhvr>
                                      <p:to>
                                        <p:strVal val="visible"/>
                                      </p:to>
                                    </p:set>
                                    <p:anim calcmode="lin" valueType="num">
                                      <p:cBhvr additive="base">
                                        <p:cTn id="13" dur="500" fill="hold"/>
                                        <p:tgtEl>
                                          <p:spTgt spid="3604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045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60453"/>
                                        </p:tgtEl>
                                        <p:attrNameLst>
                                          <p:attrName>style.visibility</p:attrName>
                                        </p:attrNameLst>
                                      </p:cBhvr>
                                      <p:to>
                                        <p:strVal val="visible"/>
                                      </p:to>
                                    </p:set>
                                    <p:anim calcmode="lin" valueType="num">
                                      <p:cBhvr additive="base">
                                        <p:cTn id="17" dur="500" fill="hold"/>
                                        <p:tgtEl>
                                          <p:spTgt spid="360453"/>
                                        </p:tgtEl>
                                        <p:attrNameLst>
                                          <p:attrName>ppt_x</p:attrName>
                                        </p:attrNameLst>
                                      </p:cBhvr>
                                      <p:tavLst>
                                        <p:tav tm="0">
                                          <p:val>
                                            <p:strVal val="#ppt_x"/>
                                          </p:val>
                                        </p:tav>
                                        <p:tav tm="100000">
                                          <p:val>
                                            <p:strVal val="#ppt_x"/>
                                          </p:val>
                                        </p:tav>
                                      </p:tavLst>
                                    </p:anim>
                                    <p:anim calcmode="lin" valueType="num">
                                      <p:cBhvr additive="base">
                                        <p:cTn id="18" dur="500" fill="hold"/>
                                        <p:tgtEl>
                                          <p:spTgt spid="36045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60454"/>
                                        </p:tgtEl>
                                        <p:attrNameLst>
                                          <p:attrName>style.visibility</p:attrName>
                                        </p:attrNameLst>
                                      </p:cBhvr>
                                      <p:to>
                                        <p:strVal val="visible"/>
                                      </p:to>
                                    </p:set>
                                    <p:anim calcmode="lin" valueType="num">
                                      <p:cBhvr additive="base">
                                        <p:cTn id="23" dur="500" fill="hold"/>
                                        <p:tgtEl>
                                          <p:spTgt spid="360454"/>
                                        </p:tgtEl>
                                        <p:attrNameLst>
                                          <p:attrName>ppt_x</p:attrName>
                                        </p:attrNameLst>
                                      </p:cBhvr>
                                      <p:tavLst>
                                        <p:tav tm="0">
                                          <p:val>
                                            <p:strVal val="#ppt_x"/>
                                          </p:val>
                                        </p:tav>
                                        <p:tav tm="100000">
                                          <p:val>
                                            <p:strVal val="#ppt_x"/>
                                          </p:val>
                                        </p:tav>
                                      </p:tavLst>
                                    </p:anim>
                                    <p:anim calcmode="lin" valueType="num">
                                      <p:cBhvr additive="base">
                                        <p:cTn id="24" dur="500" fill="hold"/>
                                        <p:tgtEl>
                                          <p:spTgt spid="36045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672A696-2091-48BF-8450-DAD73636D4DB}"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4096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40964" name="Rectangle 2"/>
          <p:cNvSpPr>
            <a:spLocks noGrp="1" noChangeArrowheads="1"/>
          </p:cNvSpPr>
          <p:nvPr>
            <p:ph type="title"/>
          </p:nvPr>
        </p:nvSpPr>
        <p:spPr/>
        <p:txBody>
          <a:bodyPr/>
          <a:lstStyle/>
          <a:p>
            <a:pPr algn="l" eaLnBrk="1" hangingPunct="1"/>
            <a:r>
              <a:rPr lang="zh-CN" altLang="en-US" smtClean="0"/>
              <a:t>证明</a:t>
            </a:r>
            <a:r>
              <a:rPr lang="en-US" altLang="zh-CN" smtClean="0"/>
              <a:t>(</a:t>
            </a:r>
            <a:r>
              <a:rPr lang="zh-CN" altLang="en-US" smtClean="0"/>
              <a:t>续</a:t>
            </a:r>
            <a:r>
              <a:rPr lang="en-US" altLang="zh-CN" smtClean="0"/>
              <a:t>)</a:t>
            </a:r>
          </a:p>
        </p:txBody>
      </p:sp>
      <p:sp>
        <p:nvSpPr>
          <p:cNvPr id="362499" name="Rectangle 3"/>
          <p:cNvSpPr>
            <a:spLocks noGrp="1" noChangeArrowheads="1"/>
          </p:cNvSpPr>
          <p:nvPr>
            <p:ph type="body" idx="1"/>
          </p:nvPr>
        </p:nvSpPr>
        <p:spPr>
          <a:xfrm>
            <a:off x="1143000" y="1143000"/>
            <a:ext cx="7696200" cy="512763"/>
          </a:xfrm>
        </p:spPr>
        <p:txBody>
          <a:bodyPr/>
          <a:lstStyle/>
          <a:p>
            <a:pPr eaLnBrk="1" hangingPunct="1">
              <a:buFont typeface="Wingdings" panose="05000000000000000000" pitchFamily="2" charset="2"/>
              <a:buNone/>
            </a:pPr>
            <a:r>
              <a:rPr lang="zh-CN" altLang="en-US" smtClean="0">
                <a:solidFill>
                  <a:srgbClr val="CC00CC"/>
                </a:solidFill>
              </a:rPr>
              <a:t>平均等待时间</a:t>
            </a:r>
            <a:endParaRPr lang="zh-CN" altLang="en-US" smtClean="0"/>
          </a:p>
        </p:txBody>
      </p:sp>
      <p:graphicFrame>
        <p:nvGraphicFramePr>
          <p:cNvPr id="362500" name="Object 4"/>
          <p:cNvGraphicFramePr>
            <a:graphicFrameLocks noChangeAspect="1"/>
          </p:cNvGraphicFramePr>
          <p:nvPr/>
        </p:nvGraphicFramePr>
        <p:xfrm>
          <a:off x="1276350" y="1711325"/>
          <a:ext cx="7342188" cy="695325"/>
        </p:xfrm>
        <a:graphic>
          <a:graphicData uri="http://schemas.openxmlformats.org/presentationml/2006/ole">
            <mc:AlternateContent xmlns:mc="http://schemas.openxmlformats.org/markup-compatibility/2006">
              <mc:Choice xmlns:v="urn:schemas-microsoft-com:vml" Requires="v">
                <p:oleObj spid="_x0000_s40974" name="Equation" r:id="rId4" imgW="3492500" imgH="330200" progId="Equation.DSMT4">
                  <p:embed/>
                </p:oleObj>
              </mc:Choice>
              <mc:Fallback>
                <p:oleObj name="Equation" r:id="rId4" imgW="3492500" imgH="330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6350" y="1711325"/>
                        <a:ext cx="7342188" cy="69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2501" name="Rectangle 5"/>
          <p:cNvSpPr>
            <a:spLocks noChangeArrowheads="1"/>
          </p:cNvSpPr>
          <p:nvPr/>
        </p:nvSpPr>
        <p:spPr bwMode="auto">
          <a:xfrm>
            <a:off x="1143000" y="3424238"/>
            <a:ext cx="2901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a:solidFill>
                  <a:srgbClr val="CC00CC"/>
                </a:solidFill>
              </a:rPr>
              <a:t>等待时间的方差</a:t>
            </a:r>
            <a:endParaRPr lang="zh-CN" altLang="en-US"/>
          </a:p>
        </p:txBody>
      </p:sp>
      <p:graphicFrame>
        <p:nvGraphicFramePr>
          <p:cNvPr id="362502" name="Object 6"/>
          <p:cNvGraphicFramePr>
            <a:graphicFrameLocks noChangeAspect="1"/>
          </p:cNvGraphicFramePr>
          <p:nvPr/>
        </p:nvGraphicFramePr>
        <p:xfrm>
          <a:off x="1258888" y="3992563"/>
          <a:ext cx="3411537" cy="558800"/>
        </p:xfrm>
        <a:graphic>
          <a:graphicData uri="http://schemas.openxmlformats.org/presentationml/2006/ole">
            <mc:AlternateContent xmlns:mc="http://schemas.openxmlformats.org/markup-compatibility/2006">
              <mc:Choice xmlns:v="urn:schemas-microsoft-com:vml" Requires="v">
                <p:oleObj spid="_x0000_s40975" name="公式" r:id="rId6" imgW="1624895" imgH="266584" progId="Equation.3">
                  <p:embed/>
                </p:oleObj>
              </mc:Choice>
              <mc:Fallback>
                <p:oleObj name="公式" r:id="rId6" imgW="1624895" imgH="266584"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8888" y="3992563"/>
                        <a:ext cx="3411537"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2504" name="Object 8"/>
          <p:cNvGraphicFramePr>
            <a:graphicFrameLocks noChangeAspect="1"/>
          </p:cNvGraphicFramePr>
          <p:nvPr/>
        </p:nvGraphicFramePr>
        <p:xfrm>
          <a:off x="2195513" y="4606925"/>
          <a:ext cx="5278437" cy="931863"/>
        </p:xfrm>
        <a:graphic>
          <a:graphicData uri="http://schemas.openxmlformats.org/presentationml/2006/ole">
            <mc:AlternateContent xmlns:mc="http://schemas.openxmlformats.org/markup-compatibility/2006">
              <mc:Choice xmlns:v="urn:schemas-microsoft-com:vml" Requires="v">
                <p:oleObj spid="_x0000_s40976" name="公式" r:id="rId8" imgW="2514600" imgH="444500" progId="Equation.3">
                  <p:embed/>
                </p:oleObj>
              </mc:Choice>
              <mc:Fallback>
                <p:oleObj name="公式" r:id="rId8" imgW="2514600" imgH="4445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5513" y="4606925"/>
                        <a:ext cx="5278437" cy="931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2505" name="Object 9"/>
          <p:cNvGraphicFramePr>
            <a:graphicFrameLocks noChangeAspect="1"/>
          </p:cNvGraphicFramePr>
          <p:nvPr/>
        </p:nvGraphicFramePr>
        <p:xfrm>
          <a:off x="2195513" y="5592763"/>
          <a:ext cx="3225800" cy="931862"/>
        </p:xfrm>
        <a:graphic>
          <a:graphicData uri="http://schemas.openxmlformats.org/presentationml/2006/ole">
            <mc:AlternateContent xmlns:mc="http://schemas.openxmlformats.org/markup-compatibility/2006">
              <mc:Choice xmlns:v="urn:schemas-microsoft-com:vml" Requires="v">
                <p:oleObj spid="_x0000_s40977" name="Equation" r:id="rId10" imgW="1536033" imgH="444307" progId="Equation.DSMT4">
                  <p:embed/>
                </p:oleObj>
              </mc:Choice>
              <mc:Fallback>
                <p:oleObj name="Equation" r:id="rId10" imgW="1536033" imgH="444307"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95513" y="5592763"/>
                        <a:ext cx="3225800" cy="931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3"/>
          <p:cNvGraphicFramePr>
            <a:graphicFrameLocks noChangeAspect="1"/>
          </p:cNvGraphicFramePr>
          <p:nvPr/>
        </p:nvGraphicFramePr>
        <p:xfrm>
          <a:off x="2124075" y="2462213"/>
          <a:ext cx="1412875" cy="906462"/>
        </p:xfrm>
        <a:graphic>
          <a:graphicData uri="http://schemas.openxmlformats.org/presentationml/2006/ole">
            <mc:AlternateContent xmlns:mc="http://schemas.openxmlformats.org/markup-compatibility/2006">
              <mc:Choice xmlns:v="urn:schemas-microsoft-com:vml" Requires="v">
                <p:oleObj spid="_x0000_s40978" name="Equation" r:id="rId12" imgW="672808" imgH="431613" progId="Equation.DSMT4">
                  <p:embed/>
                </p:oleObj>
              </mc:Choice>
              <mc:Fallback>
                <p:oleObj name="Equation" r:id="rId12" imgW="672808" imgH="431613" progId="Equation.DSMT4">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24075" y="2462213"/>
                        <a:ext cx="1412875"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4"/>
          <p:cNvGraphicFramePr>
            <a:graphicFrameLocks noChangeAspect="1"/>
          </p:cNvGraphicFramePr>
          <p:nvPr/>
        </p:nvGraphicFramePr>
        <p:xfrm>
          <a:off x="5395913" y="5619750"/>
          <a:ext cx="1758950" cy="904875"/>
        </p:xfrm>
        <a:graphic>
          <a:graphicData uri="http://schemas.openxmlformats.org/presentationml/2006/ole">
            <mc:AlternateContent xmlns:mc="http://schemas.openxmlformats.org/markup-compatibility/2006">
              <mc:Choice xmlns:v="urn:schemas-microsoft-com:vml" Requires="v">
                <p:oleObj spid="_x0000_s40979" name="Equation" r:id="rId14" imgW="837836" imgH="431613" progId="Equation.DSMT4">
                  <p:embed/>
                </p:oleObj>
              </mc:Choice>
              <mc:Fallback>
                <p:oleObj name="Equation" r:id="rId14" imgW="837836" imgH="431613" progId="Equation.DSMT4">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95913" y="5619750"/>
                        <a:ext cx="1758950" cy="90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7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35BE20B2-FD3B-48C8-BB8B-67426A936221}" type="slidenum">
              <a:rPr lang="zh-CN" altLang="en-US" sz="1800">
                <a:solidFill>
                  <a:srgbClr val="00FF00"/>
                </a:solidFill>
                <a:ea typeface="黑体" panose="02010609060101010101" pitchFamily="49" charset="-122"/>
              </a:rPr>
              <a:pPr/>
              <a:t>18</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anim calcmode="lin" valueType="num">
                                      <p:cBhvr additive="base">
                                        <p:cTn id="7" dur="500" fill="hold"/>
                                        <p:tgtEl>
                                          <p:spTgt spid="3624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24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2500"/>
                                        </p:tgtEl>
                                        <p:attrNameLst>
                                          <p:attrName>style.visibility</p:attrName>
                                        </p:attrNameLst>
                                      </p:cBhvr>
                                      <p:to>
                                        <p:strVal val="visible"/>
                                      </p:to>
                                    </p:set>
                                    <p:anim calcmode="lin" valueType="num">
                                      <p:cBhvr additive="base">
                                        <p:cTn id="13" dur="500" fill="hold"/>
                                        <p:tgtEl>
                                          <p:spTgt spid="362500"/>
                                        </p:tgtEl>
                                        <p:attrNameLst>
                                          <p:attrName>ppt_x</p:attrName>
                                        </p:attrNameLst>
                                      </p:cBhvr>
                                      <p:tavLst>
                                        <p:tav tm="0">
                                          <p:val>
                                            <p:strVal val="#ppt_x"/>
                                          </p:val>
                                        </p:tav>
                                        <p:tav tm="100000">
                                          <p:val>
                                            <p:strVal val="#ppt_x"/>
                                          </p:val>
                                        </p:tav>
                                      </p:tavLst>
                                    </p:anim>
                                    <p:anim calcmode="lin" valueType="num">
                                      <p:cBhvr additive="base">
                                        <p:cTn id="14" dur="500" fill="hold"/>
                                        <p:tgtEl>
                                          <p:spTgt spid="36250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2501"/>
                                        </p:tgtEl>
                                        <p:attrNameLst>
                                          <p:attrName>style.visibility</p:attrName>
                                        </p:attrNameLst>
                                      </p:cBhvr>
                                      <p:to>
                                        <p:strVal val="visible"/>
                                      </p:to>
                                    </p:set>
                                    <p:anim calcmode="lin" valueType="num">
                                      <p:cBhvr additive="base">
                                        <p:cTn id="25" dur="500" fill="hold"/>
                                        <p:tgtEl>
                                          <p:spTgt spid="362501"/>
                                        </p:tgtEl>
                                        <p:attrNameLst>
                                          <p:attrName>ppt_x</p:attrName>
                                        </p:attrNameLst>
                                      </p:cBhvr>
                                      <p:tavLst>
                                        <p:tav tm="0">
                                          <p:val>
                                            <p:strVal val="#ppt_x"/>
                                          </p:val>
                                        </p:tav>
                                        <p:tav tm="100000">
                                          <p:val>
                                            <p:strVal val="#ppt_x"/>
                                          </p:val>
                                        </p:tav>
                                      </p:tavLst>
                                    </p:anim>
                                    <p:anim calcmode="lin" valueType="num">
                                      <p:cBhvr additive="base">
                                        <p:cTn id="26" dur="500" fill="hold"/>
                                        <p:tgtEl>
                                          <p:spTgt spid="362501"/>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500"/>
                            </p:stCondLst>
                            <p:childTnLst>
                              <p:par>
                                <p:cTn id="28" presetID="2" presetClass="entr" presetSubtype="4" fill="hold" nodeType="afterEffect">
                                  <p:stCondLst>
                                    <p:cond delay="0"/>
                                  </p:stCondLst>
                                  <p:childTnLst>
                                    <p:set>
                                      <p:cBhvr>
                                        <p:cTn id="29" dur="1" fill="hold">
                                          <p:stCondLst>
                                            <p:cond delay="0"/>
                                          </p:stCondLst>
                                        </p:cTn>
                                        <p:tgtEl>
                                          <p:spTgt spid="362502"/>
                                        </p:tgtEl>
                                        <p:attrNameLst>
                                          <p:attrName>style.visibility</p:attrName>
                                        </p:attrNameLst>
                                      </p:cBhvr>
                                      <p:to>
                                        <p:strVal val="visible"/>
                                      </p:to>
                                    </p:set>
                                    <p:anim calcmode="lin" valueType="num">
                                      <p:cBhvr additive="base">
                                        <p:cTn id="30" dur="500" fill="hold"/>
                                        <p:tgtEl>
                                          <p:spTgt spid="362502"/>
                                        </p:tgtEl>
                                        <p:attrNameLst>
                                          <p:attrName>ppt_x</p:attrName>
                                        </p:attrNameLst>
                                      </p:cBhvr>
                                      <p:tavLst>
                                        <p:tav tm="0">
                                          <p:val>
                                            <p:strVal val="#ppt_x"/>
                                          </p:val>
                                        </p:tav>
                                        <p:tav tm="100000">
                                          <p:val>
                                            <p:strVal val="#ppt_x"/>
                                          </p:val>
                                        </p:tav>
                                      </p:tavLst>
                                    </p:anim>
                                    <p:anim calcmode="lin" valueType="num">
                                      <p:cBhvr additive="base">
                                        <p:cTn id="31" dur="500" fill="hold"/>
                                        <p:tgtEl>
                                          <p:spTgt spid="362502"/>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362504"/>
                                        </p:tgtEl>
                                        <p:attrNameLst>
                                          <p:attrName>style.visibility</p:attrName>
                                        </p:attrNameLst>
                                      </p:cBhvr>
                                      <p:to>
                                        <p:strVal val="visible"/>
                                      </p:to>
                                    </p:set>
                                    <p:anim calcmode="lin" valueType="num">
                                      <p:cBhvr additive="base">
                                        <p:cTn id="36" dur="500" fill="hold"/>
                                        <p:tgtEl>
                                          <p:spTgt spid="362504"/>
                                        </p:tgtEl>
                                        <p:attrNameLst>
                                          <p:attrName>ppt_x</p:attrName>
                                        </p:attrNameLst>
                                      </p:cBhvr>
                                      <p:tavLst>
                                        <p:tav tm="0">
                                          <p:val>
                                            <p:strVal val="#ppt_x"/>
                                          </p:val>
                                        </p:tav>
                                        <p:tav tm="100000">
                                          <p:val>
                                            <p:strVal val="#ppt_x"/>
                                          </p:val>
                                        </p:tav>
                                      </p:tavLst>
                                    </p:anim>
                                    <p:anim calcmode="lin" valueType="num">
                                      <p:cBhvr additive="base">
                                        <p:cTn id="37" dur="500" fill="hold"/>
                                        <p:tgtEl>
                                          <p:spTgt spid="362504"/>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362505"/>
                                        </p:tgtEl>
                                        <p:attrNameLst>
                                          <p:attrName>style.visibility</p:attrName>
                                        </p:attrNameLst>
                                      </p:cBhvr>
                                      <p:to>
                                        <p:strVal val="visible"/>
                                      </p:to>
                                    </p:set>
                                    <p:anim calcmode="lin" valueType="num">
                                      <p:cBhvr additive="base">
                                        <p:cTn id="42" dur="500" fill="hold"/>
                                        <p:tgtEl>
                                          <p:spTgt spid="362505"/>
                                        </p:tgtEl>
                                        <p:attrNameLst>
                                          <p:attrName>ppt_x</p:attrName>
                                        </p:attrNameLst>
                                      </p:cBhvr>
                                      <p:tavLst>
                                        <p:tav tm="0">
                                          <p:val>
                                            <p:strVal val="#ppt_x"/>
                                          </p:val>
                                        </p:tav>
                                        <p:tav tm="100000">
                                          <p:val>
                                            <p:strVal val="#ppt_x"/>
                                          </p:val>
                                        </p:tav>
                                      </p:tavLst>
                                    </p:anim>
                                    <p:anim calcmode="lin" valueType="num">
                                      <p:cBhvr additive="base">
                                        <p:cTn id="43" dur="500" fill="hold"/>
                                        <p:tgtEl>
                                          <p:spTgt spid="362505"/>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ppt_x"/>
                                          </p:val>
                                        </p:tav>
                                        <p:tav tm="100000">
                                          <p:val>
                                            <p:strVal val="#ppt_x"/>
                                          </p:val>
                                        </p:tav>
                                      </p:tavLst>
                                    </p:anim>
                                    <p:anim calcmode="lin" valueType="num">
                                      <p:cBhvr additive="base">
                                        <p:cTn id="4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P spid="36250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39C56A9-520A-4125-9112-184227ED822E}"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4301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43012" name="Rectangle 2"/>
          <p:cNvSpPr>
            <a:spLocks noGrp="1" noChangeArrowheads="1"/>
          </p:cNvSpPr>
          <p:nvPr>
            <p:ph type="title"/>
          </p:nvPr>
        </p:nvSpPr>
        <p:spPr/>
        <p:txBody>
          <a:bodyPr/>
          <a:lstStyle/>
          <a:p>
            <a:pPr eaLnBrk="1" hangingPunct="1"/>
            <a:r>
              <a:rPr lang="zh-CN" altLang="en-US" smtClean="0"/>
              <a:t>逗留时间</a:t>
            </a:r>
          </a:p>
        </p:txBody>
      </p:sp>
      <p:sp>
        <p:nvSpPr>
          <p:cNvPr id="364547" name="Rectangle 3"/>
          <p:cNvSpPr>
            <a:spLocks noGrp="1" noChangeArrowheads="1"/>
          </p:cNvSpPr>
          <p:nvPr>
            <p:ph type="body" idx="1"/>
          </p:nvPr>
        </p:nvSpPr>
        <p:spPr>
          <a:xfrm>
            <a:off x="1143000" y="1143000"/>
            <a:ext cx="7772400" cy="1204913"/>
          </a:xfrm>
        </p:spPr>
        <p:txBody>
          <a:bodyPr/>
          <a:lstStyle/>
          <a:p>
            <a:pPr eaLnBrk="1" hangingPunct="1">
              <a:lnSpc>
                <a:spcPct val="110000"/>
              </a:lnSpc>
              <a:buFont typeface="Wingdings" panose="05000000000000000000" pitchFamily="2" charset="2"/>
              <a:buNone/>
            </a:pPr>
            <a:r>
              <a:rPr lang="zh-CN" altLang="en-US" sz="2400" smtClean="0"/>
              <a:t>由于顾客的逗留时间等于等待时间加上服务时间，即</a:t>
            </a:r>
          </a:p>
          <a:p>
            <a:pPr algn="ctr" eaLnBrk="1" hangingPunct="1">
              <a:lnSpc>
                <a:spcPct val="110000"/>
              </a:lnSpc>
              <a:buFont typeface="Wingdings" panose="05000000000000000000" pitchFamily="2" charset="2"/>
              <a:buNone/>
            </a:pPr>
            <a:r>
              <a:rPr lang="en-US" altLang="zh-CN" sz="2400" smtClean="0"/>
              <a:t>W</a:t>
            </a:r>
            <a:r>
              <a:rPr lang="zh-CN" altLang="en-US" sz="2400" smtClean="0"/>
              <a:t>＝</a:t>
            </a:r>
            <a:r>
              <a:rPr lang="en-US" altLang="zh-CN" sz="2400" smtClean="0"/>
              <a:t>W</a:t>
            </a:r>
            <a:r>
              <a:rPr lang="en-US" altLang="zh-CN" sz="2400" baseline="-25000" smtClean="0"/>
              <a:t>q</a:t>
            </a:r>
            <a:r>
              <a:rPr lang="zh-CN" altLang="en-US" sz="2400" smtClean="0"/>
              <a:t>＋</a:t>
            </a:r>
            <a:r>
              <a:rPr lang="zh-CN" altLang="en-US" sz="2400" smtClean="0">
                <a:sym typeface="Symbol" panose="05050102010706020507" pitchFamily="18" charset="2"/>
              </a:rPr>
              <a:t></a:t>
            </a:r>
          </a:p>
          <a:p>
            <a:pPr eaLnBrk="1" hangingPunct="1">
              <a:lnSpc>
                <a:spcPct val="110000"/>
              </a:lnSpc>
              <a:buFont typeface="Wingdings" panose="05000000000000000000" pitchFamily="2" charset="2"/>
              <a:buNone/>
            </a:pPr>
            <a:r>
              <a:rPr lang="zh-CN" altLang="en-US" sz="2400" smtClean="0">
                <a:sym typeface="Symbol" panose="05050102010706020507" pitchFamily="18" charset="2"/>
              </a:rPr>
              <a:t>且</a:t>
            </a:r>
            <a:r>
              <a:rPr lang="en-US" altLang="zh-CN" sz="2400" smtClean="0"/>
              <a:t>W</a:t>
            </a:r>
            <a:r>
              <a:rPr lang="en-US" altLang="zh-CN" sz="2400" baseline="-25000" smtClean="0"/>
              <a:t>q</a:t>
            </a:r>
            <a:r>
              <a:rPr lang="zh-CN" altLang="en-US" sz="2400" smtClean="0"/>
              <a:t>与</a:t>
            </a:r>
            <a:r>
              <a:rPr lang="zh-CN" altLang="en-US" sz="2400" smtClean="0">
                <a:sym typeface="Symbol" panose="05050102010706020507" pitchFamily="18" charset="2"/>
              </a:rPr>
              <a:t>相互独立，于是</a:t>
            </a:r>
          </a:p>
        </p:txBody>
      </p:sp>
      <p:graphicFrame>
        <p:nvGraphicFramePr>
          <p:cNvPr id="364548" name="Object 4"/>
          <p:cNvGraphicFramePr>
            <a:graphicFrameLocks noChangeAspect="1"/>
          </p:cNvGraphicFramePr>
          <p:nvPr/>
        </p:nvGraphicFramePr>
        <p:xfrm>
          <a:off x="1403350" y="2349500"/>
          <a:ext cx="5715000" cy="663575"/>
        </p:xfrm>
        <a:graphic>
          <a:graphicData uri="http://schemas.openxmlformats.org/presentationml/2006/ole">
            <mc:AlternateContent xmlns:mc="http://schemas.openxmlformats.org/markup-compatibility/2006">
              <mc:Choice xmlns:v="urn:schemas-microsoft-com:vml" Requires="v">
                <p:oleObj spid="_x0000_s43022" name="公式" r:id="rId4" imgW="2844800" imgH="330200" progId="Equation.3">
                  <p:embed/>
                </p:oleObj>
              </mc:Choice>
              <mc:Fallback>
                <p:oleObj name="公式" r:id="rId4" imgW="2844800" imgH="330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2349500"/>
                        <a:ext cx="5715000"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4549" name="Object 5"/>
          <p:cNvGraphicFramePr>
            <a:graphicFrameLocks noChangeAspect="1"/>
          </p:cNvGraphicFramePr>
          <p:nvPr/>
        </p:nvGraphicFramePr>
        <p:xfrm>
          <a:off x="2255838" y="4627563"/>
          <a:ext cx="5221287" cy="782637"/>
        </p:xfrm>
        <a:graphic>
          <a:graphicData uri="http://schemas.openxmlformats.org/presentationml/2006/ole">
            <mc:AlternateContent xmlns:mc="http://schemas.openxmlformats.org/markup-compatibility/2006">
              <mc:Choice xmlns:v="urn:schemas-microsoft-com:vml" Requires="v">
                <p:oleObj spid="_x0000_s43023" name="Equation" r:id="rId6" imgW="2882900" imgH="431800" progId="Equation.3">
                  <p:embed/>
                </p:oleObj>
              </mc:Choice>
              <mc:Fallback>
                <p:oleObj name="Equation" r:id="rId6" imgW="2882900" imgH="4318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5838" y="4627563"/>
                        <a:ext cx="5221287" cy="782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4550" name="Rectangle 6"/>
          <p:cNvSpPr>
            <a:spLocks noChangeArrowheads="1"/>
          </p:cNvSpPr>
          <p:nvPr/>
        </p:nvSpPr>
        <p:spPr bwMode="auto">
          <a:xfrm>
            <a:off x="1149350" y="4191000"/>
            <a:ext cx="25844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2400">
                <a:solidFill>
                  <a:srgbClr val="CC00CC"/>
                </a:solidFill>
              </a:rPr>
              <a:t>平均逗留时间</a:t>
            </a:r>
            <a:endParaRPr lang="zh-CN" altLang="en-US" sz="2400"/>
          </a:p>
        </p:txBody>
      </p:sp>
      <p:graphicFrame>
        <p:nvGraphicFramePr>
          <p:cNvPr id="364551" name="Object 7"/>
          <p:cNvGraphicFramePr>
            <a:graphicFrameLocks noChangeAspect="1"/>
          </p:cNvGraphicFramePr>
          <p:nvPr/>
        </p:nvGraphicFramePr>
        <p:xfrm>
          <a:off x="1720850" y="5745163"/>
          <a:ext cx="6842125" cy="808037"/>
        </p:xfrm>
        <a:graphic>
          <a:graphicData uri="http://schemas.openxmlformats.org/presentationml/2006/ole">
            <mc:AlternateContent xmlns:mc="http://schemas.openxmlformats.org/markup-compatibility/2006">
              <mc:Choice xmlns:v="urn:schemas-microsoft-com:vml" Requires="v">
                <p:oleObj spid="_x0000_s43024" name="Equation" r:id="rId8" imgW="3657600" imgH="431800" progId="Equation.DSMT4">
                  <p:embed/>
                </p:oleObj>
              </mc:Choice>
              <mc:Fallback>
                <p:oleObj name="Equation" r:id="rId8" imgW="3657600" imgH="4318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20850" y="5745163"/>
                        <a:ext cx="6842125" cy="808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4552" name="Rectangle 8"/>
          <p:cNvSpPr>
            <a:spLocks noChangeArrowheads="1"/>
          </p:cNvSpPr>
          <p:nvPr/>
        </p:nvSpPr>
        <p:spPr bwMode="auto">
          <a:xfrm>
            <a:off x="1143000" y="5410200"/>
            <a:ext cx="29019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2400">
                <a:solidFill>
                  <a:srgbClr val="CC00CC"/>
                </a:solidFill>
              </a:rPr>
              <a:t>逗留时间的方差</a:t>
            </a:r>
            <a:endParaRPr lang="zh-CN" altLang="en-US" sz="2400"/>
          </a:p>
        </p:txBody>
      </p:sp>
      <p:graphicFrame>
        <p:nvGraphicFramePr>
          <p:cNvPr id="364553" name="Object 9"/>
          <p:cNvGraphicFramePr>
            <a:graphicFrameLocks noChangeAspect="1"/>
          </p:cNvGraphicFramePr>
          <p:nvPr/>
        </p:nvGraphicFramePr>
        <p:xfrm>
          <a:off x="2114550" y="3014663"/>
          <a:ext cx="5638800" cy="714375"/>
        </p:xfrm>
        <a:graphic>
          <a:graphicData uri="http://schemas.openxmlformats.org/presentationml/2006/ole">
            <mc:AlternateContent xmlns:mc="http://schemas.openxmlformats.org/markup-compatibility/2006">
              <mc:Choice xmlns:v="urn:schemas-microsoft-com:vml" Requires="v">
                <p:oleObj spid="_x0000_s43025" name="公式" r:id="rId10" imgW="2806700" imgH="355600" progId="Equation.3">
                  <p:embed/>
                </p:oleObj>
              </mc:Choice>
              <mc:Fallback>
                <p:oleObj name="公式" r:id="rId10" imgW="2806700" imgH="3556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14550" y="3014663"/>
                        <a:ext cx="5638800"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4554" name="Object 10"/>
          <p:cNvGraphicFramePr>
            <a:graphicFrameLocks noChangeAspect="1"/>
          </p:cNvGraphicFramePr>
          <p:nvPr/>
        </p:nvGraphicFramePr>
        <p:xfrm>
          <a:off x="2114550" y="3730625"/>
          <a:ext cx="2449513" cy="458788"/>
        </p:xfrm>
        <a:graphic>
          <a:graphicData uri="http://schemas.openxmlformats.org/presentationml/2006/ole">
            <mc:AlternateContent xmlns:mc="http://schemas.openxmlformats.org/markup-compatibility/2006">
              <mc:Choice xmlns:v="urn:schemas-microsoft-com:vml" Requires="v">
                <p:oleObj spid="_x0000_s43026" name="公式" r:id="rId12" imgW="1219200" imgH="228600" progId="Equation.3">
                  <p:embed/>
                </p:oleObj>
              </mc:Choice>
              <mc:Fallback>
                <p:oleObj name="公式" r:id="rId12" imgW="1219200" imgH="228600"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14550" y="3730625"/>
                        <a:ext cx="2449513"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2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158E29CA-844C-45BD-B15A-EAB1C6143137}" type="slidenum">
              <a:rPr lang="zh-CN" altLang="en-US" sz="1800">
                <a:solidFill>
                  <a:srgbClr val="00FF00"/>
                </a:solidFill>
                <a:ea typeface="黑体" panose="02010609060101010101" pitchFamily="49" charset="-122"/>
              </a:rPr>
              <a:pPr/>
              <a:t>19</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additive="base">
                                        <p:cTn id="7" dur="5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454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64547">
                                            <p:txEl>
                                              <p:pRg st="1" end="1"/>
                                            </p:txEl>
                                          </p:spTgt>
                                        </p:tgtEl>
                                        <p:attrNameLst>
                                          <p:attrName>style.visibility</p:attrName>
                                        </p:attrNameLst>
                                      </p:cBhvr>
                                      <p:to>
                                        <p:strVal val="visible"/>
                                      </p:to>
                                    </p:set>
                                    <p:anim calcmode="lin" valueType="num">
                                      <p:cBhvr additive="base">
                                        <p:cTn id="12" dur="500" fill="hold"/>
                                        <p:tgtEl>
                                          <p:spTgt spid="36454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645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64547">
                                            <p:txEl>
                                              <p:pRg st="2" end="2"/>
                                            </p:txEl>
                                          </p:spTgt>
                                        </p:tgtEl>
                                        <p:attrNameLst>
                                          <p:attrName>style.visibility</p:attrName>
                                        </p:attrNameLst>
                                      </p:cBhvr>
                                      <p:to>
                                        <p:strVal val="visible"/>
                                      </p:to>
                                    </p:set>
                                    <p:anim calcmode="lin" valueType="num">
                                      <p:cBhvr additive="base">
                                        <p:cTn id="18" dur="500" fill="hold"/>
                                        <p:tgtEl>
                                          <p:spTgt spid="364547">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64547">
                                            <p:txEl>
                                              <p:pRg st="2" end="2"/>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364548"/>
                                        </p:tgtEl>
                                        <p:attrNameLst>
                                          <p:attrName>style.visibility</p:attrName>
                                        </p:attrNameLst>
                                      </p:cBhvr>
                                      <p:to>
                                        <p:strVal val="visible"/>
                                      </p:to>
                                    </p:set>
                                    <p:anim calcmode="lin" valueType="num">
                                      <p:cBhvr additive="base">
                                        <p:cTn id="23" dur="500" fill="hold"/>
                                        <p:tgtEl>
                                          <p:spTgt spid="364548"/>
                                        </p:tgtEl>
                                        <p:attrNameLst>
                                          <p:attrName>ppt_x</p:attrName>
                                        </p:attrNameLst>
                                      </p:cBhvr>
                                      <p:tavLst>
                                        <p:tav tm="0">
                                          <p:val>
                                            <p:strVal val="#ppt_x"/>
                                          </p:val>
                                        </p:tav>
                                        <p:tav tm="100000">
                                          <p:val>
                                            <p:strVal val="#ppt_x"/>
                                          </p:val>
                                        </p:tav>
                                      </p:tavLst>
                                    </p:anim>
                                    <p:anim calcmode="lin" valueType="num">
                                      <p:cBhvr additive="base">
                                        <p:cTn id="24" dur="500" fill="hold"/>
                                        <p:tgtEl>
                                          <p:spTgt spid="36454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64553"/>
                                        </p:tgtEl>
                                        <p:attrNameLst>
                                          <p:attrName>style.visibility</p:attrName>
                                        </p:attrNameLst>
                                      </p:cBhvr>
                                      <p:to>
                                        <p:strVal val="visible"/>
                                      </p:to>
                                    </p:set>
                                    <p:anim calcmode="lin" valueType="num">
                                      <p:cBhvr additive="base">
                                        <p:cTn id="29" dur="500" fill="hold"/>
                                        <p:tgtEl>
                                          <p:spTgt spid="364553"/>
                                        </p:tgtEl>
                                        <p:attrNameLst>
                                          <p:attrName>ppt_x</p:attrName>
                                        </p:attrNameLst>
                                      </p:cBhvr>
                                      <p:tavLst>
                                        <p:tav tm="0">
                                          <p:val>
                                            <p:strVal val="#ppt_x"/>
                                          </p:val>
                                        </p:tav>
                                        <p:tav tm="100000">
                                          <p:val>
                                            <p:strVal val="#ppt_x"/>
                                          </p:val>
                                        </p:tav>
                                      </p:tavLst>
                                    </p:anim>
                                    <p:anim calcmode="lin" valueType="num">
                                      <p:cBhvr additive="base">
                                        <p:cTn id="30" dur="500" fill="hold"/>
                                        <p:tgtEl>
                                          <p:spTgt spid="364553"/>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364554"/>
                                        </p:tgtEl>
                                        <p:attrNameLst>
                                          <p:attrName>style.visibility</p:attrName>
                                        </p:attrNameLst>
                                      </p:cBhvr>
                                      <p:to>
                                        <p:strVal val="visible"/>
                                      </p:to>
                                    </p:set>
                                    <p:anim calcmode="lin" valueType="num">
                                      <p:cBhvr additive="base">
                                        <p:cTn id="35" dur="500" fill="hold"/>
                                        <p:tgtEl>
                                          <p:spTgt spid="364554"/>
                                        </p:tgtEl>
                                        <p:attrNameLst>
                                          <p:attrName>ppt_x</p:attrName>
                                        </p:attrNameLst>
                                      </p:cBhvr>
                                      <p:tavLst>
                                        <p:tav tm="0">
                                          <p:val>
                                            <p:strVal val="#ppt_x"/>
                                          </p:val>
                                        </p:tav>
                                        <p:tav tm="100000">
                                          <p:val>
                                            <p:strVal val="#ppt_x"/>
                                          </p:val>
                                        </p:tav>
                                      </p:tavLst>
                                    </p:anim>
                                    <p:anim calcmode="lin" valueType="num">
                                      <p:cBhvr additive="base">
                                        <p:cTn id="36" dur="500" fill="hold"/>
                                        <p:tgtEl>
                                          <p:spTgt spid="364554"/>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64550"/>
                                        </p:tgtEl>
                                        <p:attrNameLst>
                                          <p:attrName>style.visibility</p:attrName>
                                        </p:attrNameLst>
                                      </p:cBhvr>
                                      <p:to>
                                        <p:strVal val="visible"/>
                                      </p:to>
                                    </p:set>
                                    <p:anim calcmode="lin" valueType="num">
                                      <p:cBhvr additive="base">
                                        <p:cTn id="41" dur="500" fill="hold"/>
                                        <p:tgtEl>
                                          <p:spTgt spid="364550"/>
                                        </p:tgtEl>
                                        <p:attrNameLst>
                                          <p:attrName>ppt_x</p:attrName>
                                        </p:attrNameLst>
                                      </p:cBhvr>
                                      <p:tavLst>
                                        <p:tav tm="0">
                                          <p:val>
                                            <p:strVal val="#ppt_x"/>
                                          </p:val>
                                        </p:tav>
                                        <p:tav tm="100000">
                                          <p:val>
                                            <p:strVal val="#ppt_x"/>
                                          </p:val>
                                        </p:tav>
                                      </p:tavLst>
                                    </p:anim>
                                    <p:anim calcmode="lin" valueType="num">
                                      <p:cBhvr additive="base">
                                        <p:cTn id="42" dur="500" fill="hold"/>
                                        <p:tgtEl>
                                          <p:spTgt spid="364550"/>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500"/>
                            </p:stCondLst>
                            <p:childTnLst>
                              <p:par>
                                <p:cTn id="44" presetID="2" presetClass="entr" presetSubtype="4" fill="hold" nodeType="afterEffect">
                                  <p:stCondLst>
                                    <p:cond delay="0"/>
                                  </p:stCondLst>
                                  <p:childTnLst>
                                    <p:set>
                                      <p:cBhvr>
                                        <p:cTn id="45" dur="1" fill="hold">
                                          <p:stCondLst>
                                            <p:cond delay="0"/>
                                          </p:stCondLst>
                                        </p:cTn>
                                        <p:tgtEl>
                                          <p:spTgt spid="364549"/>
                                        </p:tgtEl>
                                        <p:attrNameLst>
                                          <p:attrName>style.visibility</p:attrName>
                                        </p:attrNameLst>
                                      </p:cBhvr>
                                      <p:to>
                                        <p:strVal val="visible"/>
                                      </p:to>
                                    </p:set>
                                    <p:anim calcmode="lin" valueType="num">
                                      <p:cBhvr additive="base">
                                        <p:cTn id="46" dur="500" fill="hold"/>
                                        <p:tgtEl>
                                          <p:spTgt spid="364549"/>
                                        </p:tgtEl>
                                        <p:attrNameLst>
                                          <p:attrName>ppt_x</p:attrName>
                                        </p:attrNameLst>
                                      </p:cBhvr>
                                      <p:tavLst>
                                        <p:tav tm="0">
                                          <p:val>
                                            <p:strVal val="#ppt_x"/>
                                          </p:val>
                                        </p:tav>
                                        <p:tav tm="100000">
                                          <p:val>
                                            <p:strVal val="#ppt_x"/>
                                          </p:val>
                                        </p:tav>
                                      </p:tavLst>
                                    </p:anim>
                                    <p:anim calcmode="lin" valueType="num">
                                      <p:cBhvr additive="base">
                                        <p:cTn id="47" dur="500" fill="hold"/>
                                        <p:tgtEl>
                                          <p:spTgt spid="364549"/>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364552"/>
                                        </p:tgtEl>
                                        <p:attrNameLst>
                                          <p:attrName>style.visibility</p:attrName>
                                        </p:attrNameLst>
                                      </p:cBhvr>
                                      <p:to>
                                        <p:strVal val="visible"/>
                                      </p:to>
                                    </p:set>
                                    <p:anim calcmode="lin" valueType="num">
                                      <p:cBhvr additive="base">
                                        <p:cTn id="52" dur="500" fill="hold"/>
                                        <p:tgtEl>
                                          <p:spTgt spid="364552"/>
                                        </p:tgtEl>
                                        <p:attrNameLst>
                                          <p:attrName>ppt_x</p:attrName>
                                        </p:attrNameLst>
                                      </p:cBhvr>
                                      <p:tavLst>
                                        <p:tav tm="0">
                                          <p:val>
                                            <p:strVal val="#ppt_x"/>
                                          </p:val>
                                        </p:tav>
                                        <p:tav tm="100000">
                                          <p:val>
                                            <p:strVal val="#ppt_x"/>
                                          </p:val>
                                        </p:tav>
                                      </p:tavLst>
                                    </p:anim>
                                    <p:anim calcmode="lin" valueType="num">
                                      <p:cBhvr additive="base">
                                        <p:cTn id="53" dur="500" fill="hold"/>
                                        <p:tgtEl>
                                          <p:spTgt spid="364552"/>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00"/>
                            </p:stCondLst>
                            <p:childTnLst>
                              <p:par>
                                <p:cTn id="55" presetID="2" presetClass="entr" presetSubtype="4" fill="hold" nodeType="afterEffect">
                                  <p:stCondLst>
                                    <p:cond delay="0"/>
                                  </p:stCondLst>
                                  <p:childTnLst>
                                    <p:set>
                                      <p:cBhvr>
                                        <p:cTn id="56" dur="1" fill="hold">
                                          <p:stCondLst>
                                            <p:cond delay="0"/>
                                          </p:stCondLst>
                                        </p:cTn>
                                        <p:tgtEl>
                                          <p:spTgt spid="364551"/>
                                        </p:tgtEl>
                                        <p:attrNameLst>
                                          <p:attrName>style.visibility</p:attrName>
                                        </p:attrNameLst>
                                      </p:cBhvr>
                                      <p:to>
                                        <p:strVal val="visible"/>
                                      </p:to>
                                    </p:set>
                                    <p:anim calcmode="lin" valueType="num">
                                      <p:cBhvr additive="base">
                                        <p:cTn id="57" dur="500" fill="hold"/>
                                        <p:tgtEl>
                                          <p:spTgt spid="364551"/>
                                        </p:tgtEl>
                                        <p:attrNameLst>
                                          <p:attrName>ppt_x</p:attrName>
                                        </p:attrNameLst>
                                      </p:cBhvr>
                                      <p:tavLst>
                                        <p:tav tm="0">
                                          <p:val>
                                            <p:strVal val="#ppt_x"/>
                                          </p:val>
                                        </p:tav>
                                        <p:tav tm="100000">
                                          <p:val>
                                            <p:strVal val="#ppt_x"/>
                                          </p:val>
                                        </p:tav>
                                      </p:tavLst>
                                    </p:anim>
                                    <p:anim calcmode="lin" valueType="num">
                                      <p:cBhvr additive="base">
                                        <p:cTn id="58" dur="500" fill="hold"/>
                                        <p:tgtEl>
                                          <p:spTgt spid="3645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P spid="364550" grpId="0"/>
      <p:bldP spid="3645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上一讲内容回顾</a:t>
            </a:r>
          </a:p>
        </p:txBody>
      </p:sp>
      <p:sp>
        <p:nvSpPr>
          <p:cNvPr id="411651" name="Rectangle 3"/>
          <p:cNvSpPr>
            <a:spLocks noGrp="1" noChangeArrowheads="1"/>
          </p:cNvSpPr>
          <p:nvPr>
            <p:ph idx="1"/>
          </p:nvPr>
        </p:nvSpPr>
        <p:spPr>
          <a:xfrm>
            <a:off x="1331913" y="1125538"/>
            <a:ext cx="7488237" cy="5119687"/>
          </a:xfrm>
        </p:spPr>
        <p:txBody>
          <a:bodyPr/>
          <a:lstStyle/>
          <a:p>
            <a:pPr eaLnBrk="1" hangingPunct="1">
              <a:lnSpc>
                <a:spcPct val="114000"/>
              </a:lnSpc>
              <a:spcBef>
                <a:spcPts val="600"/>
              </a:spcBef>
              <a:buClr>
                <a:srgbClr val="CC00CC"/>
              </a:buClr>
              <a:buFont typeface="Wingdings" panose="05000000000000000000" pitchFamily="2" charset="2"/>
              <a:buChar char="Ø"/>
            </a:pPr>
            <a:r>
              <a:rPr lang="zh-CN" altLang="en-US" sz="3600" smtClean="0">
                <a:solidFill>
                  <a:srgbClr val="0000FF"/>
                </a:solidFill>
              </a:rPr>
              <a:t>排队论简介</a:t>
            </a:r>
          </a:p>
          <a:p>
            <a:pPr lvl="1" eaLnBrk="1" hangingPunct="1">
              <a:lnSpc>
                <a:spcPct val="114000"/>
              </a:lnSpc>
              <a:spcBef>
                <a:spcPts val="600"/>
              </a:spcBef>
              <a:buClr>
                <a:srgbClr val="FF0000"/>
              </a:buClr>
              <a:buFontTx/>
              <a:buChar char="•"/>
            </a:pPr>
            <a:r>
              <a:rPr lang="zh-CN" altLang="en-US" sz="3200" smtClean="0">
                <a:solidFill>
                  <a:srgbClr val="CC00CC"/>
                </a:solidFill>
              </a:rPr>
              <a:t>排队的概念</a:t>
            </a:r>
          </a:p>
          <a:p>
            <a:pPr lvl="1" eaLnBrk="1" hangingPunct="1">
              <a:lnSpc>
                <a:spcPct val="114000"/>
              </a:lnSpc>
              <a:spcBef>
                <a:spcPts val="600"/>
              </a:spcBef>
              <a:buClr>
                <a:srgbClr val="FF0000"/>
              </a:buClr>
              <a:buFontTx/>
              <a:buChar char="•"/>
            </a:pPr>
            <a:r>
              <a:rPr lang="zh-CN" altLang="en-US" sz="3200" smtClean="0">
                <a:solidFill>
                  <a:srgbClr val="CC00CC"/>
                </a:solidFill>
              </a:rPr>
              <a:t>基本的排队系统</a:t>
            </a:r>
          </a:p>
          <a:p>
            <a:pPr lvl="1" eaLnBrk="1" hangingPunct="1">
              <a:lnSpc>
                <a:spcPct val="114000"/>
              </a:lnSpc>
              <a:spcBef>
                <a:spcPts val="600"/>
              </a:spcBef>
              <a:buClr>
                <a:srgbClr val="FF0000"/>
              </a:buClr>
              <a:buFontTx/>
              <a:buChar char="•"/>
            </a:pPr>
            <a:r>
              <a:rPr lang="zh-CN" altLang="en-US" sz="3200" smtClean="0">
                <a:solidFill>
                  <a:srgbClr val="CC00CC"/>
                </a:solidFill>
              </a:rPr>
              <a:t>排队系统的基本组成</a:t>
            </a:r>
          </a:p>
          <a:p>
            <a:pPr lvl="1" eaLnBrk="1" hangingPunct="1">
              <a:lnSpc>
                <a:spcPct val="114000"/>
              </a:lnSpc>
              <a:spcBef>
                <a:spcPts val="600"/>
              </a:spcBef>
              <a:buClr>
                <a:srgbClr val="FF0000"/>
              </a:buClr>
              <a:buFontTx/>
              <a:buChar char="•"/>
            </a:pPr>
            <a:r>
              <a:rPr lang="zh-CN" altLang="en-US" sz="3200" smtClean="0">
                <a:solidFill>
                  <a:srgbClr val="CC00CC"/>
                </a:solidFill>
              </a:rPr>
              <a:t>经典排队系统的符号表示方法</a:t>
            </a:r>
            <a:endParaRPr lang="en-US" altLang="zh-CN" sz="3200" smtClean="0">
              <a:solidFill>
                <a:srgbClr val="CC00CC"/>
              </a:solidFill>
            </a:endParaRPr>
          </a:p>
          <a:p>
            <a:pPr eaLnBrk="1" hangingPunct="1">
              <a:lnSpc>
                <a:spcPct val="114000"/>
              </a:lnSpc>
              <a:spcBef>
                <a:spcPts val="600"/>
              </a:spcBef>
              <a:buClr>
                <a:srgbClr val="CC00CC"/>
              </a:buClr>
              <a:buFont typeface="Wingdings" panose="05000000000000000000" pitchFamily="2" charset="2"/>
              <a:buChar char="Ø"/>
            </a:pPr>
            <a:r>
              <a:rPr lang="zh-CN" altLang="en-US" sz="3600" smtClean="0">
                <a:solidFill>
                  <a:srgbClr val="0000FF"/>
                </a:solidFill>
              </a:rPr>
              <a:t>无限源的简单排队系统</a:t>
            </a:r>
            <a:r>
              <a:rPr lang="en-US" altLang="zh-CN" sz="3600" smtClean="0">
                <a:solidFill>
                  <a:srgbClr val="0000FF"/>
                </a:solidFill>
              </a:rPr>
              <a:t>—M/M/1/</a:t>
            </a:r>
            <a:r>
              <a:rPr lang="en-US" altLang="zh-CN" sz="3600" smtClean="0">
                <a:solidFill>
                  <a:srgbClr val="0000FF"/>
                </a:solidFill>
                <a:sym typeface="Symbol" panose="05050102010706020507" pitchFamily="18" charset="2"/>
              </a:rPr>
              <a:t></a:t>
            </a:r>
            <a:endParaRPr lang="en-US" altLang="zh-CN" sz="3600" smtClean="0">
              <a:solidFill>
                <a:srgbClr val="0000FF"/>
              </a:solidFill>
            </a:endParaRPr>
          </a:p>
          <a:p>
            <a:pPr lvl="1" eaLnBrk="1" hangingPunct="1">
              <a:lnSpc>
                <a:spcPct val="114000"/>
              </a:lnSpc>
              <a:spcBef>
                <a:spcPts val="600"/>
              </a:spcBef>
              <a:buClr>
                <a:srgbClr val="FF0000"/>
              </a:buClr>
              <a:buFontTx/>
              <a:buChar char="•"/>
            </a:pPr>
            <a:r>
              <a:rPr lang="zh-CN" altLang="en-US" sz="3200" smtClean="0">
                <a:solidFill>
                  <a:srgbClr val="CC00CC"/>
                </a:solidFill>
              </a:rPr>
              <a:t>问题的引入</a:t>
            </a:r>
          </a:p>
          <a:p>
            <a:pPr lvl="1" eaLnBrk="1" hangingPunct="1">
              <a:lnSpc>
                <a:spcPct val="114000"/>
              </a:lnSpc>
              <a:spcBef>
                <a:spcPts val="600"/>
              </a:spcBef>
              <a:buClr>
                <a:srgbClr val="FF0000"/>
              </a:buClr>
              <a:buFontTx/>
              <a:buChar char="•"/>
            </a:pPr>
            <a:r>
              <a:rPr lang="zh-CN" altLang="en-US" sz="3200" smtClean="0">
                <a:solidFill>
                  <a:srgbClr val="CC00CC"/>
                </a:solidFill>
              </a:rPr>
              <a:t>队长</a:t>
            </a:r>
          </a:p>
        </p:txBody>
      </p:sp>
      <p:sp>
        <p:nvSpPr>
          <p:cNvPr id="819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04D21DF-F501-4D3F-9305-13B19DC35CB5}"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819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819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D7050D68-AC87-4E61-9534-851F9D6FE5BF}" type="slidenum">
              <a:rPr lang="zh-CN" altLang="en-US" sz="1800">
                <a:solidFill>
                  <a:srgbClr val="00FF00"/>
                </a:solidFill>
                <a:ea typeface="黑体" panose="02010609060101010101" pitchFamily="49" charset="-122"/>
              </a:rPr>
              <a:pPr/>
              <a:t>2</a:t>
            </a:fld>
            <a:endParaRPr lang="zh-CN" altLang="en-US" sz="1800">
              <a:solidFill>
                <a:srgbClr val="00FF00"/>
              </a:solidFill>
              <a:ea typeface="黑体" panose="02010609060101010101" pitchFamily="49"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 calcmode="lin" valueType="num">
                                      <p:cBhvr additive="base">
                                        <p:cTn id="7" dur="500" fill="hold"/>
                                        <p:tgtEl>
                                          <p:spTgt spid="411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1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1651">
                                            <p:txEl>
                                              <p:pRg st="1" end="1"/>
                                            </p:txEl>
                                          </p:spTgt>
                                        </p:tgtEl>
                                        <p:attrNameLst>
                                          <p:attrName>style.visibility</p:attrName>
                                        </p:attrNameLst>
                                      </p:cBhvr>
                                      <p:to>
                                        <p:strVal val="visible"/>
                                      </p:to>
                                    </p:set>
                                    <p:anim calcmode="lin" valueType="num">
                                      <p:cBhvr additive="base">
                                        <p:cTn id="13" dur="500" fill="hold"/>
                                        <p:tgtEl>
                                          <p:spTgt spid="411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165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11651">
                                            <p:txEl>
                                              <p:pRg st="2" end="2"/>
                                            </p:txEl>
                                          </p:spTgt>
                                        </p:tgtEl>
                                        <p:attrNameLst>
                                          <p:attrName>style.visibility</p:attrName>
                                        </p:attrNameLst>
                                      </p:cBhvr>
                                      <p:to>
                                        <p:strVal val="visible"/>
                                      </p:to>
                                    </p:set>
                                    <p:anim calcmode="lin" valueType="num">
                                      <p:cBhvr additive="base">
                                        <p:cTn id="17" dur="500" fill="hold"/>
                                        <p:tgtEl>
                                          <p:spTgt spid="41165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165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11651">
                                            <p:txEl>
                                              <p:pRg st="3" end="3"/>
                                            </p:txEl>
                                          </p:spTgt>
                                        </p:tgtEl>
                                        <p:attrNameLst>
                                          <p:attrName>style.visibility</p:attrName>
                                        </p:attrNameLst>
                                      </p:cBhvr>
                                      <p:to>
                                        <p:strVal val="visible"/>
                                      </p:to>
                                    </p:set>
                                    <p:anim calcmode="lin" valueType="num">
                                      <p:cBhvr additive="base">
                                        <p:cTn id="21" dur="500" fill="hold"/>
                                        <p:tgtEl>
                                          <p:spTgt spid="41165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165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11651">
                                            <p:txEl>
                                              <p:pRg st="4" end="4"/>
                                            </p:txEl>
                                          </p:spTgt>
                                        </p:tgtEl>
                                        <p:attrNameLst>
                                          <p:attrName>style.visibility</p:attrName>
                                        </p:attrNameLst>
                                      </p:cBhvr>
                                      <p:to>
                                        <p:strVal val="visible"/>
                                      </p:to>
                                    </p:set>
                                    <p:anim calcmode="lin" valueType="num">
                                      <p:cBhvr additive="base">
                                        <p:cTn id="25" dur="500" fill="hold"/>
                                        <p:tgtEl>
                                          <p:spTgt spid="4116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1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1651">
                                            <p:txEl>
                                              <p:pRg st="5" end="5"/>
                                            </p:txEl>
                                          </p:spTgt>
                                        </p:tgtEl>
                                        <p:attrNameLst>
                                          <p:attrName>style.visibility</p:attrName>
                                        </p:attrNameLst>
                                      </p:cBhvr>
                                      <p:to>
                                        <p:strVal val="visible"/>
                                      </p:to>
                                    </p:set>
                                    <p:anim calcmode="lin" valueType="num">
                                      <p:cBhvr additive="base">
                                        <p:cTn id="31" dur="500" fill="hold"/>
                                        <p:tgtEl>
                                          <p:spTgt spid="41165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16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1651">
                                            <p:txEl>
                                              <p:pRg st="6" end="6"/>
                                            </p:txEl>
                                          </p:spTgt>
                                        </p:tgtEl>
                                        <p:attrNameLst>
                                          <p:attrName>style.visibility</p:attrName>
                                        </p:attrNameLst>
                                      </p:cBhvr>
                                      <p:to>
                                        <p:strVal val="visible"/>
                                      </p:to>
                                    </p:set>
                                    <p:anim calcmode="lin" valueType="num">
                                      <p:cBhvr additive="base">
                                        <p:cTn id="37" dur="500" fill="hold"/>
                                        <p:tgtEl>
                                          <p:spTgt spid="41165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165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11651">
                                            <p:txEl>
                                              <p:pRg st="7" end="7"/>
                                            </p:txEl>
                                          </p:spTgt>
                                        </p:tgtEl>
                                        <p:attrNameLst>
                                          <p:attrName>style.visibility</p:attrName>
                                        </p:attrNameLst>
                                      </p:cBhvr>
                                      <p:to>
                                        <p:strVal val="visible"/>
                                      </p:to>
                                    </p:set>
                                    <p:anim calcmode="lin" valueType="num">
                                      <p:cBhvr additive="base">
                                        <p:cTn id="41" dur="500" fill="hold"/>
                                        <p:tgtEl>
                                          <p:spTgt spid="41165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1165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4019D06-633C-4338-8C13-161644B6A36D}"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4505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45060" name="Rectangle 2"/>
          <p:cNvSpPr>
            <a:spLocks noGrp="1" noChangeArrowheads="1"/>
          </p:cNvSpPr>
          <p:nvPr>
            <p:ph type="title"/>
          </p:nvPr>
        </p:nvSpPr>
        <p:spPr/>
        <p:txBody>
          <a:bodyPr/>
          <a:lstStyle/>
          <a:p>
            <a:pPr eaLnBrk="1" hangingPunct="1"/>
            <a:r>
              <a:rPr lang="en-US" altLang="zh-CN" smtClean="0"/>
              <a:t>Little</a:t>
            </a:r>
            <a:r>
              <a:rPr lang="zh-CN" altLang="en-US" smtClean="0"/>
              <a:t>公式</a:t>
            </a:r>
          </a:p>
        </p:txBody>
      </p:sp>
      <p:sp>
        <p:nvSpPr>
          <p:cNvPr id="366595" name="Rectangle 3"/>
          <p:cNvSpPr>
            <a:spLocks noGrp="1" noChangeArrowheads="1"/>
          </p:cNvSpPr>
          <p:nvPr>
            <p:ph type="body" idx="1"/>
          </p:nvPr>
        </p:nvSpPr>
        <p:spPr>
          <a:xfrm>
            <a:off x="1193800" y="1143000"/>
            <a:ext cx="7567613" cy="512763"/>
          </a:xfrm>
        </p:spPr>
        <p:txBody>
          <a:bodyPr/>
          <a:lstStyle/>
          <a:p>
            <a:pPr algn="r" eaLnBrk="1" hangingPunct="1">
              <a:buFont typeface="Wingdings" panose="05000000000000000000" pitchFamily="2" charset="2"/>
              <a:buNone/>
            </a:pPr>
            <a:r>
              <a:rPr lang="zh-CN" altLang="en-US" smtClean="0"/>
              <a:t>对于一个排队系统，如果在它达到统计平衡</a:t>
            </a:r>
          </a:p>
        </p:txBody>
      </p:sp>
      <p:sp>
        <p:nvSpPr>
          <p:cNvPr id="366596" name="Rectangle 4"/>
          <p:cNvSpPr>
            <a:spLocks noChangeArrowheads="1"/>
          </p:cNvSpPr>
          <p:nvPr/>
        </p:nvSpPr>
        <p:spPr bwMode="auto">
          <a:xfrm>
            <a:off x="1104900" y="1600200"/>
            <a:ext cx="77724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dist" eaLnBrk="1" hangingPunct="1">
              <a:lnSpc>
                <a:spcPct val="150000"/>
              </a:lnSpc>
              <a:buFont typeface="Wingdings" panose="05000000000000000000" pitchFamily="2" charset="2"/>
              <a:buNone/>
            </a:pPr>
            <a:r>
              <a:rPr lang="zh-CN" altLang="en-US"/>
              <a:t>状态后，系统中任一时刻的</a:t>
            </a:r>
            <a:r>
              <a:rPr lang="zh-CN" altLang="en-US">
                <a:solidFill>
                  <a:srgbClr val="CC00CC"/>
                </a:solidFill>
              </a:rPr>
              <a:t>平均队长</a:t>
            </a:r>
            <a:r>
              <a:rPr lang="zh-CN" altLang="en-US"/>
              <a:t>    、</a:t>
            </a:r>
            <a:r>
              <a:rPr lang="zh-CN" altLang="en-US">
                <a:solidFill>
                  <a:srgbClr val="CC00CC"/>
                </a:solidFill>
              </a:rPr>
              <a:t>平均等待队长</a:t>
            </a:r>
            <a:r>
              <a:rPr lang="zh-CN" altLang="en-US"/>
              <a:t>     ，与每一顾客在系统中的</a:t>
            </a:r>
            <a:r>
              <a:rPr lang="zh-CN" altLang="en-US">
                <a:solidFill>
                  <a:srgbClr val="CC00CC"/>
                </a:solidFill>
              </a:rPr>
              <a:t>平均逗留时间</a:t>
            </a:r>
          </a:p>
          <a:p>
            <a:pPr eaLnBrk="1" hangingPunct="1">
              <a:lnSpc>
                <a:spcPct val="150000"/>
              </a:lnSpc>
              <a:buFont typeface="Wingdings" panose="05000000000000000000" pitchFamily="2" charset="2"/>
              <a:buNone/>
            </a:pPr>
            <a:r>
              <a:rPr lang="zh-CN" altLang="en-US"/>
              <a:t>       、</a:t>
            </a:r>
            <a:r>
              <a:rPr lang="zh-CN" altLang="en-US">
                <a:solidFill>
                  <a:srgbClr val="CC00CC"/>
                </a:solidFill>
              </a:rPr>
              <a:t>平均等待时间</a:t>
            </a:r>
            <a:r>
              <a:rPr lang="zh-CN" altLang="en-US"/>
              <a:t>      之间有关系式：</a:t>
            </a:r>
          </a:p>
        </p:txBody>
      </p:sp>
      <p:graphicFrame>
        <p:nvGraphicFramePr>
          <p:cNvPr id="366597" name="Object 5"/>
          <p:cNvGraphicFramePr>
            <a:graphicFrameLocks noChangeAspect="1"/>
          </p:cNvGraphicFramePr>
          <p:nvPr/>
        </p:nvGraphicFramePr>
        <p:xfrm>
          <a:off x="6931025" y="1760538"/>
          <a:ext cx="377825" cy="495300"/>
        </p:xfrm>
        <a:graphic>
          <a:graphicData uri="http://schemas.openxmlformats.org/presentationml/2006/ole">
            <mc:AlternateContent xmlns:mc="http://schemas.openxmlformats.org/markup-compatibility/2006">
              <mc:Choice xmlns:v="urn:schemas-microsoft-com:vml" Requires="v">
                <p:oleObj spid="_x0000_s45070" name="Equation" r:id="rId4" imgW="164885" imgH="215619" progId="Equation.3">
                  <p:embed/>
                </p:oleObj>
              </mc:Choice>
              <mc:Fallback>
                <p:oleObj name="Equation" r:id="rId4" imgW="164885" imgH="21561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1025" y="1760538"/>
                        <a:ext cx="377825"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6598" name="Object 6"/>
          <p:cNvGraphicFramePr>
            <a:graphicFrameLocks noChangeAspect="1"/>
          </p:cNvGraphicFramePr>
          <p:nvPr/>
        </p:nvGraphicFramePr>
        <p:xfrm>
          <a:off x="2278063" y="2400300"/>
          <a:ext cx="493712" cy="554038"/>
        </p:xfrm>
        <a:graphic>
          <a:graphicData uri="http://schemas.openxmlformats.org/presentationml/2006/ole">
            <mc:AlternateContent xmlns:mc="http://schemas.openxmlformats.org/markup-compatibility/2006">
              <mc:Choice xmlns:v="urn:schemas-microsoft-com:vml" Requires="v">
                <p:oleObj spid="_x0000_s45071" name="Equation" r:id="rId6" imgW="215713" imgH="241091" progId="Equation.3">
                  <p:embed/>
                </p:oleObj>
              </mc:Choice>
              <mc:Fallback>
                <p:oleObj name="Equation" r:id="rId6" imgW="215713" imgH="241091"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8063" y="2400300"/>
                        <a:ext cx="493712"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6599" name="Object 7"/>
          <p:cNvGraphicFramePr>
            <a:graphicFrameLocks noChangeAspect="1"/>
          </p:cNvGraphicFramePr>
          <p:nvPr/>
        </p:nvGraphicFramePr>
        <p:xfrm>
          <a:off x="1227138" y="3065463"/>
          <a:ext cx="465137" cy="495300"/>
        </p:xfrm>
        <a:graphic>
          <a:graphicData uri="http://schemas.openxmlformats.org/presentationml/2006/ole">
            <mc:AlternateContent xmlns:mc="http://schemas.openxmlformats.org/markup-compatibility/2006">
              <mc:Choice xmlns:v="urn:schemas-microsoft-com:vml" Requires="v">
                <p:oleObj spid="_x0000_s45072" name="公式" r:id="rId8" imgW="203024" imgH="215713" progId="Equation.3">
                  <p:embed/>
                </p:oleObj>
              </mc:Choice>
              <mc:Fallback>
                <p:oleObj name="公式" r:id="rId8" imgW="203024" imgH="215713"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7138" y="3065463"/>
                        <a:ext cx="465137"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6600" name="Object 8"/>
          <p:cNvGraphicFramePr>
            <a:graphicFrameLocks noChangeAspect="1"/>
          </p:cNvGraphicFramePr>
          <p:nvPr/>
        </p:nvGraphicFramePr>
        <p:xfrm>
          <a:off x="4308475" y="3065463"/>
          <a:ext cx="611188" cy="554037"/>
        </p:xfrm>
        <a:graphic>
          <a:graphicData uri="http://schemas.openxmlformats.org/presentationml/2006/ole">
            <mc:AlternateContent xmlns:mc="http://schemas.openxmlformats.org/markup-compatibility/2006">
              <mc:Choice xmlns:v="urn:schemas-microsoft-com:vml" Requires="v">
                <p:oleObj spid="_x0000_s45073" name="Equation" r:id="rId10" imgW="266469" imgH="241091" progId="Equation.3">
                  <p:embed/>
                </p:oleObj>
              </mc:Choice>
              <mc:Fallback>
                <p:oleObj name="Equation" r:id="rId10" imgW="266469" imgH="241091"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08475" y="3065463"/>
                        <a:ext cx="611188"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6601" name="Object 9"/>
          <p:cNvGraphicFramePr>
            <a:graphicFrameLocks noChangeAspect="1"/>
          </p:cNvGraphicFramePr>
          <p:nvPr/>
        </p:nvGraphicFramePr>
        <p:xfrm>
          <a:off x="1692275" y="3644900"/>
          <a:ext cx="6797675" cy="1014413"/>
        </p:xfrm>
        <a:graphic>
          <a:graphicData uri="http://schemas.openxmlformats.org/presentationml/2006/ole">
            <mc:AlternateContent xmlns:mc="http://schemas.openxmlformats.org/markup-compatibility/2006">
              <mc:Choice xmlns:v="urn:schemas-microsoft-com:vml" Requires="v">
                <p:oleObj spid="_x0000_s45074" name="Equation" r:id="rId12" imgW="1676400" imgH="228600" progId="Equation.3">
                  <p:embed/>
                </p:oleObj>
              </mc:Choice>
              <mc:Fallback>
                <p:oleObj name="Equation" r:id="rId12" imgW="1676400" imgH="22860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92275" y="3644900"/>
                        <a:ext cx="6797675"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6602" name="Rectangle 10"/>
          <p:cNvSpPr>
            <a:spLocks noChangeArrowheads="1"/>
          </p:cNvSpPr>
          <p:nvPr/>
        </p:nvSpPr>
        <p:spPr bwMode="auto">
          <a:xfrm>
            <a:off x="1143000" y="4643438"/>
            <a:ext cx="77724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Tx/>
              <a:buFontTx/>
              <a:buNone/>
            </a:pPr>
            <a:r>
              <a:rPr lang="zh-CN" altLang="en-US"/>
              <a:t>成立，则称该排队系统满足</a:t>
            </a:r>
            <a:r>
              <a:rPr lang="en-US" altLang="zh-CN">
                <a:solidFill>
                  <a:srgbClr val="CC00CC"/>
                </a:solidFill>
              </a:rPr>
              <a:t>Little</a:t>
            </a:r>
            <a:r>
              <a:rPr lang="zh-CN" altLang="en-US">
                <a:solidFill>
                  <a:srgbClr val="CC00CC"/>
                </a:solidFill>
              </a:rPr>
              <a:t>公式</a:t>
            </a:r>
            <a:r>
              <a:rPr lang="zh-CN" altLang="en-US"/>
              <a:t>。其中</a:t>
            </a:r>
            <a:r>
              <a:rPr lang="zh-CN" altLang="en-US">
                <a:solidFill>
                  <a:srgbClr val="CC00CC"/>
                </a:solidFill>
                <a:sym typeface="Symbol" panose="05050102010706020507" pitchFamily="18" charset="2"/>
              </a:rPr>
              <a:t></a:t>
            </a:r>
            <a:r>
              <a:rPr lang="en-US" altLang="zh-CN" baseline="-25000">
                <a:solidFill>
                  <a:srgbClr val="CC00CC"/>
                </a:solidFill>
                <a:sym typeface="Symbol" panose="05050102010706020507" pitchFamily="18" charset="2"/>
              </a:rPr>
              <a:t>e</a:t>
            </a:r>
            <a:r>
              <a:rPr lang="zh-CN" altLang="en-US">
                <a:sym typeface="Symbol" panose="05050102010706020507" pitchFamily="18" charset="2"/>
              </a:rPr>
              <a:t>表示</a:t>
            </a:r>
            <a:r>
              <a:rPr lang="zh-CN" altLang="en-US">
                <a:solidFill>
                  <a:srgbClr val="0000FF"/>
                </a:solidFill>
                <a:sym typeface="Symbol" panose="05050102010706020507" pitchFamily="18" charset="2"/>
              </a:rPr>
              <a:t>单位时间内实际进入系统的平均顾客数</a:t>
            </a:r>
            <a:r>
              <a:rPr lang="zh-CN" altLang="en-US">
                <a:sym typeface="Symbol" panose="05050102010706020507" pitchFamily="18" charset="2"/>
              </a:rPr>
              <a:t>。</a:t>
            </a:r>
          </a:p>
        </p:txBody>
      </p:sp>
      <p:sp>
        <p:nvSpPr>
          <p:cNvPr id="45069"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B24952FD-F3B1-4835-989D-3354BAE838FE}" type="slidenum">
              <a:rPr lang="zh-CN" altLang="en-US" sz="1800">
                <a:solidFill>
                  <a:srgbClr val="00FF00"/>
                </a:solidFill>
                <a:ea typeface="黑体" panose="02010609060101010101" pitchFamily="49" charset="-122"/>
              </a:rPr>
              <a:pPr/>
              <a:t>20</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66595">
                                            <p:txEl>
                                              <p:pRg st="0" end="0"/>
                                            </p:txEl>
                                          </p:spTgt>
                                        </p:tgtEl>
                                        <p:attrNameLst>
                                          <p:attrName>style.visibility</p:attrName>
                                        </p:attrNameLst>
                                      </p:cBhvr>
                                      <p:to>
                                        <p:strVal val="visible"/>
                                      </p:to>
                                    </p:set>
                                    <p:anim calcmode="lin" valueType="num">
                                      <p:cBhvr>
                                        <p:cTn id="7" dur="1000" fill="hold"/>
                                        <p:tgtEl>
                                          <p:spTgt spid="36659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6659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6659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66595">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366596"/>
                                        </p:tgtEl>
                                        <p:attrNameLst>
                                          <p:attrName>style.visibility</p:attrName>
                                        </p:attrNameLst>
                                      </p:cBhvr>
                                      <p:to>
                                        <p:strVal val="visible"/>
                                      </p:to>
                                    </p:set>
                                    <p:anim calcmode="lin" valueType="num">
                                      <p:cBhvr>
                                        <p:cTn id="13" dur="1000" fill="hold"/>
                                        <p:tgtEl>
                                          <p:spTgt spid="366596"/>
                                        </p:tgtEl>
                                        <p:attrNameLst>
                                          <p:attrName>ppt_w</p:attrName>
                                        </p:attrNameLst>
                                      </p:cBhvr>
                                      <p:tavLst>
                                        <p:tav tm="0">
                                          <p:val>
                                            <p:fltVal val="0"/>
                                          </p:val>
                                        </p:tav>
                                        <p:tav tm="100000">
                                          <p:val>
                                            <p:strVal val="#ppt_w"/>
                                          </p:val>
                                        </p:tav>
                                      </p:tavLst>
                                    </p:anim>
                                    <p:anim calcmode="lin" valueType="num">
                                      <p:cBhvr>
                                        <p:cTn id="14" dur="1000" fill="hold"/>
                                        <p:tgtEl>
                                          <p:spTgt spid="366596"/>
                                        </p:tgtEl>
                                        <p:attrNameLst>
                                          <p:attrName>ppt_h</p:attrName>
                                        </p:attrNameLst>
                                      </p:cBhvr>
                                      <p:tavLst>
                                        <p:tav tm="0">
                                          <p:val>
                                            <p:fltVal val="0"/>
                                          </p:val>
                                        </p:tav>
                                        <p:tav tm="100000">
                                          <p:val>
                                            <p:strVal val="#ppt_h"/>
                                          </p:val>
                                        </p:tav>
                                      </p:tavLst>
                                    </p:anim>
                                    <p:anim calcmode="lin" valueType="num">
                                      <p:cBhvr>
                                        <p:cTn id="15" dur="1000" fill="hold"/>
                                        <p:tgtEl>
                                          <p:spTgt spid="366596"/>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66596"/>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366597"/>
                                        </p:tgtEl>
                                        <p:attrNameLst>
                                          <p:attrName>style.visibility</p:attrName>
                                        </p:attrNameLst>
                                      </p:cBhvr>
                                      <p:to>
                                        <p:strVal val="visible"/>
                                      </p:to>
                                    </p:set>
                                    <p:anim calcmode="lin" valueType="num">
                                      <p:cBhvr>
                                        <p:cTn id="19" dur="1000" fill="hold"/>
                                        <p:tgtEl>
                                          <p:spTgt spid="366597"/>
                                        </p:tgtEl>
                                        <p:attrNameLst>
                                          <p:attrName>ppt_w</p:attrName>
                                        </p:attrNameLst>
                                      </p:cBhvr>
                                      <p:tavLst>
                                        <p:tav tm="0">
                                          <p:val>
                                            <p:fltVal val="0"/>
                                          </p:val>
                                        </p:tav>
                                        <p:tav tm="100000">
                                          <p:val>
                                            <p:strVal val="#ppt_w"/>
                                          </p:val>
                                        </p:tav>
                                      </p:tavLst>
                                    </p:anim>
                                    <p:anim calcmode="lin" valueType="num">
                                      <p:cBhvr>
                                        <p:cTn id="20" dur="1000" fill="hold"/>
                                        <p:tgtEl>
                                          <p:spTgt spid="366597"/>
                                        </p:tgtEl>
                                        <p:attrNameLst>
                                          <p:attrName>ppt_h</p:attrName>
                                        </p:attrNameLst>
                                      </p:cBhvr>
                                      <p:tavLst>
                                        <p:tav tm="0">
                                          <p:val>
                                            <p:fltVal val="0"/>
                                          </p:val>
                                        </p:tav>
                                        <p:tav tm="100000">
                                          <p:val>
                                            <p:strVal val="#ppt_h"/>
                                          </p:val>
                                        </p:tav>
                                      </p:tavLst>
                                    </p:anim>
                                    <p:anim calcmode="lin" valueType="num">
                                      <p:cBhvr>
                                        <p:cTn id="21" dur="1000" fill="hold"/>
                                        <p:tgtEl>
                                          <p:spTgt spid="366597"/>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366597"/>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0"/>
                                  </p:stCondLst>
                                  <p:childTnLst>
                                    <p:set>
                                      <p:cBhvr>
                                        <p:cTn id="24" dur="1" fill="hold">
                                          <p:stCondLst>
                                            <p:cond delay="0"/>
                                          </p:stCondLst>
                                        </p:cTn>
                                        <p:tgtEl>
                                          <p:spTgt spid="366598"/>
                                        </p:tgtEl>
                                        <p:attrNameLst>
                                          <p:attrName>style.visibility</p:attrName>
                                        </p:attrNameLst>
                                      </p:cBhvr>
                                      <p:to>
                                        <p:strVal val="visible"/>
                                      </p:to>
                                    </p:set>
                                    <p:anim calcmode="lin" valueType="num">
                                      <p:cBhvr>
                                        <p:cTn id="25" dur="1000" fill="hold"/>
                                        <p:tgtEl>
                                          <p:spTgt spid="366598"/>
                                        </p:tgtEl>
                                        <p:attrNameLst>
                                          <p:attrName>ppt_w</p:attrName>
                                        </p:attrNameLst>
                                      </p:cBhvr>
                                      <p:tavLst>
                                        <p:tav tm="0">
                                          <p:val>
                                            <p:fltVal val="0"/>
                                          </p:val>
                                        </p:tav>
                                        <p:tav tm="100000">
                                          <p:val>
                                            <p:strVal val="#ppt_w"/>
                                          </p:val>
                                        </p:tav>
                                      </p:tavLst>
                                    </p:anim>
                                    <p:anim calcmode="lin" valueType="num">
                                      <p:cBhvr>
                                        <p:cTn id="26" dur="1000" fill="hold"/>
                                        <p:tgtEl>
                                          <p:spTgt spid="366598"/>
                                        </p:tgtEl>
                                        <p:attrNameLst>
                                          <p:attrName>ppt_h</p:attrName>
                                        </p:attrNameLst>
                                      </p:cBhvr>
                                      <p:tavLst>
                                        <p:tav tm="0">
                                          <p:val>
                                            <p:fltVal val="0"/>
                                          </p:val>
                                        </p:tav>
                                        <p:tav tm="100000">
                                          <p:val>
                                            <p:strVal val="#ppt_h"/>
                                          </p:val>
                                        </p:tav>
                                      </p:tavLst>
                                    </p:anim>
                                    <p:anim calcmode="lin" valueType="num">
                                      <p:cBhvr>
                                        <p:cTn id="27" dur="1000" fill="hold"/>
                                        <p:tgtEl>
                                          <p:spTgt spid="366598"/>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366598"/>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nodeType="withEffect">
                                  <p:stCondLst>
                                    <p:cond delay="0"/>
                                  </p:stCondLst>
                                  <p:childTnLst>
                                    <p:set>
                                      <p:cBhvr>
                                        <p:cTn id="30" dur="1" fill="hold">
                                          <p:stCondLst>
                                            <p:cond delay="0"/>
                                          </p:stCondLst>
                                        </p:cTn>
                                        <p:tgtEl>
                                          <p:spTgt spid="366599"/>
                                        </p:tgtEl>
                                        <p:attrNameLst>
                                          <p:attrName>style.visibility</p:attrName>
                                        </p:attrNameLst>
                                      </p:cBhvr>
                                      <p:to>
                                        <p:strVal val="visible"/>
                                      </p:to>
                                    </p:set>
                                    <p:anim calcmode="lin" valueType="num">
                                      <p:cBhvr>
                                        <p:cTn id="31" dur="1000" fill="hold"/>
                                        <p:tgtEl>
                                          <p:spTgt spid="366599"/>
                                        </p:tgtEl>
                                        <p:attrNameLst>
                                          <p:attrName>ppt_w</p:attrName>
                                        </p:attrNameLst>
                                      </p:cBhvr>
                                      <p:tavLst>
                                        <p:tav tm="0">
                                          <p:val>
                                            <p:fltVal val="0"/>
                                          </p:val>
                                        </p:tav>
                                        <p:tav tm="100000">
                                          <p:val>
                                            <p:strVal val="#ppt_w"/>
                                          </p:val>
                                        </p:tav>
                                      </p:tavLst>
                                    </p:anim>
                                    <p:anim calcmode="lin" valueType="num">
                                      <p:cBhvr>
                                        <p:cTn id="32" dur="1000" fill="hold"/>
                                        <p:tgtEl>
                                          <p:spTgt spid="366599"/>
                                        </p:tgtEl>
                                        <p:attrNameLst>
                                          <p:attrName>ppt_h</p:attrName>
                                        </p:attrNameLst>
                                      </p:cBhvr>
                                      <p:tavLst>
                                        <p:tav tm="0">
                                          <p:val>
                                            <p:fltVal val="0"/>
                                          </p:val>
                                        </p:tav>
                                        <p:tav tm="100000">
                                          <p:val>
                                            <p:strVal val="#ppt_h"/>
                                          </p:val>
                                        </p:tav>
                                      </p:tavLst>
                                    </p:anim>
                                    <p:anim calcmode="lin" valueType="num">
                                      <p:cBhvr>
                                        <p:cTn id="33" dur="1000" fill="hold"/>
                                        <p:tgtEl>
                                          <p:spTgt spid="366599"/>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366599"/>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nodeType="withEffect">
                                  <p:stCondLst>
                                    <p:cond delay="0"/>
                                  </p:stCondLst>
                                  <p:childTnLst>
                                    <p:set>
                                      <p:cBhvr>
                                        <p:cTn id="36" dur="1" fill="hold">
                                          <p:stCondLst>
                                            <p:cond delay="0"/>
                                          </p:stCondLst>
                                        </p:cTn>
                                        <p:tgtEl>
                                          <p:spTgt spid="366600"/>
                                        </p:tgtEl>
                                        <p:attrNameLst>
                                          <p:attrName>style.visibility</p:attrName>
                                        </p:attrNameLst>
                                      </p:cBhvr>
                                      <p:to>
                                        <p:strVal val="visible"/>
                                      </p:to>
                                    </p:set>
                                    <p:anim calcmode="lin" valueType="num">
                                      <p:cBhvr>
                                        <p:cTn id="37" dur="1000" fill="hold"/>
                                        <p:tgtEl>
                                          <p:spTgt spid="366600"/>
                                        </p:tgtEl>
                                        <p:attrNameLst>
                                          <p:attrName>ppt_w</p:attrName>
                                        </p:attrNameLst>
                                      </p:cBhvr>
                                      <p:tavLst>
                                        <p:tav tm="0">
                                          <p:val>
                                            <p:fltVal val="0"/>
                                          </p:val>
                                        </p:tav>
                                        <p:tav tm="100000">
                                          <p:val>
                                            <p:strVal val="#ppt_w"/>
                                          </p:val>
                                        </p:tav>
                                      </p:tavLst>
                                    </p:anim>
                                    <p:anim calcmode="lin" valueType="num">
                                      <p:cBhvr>
                                        <p:cTn id="38" dur="1000" fill="hold"/>
                                        <p:tgtEl>
                                          <p:spTgt spid="366600"/>
                                        </p:tgtEl>
                                        <p:attrNameLst>
                                          <p:attrName>ppt_h</p:attrName>
                                        </p:attrNameLst>
                                      </p:cBhvr>
                                      <p:tavLst>
                                        <p:tav tm="0">
                                          <p:val>
                                            <p:fltVal val="0"/>
                                          </p:val>
                                        </p:tav>
                                        <p:tav tm="100000">
                                          <p:val>
                                            <p:strVal val="#ppt_h"/>
                                          </p:val>
                                        </p:tav>
                                      </p:tavLst>
                                    </p:anim>
                                    <p:anim calcmode="lin" valueType="num">
                                      <p:cBhvr>
                                        <p:cTn id="39" dur="1000" fill="hold"/>
                                        <p:tgtEl>
                                          <p:spTgt spid="366600"/>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366600"/>
                                        </p:tgtEl>
                                        <p:attrNameLst>
                                          <p:attrName>ppt_y</p:attrName>
                                        </p:attrNameLst>
                                      </p:cBhvr>
                                      <p:tavLst>
                                        <p:tav tm="0" fmla="#ppt_y+(sin(-2*pi*(1-$))*-#ppt_x+cos(-2*pi*(1-$))*(1-#ppt_y))*(1-$)">
                                          <p:val>
                                            <p:fltVal val="0"/>
                                          </p:val>
                                        </p:tav>
                                        <p:tav tm="100000">
                                          <p:val>
                                            <p:fltVal val="1"/>
                                          </p:val>
                                        </p:tav>
                                      </p:tavLst>
                                    </p:anim>
                                  </p:childTnLst>
                                </p:cTn>
                              </p:par>
                              <p:par>
                                <p:cTn id="41" presetID="15" presetClass="entr" presetSubtype="0" fill="hold" nodeType="withEffect">
                                  <p:stCondLst>
                                    <p:cond delay="0"/>
                                  </p:stCondLst>
                                  <p:childTnLst>
                                    <p:set>
                                      <p:cBhvr>
                                        <p:cTn id="42" dur="1" fill="hold">
                                          <p:stCondLst>
                                            <p:cond delay="0"/>
                                          </p:stCondLst>
                                        </p:cTn>
                                        <p:tgtEl>
                                          <p:spTgt spid="366601"/>
                                        </p:tgtEl>
                                        <p:attrNameLst>
                                          <p:attrName>style.visibility</p:attrName>
                                        </p:attrNameLst>
                                      </p:cBhvr>
                                      <p:to>
                                        <p:strVal val="visible"/>
                                      </p:to>
                                    </p:set>
                                    <p:anim calcmode="lin" valueType="num">
                                      <p:cBhvr>
                                        <p:cTn id="43" dur="1000" fill="hold"/>
                                        <p:tgtEl>
                                          <p:spTgt spid="366601"/>
                                        </p:tgtEl>
                                        <p:attrNameLst>
                                          <p:attrName>ppt_w</p:attrName>
                                        </p:attrNameLst>
                                      </p:cBhvr>
                                      <p:tavLst>
                                        <p:tav tm="0">
                                          <p:val>
                                            <p:fltVal val="0"/>
                                          </p:val>
                                        </p:tav>
                                        <p:tav tm="100000">
                                          <p:val>
                                            <p:strVal val="#ppt_w"/>
                                          </p:val>
                                        </p:tav>
                                      </p:tavLst>
                                    </p:anim>
                                    <p:anim calcmode="lin" valueType="num">
                                      <p:cBhvr>
                                        <p:cTn id="44" dur="1000" fill="hold"/>
                                        <p:tgtEl>
                                          <p:spTgt spid="366601"/>
                                        </p:tgtEl>
                                        <p:attrNameLst>
                                          <p:attrName>ppt_h</p:attrName>
                                        </p:attrNameLst>
                                      </p:cBhvr>
                                      <p:tavLst>
                                        <p:tav tm="0">
                                          <p:val>
                                            <p:fltVal val="0"/>
                                          </p:val>
                                        </p:tav>
                                        <p:tav tm="100000">
                                          <p:val>
                                            <p:strVal val="#ppt_h"/>
                                          </p:val>
                                        </p:tav>
                                      </p:tavLst>
                                    </p:anim>
                                    <p:anim calcmode="lin" valueType="num">
                                      <p:cBhvr>
                                        <p:cTn id="45" dur="1000" fill="hold"/>
                                        <p:tgtEl>
                                          <p:spTgt spid="366601"/>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366601"/>
                                        </p:tgtEl>
                                        <p:attrNameLst>
                                          <p:attrName>ppt_y</p:attrName>
                                        </p:attrNameLst>
                                      </p:cBhvr>
                                      <p:tavLst>
                                        <p:tav tm="0" fmla="#ppt_y+(sin(-2*pi*(1-$))*-#ppt_x+cos(-2*pi*(1-$))*(1-#ppt_y))*(1-$)">
                                          <p:val>
                                            <p:fltVal val="0"/>
                                          </p:val>
                                        </p:tav>
                                        <p:tav tm="100000">
                                          <p:val>
                                            <p:fltVal val="1"/>
                                          </p:val>
                                        </p:tav>
                                      </p:tavLst>
                                    </p:anim>
                                  </p:childTnLst>
                                </p:cTn>
                              </p:par>
                              <p:par>
                                <p:cTn id="47" presetID="15" presetClass="entr" presetSubtype="0" fill="hold" grpId="0" nodeType="withEffect">
                                  <p:stCondLst>
                                    <p:cond delay="0"/>
                                  </p:stCondLst>
                                  <p:childTnLst>
                                    <p:set>
                                      <p:cBhvr>
                                        <p:cTn id="48" dur="1" fill="hold">
                                          <p:stCondLst>
                                            <p:cond delay="0"/>
                                          </p:stCondLst>
                                        </p:cTn>
                                        <p:tgtEl>
                                          <p:spTgt spid="366602"/>
                                        </p:tgtEl>
                                        <p:attrNameLst>
                                          <p:attrName>style.visibility</p:attrName>
                                        </p:attrNameLst>
                                      </p:cBhvr>
                                      <p:to>
                                        <p:strVal val="visible"/>
                                      </p:to>
                                    </p:set>
                                    <p:anim calcmode="lin" valueType="num">
                                      <p:cBhvr>
                                        <p:cTn id="49" dur="1000" fill="hold"/>
                                        <p:tgtEl>
                                          <p:spTgt spid="366602"/>
                                        </p:tgtEl>
                                        <p:attrNameLst>
                                          <p:attrName>ppt_w</p:attrName>
                                        </p:attrNameLst>
                                      </p:cBhvr>
                                      <p:tavLst>
                                        <p:tav tm="0">
                                          <p:val>
                                            <p:fltVal val="0"/>
                                          </p:val>
                                        </p:tav>
                                        <p:tav tm="100000">
                                          <p:val>
                                            <p:strVal val="#ppt_w"/>
                                          </p:val>
                                        </p:tav>
                                      </p:tavLst>
                                    </p:anim>
                                    <p:anim calcmode="lin" valueType="num">
                                      <p:cBhvr>
                                        <p:cTn id="50" dur="1000" fill="hold"/>
                                        <p:tgtEl>
                                          <p:spTgt spid="366602"/>
                                        </p:tgtEl>
                                        <p:attrNameLst>
                                          <p:attrName>ppt_h</p:attrName>
                                        </p:attrNameLst>
                                      </p:cBhvr>
                                      <p:tavLst>
                                        <p:tav tm="0">
                                          <p:val>
                                            <p:fltVal val="0"/>
                                          </p:val>
                                        </p:tav>
                                        <p:tav tm="100000">
                                          <p:val>
                                            <p:strVal val="#ppt_h"/>
                                          </p:val>
                                        </p:tav>
                                      </p:tavLst>
                                    </p:anim>
                                    <p:anim calcmode="lin" valueType="num">
                                      <p:cBhvr>
                                        <p:cTn id="51" dur="1000" fill="hold"/>
                                        <p:tgtEl>
                                          <p:spTgt spid="366602"/>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36660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p"/>
      <p:bldP spid="366596" grpId="0"/>
      <p:bldP spid="36660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DA48859-7CF2-44B2-BAA5-149B9A17545D}"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4710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368642" name="Rectangle 2"/>
          <p:cNvSpPr>
            <a:spLocks noChangeArrowheads="1"/>
          </p:cNvSpPr>
          <p:nvPr/>
        </p:nvSpPr>
        <p:spPr bwMode="auto">
          <a:xfrm>
            <a:off x="1066800" y="1647825"/>
            <a:ext cx="7772400"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buFont typeface="Wingdings" panose="05000000000000000000" pitchFamily="2" charset="2"/>
              <a:buNone/>
            </a:pPr>
            <a:r>
              <a:rPr lang="zh-CN" altLang="en-US"/>
              <a:t>服务的顾客，在他后面排队等待服务的平均顾客数等于在他的平均等待时间内实际进入系统的平均顾客数，即                    ；又考虑一个刚服务结束的顾客，在他离开系统时留在系统中的平均顾客数等于在他的平均逗留时间内实际进入系统的平均顾客数，即                 。</a:t>
            </a:r>
          </a:p>
        </p:txBody>
      </p:sp>
      <p:sp>
        <p:nvSpPr>
          <p:cNvPr id="47109" name="Rectangle 3"/>
          <p:cNvSpPr>
            <a:spLocks noGrp="1" noChangeArrowheads="1"/>
          </p:cNvSpPr>
          <p:nvPr>
            <p:ph type="title"/>
          </p:nvPr>
        </p:nvSpPr>
        <p:spPr/>
        <p:txBody>
          <a:bodyPr/>
          <a:lstStyle/>
          <a:p>
            <a:pPr eaLnBrk="1" hangingPunct="1"/>
            <a:r>
              <a:rPr lang="en-US" altLang="zh-CN" smtClean="0"/>
              <a:t>Little</a:t>
            </a:r>
            <a:r>
              <a:rPr lang="zh-CN" altLang="en-US" smtClean="0"/>
              <a:t>公式的直观解释</a:t>
            </a:r>
          </a:p>
        </p:txBody>
      </p:sp>
      <p:sp>
        <p:nvSpPr>
          <p:cNvPr id="368644" name="Rectangle 4"/>
          <p:cNvSpPr>
            <a:spLocks noGrp="1" noChangeArrowheads="1"/>
          </p:cNvSpPr>
          <p:nvPr>
            <p:ph type="body" idx="1"/>
          </p:nvPr>
        </p:nvSpPr>
        <p:spPr>
          <a:xfrm>
            <a:off x="1066800" y="1143000"/>
            <a:ext cx="7772400" cy="512763"/>
          </a:xfrm>
        </p:spPr>
        <p:txBody>
          <a:bodyPr/>
          <a:lstStyle/>
          <a:p>
            <a:pPr algn="r" eaLnBrk="1" hangingPunct="1">
              <a:buFont typeface="Wingdings" panose="05000000000000000000" pitchFamily="2" charset="2"/>
              <a:buNone/>
            </a:pPr>
            <a:r>
              <a:rPr lang="zh-CN" altLang="en-US" smtClean="0"/>
              <a:t>在系统达到统计平衡下，可虑一个刚开始接受</a:t>
            </a:r>
          </a:p>
        </p:txBody>
      </p:sp>
      <p:graphicFrame>
        <p:nvGraphicFramePr>
          <p:cNvPr id="368645" name="Object 5"/>
          <p:cNvGraphicFramePr>
            <a:graphicFrameLocks noChangeAspect="1"/>
          </p:cNvGraphicFramePr>
          <p:nvPr/>
        </p:nvGraphicFramePr>
        <p:xfrm>
          <a:off x="3316288" y="2636838"/>
          <a:ext cx="1903412" cy="633412"/>
        </p:xfrm>
        <a:graphic>
          <a:graphicData uri="http://schemas.openxmlformats.org/presentationml/2006/ole">
            <mc:AlternateContent xmlns:mc="http://schemas.openxmlformats.org/markup-compatibility/2006">
              <mc:Choice xmlns:v="urn:schemas-microsoft-com:vml" Requires="v">
                <p:oleObj spid="_x0000_s47115" name="公式" r:id="rId4" imgW="739086" imgH="228600" progId="Equation.3">
                  <p:embed/>
                </p:oleObj>
              </mc:Choice>
              <mc:Fallback>
                <p:oleObj name="公式" r:id="rId4" imgW="739086" imgH="228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6288" y="2636838"/>
                        <a:ext cx="190341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46" name="Object 6"/>
          <p:cNvGraphicFramePr>
            <a:graphicFrameLocks noChangeAspect="1"/>
          </p:cNvGraphicFramePr>
          <p:nvPr/>
        </p:nvGraphicFramePr>
        <p:xfrm>
          <a:off x="3562350" y="4221163"/>
          <a:ext cx="1585913" cy="633412"/>
        </p:xfrm>
        <a:graphic>
          <a:graphicData uri="http://schemas.openxmlformats.org/presentationml/2006/ole">
            <mc:AlternateContent xmlns:mc="http://schemas.openxmlformats.org/markup-compatibility/2006">
              <mc:Choice xmlns:v="urn:schemas-microsoft-com:vml" Requires="v">
                <p:oleObj spid="_x0000_s47116" name="Equation" r:id="rId6" imgW="609600" imgH="228600" progId="Equation.3">
                  <p:embed/>
                </p:oleObj>
              </mc:Choice>
              <mc:Fallback>
                <p:oleObj name="Equation" r:id="rId6" imgW="609600" imgH="2286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2350" y="4221163"/>
                        <a:ext cx="1585913"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47" name="Rectangle 7"/>
          <p:cNvSpPr>
            <a:spLocks noChangeArrowheads="1"/>
          </p:cNvSpPr>
          <p:nvPr/>
        </p:nvSpPr>
        <p:spPr bwMode="auto">
          <a:xfrm>
            <a:off x="1143000" y="4779963"/>
            <a:ext cx="76962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en-US" altLang="zh-CN"/>
              <a:t>    </a:t>
            </a:r>
            <a:r>
              <a:rPr lang="zh-CN" altLang="en-US"/>
              <a:t>显然，</a:t>
            </a:r>
            <a:r>
              <a:rPr lang="en-US" altLang="zh-CN"/>
              <a:t>M/M/1/</a:t>
            </a:r>
            <a:r>
              <a:rPr lang="en-US" altLang="zh-CN">
                <a:sym typeface="Symbol" panose="05050102010706020507" pitchFamily="18" charset="2"/>
              </a:rPr>
              <a:t></a:t>
            </a:r>
            <a:r>
              <a:rPr lang="zh-CN" altLang="en-US">
                <a:sym typeface="Symbol" panose="05050102010706020507" pitchFamily="18" charset="2"/>
              </a:rPr>
              <a:t>排队系统中，</a:t>
            </a:r>
            <a:r>
              <a:rPr lang="en-US" altLang="zh-CN">
                <a:sym typeface="Symbol" panose="05050102010706020507" pitchFamily="18" charset="2"/>
              </a:rPr>
              <a:t>Little</a:t>
            </a:r>
            <a:r>
              <a:rPr lang="zh-CN" altLang="en-US">
                <a:sym typeface="Symbol" panose="05050102010706020507" pitchFamily="18" charset="2"/>
              </a:rPr>
              <a:t>公式是成立的</a:t>
            </a:r>
            <a:r>
              <a:rPr lang="zh-CN" altLang="en-US"/>
              <a:t>，且</a:t>
            </a:r>
            <a:r>
              <a:rPr lang="zh-CN" altLang="en-US">
                <a:sym typeface="Symbol" panose="05050102010706020507" pitchFamily="18" charset="2"/>
              </a:rPr>
              <a:t></a:t>
            </a:r>
            <a:r>
              <a:rPr lang="en-US" altLang="zh-CN" baseline="-25000">
                <a:sym typeface="Symbol" panose="05050102010706020507" pitchFamily="18" charset="2"/>
              </a:rPr>
              <a:t>e</a:t>
            </a:r>
            <a:r>
              <a:rPr lang="zh-CN" altLang="en-US"/>
              <a:t>等于泊松过程的参数</a:t>
            </a:r>
            <a:r>
              <a:rPr lang="zh-CN" altLang="en-US">
                <a:sym typeface="Symbol" panose="05050102010706020507" pitchFamily="18" charset="2"/>
              </a:rPr>
              <a:t>。</a:t>
            </a:r>
          </a:p>
        </p:txBody>
      </p:sp>
      <p:sp>
        <p:nvSpPr>
          <p:cNvPr id="4711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96B54D1A-46B3-42E7-B8B4-71A653AE123D}" type="slidenum">
              <a:rPr lang="zh-CN" altLang="en-US" sz="1800">
                <a:solidFill>
                  <a:srgbClr val="00FF00"/>
                </a:solidFill>
                <a:ea typeface="黑体" panose="02010609060101010101" pitchFamily="49" charset="-122"/>
              </a:rPr>
              <a:pPr/>
              <a:t>21</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68644">
                                            <p:txEl>
                                              <p:pRg st="0" end="0"/>
                                            </p:txEl>
                                          </p:spTgt>
                                        </p:tgtEl>
                                        <p:attrNameLst>
                                          <p:attrName>style.visibility</p:attrName>
                                        </p:attrNameLst>
                                      </p:cBhvr>
                                      <p:to>
                                        <p:strVal val="visible"/>
                                      </p:to>
                                    </p:set>
                                    <p:anim calcmode="lin" valueType="num">
                                      <p:cBhvr>
                                        <p:cTn id="7" dur="1000" fill="hold"/>
                                        <p:tgtEl>
                                          <p:spTgt spid="36864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6864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68644">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68644">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368642"/>
                                        </p:tgtEl>
                                        <p:attrNameLst>
                                          <p:attrName>style.visibility</p:attrName>
                                        </p:attrNameLst>
                                      </p:cBhvr>
                                      <p:to>
                                        <p:strVal val="visible"/>
                                      </p:to>
                                    </p:set>
                                    <p:anim calcmode="lin" valueType="num">
                                      <p:cBhvr>
                                        <p:cTn id="13" dur="1000" fill="hold"/>
                                        <p:tgtEl>
                                          <p:spTgt spid="368642"/>
                                        </p:tgtEl>
                                        <p:attrNameLst>
                                          <p:attrName>ppt_w</p:attrName>
                                        </p:attrNameLst>
                                      </p:cBhvr>
                                      <p:tavLst>
                                        <p:tav tm="0">
                                          <p:val>
                                            <p:fltVal val="0"/>
                                          </p:val>
                                        </p:tav>
                                        <p:tav tm="100000">
                                          <p:val>
                                            <p:strVal val="#ppt_w"/>
                                          </p:val>
                                        </p:tav>
                                      </p:tavLst>
                                    </p:anim>
                                    <p:anim calcmode="lin" valueType="num">
                                      <p:cBhvr>
                                        <p:cTn id="14" dur="1000" fill="hold"/>
                                        <p:tgtEl>
                                          <p:spTgt spid="368642"/>
                                        </p:tgtEl>
                                        <p:attrNameLst>
                                          <p:attrName>ppt_h</p:attrName>
                                        </p:attrNameLst>
                                      </p:cBhvr>
                                      <p:tavLst>
                                        <p:tav tm="0">
                                          <p:val>
                                            <p:fltVal val="0"/>
                                          </p:val>
                                        </p:tav>
                                        <p:tav tm="100000">
                                          <p:val>
                                            <p:strVal val="#ppt_h"/>
                                          </p:val>
                                        </p:tav>
                                      </p:tavLst>
                                    </p:anim>
                                    <p:anim calcmode="lin" valueType="num">
                                      <p:cBhvr>
                                        <p:cTn id="15" dur="1000" fill="hold"/>
                                        <p:tgtEl>
                                          <p:spTgt spid="36864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68642"/>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368645"/>
                                        </p:tgtEl>
                                        <p:attrNameLst>
                                          <p:attrName>style.visibility</p:attrName>
                                        </p:attrNameLst>
                                      </p:cBhvr>
                                      <p:to>
                                        <p:strVal val="visible"/>
                                      </p:to>
                                    </p:set>
                                    <p:anim calcmode="lin" valueType="num">
                                      <p:cBhvr>
                                        <p:cTn id="19" dur="1000" fill="hold"/>
                                        <p:tgtEl>
                                          <p:spTgt spid="368645"/>
                                        </p:tgtEl>
                                        <p:attrNameLst>
                                          <p:attrName>ppt_w</p:attrName>
                                        </p:attrNameLst>
                                      </p:cBhvr>
                                      <p:tavLst>
                                        <p:tav tm="0">
                                          <p:val>
                                            <p:fltVal val="0"/>
                                          </p:val>
                                        </p:tav>
                                        <p:tav tm="100000">
                                          <p:val>
                                            <p:strVal val="#ppt_w"/>
                                          </p:val>
                                        </p:tav>
                                      </p:tavLst>
                                    </p:anim>
                                    <p:anim calcmode="lin" valueType="num">
                                      <p:cBhvr>
                                        <p:cTn id="20" dur="1000" fill="hold"/>
                                        <p:tgtEl>
                                          <p:spTgt spid="368645"/>
                                        </p:tgtEl>
                                        <p:attrNameLst>
                                          <p:attrName>ppt_h</p:attrName>
                                        </p:attrNameLst>
                                      </p:cBhvr>
                                      <p:tavLst>
                                        <p:tav tm="0">
                                          <p:val>
                                            <p:fltVal val="0"/>
                                          </p:val>
                                        </p:tav>
                                        <p:tav tm="100000">
                                          <p:val>
                                            <p:strVal val="#ppt_h"/>
                                          </p:val>
                                        </p:tav>
                                      </p:tavLst>
                                    </p:anim>
                                    <p:anim calcmode="lin" valueType="num">
                                      <p:cBhvr>
                                        <p:cTn id="21" dur="1000" fill="hold"/>
                                        <p:tgtEl>
                                          <p:spTgt spid="368645"/>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368645"/>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0"/>
                                  </p:stCondLst>
                                  <p:childTnLst>
                                    <p:set>
                                      <p:cBhvr>
                                        <p:cTn id="24" dur="1" fill="hold">
                                          <p:stCondLst>
                                            <p:cond delay="0"/>
                                          </p:stCondLst>
                                        </p:cTn>
                                        <p:tgtEl>
                                          <p:spTgt spid="368646"/>
                                        </p:tgtEl>
                                        <p:attrNameLst>
                                          <p:attrName>style.visibility</p:attrName>
                                        </p:attrNameLst>
                                      </p:cBhvr>
                                      <p:to>
                                        <p:strVal val="visible"/>
                                      </p:to>
                                    </p:set>
                                    <p:anim calcmode="lin" valueType="num">
                                      <p:cBhvr>
                                        <p:cTn id="25" dur="1000" fill="hold"/>
                                        <p:tgtEl>
                                          <p:spTgt spid="368646"/>
                                        </p:tgtEl>
                                        <p:attrNameLst>
                                          <p:attrName>ppt_w</p:attrName>
                                        </p:attrNameLst>
                                      </p:cBhvr>
                                      <p:tavLst>
                                        <p:tav tm="0">
                                          <p:val>
                                            <p:fltVal val="0"/>
                                          </p:val>
                                        </p:tav>
                                        <p:tav tm="100000">
                                          <p:val>
                                            <p:strVal val="#ppt_w"/>
                                          </p:val>
                                        </p:tav>
                                      </p:tavLst>
                                    </p:anim>
                                    <p:anim calcmode="lin" valueType="num">
                                      <p:cBhvr>
                                        <p:cTn id="26" dur="1000" fill="hold"/>
                                        <p:tgtEl>
                                          <p:spTgt spid="368646"/>
                                        </p:tgtEl>
                                        <p:attrNameLst>
                                          <p:attrName>ppt_h</p:attrName>
                                        </p:attrNameLst>
                                      </p:cBhvr>
                                      <p:tavLst>
                                        <p:tav tm="0">
                                          <p:val>
                                            <p:fltVal val="0"/>
                                          </p:val>
                                        </p:tav>
                                        <p:tav tm="100000">
                                          <p:val>
                                            <p:strVal val="#ppt_h"/>
                                          </p:val>
                                        </p:tav>
                                      </p:tavLst>
                                    </p:anim>
                                    <p:anim calcmode="lin" valueType="num">
                                      <p:cBhvr>
                                        <p:cTn id="27" dur="1000" fill="hold"/>
                                        <p:tgtEl>
                                          <p:spTgt spid="368646"/>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36864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5" presetClass="entr" presetSubtype="0" fill="hold" grpId="0" nodeType="clickEffect">
                                  <p:stCondLst>
                                    <p:cond delay="0"/>
                                  </p:stCondLst>
                                  <p:childTnLst>
                                    <p:set>
                                      <p:cBhvr>
                                        <p:cTn id="32" dur="1" fill="hold">
                                          <p:stCondLst>
                                            <p:cond delay="0"/>
                                          </p:stCondLst>
                                        </p:cTn>
                                        <p:tgtEl>
                                          <p:spTgt spid="368647"/>
                                        </p:tgtEl>
                                        <p:attrNameLst>
                                          <p:attrName>style.visibility</p:attrName>
                                        </p:attrNameLst>
                                      </p:cBhvr>
                                      <p:to>
                                        <p:strVal val="visible"/>
                                      </p:to>
                                    </p:set>
                                    <p:anim calcmode="lin" valueType="num">
                                      <p:cBhvr>
                                        <p:cTn id="33" dur="1000" fill="hold"/>
                                        <p:tgtEl>
                                          <p:spTgt spid="368647"/>
                                        </p:tgtEl>
                                        <p:attrNameLst>
                                          <p:attrName>ppt_w</p:attrName>
                                        </p:attrNameLst>
                                      </p:cBhvr>
                                      <p:tavLst>
                                        <p:tav tm="0">
                                          <p:val>
                                            <p:fltVal val="0"/>
                                          </p:val>
                                        </p:tav>
                                        <p:tav tm="100000">
                                          <p:val>
                                            <p:strVal val="#ppt_w"/>
                                          </p:val>
                                        </p:tav>
                                      </p:tavLst>
                                    </p:anim>
                                    <p:anim calcmode="lin" valueType="num">
                                      <p:cBhvr>
                                        <p:cTn id="34" dur="1000" fill="hold"/>
                                        <p:tgtEl>
                                          <p:spTgt spid="368647"/>
                                        </p:tgtEl>
                                        <p:attrNameLst>
                                          <p:attrName>ppt_h</p:attrName>
                                        </p:attrNameLst>
                                      </p:cBhvr>
                                      <p:tavLst>
                                        <p:tav tm="0">
                                          <p:val>
                                            <p:fltVal val="0"/>
                                          </p:val>
                                        </p:tav>
                                        <p:tav tm="100000">
                                          <p:val>
                                            <p:strVal val="#ppt_h"/>
                                          </p:val>
                                        </p:tav>
                                      </p:tavLst>
                                    </p:anim>
                                    <p:anim calcmode="lin" valueType="num">
                                      <p:cBhvr>
                                        <p:cTn id="35" dur="1000" fill="hold"/>
                                        <p:tgtEl>
                                          <p:spTgt spid="368647"/>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36864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2" grpId="0"/>
      <p:bldP spid="368644" grpId="0" build="p"/>
      <p:bldP spid="368647"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A031983-8DD4-4755-86F4-EF9A96CCF573}"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4915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49156" name="Rectangle 2"/>
          <p:cNvSpPr>
            <a:spLocks noGrp="1" noChangeArrowheads="1"/>
          </p:cNvSpPr>
          <p:nvPr>
            <p:ph type="title"/>
          </p:nvPr>
        </p:nvSpPr>
        <p:spPr/>
        <p:txBody>
          <a:bodyPr/>
          <a:lstStyle/>
          <a:p>
            <a:pPr eaLnBrk="1" hangingPunct="1"/>
            <a:r>
              <a:rPr lang="en-US" altLang="zh-CN" smtClean="0"/>
              <a:t>4.</a:t>
            </a:r>
            <a:r>
              <a:rPr lang="zh-CN" altLang="en-US" smtClean="0"/>
              <a:t>忙期</a:t>
            </a:r>
          </a:p>
        </p:txBody>
      </p:sp>
      <p:sp>
        <p:nvSpPr>
          <p:cNvPr id="370691" name="Rectangle 3"/>
          <p:cNvSpPr>
            <a:spLocks noGrp="1" noChangeArrowheads="1"/>
          </p:cNvSpPr>
          <p:nvPr>
            <p:ph type="body" idx="1"/>
          </p:nvPr>
        </p:nvSpPr>
        <p:spPr>
          <a:xfrm>
            <a:off x="1547813" y="1143000"/>
            <a:ext cx="7367587" cy="1314450"/>
          </a:xfrm>
        </p:spPr>
        <p:txBody>
          <a:bodyPr/>
          <a:lstStyle/>
          <a:p>
            <a:pPr eaLnBrk="1" hangingPunct="1">
              <a:buClr>
                <a:srgbClr val="CC00CC"/>
              </a:buClr>
              <a:buFont typeface="Wingdings" panose="05000000000000000000" pitchFamily="2" charset="2"/>
              <a:buChar char="§"/>
            </a:pPr>
            <a:r>
              <a:rPr lang="zh-CN" altLang="en-US" sz="2400" smtClean="0"/>
              <a:t>从</a:t>
            </a:r>
            <a:r>
              <a:rPr lang="en-US" altLang="zh-CN" sz="2400" smtClean="0"/>
              <a:t>N(t)</a:t>
            </a:r>
            <a:r>
              <a:rPr lang="zh-CN" altLang="en-US" sz="2400" smtClean="0"/>
              <a:t>由</a:t>
            </a:r>
            <a:r>
              <a:rPr lang="en-US" altLang="zh-CN" sz="2400" smtClean="0"/>
              <a:t>0</a:t>
            </a:r>
            <a:r>
              <a:rPr lang="zh-CN" altLang="en-US" sz="2400" smtClean="0"/>
              <a:t>变到</a:t>
            </a:r>
            <a:r>
              <a:rPr lang="en-US" altLang="zh-CN" sz="2400" smtClean="0"/>
              <a:t>1</a:t>
            </a:r>
            <a:r>
              <a:rPr lang="zh-CN" altLang="en-US" sz="2400" smtClean="0"/>
              <a:t>的时刻开始</a:t>
            </a:r>
          </a:p>
          <a:p>
            <a:pPr eaLnBrk="1" hangingPunct="1">
              <a:buClr>
                <a:srgbClr val="CC00CC"/>
              </a:buClr>
              <a:buFont typeface="Wingdings" panose="05000000000000000000" pitchFamily="2" charset="2"/>
              <a:buChar char="§"/>
            </a:pPr>
            <a:r>
              <a:rPr lang="zh-CN" altLang="en-US" sz="2400" smtClean="0"/>
              <a:t>到</a:t>
            </a:r>
            <a:r>
              <a:rPr lang="en-US" altLang="zh-CN" sz="2400" smtClean="0"/>
              <a:t>N(t)</a:t>
            </a:r>
            <a:r>
              <a:rPr lang="zh-CN" altLang="en-US" sz="2400" smtClean="0"/>
              <a:t>第一次又变回</a:t>
            </a:r>
            <a:r>
              <a:rPr lang="en-US" altLang="zh-CN" sz="2400" smtClean="0"/>
              <a:t>0</a:t>
            </a:r>
            <a:r>
              <a:rPr lang="zh-CN" altLang="en-US" sz="2400" smtClean="0"/>
              <a:t>时结束</a:t>
            </a:r>
          </a:p>
          <a:p>
            <a:pPr eaLnBrk="1" hangingPunct="1">
              <a:buClr>
                <a:srgbClr val="CC00CC"/>
              </a:buClr>
              <a:buFont typeface="Wingdings" panose="05000000000000000000" pitchFamily="2" charset="2"/>
              <a:buChar char="§"/>
            </a:pPr>
            <a:r>
              <a:rPr lang="zh-CN" altLang="en-US" sz="2400" smtClean="0"/>
              <a:t>忙期的长度与忙期的起点无关</a:t>
            </a:r>
          </a:p>
        </p:txBody>
      </p:sp>
      <p:sp>
        <p:nvSpPr>
          <p:cNvPr id="370692" name="Rectangle 4"/>
          <p:cNvSpPr>
            <a:spLocks noChangeArrowheads="1"/>
          </p:cNvSpPr>
          <p:nvPr/>
        </p:nvSpPr>
        <p:spPr bwMode="auto">
          <a:xfrm>
            <a:off x="1066800" y="2800350"/>
            <a:ext cx="77724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buClr>
                <a:srgbClr val="0000FF"/>
              </a:buClr>
            </a:pPr>
            <a:r>
              <a:rPr lang="zh-CN" altLang="en-US" sz="2400"/>
              <a:t>忙期长度的概率密度</a:t>
            </a:r>
          </a:p>
        </p:txBody>
      </p:sp>
      <p:graphicFrame>
        <p:nvGraphicFramePr>
          <p:cNvPr id="370693" name="Object 5"/>
          <p:cNvGraphicFramePr>
            <a:graphicFrameLocks noChangeAspect="1"/>
          </p:cNvGraphicFramePr>
          <p:nvPr/>
        </p:nvGraphicFramePr>
        <p:xfrm>
          <a:off x="2754313" y="3200400"/>
          <a:ext cx="3489325" cy="842963"/>
        </p:xfrm>
        <a:graphic>
          <a:graphicData uri="http://schemas.openxmlformats.org/presentationml/2006/ole">
            <mc:AlternateContent xmlns:mc="http://schemas.openxmlformats.org/markup-compatibility/2006">
              <mc:Choice xmlns:v="urn:schemas-microsoft-com:vml" Requires="v">
                <p:oleObj spid="_x0000_s49166" name="Equation" r:id="rId4" imgW="1841500" imgH="444500" progId="Equation.3">
                  <p:embed/>
                </p:oleObj>
              </mc:Choice>
              <mc:Fallback>
                <p:oleObj name="Equation" r:id="rId4" imgW="1841500" imgH="4445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4313" y="3200400"/>
                        <a:ext cx="3489325"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0694" name="Text Box 6"/>
          <p:cNvSpPr txBox="1">
            <a:spLocks noChangeArrowheads="1"/>
          </p:cNvSpPr>
          <p:nvPr/>
        </p:nvSpPr>
        <p:spPr bwMode="auto">
          <a:xfrm>
            <a:off x="1600200" y="4435475"/>
            <a:ext cx="13160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r>
              <a:rPr lang="zh-CN" altLang="en-US" sz="2400"/>
              <a:t>其中，</a:t>
            </a:r>
          </a:p>
        </p:txBody>
      </p:sp>
      <p:graphicFrame>
        <p:nvGraphicFramePr>
          <p:cNvPr id="370695" name="Object 7"/>
          <p:cNvGraphicFramePr>
            <a:graphicFrameLocks noChangeAspect="1"/>
          </p:cNvGraphicFramePr>
          <p:nvPr/>
        </p:nvGraphicFramePr>
        <p:xfrm>
          <a:off x="2438400" y="3973513"/>
          <a:ext cx="2478088" cy="1131887"/>
        </p:xfrm>
        <a:graphic>
          <a:graphicData uri="http://schemas.openxmlformats.org/presentationml/2006/ole">
            <mc:AlternateContent xmlns:mc="http://schemas.openxmlformats.org/markup-compatibility/2006">
              <mc:Choice xmlns:v="urn:schemas-microsoft-com:vml" Requires="v">
                <p:oleObj spid="_x0000_s49167" name="Equation" r:id="rId6" imgW="1308100" imgH="596900" progId="Equation.3">
                  <p:embed/>
                </p:oleObj>
              </mc:Choice>
              <mc:Fallback>
                <p:oleObj name="Equation" r:id="rId6" imgW="1308100" imgH="5969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3973513"/>
                        <a:ext cx="2478088" cy="113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0696" name="Text Box 8"/>
          <p:cNvSpPr txBox="1">
            <a:spLocks noChangeArrowheads="1"/>
          </p:cNvSpPr>
          <p:nvPr/>
        </p:nvSpPr>
        <p:spPr bwMode="auto">
          <a:xfrm>
            <a:off x="4968875" y="4446588"/>
            <a:ext cx="39957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r>
              <a:rPr lang="zh-CN" altLang="en-US" sz="2400"/>
              <a:t>为修正贝塞尔</a:t>
            </a:r>
            <a:r>
              <a:rPr lang="en-US" altLang="zh-CN" sz="2400"/>
              <a:t>(Bessel)</a:t>
            </a:r>
            <a:r>
              <a:rPr lang="zh-CN" altLang="en-US" sz="2400"/>
              <a:t>函数。</a:t>
            </a:r>
          </a:p>
        </p:txBody>
      </p:sp>
      <p:sp>
        <p:nvSpPr>
          <p:cNvPr id="370697" name="Rectangle 9"/>
          <p:cNvSpPr>
            <a:spLocks noChangeArrowheads="1"/>
          </p:cNvSpPr>
          <p:nvPr/>
        </p:nvSpPr>
        <p:spPr bwMode="auto">
          <a:xfrm>
            <a:off x="1066800" y="5105400"/>
            <a:ext cx="77724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buClr>
                <a:srgbClr val="0000FF"/>
              </a:buClr>
              <a:buFont typeface="Wingdings" panose="05000000000000000000" pitchFamily="2" charset="2"/>
              <a:buAutoNum type="arabicPeriod" startAt="2"/>
            </a:pPr>
            <a:r>
              <a:rPr lang="zh-CN" altLang="en-US" sz="2400"/>
              <a:t>忙期长度的分布函数</a:t>
            </a:r>
          </a:p>
        </p:txBody>
      </p:sp>
      <p:graphicFrame>
        <p:nvGraphicFramePr>
          <p:cNvPr id="370698" name="Object 10"/>
          <p:cNvGraphicFramePr>
            <a:graphicFrameLocks noChangeAspect="1"/>
          </p:cNvGraphicFramePr>
          <p:nvPr/>
        </p:nvGraphicFramePr>
        <p:xfrm>
          <a:off x="2173288" y="5557838"/>
          <a:ext cx="5751512" cy="842962"/>
        </p:xfrm>
        <a:graphic>
          <a:graphicData uri="http://schemas.openxmlformats.org/presentationml/2006/ole">
            <mc:AlternateContent xmlns:mc="http://schemas.openxmlformats.org/markup-compatibility/2006">
              <mc:Choice xmlns:v="urn:schemas-microsoft-com:vml" Requires="v">
                <p:oleObj spid="_x0000_s49168" name="Equation" r:id="rId8" imgW="3035300" imgH="444500" progId="Equation.3">
                  <p:embed/>
                </p:oleObj>
              </mc:Choice>
              <mc:Fallback>
                <p:oleObj name="Equation" r:id="rId8" imgW="3035300" imgH="4445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73288" y="5557838"/>
                        <a:ext cx="5751512" cy="842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93D09217-BE30-4319-8DC6-EE509F29901A}" type="slidenum">
              <a:rPr lang="zh-CN" altLang="en-US" sz="1800">
                <a:solidFill>
                  <a:srgbClr val="00FF00"/>
                </a:solidFill>
                <a:ea typeface="黑体" panose="02010609060101010101" pitchFamily="49" charset="-122"/>
              </a:rPr>
              <a:pPr/>
              <a:t>22</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 calcmode="lin" valueType="num">
                                      <p:cBhvr additive="base">
                                        <p:cTn id="7" dur="500" fill="hold"/>
                                        <p:tgtEl>
                                          <p:spTgt spid="370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069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70691">
                                            <p:txEl>
                                              <p:pRg st="1" end="1"/>
                                            </p:txEl>
                                          </p:spTgt>
                                        </p:tgtEl>
                                        <p:attrNameLst>
                                          <p:attrName>style.visibility</p:attrName>
                                        </p:attrNameLst>
                                      </p:cBhvr>
                                      <p:to>
                                        <p:strVal val="visible"/>
                                      </p:to>
                                    </p:set>
                                    <p:anim calcmode="lin" valueType="num">
                                      <p:cBhvr additive="base">
                                        <p:cTn id="12" dur="500" fill="hold"/>
                                        <p:tgtEl>
                                          <p:spTgt spid="37069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70691">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70691">
                                            <p:txEl>
                                              <p:pRg st="2" end="2"/>
                                            </p:txEl>
                                          </p:spTgt>
                                        </p:tgtEl>
                                        <p:attrNameLst>
                                          <p:attrName>style.visibility</p:attrName>
                                        </p:attrNameLst>
                                      </p:cBhvr>
                                      <p:to>
                                        <p:strVal val="visible"/>
                                      </p:to>
                                    </p:set>
                                    <p:anim calcmode="lin" valueType="num">
                                      <p:cBhvr additive="base">
                                        <p:cTn id="17" dur="500" fill="hold"/>
                                        <p:tgtEl>
                                          <p:spTgt spid="37069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706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70692"/>
                                        </p:tgtEl>
                                        <p:attrNameLst>
                                          <p:attrName>style.visibility</p:attrName>
                                        </p:attrNameLst>
                                      </p:cBhvr>
                                      <p:to>
                                        <p:strVal val="visible"/>
                                      </p:to>
                                    </p:set>
                                    <p:anim calcmode="lin" valueType="num">
                                      <p:cBhvr additive="base">
                                        <p:cTn id="23" dur="500" fill="hold"/>
                                        <p:tgtEl>
                                          <p:spTgt spid="370692"/>
                                        </p:tgtEl>
                                        <p:attrNameLst>
                                          <p:attrName>ppt_x</p:attrName>
                                        </p:attrNameLst>
                                      </p:cBhvr>
                                      <p:tavLst>
                                        <p:tav tm="0">
                                          <p:val>
                                            <p:strVal val="#ppt_x"/>
                                          </p:val>
                                        </p:tav>
                                        <p:tav tm="100000">
                                          <p:val>
                                            <p:strVal val="#ppt_x"/>
                                          </p:val>
                                        </p:tav>
                                      </p:tavLst>
                                    </p:anim>
                                    <p:anim calcmode="lin" valueType="num">
                                      <p:cBhvr additive="base">
                                        <p:cTn id="24" dur="500" fill="hold"/>
                                        <p:tgtEl>
                                          <p:spTgt spid="370692"/>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500"/>
                            </p:stCondLst>
                            <p:childTnLst>
                              <p:par>
                                <p:cTn id="26" presetID="2" presetClass="entr" presetSubtype="4" fill="hold" nodeType="afterEffect">
                                  <p:stCondLst>
                                    <p:cond delay="0"/>
                                  </p:stCondLst>
                                  <p:childTnLst>
                                    <p:set>
                                      <p:cBhvr>
                                        <p:cTn id="27" dur="1" fill="hold">
                                          <p:stCondLst>
                                            <p:cond delay="0"/>
                                          </p:stCondLst>
                                        </p:cTn>
                                        <p:tgtEl>
                                          <p:spTgt spid="370693"/>
                                        </p:tgtEl>
                                        <p:attrNameLst>
                                          <p:attrName>style.visibility</p:attrName>
                                        </p:attrNameLst>
                                      </p:cBhvr>
                                      <p:to>
                                        <p:strVal val="visible"/>
                                      </p:to>
                                    </p:set>
                                    <p:anim calcmode="lin" valueType="num">
                                      <p:cBhvr additive="base">
                                        <p:cTn id="28" dur="500" fill="hold"/>
                                        <p:tgtEl>
                                          <p:spTgt spid="370693"/>
                                        </p:tgtEl>
                                        <p:attrNameLst>
                                          <p:attrName>ppt_x</p:attrName>
                                        </p:attrNameLst>
                                      </p:cBhvr>
                                      <p:tavLst>
                                        <p:tav tm="0">
                                          <p:val>
                                            <p:strVal val="#ppt_x"/>
                                          </p:val>
                                        </p:tav>
                                        <p:tav tm="100000">
                                          <p:val>
                                            <p:strVal val="#ppt_x"/>
                                          </p:val>
                                        </p:tav>
                                      </p:tavLst>
                                    </p:anim>
                                    <p:anim calcmode="lin" valueType="num">
                                      <p:cBhvr additive="base">
                                        <p:cTn id="29" dur="500" fill="hold"/>
                                        <p:tgtEl>
                                          <p:spTgt spid="370693"/>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370694"/>
                                        </p:tgtEl>
                                        <p:attrNameLst>
                                          <p:attrName>style.visibility</p:attrName>
                                        </p:attrNameLst>
                                      </p:cBhvr>
                                      <p:to>
                                        <p:strVal val="visible"/>
                                      </p:to>
                                    </p:set>
                                    <p:anim calcmode="lin" valueType="num">
                                      <p:cBhvr additive="base">
                                        <p:cTn id="33" dur="500" fill="hold"/>
                                        <p:tgtEl>
                                          <p:spTgt spid="370694"/>
                                        </p:tgtEl>
                                        <p:attrNameLst>
                                          <p:attrName>ppt_x</p:attrName>
                                        </p:attrNameLst>
                                      </p:cBhvr>
                                      <p:tavLst>
                                        <p:tav tm="0">
                                          <p:val>
                                            <p:strVal val="#ppt_x"/>
                                          </p:val>
                                        </p:tav>
                                        <p:tav tm="100000">
                                          <p:val>
                                            <p:strVal val="#ppt_x"/>
                                          </p:val>
                                        </p:tav>
                                      </p:tavLst>
                                    </p:anim>
                                    <p:anim calcmode="lin" valueType="num">
                                      <p:cBhvr additive="base">
                                        <p:cTn id="34" dur="500" fill="hold"/>
                                        <p:tgtEl>
                                          <p:spTgt spid="370694"/>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1500"/>
                            </p:stCondLst>
                            <p:childTnLst>
                              <p:par>
                                <p:cTn id="36" presetID="2" presetClass="entr" presetSubtype="4" fill="hold" nodeType="afterEffect">
                                  <p:stCondLst>
                                    <p:cond delay="0"/>
                                  </p:stCondLst>
                                  <p:childTnLst>
                                    <p:set>
                                      <p:cBhvr>
                                        <p:cTn id="37" dur="1" fill="hold">
                                          <p:stCondLst>
                                            <p:cond delay="0"/>
                                          </p:stCondLst>
                                        </p:cTn>
                                        <p:tgtEl>
                                          <p:spTgt spid="370695"/>
                                        </p:tgtEl>
                                        <p:attrNameLst>
                                          <p:attrName>style.visibility</p:attrName>
                                        </p:attrNameLst>
                                      </p:cBhvr>
                                      <p:to>
                                        <p:strVal val="visible"/>
                                      </p:to>
                                    </p:set>
                                    <p:anim calcmode="lin" valueType="num">
                                      <p:cBhvr additive="base">
                                        <p:cTn id="38" dur="500" fill="hold"/>
                                        <p:tgtEl>
                                          <p:spTgt spid="370695"/>
                                        </p:tgtEl>
                                        <p:attrNameLst>
                                          <p:attrName>ppt_x</p:attrName>
                                        </p:attrNameLst>
                                      </p:cBhvr>
                                      <p:tavLst>
                                        <p:tav tm="0">
                                          <p:val>
                                            <p:strVal val="#ppt_x"/>
                                          </p:val>
                                        </p:tav>
                                        <p:tav tm="100000">
                                          <p:val>
                                            <p:strVal val="#ppt_x"/>
                                          </p:val>
                                        </p:tav>
                                      </p:tavLst>
                                    </p:anim>
                                    <p:anim calcmode="lin" valueType="num">
                                      <p:cBhvr additive="base">
                                        <p:cTn id="39" dur="500" fill="hold"/>
                                        <p:tgtEl>
                                          <p:spTgt spid="370695"/>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2000"/>
                            </p:stCondLst>
                            <p:childTnLst>
                              <p:par>
                                <p:cTn id="41" presetID="2" presetClass="entr" presetSubtype="4" fill="hold" grpId="0" nodeType="afterEffect">
                                  <p:stCondLst>
                                    <p:cond delay="0"/>
                                  </p:stCondLst>
                                  <p:childTnLst>
                                    <p:set>
                                      <p:cBhvr>
                                        <p:cTn id="42" dur="1" fill="hold">
                                          <p:stCondLst>
                                            <p:cond delay="0"/>
                                          </p:stCondLst>
                                        </p:cTn>
                                        <p:tgtEl>
                                          <p:spTgt spid="370696"/>
                                        </p:tgtEl>
                                        <p:attrNameLst>
                                          <p:attrName>style.visibility</p:attrName>
                                        </p:attrNameLst>
                                      </p:cBhvr>
                                      <p:to>
                                        <p:strVal val="visible"/>
                                      </p:to>
                                    </p:set>
                                    <p:anim calcmode="lin" valueType="num">
                                      <p:cBhvr additive="base">
                                        <p:cTn id="43" dur="500" fill="hold"/>
                                        <p:tgtEl>
                                          <p:spTgt spid="370696"/>
                                        </p:tgtEl>
                                        <p:attrNameLst>
                                          <p:attrName>ppt_x</p:attrName>
                                        </p:attrNameLst>
                                      </p:cBhvr>
                                      <p:tavLst>
                                        <p:tav tm="0">
                                          <p:val>
                                            <p:strVal val="#ppt_x"/>
                                          </p:val>
                                        </p:tav>
                                        <p:tav tm="100000">
                                          <p:val>
                                            <p:strVal val="#ppt_x"/>
                                          </p:val>
                                        </p:tav>
                                      </p:tavLst>
                                    </p:anim>
                                    <p:anim calcmode="lin" valueType="num">
                                      <p:cBhvr additive="base">
                                        <p:cTn id="44" dur="500" fill="hold"/>
                                        <p:tgtEl>
                                          <p:spTgt spid="370696"/>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70697"/>
                                        </p:tgtEl>
                                        <p:attrNameLst>
                                          <p:attrName>style.visibility</p:attrName>
                                        </p:attrNameLst>
                                      </p:cBhvr>
                                      <p:to>
                                        <p:strVal val="visible"/>
                                      </p:to>
                                    </p:set>
                                    <p:anim calcmode="lin" valueType="num">
                                      <p:cBhvr additive="base">
                                        <p:cTn id="49" dur="500" fill="hold"/>
                                        <p:tgtEl>
                                          <p:spTgt spid="370697"/>
                                        </p:tgtEl>
                                        <p:attrNameLst>
                                          <p:attrName>ppt_x</p:attrName>
                                        </p:attrNameLst>
                                      </p:cBhvr>
                                      <p:tavLst>
                                        <p:tav tm="0">
                                          <p:val>
                                            <p:strVal val="#ppt_x"/>
                                          </p:val>
                                        </p:tav>
                                        <p:tav tm="100000">
                                          <p:val>
                                            <p:strVal val="#ppt_x"/>
                                          </p:val>
                                        </p:tav>
                                      </p:tavLst>
                                    </p:anim>
                                    <p:anim calcmode="lin" valueType="num">
                                      <p:cBhvr additive="base">
                                        <p:cTn id="50" dur="500" fill="hold"/>
                                        <p:tgtEl>
                                          <p:spTgt spid="370697"/>
                                        </p:tgtEl>
                                        <p:attrNameLst>
                                          <p:attrName>ppt_y</p:attrName>
                                        </p:attrNameLst>
                                      </p:cBhvr>
                                      <p:tavLst>
                                        <p:tav tm="0">
                                          <p:val>
                                            <p:strVal val="1+#ppt_h/2"/>
                                          </p:val>
                                        </p:tav>
                                        <p:tav tm="100000">
                                          <p:val>
                                            <p:strVal val="#ppt_y"/>
                                          </p:val>
                                        </p:tav>
                                      </p:tavLst>
                                    </p:anim>
                                  </p:childTnLst>
                                </p:cTn>
                              </p:par>
                            </p:childTnLst>
                          </p:cTn>
                        </p:par>
                        <p:par>
                          <p:cTn id="51" fill="hold" nodeType="afterGroup">
                            <p:stCondLst>
                              <p:cond delay="500"/>
                            </p:stCondLst>
                            <p:childTnLst>
                              <p:par>
                                <p:cTn id="52" presetID="2" presetClass="entr" presetSubtype="4" fill="hold" nodeType="afterEffect">
                                  <p:stCondLst>
                                    <p:cond delay="0"/>
                                  </p:stCondLst>
                                  <p:childTnLst>
                                    <p:set>
                                      <p:cBhvr>
                                        <p:cTn id="53" dur="1" fill="hold">
                                          <p:stCondLst>
                                            <p:cond delay="0"/>
                                          </p:stCondLst>
                                        </p:cTn>
                                        <p:tgtEl>
                                          <p:spTgt spid="370698"/>
                                        </p:tgtEl>
                                        <p:attrNameLst>
                                          <p:attrName>style.visibility</p:attrName>
                                        </p:attrNameLst>
                                      </p:cBhvr>
                                      <p:to>
                                        <p:strVal val="visible"/>
                                      </p:to>
                                    </p:set>
                                    <p:anim calcmode="lin" valueType="num">
                                      <p:cBhvr additive="base">
                                        <p:cTn id="54" dur="500" fill="hold"/>
                                        <p:tgtEl>
                                          <p:spTgt spid="370698"/>
                                        </p:tgtEl>
                                        <p:attrNameLst>
                                          <p:attrName>ppt_x</p:attrName>
                                        </p:attrNameLst>
                                      </p:cBhvr>
                                      <p:tavLst>
                                        <p:tav tm="0">
                                          <p:val>
                                            <p:strVal val="#ppt_x"/>
                                          </p:val>
                                        </p:tav>
                                        <p:tav tm="100000">
                                          <p:val>
                                            <p:strVal val="#ppt_x"/>
                                          </p:val>
                                        </p:tav>
                                      </p:tavLst>
                                    </p:anim>
                                    <p:anim calcmode="lin" valueType="num">
                                      <p:cBhvr additive="base">
                                        <p:cTn id="55" dur="500" fill="hold"/>
                                        <p:tgtEl>
                                          <p:spTgt spid="3706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autoUpdateAnimBg="0" advAuto="0"/>
      <p:bldP spid="370692" grpId="0" autoUpdateAnimBg="0"/>
      <p:bldP spid="370694" grpId="0" autoUpdateAnimBg="0"/>
      <p:bldP spid="370696" grpId="0" autoUpdateAnimBg="0"/>
      <p:bldP spid="37069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C4C5207-400E-4406-9DC7-DACB19EE391E}"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5120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51204" name="Rectangle 2"/>
          <p:cNvSpPr>
            <a:spLocks noGrp="1" noChangeArrowheads="1"/>
          </p:cNvSpPr>
          <p:nvPr>
            <p:ph type="title"/>
          </p:nvPr>
        </p:nvSpPr>
        <p:spPr/>
        <p:txBody>
          <a:bodyPr/>
          <a:lstStyle/>
          <a:p>
            <a:pPr eaLnBrk="1" hangingPunct="1"/>
            <a:r>
              <a:rPr lang="zh-CN" altLang="en-US" smtClean="0"/>
              <a:t>忙期</a:t>
            </a:r>
            <a:r>
              <a:rPr lang="en-US" altLang="zh-CN" smtClean="0"/>
              <a:t>(</a:t>
            </a:r>
            <a:r>
              <a:rPr lang="zh-CN" altLang="en-US" smtClean="0"/>
              <a:t>续</a:t>
            </a:r>
            <a:r>
              <a:rPr lang="en-US" altLang="zh-CN" smtClean="0"/>
              <a:t>)</a:t>
            </a:r>
          </a:p>
        </p:txBody>
      </p:sp>
      <p:sp>
        <p:nvSpPr>
          <p:cNvPr id="372739" name="Rectangle 3"/>
          <p:cNvSpPr>
            <a:spLocks noGrp="1" noChangeArrowheads="1"/>
          </p:cNvSpPr>
          <p:nvPr>
            <p:ph type="body" idx="1"/>
          </p:nvPr>
        </p:nvSpPr>
        <p:spPr>
          <a:xfrm>
            <a:off x="1143000" y="1143000"/>
            <a:ext cx="7696200" cy="512763"/>
          </a:xfrm>
        </p:spPr>
        <p:txBody>
          <a:bodyPr/>
          <a:lstStyle/>
          <a:p>
            <a:pPr eaLnBrk="1" hangingPunct="1">
              <a:buClr>
                <a:srgbClr val="0000FF"/>
              </a:buClr>
              <a:buFont typeface="Wingdings" panose="05000000000000000000" pitchFamily="2" charset="2"/>
              <a:buAutoNum type="arabicPeriod" startAt="3"/>
            </a:pPr>
            <a:r>
              <a:rPr lang="zh-CN" altLang="en-US" smtClean="0"/>
              <a:t>平均忙期长度</a:t>
            </a:r>
          </a:p>
        </p:txBody>
      </p:sp>
      <p:graphicFrame>
        <p:nvGraphicFramePr>
          <p:cNvPr id="372740" name="Object 4"/>
          <p:cNvGraphicFramePr>
            <a:graphicFrameLocks noChangeAspect="1"/>
          </p:cNvGraphicFramePr>
          <p:nvPr/>
        </p:nvGraphicFramePr>
        <p:xfrm>
          <a:off x="2667000" y="1676400"/>
          <a:ext cx="2773363" cy="1462088"/>
        </p:xfrm>
        <a:graphic>
          <a:graphicData uri="http://schemas.openxmlformats.org/presentationml/2006/ole">
            <mc:AlternateContent xmlns:mc="http://schemas.openxmlformats.org/markup-compatibility/2006">
              <mc:Choice xmlns:v="urn:schemas-microsoft-com:vml" Requires="v">
                <p:oleObj spid="_x0000_s51210" name="Equation" r:id="rId4" imgW="1205977" imgH="634725" progId="Equation.3">
                  <p:embed/>
                </p:oleObj>
              </mc:Choice>
              <mc:Fallback>
                <p:oleObj name="Equation" r:id="rId4" imgW="1205977" imgH="634725"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1676400"/>
                        <a:ext cx="2773363" cy="1462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2741" name="Rectangle 5"/>
          <p:cNvSpPr>
            <a:spLocks noChangeArrowheads="1"/>
          </p:cNvSpPr>
          <p:nvPr/>
        </p:nvSpPr>
        <p:spPr bwMode="auto">
          <a:xfrm>
            <a:off x="1143000" y="3563938"/>
            <a:ext cx="76962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buClr>
                <a:srgbClr val="0000FF"/>
              </a:buClr>
              <a:buFont typeface="Wingdings" panose="05000000000000000000" pitchFamily="2" charset="2"/>
              <a:buAutoNum type="arabicPeriod" startAt="4"/>
            </a:pPr>
            <a:r>
              <a:rPr lang="zh-CN" altLang="en-US"/>
              <a:t>一个忙期中所服务的平均顾客数</a:t>
            </a:r>
          </a:p>
        </p:txBody>
      </p:sp>
      <p:graphicFrame>
        <p:nvGraphicFramePr>
          <p:cNvPr id="372742" name="Object 6"/>
          <p:cNvGraphicFramePr>
            <a:graphicFrameLocks noChangeAspect="1"/>
          </p:cNvGraphicFramePr>
          <p:nvPr/>
        </p:nvGraphicFramePr>
        <p:xfrm>
          <a:off x="2667000" y="4127500"/>
          <a:ext cx="3063875" cy="1462088"/>
        </p:xfrm>
        <a:graphic>
          <a:graphicData uri="http://schemas.openxmlformats.org/presentationml/2006/ole">
            <mc:AlternateContent xmlns:mc="http://schemas.openxmlformats.org/markup-compatibility/2006">
              <mc:Choice xmlns:v="urn:schemas-microsoft-com:vml" Requires="v">
                <p:oleObj spid="_x0000_s51211" name="Equation" r:id="rId6" imgW="1333500" imgH="635000" progId="Equation.3">
                  <p:embed/>
                </p:oleObj>
              </mc:Choice>
              <mc:Fallback>
                <p:oleObj name="Equation" r:id="rId6" imgW="1333500" imgH="6350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4127500"/>
                        <a:ext cx="3063875" cy="1462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9"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F6B2AF1F-EE90-429F-A758-A853CB8B8458}" type="slidenum">
              <a:rPr lang="zh-CN" altLang="en-US" sz="1800">
                <a:solidFill>
                  <a:srgbClr val="00FF00"/>
                </a:solidFill>
                <a:ea typeface="黑体" panose="02010609060101010101" pitchFamily="49" charset="-122"/>
              </a:rPr>
              <a:pPr/>
              <a:t>23</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2739">
                                            <p:txEl>
                                              <p:pRg st="0" end="0"/>
                                            </p:txEl>
                                          </p:spTgt>
                                        </p:tgtEl>
                                        <p:attrNameLst>
                                          <p:attrName>style.visibility</p:attrName>
                                        </p:attrNameLst>
                                      </p:cBhvr>
                                      <p:to>
                                        <p:strVal val="visible"/>
                                      </p:to>
                                    </p:set>
                                    <p:anim calcmode="lin" valueType="num">
                                      <p:cBhvr additive="base">
                                        <p:cTn id="7" dur="500" fill="hold"/>
                                        <p:tgtEl>
                                          <p:spTgt spid="3727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273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72740"/>
                                        </p:tgtEl>
                                        <p:attrNameLst>
                                          <p:attrName>style.visibility</p:attrName>
                                        </p:attrNameLst>
                                      </p:cBhvr>
                                      <p:to>
                                        <p:strVal val="visible"/>
                                      </p:to>
                                    </p:set>
                                    <p:anim calcmode="lin" valueType="num">
                                      <p:cBhvr additive="base">
                                        <p:cTn id="12" dur="500" fill="hold"/>
                                        <p:tgtEl>
                                          <p:spTgt spid="372740"/>
                                        </p:tgtEl>
                                        <p:attrNameLst>
                                          <p:attrName>ppt_x</p:attrName>
                                        </p:attrNameLst>
                                      </p:cBhvr>
                                      <p:tavLst>
                                        <p:tav tm="0">
                                          <p:val>
                                            <p:strVal val="#ppt_x"/>
                                          </p:val>
                                        </p:tav>
                                        <p:tav tm="100000">
                                          <p:val>
                                            <p:strVal val="#ppt_x"/>
                                          </p:val>
                                        </p:tav>
                                      </p:tavLst>
                                    </p:anim>
                                    <p:anim calcmode="lin" valueType="num">
                                      <p:cBhvr additive="base">
                                        <p:cTn id="13" dur="500" fill="hold"/>
                                        <p:tgtEl>
                                          <p:spTgt spid="37274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72741"/>
                                        </p:tgtEl>
                                        <p:attrNameLst>
                                          <p:attrName>style.visibility</p:attrName>
                                        </p:attrNameLst>
                                      </p:cBhvr>
                                      <p:to>
                                        <p:strVal val="visible"/>
                                      </p:to>
                                    </p:set>
                                    <p:anim calcmode="lin" valueType="num">
                                      <p:cBhvr additive="base">
                                        <p:cTn id="18" dur="500" fill="hold"/>
                                        <p:tgtEl>
                                          <p:spTgt spid="372741"/>
                                        </p:tgtEl>
                                        <p:attrNameLst>
                                          <p:attrName>ppt_x</p:attrName>
                                        </p:attrNameLst>
                                      </p:cBhvr>
                                      <p:tavLst>
                                        <p:tav tm="0">
                                          <p:val>
                                            <p:strVal val="#ppt_x"/>
                                          </p:val>
                                        </p:tav>
                                        <p:tav tm="100000">
                                          <p:val>
                                            <p:strVal val="#ppt_x"/>
                                          </p:val>
                                        </p:tav>
                                      </p:tavLst>
                                    </p:anim>
                                    <p:anim calcmode="lin" valueType="num">
                                      <p:cBhvr additive="base">
                                        <p:cTn id="19" dur="500" fill="hold"/>
                                        <p:tgtEl>
                                          <p:spTgt spid="372741"/>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372742"/>
                                        </p:tgtEl>
                                        <p:attrNameLst>
                                          <p:attrName>style.visibility</p:attrName>
                                        </p:attrNameLst>
                                      </p:cBhvr>
                                      <p:to>
                                        <p:strVal val="visible"/>
                                      </p:to>
                                    </p:set>
                                    <p:anim calcmode="lin" valueType="num">
                                      <p:cBhvr additive="base">
                                        <p:cTn id="23" dur="500" fill="hold"/>
                                        <p:tgtEl>
                                          <p:spTgt spid="372742"/>
                                        </p:tgtEl>
                                        <p:attrNameLst>
                                          <p:attrName>ppt_x</p:attrName>
                                        </p:attrNameLst>
                                      </p:cBhvr>
                                      <p:tavLst>
                                        <p:tav tm="0">
                                          <p:val>
                                            <p:strVal val="#ppt_x"/>
                                          </p:val>
                                        </p:tav>
                                        <p:tav tm="100000">
                                          <p:val>
                                            <p:strVal val="#ppt_x"/>
                                          </p:val>
                                        </p:tav>
                                      </p:tavLst>
                                    </p:anim>
                                    <p:anim calcmode="lin" valueType="num">
                                      <p:cBhvr additive="base">
                                        <p:cTn id="24" dur="500" fill="hold"/>
                                        <p:tgtEl>
                                          <p:spTgt spid="3727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build="p" autoUpdateAnimBg="0" advAuto="0"/>
      <p:bldP spid="372741"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F68A139-6184-4B18-96DA-72D7200406CF}"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5325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53252" name="Rectangle 2"/>
          <p:cNvSpPr>
            <a:spLocks noGrp="1" noChangeArrowheads="1"/>
          </p:cNvSpPr>
          <p:nvPr>
            <p:ph type="title"/>
          </p:nvPr>
        </p:nvSpPr>
        <p:spPr/>
        <p:txBody>
          <a:bodyPr/>
          <a:lstStyle/>
          <a:p>
            <a:pPr eaLnBrk="1" hangingPunct="1"/>
            <a:r>
              <a:rPr lang="en-US" altLang="zh-CN" smtClean="0"/>
              <a:t>5.</a:t>
            </a:r>
            <a:r>
              <a:rPr lang="zh-CN" altLang="en-US" smtClean="0"/>
              <a:t>输出过程</a:t>
            </a:r>
          </a:p>
        </p:txBody>
      </p:sp>
      <p:sp>
        <p:nvSpPr>
          <p:cNvPr id="374787" name="Rectangle 3"/>
          <p:cNvSpPr>
            <a:spLocks noGrp="1" noChangeArrowheads="1"/>
          </p:cNvSpPr>
          <p:nvPr>
            <p:ph type="body" idx="1"/>
          </p:nvPr>
        </p:nvSpPr>
        <p:spPr>
          <a:xfrm>
            <a:off x="1143000" y="1143000"/>
            <a:ext cx="7772400" cy="1752600"/>
          </a:xfrm>
        </p:spPr>
        <p:txBody>
          <a:bodyPr/>
          <a:lstStyle/>
          <a:p>
            <a:pPr eaLnBrk="1" hangingPunct="1">
              <a:buClr>
                <a:srgbClr val="0000FF"/>
              </a:buClr>
            </a:pPr>
            <a:r>
              <a:rPr lang="zh-CN" altLang="en-US" sz="2400" smtClean="0"/>
              <a:t>在忙期内相继输出的间隔时间是独立、同参数</a:t>
            </a:r>
            <a:r>
              <a:rPr lang="zh-CN" altLang="en-US" sz="2400" smtClean="0">
                <a:sym typeface="Symbol" panose="05050102010706020507" pitchFamily="18" charset="2"/>
              </a:rPr>
              <a:t></a:t>
            </a:r>
            <a:r>
              <a:rPr lang="en-US" altLang="zh-CN" sz="2400" smtClean="0"/>
              <a:t>(</a:t>
            </a:r>
            <a:r>
              <a:rPr lang="en-US" altLang="zh-CN" sz="2400" smtClean="0">
                <a:sym typeface="Symbol" panose="05050102010706020507" pitchFamily="18" charset="2"/>
              </a:rPr>
              <a:t>&gt;0</a:t>
            </a:r>
            <a:r>
              <a:rPr lang="en-US" altLang="zh-CN" sz="2400" smtClean="0"/>
              <a:t>)</a:t>
            </a:r>
            <a:r>
              <a:rPr lang="zh-CN" altLang="en-US" sz="2400" smtClean="0"/>
              <a:t>的随机变量，即参数为</a:t>
            </a:r>
            <a:r>
              <a:rPr lang="zh-CN" altLang="en-US" sz="2400" smtClean="0">
                <a:sym typeface="Symbol" panose="05050102010706020507" pitchFamily="18" charset="2"/>
              </a:rPr>
              <a:t>的泊松流。</a:t>
            </a:r>
            <a:endParaRPr lang="zh-CN" altLang="en-US" sz="2400" smtClean="0"/>
          </a:p>
          <a:p>
            <a:pPr eaLnBrk="1" hangingPunct="1">
              <a:buClr>
                <a:srgbClr val="0000FF"/>
              </a:buClr>
            </a:pPr>
            <a:r>
              <a:rPr lang="zh-CN" altLang="en-US" sz="2400" smtClean="0"/>
              <a:t>当系统空闲后，从开始空闲时刻起，到下一个顾客服务完毕离去时之间的间隔时间不与服务时间同分布。</a:t>
            </a:r>
          </a:p>
        </p:txBody>
      </p:sp>
      <p:sp>
        <p:nvSpPr>
          <p:cNvPr id="374788" name="Rectangle 4"/>
          <p:cNvSpPr>
            <a:spLocks noChangeArrowheads="1"/>
          </p:cNvSpPr>
          <p:nvPr/>
        </p:nvSpPr>
        <p:spPr bwMode="auto">
          <a:xfrm>
            <a:off x="1143000" y="2895600"/>
            <a:ext cx="7772400"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dist" eaLnBrk="1" hangingPunct="1">
              <a:buClrTx/>
              <a:buFontTx/>
              <a:buNone/>
            </a:pPr>
            <a:r>
              <a:rPr lang="en-US" altLang="zh-CN" sz="2400"/>
              <a:t>    </a:t>
            </a:r>
            <a:r>
              <a:rPr lang="zh-CN" altLang="en-US" sz="2400"/>
              <a:t>令</a:t>
            </a:r>
            <a:r>
              <a:rPr lang="en-US" altLang="zh-CN" sz="2400"/>
              <a:t>T</a:t>
            </a:r>
            <a:r>
              <a:rPr lang="en-US" altLang="zh-CN" sz="2400" baseline="-25000"/>
              <a:t>n</a:t>
            </a:r>
            <a:r>
              <a:rPr lang="en-US" altLang="zh-CN" sz="2400" baseline="30000"/>
              <a:t>+</a:t>
            </a:r>
            <a:r>
              <a:rPr lang="zh-CN" altLang="en-US" sz="2400"/>
              <a:t>表示第</a:t>
            </a:r>
            <a:r>
              <a:rPr lang="en-US" altLang="zh-CN" sz="2400"/>
              <a:t>n</a:t>
            </a:r>
            <a:r>
              <a:rPr lang="zh-CN" altLang="en-US" sz="2400"/>
              <a:t>个顾客服务完毕的离去时刻，则</a:t>
            </a:r>
          </a:p>
          <a:p>
            <a:pPr eaLnBrk="1" hangingPunct="1">
              <a:buClrTx/>
              <a:buFontTx/>
              <a:buNone/>
            </a:pPr>
            <a:r>
              <a:rPr lang="en-US" altLang="zh-CN" sz="2400"/>
              <a:t>T</a:t>
            </a:r>
            <a:r>
              <a:rPr lang="en-US" altLang="zh-CN" sz="2400" baseline="-25000"/>
              <a:t>n+1</a:t>
            </a:r>
            <a:r>
              <a:rPr lang="en-US" altLang="zh-CN" sz="2400" baseline="30000"/>
              <a:t>+</a:t>
            </a:r>
            <a:r>
              <a:rPr lang="en-US" altLang="zh-CN" sz="2400"/>
              <a:t>-T</a:t>
            </a:r>
            <a:r>
              <a:rPr lang="en-US" altLang="zh-CN" sz="2400" baseline="-25000"/>
              <a:t>n</a:t>
            </a:r>
            <a:r>
              <a:rPr lang="en-US" altLang="zh-CN" sz="2400" baseline="30000"/>
              <a:t>+</a:t>
            </a:r>
            <a:r>
              <a:rPr lang="zh-CN" altLang="en-US" sz="2400"/>
              <a:t>表示离去的时间间隔，</a:t>
            </a:r>
            <a:r>
              <a:rPr lang="en-US" altLang="zh-CN" sz="2400"/>
              <a:t>n</a:t>
            </a:r>
            <a:r>
              <a:rPr lang="en-US" altLang="zh-CN" sz="2400">
                <a:sym typeface="Symbol" panose="05050102010706020507" pitchFamily="18" charset="2"/>
              </a:rPr>
              <a:t>1</a:t>
            </a:r>
            <a:r>
              <a:rPr lang="zh-CN" altLang="en-US" sz="2400">
                <a:sym typeface="Symbol" panose="05050102010706020507" pitchFamily="18" charset="2"/>
              </a:rPr>
              <a:t>，于是，对</a:t>
            </a:r>
            <a:r>
              <a:rPr lang="en-US" altLang="zh-CN" sz="2400">
                <a:sym typeface="Symbol" panose="05050102010706020507" pitchFamily="18" charset="2"/>
              </a:rPr>
              <a:t>t0</a:t>
            </a:r>
            <a:r>
              <a:rPr lang="zh-CN" altLang="en-US" sz="2400">
                <a:sym typeface="Symbol" panose="05050102010706020507" pitchFamily="18" charset="2"/>
              </a:rPr>
              <a:t>有</a:t>
            </a:r>
          </a:p>
          <a:p>
            <a:pPr eaLnBrk="1" hangingPunct="1">
              <a:buClrTx/>
              <a:buFontTx/>
              <a:buNone/>
            </a:pPr>
            <a:r>
              <a:rPr lang="zh-CN" altLang="en-US" sz="2400">
                <a:sym typeface="Symbol" panose="05050102010706020507" pitchFamily="18" charset="2"/>
              </a:rPr>
              <a:t>	   </a:t>
            </a:r>
            <a:r>
              <a:rPr lang="en-US" altLang="zh-CN" sz="2400">
                <a:sym typeface="Symbol" panose="05050102010706020507" pitchFamily="18" charset="2"/>
              </a:rPr>
              <a:t>P{</a:t>
            </a:r>
            <a:r>
              <a:rPr lang="en-US" altLang="zh-CN" sz="2400"/>
              <a:t>T</a:t>
            </a:r>
            <a:r>
              <a:rPr lang="en-US" altLang="zh-CN" sz="2400" baseline="-25000"/>
              <a:t>n+1</a:t>
            </a:r>
            <a:r>
              <a:rPr lang="en-US" altLang="zh-CN" sz="2400" baseline="30000"/>
              <a:t>+</a:t>
            </a:r>
            <a:r>
              <a:rPr lang="zh-CN" altLang="en-US" sz="2400"/>
              <a:t>－</a:t>
            </a:r>
            <a:r>
              <a:rPr lang="en-US" altLang="zh-CN" sz="2400"/>
              <a:t>T</a:t>
            </a:r>
            <a:r>
              <a:rPr lang="en-US" altLang="zh-CN" sz="2400" baseline="-25000"/>
              <a:t>n</a:t>
            </a:r>
            <a:r>
              <a:rPr lang="en-US" altLang="zh-CN" sz="2400" baseline="30000"/>
              <a:t>+</a:t>
            </a:r>
            <a:r>
              <a:rPr lang="en-US" altLang="zh-CN" sz="2400">
                <a:sym typeface="Symbol" panose="05050102010706020507" pitchFamily="18" charset="2"/>
              </a:rPr>
              <a:t>&gt;t}</a:t>
            </a:r>
          </a:p>
          <a:p>
            <a:pPr eaLnBrk="1" hangingPunct="1">
              <a:buClrTx/>
              <a:buFontTx/>
              <a:buNone/>
            </a:pPr>
            <a:r>
              <a:rPr lang="en-US" altLang="zh-CN" sz="2400">
                <a:sym typeface="Symbol" panose="05050102010706020507" pitchFamily="18" charset="2"/>
              </a:rPr>
              <a:t>	</a:t>
            </a:r>
            <a:r>
              <a:rPr lang="zh-CN" altLang="en-US" sz="2400">
                <a:sym typeface="Symbol" panose="05050102010706020507" pitchFamily="18" charset="2"/>
              </a:rPr>
              <a:t>＝</a:t>
            </a:r>
            <a:r>
              <a:rPr lang="en-US" altLang="zh-CN" sz="2400">
                <a:sym typeface="Symbol" panose="05050102010706020507" pitchFamily="18" charset="2"/>
              </a:rPr>
              <a:t>P{N</a:t>
            </a:r>
            <a:r>
              <a:rPr lang="en-US" altLang="zh-CN" sz="2400" baseline="-25000"/>
              <a:t>n</a:t>
            </a:r>
            <a:r>
              <a:rPr lang="en-US" altLang="zh-CN" sz="2400" baseline="30000"/>
              <a:t>+</a:t>
            </a:r>
            <a:r>
              <a:rPr lang="en-US" altLang="zh-CN" sz="2400">
                <a:sym typeface="Symbol" panose="05050102010706020507" pitchFamily="18" charset="2"/>
              </a:rPr>
              <a:t>=0}</a:t>
            </a:r>
            <a:r>
              <a:rPr lang="en-US" altLang="zh-CN" sz="2400"/>
              <a:t>·</a:t>
            </a:r>
            <a:r>
              <a:rPr lang="en-US" altLang="zh-CN" sz="2400">
                <a:sym typeface="Symbol" panose="05050102010706020507" pitchFamily="18" charset="2"/>
              </a:rPr>
              <a:t>P{</a:t>
            </a:r>
            <a:r>
              <a:rPr lang="en-US" altLang="zh-CN" sz="2400"/>
              <a:t>T</a:t>
            </a:r>
            <a:r>
              <a:rPr lang="en-US" altLang="zh-CN" sz="2400" baseline="-25000"/>
              <a:t>n+1</a:t>
            </a:r>
            <a:r>
              <a:rPr lang="en-US" altLang="zh-CN" sz="2400" baseline="30000"/>
              <a:t>+</a:t>
            </a:r>
            <a:r>
              <a:rPr lang="zh-CN" altLang="en-US" sz="2400"/>
              <a:t>－</a:t>
            </a:r>
            <a:r>
              <a:rPr lang="en-US" altLang="zh-CN" sz="2400"/>
              <a:t>T</a:t>
            </a:r>
            <a:r>
              <a:rPr lang="en-US" altLang="zh-CN" sz="2400" baseline="-25000"/>
              <a:t>n</a:t>
            </a:r>
            <a:r>
              <a:rPr lang="en-US" altLang="zh-CN" sz="2400" baseline="30000"/>
              <a:t>+</a:t>
            </a:r>
            <a:r>
              <a:rPr lang="en-US" altLang="zh-CN" sz="2400">
                <a:sym typeface="Symbol" panose="05050102010706020507" pitchFamily="18" charset="2"/>
              </a:rPr>
              <a:t>&gt;t|N</a:t>
            </a:r>
            <a:r>
              <a:rPr lang="en-US" altLang="zh-CN" sz="2400" baseline="-25000"/>
              <a:t>n</a:t>
            </a:r>
            <a:r>
              <a:rPr lang="en-US" altLang="zh-CN" sz="2400" baseline="30000"/>
              <a:t>+</a:t>
            </a:r>
            <a:r>
              <a:rPr lang="en-US" altLang="zh-CN" sz="2400">
                <a:sym typeface="Symbol" panose="05050102010706020507" pitchFamily="18" charset="2"/>
              </a:rPr>
              <a:t>=0}</a:t>
            </a:r>
          </a:p>
          <a:p>
            <a:pPr eaLnBrk="1" hangingPunct="1">
              <a:buClrTx/>
              <a:buFontTx/>
              <a:buNone/>
            </a:pPr>
            <a:r>
              <a:rPr lang="en-US" altLang="zh-CN" sz="2400">
                <a:sym typeface="Symbol" panose="05050102010706020507" pitchFamily="18" charset="2"/>
              </a:rPr>
              <a:t>		</a:t>
            </a:r>
            <a:r>
              <a:rPr lang="zh-CN" altLang="en-US" sz="2400"/>
              <a:t>＋ </a:t>
            </a:r>
            <a:r>
              <a:rPr lang="en-US" altLang="zh-CN" sz="2400">
                <a:sym typeface="Symbol" panose="05050102010706020507" pitchFamily="18" charset="2"/>
              </a:rPr>
              <a:t>P{N</a:t>
            </a:r>
            <a:r>
              <a:rPr lang="en-US" altLang="zh-CN" sz="2400" baseline="-25000"/>
              <a:t>n</a:t>
            </a:r>
            <a:r>
              <a:rPr lang="en-US" altLang="zh-CN" sz="2400" baseline="30000"/>
              <a:t>+</a:t>
            </a:r>
            <a:r>
              <a:rPr lang="en-US" altLang="zh-CN" sz="2400">
                <a:sym typeface="Symbol" panose="05050102010706020507" pitchFamily="18" charset="2"/>
              </a:rPr>
              <a:t>1}</a:t>
            </a:r>
            <a:r>
              <a:rPr lang="en-US" altLang="zh-CN" sz="2400"/>
              <a:t>·</a:t>
            </a:r>
            <a:r>
              <a:rPr lang="en-US" altLang="zh-CN" sz="2400">
                <a:sym typeface="Symbol" panose="05050102010706020507" pitchFamily="18" charset="2"/>
              </a:rPr>
              <a:t>P{</a:t>
            </a:r>
            <a:r>
              <a:rPr lang="en-US" altLang="zh-CN" sz="2400"/>
              <a:t>T</a:t>
            </a:r>
            <a:r>
              <a:rPr lang="en-US" altLang="zh-CN" sz="2400" baseline="-25000"/>
              <a:t>n+1</a:t>
            </a:r>
            <a:r>
              <a:rPr lang="en-US" altLang="zh-CN" sz="2400" baseline="30000"/>
              <a:t>+</a:t>
            </a:r>
            <a:r>
              <a:rPr lang="zh-CN" altLang="en-US" sz="2400"/>
              <a:t>－</a:t>
            </a:r>
            <a:r>
              <a:rPr lang="en-US" altLang="zh-CN" sz="2400"/>
              <a:t>T</a:t>
            </a:r>
            <a:r>
              <a:rPr lang="en-US" altLang="zh-CN" sz="2400" baseline="-25000"/>
              <a:t>n</a:t>
            </a:r>
            <a:r>
              <a:rPr lang="en-US" altLang="zh-CN" sz="2400" baseline="30000"/>
              <a:t>+</a:t>
            </a:r>
            <a:r>
              <a:rPr lang="en-US" altLang="zh-CN" sz="2400">
                <a:sym typeface="Symbol" panose="05050102010706020507" pitchFamily="18" charset="2"/>
              </a:rPr>
              <a:t>&gt;t|N</a:t>
            </a:r>
            <a:r>
              <a:rPr lang="en-US" altLang="zh-CN" sz="2400" baseline="-25000"/>
              <a:t>n</a:t>
            </a:r>
            <a:r>
              <a:rPr lang="en-US" altLang="zh-CN" sz="2400" baseline="30000"/>
              <a:t>+</a:t>
            </a:r>
            <a:r>
              <a:rPr lang="en-US" altLang="zh-CN" sz="2400">
                <a:sym typeface="Symbol" panose="05050102010706020507" pitchFamily="18" charset="2"/>
              </a:rPr>
              <a:t>1}</a:t>
            </a:r>
          </a:p>
          <a:p>
            <a:pPr eaLnBrk="1" hangingPunct="1">
              <a:buClrTx/>
              <a:buFontTx/>
              <a:buNone/>
            </a:pPr>
            <a:r>
              <a:rPr lang="en-US" altLang="zh-CN" sz="2400">
                <a:sym typeface="Symbol" panose="05050102010706020507" pitchFamily="18" charset="2"/>
              </a:rPr>
              <a:t>	</a:t>
            </a:r>
            <a:r>
              <a:rPr lang="zh-CN" altLang="en-US" sz="2400">
                <a:sym typeface="Symbol" panose="05050102010706020507" pitchFamily="18" charset="2"/>
              </a:rPr>
              <a:t>＝</a:t>
            </a:r>
            <a:r>
              <a:rPr lang="en-US" altLang="zh-CN" sz="2400">
                <a:sym typeface="Symbol" panose="05050102010706020507" pitchFamily="18" charset="2"/>
              </a:rPr>
              <a:t>P{N</a:t>
            </a:r>
            <a:r>
              <a:rPr lang="en-US" altLang="zh-CN" sz="2400" baseline="-25000"/>
              <a:t>n</a:t>
            </a:r>
            <a:r>
              <a:rPr lang="en-US" altLang="zh-CN" sz="2400" baseline="30000"/>
              <a:t>+</a:t>
            </a:r>
            <a:r>
              <a:rPr lang="en-US" altLang="zh-CN" sz="2400">
                <a:sym typeface="Symbol" panose="05050102010706020507" pitchFamily="18" charset="2"/>
              </a:rPr>
              <a:t>=0}</a:t>
            </a:r>
            <a:r>
              <a:rPr lang="en-US" altLang="zh-CN" sz="2400"/>
              <a:t>·</a:t>
            </a:r>
            <a:r>
              <a:rPr lang="en-US" altLang="zh-CN" sz="2400">
                <a:sym typeface="Symbol" panose="05050102010706020507" pitchFamily="18" charset="2"/>
              </a:rPr>
              <a:t>P{</a:t>
            </a:r>
            <a:r>
              <a:rPr lang="en-US" altLang="zh-CN" sz="2400" baseline="-25000"/>
              <a:t>n+1</a:t>
            </a:r>
            <a:r>
              <a:rPr lang="zh-CN" altLang="en-US" sz="2400"/>
              <a:t>＋</a:t>
            </a:r>
            <a:r>
              <a:rPr lang="zh-CN" altLang="en-US" sz="2400">
                <a:sym typeface="Symbol" panose="05050102010706020507" pitchFamily="18" charset="2"/>
              </a:rPr>
              <a:t></a:t>
            </a:r>
            <a:r>
              <a:rPr lang="en-US" altLang="zh-CN" sz="2400" baseline="-25000"/>
              <a:t>n+1</a:t>
            </a:r>
            <a:r>
              <a:rPr lang="en-US" altLang="zh-CN" sz="2400">
                <a:sym typeface="Symbol" panose="05050102010706020507" pitchFamily="18" charset="2"/>
              </a:rPr>
              <a:t>&gt;t}</a:t>
            </a:r>
            <a:r>
              <a:rPr lang="zh-CN" altLang="en-US" sz="2400"/>
              <a:t>＋ </a:t>
            </a:r>
            <a:r>
              <a:rPr lang="en-US" altLang="zh-CN" sz="2400">
                <a:sym typeface="Symbol" panose="05050102010706020507" pitchFamily="18" charset="2"/>
              </a:rPr>
              <a:t>P{N</a:t>
            </a:r>
            <a:r>
              <a:rPr lang="en-US" altLang="zh-CN" sz="2400" baseline="-25000"/>
              <a:t>n</a:t>
            </a:r>
            <a:r>
              <a:rPr lang="en-US" altLang="zh-CN" sz="2400" baseline="30000"/>
              <a:t>+</a:t>
            </a:r>
            <a:r>
              <a:rPr lang="en-US" altLang="zh-CN" sz="2400">
                <a:sym typeface="Symbol" panose="05050102010706020507" pitchFamily="18" charset="2"/>
              </a:rPr>
              <a:t>1}</a:t>
            </a:r>
            <a:r>
              <a:rPr lang="en-US" altLang="zh-CN" sz="2400"/>
              <a:t>·</a:t>
            </a:r>
            <a:r>
              <a:rPr lang="en-US" altLang="zh-CN" sz="2400">
                <a:sym typeface="Symbol" panose="05050102010706020507" pitchFamily="18" charset="2"/>
              </a:rPr>
              <a:t>P{</a:t>
            </a:r>
            <a:r>
              <a:rPr lang="en-US" altLang="zh-CN" sz="2400" baseline="-25000"/>
              <a:t>n+1</a:t>
            </a:r>
            <a:r>
              <a:rPr lang="en-US" altLang="zh-CN" sz="2400">
                <a:sym typeface="Symbol" panose="05050102010706020507" pitchFamily="18" charset="2"/>
              </a:rPr>
              <a:t>&gt;t}</a:t>
            </a:r>
          </a:p>
          <a:p>
            <a:pPr eaLnBrk="1" hangingPunct="1">
              <a:buClrTx/>
              <a:buFontTx/>
              <a:buNone/>
            </a:pPr>
            <a:r>
              <a:rPr lang="zh-CN" altLang="en-US" sz="2400">
                <a:sym typeface="Symbol" panose="05050102010706020507" pitchFamily="18" charset="2"/>
              </a:rPr>
              <a:t>其中</a:t>
            </a:r>
            <a:r>
              <a:rPr lang="en-US" altLang="zh-CN" sz="2400" baseline="-25000"/>
              <a:t>n+1</a:t>
            </a:r>
            <a:r>
              <a:rPr lang="zh-CN" altLang="en-US" sz="2400">
                <a:sym typeface="Symbol" panose="05050102010706020507" pitchFamily="18" charset="2"/>
              </a:rPr>
              <a:t>表示剩余到达间隔时间，与</a:t>
            </a:r>
            <a:r>
              <a:rPr lang="en-US" altLang="zh-CN" sz="2400" baseline="-25000"/>
              <a:t>n+1</a:t>
            </a:r>
            <a:r>
              <a:rPr lang="zh-CN" altLang="en-US" sz="2400">
                <a:sym typeface="Symbol" panose="05050102010706020507" pitchFamily="18" charset="2"/>
              </a:rPr>
              <a:t>独立，而</a:t>
            </a:r>
            <a:r>
              <a:rPr lang="en-US" altLang="zh-CN" sz="2400">
                <a:sym typeface="Symbol" panose="05050102010706020507" pitchFamily="18" charset="2"/>
              </a:rPr>
              <a:t>N</a:t>
            </a:r>
            <a:r>
              <a:rPr lang="en-US" altLang="zh-CN" sz="2400" baseline="-25000"/>
              <a:t>n</a:t>
            </a:r>
            <a:r>
              <a:rPr lang="en-US" altLang="zh-CN" sz="2400" baseline="30000"/>
              <a:t>+</a:t>
            </a:r>
            <a:r>
              <a:rPr lang="zh-CN" altLang="en-US" sz="2400">
                <a:sym typeface="Symbol" panose="05050102010706020507" pitchFamily="18" charset="2"/>
              </a:rPr>
              <a:t>表示第</a:t>
            </a:r>
            <a:r>
              <a:rPr lang="en-US" altLang="zh-CN" sz="2400">
                <a:sym typeface="Symbol" panose="05050102010706020507" pitchFamily="18" charset="2"/>
              </a:rPr>
              <a:t>n</a:t>
            </a:r>
            <a:r>
              <a:rPr lang="zh-CN" altLang="en-US" sz="2400">
                <a:sym typeface="Symbol" panose="05050102010706020507" pitchFamily="18" charset="2"/>
              </a:rPr>
              <a:t>个离去顾客服务完毕离开系统时的队长。</a:t>
            </a:r>
          </a:p>
        </p:txBody>
      </p:sp>
      <p:graphicFrame>
        <p:nvGraphicFramePr>
          <p:cNvPr id="374789" name="Object 5"/>
          <p:cNvGraphicFramePr>
            <a:graphicFrameLocks noChangeAspect="1"/>
          </p:cNvGraphicFramePr>
          <p:nvPr/>
        </p:nvGraphicFramePr>
        <p:xfrm>
          <a:off x="1857375" y="5635625"/>
          <a:ext cx="152400" cy="127000"/>
        </p:xfrm>
        <a:graphic>
          <a:graphicData uri="http://schemas.openxmlformats.org/presentationml/2006/ole">
            <mc:AlternateContent xmlns:mc="http://schemas.openxmlformats.org/markup-compatibility/2006">
              <mc:Choice xmlns:v="urn:schemas-microsoft-com:vml" Requires="v">
                <p:oleObj spid="_x0000_s53258" name="Equation" r:id="rId4" imgW="152202" imgH="126835" progId="Equation.3">
                  <p:embed/>
                </p:oleObj>
              </mc:Choice>
              <mc:Fallback>
                <p:oleObj name="Equation" r:id="rId4" imgW="152202" imgH="126835"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375" y="5635625"/>
                        <a:ext cx="152400" cy="12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4790" name="Object 6"/>
          <p:cNvGraphicFramePr>
            <a:graphicFrameLocks noChangeAspect="1"/>
          </p:cNvGraphicFramePr>
          <p:nvPr/>
        </p:nvGraphicFramePr>
        <p:xfrm>
          <a:off x="4067175" y="5157788"/>
          <a:ext cx="152400" cy="127000"/>
        </p:xfrm>
        <a:graphic>
          <a:graphicData uri="http://schemas.openxmlformats.org/presentationml/2006/ole">
            <mc:AlternateContent xmlns:mc="http://schemas.openxmlformats.org/markup-compatibility/2006">
              <mc:Choice xmlns:v="urn:schemas-microsoft-com:vml" Requires="v">
                <p:oleObj spid="_x0000_s53259" name="Equation" r:id="rId6" imgW="152202" imgH="126835" progId="Equation.3">
                  <p:embed/>
                </p:oleObj>
              </mc:Choice>
              <mc:Fallback>
                <p:oleObj name="Equation" r:id="rId6" imgW="152202" imgH="126835"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175" y="5157788"/>
                        <a:ext cx="152400" cy="12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7"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054974D5-5185-48F2-B2EA-7CE9DC8668B6}" type="slidenum">
              <a:rPr lang="zh-CN" altLang="en-US" sz="1800">
                <a:solidFill>
                  <a:srgbClr val="00FF00"/>
                </a:solidFill>
                <a:ea typeface="黑体" panose="02010609060101010101" pitchFamily="49" charset="-122"/>
              </a:rPr>
              <a:pPr/>
              <a:t>24</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4787">
                                            <p:txEl>
                                              <p:pRg st="0" end="0"/>
                                            </p:txEl>
                                          </p:spTgt>
                                        </p:tgtEl>
                                        <p:attrNameLst>
                                          <p:attrName>style.visibility</p:attrName>
                                        </p:attrNameLst>
                                      </p:cBhvr>
                                      <p:to>
                                        <p:strVal val="visible"/>
                                      </p:to>
                                    </p:set>
                                    <p:anim calcmode="lin" valueType="num">
                                      <p:cBhvr additive="base">
                                        <p:cTn id="7" dur="500" fill="hold"/>
                                        <p:tgtEl>
                                          <p:spTgt spid="3747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478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74787">
                                            <p:txEl>
                                              <p:pRg st="1" end="1"/>
                                            </p:txEl>
                                          </p:spTgt>
                                        </p:tgtEl>
                                        <p:attrNameLst>
                                          <p:attrName>style.visibility</p:attrName>
                                        </p:attrNameLst>
                                      </p:cBhvr>
                                      <p:to>
                                        <p:strVal val="visible"/>
                                      </p:to>
                                    </p:set>
                                    <p:anim calcmode="lin" valueType="num">
                                      <p:cBhvr additive="base">
                                        <p:cTn id="12" dur="500" fill="hold"/>
                                        <p:tgtEl>
                                          <p:spTgt spid="37478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74787">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74788">
                                            <p:txEl>
                                              <p:pRg st="0" end="0"/>
                                            </p:txEl>
                                          </p:spTgt>
                                        </p:tgtEl>
                                        <p:attrNameLst>
                                          <p:attrName>style.visibility</p:attrName>
                                        </p:attrNameLst>
                                      </p:cBhvr>
                                      <p:to>
                                        <p:strVal val="visible"/>
                                      </p:to>
                                    </p:set>
                                    <p:anim calcmode="lin" valueType="num">
                                      <p:cBhvr additive="base">
                                        <p:cTn id="17" dur="500" fill="hold"/>
                                        <p:tgtEl>
                                          <p:spTgt spid="374788">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74788">
                                            <p:txEl>
                                              <p:pRg st="0" end="0"/>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74788">
                                            <p:txEl>
                                              <p:pRg st="1" end="1"/>
                                            </p:txEl>
                                          </p:spTgt>
                                        </p:tgtEl>
                                        <p:attrNameLst>
                                          <p:attrName>style.visibility</p:attrName>
                                        </p:attrNameLst>
                                      </p:cBhvr>
                                      <p:to>
                                        <p:strVal val="visible"/>
                                      </p:to>
                                    </p:set>
                                    <p:anim calcmode="lin" valueType="num">
                                      <p:cBhvr additive="base">
                                        <p:cTn id="22" dur="500" fill="hold"/>
                                        <p:tgtEl>
                                          <p:spTgt spid="374788">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74788">
                                            <p:txEl>
                                              <p:pRg st="1" end="1"/>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74788">
                                            <p:txEl>
                                              <p:pRg st="2" end="2"/>
                                            </p:txEl>
                                          </p:spTgt>
                                        </p:tgtEl>
                                        <p:attrNameLst>
                                          <p:attrName>style.visibility</p:attrName>
                                        </p:attrNameLst>
                                      </p:cBhvr>
                                      <p:to>
                                        <p:strVal val="visible"/>
                                      </p:to>
                                    </p:set>
                                    <p:anim calcmode="lin" valueType="num">
                                      <p:cBhvr additive="base">
                                        <p:cTn id="27" dur="500" fill="hold"/>
                                        <p:tgtEl>
                                          <p:spTgt spid="374788">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747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74788">
                                            <p:txEl>
                                              <p:pRg st="3" end="3"/>
                                            </p:txEl>
                                          </p:spTgt>
                                        </p:tgtEl>
                                        <p:attrNameLst>
                                          <p:attrName>style.visibility</p:attrName>
                                        </p:attrNameLst>
                                      </p:cBhvr>
                                      <p:to>
                                        <p:strVal val="visible"/>
                                      </p:to>
                                    </p:set>
                                    <p:anim calcmode="lin" valueType="num">
                                      <p:cBhvr additive="base">
                                        <p:cTn id="33" dur="500" fill="hold"/>
                                        <p:tgtEl>
                                          <p:spTgt spid="374788">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74788">
                                            <p:txEl>
                                              <p:pRg st="3" end="3"/>
                                            </p:txEl>
                                          </p:spTgt>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500"/>
                            </p:stCondLst>
                            <p:childTnLst>
                              <p:par>
                                <p:cTn id="36" presetID="2" presetClass="entr" presetSubtype="4" fill="hold" grpId="0" nodeType="afterEffect">
                                  <p:stCondLst>
                                    <p:cond delay="0"/>
                                  </p:stCondLst>
                                  <p:childTnLst>
                                    <p:set>
                                      <p:cBhvr>
                                        <p:cTn id="37" dur="1" fill="hold">
                                          <p:stCondLst>
                                            <p:cond delay="0"/>
                                          </p:stCondLst>
                                        </p:cTn>
                                        <p:tgtEl>
                                          <p:spTgt spid="374788">
                                            <p:txEl>
                                              <p:pRg st="4" end="4"/>
                                            </p:txEl>
                                          </p:spTgt>
                                        </p:tgtEl>
                                        <p:attrNameLst>
                                          <p:attrName>style.visibility</p:attrName>
                                        </p:attrNameLst>
                                      </p:cBhvr>
                                      <p:to>
                                        <p:strVal val="visible"/>
                                      </p:to>
                                    </p:set>
                                    <p:anim calcmode="lin" valueType="num">
                                      <p:cBhvr additive="base">
                                        <p:cTn id="38" dur="500" fill="hold"/>
                                        <p:tgtEl>
                                          <p:spTgt spid="374788">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7478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74788">
                                            <p:txEl>
                                              <p:pRg st="5" end="5"/>
                                            </p:txEl>
                                          </p:spTgt>
                                        </p:tgtEl>
                                        <p:attrNameLst>
                                          <p:attrName>style.visibility</p:attrName>
                                        </p:attrNameLst>
                                      </p:cBhvr>
                                      <p:to>
                                        <p:strVal val="visible"/>
                                      </p:to>
                                    </p:set>
                                    <p:anim calcmode="lin" valueType="num">
                                      <p:cBhvr additive="base">
                                        <p:cTn id="44" dur="500" fill="hold"/>
                                        <p:tgtEl>
                                          <p:spTgt spid="374788">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74788">
                                            <p:txEl>
                                              <p:pRg st="5" end="5"/>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74790"/>
                                        </p:tgtEl>
                                        <p:attrNameLst>
                                          <p:attrName>style.visibility</p:attrName>
                                        </p:attrNameLst>
                                      </p:cBhvr>
                                      <p:to>
                                        <p:strVal val="visible"/>
                                      </p:to>
                                    </p:set>
                                    <p:anim calcmode="lin" valueType="num">
                                      <p:cBhvr additive="base">
                                        <p:cTn id="48" dur="500" fill="hold"/>
                                        <p:tgtEl>
                                          <p:spTgt spid="374790"/>
                                        </p:tgtEl>
                                        <p:attrNameLst>
                                          <p:attrName>ppt_x</p:attrName>
                                        </p:attrNameLst>
                                      </p:cBhvr>
                                      <p:tavLst>
                                        <p:tav tm="0">
                                          <p:val>
                                            <p:strVal val="#ppt_x"/>
                                          </p:val>
                                        </p:tav>
                                        <p:tav tm="100000">
                                          <p:val>
                                            <p:strVal val="#ppt_x"/>
                                          </p:val>
                                        </p:tav>
                                      </p:tavLst>
                                    </p:anim>
                                    <p:anim calcmode="lin" valueType="num">
                                      <p:cBhvr additive="base">
                                        <p:cTn id="49" dur="500" fill="hold"/>
                                        <p:tgtEl>
                                          <p:spTgt spid="374790"/>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74788">
                                            <p:txEl>
                                              <p:pRg st="6" end="6"/>
                                            </p:txEl>
                                          </p:spTgt>
                                        </p:tgtEl>
                                        <p:attrNameLst>
                                          <p:attrName>style.visibility</p:attrName>
                                        </p:attrNameLst>
                                      </p:cBhvr>
                                      <p:to>
                                        <p:strVal val="visible"/>
                                      </p:to>
                                    </p:set>
                                    <p:anim calcmode="lin" valueType="num">
                                      <p:cBhvr additive="base">
                                        <p:cTn id="54" dur="500" fill="hold"/>
                                        <p:tgtEl>
                                          <p:spTgt spid="374788">
                                            <p:txEl>
                                              <p:pRg st="6" end="6"/>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74788">
                                            <p:txEl>
                                              <p:pRg st="6" end="6"/>
                                            </p:txEl>
                                          </p:spTgt>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374789"/>
                                        </p:tgtEl>
                                        <p:attrNameLst>
                                          <p:attrName>style.visibility</p:attrName>
                                        </p:attrNameLst>
                                      </p:cBhvr>
                                      <p:to>
                                        <p:strVal val="visible"/>
                                      </p:to>
                                    </p:set>
                                    <p:anim calcmode="lin" valueType="num">
                                      <p:cBhvr additive="base">
                                        <p:cTn id="58" dur="500" fill="hold"/>
                                        <p:tgtEl>
                                          <p:spTgt spid="374789"/>
                                        </p:tgtEl>
                                        <p:attrNameLst>
                                          <p:attrName>ppt_x</p:attrName>
                                        </p:attrNameLst>
                                      </p:cBhvr>
                                      <p:tavLst>
                                        <p:tav tm="0">
                                          <p:val>
                                            <p:strVal val="#ppt_x"/>
                                          </p:val>
                                        </p:tav>
                                        <p:tav tm="100000">
                                          <p:val>
                                            <p:strVal val="#ppt_x"/>
                                          </p:val>
                                        </p:tav>
                                      </p:tavLst>
                                    </p:anim>
                                    <p:anim calcmode="lin" valueType="num">
                                      <p:cBhvr additive="base">
                                        <p:cTn id="59" dur="500" fill="hold"/>
                                        <p:tgtEl>
                                          <p:spTgt spid="3747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7" grpId="0" build="p" autoUpdateAnimBg="0" advAuto="0"/>
      <p:bldP spid="374788" grpId="0" build="p" autoUpdateAnimBg="0" advAuto="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B37969C-7CCF-437A-A35B-4BBEF00B2203}"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5529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55300" name="Rectangle 2"/>
          <p:cNvSpPr>
            <a:spLocks noGrp="1" noChangeArrowheads="1"/>
          </p:cNvSpPr>
          <p:nvPr>
            <p:ph type="title"/>
          </p:nvPr>
        </p:nvSpPr>
        <p:spPr/>
        <p:txBody>
          <a:bodyPr/>
          <a:lstStyle/>
          <a:p>
            <a:pPr eaLnBrk="1" hangingPunct="1"/>
            <a:r>
              <a:rPr lang="zh-CN" altLang="en-US" smtClean="0">
                <a:latin typeface="黑体" panose="02010609060101010101" pitchFamily="49" charset="-122"/>
              </a:rPr>
              <a:t>输出过程</a:t>
            </a:r>
            <a:r>
              <a:rPr lang="en-US" altLang="zh-CN" smtClean="0">
                <a:latin typeface="黑体" panose="02010609060101010101" pitchFamily="49" charset="-122"/>
              </a:rPr>
              <a:t>(</a:t>
            </a:r>
            <a:r>
              <a:rPr lang="zh-CN" altLang="en-US" smtClean="0">
                <a:latin typeface="黑体" panose="02010609060101010101" pitchFamily="49" charset="-122"/>
              </a:rPr>
              <a:t>续</a:t>
            </a:r>
            <a:r>
              <a:rPr lang="en-US" altLang="zh-CN" smtClean="0">
                <a:latin typeface="黑体" panose="02010609060101010101" pitchFamily="49" charset="-122"/>
              </a:rPr>
              <a:t>)</a:t>
            </a:r>
          </a:p>
        </p:txBody>
      </p:sp>
      <p:graphicFrame>
        <p:nvGraphicFramePr>
          <p:cNvPr id="376835" name="Object 3"/>
          <p:cNvGraphicFramePr>
            <a:graphicFrameLocks noChangeAspect="1"/>
          </p:cNvGraphicFramePr>
          <p:nvPr/>
        </p:nvGraphicFramePr>
        <p:xfrm>
          <a:off x="2667000" y="1484313"/>
          <a:ext cx="3810000" cy="938212"/>
        </p:xfrm>
        <a:graphic>
          <a:graphicData uri="http://schemas.openxmlformats.org/presentationml/2006/ole">
            <mc:AlternateContent xmlns:mc="http://schemas.openxmlformats.org/markup-compatibility/2006">
              <mc:Choice xmlns:v="urn:schemas-microsoft-com:vml" Requires="v">
                <p:oleObj spid="_x0000_s55309" name="Equation" r:id="rId4" imgW="1905000" imgH="469900" progId="Equation.3">
                  <p:embed/>
                </p:oleObj>
              </mc:Choice>
              <mc:Fallback>
                <p:oleObj name="Equation" r:id="rId4" imgW="1905000" imgH="4699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1484313"/>
                        <a:ext cx="3810000" cy="938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6836" name="Rectangle 4"/>
          <p:cNvSpPr>
            <a:spLocks noChangeArrowheads="1"/>
          </p:cNvSpPr>
          <p:nvPr/>
        </p:nvSpPr>
        <p:spPr bwMode="auto">
          <a:xfrm>
            <a:off x="1143000" y="2509838"/>
            <a:ext cx="612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latin typeface="黑体" panose="02010609060101010101" pitchFamily="49" charset="-122"/>
                <a:sym typeface="Symbol" panose="05050102010706020507" pitchFamily="18" charset="2"/>
              </a:rPr>
              <a:t>因此</a:t>
            </a:r>
          </a:p>
        </p:txBody>
      </p:sp>
      <p:graphicFrame>
        <p:nvGraphicFramePr>
          <p:cNvPr id="376837" name="Object 5"/>
          <p:cNvGraphicFramePr>
            <a:graphicFrameLocks noChangeAspect="1"/>
          </p:cNvGraphicFramePr>
          <p:nvPr/>
        </p:nvGraphicFramePr>
        <p:xfrm>
          <a:off x="2300288" y="2962275"/>
          <a:ext cx="2559050" cy="588963"/>
        </p:xfrm>
        <a:graphic>
          <a:graphicData uri="http://schemas.openxmlformats.org/presentationml/2006/ole">
            <mc:AlternateContent xmlns:mc="http://schemas.openxmlformats.org/markup-compatibility/2006">
              <mc:Choice xmlns:v="urn:schemas-microsoft-com:vml" Requires="v">
                <p:oleObj spid="_x0000_s55310" name="公式" r:id="rId6" imgW="1269449" imgH="291973" progId="Equation.3">
                  <p:embed/>
                </p:oleObj>
              </mc:Choice>
              <mc:Fallback>
                <p:oleObj name="公式" r:id="rId6" imgW="1269449" imgH="291973"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0288" y="2962275"/>
                        <a:ext cx="2559050"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6838" name="Rectangle 6"/>
          <p:cNvSpPr>
            <a:spLocks noGrp="1" noChangeArrowheads="1"/>
          </p:cNvSpPr>
          <p:nvPr>
            <p:ph type="body" idx="1"/>
          </p:nvPr>
        </p:nvSpPr>
        <p:spPr>
          <a:xfrm>
            <a:off x="1143000" y="1143000"/>
            <a:ext cx="7696200" cy="427038"/>
          </a:xfrm>
        </p:spPr>
        <p:txBody>
          <a:bodyPr/>
          <a:lstStyle/>
          <a:p>
            <a:pPr eaLnBrk="1" hangingPunct="1">
              <a:lnSpc>
                <a:spcPct val="100000"/>
              </a:lnSpc>
              <a:buClrTx/>
              <a:buFontTx/>
              <a:buNone/>
            </a:pPr>
            <a:r>
              <a:rPr lang="zh-CN" altLang="en-US" smtClean="0">
                <a:latin typeface="黑体" panose="02010609060101010101" pitchFamily="49" charset="-122"/>
                <a:sym typeface="Symbol" panose="05050102010706020507" pitchFamily="18" charset="2"/>
              </a:rPr>
              <a:t>由于</a:t>
            </a:r>
            <a:endParaRPr lang="zh-CN" altLang="en-US" sz="3200" smtClean="0">
              <a:latin typeface="黑体" panose="02010609060101010101" pitchFamily="49" charset="-122"/>
            </a:endParaRPr>
          </a:p>
        </p:txBody>
      </p:sp>
      <p:sp>
        <p:nvSpPr>
          <p:cNvPr id="376839" name="Rectangle 7"/>
          <p:cNvSpPr>
            <a:spLocks noChangeArrowheads="1"/>
          </p:cNvSpPr>
          <p:nvPr/>
        </p:nvSpPr>
        <p:spPr bwMode="auto">
          <a:xfrm>
            <a:off x="1143000" y="4495800"/>
            <a:ext cx="77724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latin typeface="黑体" panose="02010609060101010101" pitchFamily="49" charset="-122"/>
                <a:sym typeface="Symbol" panose="05050102010706020507" pitchFamily="18" charset="2"/>
              </a:rPr>
              <a:t>此式表示在统计平衡下，相继输出的间隔时间服从参数为（</a:t>
            </a:r>
            <a:r>
              <a:rPr lang="en-US" altLang="zh-CN" sz="2400">
                <a:latin typeface="黑体" panose="02010609060101010101" pitchFamily="49" charset="-122"/>
                <a:sym typeface="Symbol" panose="05050102010706020507" pitchFamily="18" charset="2"/>
              </a:rPr>
              <a:t>&gt;0</a:t>
            </a:r>
            <a:r>
              <a:rPr lang="zh-CN" altLang="en-US" sz="2400">
                <a:latin typeface="黑体" panose="02010609060101010101" pitchFamily="49" charset="-122"/>
                <a:sym typeface="Symbol" panose="05050102010706020507" pitchFamily="18" charset="2"/>
              </a:rPr>
              <a:t>）的负指数分布。</a:t>
            </a:r>
          </a:p>
        </p:txBody>
      </p:sp>
      <p:sp>
        <p:nvSpPr>
          <p:cNvPr id="376840" name="Rectangle 8"/>
          <p:cNvSpPr>
            <a:spLocks noChangeArrowheads="1"/>
          </p:cNvSpPr>
          <p:nvPr/>
        </p:nvSpPr>
        <p:spPr bwMode="auto">
          <a:xfrm>
            <a:off x="1143000" y="5289550"/>
            <a:ext cx="77724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sz="2400">
                <a:latin typeface="黑体" panose="02010609060101010101" pitchFamily="49" charset="-122"/>
                <a:sym typeface="Symbol" panose="05050102010706020507" pitchFamily="18" charset="2"/>
              </a:rPr>
              <a:t>    </a:t>
            </a:r>
            <a:r>
              <a:rPr lang="zh-CN" altLang="en-US" sz="2400">
                <a:latin typeface="黑体" panose="02010609060101010101" pitchFamily="49" charset="-122"/>
                <a:sym typeface="Symbol" panose="05050102010706020507" pitchFamily="18" charset="2"/>
              </a:rPr>
              <a:t>另外，在统计平衡下，输出的间隔时间相互独立，因此对</a:t>
            </a:r>
            <a:r>
              <a:rPr lang="en-US" altLang="zh-CN" sz="2400">
                <a:latin typeface="黑体" panose="02010609060101010101" pitchFamily="49" charset="-122"/>
              </a:rPr>
              <a:t>M/M/1/</a:t>
            </a:r>
            <a:r>
              <a:rPr lang="en-US" altLang="zh-CN" sz="2400">
                <a:latin typeface="黑体" panose="02010609060101010101" pitchFamily="49" charset="-122"/>
                <a:sym typeface="Symbol" panose="05050102010706020507" pitchFamily="18" charset="2"/>
              </a:rPr>
              <a:t></a:t>
            </a:r>
            <a:r>
              <a:rPr lang="zh-CN" altLang="en-US" sz="2400">
                <a:latin typeface="黑体" panose="02010609060101010101" pitchFamily="49" charset="-122"/>
                <a:sym typeface="Symbol" panose="05050102010706020507" pitchFamily="18" charset="2"/>
              </a:rPr>
              <a:t>系统，其统计平衡下的输出过程与到达过程相同。</a:t>
            </a:r>
          </a:p>
        </p:txBody>
      </p:sp>
      <p:graphicFrame>
        <p:nvGraphicFramePr>
          <p:cNvPr id="376841" name="Object 9"/>
          <p:cNvGraphicFramePr>
            <a:graphicFrameLocks noChangeAspect="1"/>
          </p:cNvGraphicFramePr>
          <p:nvPr/>
        </p:nvGraphicFramePr>
        <p:xfrm>
          <a:off x="1979613" y="3638550"/>
          <a:ext cx="6934200" cy="869950"/>
        </p:xfrm>
        <a:graphic>
          <a:graphicData uri="http://schemas.openxmlformats.org/presentationml/2006/ole">
            <mc:AlternateContent xmlns:mc="http://schemas.openxmlformats.org/markup-compatibility/2006">
              <mc:Choice xmlns:v="urn:schemas-microsoft-com:vml" Requires="v">
                <p:oleObj spid="_x0000_s55311" name="公式" r:id="rId8" imgW="3441700" imgH="431800" progId="Equation.3">
                  <p:embed/>
                </p:oleObj>
              </mc:Choice>
              <mc:Fallback>
                <p:oleObj name="公式" r:id="rId8" imgW="3441700" imgH="4318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9613" y="3638550"/>
                        <a:ext cx="6934200"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F83CCC52-8888-4ED4-944E-B761188A8067}" type="slidenum">
              <a:rPr lang="zh-CN" altLang="en-US" sz="1800">
                <a:solidFill>
                  <a:srgbClr val="00FF00"/>
                </a:solidFill>
                <a:ea typeface="黑体" panose="02010609060101010101" pitchFamily="49" charset="-122"/>
              </a:rPr>
              <a:pPr/>
              <a:t>25</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6838">
                                            <p:txEl>
                                              <p:pRg st="0" end="0"/>
                                            </p:txEl>
                                          </p:spTgt>
                                        </p:tgtEl>
                                        <p:attrNameLst>
                                          <p:attrName>style.visibility</p:attrName>
                                        </p:attrNameLst>
                                      </p:cBhvr>
                                      <p:to>
                                        <p:strVal val="visible"/>
                                      </p:to>
                                    </p:set>
                                    <p:anim calcmode="lin" valueType="num">
                                      <p:cBhvr additive="base">
                                        <p:cTn id="7" dur="500" fill="hold"/>
                                        <p:tgtEl>
                                          <p:spTgt spid="3768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6838">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76835"/>
                                        </p:tgtEl>
                                        <p:attrNameLst>
                                          <p:attrName>style.visibility</p:attrName>
                                        </p:attrNameLst>
                                      </p:cBhvr>
                                      <p:to>
                                        <p:strVal val="visible"/>
                                      </p:to>
                                    </p:set>
                                    <p:anim calcmode="lin" valueType="num">
                                      <p:cBhvr additive="base">
                                        <p:cTn id="12" dur="500" fill="hold"/>
                                        <p:tgtEl>
                                          <p:spTgt spid="376835"/>
                                        </p:tgtEl>
                                        <p:attrNameLst>
                                          <p:attrName>ppt_x</p:attrName>
                                        </p:attrNameLst>
                                      </p:cBhvr>
                                      <p:tavLst>
                                        <p:tav tm="0">
                                          <p:val>
                                            <p:strVal val="0-#ppt_w/2"/>
                                          </p:val>
                                        </p:tav>
                                        <p:tav tm="100000">
                                          <p:val>
                                            <p:strVal val="#ppt_x"/>
                                          </p:val>
                                        </p:tav>
                                      </p:tavLst>
                                    </p:anim>
                                    <p:anim calcmode="lin" valueType="num">
                                      <p:cBhvr additive="base">
                                        <p:cTn id="13" dur="500" fill="hold"/>
                                        <p:tgtEl>
                                          <p:spTgt spid="37683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76836"/>
                                        </p:tgtEl>
                                        <p:attrNameLst>
                                          <p:attrName>style.visibility</p:attrName>
                                        </p:attrNameLst>
                                      </p:cBhvr>
                                      <p:to>
                                        <p:strVal val="visible"/>
                                      </p:to>
                                    </p:set>
                                    <p:anim calcmode="lin" valueType="num">
                                      <p:cBhvr additive="base">
                                        <p:cTn id="17" dur="500" fill="hold"/>
                                        <p:tgtEl>
                                          <p:spTgt spid="376836"/>
                                        </p:tgtEl>
                                        <p:attrNameLst>
                                          <p:attrName>ppt_x</p:attrName>
                                        </p:attrNameLst>
                                      </p:cBhvr>
                                      <p:tavLst>
                                        <p:tav tm="0">
                                          <p:val>
                                            <p:strVal val="0-#ppt_w/2"/>
                                          </p:val>
                                        </p:tav>
                                        <p:tav tm="100000">
                                          <p:val>
                                            <p:strVal val="#ppt_x"/>
                                          </p:val>
                                        </p:tav>
                                      </p:tavLst>
                                    </p:anim>
                                    <p:anim calcmode="lin" valueType="num">
                                      <p:cBhvr additive="base">
                                        <p:cTn id="18" dur="500" fill="hold"/>
                                        <p:tgtEl>
                                          <p:spTgt spid="376836"/>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nodeType="afterEffect">
                                  <p:stCondLst>
                                    <p:cond delay="0"/>
                                  </p:stCondLst>
                                  <p:childTnLst>
                                    <p:set>
                                      <p:cBhvr>
                                        <p:cTn id="21" dur="1" fill="hold">
                                          <p:stCondLst>
                                            <p:cond delay="0"/>
                                          </p:stCondLst>
                                        </p:cTn>
                                        <p:tgtEl>
                                          <p:spTgt spid="376837"/>
                                        </p:tgtEl>
                                        <p:attrNameLst>
                                          <p:attrName>style.visibility</p:attrName>
                                        </p:attrNameLst>
                                      </p:cBhvr>
                                      <p:to>
                                        <p:strVal val="visible"/>
                                      </p:to>
                                    </p:set>
                                    <p:anim calcmode="lin" valueType="num">
                                      <p:cBhvr additive="base">
                                        <p:cTn id="22" dur="500" fill="hold"/>
                                        <p:tgtEl>
                                          <p:spTgt spid="376837"/>
                                        </p:tgtEl>
                                        <p:attrNameLst>
                                          <p:attrName>ppt_x</p:attrName>
                                        </p:attrNameLst>
                                      </p:cBhvr>
                                      <p:tavLst>
                                        <p:tav tm="0">
                                          <p:val>
                                            <p:strVal val="0-#ppt_w/2"/>
                                          </p:val>
                                        </p:tav>
                                        <p:tav tm="100000">
                                          <p:val>
                                            <p:strVal val="#ppt_x"/>
                                          </p:val>
                                        </p:tav>
                                      </p:tavLst>
                                    </p:anim>
                                    <p:anim calcmode="lin" valueType="num">
                                      <p:cBhvr additive="base">
                                        <p:cTn id="23" dur="500" fill="hold"/>
                                        <p:tgtEl>
                                          <p:spTgt spid="376837"/>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76839"/>
                                        </p:tgtEl>
                                        <p:attrNameLst>
                                          <p:attrName>style.visibility</p:attrName>
                                        </p:attrNameLst>
                                      </p:cBhvr>
                                      <p:to>
                                        <p:strVal val="visible"/>
                                      </p:to>
                                    </p:set>
                                    <p:anim calcmode="lin" valueType="num">
                                      <p:cBhvr additive="base">
                                        <p:cTn id="28" dur="500" fill="hold"/>
                                        <p:tgtEl>
                                          <p:spTgt spid="376839"/>
                                        </p:tgtEl>
                                        <p:attrNameLst>
                                          <p:attrName>ppt_x</p:attrName>
                                        </p:attrNameLst>
                                      </p:cBhvr>
                                      <p:tavLst>
                                        <p:tav tm="0">
                                          <p:val>
                                            <p:strVal val="0-#ppt_w/2"/>
                                          </p:val>
                                        </p:tav>
                                        <p:tav tm="100000">
                                          <p:val>
                                            <p:strVal val="#ppt_x"/>
                                          </p:val>
                                        </p:tav>
                                      </p:tavLst>
                                    </p:anim>
                                    <p:anim calcmode="lin" valueType="num">
                                      <p:cBhvr additive="base">
                                        <p:cTn id="29" dur="500" fill="hold"/>
                                        <p:tgtEl>
                                          <p:spTgt spid="376839"/>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376840"/>
                                        </p:tgtEl>
                                        <p:attrNameLst>
                                          <p:attrName>style.visibility</p:attrName>
                                        </p:attrNameLst>
                                      </p:cBhvr>
                                      <p:to>
                                        <p:strVal val="visible"/>
                                      </p:to>
                                    </p:set>
                                    <p:anim calcmode="lin" valueType="num">
                                      <p:cBhvr additive="base">
                                        <p:cTn id="34" dur="500" fill="hold"/>
                                        <p:tgtEl>
                                          <p:spTgt spid="376840"/>
                                        </p:tgtEl>
                                        <p:attrNameLst>
                                          <p:attrName>ppt_x</p:attrName>
                                        </p:attrNameLst>
                                      </p:cBhvr>
                                      <p:tavLst>
                                        <p:tav tm="0">
                                          <p:val>
                                            <p:strVal val="0-#ppt_w/2"/>
                                          </p:val>
                                        </p:tav>
                                        <p:tav tm="100000">
                                          <p:val>
                                            <p:strVal val="#ppt_x"/>
                                          </p:val>
                                        </p:tav>
                                      </p:tavLst>
                                    </p:anim>
                                    <p:anim calcmode="lin" valueType="num">
                                      <p:cBhvr additive="base">
                                        <p:cTn id="35" dur="500" fill="hold"/>
                                        <p:tgtEl>
                                          <p:spTgt spid="376840"/>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00"/>
                            </p:stCondLst>
                            <p:childTnLst>
                              <p:par>
                                <p:cTn id="37" presetID="2" presetClass="entr" presetSubtype="8" fill="hold" nodeType="afterEffect">
                                  <p:stCondLst>
                                    <p:cond delay="0"/>
                                  </p:stCondLst>
                                  <p:childTnLst>
                                    <p:set>
                                      <p:cBhvr>
                                        <p:cTn id="38" dur="1" fill="hold">
                                          <p:stCondLst>
                                            <p:cond delay="0"/>
                                          </p:stCondLst>
                                        </p:cTn>
                                        <p:tgtEl>
                                          <p:spTgt spid="376841"/>
                                        </p:tgtEl>
                                        <p:attrNameLst>
                                          <p:attrName>style.visibility</p:attrName>
                                        </p:attrNameLst>
                                      </p:cBhvr>
                                      <p:to>
                                        <p:strVal val="visible"/>
                                      </p:to>
                                    </p:set>
                                    <p:anim calcmode="lin" valueType="num">
                                      <p:cBhvr additive="base">
                                        <p:cTn id="39" dur="500" fill="hold"/>
                                        <p:tgtEl>
                                          <p:spTgt spid="376841"/>
                                        </p:tgtEl>
                                        <p:attrNameLst>
                                          <p:attrName>ppt_x</p:attrName>
                                        </p:attrNameLst>
                                      </p:cBhvr>
                                      <p:tavLst>
                                        <p:tav tm="0">
                                          <p:val>
                                            <p:strVal val="0-#ppt_w/2"/>
                                          </p:val>
                                        </p:tav>
                                        <p:tav tm="100000">
                                          <p:val>
                                            <p:strVal val="#ppt_x"/>
                                          </p:val>
                                        </p:tav>
                                      </p:tavLst>
                                    </p:anim>
                                    <p:anim calcmode="lin" valueType="num">
                                      <p:cBhvr additive="base">
                                        <p:cTn id="40" dur="500" fill="hold"/>
                                        <p:tgtEl>
                                          <p:spTgt spid="3768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6" grpId="0" autoUpdateAnimBg="0"/>
      <p:bldP spid="376838" grpId="0" build="p" autoUpdateAnimBg="0" advAuto="0"/>
      <p:bldP spid="376839" grpId="0" autoUpdateAnimBg="0"/>
      <p:bldP spid="37684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A6D4677-68D3-4C87-8596-D93E7EDD13A7}"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5734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57348" name="Rectangle 2"/>
          <p:cNvSpPr>
            <a:spLocks noGrp="1" noChangeArrowheads="1"/>
          </p:cNvSpPr>
          <p:nvPr>
            <p:ph type="title"/>
          </p:nvPr>
        </p:nvSpPr>
        <p:spPr/>
        <p:txBody>
          <a:bodyPr/>
          <a:lstStyle/>
          <a:p>
            <a:pPr algn="l" eaLnBrk="1" hangingPunct="1"/>
            <a:r>
              <a:rPr lang="zh-CN" altLang="en-US" smtClean="0"/>
              <a:t>例</a:t>
            </a:r>
            <a:r>
              <a:rPr lang="en-US" altLang="zh-CN" smtClean="0"/>
              <a:t>1</a:t>
            </a:r>
          </a:p>
        </p:txBody>
      </p:sp>
      <p:sp>
        <p:nvSpPr>
          <p:cNvPr id="378883" name="Rectangle 3"/>
          <p:cNvSpPr>
            <a:spLocks noGrp="1" noChangeArrowheads="1"/>
          </p:cNvSpPr>
          <p:nvPr>
            <p:ph type="body" idx="1"/>
          </p:nvPr>
        </p:nvSpPr>
        <p:spPr>
          <a:xfrm>
            <a:off x="1219200" y="1052513"/>
            <a:ext cx="7696200" cy="512762"/>
          </a:xfrm>
        </p:spPr>
        <p:txBody>
          <a:bodyPr/>
          <a:lstStyle/>
          <a:p>
            <a:pPr algn="r" eaLnBrk="1" hangingPunct="1">
              <a:buFont typeface="Wingdings" panose="05000000000000000000" pitchFamily="2" charset="2"/>
              <a:buNone/>
            </a:pPr>
            <a:r>
              <a:rPr lang="en-US" altLang="zh-CN" smtClean="0"/>
              <a:t>    </a:t>
            </a:r>
            <a:r>
              <a:rPr lang="zh-CN" altLang="en-US" smtClean="0"/>
              <a:t>某火车站一个售票窗口，若到达该窗口购票的</a:t>
            </a:r>
          </a:p>
        </p:txBody>
      </p:sp>
      <p:sp>
        <p:nvSpPr>
          <p:cNvPr id="378884" name="Rectangle 4"/>
          <p:cNvSpPr>
            <a:spLocks noChangeArrowheads="1"/>
          </p:cNvSpPr>
          <p:nvPr/>
        </p:nvSpPr>
        <p:spPr bwMode="auto">
          <a:xfrm>
            <a:off x="1143000" y="1500188"/>
            <a:ext cx="7772400"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lnSpc>
                <a:spcPct val="100000"/>
              </a:lnSpc>
              <a:buClrTx/>
              <a:buFontTx/>
              <a:buNone/>
            </a:pPr>
            <a:r>
              <a:rPr lang="zh-CN" altLang="en-US"/>
              <a:t>顾客按泊松流到达，平均每分钟到达</a:t>
            </a:r>
            <a:r>
              <a:rPr lang="en-US" altLang="zh-CN"/>
              <a:t>1</a:t>
            </a:r>
            <a:r>
              <a:rPr lang="zh-CN" altLang="en-US"/>
              <a:t>人，假定售票时间服从负指数分布，平均每分钟可售</a:t>
            </a:r>
            <a:r>
              <a:rPr lang="en-US" altLang="zh-CN"/>
              <a:t>2</a:t>
            </a:r>
            <a:r>
              <a:rPr lang="zh-CN" altLang="en-US"/>
              <a:t>人，试研究该售票窗口前的排队情况。</a:t>
            </a:r>
          </a:p>
        </p:txBody>
      </p:sp>
      <p:sp>
        <p:nvSpPr>
          <p:cNvPr id="378885" name="Rectangle 5"/>
          <p:cNvSpPr>
            <a:spLocks noChangeArrowheads="1"/>
          </p:cNvSpPr>
          <p:nvPr/>
        </p:nvSpPr>
        <p:spPr bwMode="auto">
          <a:xfrm>
            <a:off x="1143000" y="2701925"/>
            <a:ext cx="77724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dist" eaLnBrk="1" hangingPunct="1">
              <a:lnSpc>
                <a:spcPct val="130000"/>
              </a:lnSpc>
              <a:buClrTx/>
              <a:buFontTx/>
              <a:buNone/>
            </a:pPr>
            <a:r>
              <a:rPr lang="zh-CN" altLang="en-US">
                <a:solidFill>
                  <a:srgbClr val="CC00CC"/>
                </a:solidFill>
              </a:rPr>
              <a:t>解</a:t>
            </a:r>
            <a:r>
              <a:rPr lang="zh-CN" altLang="en-US"/>
              <a:t>  由题设知，</a:t>
            </a:r>
            <a:r>
              <a:rPr lang="zh-CN" altLang="en-US">
                <a:sym typeface="Symbol" panose="05050102010706020507" pitchFamily="18" charset="2"/>
              </a:rPr>
              <a:t>＝</a:t>
            </a:r>
            <a:r>
              <a:rPr lang="en-US" altLang="zh-CN">
                <a:sym typeface="Symbol" panose="05050102010706020507" pitchFamily="18" charset="2"/>
              </a:rPr>
              <a:t>1(</a:t>
            </a:r>
            <a:r>
              <a:rPr lang="zh-CN" altLang="en-US">
                <a:sym typeface="Symbol" panose="05050102010706020507" pitchFamily="18" charset="2"/>
              </a:rPr>
              <a:t>人</a:t>
            </a:r>
            <a:r>
              <a:rPr lang="en-US" altLang="zh-CN">
                <a:sym typeface="Symbol" panose="05050102010706020507" pitchFamily="18" charset="2"/>
              </a:rPr>
              <a:t>/</a:t>
            </a:r>
            <a:r>
              <a:rPr lang="zh-CN" altLang="en-US">
                <a:sym typeface="Symbol" panose="05050102010706020507" pitchFamily="18" charset="2"/>
              </a:rPr>
              <a:t>分</a:t>
            </a:r>
            <a:r>
              <a:rPr lang="en-US" altLang="zh-CN">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2(</a:t>
            </a:r>
            <a:r>
              <a:rPr lang="zh-CN" altLang="en-US">
                <a:sym typeface="Symbol" panose="05050102010706020507" pitchFamily="18" charset="2"/>
              </a:rPr>
              <a:t>人</a:t>
            </a:r>
            <a:r>
              <a:rPr lang="en-US" altLang="zh-CN">
                <a:sym typeface="Symbol" panose="05050102010706020507" pitchFamily="18" charset="2"/>
              </a:rPr>
              <a:t>/</a:t>
            </a:r>
            <a:r>
              <a:rPr lang="zh-CN" altLang="en-US">
                <a:sym typeface="Symbol" panose="05050102010706020507" pitchFamily="18" charset="2"/>
              </a:rPr>
              <a:t>分</a:t>
            </a:r>
            <a:r>
              <a:rPr lang="en-US" altLang="zh-CN">
                <a:sym typeface="Symbol" panose="05050102010706020507" pitchFamily="18" charset="2"/>
              </a:rPr>
              <a:t>)</a:t>
            </a:r>
            <a:r>
              <a:rPr lang="zh-CN" altLang="en-US">
                <a:sym typeface="Symbol" panose="05050102010706020507" pitchFamily="18" charset="2"/>
              </a:rPr>
              <a:t>，＝  ，</a:t>
            </a:r>
          </a:p>
          <a:p>
            <a:pPr algn="just" eaLnBrk="1" hangingPunct="1">
              <a:lnSpc>
                <a:spcPct val="130000"/>
              </a:lnSpc>
              <a:buClrTx/>
              <a:buFontTx/>
              <a:buNone/>
            </a:pPr>
            <a:r>
              <a:rPr lang="zh-CN" altLang="en-US">
                <a:sym typeface="Symbol" panose="05050102010706020507" pitchFamily="18" charset="2"/>
              </a:rPr>
              <a:t>该系统按</a:t>
            </a:r>
            <a:r>
              <a:rPr lang="en-US" altLang="zh-CN"/>
              <a:t>M/M/1/</a:t>
            </a:r>
            <a:r>
              <a:rPr lang="en-US" altLang="zh-CN">
                <a:sym typeface="Symbol" panose="05050102010706020507" pitchFamily="18" charset="2"/>
              </a:rPr>
              <a:t></a:t>
            </a:r>
            <a:r>
              <a:rPr lang="zh-CN" altLang="en-US">
                <a:sym typeface="Symbol" panose="05050102010706020507" pitchFamily="18" charset="2"/>
              </a:rPr>
              <a:t>型处理，于是在统计平衡下，有</a:t>
            </a:r>
          </a:p>
        </p:txBody>
      </p:sp>
      <p:graphicFrame>
        <p:nvGraphicFramePr>
          <p:cNvPr id="378886" name="Object 6"/>
          <p:cNvGraphicFramePr>
            <a:graphicFrameLocks noChangeAspect="1"/>
          </p:cNvGraphicFramePr>
          <p:nvPr/>
        </p:nvGraphicFramePr>
        <p:xfrm>
          <a:off x="8297863" y="2492375"/>
          <a:ext cx="381000" cy="1014413"/>
        </p:xfrm>
        <a:graphic>
          <a:graphicData uri="http://schemas.openxmlformats.org/presentationml/2006/ole">
            <mc:AlternateContent xmlns:mc="http://schemas.openxmlformats.org/markup-compatibility/2006">
              <mc:Choice xmlns:v="urn:schemas-microsoft-com:vml" Requires="v">
                <p:oleObj spid="_x0000_s57361" name="Equation" r:id="rId4" imgW="152268" imgH="406048" progId="Equation.3">
                  <p:embed/>
                </p:oleObj>
              </mc:Choice>
              <mc:Fallback>
                <p:oleObj name="Equation" r:id="rId4" imgW="152268" imgH="406048"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7863" y="2492375"/>
                        <a:ext cx="381000"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887" name="Object 7"/>
          <p:cNvGraphicFramePr>
            <a:graphicFrameLocks noChangeAspect="1"/>
          </p:cNvGraphicFramePr>
          <p:nvPr/>
        </p:nvGraphicFramePr>
        <p:xfrm>
          <a:off x="2627313" y="3716338"/>
          <a:ext cx="6062662" cy="1014412"/>
        </p:xfrm>
        <a:graphic>
          <a:graphicData uri="http://schemas.openxmlformats.org/presentationml/2006/ole">
            <mc:AlternateContent xmlns:mc="http://schemas.openxmlformats.org/markup-compatibility/2006">
              <mc:Choice xmlns:v="urn:schemas-microsoft-com:vml" Requires="v">
                <p:oleObj spid="_x0000_s57362" name="Equation" r:id="rId6" imgW="2425700" imgH="406400" progId="Equation.3">
                  <p:embed/>
                </p:oleObj>
              </mc:Choice>
              <mc:Fallback>
                <p:oleObj name="Equation" r:id="rId6" imgW="2425700" imgH="4064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313" y="3716338"/>
                        <a:ext cx="6062662"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888" name="Rectangle 8"/>
          <p:cNvSpPr>
            <a:spLocks noChangeArrowheads="1"/>
          </p:cNvSpPr>
          <p:nvPr/>
        </p:nvSpPr>
        <p:spPr bwMode="auto">
          <a:xfrm>
            <a:off x="1219200" y="4683125"/>
            <a:ext cx="1970088"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a:sym typeface="Symbol" panose="05050102010706020507" pitchFamily="18" charset="2"/>
              </a:rPr>
              <a:t>平均队长为</a:t>
            </a:r>
          </a:p>
        </p:txBody>
      </p:sp>
      <p:graphicFrame>
        <p:nvGraphicFramePr>
          <p:cNvPr id="378889" name="Object 9"/>
          <p:cNvGraphicFramePr>
            <a:graphicFrameLocks noChangeAspect="1"/>
          </p:cNvGraphicFramePr>
          <p:nvPr/>
        </p:nvGraphicFramePr>
        <p:xfrm>
          <a:off x="3308350" y="4581525"/>
          <a:ext cx="2093913" cy="1079500"/>
        </p:xfrm>
        <a:graphic>
          <a:graphicData uri="http://schemas.openxmlformats.org/presentationml/2006/ole">
            <mc:AlternateContent xmlns:mc="http://schemas.openxmlformats.org/markup-compatibility/2006">
              <mc:Choice xmlns:v="urn:schemas-microsoft-com:vml" Requires="v">
                <p:oleObj spid="_x0000_s57363" name="Equation" r:id="rId8" imgW="837836" imgH="431613" progId="Equation.3">
                  <p:embed/>
                </p:oleObj>
              </mc:Choice>
              <mc:Fallback>
                <p:oleObj name="Equation" r:id="rId8" imgW="837836" imgH="431613"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08350" y="4581525"/>
                        <a:ext cx="2093913"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890" name="Rectangle 10"/>
          <p:cNvSpPr>
            <a:spLocks noChangeArrowheads="1"/>
          </p:cNvSpPr>
          <p:nvPr/>
        </p:nvSpPr>
        <p:spPr bwMode="auto">
          <a:xfrm>
            <a:off x="5343525" y="4768850"/>
            <a:ext cx="779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a:sym typeface="Symbol" panose="05050102010706020507" pitchFamily="18" charset="2"/>
              </a:rPr>
              <a:t>(</a:t>
            </a:r>
            <a:r>
              <a:rPr lang="zh-CN" altLang="en-US">
                <a:sym typeface="Symbol" panose="05050102010706020507" pitchFamily="18" charset="2"/>
              </a:rPr>
              <a:t>人</a:t>
            </a:r>
            <a:r>
              <a:rPr lang="en-US" altLang="zh-CN">
                <a:sym typeface="Symbol" panose="05050102010706020507" pitchFamily="18" charset="2"/>
              </a:rPr>
              <a:t>)</a:t>
            </a:r>
          </a:p>
        </p:txBody>
      </p:sp>
      <p:sp>
        <p:nvSpPr>
          <p:cNvPr id="378891" name="Rectangle 11"/>
          <p:cNvSpPr>
            <a:spLocks noChangeArrowheads="1"/>
          </p:cNvSpPr>
          <p:nvPr/>
        </p:nvSpPr>
        <p:spPr bwMode="auto">
          <a:xfrm>
            <a:off x="1219200" y="5686425"/>
            <a:ext cx="2684463"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a:sym typeface="Symbol" panose="05050102010706020507" pitchFamily="18" charset="2"/>
              </a:rPr>
              <a:t>平均等待队长为</a:t>
            </a:r>
          </a:p>
        </p:txBody>
      </p:sp>
      <p:graphicFrame>
        <p:nvGraphicFramePr>
          <p:cNvPr id="378892" name="Object 12"/>
          <p:cNvGraphicFramePr>
            <a:graphicFrameLocks noChangeAspect="1"/>
          </p:cNvGraphicFramePr>
          <p:nvPr/>
        </p:nvGraphicFramePr>
        <p:xfrm>
          <a:off x="3922713" y="5510213"/>
          <a:ext cx="2379662" cy="1109662"/>
        </p:xfrm>
        <a:graphic>
          <a:graphicData uri="http://schemas.openxmlformats.org/presentationml/2006/ole">
            <mc:AlternateContent xmlns:mc="http://schemas.openxmlformats.org/markup-compatibility/2006">
              <mc:Choice xmlns:v="urn:schemas-microsoft-com:vml" Requires="v">
                <p:oleObj spid="_x0000_s57364" name="Equation" r:id="rId10" imgW="952087" imgH="444307" progId="Equation.3">
                  <p:embed/>
                </p:oleObj>
              </mc:Choice>
              <mc:Fallback>
                <p:oleObj name="Equation" r:id="rId10" imgW="952087" imgH="444307"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22713" y="5510213"/>
                        <a:ext cx="2379662" cy="1109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893" name="Rectangle 13"/>
          <p:cNvSpPr>
            <a:spLocks noChangeArrowheads="1"/>
          </p:cNvSpPr>
          <p:nvPr/>
        </p:nvSpPr>
        <p:spPr bwMode="auto">
          <a:xfrm>
            <a:off x="6351588" y="5805488"/>
            <a:ext cx="7794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a:sym typeface="Symbol" panose="05050102010706020507" pitchFamily="18" charset="2"/>
              </a:rPr>
              <a:t>(</a:t>
            </a:r>
            <a:r>
              <a:rPr lang="zh-CN" altLang="en-US">
                <a:sym typeface="Symbol" panose="05050102010706020507" pitchFamily="18" charset="2"/>
              </a:rPr>
              <a:t>人</a:t>
            </a:r>
            <a:r>
              <a:rPr lang="en-US" altLang="zh-CN">
                <a:sym typeface="Symbol" panose="05050102010706020507" pitchFamily="18" charset="2"/>
              </a:rPr>
              <a:t>)</a:t>
            </a:r>
          </a:p>
        </p:txBody>
      </p:sp>
      <p:sp>
        <p:nvSpPr>
          <p:cNvPr id="5736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6796B843-A268-42F6-A258-2BDFC8933141}" type="slidenum">
              <a:rPr lang="zh-CN" altLang="en-US" sz="1800">
                <a:solidFill>
                  <a:srgbClr val="00FF00"/>
                </a:solidFill>
                <a:ea typeface="黑体" panose="02010609060101010101" pitchFamily="49" charset="-122"/>
              </a:rPr>
              <a:pPr/>
              <a:t>26</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iterate type="wd">
                                    <p:tmPct val="6000"/>
                                  </p:iterate>
                                  <p:childTnLst>
                                    <p:set>
                                      <p:cBhvr>
                                        <p:cTn id="6" dur="1" fill="hold">
                                          <p:stCondLst>
                                            <p:cond delay="0"/>
                                          </p:stCondLst>
                                        </p:cTn>
                                        <p:tgtEl>
                                          <p:spTgt spid="378883">
                                            <p:txEl>
                                              <p:pRg st="0" end="0"/>
                                            </p:txEl>
                                          </p:spTgt>
                                        </p:tgtEl>
                                        <p:attrNameLst>
                                          <p:attrName>style.visibility</p:attrName>
                                        </p:attrNameLst>
                                      </p:cBhvr>
                                      <p:to>
                                        <p:strVal val="visible"/>
                                      </p:to>
                                    </p:set>
                                    <p:anim calcmode="lin" valueType="num">
                                      <p:cBhvr additive="base">
                                        <p:cTn id="7" dur="500" fill="hold"/>
                                        <p:tgtEl>
                                          <p:spTgt spid="3788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88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860"/>
                            </p:stCondLst>
                            <p:childTnLst>
                              <p:par>
                                <p:cTn id="10" presetID="2" presetClass="entr" presetSubtype="4" fill="hold" grpId="0" nodeType="afterEffect">
                                  <p:stCondLst>
                                    <p:cond delay="0"/>
                                  </p:stCondLst>
                                  <p:iterate type="wd">
                                    <p:tmPct val="6000"/>
                                  </p:iterate>
                                  <p:childTnLst>
                                    <p:set>
                                      <p:cBhvr>
                                        <p:cTn id="11" dur="1" fill="hold">
                                          <p:stCondLst>
                                            <p:cond delay="0"/>
                                          </p:stCondLst>
                                        </p:cTn>
                                        <p:tgtEl>
                                          <p:spTgt spid="378884"/>
                                        </p:tgtEl>
                                        <p:attrNameLst>
                                          <p:attrName>style.visibility</p:attrName>
                                        </p:attrNameLst>
                                      </p:cBhvr>
                                      <p:to>
                                        <p:strVal val="visible"/>
                                      </p:to>
                                    </p:set>
                                    <p:anim calcmode="lin" valueType="num">
                                      <p:cBhvr additive="base">
                                        <p:cTn id="12" dur="500" fill="hold"/>
                                        <p:tgtEl>
                                          <p:spTgt spid="378884"/>
                                        </p:tgtEl>
                                        <p:attrNameLst>
                                          <p:attrName>ppt_x</p:attrName>
                                        </p:attrNameLst>
                                      </p:cBhvr>
                                      <p:tavLst>
                                        <p:tav tm="0">
                                          <p:val>
                                            <p:strVal val="#ppt_x"/>
                                          </p:val>
                                        </p:tav>
                                        <p:tav tm="100000">
                                          <p:val>
                                            <p:strVal val="#ppt_x"/>
                                          </p:val>
                                        </p:tav>
                                      </p:tavLst>
                                    </p:anim>
                                    <p:anim calcmode="lin" valueType="num">
                                      <p:cBhvr additive="base">
                                        <p:cTn id="13" dur="500" fill="hold"/>
                                        <p:tgtEl>
                                          <p:spTgt spid="37888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9" fill="hold" grpId="0" nodeType="clickEffect">
                                  <p:stCondLst>
                                    <p:cond delay="0"/>
                                  </p:stCondLst>
                                  <p:childTnLst>
                                    <p:set>
                                      <p:cBhvr>
                                        <p:cTn id="17" dur="1" fill="hold">
                                          <p:stCondLst>
                                            <p:cond delay="0"/>
                                          </p:stCondLst>
                                        </p:cTn>
                                        <p:tgtEl>
                                          <p:spTgt spid="378885">
                                            <p:txEl>
                                              <p:pRg st="0" end="0"/>
                                            </p:txEl>
                                          </p:spTgt>
                                        </p:tgtEl>
                                        <p:attrNameLst>
                                          <p:attrName>style.visibility</p:attrName>
                                        </p:attrNameLst>
                                      </p:cBhvr>
                                      <p:to>
                                        <p:strVal val="visible"/>
                                      </p:to>
                                    </p:set>
                                    <p:anim calcmode="lin" valueType="num">
                                      <p:cBhvr additive="base">
                                        <p:cTn id="18" dur="500" fill="hold"/>
                                        <p:tgtEl>
                                          <p:spTgt spid="378885">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78885">
                                            <p:txEl>
                                              <p:pRg st="0" end="0"/>
                                            </p:txEl>
                                          </p:spTgt>
                                        </p:tgtEl>
                                        <p:attrNameLst>
                                          <p:attrName>ppt_y</p:attrName>
                                        </p:attrNameLst>
                                      </p:cBhvr>
                                      <p:tavLst>
                                        <p:tav tm="0">
                                          <p:val>
                                            <p:strVal val="0-#ppt_h/2"/>
                                          </p:val>
                                        </p:tav>
                                        <p:tav tm="100000">
                                          <p:val>
                                            <p:strVal val="#ppt_y"/>
                                          </p:val>
                                        </p:tav>
                                      </p:tavLst>
                                    </p:anim>
                                  </p:childTnLst>
                                </p:cTn>
                              </p:par>
                              <p:par>
                                <p:cTn id="20" presetID="1" presetClass="entr" presetSubtype="0" fill="hold" nodeType="withEffect">
                                  <p:stCondLst>
                                    <p:cond delay="0"/>
                                  </p:stCondLst>
                                  <p:childTnLst>
                                    <p:set>
                                      <p:cBhvr>
                                        <p:cTn id="21" dur="1" fill="hold">
                                          <p:stCondLst>
                                            <p:cond delay="499"/>
                                          </p:stCondLst>
                                        </p:cTn>
                                        <p:tgtEl>
                                          <p:spTgt spid="37888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9" fill="hold" grpId="0" nodeType="clickEffect">
                                  <p:stCondLst>
                                    <p:cond delay="0"/>
                                  </p:stCondLst>
                                  <p:childTnLst>
                                    <p:set>
                                      <p:cBhvr>
                                        <p:cTn id="25" dur="1" fill="hold">
                                          <p:stCondLst>
                                            <p:cond delay="0"/>
                                          </p:stCondLst>
                                        </p:cTn>
                                        <p:tgtEl>
                                          <p:spTgt spid="378885">
                                            <p:txEl>
                                              <p:pRg st="1" end="1"/>
                                            </p:txEl>
                                          </p:spTgt>
                                        </p:tgtEl>
                                        <p:attrNameLst>
                                          <p:attrName>style.visibility</p:attrName>
                                        </p:attrNameLst>
                                      </p:cBhvr>
                                      <p:to>
                                        <p:strVal val="visible"/>
                                      </p:to>
                                    </p:set>
                                    <p:anim calcmode="lin" valueType="num">
                                      <p:cBhvr additive="base">
                                        <p:cTn id="26" dur="500" fill="hold"/>
                                        <p:tgtEl>
                                          <p:spTgt spid="378885">
                                            <p:txEl>
                                              <p:pRg st="1" end="1"/>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7888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9" fill="hold" nodeType="clickEffect">
                                  <p:stCondLst>
                                    <p:cond delay="0"/>
                                  </p:stCondLst>
                                  <p:childTnLst>
                                    <p:set>
                                      <p:cBhvr>
                                        <p:cTn id="31" dur="1" fill="hold">
                                          <p:stCondLst>
                                            <p:cond delay="0"/>
                                          </p:stCondLst>
                                        </p:cTn>
                                        <p:tgtEl>
                                          <p:spTgt spid="378887"/>
                                        </p:tgtEl>
                                        <p:attrNameLst>
                                          <p:attrName>style.visibility</p:attrName>
                                        </p:attrNameLst>
                                      </p:cBhvr>
                                      <p:to>
                                        <p:strVal val="visible"/>
                                      </p:to>
                                    </p:set>
                                    <p:anim calcmode="lin" valueType="num">
                                      <p:cBhvr additive="base">
                                        <p:cTn id="32" dur="500" fill="hold"/>
                                        <p:tgtEl>
                                          <p:spTgt spid="378887"/>
                                        </p:tgtEl>
                                        <p:attrNameLst>
                                          <p:attrName>ppt_x</p:attrName>
                                        </p:attrNameLst>
                                      </p:cBhvr>
                                      <p:tavLst>
                                        <p:tav tm="0">
                                          <p:val>
                                            <p:strVal val="0-#ppt_w/2"/>
                                          </p:val>
                                        </p:tav>
                                        <p:tav tm="100000">
                                          <p:val>
                                            <p:strVal val="#ppt_x"/>
                                          </p:val>
                                        </p:tav>
                                      </p:tavLst>
                                    </p:anim>
                                    <p:anim calcmode="lin" valueType="num">
                                      <p:cBhvr additive="base">
                                        <p:cTn id="33" dur="500" fill="hold"/>
                                        <p:tgtEl>
                                          <p:spTgt spid="378887"/>
                                        </p:tgtEl>
                                        <p:attrNameLst>
                                          <p:attrName>ppt_y</p:attrName>
                                        </p:attrNameLst>
                                      </p:cBhvr>
                                      <p:tavLst>
                                        <p:tav tm="0">
                                          <p:val>
                                            <p:strVal val="0-#ppt_h/2"/>
                                          </p:val>
                                        </p:tav>
                                        <p:tav tm="100000">
                                          <p:val>
                                            <p:strVal val="#ppt_y"/>
                                          </p:val>
                                        </p:tav>
                                      </p:tavLst>
                                    </p:anim>
                                  </p:childTnLst>
                                </p:cTn>
                              </p:par>
                            </p:childTnLst>
                          </p:cTn>
                        </p:par>
                        <p:par>
                          <p:cTn id="34" fill="hold" nodeType="afterGroup">
                            <p:stCondLst>
                              <p:cond delay="500"/>
                            </p:stCondLst>
                            <p:childTnLst>
                              <p:par>
                                <p:cTn id="35" presetID="2" presetClass="entr" presetSubtype="9" fill="hold" grpId="0" nodeType="afterEffect">
                                  <p:stCondLst>
                                    <p:cond delay="0"/>
                                  </p:stCondLst>
                                  <p:childTnLst>
                                    <p:set>
                                      <p:cBhvr>
                                        <p:cTn id="36" dur="1" fill="hold">
                                          <p:stCondLst>
                                            <p:cond delay="0"/>
                                          </p:stCondLst>
                                        </p:cTn>
                                        <p:tgtEl>
                                          <p:spTgt spid="378888"/>
                                        </p:tgtEl>
                                        <p:attrNameLst>
                                          <p:attrName>style.visibility</p:attrName>
                                        </p:attrNameLst>
                                      </p:cBhvr>
                                      <p:to>
                                        <p:strVal val="visible"/>
                                      </p:to>
                                    </p:set>
                                    <p:anim calcmode="lin" valueType="num">
                                      <p:cBhvr additive="base">
                                        <p:cTn id="37" dur="500" fill="hold"/>
                                        <p:tgtEl>
                                          <p:spTgt spid="378888"/>
                                        </p:tgtEl>
                                        <p:attrNameLst>
                                          <p:attrName>ppt_x</p:attrName>
                                        </p:attrNameLst>
                                      </p:cBhvr>
                                      <p:tavLst>
                                        <p:tav tm="0">
                                          <p:val>
                                            <p:strVal val="0-#ppt_w/2"/>
                                          </p:val>
                                        </p:tav>
                                        <p:tav tm="100000">
                                          <p:val>
                                            <p:strVal val="#ppt_x"/>
                                          </p:val>
                                        </p:tav>
                                      </p:tavLst>
                                    </p:anim>
                                    <p:anim calcmode="lin" valueType="num">
                                      <p:cBhvr additive="base">
                                        <p:cTn id="38" dur="500" fill="hold"/>
                                        <p:tgtEl>
                                          <p:spTgt spid="378888"/>
                                        </p:tgtEl>
                                        <p:attrNameLst>
                                          <p:attrName>ppt_y</p:attrName>
                                        </p:attrNameLst>
                                      </p:cBhvr>
                                      <p:tavLst>
                                        <p:tav tm="0">
                                          <p:val>
                                            <p:strVal val="0-#ppt_h/2"/>
                                          </p:val>
                                        </p:tav>
                                        <p:tav tm="100000">
                                          <p:val>
                                            <p:strVal val="#ppt_y"/>
                                          </p:val>
                                        </p:tav>
                                      </p:tavLst>
                                    </p:anim>
                                  </p:childTnLst>
                                </p:cTn>
                              </p:par>
                            </p:childTnLst>
                          </p:cTn>
                        </p:par>
                        <p:par>
                          <p:cTn id="39" fill="hold" nodeType="afterGroup">
                            <p:stCondLst>
                              <p:cond delay="1000"/>
                            </p:stCondLst>
                            <p:childTnLst>
                              <p:par>
                                <p:cTn id="40" presetID="2" presetClass="entr" presetSubtype="9" fill="hold" grpId="0" nodeType="afterEffect">
                                  <p:stCondLst>
                                    <p:cond delay="0"/>
                                  </p:stCondLst>
                                  <p:childTnLst>
                                    <p:set>
                                      <p:cBhvr>
                                        <p:cTn id="41" dur="1" fill="hold">
                                          <p:stCondLst>
                                            <p:cond delay="0"/>
                                          </p:stCondLst>
                                        </p:cTn>
                                        <p:tgtEl>
                                          <p:spTgt spid="378891"/>
                                        </p:tgtEl>
                                        <p:attrNameLst>
                                          <p:attrName>style.visibility</p:attrName>
                                        </p:attrNameLst>
                                      </p:cBhvr>
                                      <p:to>
                                        <p:strVal val="visible"/>
                                      </p:to>
                                    </p:set>
                                    <p:anim calcmode="lin" valueType="num">
                                      <p:cBhvr additive="base">
                                        <p:cTn id="42" dur="500" fill="hold"/>
                                        <p:tgtEl>
                                          <p:spTgt spid="378891"/>
                                        </p:tgtEl>
                                        <p:attrNameLst>
                                          <p:attrName>ppt_x</p:attrName>
                                        </p:attrNameLst>
                                      </p:cBhvr>
                                      <p:tavLst>
                                        <p:tav tm="0">
                                          <p:val>
                                            <p:strVal val="0-#ppt_w/2"/>
                                          </p:val>
                                        </p:tav>
                                        <p:tav tm="100000">
                                          <p:val>
                                            <p:strVal val="#ppt_x"/>
                                          </p:val>
                                        </p:tav>
                                      </p:tavLst>
                                    </p:anim>
                                    <p:anim calcmode="lin" valueType="num">
                                      <p:cBhvr additive="base">
                                        <p:cTn id="43" dur="500" fill="hold"/>
                                        <p:tgtEl>
                                          <p:spTgt spid="378891"/>
                                        </p:tgtEl>
                                        <p:attrNameLst>
                                          <p:attrName>ppt_y</p:attrName>
                                        </p:attrNameLst>
                                      </p:cBhvr>
                                      <p:tavLst>
                                        <p:tav tm="0">
                                          <p:val>
                                            <p:strVal val="0-#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9" fill="hold" nodeType="clickEffect">
                                  <p:stCondLst>
                                    <p:cond delay="0"/>
                                  </p:stCondLst>
                                  <p:childTnLst>
                                    <p:set>
                                      <p:cBhvr>
                                        <p:cTn id="47" dur="1" fill="hold">
                                          <p:stCondLst>
                                            <p:cond delay="0"/>
                                          </p:stCondLst>
                                        </p:cTn>
                                        <p:tgtEl>
                                          <p:spTgt spid="378889"/>
                                        </p:tgtEl>
                                        <p:attrNameLst>
                                          <p:attrName>style.visibility</p:attrName>
                                        </p:attrNameLst>
                                      </p:cBhvr>
                                      <p:to>
                                        <p:strVal val="visible"/>
                                      </p:to>
                                    </p:set>
                                    <p:anim calcmode="lin" valueType="num">
                                      <p:cBhvr additive="base">
                                        <p:cTn id="48" dur="500" fill="hold"/>
                                        <p:tgtEl>
                                          <p:spTgt spid="378889"/>
                                        </p:tgtEl>
                                        <p:attrNameLst>
                                          <p:attrName>ppt_x</p:attrName>
                                        </p:attrNameLst>
                                      </p:cBhvr>
                                      <p:tavLst>
                                        <p:tav tm="0">
                                          <p:val>
                                            <p:strVal val="0-#ppt_w/2"/>
                                          </p:val>
                                        </p:tav>
                                        <p:tav tm="100000">
                                          <p:val>
                                            <p:strVal val="#ppt_x"/>
                                          </p:val>
                                        </p:tav>
                                      </p:tavLst>
                                    </p:anim>
                                    <p:anim calcmode="lin" valueType="num">
                                      <p:cBhvr additive="base">
                                        <p:cTn id="49" dur="500" fill="hold"/>
                                        <p:tgtEl>
                                          <p:spTgt spid="378889"/>
                                        </p:tgtEl>
                                        <p:attrNameLst>
                                          <p:attrName>ppt_y</p:attrName>
                                        </p:attrNameLst>
                                      </p:cBhvr>
                                      <p:tavLst>
                                        <p:tav tm="0">
                                          <p:val>
                                            <p:strVal val="0-#ppt_h/2"/>
                                          </p:val>
                                        </p:tav>
                                        <p:tav tm="100000">
                                          <p:val>
                                            <p:strVal val="#ppt_y"/>
                                          </p:val>
                                        </p:tav>
                                      </p:tavLst>
                                    </p:anim>
                                  </p:childTnLst>
                                </p:cTn>
                              </p:par>
                            </p:childTnLst>
                          </p:cTn>
                        </p:par>
                        <p:par>
                          <p:cTn id="50" fill="hold" nodeType="afterGroup">
                            <p:stCondLst>
                              <p:cond delay="1000"/>
                            </p:stCondLst>
                            <p:childTnLst>
                              <p:par>
                                <p:cTn id="51" presetID="1" presetClass="entr" presetSubtype="0" fill="hold" grpId="0" nodeType="afterEffect">
                                  <p:stCondLst>
                                    <p:cond delay="0"/>
                                  </p:stCondLst>
                                  <p:childTnLst>
                                    <p:set>
                                      <p:cBhvr>
                                        <p:cTn id="52" dur="1" fill="hold">
                                          <p:stCondLst>
                                            <p:cond delay="499"/>
                                          </p:stCondLst>
                                        </p:cTn>
                                        <p:tgtEl>
                                          <p:spTgt spid="37889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9" fill="hold" nodeType="clickEffect">
                                  <p:stCondLst>
                                    <p:cond delay="0"/>
                                  </p:stCondLst>
                                  <p:childTnLst>
                                    <p:set>
                                      <p:cBhvr>
                                        <p:cTn id="56" dur="1" fill="hold">
                                          <p:stCondLst>
                                            <p:cond delay="0"/>
                                          </p:stCondLst>
                                        </p:cTn>
                                        <p:tgtEl>
                                          <p:spTgt spid="378892"/>
                                        </p:tgtEl>
                                        <p:attrNameLst>
                                          <p:attrName>style.visibility</p:attrName>
                                        </p:attrNameLst>
                                      </p:cBhvr>
                                      <p:to>
                                        <p:strVal val="visible"/>
                                      </p:to>
                                    </p:set>
                                    <p:anim calcmode="lin" valueType="num">
                                      <p:cBhvr additive="base">
                                        <p:cTn id="57" dur="500" fill="hold"/>
                                        <p:tgtEl>
                                          <p:spTgt spid="378892"/>
                                        </p:tgtEl>
                                        <p:attrNameLst>
                                          <p:attrName>ppt_x</p:attrName>
                                        </p:attrNameLst>
                                      </p:cBhvr>
                                      <p:tavLst>
                                        <p:tav tm="0">
                                          <p:val>
                                            <p:strVal val="0-#ppt_w/2"/>
                                          </p:val>
                                        </p:tav>
                                        <p:tav tm="100000">
                                          <p:val>
                                            <p:strVal val="#ppt_x"/>
                                          </p:val>
                                        </p:tav>
                                      </p:tavLst>
                                    </p:anim>
                                    <p:anim calcmode="lin" valueType="num">
                                      <p:cBhvr additive="base">
                                        <p:cTn id="58" dur="500" fill="hold"/>
                                        <p:tgtEl>
                                          <p:spTgt spid="378892"/>
                                        </p:tgtEl>
                                        <p:attrNameLst>
                                          <p:attrName>ppt_y</p:attrName>
                                        </p:attrNameLst>
                                      </p:cBhvr>
                                      <p:tavLst>
                                        <p:tav tm="0">
                                          <p:val>
                                            <p:strVal val="0-#ppt_h/2"/>
                                          </p:val>
                                        </p:tav>
                                        <p:tav tm="100000">
                                          <p:val>
                                            <p:strVal val="#ppt_y"/>
                                          </p:val>
                                        </p:tav>
                                      </p:tavLst>
                                    </p:anim>
                                  </p:childTnLst>
                                </p:cTn>
                              </p:par>
                            </p:childTnLst>
                          </p:cTn>
                        </p:par>
                        <p:par>
                          <p:cTn id="59" fill="hold" nodeType="afterGroup">
                            <p:stCondLst>
                              <p:cond delay="500"/>
                            </p:stCondLst>
                            <p:childTnLst>
                              <p:par>
                                <p:cTn id="60" presetID="1" presetClass="entr" presetSubtype="0" fill="hold" grpId="0" nodeType="afterEffect">
                                  <p:stCondLst>
                                    <p:cond delay="0"/>
                                  </p:stCondLst>
                                  <p:childTnLst>
                                    <p:set>
                                      <p:cBhvr>
                                        <p:cTn id="61" dur="1" fill="hold">
                                          <p:stCondLst>
                                            <p:cond delay="499"/>
                                          </p:stCondLst>
                                        </p:cTn>
                                        <p:tgtEl>
                                          <p:spTgt spid="3788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build="p"/>
      <p:bldP spid="378884" grpId="0"/>
      <p:bldP spid="378885" grpId="0" build="p" autoUpdateAnimBg="0"/>
      <p:bldP spid="378888" grpId="0" autoUpdateAnimBg="0"/>
      <p:bldP spid="378890" grpId="0" autoUpdateAnimBg="0"/>
      <p:bldP spid="378891" grpId="0" autoUpdateAnimBg="0"/>
      <p:bldP spid="37889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11301B5-9CD7-4B48-B27A-4CABD0C20CC9}"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5939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59396" name="Rectangle 2"/>
          <p:cNvSpPr>
            <a:spLocks noGrp="1" noChangeArrowheads="1"/>
          </p:cNvSpPr>
          <p:nvPr>
            <p:ph type="title"/>
          </p:nvPr>
        </p:nvSpPr>
        <p:spPr/>
        <p:txBody>
          <a:bodyPr/>
          <a:lstStyle/>
          <a:p>
            <a:pPr algn="l" eaLnBrk="1" hangingPunct="1"/>
            <a:r>
              <a:rPr lang="zh-CN" altLang="en-US" smtClean="0">
                <a:latin typeface="黑体" panose="02010609060101010101" pitchFamily="49" charset="-122"/>
              </a:rPr>
              <a:t>例</a:t>
            </a:r>
            <a:r>
              <a:rPr lang="en-US" altLang="zh-CN" smtClean="0">
                <a:latin typeface="黑体" panose="02010609060101010101" pitchFamily="49" charset="-122"/>
              </a:rPr>
              <a:t>1(</a:t>
            </a:r>
            <a:r>
              <a:rPr lang="zh-CN" altLang="en-US" smtClean="0">
                <a:latin typeface="黑体" panose="02010609060101010101" pitchFamily="49" charset="-122"/>
              </a:rPr>
              <a:t>续</a:t>
            </a:r>
            <a:r>
              <a:rPr lang="en-US" altLang="zh-CN" smtClean="0">
                <a:latin typeface="黑体" panose="02010609060101010101" pitchFamily="49" charset="-122"/>
              </a:rPr>
              <a:t>)</a:t>
            </a:r>
          </a:p>
        </p:txBody>
      </p:sp>
      <p:sp>
        <p:nvSpPr>
          <p:cNvPr id="380931" name="Rectangle 3"/>
          <p:cNvSpPr>
            <a:spLocks noGrp="1" noChangeArrowheads="1"/>
          </p:cNvSpPr>
          <p:nvPr>
            <p:ph type="body" idx="1"/>
          </p:nvPr>
        </p:nvSpPr>
        <p:spPr>
          <a:xfrm>
            <a:off x="1143000" y="1190625"/>
            <a:ext cx="2852738" cy="512763"/>
          </a:xfrm>
        </p:spPr>
        <p:txBody>
          <a:bodyPr/>
          <a:lstStyle/>
          <a:p>
            <a:pPr eaLnBrk="1" hangingPunct="1">
              <a:buFont typeface="Wingdings" panose="05000000000000000000" pitchFamily="2" charset="2"/>
              <a:buNone/>
            </a:pPr>
            <a:r>
              <a:rPr lang="zh-CN" altLang="en-US" smtClean="0"/>
              <a:t>平均等待时间为</a:t>
            </a:r>
          </a:p>
        </p:txBody>
      </p:sp>
      <p:graphicFrame>
        <p:nvGraphicFramePr>
          <p:cNvPr id="380932" name="Object 4"/>
          <p:cNvGraphicFramePr>
            <a:graphicFrameLocks noChangeAspect="1"/>
          </p:cNvGraphicFramePr>
          <p:nvPr/>
        </p:nvGraphicFramePr>
        <p:xfrm>
          <a:off x="3708400" y="1066800"/>
          <a:ext cx="2982913" cy="1079500"/>
        </p:xfrm>
        <a:graphic>
          <a:graphicData uri="http://schemas.openxmlformats.org/presentationml/2006/ole">
            <mc:AlternateContent xmlns:mc="http://schemas.openxmlformats.org/markup-compatibility/2006">
              <mc:Choice xmlns:v="urn:schemas-microsoft-com:vml" Requires="v">
                <p:oleObj spid="_x0000_s59408" name="Equation" r:id="rId4" imgW="1193800" imgH="431800" progId="Equation.3">
                  <p:embed/>
                </p:oleObj>
              </mc:Choice>
              <mc:Fallback>
                <p:oleObj name="Equation" r:id="rId4" imgW="1193800" imgH="431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400" y="1066800"/>
                        <a:ext cx="2982913"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0933" name="Rectangle 5"/>
          <p:cNvSpPr>
            <a:spLocks noChangeArrowheads="1"/>
          </p:cNvSpPr>
          <p:nvPr/>
        </p:nvSpPr>
        <p:spPr bwMode="auto">
          <a:xfrm>
            <a:off x="6748463" y="1350963"/>
            <a:ext cx="11366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a:sym typeface="Symbol" panose="05050102010706020507" pitchFamily="18" charset="2"/>
              </a:rPr>
              <a:t>(</a:t>
            </a:r>
            <a:r>
              <a:rPr lang="zh-CN" altLang="en-US">
                <a:sym typeface="Symbol" panose="05050102010706020507" pitchFamily="18" charset="2"/>
              </a:rPr>
              <a:t>分钟</a:t>
            </a:r>
            <a:r>
              <a:rPr lang="en-US" altLang="zh-CN">
                <a:sym typeface="Symbol" panose="05050102010706020507" pitchFamily="18" charset="2"/>
              </a:rPr>
              <a:t>)</a:t>
            </a:r>
          </a:p>
        </p:txBody>
      </p:sp>
      <p:sp>
        <p:nvSpPr>
          <p:cNvPr id="380934" name="Rectangle 6"/>
          <p:cNvSpPr>
            <a:spLocks noChangeArrowheads="1"/>
          </p:cNvSpPr>
          <p:nvPr/>
        </p:nvSpPr>
        <p:spPr bwMode="auto">
          <a:xfrm>
            <a:off x="1219200" y="2463800"/>
            <a:ext cx="2684463"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a:sym typeface="Symbol" panose="05050102010706020507" pitchFamily="18" charset="2"/>
              </a:rPr>
              <a:t>平均逗留时间为</a:t>
            </a:r>
          </a:p>
        </p:txBody>
      </p:sp>
      <p:graphicFrame>
        <p:nvGraphicFramePr>
          <p:cNvPr id="380935" name="Object 7"/>
          <p:cNvGraphicFramePr>
            <a:graphicFrameLocks noChangeAspect="1"/>
          </p:cNvGraphicFramePr>
          <p:nvPr/>
        </p:nvGraphicFramePr>
        <p:xfrm>
          <a:off x="3840163" y="2352675"/>
          <a:ext cx="2316162" cy="1079500"/>
        </p:xfrm>
        <a:graphic>
          <a:graphicData uri="http://schemas.openxmlformats.org/presentationml/2006/ole">
            <mc:AlternateContent xmlns:mc="http://schemas.openxmlformats.org/markup-compatibility/2006">
              <mc:Choice xmlns:v="urn:schemas-microsoft-com:vml" Requires="v">
                <p:oleObj spid="_x0000_s59409" name="Equation" r:id="rId6" imgW="927100" imgH="431800" progId="Equation.3">
                  <p:embed/>
                </p:oleObj>
              </mc:Choice>
              <mc:Fallback>
                <p:oleObj name="Equation" r:id="rId6" imgW="927100" imgH="4318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0163" y="2352675"/>
                        <a:ext cx="2316162"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0936" name="Rectangle 8"/>
          <p:cNvSpPr>
            <a:spLocks noChangeArrowheads="1"/>
          </p:cNvSpPr>
          <p:nvPr/>
        </p:nvSpPr>
        <p:spPr bwMode="auto">
          <a:xfrm>
            <a:off x="6099175" y="2549525"/>
            <a:ext cx="1136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a:sym typeface="Symbol" panose="05050102010706020507" pitchFamily="18" charset="2"/>
              </a:rPr>
              <a:t>(</a:t>
            </a:r>
            <a:r>
              <a:rPr lang="zh-CN" altLang="en-US">
                <a:sym typeface="Symbol" panose="05050102010706020507" pitchFamily="18" charset="2"/>
              </a:rPr>
              <a:t>分钟</a:t>
            </a:r>
            <a:r>
              <a:rPr lang="en-US" altLang="zh-CN">
                <a:sym typeface="Symbol" panose="05050102010706020507" pitchFamily="18" charset="2"/>
              </a:rPr>
              <a:t>)</a:t>
            </a:r>
          </a:p>
        </p:txBody>
      </p:sp>
      <p:sp>
        <p:nvSpPr>
          <p:cNvPr id="380937" name="Rectangle 9"/>
          <p:cNvSpPr>
            <a:spLocks noChangeArrowheads="1"/>
          </p:cNvSpPr>
          <p:nvPr/>
        </p:nvSpPr>
        <p:spPr bwMode="auto">
          <a:xfrm>
            <a:off x="1219200" y="3832225"/>
            <a:ext cx="4827588"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a:sym typeface="Symbol" panose="05050102010706020507" pitchFamily="18" charset="2"/>
              </a:rPr>
              <a:t>顾客到达不需要等待的概率为</a:t>
            </a:r>
          </a:p>
        </p:txBody>
      </p:sp>
      <p:graphicFrame>
        <p:nvGraphicFramePr>
          <p:cNvPr id="380938" name="Object 10"/>
          <p:cNvGraphicFramePr>
            <a:graphicFrameLocks noChangeAspect="1"/>
          </p:cNvGraphicFramePr>
          <p:nvPr/>
        </p:nvGraphicFramePr>
        <p:xfrm>
          <a:off x="6011863" y="3638550"/>
          <a:ext cx="1143000" cy="1014413"/>
        </p:xfrm>
        <a:graphic>
          <a:graphicData uri="http://schemas.openxmlformats.org/presentationml/2006/ole">
            <mc:AlternateContent xmlns:mc="http://schemas.openxmlformats.org/markup-compatibility/2006">
              <mc:Choice xmlns:v="urn:schemas-microsoft-com:vml" Requires="v">
                <p:oleObj spid="_x0000_s59410" name="Equation" r:id="rId8" imgW="457002" imgH="406224" progId="Equation.3">
                  <p:embed/>
                </p:oleObj>
              </mc:Choice>
              <mc:Fallback>
                <p:oleObj name="Equation" r:id="rId8" imgW="457002" imgH="406224"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1863" y="3638550"/>
                        <a:ext cx="1143000"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0939" name="Rectangle 11"/>
          <p:cNvSpPr>
            <a:spLocks noChangeArrowheads="1"/>
          </p:cNvSpPr>
          <p:nvPr/>
        </p:nvSpPr>
        <p:spPr bwMode="auto">
          <a:xfrm>
            <a:off x="1233488" y="4624388"/>
            <a:ext cx="4291012"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a:sym typeface="Symbol" panose="05050102010706020507" pitchFamily="18" charset="2"/>
              </a:rPr>
              <a:t>等待队长超过</a:t>
            </a:r>
            <a:r>
              <a:rPr lang="en-US" altLang="zh-CN">
                <a:sym typeface="Symbol" panose="05050102010706020507" pitchFamily="18" charset="2"/>
              </a:rPr>
              <a:t>5</a:t>
            </a:r>
            <a:r>
              <a:rPr lang="zh-CN" altLang="en-US">
                <a:sym typeface="Symbol" panose="05050102010706020507" pitchFamily="18" charset="2"/>
              </a:rPr>
              <a:t>人的概率为</a:t>
            </a:r>
          </a:p>
        </p:txBody>
      </p:sp>
      <p:graphicFrame>
        <p:nvGraphicFramePr>
          <p:cNvPr id="380940" name="Object 12"/>
          <p:cNvGraphicFramePr>
            <a:graphicFrameLocks noChangeAspect="1"/>
          </p:cNvGraphicFramePr>
          <p:nvPr/>
        </p:nvGraphicFramePr>
        <p:xfrm>
          <a:off x="2286000" y="5300663"/>
          <a:ext cx="6284913" cy="1079500"/>
        </p:xfrm>
        <a:graphic>
          <a:graphicData uri="http://schemas.openxmlformats.org/presentationml/2006/ole">
            <mc:AlternateContent xmlns:mc="http://schemas.openxmlformats.org/markup-compatibility/2006">
              <mc:Choice xmlns:v="urn:schemas-microsoft-com:vml" Requires="v">
                <p:oleObj spid="_x0000_s59411" name="Equation" r:id="rId10" imgW="2514600" imgH="431800" progId="Equation.3">
                  <p:embed/>
                </p:oleObj>
              </mc:Choice>
              <mc:Fallback>
                <p:oleObj name="Equation" r:id="rId10" imgW="2514600" imgH="4318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0" y="5300663"/>
                        <a:ext cx="6284913"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07"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A0CC882F-0706-43BF-ADC3-170762FC539A}" type="slidenum">
              <a:rPr lang="zh-CN" altLang="en-US" sz="1800">
                <a:solidFill>
                  <a:srgbClr val="00FF00"/>
                </a:solidFill>
                <a:ea typeface="黑体" panose="02010609060101010101" pitchFamily="49" charset="-122"/>
              </a:rPr>
              <a:pPr/>
              <a:t>27</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380931">
                                            <p:txEl>
                                              <p:pRg st="0" end="0"/>
                                            </p:txEl>
                                          </p:spTgt>
                                        </p:tgtEl>
                                        <p:attrNameLst>
                                          <p:attrName>style.visibility</p:attrName>
                                        </p:attrNameLst>
                                      </p:cBhvr>
                                      <p:to>
                                        <p:strVal val="visible"/>
                                      </p:to>
                                    </p:set>
                                    <p:anim calcmode="lin" valueType="num">
                                      <p:cBhvr additive="base">
                                        <p:cTn id="7" dur="500" fill="hold"/>
                                        <p:tgtEl>
                                          <p:spTgt spid="3809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0931">
                                            <p:txEl>
                                              <p:pRg st="0" end="0"/>
                                            </p:txEl>
                                          </p:spTgt>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9" fill="hold" grpId="0" nodeType="afterEffect">
                                  <p:stCondLst>
                                    <p:cond delay="0"/>
                                  </p:stCondLst>
                                  <p:childTnLst>
                                    <p:set>
                                      <p:cBhvr>
                                        <p:cTn id="11" dur="1" fill="hold">
                                          <p:stCondLst>
                                            <p:cond delay="0"/>
                                          </p:stCondLst>
                                        </p:cTn>
                                        <p:tgtEl>
                                          <p:spTgt spid="380934"/>
                                        </p:tgtEl>
                                        <p:attrNameLst>
                                          <p:attrName>style.visibility</p:attrName>
                                        </p:attrNameLst>
                                      </p:cBhvr>
                                      <p:to>
                                        <p:strVal val="visible"/>
                                      </p:to>
                                    </p:set>
                                    <p:anim calcmode="lin" valueType="num">
                                      <p:cBhvr additive="base">
                                        <p:cTn id="12" dur="500" fill="hold"/>
                                        <p:tgtEl>
                                          <p:spTgt spid="380934"/>
                                        </p:tgtEl>
                                        <p:attrNameLst>
                                          <p:attrName>ppt_x</p:attrName>
                                        </p:attrNameLst>
                                      </p:cBhvr>
                                      <p:tavLst>
                                        <p:tav tm="0">
                                          <p:val>
                                            <p:strVal val="0-#ppt_w/2"/>
                                          </p:val>
                                        </p:tav>
                                        <p:tav tm="100000">
                                          <p:val>
                                            <p:strVal val="#ppt_x"/>
                                          </p:val>
                                        </p:tav>
                                      </p:tavLst>
                                    </p:anim>
                                    <p:anim calcmode="lin" valueType="num">
                                      <p:cBhvr additive="base">
                                        <p:cTn id="13" dur="500" fill="hold"/>
                                        <p:tgtEl>
                                          <p:spTgt spid="380934"/>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9" fill="hold" grpId="0" nodeType="afterEffect">
                                  <p:stCondLst>
                                    <p:cond delay="0"/>
                                  </p:stCondLst>
                                  <p:childTnLst>
                                    <p:set>
                                      <p:cBhvr>
                                        <p:cTn id="16" dur="1" fill="hold">
                                          <p:stCondLst>
                                            <p:cond delay="0"/>
                                          </p:stCondLst>
                                        </p:cTn>
                                        <p:tgtEl>
                                          <p:spTgt spid="380937"/>
                                        </p:tgtEl>
                                        <p:attrNameLst>
                                          <p:attrName>style.visibility</p:attrName>
                                        </p:attrNameLst>
                                      </p:cBhvr>
                                      <p:to>
                                        <p:strVal val="visible"/>
                                      </p:to>
                                    </p:set>
                                    <p:anim calcmode="lin" valueType="num">
                                      <p:cBhvr additive="base">
                                        <p:cTn id="17" dur="500" fill="hold"/>
                                        <p:tgtEl>
                                          <p:spTgt spid="380937"/>
                                        </p:tgtEl>
                                        <p:attrNameLst>
                                          <p:attrName>ppt_x</p:attrName>
                                        </p:attrNameLst>
                                      </p:cBhvr>
                                      <p:tavLst>
                                        <p:tav tm="0">
                                          <p:val>
                                            <p:strVal val="0-#ppt_w/2"/>
                                          </p:val>
                                        </p:tav>
                                        <p:tav tm="100000">
                                          <p:val>
                                            <p:strVal val="#ppt_x"/>
                                          </p:val>
                                        </p:tav>
                                      </p:tavLst>
                                    </p:anim>
                                    <p:anim calcmode="lin" valueType="num">
                                      <p:cBhvr additive="base">
                                        <p:cTn id="18" dur="500" fill="hold"/>
                                        <p:tgtEl>
                                          <p:spTgt spid="380937"/>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1500"/>
                            </p:stCondLst>
                            <p:childTnLst>
                              <p:par>
                                <p:cTn id="20" presetID="2" presetClass="entr" presetSubtype="9" fill="hold" grpId="0" nodeType="afterEffect">
                                  <p:stCondLst>
                                    <p:cond delay="0"/>
                                  </p:stCondLst>
                                  <p:childTnLst>
                                    <p:set>
                                      <p:cBhvr>
                                        <p:cTn id="21" dur="1" fill="hold">
                                          <p:stCondLst>
                                            <p:cond delay="0"/>
                                          </p:stCondLst>
                                        </p:cTn>
                                        <p:tgtEl>
                                          <p:spTgt spid="380939"/>
                                        </p:tgtEl>
                                        <p:attrNameLst>
                                          <p:attrName>style.visibility</p:attrName>
                                        </p:attrNameLst>
                                      </p:cBhvr>
                                      <p:to>
                                        <p:strVal val="visible"/>
                                      </p:to>
                                    </p:set>
                                    <p:anim calcmode="lin" valueType="num">
                                      <p:cBhvr additive="base">
                                        <p:cTn id="22" dur="500" fill="hold"/>
                                        <p:tgtEl>
                                          <p:spTgt spid="380939"/>
                                        </p:tgtEl>
                                        <p:attrNameLst>
                                          <p:attrName>ppt_x</p:attrName>
                                        </p:attrNameLst>
                                      </p:cBhvr>
                                      <p:tavLst>
                                        <p:tav tm="0">
                                          <p:val>
                                            <p:strVal val="0-#ppt_w/2"/>
                                          </p:val>
                                        </p:tav>
                                        <p:tav tm="100000">
                                          <p:val>
                                            <p:strVal val="#ppt_x"/>
                                          </p:val>
                                        </p:tav>
                                      </p:tavLst>
                                    </p:anim>
                                    <p:anim calcmode="lin" valueType="num">
                                      <p:cBhvr additive="base">
                                        <p:cTn id="23" dur="500" fill="hold"/>
                                        <p:tgtEl>
                                          <p:spTgt spid="380939"/>
                                        </p:tgtEl>
                                        <p:attrNameLst>
                                          <p:attrName>ppt_y</p:attrName>
                                        </p:attrNameLst>
                                      </p:cBhvr>
                                      <p:tavLst>
                                        <p:tav tm="0">
                                          <p:val>
                                            <p:strVal val="0-#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9" fill="hold" nodeType="clickEffect">
                                  <p:stCondLst>
                                    <p:cond delay="0"/>
                                  </p:stCondLst>
                                  <p:childTnLst>
                                    <p:set>
                                      <p:cBhvr>
                                        <p:cTn id="27" dur="1" fill="hold">
                                          <p:stCondLst>
                                            <p:cond delay="0"/>
                                          </p:stCondLst>
                                        </p:cTn>
                                        <p:tgtEl>
                                          <p:spTgt spid="380932"/>
                                        </p:tgtEl>
                                        <p:attrNameLst>
                                          <p:attrName>style.visibility</p:attrName>
                                        </p:attrNameLst>
                                      </p:cBhvr>
                                      <p:to>
                                        <p:strVal val="visible"/>
                                      </p:to>
                                    </p:set>
                                    <p:anim calcmode="lin" valueType="num">
                                      <p:cBhvr additive="base">
                                        <p:cTn id="28" dur="500" fill="hold"/>
                                        <p:tgtEl>
                                          <p:spTgt spid="380932"/>
                                        </p:tgtEl>
                                        <p:attrNameLst>
                                          <p:attrName>ppt_x</p:attrName>
                                        </p:attrNameLst>
                                      </p:cBhvr>
                                      <p:tavLst>
                                        <p:tav tm="0">
                                          <p:val>
                                            <p:strVal val="0-#ppt_w/2"/>
                                          </p:val>
                                        </p:tav>
                                        <p:tav tm="100000">
                                          <p:val>
                                            <p:strVal val="#ppt_x"/>
                                          </p:val>
                                        </p:tav>
                                      </p:tavLst>
                                    </p:anim>
                                    <p:anim calcmode="lin" valueType="num">
                                      <p:cBhvr additive="base">
                                        <p:cTn id="29" dur="500" fill="hold"/>
                                        <p:tgtEl>
                                          <p:spTgt spid="380932"/>
                                        </p:tgtEl>
                                        <p:attrNameLst>
                                          <p:attrName>ppt_y</p:attrName>
                                        </p:attrNameLst>
                                      </p:cBhvr>
                                      <p:tavLst>
                                        <p:tav tm="0">
                                          <p:val>
                                            <p:strVal val="0-#ppt_h/2"/>
                                          </p:val>
                                        </p:tav>
                                        <p:tav tm="100000">
                                          <p:val>
                                            <p:strVal val="#ppt_y"/>
                                          </p:val>
                                        </p:tav>
                                      </p:tavLst>
                                    </p:anim>
                                  </p:childTnLst>
                                </p:cTn>
                              </p:par>
                            </p:childTnLst>
                          </p:cTn>
                        </p:par>
                        <p:par>
                          <p:cTn id="30" fill="hold" nodeType="afterGroup">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38093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9" fill="hold" nodeType="clickEffect">
                                  <p:stCondLst>
                                    <p:cond delay="0"/>
                                  </p:stCondLst>
                                  <p:childTnLst>
                                    <p:set>
                                      <p:cBhvr>
                                        <p:cTn id="36" dur="1" fill="hold">
                                          <p:stCondLst>
                                            <p:cond delay="0"/>
                                          </p:stCondLst>
                                        </p:cTn>
                                        <p:tgtEl>
                                          <p:spTgt spid="380935"/>
                                        </p:tgtEl>
                                        <p:attrNameLst>
                                          <p:attrName>style.visibility</p:attrName>
                                        </p:attrNameLst>
                                      </p:cBhvr>
                                      <p:to>
                                        <p:strVal val="visible"/>
                                      </p:to>
                                    </p:set>
                                    <p:anim calcmode="lin" valueType="num">
                                      <p:cBhvr additive="base">
                                        <p:cTn id="37" dur="500" fill="hold"/>
                                        <p:tgtEl>
                                          <p:spTgt spid="380935"/>
                                        </p:tgtEl>
                                        <p:attrNameLst>
                                          <p:attrName>ppt_x</p:attrName>
                                        </p:attrNameLst>
                                      </p:cBhvr>
                                      <p:tavLst>
                                        <p:tav tm="0">
                                          <p:val>
                                            <p:strVal val="0-#ppt_w/2"/>
                                          </p:val>
                                        </p:tav>
                                        <p:tav tm="100000">
                                          <p:val>
                                            <p:strVal val="#ppt_x"/>
                                          </p:val>
                                        </p:tav>
                                      </p:tavLst>
                                    </p:anim>
                                    <p:anim calcmode="lin" valueType="num">
                                      <p:cBhvr additive="base">
                                        <p:cTn id="38" dur="500" fill="hold"/>
                                        <p:tgtEl>
                                          <p:spTgt spid="380935"/>
                                        </p:tgtEl>
                                        <p:attrNameLst>
                                          <p:attrName>ppt_y</p:attrName>
                                        </p:attrNameLst>
                                      </p:cBhvr>
                                      <p:tavLst>
                                        <p:tav tm="0">
                                          <p:val>
                                            <p:strVal val="0-#ppt_h/2"/>
                                          </p:val>
                                        </p:tav>
                                        <p:tav tm="100000">
                                          <p:val>
                                            <p:strVal val="#ppt_y"/>
                                          </p:val>
                                        </p:tav>
                                      </p:tavLst>
                                    </p:anim>
                                  </p:childTnLst>
                                </p:cTn>
                              </p:par>
                            </p:childTnLst>
                          </p:cTn>
                        </p:par>
                        <p:par>
                          <p:cTn id="39" fill="hold" nodeType="afterGroup">
                            <p:stCondLst>
                              <p:cond delay="500"/>
                            </p:stCondLst>
                            <p:childTnLst>
                              <p:par>
                                <p:cTn id="40" presetID="1" presetClass="entr" presetSubtype="0" fill="hold" grpId="0" nodeType="afterEffect">
                                  <p:stCondLst>
                                    <p:cond delay="0"/>
                                  </p:stCondLst>
                                  <p:childTnLst>
                                    <p:set>
                                      <p:cBhvr>
                                        <p:cTn id="41" dur="1" fill="hold">
                                          <p:stCondLst>
                                            <p:cond delay="499"/>
                                          </p:stCondLst>
                                        </p:cTn>
                                        <p:tgtEl>
                                          <p:spTgt spid="380936"/>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9" fill="hold" nodeType="clickEffect">
                                  <p:stCondLst>
                                    <p:cond delay="0"/>
                                  </p:stCondLst>
                                  <p:childTnLst>
                                    <p:set>
                                      <p:cBhvr>
                                        <p:cTn id="45" dur="1" fill="hold">
                                          <p:stCondLst>
                                            <p:cond delay="0"/>
                                          </p:stCondLst>
                                        </p:cTn>
                                        <p:tgtEl>
                                          <p:spTgt spid="380938"/>
                                        </p:tgtEl>
                                        <p:attrNameLst>
                                          <p:attrName>style.visibility</p:attrName>
                                        </p:attrNameLst>
                                      </p:cBhvr>
                                      <p:to>
                                        <p:strVal val="visible"/>
                                      </p:to>
                                    </p:set>
                                    <p:anim calcmode="lin" valueType="num">
                                      <p:cBhvr additive="base">
                                        <p:cTn id="46" dur="500" fill="hold"/>
                                        <p:tgtEl>
                                          <p:spTgt spid="380938"/>
                                        </p:tgtEl>
                                        <p:attrNameLst>
                                          <p:attrName>ppt_x</p:attrName>
                                        </p:attrNameLst>
                                      </p:cBhvr>
                                      <p:tavLst>
                                        <p:tav tm="0">
                                          <p:val>
                                            <p:strVal val="0-#ppt_w/2"/>
                                          </p:val>
                                        </p:tav>
                                        <p:tav tm="100000">
                                          <p:val>
                                            <p:strVal val="#ppt_x"/>
                                          </p:val>
                                        </p:tav>
                                      </p:tavLst>
                                    </p:anim>
                                    <p:anim calcmode="lin" valueType="num">
                                      <p:cBhvr additive="base">
                                        <p:cTn id="47" dur="500" fill="hold"/>
                                        <p:tgtEl>
                                          <p:spTgt spid="380938"/>
                                        </p:tgtEl>
                                        <p:attrNameLst>
                                          <p:attrName>ppt_y</p:attrName>
                                        </p:attrNameLst>
                                      </p:cBhvr>
                                      <p:tavLst>
                                        <p:tav tm="0">
                                          <p:val>
                                            <p:strVal val="0-#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9" fill="hold" nodeType="clickEffect">
                                  <p:stCondLst>
                                    <p:cond delay="0"/>
                                  </p:stCondLst>
                                  <p:childTnLst>
                                    <p:set>
                                      <p:cBhvr>
                                        <p:cTn id="51" dur="1" fill="hold">
                                          <p:stCondLst>
                                            <p:cond delay="0"/>
                                          </p:stCondLst>
                                        </p:cTn>
                                        <p:tgtEl>
                                          <p:spTgt spid="380940"/>
                                        </p:tgtEl>
                                        <p:attrNameLst>
                                          <p:attrName>style.visibility</p:attrName>
                                        </p:attrNameLst>
                                      </p:cBhvr>
                                      <p:to>
                                        <p:strVal val="visible"/>
                                      </p:to>
                                    </p:set>
                                    <p:anim calcmode="lin" valueType="num">
                                      <p:cBhvr additive="base">
                                        <p:cTn id="52" dur="500" fill="hold"/>
                                        <p:tgtEl>
                                          <p:spTgt spid="380940"/>
                                        </p:tgtEl>
                                        <p:attrNameLst>
                                          <p:attrName>ppt_x</p:attrName>
                                        </p:attrNameLst>
                                      </p:cBhvr>
                                      <p:tavLst>
                                        <p:tav tm="0">
                                          <p:val>
                                            <p:strVal val="0-#ppt_w/2"/>
                                          </p:val>
                                        </p:tav>
                                        <p:tav tm="100000">
                                          <p:val>
                                            <p:strVal val="#ppt_x"/>
                                          </p:val>
                                        </p:tav>
                                      </p:tavLst>
                                    </p:anim>
                                    <p:anim calcmode="lin" valueType="num">
                                      <p:cBhvr additive="base">
                                        <p:cTn id="53" dur="500" fill="hold"/>
                                        <p:tgtEl>
                                          <p:spTgt spid="3809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1" grpId="0" build="p"/>
      <p:bldP spid="380933" grpId="0" autoUpdateAnimBg="0"/>
      <p:bldP spid="380934" grpId="0" autoUpdateAnimBg="0"/>
      <p:bldP spid="380936" grpId="0" autoUpdateAnimBg="0"/>
      <p:bldP spid="380937" grpId="0" autoUpdateAnimBg="0"/>
      <p:bldP spid="38093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7EC0455-31B7-4A74-B05C-67DEC7E4FB43}"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6144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61444" name="Rectangle 2"/>
          <p:cNvSpPr>
            <a:spLocks noGrp="1" noChangeArrowheads="1"/>
          </p:cNvSpPr>
          <p:nvPr>
            <p:ph type="title"/>
          </p:nvPr>
        </p:nvSpPr>
        <p:spPr/>
        <p:txBody>
          <a:bodyPr/>
          <a:lstStyle/>
          <a:p>
            <a:pPr algn="l" eaLnBrk="1" hangingPunct="1"/>
            <a:r>
              <a:rPr lang="zh-CN" altLang="en-US" smtClean="0"/>
              <a:t>例</a:t>
            </a:r>
            <a:r>
              <a:rPr lang="en-US" altLang="zh-CN" smtClean="0"/>
              <a:t>2</a:t>
            </a:r>
          </a:p>
        </p:txBody>
      </p:sp>
      <p:sp>
        <p:nvSpPr>
          <p:cNvPr id="382979" name="Rectangle 3"/>
          <p:cNvSpPr>
            <a:spLocks noGrp="1" noChangeArrowheads="1"/>
          </p:cNvSpPr>
          <p:nvPr>
            <p:ph type="body" idx="1"/>
          </p:nvPr>
        </p:nvSpPr>
        <p:spPr>
          <a:xfrm>
            <a:off x="1143000" y="1143000"/>
            <a:ext cx="7605713" cy="4800600"/>
          </a:xfrm>
        </p:spPr>
        <p:txBody>
          <a:bodyPr/>
          <a:lstStyle/>
          <a:p>
            <a:pPr marL="0" indent="0" algn="just" eaLnBrk="1" hangingPunct="1">
              <a:lnSpc>
                <a:spcPct val="130000"/>
              </a:lnSpc>
              <a:buFont typeface="Wingdings" panose="05000000000000000000" pitchFamily="2" charset="2"/>
              <a:buNone/>
            </a:pPr>
            <a:r>
              <a:rPr lang="en-US" altLang="zh-CN" sz="2400" smtClean="0">
                <a:latin typeface="黑体" panose="02010609060101010101" pitchFamily="49" charset="-122"/>
              </a:rPr>
              <a:t>    </a:t>
            </a:r>
            <a:r>
              <a:rPr lang="zh-CN" altLang="en-US" sz="2400" smtClean="0">
                <a:latin typeface="黑体" panose="02010609060101010101" pitchFamily="49" charset="-122"/>
              </a:rPr>
              <a:t>考虑某种产品的库存问题。如果进货过多，则会带来过多的保管费，如果存货不足，则缺货时影响生产，造成经济损失。最好的办法是能及时供应，但由于生产和运输等方面的因素，一般讲这是难以满足的，因此希望找到一种合理的库存</a:t>
            </a:r>
            <a:r>
              <a:rPr lang="en-US" altLang="zh-CN" sz="2400" smtClean="0">
                <a:latin typeface="黑体" panose="02010609060101010101" pitchFamily="49" charset="-122"/>
              </a:rPr>
              <a:t>s</a:t>
            </a:r>
            <a:r>
              <a:rPr lang="zh-CN" altLang="en-US" sz="2400" smtClean="0">
                <a:latin typeface="黑体" panose="02010609060101010101" pitchFamily="49" charset="-122"/>
              </a:rPr>
              <a:t>，使得库存费与缺货损失费的总和达到最小。假定需求是参数</a:t>
            </a:r>
            <a:r>
              <a:rPr lang="zh-CN" altLang="en-US" sz="2400" smtClean="0">
                <a:latin typeface="黑体" panose="02010609060101010101" pitchFamily="49" charset="-122"/>
                <a:sym typeface="Symbol" panose="05050102010706020507" pitchFamily="18" charset="2"/>
              </a:rPr>
              <a:t></a:t>
            </a:r>
            <a:r>
              <a:rPr lang="zh-CN" altLang="en-US" sz="2400" smtClean="0">
                <a:latin typeface="黑体" panose="02010609060101010101" pitchFamily="49" charset="-122"/>
              </a:rPr>
              <a:t>的泊松流，生产是一个一个产品生产的，每生产一个产品所需时间为参数</a:t>
            </a:r>
            <a:r>
              <a:rPr lang="zh-CN" altLang="en-US" sz="2400" smtClean="0">
                <a:latin typeface="黑体" panose="02010609060101010101" pitchFamily="49" charset="-122"/>
                <a:sym typeface="Symbol" panose="05050102010706020507" pitchFamily="18" charset="2"/>
              </a:rPr>
              <a:t></a:t>
            </a:r>
            <a:r>
              <a:rPr lang="zh-CN" altLang="en-US" sz="2400" smtClean="0">
                <a:latin typeface="黑体" panose="02010609060101010101" pitchFamily="49" charset="-122"/>
              </a:rPr>
              <a:t>的负指数分布。库存一个产品的单位时间费用为</a:t>
            </a:r>
            <a:r>
              <a:rPr lang="en-US" altLang="zh-CN" sz="2400" smtClean="0">
                <a:latin typeface="黑体" panose="02010609060101010101" pitchFamily="49" charset="-122"/>
              </a:rPr>
              <a:t>c</a:t>
            </a:r>
            <a:r>
              <a:rPr lang="zh-CN" altLang="en-US" sz="2400" smtClean="0">
                <a:latin typeface="黑体" panose="02010609060101010101" pitchFamily="49" charset="-122"/>
              </a:rPr>
              <a:t>元，缺一个产品造成的损失费为</a:t>
            </a:r>
            <a:r>
              <a:rPr lang="en-US" altLang="zh-CN" sz="2400" smtClean="0">
                <a:latin typeface="黑体" panose="02010609060101010101" pitchFamily="49" charset="-122"/>
              </a:rPr>
              <a:t>h</a:t>
            </a:r>
            <a:r>
              <a:rPr lang="zh-CN" altLang="en-US" sz="2400" smtClean="0">
                <a:latin typeface="黑体" panose="02010609060101010101" pitchFamily="49" charset="-122"/>
              </a:rPr>
              <a:t>元，寻找一个最优库存量</a:t>
            </a:r>
            <a:r>
              <a:rPr lang="en-US" altLang="zh-CN" sz="2400" smtClean="0">
                <a:latin typeface="黑体" panose="02010609060101010101" pitchFamily="49" charset="-122"/>
              </a:rPr>
              <a:t>s</a:t>
            </a:r>
            <a:r>
              <a:rPr lang="zh-CN" altLang="en-US" sz="2400" smtClean="0">
                <a:latin typeface="黑体" panose="02010609060101010101" pitchFamily="49" charset="-122"/>
              </a:rPr>
              <a:t>，使得库存费与损失费之和达到最小（不考虑产品的运输时间）。</a:t>
            </a:r>
          </a:p>
        </p:txBody>
      </p:sp>
      <p:sp>
        <p:nvSpPr>
          <p:cNvPr id="614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FFC10169-2407-481A-ADD1-63F376D17C88}" type="slidenum">
              <a:rPr lang="zh-CN" altLang="en-US" sz="1800">
                <a:solidFill>
                  <a:srgbClr val="00FF00"/>
                </a:solidFill>
                <a:ea typeface="黑体" panose="02010609060101010101" pitchFamily="49" charset="-122"/>
              </a:rPr>
              <a:pPr/>
              <a:t>28</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iterate type="wd">
                                    <p:tmPct val="6000"/>
                                  </p:iterate>
                                  <p:childTnLst>
                                    <p:set>
                                      <p:cBhvr>
                                        <p:cTn id="6" dur="1" fill="hold">
                                          <p:stCondLst>
                                            <p:cond delay="0"/>
                                          </p:stCondLst>
                                        </p:cTn>
                                        <p:tgtEl>
                                          <p:spTgt spid="382979">
                                            <p:txEl>
                                              <p:pRg st="0" end="0"/>
                                            </p:txEl>
                                          </p:spTgt>
                                        </p:tgtEl>
                                        <p:attrNameLst>
                                          <p:attrName>style.visibility</p:attrName>
                                        </p:attrNameLst>
                                      </p:cBhvr>
                                      <p:to>
                                        <p:strVal val="visible"/>
                                      </p:to>
                                    </p:set>
                                    <p:anim calcmode="lin" valueType="num">
                                      <p:cBhvr additive="base">
                                        <p:cTn id="7" dur="500" fill="hold"/>
                                        <p:tgtEl>
                                          <p:spTgt spid="382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297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B91E9B5-C038-4E2D-97C5-1359FB24F7F6}"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6349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63492" name="Rectangle 2"/>
          <p:cNvSpPr>
            <a:spLocks noGrp="1" noChangeArrowheads="1"/>
          </p:cNvSpPr>
          <p:nvPr>
            <p:ph type="title"/>
          </p:nvPr>
        </p:nvSpPr>
        <p:spPr/>
        <p:txBody>
          <a:bodyPr/>
          <a:lstStyle/>
          <a:p>
            <a:pPr algn="l" eaLnBrk="1" hangingPunct="1"/>
            <a:r>
              <a:rPr lang="zh-CN" altLang="en-US" smtClean="0"/>
              <a:t>例</a:t>
            </a:r>
            <a:r>
              <a:rPr lang="en-US" altLang="zh-CN" smtClean="0"/>
              <a:t>2(</a:t>
            </a:r>
            <a:r>
              <a:rPr lang="zh-CN" altLang="en-US" smtClean="0"/>
              <a:t>续</a:t>
            </a:r>
            <a:r>
              <a:rPr lang="en-US" altLang="zh-CN" smtClean="0"/>
              <a:t>1)</a:t>
            </a:r>
          </a:p>
        </p:txBody>
      </p:sp>
      <p:sp>
        <p:nvSpPr>
          <p:cNvPr id="385027" name="Rectangle 3"/>
          <p:cNvSpPr>
            <a:spLocks noGrp="1" noChangeArrowheads="1"/>
          </p:cNvSpPr>
          <p:nvPr>
            <p:ph type="body" idx="1"/>
          </p:nvPr>
        </p:nvSpPr>
        <p:spPr>
          <a:xfrm>
            <a:off x="1143000" y="1162050"/>
            <a:ext cx="7772400" cy="438150"/>
          </a:xfrm>
        </p:spPr>
        <p:txBody>
          <a:bodyPr/>
          <a:lstStyle/>
          <a:p>
            <a:pPr eaLnBrk="1" hangingPunct="1">
              <a:buFont typeface="Wingdings" panose="05000000000000000000" pitchFamily="2" charset="2"/>
              <a:buNone/>
            </a:pPr>
            <a:r>
              <a:rPr lang="zh-CN" altLang="en-US" sz="2400" smtClean="0">
                <a:solidFill>
                  <a:srgbClr val="CC00CC"/>
                </a:solidFill>
              </a:rPr>
              <a:t>解 </a:t>
            </a:r>
            <a:r>
              <a:rPr lang="zh-CN" altLang="en-US" sz="2400" smtClean="0"/>
              <a:t> 把生产产品的工厂看成是服务机构，需求看作是输入</a:t>
            </a:r>
          </a:p>
        </p:txBody>
      </p:sp>
      <p:sp>
        <p:nvSpPr>
          <p:cNvPr id="385028" name="Rectangle 4"/>
          <p:cNvSpPr>
            <a:spLocks noChangeArrowheads="1"/>
          </p:cNvSpPr>
          <p:nvPr/>
        </p:nvSpPr>
        <p:spPr bwMode="auto">
          <a:xfrm>
            <a:off x="1143000" y="1676400"/>
            <a:ext cx="77724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sz="2400"/>
              <a:t>流，于是把问题化成</a:t>
            </a:r>
            <a:r>
              <a:rPr lang="en-US" altLang="zh-CN" sz="2400"/>
              <a:t>M/M/1/</a:t>
            </a:r>
            <a:r>
              <a:rPr lang="en-US" altLang="zh-CN" sz="2400">
                <a:sym typeface="Symbol" panose="05050102010706020507" pitchFamily="18" charset="2"/>
              </a:rPr>
              <a:t></a:t>
            </a:r>
            <a:r>
              <a:rPr lang="zh-CN" altLang="en-US" sz="2400">
                <a:sym typeface="Symbol" panose="05050102010706020507" pitchFamily="18" charset="2"/>
              </a:rPr>
              <a:t>系统，需求量表示队长，</a:t>
            </a:r>
            <a:r>
              <a:rPr lang="en-US" altLang="zh-CN" sz="2400">
                <a:sym typeface="Symbol" panose="05050102010706020507" pitchFamily="18" charset="2"/>
              </a:rPr>
              <a:t>p</a:t>
            </a:r>
            <a:r>
              <a:rPr lang="en-US" altLang="zh-CN" sz="2400" baseline="-25000">
                <a:sym typeface="Symbol" panose="05050102010706020507" pitchFamily="18" charset="2"/>
              </a:rPr>
              <a:t>k</a:t>
            </a:r>
            <a:r>
              <a:rPr lang="zh-CN" altLang="en-US" sz="2400">
                <a:sym typeface="Symbol" panose="05050102010706020507" pitchFamily="18" charset="2"/>
              </a:rPr>
              <a:t>表示生产厂有</a:t>
            </a:r>
            <a:r>
              <a:rPr lang="en-US" altLang="zh-CN" sz="2400">
                <a:sym typeface="Symbol" panose="05050102010706020507" pitchFamily="18" charset="2"/>
              </a:rPr>
              <a:t>k</a:t>
            </a:r>
            <a:r>
              <a:rPr lang="zh-CN" altLang="en-US" sz="2400">
                <a:sym typeface="Symbol" panose="05050102010706020507" pitchFamily="18" charset="2"/>
              </a:rPr>
              <a:t>个订货未交的概率。设库存量为</a:t>
            </a:r>
            <a:r>
              <a:rPr lang="en-US" altLang="zh-CN" sz="2400">
                <a:sym typeface="Symbol" panose="05050102010706020507" pitchFamily="18" charset="2"/>
              </a:rPr>
              <a:t>s</a:t>
            </a:r>
            <a:r>
              <a:rPr lang="zh-CN" altLang="en-US" sz="2400">
                <a:sym typeface="Symbol" panose="05050102010706020507" pitchFamily="18" charset="2"/>
              </a:rPr>
              <a:t>，则缺货时的平均缺货数为</a:t>
            </a:r>
          </a:p>
        </p:txBody>
      </p:sp>
      <p:graphicFrame>
        <p:nvGraphicFramePr>
          <p:cNvPr id="385029" name="Object 5"/>
          <p:cNvGraphicFramePr>
            <a:graphicFrameLocks noChangeAspect="1"/>
          </p:cNvGraphicFramePr>
          <p:nvPr/>
        </p:nvGraphicFramePr>
        <p:xfrm>
          <a:off x="2057400" y="3001963"/>
          <a:ext cx="5529263" cy="788987"/>
        </p:xfrm>
        <a:graphic>
          <a:graphicData uri="http://schemas.openxmlformats.org/presentationml/2006/ole">
            <mc:AlternateContent xmlns:mc="http://schemas.openxmlformats.org/markup-compatibility/2006">
              <mc:Choice xmlns:v="urn:schemas-microsoft-com:vml" Requires="v">
                <p:oleObj spid="_x0000_s63501" name="Equation" r:id="rId4" imgW="3035300" imgH="431800" progId="Equation.3">
                  <p:embed/>
                </p:oleObj>
              </mc:Choice>
              <mc:Fallback>
                <p:oleObj name="Equation" r:id="rId4" imgW="3035300" imgH="431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001963"/>
                        <a:ext cx="5529263" cy="78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5030" name="Object 6"/>
          <p:cNvGraphicFramePr>
            <a:graphicFrameLocks noChangeAspect="1"/>
          </p:cNvGraphicFramePr>
          <p:nvPr/>
        </p:nvGraphicFramePr>
        <p:xfrm>
          <a:off x="2482850" y="3783013"/>
          <a:ext cx="2384425" cy="788987"/>
        </p:xfrm>
        <a:graphic>
          <a:graphicData uri="http://schemas.openxmlformats.org/presentationml/2006/ole">
            <mc:AlternateContent xmlns:mc="http://schemas.openxmlformats.org/markup-compatibility/2006">
              <mc:Choice xmlns:v="urn:schemas-microsoft-com:vml" Requires="v">
                <p:oleObj spid="_x0000_s63502" name="Equation" r:id="rId6" imgW="1307532" imgH="431613" progId="Equation.3">
                  <p:embed/>
                </p:oleObj>
              </mc:Choice>
              <mc:Fallback>
                <p:oleObj name="Equation" r:id="rId6" imgW="1307532" imgH="431613"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2850" y="3783013"/>
                        <a:ext cx="2384425" cy="78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5031" name="Rectangle 7"/>
          <p:cNvSpPr>
            <a:spLocks noChangeArrowheads="1"/>
          </p:cNvSpPr>
          <p:nvPr/>
        </p:nvSpPr>
        <p:spPr bwMode="auto">
          <a:xfrm>
            <a:off x="990600" y="4572000"/>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sym typeface="Symbol" panose="05050102010706020507" pitchFamily="18" charset="2"/>
              </a:rPr>
              <a:t>平均库存数为</a:t>
            </a:r>
          </a:p>
        </p:txBody>
      </p:sp>
      <p:graphicFrame>
        <p:nvGraphicFramePr>
          <p:cNvPr id="385032" name="Object 8"/>
          <p:cNvGraphicFramePr>
            <a:graphicFrameLocks noChangeAspect="1"/>
          </p:cNvGraphicFramePr>
          <p:nvPr/>
        </p:nvGraphicFramePr>
        <p:xfrm>
          <a:off x="2089150" y="4953000"/>
          <a:ext cx="5529263" cy="788988"/>
        </p:xfrm>
        <a:graphic>
          <a:graphicData uri="http://schemas.openxmlformats.org/presentationml/2006/ole">
            <mc:AlternateContent xmlns:mc="http://schemas.openxmlformats.org/markup-compatibility/2006">
              <mc:Choice xmlns:v="urn:schemas-microsoft-com:vml" Requires="v">
                <p:oleObj spid="_x0000_s63503" name="Equation" r:id="rId8" imgW="3035300" imgH="431800" progId="Equation.3">
                  <p:embed/>
                </p:oleObj>
              </mc:Choice>
              <mc:Fallback>
                <p:oleObj name="Equation" r:id="rId8" imgW="3035300" imgH="4318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89150" y="4953000"/>
                        <a:ext cx="5529263"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5033" name="Object 9"/>
          <p:cNvGraphicFramePr>
            <a:graphicFrameLocks noChangeAspect="1"/>
          </p:cNvGraphicFramePr>
          <p:nvPr/>
        </p:nvGraphicFramePr>
        <p:xfrm>
          <a:off x="2551113" y="5734050"/>
          <a:ext cx="3773487" cy="788988"/>
        </p:xfrm>
        <a:graphic>
          <a:graphicData uri="http://schemas.openxmlformats.org/presentationml/2006/ole">
            <mc:AlternateContent xmlns:mc="http://schemas.openxmlformats.org/markup-compatibility/2006">
              <mc:Choice xmlns:v="urn:schemas-microsoft-com:vml" Requires="v">
                <p:oleObj spid="_x0000_s63504" name="Equation" r:id="rId10" imgW="2070100" imgH="431800" progId="Equation.3">
                  <p:embed/>
                </p:oleObj>
              </mc:Choice>
              <mc:Fallback>
                <p:oleObj name="Equation" r:id="rId10" imgW="2070100" imgH="4318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51113" y="5734050"/>
                        <a:ext cx="3773487"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0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87FDD729-9B48-4200-B01F-6FB4C80A75AC}" type="slidenum">
              <a:rPr lang="zh-CN" altLang="en-US" sz="1800">
                <a:solidFill>
                  <a:srgbClr val="00FF00"/>
                </a:solidFill>
                <a:ea typeface="黑体" panose="02010609060101010101" pitchFamily="49" charset="-122"/>
              </a:rPr>
              <a:pPr/>
              <a:t>29</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iterate type="wd">
                                    <p:tmPct val="6000"/>
                                  </p:iterate>
                                  <p:childTnLst>
                                    <p:set>
                                      <p:cBhvr>
                                        <p:cTn id="6" dur="1" fill="hold">
                                          <p:stCondLst>
                                            <p:cond delay="0"/>
                                          </p:stCondLst>
                                        </p:cTn>
                                        <p:tgtEl>
                                          <p:spTgt spid="385027">
                                            <p:txEl>
                                              <p:pRg st="0" end="0"/>
                                            </p:txEl>
                                          </p:spTgt>
                                        </p:tgtEl>
                                        <p:attrNameLst>
                                          <p:attrName>style.visibility</p:attrName>
                                        </p:attrNameLst>
                                      </p:cBhvr>
                                      <p:to>
                                        <p:strVal val="visible"/>
                                      </p:to>
                                    </p:set>
                                    <p:anim calcmode="lin" valueType="num">
                                      <p:cBhvr additive="base">
                                        <p:cTn id="7" dur="500" fill="hold"/>
                                        <p:tgtEl>
                                          <p:spTgt spid="3850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502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920"/>
                            </p:stCondLst>
                            <p:childTnLst>
                              <p:par>
                                <p:cTn id="10" presetID="2" presetClass="entr" presetSubtype="4" fill="hold" grpId="0" nodeType="afterEffect">
                                  <p:stCondLst>
                                    <p:cond delay="0"/>
                                  </p:stCondLst>
                                  <p:iterate type="wd">
                                    <p:tmPct val="6000"/>
                                  </p:iterate>
                                  <p:childTnLst>
                                    <p:set>
                                      <p:cBhvr>
                                        <p:cTn id="11" dur="1" fill="hold">
                                          <p:stCondLst>
                                            <p:cond delay="0"/>
                                          </p:stCondLst>
                                        </p:cTn>
                                        <p:tgtEl>
                                          <p:spTgt spid="385028"/>
                                        </p:tgtEl>
                                        <p:attrNameLst>
                                          <p:attrName>style.visibility</p:attrName>
                                        </p:attrNameLst>
                                      </p:cBhvr>
                                      <p:to>
                                        <p:strVal val="visible"/>
                                      </p:to>
                                    </p:set>
                                    <p:anim calcmode="lin" valueType="num">
                                      <p:cBhvr additive="base">
                                        <p:cTn id="12" dur="500" fill="hold"/>
                                        <p:tgtEl>
                                          <p:spTgt spid="385028"/>
                                        </p:tgtEl>
                                        <p:attrNameLst>
                                          <p:attrName>ppt_x</p:attrName>
                                        </p:attrNameLst>
                                      </p:cBhvr>
                                      <p:tavLst>
                                        <p:tav tm="0">
                                          <p:val>
                                            <p:strVal val="#ppt_x"/>
                                          </p:val>
                                        </p:tav>
                                        <p:tav tm="100000">
                                          <p:val>
                                            <p:strVal val="#ppt_x"/>
                                          </p:val>
                                        </p:tav>
                                      </p:tavLst>
                                    </p:anim>
                                    <p:anim calcmode="lin" valueType="num">
                                      <p:cBhvr additive="base">
                                        <p:cTn id="13" dur="500" fill="hold"/>
                                        <p:tgtEl>
                                          <p:spTgt spid="385028"/>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2650"/>
                            </p:stCondLst>
                            <p:childTnLst>
                              <p:par>
                                <p:cTn id="15" presetID="2" presetClass="entr" presetSubtype="9" fill="hold" nodeType="afterEffect">
                                  <p:stCondLst>
                                    <p:cond delay="0"/>
                                  </p:stCondLst>
                                  <p:childTnLst>
                                    <p:set>
                                      <p:cBhvr>
                                        <p:cTn id="16" dur="1" fill="hold">
                                          <p:stCondLst>
                                            <p:cond delay="0"/>
                                          </p:stCondLst>
                                        </p:cTn>
                                        <p:tgtEl>
                                          <p:spTgt spid="385029"/>
                                        </p:tgtEl>
                                        <p:attrNameLst>
                                          <p:attrName>style.visibility</p:attrName>
                                        </p:attrNameLst>
                                      </p:cBhvr>
                                      <p:to>
                                        <p:strVal val="visible"/>
                                      </p:to>
                                    </p:set>
                                    <p:anim calcmode="lin" valueType="num">
                                      <p:cBhvr additive="base">
                                        <p:cTn id="17" dur="500" fill="hold"/>
                                        <p:tgtEl>
                                          <p:spTgt spid="385029"/>
                                        </p:tgtEl>
                                        <p:attrNameLst>
                                          <p:attrName>ppt_x</p:attrName>
                                        </p:attrNameLst>
                                      </p:cBhvr>
                                      <p:tavLst>
                                        <p:tav tm="0">
                                          <p:val>
                                            <p:strVal val="0-#ppt_w/2"/>
                                          </p:val>
                                        </p:tav>
                                        <p:tav tm="100000">
                                          <p:val>
                                            <p:strVal val="#ppt_x"/>
                                          </p:val>
                                        </p:tav>
                                      </p:tavLst>
                                    </p:anim>
                                    <p:anim calcmode="lin" valueType="num">
                                      <p:cBhvr additive="base">
                                        <p:cTn id="18" dur="500" fill="hold"/>
                                        <p:tgtEl>
                                          <p:spTgt spid="385029"/>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3150"/>
                            </p:stCondLst>
                            <p:childTnLst>
                              <p:par>
                                <p:cTn id="20" presetID="2" presetClass="entr" presetSubtype="9" fill="hold" nodeType="afterEffect">
                                  <p:stCondLst>
                                    <p:cond delay="0"/>
                                  </p:stCondLst>
                                  <p:childTnLst>
                                    <p:set>
                                      <p:cBhvr>
                                        <p:cTn id="21" dur="1" fill="hold">
                                          <p:stCondLst>
                                            <p:cond delay="0"/>
                                          </p:stCondLst>
                                        </p:cTn>
                                        <p:tgtEl>
                                          <p:spTgt spid="385030"/>
                                        </p:tgtEl>
                                        <p:attrNameLst>
                                          <p:attrName>style.visibility</p:attrName>
                                        </p:attrNameLst>
                                      </p:cBhvr>
                                      <p:to>
                                        <p:strVal val="visible"/>
                                      </p:to>
                                    </p:set>
                                    <p:anim calcmode="lin" valueType="num">
                                      <p:cBhvr additive="base">
                                        <p:cTn id="22" dur="500" fill="hold"/>
                                        <p:tgtEl>
                                          <p:spTgt spid="385030"/>
                                        </p:tgtEl>
                                        <p:attrNameLst>
                                          <p:attrName>ppt_x</p:attrName>
                                        </p:attrNameLst>
                                      </p:cBhvr>
                                      <p:tavLst>
                                        <p:tav tm="0">
                                          <p:val>
                                            <p:strVal val="0-#ppt_w/2"/>
                                          </p:val>
                                        </p:tav>
                                        <p:tav tm="100000">
                                          <p:val>
                                            <p:strVal val="#ppt_x"/>
                                          </p:val>
                                        </p:tav>
                                      </p:tavLst>
                                    </p:anim>
                                    <p:anim calcmode="lin" valueType="num">
                                      <p:cBhvr additive="base">
                                        <p:cTn id="23" dur="500" fill="hold"/>
                                        <p:tgtEl>
                                          <p:spTgt spid="385030"/>
                                        </p:tgtEl>
                                        <p:attrNameLst>
                                          <p:attrName>ppt_y</p:attrName>
                                        </p:attrNameLst>
                                      </p:cBhvr>
                                      <p:tavLst>
                                        <p:tav tm="0">
                                          <p:val>
                                            <p:strVal val="0-#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85031"/>
                                        </p:tgtEl>
                                        <p:attrNameLst>
                                          <p:attrName>style.visibility</p:attrName>
                                        </p:attrNameLst>
                                      </p:cBhvr>
                                      <p:to>
                                        <p:strVal val="visible"/>
                                      </p:to>
                                    </p:set>
                                    <p:anim calcmode="lin" valueType="num">
                                      <p:cBhvr additive="base">
                                        <p:cTn id="28" dur="500" fill="hold"/>
                                        <p:tgtEl>
                                          <p:spTgt spid="385031"/>
                                        </p:tgtEl>
                                        <p:attrNameLst>
                                          <p:attrName>ppt_x</p:attrName>
                                        </p:attrNameLst>
                                      </p:cBhvr>
                                      <p:tavLst>
                                        <p:tav tm="0">
                                          <p:val>
                                            <p:strVal val="0-#ppt_w/2"/>
                                          </p:val>
                                        </p:tav>
                                        <p:tav tm="100000">
                                          <p:val>
                                            <p:strVal val="#ppt_x"/>
                                          </p:val>
                                        </p:tav>
                                      </p:tavLst>
                                    </p:anim>
                                    <p:anim calcmode="lin" valueType="num">
                                      <p:cBhvr additive="base">
                                        <p:cTn id="29" dur="500" fill="hold"/>
                                        <p:tgtEl>
                                          <p:spTgt spid="385031"/>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500"/>
                            </p:stCondLst>
                            <p:childTnLst>
                              <p:par>
                                <p:cTn id="31" presetID="2" presetClass="entr" presetSubtype="9" fill="hold" nodeType="afterEffect">
                                  <p:stCondLst>
                                    <p:cond delay="0"/>
                                  </p:stCondLst>
                                  <p:childTnLst>
                                    <p:set>
                                      <p:cBhvr>
                                        <p:cTn id="32" dur="1" fill="hold">
                                          <p:stCondLst>
                                            <p:cond delay="0"/>
                                          </p:stCondLst>
                                        </p:cTn>
                                        <p:tgtEl>
                                          <p:spTgt spid="385032"/>
                                        </p:tgtEl>
                                        <p:attrNameLst>
                                          <p:attrName>style.visibility</p:attrName>
                                        </p:attrNameLst>
                                      </p:cBhvr>
                                      <p:to>
                                        <p:strVal val="visible"/>
                                      </p:to>
                                    </p:set>
                                    <p:anim calcmode="lin" valueType="num">
                                      <p:cBhvr additive="base">
                                        <p:cTn id="33" dur="500" fill="hold"/>
                                        <p:tgtEl>
                                          <p:spTgt spid="385032"/>
                                        </p:tgtEl>
                                        <p:attrNameLst>
                                          <p:attrName>ppt_x</p:attrName>
                                        </p:attrNameLst>
                                      </p:cBhvr>
                                      <p:tavLst>
                                        <p:tav tm="0">
                                          <p:val>
                                            <p:strVal val="0-#ppt_w/2"/>
                                          </p:val>
                                        </p:tav>
                                        <p:tav tm="100000">
                                          <p:val>
                                            <p:strVal val="#ppt_x"/>
                                          </p:val>
                                        </p:tav>
                                      </p:tavLst>
                                    </p:anim>
                                    <p:anim calcmode="lin" valueType="num">
                                      <p:cBhvr additive="base">
                                        <p:cTn id="34" dur="500" fill="hold"/>
                                        <p:tgtEl>
                                          <p:spTgt spid="385032"/>
                                        </p:tgtEl>
                                        <p:attrNameLst>
                                          <p:attrName>ppt_y</p:attrName>
                                        </p:attrNameLst>
                                      </p:cBhvr>
                                      <p:tavLst>
                                        <p:tav tm="0">
                                          <p:val>
                                            <p:strVal val="0-#ppt_h/2"/>
                                          </p:val>
                                        </p:tav>
                                        <p:tav tm="100000">
                                          <p:val>
                                            <p:strVal val="#ppt_y"/>
                                          </p:val>
                                        </p:tav>
                                      </p:tavLst>
                                    </p:anim>
                                  </p:childTnLst>
                                </p:cTn>
                              </p:par>
                            </p:childTnLst>
                          </p:cTn>
                        </p:par>
                        <p:par>
                          <p:cTn id="35" fill="hold" nodeType="afterGroup">
                            <p:stCondLst>
                              <p:cond delay="1000"/>
                            </p:stCondLst>
                            <p:childTnLst>
                              <p:par>
                                <p:cTn id="36" presetID="2" presetClass="entr" presetSubtype="9" fill="hold" nodeType="afterEffect">
                                  <p:stCondLst>
                                    <p:cond delay="0"/>
                                  </p:stCondLst>
                                  <p:childTnLst>
                                    <p:set>
                                      <p:cBhvr>
                                        <p:cTn id="37" dur="1" fill="hold">
                                          <p:stCondLst>
                                            <p:cond delay="0"/>
                                          </p:stCondLst>
                                        </p:cTn>
                                        <p:tgtEl>
                                          <p:spTgt spid="385033"/>
                                        </p:tgtEl>
                                        <p:attrNameLst>
                                          <p:attrName>style.visibility</p:attrName>
                                        </p:attrNameLst>
                                      </p:cBhvr>
                                      <p:to>
                                        <p:strVal val="visible"/>
                                      </p:to>
                                    </p:set>
                                    <p:anim calcmode="lin" valueType="num">
                                      <p:cBhvr additive="base">
                                        <p:cTn id="38" dur="500" fill="hold"/>
                                        <p:tgtEl>
                                          <p:spTgt spid="385033"/>
                                        </p:tgtEl>
                                        <p:attrNameLst>
                                          <p:attrName>ppt_x</p:attrName>
                                        </p:attrNameLst>
                                      </p:cBhvr>
                                      <p:tavLst>
                                        <p:tav tm="0">
                                          <p:val>
                                            <p:strVal val="0-#ppt_w/2"/>
                                          </p:val>
                                        </p:tav>
                                        <p:tav tm="100000">
                                          <p:val>
                                            <p:strVal val="#ppt_x"/>
                                          </p:val>
                                        </p:tav>
                                      </p:tavLst>
                                    </p:anim>
                                    <p:anim calcmode="lin" valueType="num">
                                      <p:cBhvr additive="base">
                                        <p:cTn id="39" dur="500" fill="hold"/>
                                        <p:tgtEl>
                                          <p:spTgt spid="38503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build="p"/>
      <p:bldP spid="385028" grpId="0"/>
      <p:bldP spid="38503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本讲主要内容</a:t>
            </a:r>
          </a:p>
        </p:txBody>
      </p:sp>
      <p:sp>
        <p:nvSpPr>
          <p:cNvPr id="405507" name="Rectangle 3"/>
          <p:cNvSpPr>
            <a:spLocks noGrp="1" noChangeArrowheads="1"/>
          </p:cNvSpPr>
          <p:nvPr>
            <p:ph idx="1"/>
          </p:nvPr>
        </p:nvSpPr>
        <p:spPr>
          <a:xfrm>
            <a:off x="1187450" y="1158875"/>
            <a:ext cx="7561263" cy="4524375"/>
          </a:xfrm>
        </p:spPr>
        <p:txBody>
          <a:bodyPr/>
          <a:lstStyle/>
          <a:p>
            <a:pPr eaLnBrk="1" hangingPunct="1">
              <a:lnSpc>
                <a:spcPct val="150000"/>
              </a:lnSpc>
              <a:buFont typeface="Wingdings" panose="05000000000000000000" pitchFamily="2" charset="2"/>
              <a:buChar char="Ø"/>
            </a:pPr>
            <a:r>
              <a:rPr lang="zh-CN" altLang="en-US" sz="3600" smtClean="0">
                <a:solidFill>
                  <a:srgbClr val="0000FF"/>
                </a:solidFill>
              </a:rPr>
              <a:t>无限源的简单排队系统</a:t>
            </a:r>
            <a:r>
              <a:rPr lang="en-US" altLang="zh-CN" sz="3600" smtClean="0">
                <a:solidFill>
                  <a:srgbClr val="0000FF"/>
                </a:solidFill>
              </a:rPr>
              <a:t>—M/M/1/</a:t>
            </a:r>
            <a:r>
              <a:rPr lang="en-US" altLang="zh-CN" sz="3600" smtClean="0">
                <a:solidFill>
                  <a:srgbClr val="0000FF"/>
                </a:solidFill>
                <a:sym typeface="Symbol" panose="05050102010706020507" pitchFamily="18" charset="2"/>
              </a:rPr>
              <a:t></a:t>
            </a:r>
            <a:endParaRPr lang="en-US" altLang="zh-CN" sz="3600" smtClean="0">
              <a:solidFill>
                <a:srgbClr val="0000FF"/>
              </a:solidFill>
            </a:endParaRPr>
          </a:p>
          <a:p>
            <a:pPr lvl="1" eaLnBrk="1" hangingPunct="1">
              <a:lnSpc>
                <a:spcPct val="150000"/>
              </a:lnSpc>
              <a:buClr>
                <a:srgbClr val="FF0000"/>
              </a:buClr>
              <a:buFontTx/>
              <a:buChar char="•"/>
            </a:pPr>
            <a:r>
              <a:rPr lang="zh-CN" altLang="en-US" sz="3200" smtClean="0">
                <a:solidFill>
                  <a:srgbClr val="CC00CC"/>
                </a:solidFill>
              </a:rPr>
              <a:t>等待时间与逗留时间</a:t>
            </a:r>
          </a:p>
          <a:p>
            <a:pPr lvl="1" eaLnBrk="1" hangingPunct="1">
              <a:lnSpc>
                <a:spcPct val="150000"/>
              </a:lnSpc>
              <a:buClr>
                <a:srgbClr val="FF0000"/>
              </a:buClr>
              <a:buFontTx/>
              <a:buChar char="•"/>
            </a:pPr>
            <a:r>
              <a:rPr lang="en-US" altLang="zh-CN" sz="3200" smtClean="0">
                <a:solidFill>
                  <a:srgbClr val="CC00CC"/>
                </a:solidFill>
              </a:rPr>
              <a:t>Little</a:t>
            </a:r>
            <a:r>
              <a:rPr lang="zh-CN" altLang="en-US" sz="3200" smtClean="0">
                <a:solidFill>
                  <a:srgbClr val="CC00CC"/>
                </a:solidFill>
              </a:rPr>
              <a:t>公式</a:t>
            </a:r>
          </a:p>
          <a:p>
            <a:pPr lvl="1" eaLnBrk="1" hangingPunct="1">
              <a:lnSpc>
                <a:spcPct val="150000"/>
              </a:lnSpc>
              <a:buClr>
                <a:srgbClr val="FF0000"/>
              </a:buClr>
              <a:buFontTx/>
              <a:buChar char="•"/>
            </a:pPr>
            <a:r>
              <a:rPr lang="zh-CN" altLang="en-US" sz="3200" smtClean="0">
                <a:solidFill>
                  <a:srgbClr val="CC00CC"/>
                </a:solidFill>
              </a:rPr>
              <a:t>忙期</a:t>
            </a:r>
            <a:endParaRPr lang="en-US" altLang="zh-CN" sz="3200" smtClean="0">
              <a:solidFill>
                <a:srgbClr val="CC00CC"/>
              </a:solidFill>
            </a:endParaRPr>
          </a:p>
          <a:p>
            <a:pPr lvl="1" eaLnBrk="1" hangingPunct="1">
              <a:lnSpc>
                <a:spcPct val="150000"/>
              </a:lnSpc>
              <a:buClr>
                <a:srgbClr val="FF0000"/>
              </a:buClr>
              <a:buFontTx/>
              <a:buChar char="•"/>
            </a:pPr>
            <a:r>
              <a:rPr lang="zh-CN" altLang="en-US" sz="3200" smtClean="0">
                <a:solidFill>
                  <a:srgbClr val="CC00CC"/>
                </a:solidFill>
              </a:rPr>
              <a:t>输出过程</a:t>
            </a:r>
            <a:endParaRPr lang="en-US" altLang="zh-CN" sz="3200" smtClean="0">
              <a:solidFill>
                <a:srgbClr val="CC00CC"/>
              </a:solidFill>
            </a:endParaRPr>
          </a:p>
          <a:p>
            <a:pPr lvl="1" eaLnBrk="1" hangingPunct="1">
              <a:lnSpc>
                <a:spcPct val="150000"/>
              </a:lnSpc>
              <a:buClr>
                <a:srgbClr val="FF0000"/>
              </a:buClr>
              <a:buFontTx/>
              <a:buChar char="•"/>
            </a:pPr>
            <a:r>
              <a:rPr lang="en-US" altLang="zh-CN" sz="3200" smtClean="0">
                <a:solidFill>
                  <a:srgbClr val="CC00CC"/>
                </a:solidFill>
              </a:rPr>
              <a:t>M/M/1/</a:t>
            </a:r>
            <a:r>
              <a:rPr lang="en-US" altLang="zh-CN" sz="3200" smtClean="0">
                <a:solidFill>
                  <a:srgbClr val="CC00CC"/>
                </a:solidFill>
                <a:sym typeface="Symbol" panose="05050102010706020507" pitchFamily="18" charset="2"/>
              </a:rPr>
              <a:t></a:t>
            </a:r>
            <a:r>
              <a:rPr lang="zh-CN" altLang="en-US" sz="3200" smtClean="0">
                <a:solidFill>
                  <a:srgbClr val="CC00CC"/>
                </a:solidFill>
                <a:sym typeface="Symbol" panose="05050102010706020507" pitchFamily="18" charset="2"/>
              </a:rPr>
              <a:t>应用举例</a:t>
            </a:r>
            <a:endParaRPr lang="zh-CN" altLang="en-US" sz="3200" smtClean="0">
              <a:solidFill>
                <a:srgbClr val="CC00CC"/>
              </a:solidFill>
            </a:endParaRPr>
          </a:p>
        </p:txBody>
      </p:sp>
      <p:sp>
        <p:nvSpPr>
          <p:cNvPr id="1024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1A766A2-E8EE-42D5-A019-33265754E04D}"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1024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102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EAC5C163-E3B5-4082-BD06-AD1FA94C3998}" type="slidenum">
              <a:rPr lang="zh-CN" altLang="en-US" sz="1800">
                <a:solidFill>
                  <a:srgbClr val="00FF00"/>
                </a:solidFill>
                <a:ea typeface="黑体" panose="02010609060101010101" pitchFamily="49" charset="-122"/>
              </a:rPr>
              <a:pPr/>
              <a:t>3</a:t>
            </a:fld>
            <a:endParaRPr lang="zh-CN" altLang="en-US" sz="1800">
              <a:solidFill>
                <a:srgbClr val="00FF00"/>
              </a:solidFill>
              <a:ea typeface="黑体" panose="02010609060101010101" pitchFamily="49"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 calcmode="lin" valueType="num">
                                      <p:cBhvr additive="base">
                                        <p:cTn id="7" dur="500" fill="hold"/>
                                        <p:tgtEl>
                                          <p:spTgt spid="405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5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5507">
                                            <p:txEl>
                                              <p:pRg st="1" end="1"/>
                                            </p:txEl>
                                          </p:spTgt>
                                        </p:tgtEl>
                                        <p:attrNameLst>
                                          <p:attrName>style.visibility</p:attrName>
                                        </p:attrNameLst>
                                      </p:cBhvr>
                                      <p:to>
                                        <p:strVal val="visible"/>
                                      </p:to>
                                    </p:set>
                                    <p:anim calcmode="lin" valueType="num">
                                      <p:cBhvr additive="base">
                                        <p:cTn id="11" dur="500" fill="hold"/>
                                        <p:tgtEl>
                                          <p:spTgt spid="40550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550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5507">
                                            <p:txEl>
                                              <p:pRg st="2" end="2"/>
                                            </p:txEl>
                                          </p:spTgt>
                                        </p:tgtEl>
                                        <p:attrNameLst>
                                          <p:attrName>style.visibility</p:attrName>
                                        </p:attrNameLst>
                                      </p:cBhvr>
                                      <p:to>
                                        <p:strVal val="visible"/>
                                      </p:to>
                                    </p:set>
                                    <p:anim calcmode="lin" valueType="num">
                                      <p:cBhvr additive="base">
                                        <p:cTn id="15" dur="500" fill="hold"/>
                                        <p:tgtEl>
                                          <p:spTgt spid="40550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550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05507">
                                            <p:txEl>
                                              <p:pRg st="3" end="3"/>
                                            </p:txEl>
                                          </p:spTgt>
                                        </p:tgtEl>
                                        <p:attrNameLst>
                                          <p:attrName>style.visibility</p:attrName>
                                        </p:attrNameLst>
                                      </p:cBhvr>
                                      <p:to>
                                        <p:strVal val="visible"/>
                                      </p:to>
                                    </p:set>
                                    <p:anim calcmode="lin" valueType="num">
                                      <p:cBhvr additive="base">
                                        <p:cTn id="19" dur="500" fill="hold"/>
                                        <p:tgtEl>
                                          <p:spTgt spid="40550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550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05507">
                                            <p:txEl>
                                              <p:pRg st="4" end="4"/>
                                            </p:txEl>
                                          </p:spTgt>
                                        </p:tgtEl>
                                        <p:attrNameLst>
                                          <p:attrName>style.visibility</p:attrName>
                                        </p:attrNameLst>
                                      </p:cBhvr>
                                      <p:to>
                                        <p:strVal val="visible"/>
                                      </p:to>
                                    </p:set>
                                    <p:anim calcmode="lin" valueType="num">
                                      <p:cBhvr additive="base">
                                        <p:cTn id="23" dur="500" fill="hold"/>
                                        <p:tgtEl>
                                          <p:spTgt spid="40550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055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CD76BC1-BAFB-4976-86E3-BA024EF74E4B}"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6553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65540" name="Rectangle 2"/>
          <p:cNvSpPr>
            <a:spLocks noGrp="1" noChangeArrowheads="1"/>
          </p:cNvSpPr>
          <p:nvPr>
            <p:ph type="title"/>
          </p:nvPr>
        </p:nvSpPr>
        <p:spPr/>
        <p:txBody>
          <a:bodyPr/>
          <a:lstStyle/>
          <a:p>
            <a:pPr algn="l" eaLnBrk="1" hangingPunct="1"/>
            <a:r>
              <a:rPr lang="zh-CN" altLang="en-US" smtClean="0"/>
              <a:t>例</a:t>
            </a:r>
            <a:r>
              <a:rPr lang="en-US" altLang="zh-CN" smtClean="0"/>
              <a:t>2(</a:t>
            </a:r>
            <a:r>
              <a:rPr lang="zh-CN" altLang="en-US" smtClean="0"/>
              <a:t>续</a:t>
            </a:r>
            <a:r>
              <a:rPr lang="en-US" altLang="zh-CN" smtClean="0"/>
              <a:t>2)</a:t>
            </a:r>
          </a:p>
        </p:txBody>
      </p:sp>
      <p:sp>
        <p:nvSpPr>
          <p:cNvPr id="387075" name="Rectangle 3"/>
          <p:cNvSpPr>
            <a:spLocks noGrp="1" noChangeArrowheads="1"/>
          </p:cNvSpPr>
          <p:nvPr>
            <p:ph type="body" idx="1"/>
          </p:nvPr>
        </p:nvSpPr>
        <p:spPr>
          <a:xfrm>
            <a:off x="1143000" y="1162050"/>
            <a:ext cx="7772400" cy="438150"/>
          </a:xfrm>
        </p:spPr>
        <p:txBody>
          <a:bodyPr/>
          <a:lstStyle/>
          <a:p>
            <a:pPr eaLnBrk="1" hangingPunct="1">
              <a:buFont typeface="Wingdings" panose="05000000000000000000" pitchFamily="2" charset="2"/>
              <a:buNone/>
            </a:pPr>
            <a:r>
              <a:rPr lang="zh-CN" altLang="en-US" sz="2400" smtClean="0"/>
              <a:t>单位时间的期望总费用为</a:t>
            </a:r>
          </a:p>
        </p:txBody>
      </p:sp>
      <p:graphicFrame>
        <p:nvGraphicFramePr>
          <p:cNvPr id="387076" name="Object 4"/>
          <p:cNvGraphicFramePr>
            <a:graphicFrameLocks noChangeAspect="1"/>
          </p:cNvGraphicFramePr>
          <p:nvPr/>
        </p:nvGraphicFramePr>
        <p:xfrm>
          <a:off x="1643063" y="1573213"/>
          <a:ext cx="7196137" cy="788987"/>
        </p:xfrm>
        <a:graphic>
          <a:graphicData uri="http://schemas.openxmlformats.org/presentationml/2006/ole">
            <mc:AlternateContent xmlns:mc="http://schemas.openxmlformats.org/markup-compatibility/2006">
              <mc:Choice xmlns:v="urn:schemas-microsoft-com:vml" Requires="v">
                <p:oleObj spid="_x0000_s65557" name="Equation" r:id="rId4" imgW="3949700" imgH="431800" progId="Equation.3">
                  <p:embed/>
                </p:oleObj>
              </mc:Choice>
              <mc:Fallback>
                <p:oleObj name="Equation" r:id="rId4" imgW="3949700" imgH="431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3063" y="1573213"/>
                        <a:ext cx="7196137" cy="78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7077" name="Object 5"/>
          <p:cNvGraphicFramePr>
            <a:graphicFrameLocks noChangeAspect="1"/>
          </p:cNvGraphicFramePr>
          <p:nvPr/>
        </p:nvGraphicFramePr>
        <p:xfrm>
          <a:off x="2133600" y="2387600"/>
          <a:ext cx="2917825" cy="812800"/>
        </p:xfrm>
        <a:graphic>
          <a:graphicData uri="http://schemas.openxmlformats.org/presentationml/2006/ole">
            <mc:AlternateContent xmlns:mc="http://schemas.openxmlformats.org/markup-compatibility/2006">
              <mc:Choice xmlns:v="urn:schemas-microsoft-com:vml" Requires="v">
                <p:oleObj spid="_x0000_s65558" name="Equation" r:id="rId6" imgW="1600200" imgH="444500" progId="Equation.3">
                  <p:embed/>
                </p:oleObj>
              </mc:Choice>
              <mc:Fallback>
                <p:oleObj name="Equation" r:id="rId6" imgW="1600200" imgH="4445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2387600"/>
                        <a:ext cx="2917825"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7078" name="Rectangle 6"/>
          <p:cNvSpPr>
            <a:spLocks noChangeArrowheads="1"/>
          </p:cNvSpPr>
          <p:nvPr/>
        </p:nvSpPr>
        <p:spPr bwMode="auto">
          <a:xfrm>
            <a:off x="990600" y="3124200"/>
            <a:ext cx="79248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sz="2400">
                <a:sym typeface="Symbol" panose="05050102010706020507" pitchFamily="18" charset="2"/>
              </a:rPr>
              <a:t>用边际分析法解上式，使上式最小的</a:t>
            </a:r>
            <a:r>
              <a:rPr lang="en-US" altLang="zh-CN" sz="2400">
                <a:sym typeface="Symbol" panose="05050102010706020507" pitchFamily="18" charset="2"/>
              </a:rPr>
              <a:t>s</a:t>
            </a:r>
            <a:r>
              <a:rPr lang="zh-CN" altLang="en-US" sz="2400">
                <a:sym typeface="Symbol" panose="05050102010706020507" pitchFamily="18" charset="2"/>
              </a:rPr>
              <a:t>应满足</a:t>
            </a:r>
          </a:p>
          <a:p>
            <a:pPr algn="ctr" eaLnBrk="1" hangingPunct="1">
              <a:buClrTx/>
              <a:buFontTx/>
              <a:buNone/>
            </a:pPr>
            <a:r>
              <a:rPr lang="en-US" altLang="zh-CN" sz="2400">
                <a:sym typeface="Symbol" panose="05050102010706020507" pitchFamily="18" charset="2"/>
              </a:rPr>
              <a:t>f(s-1)f(s)</a:t>
            </a:r>
            <a:r>
              <a:rPr lang="zh-CN" altLang="en-US" sz="2400">
                <a:sym typeface="Symbol" panose="05050102010706020507" pitchFamily="18" charset="2"/>
              </a:rPr>
              <a:t>， </a:t>
            </a:r>
            <a:r>
              <a:rPr lang="en-US" altLang="zh-CN" sz="2400">
                <a:sym typeface="Symbol" panose="05050102010706020507" pitchFamily="18" charset="2"/>
              </a:rPr>
              <a:t>f(s+1)f(s)</a:t>
            </a:r>
          </a:p>
          <a:p>
            <a:pPr eaLnBrk="1" hangingPunct="1">
              <a:buClrTx/>
              <a:buFontTx/>
              <a:buNone/>
            </a:pPr>
            <a:endParaRPr lang="en-US" altLang="zh-CN" sz="2400">
              <a:sym typeface="Symbol" panose="05050102010706020507" pitchFamily="18" charset="2"/>
            </a:endParaRPr>
          </a:p>
        </p:txBody>
      </p:sp>
      <p:graphicFrame>
        <p:nvGraphicFramePr>
          <p:cNvPr id="387079" name="Object 7"/>
          <p:cNvGraphicFramePr>
            <a:graphicFrameLocks noChangeAspect="1"/>
          </p:cNvGraphicFramePr>
          <p:nvPr/>
        </p:nvGraphicFramePr>
        <p:xfrm>
          <a:off x="4086225" y="4038600"/>
          <a:ext cx="1365250" cy="742950"/>
        </p:xfrm>
        <a:graphic>
          <a:graphicData uri="http://schemas.openxmlformats.org/presentationml/2006/ole">
            <mc:AlternateContent xmlns:mc="http://schemas.openxmlformats.org/markup-compatibility/2006">
              <mc:Choice xmlns:v="urn:schemas-microsoft-com:vml" Requires="v">
                <p:oleObj spid="_x0000_s65559" name="Equation" r:id="rId8" imgW="748975" imgH="406224" progId="Equation.3">
                  <p:embed/>
                </p:oleObj>
              </mc:Choice>
              <mc:Fallback>
                <p:oleObj name="Equation" r:id="rId8" imgW="748975" imgH="406224"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86225" y="4038600"/>
                        <a:ext cx="1365250"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7080" name="Rectangle 8"/>
          <p:cNvSpPr>
            <a:spLocks noChangeArrowheads="1"/>
          </p:cNvSpPr>
          <p:nvPr/>
        </p:nvSpPr>
        <p:spPr bwMode="auto">
          <a:xfrm>
            <a:off x="5451475" y="4248150"/>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sym typeface="Symbol" panose="05050102010706020507" pitchFamily="18" charset="2"/>
              </a:rPr>
              <a:t>，于是</a:t>
            </a:r>
          </a:p>
        </p:txBody>
      </p:sp>
      <p:graphicFrame>
        <p:nvGraphicFramePr>
          <p:cNvPr id="387081" name="Object 9"/>
          <p:cNvGraphicFramePr>
            <a:graphicFrameLocks noChangeAspect="1"/>
          </p:cNvGraphicFramePr>
          <p:nvPr/>
        </p:nvGraphicFramePr>
        <p:xfrm>
          <a:off x="6464300" y="4098925"/>
          <a:ext cx="2520950" cy="788988"/>
        </p:xfrm>
        <a:graphic>
          <a:graphicData uri="http://schemas.openxmlformats.org/presentationml/2006/ole">
            <mc:AlternateContent xmlns:mc="http://schemas.openxmlformats.org/markup-compatibility/2006">
              <mc:Choice xmlns:v="urn:schemas-microsoft-com:vml" Requires="v">
                <p:oleObj spid="_x0000_s65560" name="Equation" r:id="rId10" imgW="1384300" imgH="431800" progId="Equation.3">
                  <p:embed/>
                </p:oleObj>
              </mc:Choice>
              <mc:Fallback>
                <p:oleObj name="Equation" r:id="rId10" imgW="1384300" imgH="4318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64300" y="4098925"/>
                        <a:ext cx="252095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7082" name="Rectangle 10"/>
          <p:cNvSpPr>
            <a:spLocks noChangeArrowheads="1"/>
          </p:cNvSpPr>
          <p:nvPr/>
        </p:nvSpPr>
        <p:spPr bwMode="auto">
          <a:xfrm>
            <a:off x="1600200" y="4248150"/>
            <a:ext cx="2136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sym typeface="Symbol" panose="05050102010706020507" pitchFamily="18" charset="2"/>
              </a:rPr>
              <a:t>由</a:t>
            </a:r>
            <a:r>
              <a:rPr lang="en-US" altLang="zh-CN" sz="2400">
                <a:sym typeface="Symbol" panose="05050102010706020507" pitchFamily="18" charset="2"/>
              </a:rPr>
              <a:t>f(s+1)f(s)</a:t>
            </a:r>
            <a:r>
              <a:rPr lang="zh-CN" altLang="en-US" sz="2400">
                <a:sym typeface="Symbol" panose="05050102010706020507" pitchFamily="18" charset="2"/>
              </a:rPr>
              <a:t>得</a:t>
            </a:r>
          </a:p>
        </p:txBody>
      </p:sp>
      <p:graphicFrame>
        <p:nvGraphicFramePr>
          <p:cNvPr id="387083" name="Object 11"/>
          <p:cNvGraphicFramePr>
            <a:graphicFrameLocks noChangeAspect="1"/>
          </p:cNvGraphicFramePr>
          <p:nvPr/>
        </p:nvGraphicFramePr>
        <p:xfrm>
          <a:off x="4114800" y="4876800"/>
          <a:ext cx="1181100" cy="742950"/>
        </p:xfrm>
        <a:graphic>
          <a:graphicData uri="http://schemas.openxmlformats.org/presentationml/2006/ole">
            <mc:AlternateContent xmlns:mc="http://schemas.openxmlformats.org/markup-compatibility/2006">
              <mc:Choice xmlns:v="urn:schemas-microsoft-com:vml" Requires="v">
                <p:oleObj spid="_x0000_s65561" name="Equation" r:id="rId12" imgW="647419" imgH="406224" progId="Equation.3">
                  <p:embed/>
                </p:oleObj>
              </mc:Choice>
              <mc:Fallback>
                <p:oleObj name="Equation" r:id="rId12" imgW="647419" imgH="406224"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14800" y="4876800"/>
                        <a:ext cx="1181100"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7084" name="Rectangle 12"/>
          <p:cNvSpPr>
            <a:spLocks noChangeArrowheads="1"/>
          </p:cNvSpPr>
          <p:nvPr/>
        </p:nvSpPr>
        <p:spPr bwMode="auto">
          <a:xfrm>
            <a:off x="5216525" y="5086350"/>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sym typeface="Symbol" panose="05050102010706020507" pitchFamily="18" charset="2"/>
              </a:rPr>
              <a:t>，于是</a:t>
            </a:r>
          </a:p>
        </p:txBody>
      </p:sp>
      <p:graphicFrame>
        <p:nvGraphicFramePr>
          <p:cNvPr id="387085" name="Object 13"/>
          <p:cNvGraphicFramePr>
            <a:graphicFrameLocks noChangeAspect="1"/>
          </p:cNvGraphicFramePr>
          <p:nvPr/>
        </p:nvGraphicFramePr>
        <p:xfrm>
          <a:off x="6484938" y="4953000"/>
          <a:ext cx="1897062" cy="719138"/>
        </p:xfrm>
        <a:graphic>
          <a:graphicData uri="http://schemas.openxmlformats.org/presentationml/2006/ole">
            <mc:AlternateContent xmlns:mc="http://schemas.openxmlformats.org/markup-compatibility/2006">
              <mc:Choice xmlns:v="urn:schemas-microsoft-com:vml" Requires="v">
                <p:oleObj spid="_x0000_s65562" name="Equation" r:id="rId14" imgW="1040948" imgH="393529" progId="Equation.3">
                  <p:embed/>
                </p:oleObj>
              </mc:Choice>
              <mc:Fallback>
                <p:oleObj name="Equation" r:id="rId14" imgW="1040948" imgH="393529"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84938" y="4953000"/>
                        <a:ext cx="1897062"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7086" name="Rectangle 14"/>
          <p:cNvSpPr>
            <a:spLocks noChangeArrowheads="1"/>
          </p:cNvSpPr>
          <p:nvPr/>
        </p:nvSpPr>
        <p:spPr bwMode="auto">
          <a:xfrm>
            <a:off x="1655763" y="5065713"/>
            <a:ext cx="2065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sym typeface="Symbol" panose="05050102010706020507" pitchFamily="18" charset="2"/>
              </a:rPr>
              <a:t>由</a:t>
            </a:r>
            <a:r>
              <a:rPr lang="en-US" altLang="zh-CN" sz="2400">
                <a:sym typeface="Symbol" panose="05050102010706020507" pitchFamily="18" charset="2"/>
              </a:rPr>
              <a:t>f(s-1)f(s)</a:t>
            </a:r>
            <a:r>
              <a:rPr lang="zh-CN" altLang="en-US" sz="2400">
                <a:sym typeface="Symbol" panose="05050102010706020507" pitchFamily="18" charset="2"/>
              </a:rPr>
              <a:t>得</a:t>
            </a:r>
          </a:p>
        </p:txBody>
      </p:sp>
      <p:sp>
        <p:nvSpPr>
          <p:cNvPr id="387087" name="Rectangle 15"/>
          <p:cNvSpPr>
            <a:spLocks noChangeArrowheads="1"/>
          </p:cNvSpPr>
          <p:nvPr/>
        </p:nvSpPr>
        <p:spPr bwMode="auto">
          <a:xfrm>
            <a:off x="1609725" y="5811838"/>
            <a:ext cx="3162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sym typeface="Symbol" panose="05050102010706020507" pitchFamily="18" charset="2"/>
              </a:rPr>
              <a:t>因此取最佳</a:t>
            </a:r>
            <a:r>
              <a:rPr lang="en-US" altLang="zh-CN" sz="2400">
                <a:sym typeface="Symbol" panose="05050102010706020507" pitchFamily="18" charset="2"/>
              </a:rPr>
              <a:t>s</a:t>
            </a:r>
            <a:r>
              <a:rPr lang="en-US" altLang="zh-CN" sz="2400" baseline="30000">
                <a:sym typeface="Symbol" panose="05050102010706020507" pitchFamily="18" charset="2"/>
              </a:rPr>
              <a:t>*</a:t>
            </a:r>
            <a:r>
              <a:rPr lang="zh-CN" altLang="en-US" sz="2400">
                <a:sym typeface="Symbol" panose="05050102010706020507" pitchFamily="18" charset="2"/>
              </a:rPr>
              <a:t>为最靠近</a:t>
            </a:r>
          </a:p>
        </p:txBody>
      </p:sp>
      <p:graphicFrame>
        <p:nvGraphicFramePr>
          <p:cNvPr id="387088" name="Object 16"/>
          <p:cNvGraphicFramePr>
            <a:graphicFrameLocks noChangeAspect="1"/>
          </p:cNvGraphicFramePr>
          <p:nvPr/>
        </p:nvGraphicFramePr>
        <p:xfrm>
          <a:off x="4800600" y="5638800"/>
          <a:ext cx="1525588" cy="719138"/>
        </p:xfrm>
        <a:graphic>
          <a:graphicData uri="http://schemas.openxmlformats.org/presentationml/2006/ole">
            <mc:AlternateContent xmlns:mc="http://schemas.openxmlformats.org/markup-compatibility/2006">
              <mc:Choice xmlns:v="urn:schemas-microsoft-com:vml" Requires="v">
                <p:oleObj spid="_x0000_s65563" name="Equation" r:id="rId16" imgW="837836" imgH="393529" progId="Equation.3">
                  <p:embed/>
                </p:oleObj>
              </mc:Choice>
              <mc:Fallback>
                <p:oleObj name="Equation" r:id="rId16" imgW="837836" imgH="393529" progId="Equation.3">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00600" y="5638800"/>
                        <a:ext cx="1525588"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7089" name="Rectangle 17"/>
          <p:cNvSpPr>
            <a:spLocks noChangeArrowheads="1"/>
          </p:cNvSpPr>
          <p:nvPr/>
        </p:nvSpPr>
        <p:spPr bwMode="auto">
          <a:xfrm>
            <a:off x="6194425" y="5791200"/>
            <a:ext cx="2328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sym typeface="Symbol" panose="05050102010706020507" pitchFamily="18" charset="2"/>
              </a:rPr>
              <a:t>的正整数即可。</a:t>
            </a:r>
          </a:p>
        </p:txBody>
      </p:sp>
      <p:sp>
        <p:nvSpPr>
          <p:cNvPr id="6555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B9A009B3-5F49-4285-9E95-8343738899DF}" type="slidenum">
              <a:rPr lang="zh-CN" altLang="en-US" sz="1800">
                <a:solidFill>
                  <a:srgbClr val="00FF00"/>
                </a:solidFill>
                <a:ea typeface="黑体" panose="02010609060101010101" pitchFamily="49" charset="-122"/>
              </a:rPr>
              <a:pPr/>
              <a:t>30</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7075">
                                            <p:txEl>
                                              <p:pRg st="0" end="0"/>
                                            </p:txEl>
                                          </p:spTgt>
                                        </p:tgtEl>
                                        <p:attrNameLst>
                                          <p:attrName>style.visibility</p:attrName>
                                        </p:attrNameLst>
                                      </p:cBhvr>
                                      <p:to>
                                        <p:strVal val="visible"/>
                                      </p:to>
                                    </p:set>
                                    <p:anim calcmode="lin" valueType="num">
                                      <p:cBhvr additive="base">
                                        <p:cTn id="7" dur="500" fill="hold"/>
                                        <p:tgtEl>
                                          <p:spTgt spid="387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707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1" fill="hold" nodeType="afterEffect">
                                  <p:stCondLst>
                                    <p:cond delay="0"/>
                                  </p:stCondLst>
                                  <p:childTnLst>
                                    <p:set>
                                      <p:cBhvr>
                                        <p:cTn id="11" dur="1" fill="hold">
                                          <p:stCondLst>
                                            <p:cond delay="0"/>
                                          </p:stCondLst>
                                        </p:cTn>
                                        <p:tgtEl>
                                          <p:spTgt spid="387076"/>
                                        </p:tgtEl>
                                        <p:attrNameLst>
                                          <p:attrName>style.visibility</p:attrName>
                                        </p:attrNameLst>
                                      </p:cBhvr>
                                      <p:to>
                                        <p:strVal val="visible"/>
                                      </p:to>
                                    </p:set>
                                    <p:anim calcmode="lin" valueType="num">
                                      <p:cBhvr additive="base">
                                        <p:cTn id="12" dur="500" fill="hold"/>
                                        <p:tgtEl>
                                          <p:spTgt spid="387076"/>
                                        </p:tgtEl>
                                        <p:attrNameLst>
                                          <p:attrName>ppt_x</p:attrName>
                                        </p:attrNameLst>
                                      </p:cBhvr>
                                      <p:tavLst>
                                        <p:tav tm="0">
                                          <p:val>
                                            <p:strVal val="#ppt_x"/>
                                          </p:val>
                                        </p:tav>
                                        <p:tav tm="100000">
                                          <p:val>
                                            <p:strVal val="#ppt_x"/>
                                          </p:val>
                                        </p:tav>
                                      </p:tavLst>
                                    </p:anim>
                                    <p:anim calcmode="lin" valueType="num">
                                      <p:cBhvr additive="base">
                                        <p:cTn id="13" dur="500" fill="hold"/>
                                        <p:tgtEl>
                                          <p:spTgt spid="387076"/>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1" fill="hold" nodeType="afterEffect">
                                  <p:stCondLst>
                                    <p:cond delay="0"/>
                                  </p:stCondLst>
                                  <p:childTnLst>
                                    <p:set>
                                      <p:cBhvr>
                                        <p:cTn id="16" dur="1" fill="hold">
                                          <p:stCondLst>
                                            <p:cond delay="0"/>
                                          </p:stCondLst>
                                        </p:cTn>
                                        <p:tgtEl>
                                          <p:spTgt spid="387077"/>
                                        </p:tgtEl>
                                        <p:attrNameLst>
                                          <p:attrName>style.visibility</p:attrName>
                                        </p:attrNameLst>
                                      </p:cBhvr>
                                      <p:to>
                                        <p:strVal val="visible"/>
                                      </p:to>
                                    </p:set>
                                    <p:anim calcmode="lin" valueType="num">
                                      <p:cBhvr additive="base">
                                        <p:cTn id="17" dur="500" fill="hold"/>
                                        <p:tgtEl>
                                          <p:spTgt spid="387077"/>
                                        </p:tgtEl>
                                        <p:attrNameLst>
                                          <p:attrName>ppt_x</p:attrName>
                                        </p:attrNameLst>
                                      </p:cBhvr>
                                      <p:tavLst>
                                        <p:tav tm="0">
                                          <p:val>
                                            <p:strVal val="#ppt_x"/>
                                          </p:val>
                                        </p:tav>
                                        <p:tav tm="100000">
                                          <p:val>
                                            <p:strVal val="#ppt_x"/>
                                          </p:val>
                                        </p:tav>
                                      </p:tavLst>
                                    </p:anim>
                                    <p:anim calcmode="lin" valueType="num">
                                      <p:cBhvr additive="base">
                                        <p:cTn id="18" dur="500" fill="hold"/>
                                        <p:tgtEl>
                                          <p:spTgt spid="387077"/>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387078"/>
                                        </p:tgtEl>
                                        <p:attrNameLst>
                                          <p:attrName>style.visibility</p:attrName>
                                        </p:attrNameLst>
                                      </p:cBhvr>
                                      <p:to>
                                        <p:strVal val="visible"/>
                                      </p:to>
                                    </p:set>
                                    <p:anim calcmode="lin" valueType="num">
                                      <p:cBhvr additive="base">
                                        <p:cTn id="23" dur="500" fill="hold"/>
                                        <p:tgtEl>
                                          <p:spTgt spid="387078"/>
                                        </p:tgtEl>
                                        <p:attrNameLst>
                                          <p:attrName>ppt_x</p:attrName>
                                        </p:attrNameLst>
                                      </p:cBhvr>
                                      <p:tavLst>
                                        <p:tav tm="0">
                                          <p:val>
                                            <p:strVal val="#ppt_x"/>
                                          </p:val>
                                        </p:tav>
                                        <p:tav tm="100000">
                                          <p:val>
                                            <p:strVal val="#ppt_x"/>
                                          </p:val>
                                        </p:tav>
                                      </p:tavLst>
                                    </p:anim>
                                    <p:anim calcmode="lin" valueType="num">
                                      <p:cBhvr additive="base">
                                        <p:cTn id="24" dur="500" fill="hold"/>
                                        <p:tgtEl>
                                          <p:spTgt spid="387078"/>
                                        </p:tgtEl>
                                        <p:attrNameLst>
                                          <p:attrName>ppt_y</p:attrName>
                                        </p:attrNameLst>
                                      </p:cBhvr>
                                      <p:tavLst>
                                        <p:tav tm="0">
                                          <p:val>
                                            <p:strVal val="0-#ppt_h/2"/>
                                          </p:val>
                                        </p:tav>
                                        <p:tav tm="100000">
                                          <p:val>
                                            <p:strVal val="#ppt_y"/>
                                          </p:val>
                                        </p:tav>
                                      </p:tavLst>
                                    </p:anim>
                                  </p:childTnLst>
                                </p:cTn>
                              </p:par>
                            </p:childTnLst>
                          </p:cTn>
                        </p:par>
                        <p:par>
                          <p:cTn id="25" fill="hold" nodeType="afterGroup">
                            <p:stCondLst>
                              <p:cond delay="500"/>
                            </p:stCondLst>
                            <p:childTnLst>
                              <p:par>
                                <p:cTn id="26" presetID="2" presetClass="entr" presetSubtype="1" fill="hold" grpId="0" nodeType="afterEffect">
                                  <p:stCondLst>
                                    <p:cond delay="0"/>
                                  </p:stCondLst>
                                  <p:childTnLst>
                                    <p:set>
                                      <p:cBhvr>
                                        <p:cTn id="27" dur="1" fill="hold">
                                          <p:stCondLst>
                                            <p:cond delay="0"/>
                                          </p:stCondLst>
                                        </p:cTn>
                                        <p:tgtEl>
                                          <p:spTgt spid="387082"/>
                                        </p:tgtEl>
                                        <p:attrNameLst>
                                          <p:attrName>style.visibility</p:attrName>
                                        </p:attrNameLst>
                                      </p:cBhvr>
                                      <p:to>
                                        <p:strVal val="visible"/>
                                      </p:to>
                                    </p:set>
                                    <p:anim calcmode="lin" valueType="num">
                                      <p:cBhvr additive="base">
                                        <p:cTn id="28" dur="500" fill="hold"/>
                                        <p:tgtEl>
                                          <p:spTgt spid="387082"/>
                                        </p:tgtEl>
                                        <p:attrNameLst>
                                          <p:attrName>ppt_x</p:attrName>
                                        </p:attrNameLst>
                                      </p:cBhvr>
                                      <p:tavLst>
                                        <p:tav tm="0">
                                          <p:val>
                                            <p:strVal val="#ppt_x"/>
                                          </p:val>
                                        </p:tav>
                                        <p:tav tm="100000">
                                          <p:val>
                                            <p:strVal val="#ppt_x"/>
                                          </p:val>
                                        </p:tav>
                                      </p:tavLst>
                                    </p:anim>
                                    <p:anim calcmode="lin" valueType="num">
                                      <p:cBhvr additive="base">
                                        <p:cTn id="29" dur="500" fill="hold"/>
                                        <p:tgtEl>
                                          <p:spTgt spid="387082"/>
                                        </p:tgtEl>
                                        <p:attrNameLst>
                                          <p:attrName>ppt_y</p:attrName>
                                        </p:attrNameLst>
                                      </p:cBhvr>
                                      <p:tavLst>
                                        <p:tav tm="0">
                                          <p:val>
                                            <p:strVal val="0-#ppt_h/2"/>
                                          </p:val>
                                        </p:tav>
                                        <p:tav tm="100000">
                                          <p:val>
                                            <p:strVal val="#ppt_y"/>
                                          </p:val>
                                        </p:tav>
                                      </p:tavLst>
                                    </p:anim>
                                  </p:childTnLst>
                                </p:cTn>
                              </p:par>
                            </p:childTnLst>
                          </p:cTn>
                        </p:par>
                        <p:par>
                          <p:cTn id="30" fill="hold" nodeType="afterGroup">
                            <p:stCondLst>
                              <p:cond delay="1000"/>
                            </p:stCondLst>
                            <p:childTnLst>
                              <p:par>
                                <p:cTn id="31" presetID="2" presetClass="entr" presetSubtype="1" fill="hold" nodeType="afterEffect">
                                  <p:stCondLst>
                                    <p:cond delay="0"/>
                                  </p:stCondLst>
                                  <p:childTnLst>
                                    <p:set>
                                      <p:cBhvr>
                                        <p:cTn id="32" dur="1" fill="hold">
                                          <p:stCondLst>
                                            <p:cond delay="0"/>
                                          </p:stCondLst>
                                        </p:cTn>
                                        <p:tgtEl>
                                          <p:spTgt spid="387079"/>
                                        </p:tgtEl>
                                        <p:attrNameLst>
                                          <p:attrName>style.visibility</p:attrName>
                                        </p:attrNameLst>
                                      </p:cBhvr>
                                      <p:to>
                                        <p:strVal val="visible"/>
                                      </p:to>
                                    </p:set>
                                    <p:anim calcmode="lin" valueType="num">
                                      <p:cBhvr additive="base">
                                        <p:cTn id="33" dur="500" fill="hold"/>
                                        <p:tgtEl>
                                          <p:spTgt spid="387079"/>
                                        </p:tgtEl>
                                        <p:attrNameLst>
                                          <p:attrName>ppt_x</p:attrName>
                                        </p:attrNameLst>
                                      </p:cBhvr>
                                      <p:tavLst>
                                        <p:tav tm="0">
                                          <p:val>
                                            <p:strVal val="#ppt_x"/>
                                          </p:val>
                                        </p:tav>
                                        <p:tav tm="100000">
                                          <p:val>
                                            <p:strVal val="#ppt_x"/>
                                          </p:val>
                                        </p:tav>
                                      </p:tavLst>
                                    </p:anim>
                                    <p:anim calcmode="lin" valueType="num">
                                      <p:cBhvr additive="base">
                                        <p:cTn id="34" dur="500" fill="hold"/>
                                        <p:tgtEl>
                                          <p:spTgt spid="387079"/>
                                        </p:tgtEl>
                                        <p:attrNameLst>
                                          <p:attrName>ppt_y</p:attrName>
                                        </p:attrNameLst>
                                      </p:cBhvr>
                                      <p:tavLst>
                                        <p:tav tm="0">
                                          <p:val>
                                            <p:strVal val="0-#ppt_h/2"/>
                                          </p:val>
                                        </p:tav>
                                        <p:tav tm="100000">
                                          <p:val>
                                            <p:strVal val="#ppt_y"/>
                                          </p:val>
                                        </p:tav>
                                      </p:tavLst>
                                    </p:anim>
                                  </p:childTnLst>
                                </p:cTn>
                              </p:par>
                            </p:childTnLst>
                          </p:cTn>
                        </p:par>
                        <p:par>
                          <p:cTn id="35" fill="hold" nodeType="afterGroup">
                            <p:stCondLst>
                              <p:cond delay="1500"/>
                            </p:stCondLst>
                            <p:childTnLst>
                              <p:par>
                                <p:cTn id="36" presetID="2" presetClass="entr" presetSubtype="1" fill="hold" grpId="0" nodeType="afterEffect">
                                  <p:stCondLst>
                                    <p:cond delay="0"/>
                                  </p:stCondLst>
                                  <p:childTnLst>
                                    <p:set>
                                      <p:cBhvr>
                                        <p:cTn id="37" dur="1" fill="hold">
                                          <p:stCondLst>
                                            <p:cond delay="0"/>
                                          </p:stCondLst>
                                        </p:cTn>
                                        <p:tgtEl>
                                          <p:spTgt spid="387080"/>
                                        </p:tgtEl>
                                        <p:attrNameLst>
                                          <p:attrName>style.visibility</p:attrName>
                                        </p:attrNameLst>
                                      </p:cBhvr>
                                      <p:to>
                                        <p:strVal val="visible"/>
                                      </p:to>
                                    </p:set>
                                    <p:anim calcmode="lin" valueType="num">
                                      <p:cBhvr additive="base">
                                        <p:cTn id="38" dur="500" fill="hold"/>
                                        <p:tgtEl>
                                          <p:spTgt spid="387080"/>
                                        </p:tgtEl>
                                        <p:attrNameLst>
                                          <p:attrName>ppt_x</p:attrName>
                                        </p:attrNameLst>
                                      </p:cBhvr>
                                      <p:tavLst>
                                        <p:tav tm="0">
                                          <p:val>
                                            <p:strVal val="#ppt_x"/>
                                          </p:val>
                                        </p:tav>
                                        <p:tav tm="100000">
                                          <p:val>
                                            <p:strVal val="#ppt_x"/>
                                          </p:val>
                                        </p:tav>
                                      </p:tavLst>
                                    </p:anim>
                                    <p:anim calcmode="lin" valueType="num">
                                      <p:cBhvr additive="base">
                                        <p:cTn id="39" dur="500" fill="hold"/>
                                        <p:tgtEl>
                                          <p:spTgt spid="387080"/>
                                        </p:tgtEl>
                                        <p:attrNameLst>
                                          <p:attrName>ppt_y</p:attrName>
                                        </p:attrNameLst>
                                      </p:cBhvr>
                                      <p:tavLst>
                                        <p:tav tm="0">
                                          <p:val>
                                            <p:strVal val="0-#ppt_h/2"/>
                                          </p:val>
                                        </p:tav>
                                        <p:tav tm="100000">
                                          <p:val>
                                            <p:strVal val="#ppt_y"/>
                                          </p:val>
                                        </p:tav>
                                      </p:tavLst>
                                    </p:anim>
                                  </p:childTnLst>
                                </p:cTn>
                              </p:par>
                            </p:childTnLst>
                          </p:cTn>
                        </p:par>
                        <p:par>
                          <p:cTn id="40" fill="hold" nodeType="afterGroup">
                            <p:stCondLst>
                              <p:cond delay="2000"/>
                            </p:stCondLst>
                            <p:childTnLst>
                              <p:par>
                                <p:cTn id="41" presetID="2" presetClass="entr" presetSubtype="1" fill="hold" nodeType="afterEffect">
                                  <p:stCondLst>
                                    <p:cond delay="0"/>
                                  </p:stCondLst>
                                  <p:childTnLst>
                                    <p:set>
                                      <p:cBhvr>
                                        <p:cTn id="42" dur="1" fill="hold">
                                          <p:stCondLst>
                                            <p:cond delay="0"/>
                                          </p:stCondLst>
                                        </p:cTn>
                                        <p:tgtEl>
                                          <p:spTgt spid="387081"/>
                                        </p:tgtEl>
                                        <p:attrNameLst>
                                          <p:attrName>style.visibility</p:attrName>
                                        </p:attrNameLst>
                                      </p:cBhvr>
                                      <p:to>
                                        <p:strVal val="visible"/>
                                      </p:to>
                                    </p:set>
                                    <p:anim calcmode="lin" valueType="num">
                                      <p:cBhvr additive="base">
                                        <p:cTn id="43" dur="500" fill="hold"/>
                                        <p:tgtEl>
                                          <p:spTgt spid="387081"/>
                                        </p:tgtEl>
                                        <p:attrNameLst>
                                          <p:attrName>ppt_x</p:attrName>
                                        </p:attrNameLst>
                                      </p:cBhvr>
                                      <p:tavLst>
                                        <p:tav tm="0">
                                          <p:val>
                                            <p:strVal val="#ppt_x"/>
                                          </p:val>
                                        </p:tav>
                                        <p:tav tm="100000">
                                          <p:val>
                                            <p:strVal val="#ppt_x"/>
                                          </p:val>
                                        </p:tav>
                                      </p:tavLst>
                                    </p:anim>
                                    <p:anim calcmode="lin" valueType="num">
                                      <p:cBhvr additive="base">
                                        <p:cTn id="44" dur="500" fill="hold"/>
                                        <p:tgtEl>
                                          <p:spTgt spid="387081"/>
                                        </p:tgtEl>
                                        <p:attrNameLst>
                                          <p:attrName>ppt_y</p:attrName>
                                        </p:attrNameLst>
                                      </p:cBhvr>
                                      <p:tavLst>
                                        <p:tav tm="0">
                                          <p:val>
                                            <p:strVal val="0-#ppt_h/2"/>
                                          </p:val>
                                        </p:tav>
                                        <p:tav tm="100000">
                                          <p:val>
                                            <p:strVal val="#ppt_y"/>
                                          </p:val>
                                        </p:tav>
                                      </p:tavLst>
                                    </p:anim>
                                  </p:childTnLst>
                                </p:cTn>
                              </p:par>
                            </p:childTnLst>
                          </p:cTn>
                        </p:par>
                        <p:par>
                          <p:cTn id="45" fill="hold" nodeType="afterGroup">
                            <p:stCondLst>
                              <p:cond delay="2500"/>
                            </p:stCondLst>
                            <p:childTnLst>
                              <p:par>
                                <p:cTn id="46" presetID="2" presetClass="entr" presetSubtype="1" fill="hold" grpId="0" nodeType="afterEffect">
                                  <p:stCondLst>
                                    <p:cond delay="0"/>
                                  </p:stCondLst>
                                  <p:childTnLst>
                                    <p:set>
                                      <p:cBhvr>
                                        <p:cTn id="47" dur="1" fill="hold">
                                          <p:stCondLst>
                                            <p:cond delay="0"/>
                                          </p:stCondLst>
                                        </p:cTn>
                                        <p:tgtEl>
                                          <p:spTgt spid="387086"/>
                                        </p:tgtEl>
                                        <p:attrNameLst>
                                          <p:attrName>style.visibility</p:attrName>
                                        </p:attrNameLst>
                                      </p:cBhvr>
                                      <p:to>
                                        <p:strVal val="visible"/>
                                      </p:to>
                                    </p:set>
                                    <p:anim calcmode="lin" valueType="num">
                                      <p:cBhvr additive="base">
                                        <p:cTn id="48" dur="500" fill="hold"/>
                                        <p:tgtEl>
                                          <p:spTgt spid="387086"/>
                                        </p:tgtEl>
                                        <p:attrNameLst>
                                          <p:attrName>ppt_x</p:attrName>
                                        </p:attrNameLst>
                                      </p:cBhvr>
                                      <p:tavLst>
                                        <p:tav tm="0">
                                          <p:val>
                                            <p:strVal val="#ppt_x"/>
                                          </p:val>
                                        </p:tav>
                                        <p:tav tm="100000">
                                          <p:val>
                                            <p:strVal val="#ppt_x"/>
                                          </p:val>
                                        </p:tav>
                                      </p:tavLst>
                                    </p:anim>
                                    <p:anim calcmode="lin" valueType="num">
                                      <p:cBhvr additive="base">
                                        <p:cTn id="49" dur="500" fill="hold"/>
                                        <p:tgtEl>
                                          <p:spTgt spid="387086"/>
                                        </p:tgtEl>
                                        <p:attrNameLst>
                                          <p:attrName>ppt_y</p:attrName>
                                        </p:attrNameLst>
                                      </p:cBhvr>
                                      <p:tavLst>
                                        <p:tav tm="0">
                                          <p:val>
                                            <p:strVal val="0-#ppt_h/2"/>
                                          </p:val>
                                        </p:tav>
                                        <p:tav tm="100000">
                                          <p:val>
                                            <p:strVal val="#ppt_y"/>
                                          </p:val>
                                        </p:tav>
                                      </p:tavLst>
                                    </p:anim>
                                  </p:childTnLst>
                                </p:cTn>
                              </p:par>
                            </p:childTnLst>
                          </p:cTn>
                        </p:par>
                        <p:par>
                          <p:cTn id="50" fill="hold" nodeType="afterGroup">
                            <p:stCondLst>
                              <p:cond delay="3000"/>
                            </p:stCondLst>
                            <p:childTnLst>
                              <p:par>
                                <p:cTn id="51" presetID="2" presetClass="entr" presetSubtype="1" fill="hold" nodeType="afterEffect">
                                  <p:stCondLst>
                                    <p:cond delay="0"/>
                                  </p:stCondLst>
                                  <p:childTnLst>
                                    <p:set>
                                      <p:cBhvr>
                                        <p:cTn id="52" dur="1" fill="hold">
                                          <p:stCondLst>
                                            <p:cond delay="0"/>
                                          </p:stCondLst>
                                        </p:cTn>
                                        <p:tgtEl>
                                          <p:spTgt spid="387083"/>
                                        </p:tgtEl>
                                        <p:attrNameLst>
                                          <p:attrName>style.visibility</p:attrName>
                                        </p:attrNameLst>
                                      </p:cBhvr>
                                      <p:to>
                                        <p:strVal val="visible"/>
                                      </p:to>
                                    </p:set>
                                    <p:anim calcmode="lin" valueType="num">
                                      <p:cBhvr additive="base">
                                        <p:cTn id="53" dur="500" fill="hold"/>
                                        <p:tgtEl>
                                          <p:spTgt spid="387083"/>
                                        </p:tgtEl>
                                        <p:attrNameLst>
                                          <p:attrName>ppt_x</p:attrName>
                                        </p:attrNameLst>
                                      </p:cBhvr>
                                      <p:tavLst>
                                        <p:tav tm="0">
                                          <p:val>
                                            <p:strVal val="#ppt_x"/>
                                          </p:val>
                                        </p:tav>
                                        <p:tav tm="100000">
                                          <p:val>
                                            <p:strVal val="#ppt_x"/>
                                          </p:val>
                                        </p:tav>
                                      </p:tavLst>
                                    </p:anim>
                                    <p:anim calcmode="lin" valueType="num">
                                      <p:cBhvr additive="base">
                                        <p:cTn id="54" dur="500" fill="hold"/>
                                        <p:tgtEl>
                                          <p:spTgt spid="387083"/>
                                        </p:tgtEl>
                                        <p:attrNameLst>
                                          <p:attrName>ppt_y</p:attrName>
                                        </p:attrNameLst>
                                      </p:cBhvr>
                                      <p:tavLst>
                                        <p:tav tm="0">
                                          <p:val>
                                            <p:strVal val="0-#ppt_h/2"/>
                                          </p:val>
                                        </p:tav>
                                        <p:tav tm="100000">
                                          <p:val>
                                            <p:strVal val="#ppt_y"/>
                                          </p:val>
                                        </p:tav>
                                      </p:tavLst>
                                    </p:anim>
                                  </p:childTnLst>
                                </p:cTn>
                              </p:par>
                            </p:childTnLst>
                          </p:cTn>
                        </p:par>
                        <p:par>
                          <p:cTn id="55" fill="hold" nodeType="afterGroup">
                            <p:stCondLst>
                              <p:cond delay="3500"/>
                            </p:stCondLst>
                            <p:childTnLst>
                              <p:par>
                                <p:cTn id="56" presetID="2" presetClass="entr" presetSubtype="1" fill="hold" grpId="0" nodeType="afterEffect">
                                  <p:stCondLst>
                                    <p:cond delay="0"/>
                                  </p:stCondLst>
                                  <p:childTnLst>
                                    <p:set>
                                      <p:cBhvr>
                                        <p:cTn id="57" dur="1" fill="hold">
                                          <p:stCondLst>
                                            <p:cond delay="0"/>
                                          </p:stCondLst>
                                        </p:cTn>
                                        <p:tgtEl>
                                          <p:spTgt spid="387084"/>
                                        </p:tgtEl>
                                        <p:attrNameLst>
                                          <p:attrName>style.visibility</p:attrName>
                                        </p:attrNameLst>
                                      </p:cBhvr>
                                      <p:to>
                                        <p:strVal val="visible"/>
                                      </p:to>
                                    </p:set>
                                    <p:anim calcmode="lin" valueType="num">
                                      <p:cBhvr additive="base">
                                        <p:cTn id="58" dur="500" fill="hold"/>
                                        <p:tgtEl>
                                          <p:spTgt spid="387084"/>
                                        </p:tgtEl>
                                        <p:attrNameLst>
                                          <p:attrName>ppt_x</p:attrName>
                                        </p:attrNameLst>
                                      </p:cBhvr>
                                      <p:tavLst>
                                        <p:tav tm="0">
                                          <p:val>
                                            <p:strVal val="#ppt_x"/>
                                          </p:val>
                                        </p:tav>
                                        <p:tav tm="100000">
                                          <p:val>
                                            <p:strVal val="#ppt_x"/>
                                          </p:val>
                                        </p:tav>
                                      </p:tavLst>
                                    </p:anim>
                                    <p:anim calcmode="lin" valueType="num">
                                      <p:cBhvr additive="base">
                                        <p:cTn id="59" dur="500" fill="hold"/>
                                        <p:tgtEl>
                                          <p:spTgt spid="387084"/>
                                        </p:tgtEl>
                                        <p:attrNameLst>
                                          <p:attrName>ppt_y</p:attrName>
                                        </p:attrNameLst>
                                      </p:cBhvr>
                                      <p:tavLst>
                                        <p:tav tm="0">
                                          <p:val>
                                            <p:strVal val="0-#ppt_h/2"/>
                                          </p:val>
                                        </p:tav>
                                        <p:tav tm="100000">
                                          <p:val>
                                            <p:strVal val="#ppt_y"/>
                                          </p:val>
                                        </p:tav>
                                      </p:tavLst>
                                    </p:anim>
                                  </p:childTnLst>
                                </p:cTn>
                              </p:par>
                            </p:childTnLst>
                          </p:cTn>
                        </p:par>
                        <p:par>
                          <p:cTn id="60" fill="hold" nodeType="afterGroup">
                            <p:stCondLst>
                              <p:cond delay="4000"/>
                            </p:stCondLst>
                            <p:childTnLst>
                              <p:par>
                                <p:cTn id="61" presetID="2" presetClass="entr" presetSubtype="1" fill="hold" nodeType="afterEffect">
                                  <p:stCondLst>
                                    <p:cond delay="0"/>
                                  </p:stCondLst>
                                  <p:childTnLst>
                                    <p:set>
                                      <p:cBhvr>
                                        <p:cTn id="62" dur="1" fill="hold">
                                          <p:stCondLst>
                                            <p:cond delay="0"/>
                                          </p:stCondLst>
                                        </p:cTn>
                                        <p:tgtEl>
                                          <p:spTgt spid="387085"/>
                                        </p:tgtEl>
                                        <p:attrNameLst>
                                          <p:attrName>style.visibility</p:attrName>
                                        </p:attrNameLst>
                                      </p:cBhvr>
                                      <p:to>
                                        <p:strVal val="visible"/>
                                      </p:to>
                                    </p:set>
                                    <p:anim calcmode="lin" valueType="num">
                                      <p:cBhvr additive="base">
                                        <p:cTn id="63" dur="500" fill="hold"/>
                                        <p:tgtEl>
                                          <p:spTgt spid="387085"/>
                                        </p:tgtEl>
                                        <p:attrNameLst>
                                          <p:attrName>ppt_x</p:attrName>
                                        </p:attrNameLst>
                                      </p:cBhvr>
                                      <p:tavLst>
                                        <p:tav tm="0">
                                          <p:val>
                                            <p:strVal val="#ppt_x"/>
                                          </p:val>
                                        </p:tav>
                                        <p:tav tm="100000">
                                          <p:val>
                                            <p:strVal val="#ppt_x"/>
                                          </p:val>
                                        </p:tav>
                                      </p:tavLst>
                                    </p:anim>
                                    <p:anim calcmode="lin" valueType="num">
                                      <p:cBhvr additive="base">
                                        <p:cTn id="64" dur="500" fill="hold"/>
                                        <p:tgtEl>
                                          <p:spTgt spid="387085"/>
                                        </p:tgtEl>
                                        <p:attrNameLst>
                                          <p:attrName>ppt_y</p:attrName>
                                        </p:attrNameLst>
                                      </p:cBhvr>
                                      <p:tavLst>
                                        <p:tav tm="0">
                                          <p:val>
                                            <p:strVal val="0-#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1" fill="hold" grpId="0" nodeType="clickEffect">
                                  <p:stCondLst>
                                    <p:cond delay="0"/>
                                  </p:stCondLst>
                                  <p:childTnLst>
                                    <p:set>
                                      <p:cBhvr>
                                        <p:cTn id="68" dur="1" fill="hold">
                                          <p:stCondLst>
                                            <p:cond delay="0"/>
                                          </p:stCondLst>
                                        </p:cTn>
                                        <p:tgtEl>
                                          <p:spTgt spid="387087"/>
                                        </p:tgtEl>
                                        <p:attrNameLst>
                                          <p:attrName>style.visibility</p:attrName>
                                        </p:attrNameLst>
                                      </p:cBhvr>
                                      <p:to>
                                        <p:strVal val="visible"/>
                                      </p:to>
                                    </p:set>
                                    <p:anim calcmode="lin" valueType="num">
                                      <p:cBhvr additive="base">
                                        <p:cTn id="69" dur="500" fill="hold"/>
                                        <p:tgtEl>
                                          <p:spTgt spid="387087"/>
                                        </p:tgtEl>
                                        <p:attrNameLst>
                                          <p:attrName>ppt_x</p:attrName>
                                        </p:attrNameLst>
                                      </p:cBhvr>
                                      <p:tavLst>
                                        <p:tav tm="0">
                                          <p:val>
                                            <p:strVal val="#ppt_x"/>
                                          </p:val>
                                        </p:tav>
                                        <p:tav tm="100000">
                                          <p:val>
                                            <p:strVal val="#ppt_x"/>
                                          </p:val>
                                        </p:tav>
                                      </p:tavLst>
                                    </p:anim>
                                    <p:anim calcmode="lin" valueType="num">
                                      <p:cBhvr additive="base">
                                        <p:cTn id="70" dur="500" fill="hold"/>
                                        <p:tgtEl>
                                          <p:spTgt spid="387087"/>
                                        </p:tgtEl>
                                        <p:attrNameLst>
                                          <p:attrName>ppt_y</p:attrName>
                                        </p:attrNameLst>
                                      </p:cBhvr>
                                      <p:tavLst>
                                        <p:tav tm="0">
                                          <p:val>
                                            <p:strVal val="0-#ppt_h/2"/>
                                          </p:val>
                                        </p:tav>
                                        <p:tav tm="100000">
                                          <p:val>
                                            <p:strVal val="#ppt_y"/>
                                          </p:val>
                                        </p:tav>
                                      </p:tavLst>
                                    </p:anim>
                                  </p:childTnLst>
                                </p:cTn>
                              </p:par>
                            </p:childTnLst>
                          </p:cTn>
                        </p:par>
                        <p:par>
                          <p:cTn id="71" fill="hold" nodeType="afterGroup">
                            <p:stCondLst>
                              <p:cond delay="500"/>
                            </p:stCondLst>
                            <p:childTnLst>
                              <p:par>
                                <p:cTn id="72" presetID="2" presetClass="entr" presetSubtype="1" fill="hold" nodeType="afterEffect">
                                  <p:stCondLst>
                                    <p:cond delay="0"/>
                                  </p:stCondLst>
                                  <p:childTnLst>
                                    <p:set>
                                      <p:cBhvr>
                                        <p:cTn id="73" dur="1" fill="hold">
                                          <p:stCondLst>
                                            <p:cond delay="0"/>
                                          </p:stCondLst>
                                        </p:cTn>
                                        <p:tgtEl>
                                          <p:spTgt spid="387088"/>
                                        </p:tgtEl>
                                        <p:attrNameLst>
                                          <p:attrName>style.visibility</p:attrName>
                                        </p:attrNameLst>
                                      </p:cBhvr>
                                      <p:to>
                                        <p:strVal val="visible"/>
                                      </p:to>
                                    </p:set>
                                    <p:anim calcmode="lin" valueType="num">
                                      <p:cBhvr additive="base">
                                        <p:cTn id="74" dur="500" fill="hold"/>
                                        <p:tgtEl>
                                          <p:spTgt spid="387088"/>
                                        </p:tgtEl>
                                        <p:attrNameLst>
                                          <p:attrName>ppt_x</p:attrName>
                                        </p:attrNameLst>
                                      </p:cBhvr>
                                      <p:tavLst>
                                        <p:tav tm="0">
                                          <p:val>
                                            <p:strVal val="#ppt_x"/>
                                          </p:val>
                                        </p:tav>
                                        <p:tav tm="100000">
                                          <p:val>
                                            <p:strVal val="#ppt_x"/>
                                          </p:val>
                                        </p:tav>
                                      </p:tavLst>
                                    </p:anim>
                                    <p:anim calcmode="lin" valueType="num">
                                      <p:cBhvr additive="base">
                                        <p:cTn id="75" dur="500" fill="hold"/>
                                        <p:tgtEl>
                                          <p:spTgt spid="387088"/>
                                        </p:tgtEl>
                                        <p:attrNameLst>
                                          <p:attrName>ppt_y</p:attrName>
                                        </p:attrNameLst>
                                      </p:cBhvr>
                                      <p:tavLst>
                                        <p:tav tm="0">
                                          <p:val>
                                            <p:strVal val="0-#ppt_h/2"/>
                                          </p:val>
                                        </p:tav>
                                        <p:tav tm="100000">
                                          <p:val>
                                            <p:strVal val="#ppt_y"/>
                                          </p:val>
                                        </p:tav>
                                      </p:tavLst>
                                    </p:anim>
                                  </p:childTnLst>
                                </p:cTn>
                              </p:par>
                            </p:childTnLst>
                          </p:cTn>
                        </p:par>
                        <p:par>
                          <p:cTn id="76" fill="hold" nodeType="afterGroup">
                            <p:stCondLst>
                              <p:cond delay="1000"/>
                            </p:stCondLst>
                            <p:childTnLst>
                              <p:par>
                                <p:cTn id="77" presetID="2" presetClass="entr" presetSubtype="1" fill="hold" grpId="0" nodeType="afterEffect">
                                  <p:stCondLst>
                                    <p:cond delay="0"/>
                                  </p:stCondLst>
                                  <p:childTnLst>
                                    <p:set>
                                      <p:cBhvr>
                                        <p:cTn id="78" dur="1" fill="hold">
                                          <p:stCondLst>
                                            <p:cond delay="0"/>
                                          </p:stCondLst>
                                        </p:cTn>
                                        <p:tgtEl>
                                          <p:spTgt spid="387089"/>
                                        </p:tgtEl>
                                        <p:attrNameLst>
                                          <p:attrName>style.visibility</p:attrName>
                                        </p:attrNameLst>
                                      </p:cBhvr>
                                      <p:to>
                                        <p:strVal val="visible"/>
                                      </p:to>
                                    </p:set>
                                    <p:anim calcmode="lin" valueType="num">
                                      <p:cBhvr additive="base">
                                        <p:cTn id="79" dur="500" fill="hold"/>
                                        <p:tgtEl>
                                          <p:spTgt spid="387089"/>
                                        </p:tgtEl>
                                        <p:attrNameLst>
                                          <p:attrName>ppt_x</p:attrName>
                                        </p:attrNameLst>
                                      </p:cBhvr>
                                      <p:tavLst>
                                        <p:tav tm="0">
                                          <p:val>
                                            <p:strVal val="#ppt_x"/>
                                          </p:val>
                                        </p:tav>
                                        <p:tav tm="100000">
                                          <p:val>
                                            <p:strVal val="#ppt_x"/>
                                          </p:val>
                                        </p:tav>
                                      </p:tavLst>
                                    </p:anim>
                                    <p:anim calcmode="lin" valueType="num">
                                      <p:cBhvr additive="base">
                                        <p:cTn id="80" dur="500" fill="hold"/>
                                        <p:tgtEl>
                                          <p:spTgt spid="38708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build="p"/>
      <p:bldP spid="387078" grpId="0" autoUpdateAnimBg="0"/>
      <p:bldP spid="387080" grpId="0" autoUpdateAnimBg="0"/>
      <p:bldP spid="387082" grpId="0" autoUpdateAnimBg="0"/>
      <p:bldP spid="387084" grpId="0" autoUpdateAnimBg="0"/>
      <p:bldP spid="387086" grpId="0" autoUpdateAnimBg="0"/>
      <p:bldP spid="387087" grpId="0" autoUpdateAnimBg="0"/>
      <p:bldP spid="38708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9FAB4F5-C856-4F0C-B171-74135DD35DFA}"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6758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67588" name="Rectangle 2"/>
          <p:cNvSpPr>
            <a:spLocks noGrp="1" noChangeArrowheads="1"/>
          </p:cNvSpPr>
          <p:nvPr>
            <p:ph type="title"/>
          </p:nvPr>
        </p:nvSpPr>
        <p:spPr/>
        <p:txBody>
          <a:bodyPr/>
          <a:lstStyle/>
          <a:p>
            <a:pPr algn="l" eaLnBrk="1" hangingPunct="1"/>
            <a:r>
              <a:rPr lang="zh-CN" altLang="en-US" smtClean="0"/>
              <a:t>例</a:t>
            </a:r>
            <a:r>
              <a:rPr lang="en-US" altLang="zh-CN" smtClean="0"/>
              <a:t>3</a:t>
            </a:r>
          </a:p>
        </p:txBody>
      </p:sp>
      <p:sp>
        <p:nvSpPr>
          <p:cNvPr id="389123" name="Rectangle 3"/>
          <p:cNvSpPr>
            <a:spLocks noGrp="1" noChangeArrowheads="1"/>
          </p:cNvSpPr>
          <p:nvPr>
            <p:ph type="body" idx="1"/>
          </p:nvPr>
        </p:nvSpPr>
        <p:spPr>
          <a:xfrm>
            <a:off x="1143000" y="1143000"/>
            <a:ext cx="7696200" cy="438150"/>
          </a:xfrm>
        </p:spPr>
        <p:txBody>
          <a:bodyPr/>
          <a:lstStyle/>
          <a:p>
            <a:pPr eaLnBrk="1" hangingPunct="1">
              <a:buFont typeface="Wingdings" panose="05000000000000000000" pitchFamily="2" charset="2"/>
              <a:buNone/>
            </a:pPr>
            <a:r>
              <a:rPr lang="en-US" altLang="zh-CN" sz="2400" smtClean="0"/>
              <a:t>    </a:t>
            </a:r>
            <a:r>
              <a:rPr lang="zh-CN" altLang="en-US" sz="2400" smtClean="0"/>
              <a:t>设船按泊松流进港口，平均每天到达</a:t>
            </a:r>
            <a:r>
              <a:rPr lang="en-US" altLang="zh-CN" sz="2400" smtClean="0"/>
              <a:t>2</a:t>
            </a:r>
            <a:r>
              <a:rPr lang="zh-CN" altLang="en-US" sz="2400" smtClean="0"/>
              <a:t>条，装卸时间</a:t>
            </a:r>
          </a:p>
        </p:txBody>
      </p:sp>
      <p:sp>
        <p:nvSpPr>
          <p:cNvPr id="389124" name="Rectangle 4"/>
          <p:cNvSpPr>
            <a:spLocks noChangeArrowheads="1"/>
          </p:cNvSpPr>
          <p:nvPr/>
        </p:nvSpPr>
        <p:spPr bwMode="auto">
          <a:xfrm>
            <a:off x="1143000" y="1600200"/>
            <a:ext cx="77724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buClrTx/>
              <a:buFontTx/>
              <a:buNone/>
            </a:pPr>
            <a:r>
              <a:rPr lang="zh-CN" altLang="en-US" sz="2400"/>
              <a:t>服从负指数分布，平均每天装卸</a:t>
            </a:r>
            <a:r>
              <a:rPr lang="en-US" altLang="zh-CN" sz="2400"/>
              <a:t>3</a:t>
            </a:r>
            <a:r>
              <a:rPr lang="zh-CN" altLang="en-US" sz="2400"/>
              <a:t>条船，求：</a:t>
            </a:r>
          </a:p>
        </p:txBody>
      </p:sp>
      <p:sp>
        <p:nvSpPr>
          <p:cNvPr id="389125" name="Rectangle 5"/>
          <p:cNvSpPr>
            <a:spLocks noChangeArrowheads="1"/>
          </p:cNvSpPr>
          <p:nvPr/>
        </p:nvSpPr>
        <p:spPr bwMode="auto">
          <a:xfrm>
            <a:off x="1219200" y="2133600"/>
            <a:ext cx="7620000"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
                <a:srgbClr val="CC00CC"/>
              </a:buClr>
              <a:buFontTx/>
              <a:buAutoNum type="arabicParenR"/>
            </a:pPr>
            <a:r>
              <a:rPr lang="zh-CN" altLang="en-US" sz="2400"/>
              <a:t>平均等待对长与平均等待时间；</a:t>
            </a:r>
          </a:p>
          <a:p>
            <a:pPr eaLnBrk="1" hangingPunct="1">
              <a:buClr>
                <a:srgbClr val="CC00CC"/>
              </a:buClr>
              <a:buFontTx/>
              <a:buAutoNum type="arabicParenR"/>
            </a:pPr>
            <a:r>
              <a:rPr lang="zh-CN" altLang="en-US" sz="2400"/>
              <a:t>如果船在港口的停留时间超过一个值</a:t>
            </a:r>
            <a:r>
              <a:rPr lang="en-US" altLang="zh-CN" sz="2400"/>
              <a:t>t</a:t>
            </a:r>
            <a:r>
              <a:rPr lang="en-US" altLang="zh-CN" sz="2400" baseline="-25000"/>
              <a:t>0</a:t>
            </a:r>
            <a:r>
              <a:rPr lang="zh-CN" altLang="en-US" sz="2400"/>
              <a:t>就要罚款，求遭罚款的概率；</a:t>
            </a:r>
          </a:p>
          <a:p>
            <a:pPr eaLnBrk="1" hangingPunct="1">
              <a:buClr>
                <a:srgbClr val="CC00CC"/>
              </a:buClr>
              <a:buFontTx/>
              <a:buAutoNum type="arabicParenR"/>
            </a:pPr>
            <a:r>
              <a:rPr lang="zh-CN" altLang="en-US" sz="2400"/>
              <a:t>若每超过一天罚款</a:t>
            </a:r>
            <a:r>
              <a:rPr lang="en-US" altLang="zh-CN" sz="2400"/>
              <a:t>c</a:t>
            </a:r>
            <a:r>
              <a:rPr lang="zh-CN" altLang="en-US" sz="2400"/>
              <a:t>元，提前一天奖励</a:t>
            </a:r>
            <a:r>
              <a:rPr lang="en-US" altLang="zh-CN" sz="2400"/>
              <a:t>b</a:t>
            </a:r>
            <a:r>
              <a:rPr lang="zh-CN" altLang="en-US" sz="2400"/>
              <a:t>元。假定服务费与服务率成正比，每天</a:t>
            </a:r>
            <a:r>
              <a:rPr lang="zh-CN" altLang="en-US" sz="2400">
                <a:sym typeface="Symbol" panose="05050102010706020507" pitchFamily="18" charset="2"/>
              </a:rPr>
              <a:t></a:t>
            </a:r>
            <a:r>
              <a:rPr lang="en-US" altLang="zh-CN" sz="2400">
                <a:sym typeface="Symbol" panose="05050102010706020507" pitchFamily="18" charset="2"/>
              </a:rPr>
              <a:t>h</a:t>
            </a:r>
            <a:r>
              <a:rPr lang="zh-CN" altLang="en-US" sz="2400">
                <a:sym typeface="Symbol" panose="05050102010706020507" pitchFamily="18" charset="2"/>
              </a:rPr>
              <a:t>元，装卸一条船收入</a:t>
            </a:r>
            <a:r>
              <a:rPr lang="en-US" altLang="zh-CN" sz="2400">
                <a:sym typeface="Symbol" panose="05050102010706020507" pitchFamily="18" charset="2"/>
              </a:rPr>
              <a:t>a</a:t>
            </a:r>
            <a:r>
              <a:rPr lang="zh-CN" altLang="en-US" sz="2400">
                <a:sym typeface="Symbol" panose="05050102010706020507" pitchFamily="18" charset="2"/>
              </a:rPr>
              <a:t>元，求使港口每天收入最大的服务率</a:t>
            </a:r>
            <a:r>
              <a:rPr lang="zh-CN" altLang="en-US" sz="2400" baseline="30000">
                <a:sym typeface="Symbol" panose="05050102010706020507" pitchFamily="18" charset="2"/>
              </a:rPr>
              <a:t>*</a:t>
            </a:r>
            <a:r>
              <a:rPr lang="zh-CN" altLang="en-US" sz="2400">
                <a:sym typeface="Symbol" panose="05050102010706020507" pitchFamily="18" charset="2"/>
              </a:rPr>
              <a:t>的值。</a:t>
            </a:r>
          </a:p>
        </p:txBody>
      </p:sp>
      <p:sp>
        <p:nvSpPr>
          <p:cNvPr id="6759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C5BE1844-6A1C-4931-8E2C-98D5A0DD4546}" type="slidenum">
              <a:rPr lang="zh-CN" altLang="en-US" sz="1800">
                <a:solidFill>
                  <a:srgbClr val="00FF00"/>
                </a:solidFill>
                <a:ea typeface="黑体" panose="02010609060101010101" pitchFamily="49" charset="-122"/>
              </a:rPr>
              <a:pPr/>
              <a:t>31</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9123">
                                            <p:txEl>
                                              <p:pRg st="0" end="0"/>
                                            </p:txEl>
                                          </p:spTgt>
                                        </p:tgtEl>
                                        <p:attrNameLst>
                                          <p:attrName>style.visibility</p:attrName>
                                        </p:attrNameLst>
                                      </p:cBhvr>
                                      <p:to>
                                        <p:strVal val="visible"/>
                                      </p:to>
                                    </p:set>
                                    <p:anim calcmode="lin" valueType="num">
                                      <p:cBhvr additive="base">
                                        <p:cTn id="7" dur="500" fill="hold"/>
                                        <p:tgtEl>
                                          <p:spTgt spid="389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2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89124"/>
                                        </p:tgtEl>
                                        <p:attrNameLst>
                                          <p:attrName>style.visibility</p:attrName>
                                        </p:attrNameLst>
                                      </p:cBhvr>
                                      <p:to>
                                        <p:strVal val="visible"/>
                                      </p:to>
                                    </p:set>
                                    <p:anim calcmode="lin" valueType="num">
                                      <p:cBhvr additive="base">
                                        <p:cTn id="12" dur="500" fill="hold"/>
                                        <p:tgtEl>
                                          <p:spTgt spid="389124"/>
                                        </p:tgtEl>
                                        <p:attrNameLst>
                                          <p:attrName>ppt_x</p:attrName>
                                        </p:attrNameLst>
                                      </p:cBhvr>
                                      <p:tavLst>
                                        <p:tav tm="0">
                                          <p:val>
                                            <p:strVal val="#ppt_x"/>
                                          </p:val>
                                        </p:tav>
                                        <p:tav tm="100000">
                                          <p:val>
                                            <p:strVal val="#ppt_x"/>
                                          </p:val>
                                        </p:tav>
                                      </p:tavLst>
                                    </p:anim>
                                    <p:anim calcmode="lin" valueType="num">
                                      <p:cBhvr additive="base">
                                        <p:cTn id="13" dur="500" fill="hold"/>
                                        <p:tgtEl>
                                          <p:spTgt spid="389124"/>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89125">
                                            <p:txEl>
                                              <p:pRg st="0" end="0"/>
                                            </p:txEl>
                                          </p:spTgt>
                                        </p:tgtEl>
                                        <p:attrNameLst>
                                          <p:attrName>style.visibility</p:attrName>
                                        </p:attrNameLst>
                                      </p:cBhvr>
                                      <p:to>
                                        <p:strVal val="visible"/>
                                      </p:to>
                                    </p:set>
                                    <p:anim calcmode="lin" valueType="num">
                                      <p:cBhvr additive="base">
                                        <p:cTn id="17" dur="500" fill="hold"/>
                                        <p:tgtEl>
                                          <p:spTgt spid="38912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89125">
                                            <p:txEl>
                                              <p:pRg st="0" end="0"/>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89125">
                                            <p:txEl>
                                              <p:pRg st="1" end="1"/>
                                            </p:txEl>
                                          </p:spTgt>
                                        </p:tgtEl>
                                        <p:attrNameLst>
                                          <p:attrName>style.visibility</p:attrName>
                                        </p:attrNameLst>
                                      </p:cBhvr>
                                      <p:to>
                                        <p:strVal val="visible"/>
                                      </p:to>
                                    </p:set>
                                    <p:anim calcmode="lin" valueType="num">
                                      <p:cBhvr additive="base">
                                        <p:cTn id="22" dur="500" fill="hold"/>
                                        <p:tgtEl>
                                          <p:spTgt spid="389125">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89125">
                                            <p:txEl>
                                              <p:pRg st="1" end="1"/>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89125">
                                            <p:txEl>
                                              <p:pRg st="2" end="2"/>
                                            </p:txEl>
                                          </p:spTgt>
                                        </p:tgtEl>
                                        <p:attrNameLst>
                                          <p:attrName>style.visibility</p:attrName>
                                        </p:attrNameLst>
                                      </p:cBhvr>
                                      <p:to>
                                        <p:strVal val="visible"/>
                                      </p:to>
                                    </p:set>
                                    <p:anim calcmode="lin" valueType="num">
                                      <p:cBhvr additive="base">
                                        <p:cTn id="27" dur="500" fill="hold"/>
                                        <p:tgtEl>
                                          <p:spTgt spid="389125">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8912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3" grpId="0" build="p"/>
      <p:bldP spid="389124" grpId="0"/>
      <p:bldP spid="38912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2B1F36A-8D32-4A9C-8EC2-10E1002E8C66}"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6963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69636" name="Rectangle 2"/>
          <p:cNvSpPr>
            <a:spLocks noGrp="1" noChangeArrowheads="1"/>
          </p:cNvSpPr>
          <p:nvPr>
            <p:ph type="title"/>
          </p:nvPr>
        </p:nvSpPr>
        <p:spPr/>
        <p:txBody>
          <a:bodyPr/>
          <a:lstStyle/>
          <a:p>
            <a:pPr algn="l" eaLnBrk="1" hangingPunct="1"/>
            <a:r>
              <a:rPr lang="zh-CN" altLang="en-US" smtClean="0"/>
              <a:t>例</a:t>
            </a:r>
            <a:r>
              <a:rPr lang="en-US" altLang="zh-CN" smtClean="0"/>
              <a:t>3(</a:t>
            </a:r>
            <a:r>
              <a:rPr lang="zh-CN" altLang="en-US" smtClean="0"/>
              <a:t>续</a:t>
            </a:r>
            <a:r>
              <a:rPr lang="en-US" altLang="zh-CN" smtClean="0"/>
              <a:t>1)</a:t>
            </a:r>
          </a:p>
        </p:txBody>
      </p:sp>
      <p:sp>
        <p:nvSpPr>
          <p:cNvPr id="391171" name="Rectangle 3"/>
          <p:cNvSpPr>
            <a:spLocks noGrp="1" noChangeArrowheads="1"/>
          </p:cNvSpPr>
          <p:nvPr>
            <p:ph type="body" idx="1"/>
          </p:nvPr>
        </p:nvSpPr>
        <p:spPr>
          <a:xfrm>
            <a:off x="1143000" y="1143000"/>
            <a:ext cx="7737475" cy="438150"/>
          </a:xfrm>
        </p:spPr>
        <p:txBody>
          <a:bodyPr/>
          <a:lstStyle/>
          <a:p>
            <a:pPr eaLnBrk="1" hangingPunct="1">
              <a:buFont typeface="Wingdings" panose="05000000000000000000" pitchFamily="2" charset="2"/>
              <a:buNone/>
            </a:pPr>
            <a:r>
              <a:rPr lang="zh-CN" altLang="en-US" sz="2400" smtClean="0">
                <a:solidFill>
                  <a:srgbClr val="CC00CC"/>
                </a:solidFill>
              </a:rPr>
              <a:t>解  </a:t>
            </a:r>
            <a:r>
              <a:rPr lang="zh-CN" altLang="en-US" sz="2400" smtClean="0"/>
              <a:t>由题设知， </a:t>
            </a:r>
            <a:r>
              <a:rPr lang="zh-CN" altLang="en-US" sz="2400" smtClean="0">
                <a:sym typeface="Symbol" panose="05050102010706020507" pitchFamily="18" charset="2"/>
              </a:rPr>
              <a:t>＝</a:t>
            </a:r>
            <a:r>
              <a:rPr lang="en-US" altLang="zh-CN" sz="2400" smtClean="0">
                <a:sym typeface="Symbol" panose="05050102010706020507" pitchFamily="18" charset="2"/>
              </a:rPr>
              <a:t>2(</a:t>
            </a:r>
            <a:r>
              <a:rPr lang="zh-CN" altLang="en-US" sz="2400" smtClean="0">
                <a:sym typeface="Symbol" panose="05050102010706020507" pitchFamily="18" charset="2"/>
              </a:rPr>
              <a:t>条</a:t>
            </a:r>
            <a:r>
              <a:rPr lang="en-US" altLang="zh-CN" sz="2400" smtClean="0">
                <a:sym typeface="Symbol" panose="05050102010706020507" pitchFamily="18" charset="2"/>
              </a:rPr>
              <a:t>/</a:t>
            </a:r>
            <a:r>
              <a:rPr lang="zh-CN" altLang="en-US" sz="2400" smtClean="0">
                <a:sym typeface="Symbol" panose="05050102010706020507" pitchFamily="18" charset="2"/>
              </a:rPr>
              <a:t>天</a:t>
            </a:r>
            <a:r>
              <a:rPr lang="en-US" altLang="zh-CN" sz="2400" smtClean="0">
                <a:sym typeface="Symbol" panose="05050102010706020507" pitchFamily="18" charset="2"/>
              </a:rPr>
              <a:t>)</a:t>
            </a:r>
            <a:r>
              <a:rPr lang="zh-CN" altLang="en-US" sz="2400" smtClean="0">
                <a:sym typeface="Symbol" panose="05050102010706020507" pitchFamily="18" charset="2"/>
              </a:rPr>
              <a:t>，＝</a:t>
            </a:r>
            <a:r>
              <a:rPr lang="en-US" altLang="zh-CN" sz="2400" smtClean="0">
                <a:sym typeface="Symbol" panose="05050102010706020507" pitchFamily="18" charset="2"/>
              </a:rPr>
              <a:t>3(</a:t>
            </a:r>
            <a:r>
              <a:rPr lang="zh-CN" altLang="en-US" sz="2400" smtClean="0">
                <a:sym typeface="Symbol" panose="05050102010706020507" pitchFamily="18" charset="2"/>
              </a:rPr>
              <a:t>条</a:t>
            </a:r>
            <a:r>
              <a:rPr lang="en-US" altLang="zh-CN" sz="2400" smtClean="0">
                <a:sym typeface="Symbol" panose="05050102010706020507" pitchFamily="18" charset="2"/>
              </a:rPr>
              <a:t>/</a:t>
            </a:r>
            <a:r>
              <a:rPr lang="zh-CN" altLang="en-US" sz="2400" smtClean="0">
                <a:sym typeface="Symbol" panose="05050102010706020507" pitchFamily="18" charset="2"/>
              </a:rPr>
              <a:t>天</a:t>
            </a:r>
            <a:r>
              <a:rPr lang="en-US" altLang="zh-CN" sz="2400" smtClean="0">
                <a:sym typeface="Symbol" panose="05050102010706020507" pitchFamily="18" charset="2"/>
              </a:rPr>
              <a:t>)</a:t>
            </a:r>
            <a:r>
              <a:rPr lang="zh-CN" altLang="en-US" sz="2400" smtClean="0">
                <a:sym typeface="Symbol" panose="05050102010706020507" pitchFamily="18" charset="2"/>
              </a:rPr>
              <a:t>，＝    ，该</a:t>
            </a:r>
          </a:p>
        </p:txBody>
      </p:sp>
      <p:sp>
        <p:nvSpPr>
          <p:cNvPr id="391172" name="Rectangle 4"/>
          <p:cNvSpPr>
            <a:spLocks noChangeArrowheads="1"/>
          </p:cNvSpPr>
          <p:nvPr/>
        </p:nvSpPr>
        <p:spPr bwMode="auto">
          <a:xfrm>
            <a:off x="1143000" y="1600200"/>
            <a:ext cx="77724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buClrTx/>
              <a:buFontTx/>
              <a:buNone/>
            </a:pPr>
            <a:r>
              <a:rPr lang="zh-CN" altLang="en-US" sz="2400">
                <a:sym typeface="Symbol" panose="05050102010706020507" pitchFamily="18" charset="2"/>
              </a:rPr>
              <a:t>系统按</a:t>
            </a:r>
            <a:r>
              <a:rPr lang="en-US" altLang="zh-CN" sz="2400"/>
              <a:t>M/M/1/</a:t>
            </a:r>
            <a:r>
              <a:rPr lang="en-US" altLang="zh-CN" sz="2400">
                <a:sym typeface="Symbol" panose="05050102010706020507" pitchFamily="18" charset="2"/>
              </a:rPr>
              <a:t></a:t>
            </a:r>
            <a:r>
              <a:rPr lang="zh-CN" altLang="en-US" sz="2400">
                <a:sym typeface="Symbol" panose="05050102010706020507" pitchFamily="18" charset="2"/>
              </a:rPr>
              <a:t>型处理。</a:t>
            </a:r>
            <a:endParaRPr lang="zh-CN" altLang="en-US" sz="2400"/>
          </a:p>
        </p:txBody>
      </p:sp>
      <p:sp>
        <p:nvSpPr>
          <p:cNvPr id="391173" name="Rectangle 5"/>
          <p:cNvSpPr>
            <a:spLocks noChangeArrowheads="1"/>
          </p:cNvSpPr>
          <p:nvPr/>
        </p:nvSpPr>
        <p:spPr bwMode="auto">
          <a:xfrm>
            <a:off x="1143000" y="2209800"/>
            <a:ext cx="2667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buClr>
                <a:srgbClr val="CC00CC"/>
              </a:buClr>
              <a:buFontTx/>
              <a:buAutoNum type="arabicParenR"/>
            </a:pPr>
            <a:r>
              <a:rPr lang="zh-CN" altLang="en-US" sz="2400">
                <a:sym typeface="Symbol" panose="05050102010706020507" pitchFamily="18" charset="2"/>
              </a:rPr>
              <a:t>平均等待对长为</a:t>
            </a:r>
          </a:p>
        </p:txBody>
      </p:sp>
      <p:graphicFrame>
        <p:nvGraphicFramePr>
          <p:cNvPr id="391174" name="Object 6"/>
          <p:cNvGraphicFramePr>
            <a:graphicFrameLocks noChangeAspect="1"/>
          </p:cNvGraphicFramePr>
          <p:nvPr/>
        </p:nvGraphicFramePr>
        <p:xfrm>
          <a:off x="7400925" y="1027113"/>
          <a:ext cx="266700" cy="711200"/>
        </p:xfrm>
        <a:graphic>
          <a:graphicData uri="http://schemas.openxmlformats.org/presentationml/2006/ole">
            <mc:AlternateContent xmlns:mc="http://schemas.openxmlformats.org/markup-compatibility/2006">
              <mc:Choice xmlns:v="urn:schemas-microsoft-com:vml" Requires="v">
                <p:oleObj spid="_x0000_s69650" name="Equation" r:id="rId4" imgW="152268" imgH="406048" progId="Equation.3">
                  <p:embed/>
                </p:oleObj>
              </mc:Choice>
              <mc:Fallback>
                <p:oleObj name="Equation" r:id="rId4" imgW="152268" imgH="406048"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0925" y="1027113"/>
                        <a:ext cx="2667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1175" name="Object 7"/>
          <p:cNvGraphicFramePr>
            <a:graphicFrameLocks noChangeAspect="1"/>
          </p:cNvGraphicFramePr>
          <p:nvPr/>
        </p:nvGraphicFramePr>
        <p:xfrm>
          <a:off x="3810000" y="2057400"/>
          <a:ext cx="1944688" cy="908050"/>
        </p:xfrm>
        <a:graphic>
          <a:graphicData uri="http://schemas.openxmlformats.org/presentationml/2006/ole">
            <mc:AlternateContent xmlns:mc="http://schemas.openxmlformats.org/markup-compatibility/2006">
              <mc:Choice xmlns:v="urn:schemas-microsoft-com:vml" Requires="v">
                <p:oleObj spid="_x0000_s69651" name="Equation" r:id="rId6" imgW="952087" imgH="444307" progId="Equation.3">
                  <p:embed/>
                </p:oleObj>
              </mc:Choice>
              <mc:Fallback>
                <p:oleObj name="Equation" r:id="rId6" imgW="952087" imgH="444307"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2057400"/>
                        <a:ext cx="1944688"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1176" name="Rectangle 8"/>
          <p:cNvSpPr>
            <a:spLocks noChangeArrowheads="1"/>
          </p:cNvSpPr>
          <p:nvPr/>
        </p:nvSpPr>
        <p:spPr bwMode="auto">
          <a:xfrm>
            <a:off x="5670550" y="2301875"/>
            <a:ext cx="1000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sz="2400">
                <a:sym typeface="Symbol" panose="05050102010706020507" pitchFamily="18" charset="2"/>
              </a:rPr>
              <a:t>(</a:t>
            </a:r>
            <a:r>
              <a:rPr lang="zh-CN" altLang="en-US" sz="2400">
                <a:sym typeface="Symbol" panose="05050102010706020507" pitchFamily="18" charset="2"/>
              </a:rPr>
              <a:t>条船</a:t>
            </a:r>
            <a:r>
              <a:rPr lang="en-US" altLang="zh-CN" sz="2400">
                <a:sym typeface="Symbol" panose="05050102010706020507" pitchFamily="18" charset="2"/>
              </a:rPr>
              <a:t>)</a:t>
            </a:r>
          </a:p>
        </p:txBody>
      </p:sp>
      <p:sp>
        <p:nvSpPr>
          <p:cNvPr id="391177" name="Rectangle 9"/>
          <p:cNvSpPr>
            <a:spLocks noChangeArrowheads="1"/>
          </p:cNvSpPr>
          <p:nvPr/>
        </p:nvSpPr>
        <p:spPr bwMode="auto">
          <a:xfrm>
            <a:off x="1524000" y="2971800"/>
            <a:ext cx="23288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sz="2400">
                <a:sym typeface="Symbol" panose="05050102010706020507" pitchFamily="18" charset="2"/>
              </a:rPr>
              <a:t>平均等待时间为</a:t>
            </a:r>
          </a:p>
        </p:txBody>
      </p:sp>
      <p:graphicFrame>
        <p:nvGraphicFramePr>
          <p:cNvPr id="391178" name="Object 10"/>
          <p:cNvGraphicFramePr>
            <a:graphicFrameLocks noChangeAspect="1"/>
          </p:cNvGraphicFramePr>
          <p:nvPr/>
        </p:nvGraphicFramePr>
        <p:xfrm>
          <a:off x="3836988" y="2895600"/>
          <a:ext cx="2314575" cy="836613"/>
        </p:xfrm>
        <a:graphic>
          <a:graphicData uri="http://schemas.openxmlformats.org/presentationml/2006/ole">
            <mc:AlternateContent xmlns:mc="http://schemas.openxmlformats.org/markup-compatibility/2006">
              <mc:Choice xmlns:v="urn:schemas-microsoft-com:vml" Requires="v">
                <p:oleObj spid="_x0000_s69652" name="Equation" r:id="rId8" imgW="1193800" imgH="431800" progId="Equation.3">
                  <p:embed/>
                </p:oleObj>
              </mc:Choice>
              <mc:Fallback>
                <p:oleObj name="Equation" r:id="rId8" imgW="1193800" imgH="4318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36988" y="2895600"/>
                        <a:ext cx="2314575"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1179" name="Rectangle 11"/>
          <p:cNvSpPr>
            <a:spLocks noChangeArrowheads="1"/>
          </p:cNvSpPr>
          <p:nvPr/>
        </p:nvSpPr>
        <p:spPr bwMode="auto">
          <a:xfrm>
            <a:off x="6054725" y="3100388"/>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sz="2400">
                <a:sym typeface="Symbol" panose="05050102010706020507" pitchFamily="18" charset="2"/>
              </a:rPr>
              <a:t>(</a:t>
            </a:r>
            <a:r>
              <a:rPr lang="zh-CN" altLang="en-US" sz="2400">
                <a:sym typeface="Symbol" panose="05050102010706020507" pitchFamily="18" charset="2"/>
              </a:rPr>
              <a:t>天</a:t>
            </a:r>
            <a:r>
              <a:rPr lang="en-US" altLang="zh-CN" sz="2400">
                <a:sym typeface="Symbol" panose="05050102010706020507" pitchFamily="18" charset="2"/>
              </a:rPr>
              <a:t>)</a:t>
            </a:r>
          </a:p>
        </p:txBody>
      </p:sp>
      <p:sp>
        <p:nvSpPr>
          <p:cNvPr id="391180" name="Rectangle 12"/>
          <p:cNvSpPr>
            <a:spLocks noChangeArrowheads="1"/>
          </p:cNvSpPr>
          <p:nvPr/>
        </p:nvSpPr>
        <p:spPr bwMode="auto">
          <a:xfrm>
            <a:off x="1143000" y="3829050"/>
            <a:ext cx="77724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buClr>
                <a:srgbClr val="CC00CC"/>
              </a:buClr>
              <a:buFontTx/>
              <a:buAutoNum type="arabicParenR" startAt="2"/>
            </a:pPr>
            <a:r>
              <a:rPr lang="zh-CN" altLang="en-US" sz="2400">
                <a:sym typeface="Symbol" panose="05050102010706020507" pitchFamily="18" charset="2"/>
              </a:rPr>
              <a:t>由于遭到罚款当且仅当船在港口的逗留时间超过</a:t>
            </a:r>
            <a:r>
              <a:rPr lang="en-US" altLang="zh-CN" sz="2400">
                <a:sym typeface="Symbol" panose="05050102010706020507" pitchFamily="18" charset="2"/>
              </a:rPr>
              <a:t>t</a:t>
            </a:r>
            <a:r>
              <a:rPr lang="en-US" altLang="zh-CN" sz="2400" baseline="-25000">
                <a:sym typeface="Symbol" panose="05050102010706020507" pitchFamily="18" charset="2"/>
              </a:rPr>
              <a:t>0</a:t>
            </a:r>
            <a:r>
              <a:rPr lang="zh-CN" altLang="en-US" sz="2400">
                <a:sym typeface="Symbol" panose="05050102010706020507" pitchFamily="18" charset="2"/>
              </a:rPr>
              <a:t>，所以遭到罚款的概率为</a:t>
            </a:r>
          </a:p>
        </p:txBody>
      </p:sp>
      <p:graphicFrame>
        <p:nvGraphicFramePr>
          <p:cNvPr id="391181" name="Object 13"/>
          <p:cNvGraphicFramePr>
            <a:graphicFrameLocks noChangeAspect="1"/>
          </p:cNvGraphicFramePr>
          <p:nvPr/>
        </p:nvGraphicFramePr>
        <p:xfrm>
          <a:off x="2867025" y="4724400"/>
          <a:ext cx="4219575" cy="558800"/>
        </p:xfrm>
        <a:graphic>
          <a:graphicData uri="http://schemas.openxmlformats.org/presentationml/2006/ole">
            <mc:AlternateContent xmlns:mc="http://schemas.openxmlformats.org/markup-compatibility/2006">
              <mc:Choice xmlns:v="urn:schemas-microsoft-com:vml" Requires="v">
                <p:oleObj spid="_x0000_s69653" name="Equation" r:id="rId10" imgW="1916868" imgH="253890" progId="Equation.3">
                  <p:embed/>
                </p:oleObj>
              </mc:Choice>
              <mc:Fallback>
                <p:oleObj name="Equation" r:id="rId10" imgW="1916868" imgH="25389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67025" y="4724400"/>
                        <a:ext cx="4219575"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1182" name="Rectangle 14"/>
          <p:cNvSpPr>
            <a:spLocks noChangeArrowheads="1"/>
          </p:cNvSpPr>
          <p:nvPr/>
        </p:nvSpPr>
        <p:spPr bwMode="auto">
          <a:xfrm>
            <a:off x="1143000" y="5334000"/>
            <a:ext cx="77724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buClr>
                <a:srgbClr val="CC00CC"/>
              </a:buClr>
              <a:buFontTx/>
              <a:buAutoNum type="arabicParenR" startAt="3"/>
            </a:pPr>
            <a:r>
              <a:rPr lang="zh-CN" altLang="en-US" sz="2400">
                <a:sym typeface="Symbol" panose="05050102010706020507" pitchFamily="18" charset="2"/>
              </a:rPr>
              <a:t>从费用方面考虑，每天装卸完条船收入</a:t>
            </a:r>
            <a:r>
              <a:rPr lang="en-US" altLang="zh-CN" sz="2400">
                <a:sym typeface="Symbol" panose="05050102010706020507" pitchFamily="18" charset="2"/>
              </a:rPr>
              <a:t>a</a:t>
            </a:r>
            <a:r>
              <a:rPr lang="zh-CN" altLang="en-US" sz="2400">
                <a:sym typeface="Symbol" panose="05050102010706020507" pitchFamily="18" charset="2"/>
              </a:rPr>
              <a:t>元，每天服务费为</a:t>
            </a:r>
            <a:r>
              <a:rPr lang="en-US" altLang="zh-CN" sz="2400">
                <a:sym typeface="Symbol" panose="05050102010706020507" pitchFamily="18" charset="2"/>
              </a:rPr>
              <a:t>h</a:t>
            </a:r>
            <a:r>
              <a:rPr lang="zh-CN" altLang="en-US" sz="2400">
                <a:sym typeface="Symbol" panose="05050102010706020507" pitchFamily="18" charset="2"/>
              </a:rPr>
              <a:t>元。</a:t>
            </a:r>
          </a:p>
        </p:txBody>
      </p:sp>
      <p:sp>
        <p:nvSpPr>
          <p:cNvPr id="69649"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746D3D98-6812-4AAB-B0D5-ECE61C89237D}" type="slidenum">
              <a:rPr lang="zh-CN" altLang="en-US" sz="1800">
                <a:solidFill>
                  <a:srgbClr val="00FF00"/>
                </a:solidFill>
                <a:ea typeface="黑体" panose="02010609060101010101" pitchFamily="49" charset="-122"/>
              </a:rPr>
              <a:pPr/>
              <a:t>32</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anim calcmode="lin" valueType="num">
                                      <p:cBhvr additive="base">
                                        <p:cTn id="7" dur="500" fill="hold"/>
                                        <p:tgtEl>
                                          <p:spTgt spid="391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11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1174"/>
                                        </p:tgtEl>
                                        <p:attrNameLst>
                                          <p:attrName>style.visibility</p:attrName>
                                        </p:attrNameLst>
                                      </p:cBhvr>
                                      <p:to>
                                        <p:strVal val="visible"/>
                                      </p:to>
                                    </p:set>
                                    <p:anim calcmode="lin" valueType="num">
                                      <p:cBhvr additive="base">
                                        <p:cTn id="11" dur="500" fill="hold"/>
                                        <p:tgtEl>
                                          <p:spTgt spid="391174"/>
                                        </p:tgtEl>
                                        <p:attrNameLst>
                                          <p:attrName>ppt_x</p:attrName>
                                        </p:attrNameLst>
                                      </p:cBhvr>
                                      <p:tavLst>
                                        <p:tav tm="0">
                                          <p:val>
                                            <p:strVal val="#ppt_x"/>
                                          </p:val>
                                        </p:tav>
                                        <p:tav tm="100000">
                                          <p:val>
                                            <p:strVal val="#ppt_x"/>
                                          </p:val>
                                        </p:tav>
                                      </p:tavLst>
                                    </p:anim>
                                    <p:anim calcmode="lin" valueType="num">
                                      <p:cBhvr additive="base">
                                        <p:cTn id="12" dur="500" fill="hold"/>
                                        <p:tgtEl>
                                          <p:spTgt spid="391174"/>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91172"/>
                                        </p:tgtEl>
                                        <p:attrNameLst>
                                          <p:attrName>style.visibility</p:attrName>
                                        </p:attrNameLst>
                                      </p:cBhvr>
                                      <p:to>
                                        <p:strVal val="visible"/>
                                      </p:to>
                                    </p:set>
                                    <p:anim calcmode="lin" valueType="num">
                                      <p:cBhvr additive="base">
                                        <p:cTn id="16" dur="500" fill="hold"/>
                                        <p:tgtEl>
                                          <p:spTgt spid="391172"/>
                                        </p:tgtEl>
                                        <p:attrNameLst>
                                          <p:attrName>ppt_x</p:attrName>
                                        </p:attrNameLst>
                                      </p:cBhvr>
                                      <p:tavLst>
                                        <p:tav tm="0">
                                          <p:val>
                                            <p:strVal val="#ppt_x"/>
                                          </p:val>
                                        </p:tav>
                                        <p:tav tm="100000">
                                          <p:val>
                                            <p:strVal val="#ppt_x"/>
                                          </p:val>
                                        </p:tav>
                                      </p:tavLst>
                                    </p:anim>
                                    <p:anim calcmode="lin" valueType="num">
                                      <p:cBhvr additive="base">
                                        <p:cTn id="17" dur="500" fill="hold"/>
                                        <p:tgtEl>
                                          <p:spTgt spid="391172"/>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91173"/>
                                        </p:tgtEl>
                                        <p:attrNameLst>
                                          <p:attrName>style.visibility</p:attrName>
                                        </p:attrNameLst>
                                      </p:cBhvr>
                                      <p:to>
                                        <p:strVal val="visible"/>
                                      </p:to>
                                    </p:set>
                                    <p:anim calcmode="lin" valueType="num">
                                      <p:cBhvr additive="base">
                                        <p:cTn id="22" dur="500" fill="hold"/>
                                        <p:tgtEl>
                                          <p:spTgt spid="391173"/>
                                        </p:tgtEl>
                                        <p:attrNameLst>
                                          <p:attrName>ppt_x</p:attrName>
                                        </p:attrNameLst>
                                      </p:cBhvr>
                                      <p:tavLst>
                                        <p:tav tm="0">
                                          <p:val>
                                            <p:strVal val="#ppt_x"/>
                                          </p:val>
                                        </p:tav>
                                        <p:tav tm="100000">
                                          <p:val>
                                            <p:strVal val="#ppt_x"/>
                                          </p:val>
                                        </p:tav>
                                      </p:tavLst>
                                    </p:anim>
                                    <p:anim calcmode="lin" valueType="num">
                                      <p:cBhvr additive="base">
                                        <p:cTn id="23" dur="500" fill="hold"/>
                                        <p:tgtEl>
                                          <p:spTgt spid="391173"/>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500"/>
                            </p:stCondLst>
                            <p:childTnLst>
                              <p:par>
                                <p:cTn id="25" presetID="2" presetClass="entr" presetSubtype="4" fill="hold" nodeType="afterEffect">
                                  <p:stCondLst>
                                    <p:cond delay="0"/>
                                  </p:stCondLst>
                                  <p:childTnLst>
                                    <p:set>
                                      <p:cBhvr>
                                        <p:cTn id="26" dur="1" fill="hold">
                                          <p:stCondLst>
                                            <p:cond delay="0"/>
                                          </p:stCondLst>
                                        </p:cTn>
                                        <p:tgtEl>
                                          <p:spTgt spid="391175"/>
                                        </p:tgtEl>
                                        <p:attrNameLst>
                                          <p:attrName>style.visibility</p:attrName>
                                        </p:attrNameLst>
                                      </p:cBhvr>
                                      <p:to>
                                        <p:strVal val="visible"/>
                                      </p:to>
                                    </p:set>
                                    <p:anim calcmode="lin" valueType="num">
                                      <p:cBhvr additive="base">
                                        <p:cTn id="27" dur="500" fill="hold"/>
                                        <p:tgtEl>
                                          <p:spTgt spid="391175"/>
                                        </p:tgtEl>
                                        <p:attrNameLst>
                                          <p:attrName>ppt_x</p:attrName>
                                        </p:attrNameLst>
                                      </p:cBhvr>
                                      <p:tavLst>
                                        <p:tav tm="0">
                                          <p:val>
                                            <p:strVal val="#ppt_x"/>
                                          </p:val>
                                        </p:tav>
                                        <p:tav tm="100000">
                                          <p:val>
                                            <p:strVal val="#ppt_x"/>
                                          </p:val>
                                        </p:tav>
                                      </p:tavLst>
                                    </p:anim>
                                    <p:anim calcmode="lin" valueType="num">
                                      <p:cBhvr additive="base">
                                        <p:cTn id="28" dur="500" fill="hold"/>
                                        <p:tgtEl>
                                          <p:spTgt spid="391175"/>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1000"/>
                            </p:stCondLst>
                            <p:childTnLst>
                              <p:par>
                                <p:cTn id="30" presetID="2" presetClass="entr" presetSubtype="4" fill="hold" grpId="0" nodeType="afterEffect">
                                  <p:stCondLst>
                                    <p:cond delay="0"/>
                                  </p:stCondLst>
                                  <p:childTnLst>
                                    <p:set>
                                      <p:cBhvr>
                                        <p:cTn id="31" dur="1" fill="hold">
                                          <p:stCondLst>
                                            <p:cond delay="0"/>
                                          </p:stCondLst>
                                        </p:cTn>
                                        <p:tgtEl>
                                          <p:spTgt spid="391176"/>
                                        </p:tgtEl>
                                        <p:attrNameLst>
                                          <p:attrName>style.visibility</p:attrName>
                                        </p:attrNameLst>
                                      </p:cBhvr>
                                      <p:to>
                                        <p:strVal val="visible"/>
                                      </p:to>
                                    </p:set>
                                    <p:anim calcmode="lin" valueType="num">
                                      <p:cBhvr additive="base">
                                        <p:cTn id="32" dur="500" fill="hold"/>
                                        <p:tgtEl>
                                          <p:spTgt spid="391176"/>
                                        </p:tgtEl>
                                        <p:attrNameLst>
                                          <p:attrName>ppt_x</p:attrName>
                                        </p:attrNameLst>
                                      </p:cBhvr>
                                      <p:tavLst>
                                        <p:tav tm="0">
                                          <p:val>
                                            <p:strVal val="#ppt_x"/>
                                          </p:val>
                                        </p:tav>
                                        <p:tav tm="100000">
                                          <p:val>
                                            <p:strVal val="#ppt_x"/>
                                          </p:val>
                                        </p:tav>
                                      </p:tavLst>
                                    </p:anim>
                                    <p:anim calcmode="lin" valueType="num">
                                      <p:cBhvr additive="base">
                                        <p:cTn id="33" dur="500" fill="hold"/>
                                        <p:tgtEl>
                                          <p:spTgt spid="391176"/>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1500"/>
                            </p:stCondLst>
                            <p:childTnLst>
                              <p:par>
                                <p:cTn id="35" presetID="2" presetClass="entr" presetSubtype="4" fill="hold" grpId="0" nodeType="afterEffect">
                                  <p:stCondLst>
                                    <p:cond delay="0"/>
                                  </p:stCondLst>
                                  <p:childTnLst>
                                    <p:set>
                                      <p:cBhvr>
                                        <p:cTn id="36" dur="1" fill="hold">
                                          <p:stCondLst>
                                            <p:cond delay="0"/>
                                          </p:stCondLst>
                                        </p:cTn>
                                        <p:tgtEl>
                                          <p:spTgt spid="391177"/>
                                        </p:tgtEl>
                                        <p:attrNameLst>
                                          <p:attrName>style.visibility</p:attrName>
                                        </p:attrNameLst>
                                      </p:cBhvr>
                                      <p:to>
                                        <p:strVal val="visible"/>
                                      </p:to>
                                    </p:set>
                                    <p:anim calcmode="lin" valueType="num">
                                      <p:cBhvr additive="base">
                                        <p:cTn id="37" dur="500" fill="hold"/>
                                        <p:tgtEl>
                                          <p:spTgt spid="391177"/>
                                        </p:tgtEl>
                                        <p:attrNameLst>
                                          <p:attrName>ppt_x</p:attrName>
                                        </p:attrNameLst>
                                      </p:cBhvr>
                                      <p:tavLst>
                                        <p:tav tm="0">
                                          <p:val>
                                            <p:strVal val="#ppt_x"/>
                                          </p:val>
                                        </p:tav>
                                        <p:tav tm="100000">
                                          <p:val>
                                            <p:strVal val="#ppt_x"/>
                                          </p:val>
                                        </p:tav>
                                      </p:tavLst>
                                    </p:anim>
                                    <p:anim calcmode="lin" valueType="num">
                                      <p:cBhvr additive="base">
                                        <p:cTn id="38" dur="500" fill="hold"/>
                                        <p:tgtEl>
                                          <p:spTgt spid="391177"/>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2000"/>
                            </p:stCondLst>
                            <p:childTnLst>
                              <p:par>
                                <p:cTn id="40" presetID="2" presetClass="entr" presetSubtype="4" fill="hold" nodeType="afterEffect">
                                  <p:stCondLst>
                                    <p:cond delay="0"/>
                                  </p:stCondLst>
                                  <p:childTnLst>
                                    <p:set>
                                      <p:cBhvr>
                                        <p:cTn id="41" dur="1" fill="hold">
                                          <p:stCondLst>
                                            <p:cond delay="0"/>
                                          </p:stCondLst>
                                        </p:cTn>
                                        <p:tgtEl>
                                          <p:spTgt spid="391178"/>
                                        </p:tgtEl>
                                        <p:attrNameLst>
                                          <p:attrName>style.visibility</p:attrName>
                                        </p:attrNameLst>
                                      </p:cBhvr>
                                      <p:to>
                                        <p:strVal val="visible"/>
                                      </p:to>
                                    </p:set>
                                    <p:anim calcmode="lin" valueType="num">
                                      <p:cBhvr additive="base">
                                        <p:cTn id="42" dur="500" fill="hold"/>
                                        <p:tgtEl>
                                          <p:spTgt spid="391178"/>
                                        </p:tgtEl>
                                        <p:attrNameLst>
                                          <p:attrName>ppt_x</p:attrName>
                                        </p:attrNameLst>
                                      </p:cBhvr>
                                      <p:tavLst>
                                        <p:tav tm="0">
                                          <p:val>
                                            <p:strVal val="#ppt_x"/>
                                          </p:val>
                                        </p:tav>
                                        <p:tav tm="100000">
                                          <p:val>
                                            <p:strVal val="#ppt_x"/>
                                          </p:val>
                                        </p:tav>
                                      </p:tavLst>
                                    </p:anim>
                                    <p:anim calcmode="lin" valueType="num">
                                      <p:cBhvr additive="base">
                                        <p:cTn id="43" dur="500" fill="hold"/>
                                        <p:tgtEl>
                                          <p:spTgt spid="391178"/>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2500"/>
                            </p:stCondLst>
                            <p:childTnLst>
                              <p:par>
                                <p:cTn id="45" presetID="2" presetClass="entr" presetSubtype="4" fill="hold" grpId="0" nodeType="afterEffect">
                                  <p:stCondLst>
                                    <p:cond delay="0"/>
                                  </p:stCondLst>
                                  <p:childTnLst>
                                    <p:set>
                                      <p:cBhvr>
                                        <p:cTn id="46" dur="1" fill="hold">
                                          <p:stCondLst>
                                            <p:cond delay="0"/>
                                          </p:stCondLst>
                                        </p:cTn>
                                        <p:tgtEl>
                                          <p:spTgt spid="391179"/>
                                        </p:tgtEl>
                                        <p:attrNameLst>
                                          <p:attrName>style.visibility</p:attrName>
                                        </p:attrNameLst>
                                      </p:cBhvr>
                                      <p:to>
                                        <p:strVal val="visible"/>
                                      </p:to>
                                    </p:set>
                                    <p:anim calcmode="lin" valueType="num">
                                      <p:cBhvr additive="base">
                                        <p:cTn id="47" dur="500" fill="hold"/>
                                        <p:tgtEl>
                                          <p:spTgt spid="391179"/>
                                        </p:tgtEl>
                                        <p:attrNameLst>
                                          <p:attrName>ppt_x</p:attrName>
                                        </p:attrNameLst>
                                      </p:cBhvr>
                                      <p:tavLst>
                                        <p:tav tm="0">
                                          <p:val>
                                            <p:strVal val="#ppt_x"/>
                                          </p:val>
                                        </p:tav>
                                        <p:tav tm="100000">
                                          <p:val>
                                            <p:strVal val="#ppt_x"/>
                                          </p:val>
                                        </p:tav>
                                      </p:tavLst>
                                    </p:anim>
                                    <p:anim calcmode="lin" valueType="num">
                                      <p:cBhvr additive="base">
                                        <p:cTn id="48" dur="500" fill="hold"/>
                                        <p:tgtEl>
                                          <p:spTgt spid="391179"/>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91180"/>
                                        </p:tgtEl>
                                        <p:attrNameLst>
                                          <p:attrName>style.visibility</p:attrName>
                                        </p:attrNameLst>
                                      </p:cBhvr>
                                      <p:to>
                                        <p:strVal val="visible"/>
                                      </p:to>
                                    </p:set>
                                    <p:anim calcmode="lin" valueType="num">
                                      <p:cBhvr additive="base">
                                        <p:cTn id="53" dur="500" fill="hold"/>
                                        <p:tgtEl>
                                          <p:spTgt spid="391180"/>
                                        </p:tgtEl>
                                        <p:attrNameLst>
                                          <p:attrName>ppt_x</p:attrName>
                                        </p:attrNameLst>
                                      </p:cBhvr>
                                      <p:tavLst>
                                        <p:tav tm="0">
                                          <p:val>
                                            <p:strVal val="#ppt_x"/>
                                          </p:val>
                                        </p:tav>
                                        <p:tav tm="100000">
                                          <p:val>
                                            <p:strVal val="#ppt_x"/>
                                          </p:val>
                                        </p:tav>
                                      </p:tavLst>
                                    </p:anim>
                                    <p:anim calcmode="lin" valueType="num">
                                      <p:cBhvr additive="base">
                                        <p:cTn id="54" dur="500" fill="hold"/>
                                        <p:tgtEl>
                                          <p:spTgt spid="391180"/>
                                        </p:tgtEl>
                                        <p:attrNameLst>
                                          <p:attrName>ppt_y</p:attrName>
                                        </p:attrNameLst>
                                      </p:cBhvr>
                                      <p:tavLst>
                                        <p:tav tm="0">
                                          <p:val>
                                            <p:strVal val="1+#ppt_h/2"/>
                                          </p:val>
                                        </p:tav>
                                        <p:tav tm="100000">
                                          <p:val>
                                            <p:strVal val="#ppt_y"/>
                                          </p:val>
                                        </p:tav>
                                      </p:tavLst>
                                    </p:anim>
                                  </p:childTnLst>
                                </p:cTn>
                              </p:par>
                            </p:childTnLst>
                          </p:cTn>
                        </p:par>
                        <p:par>
                          <p:cTn id="55" fill="hold" nodeType="afterGroup">
                            <p:stCondLst>
                              <p:cond delay="500"/>
                            </p:stCondLst>
                            <p:childTnLst>
                              <p:par>
                                <p:cTn id="56" presetID="2" presetClass="entr" presetSubtype="4" fill="hold" nodeType="afterEffect">
                                  <p:stCondLst>
                                    <p:cond delay="0"/>
                                  </p:stCondLst>
                                  <p:childTnLst>
                                    <p:set>
                                      <p:cBhvr>
                                        <p:cTn id="57" dur="1" fill="hold">
                                          <p:stCondLst>
                                            <p:cond delay="0"/>
                                          </p:stCondLst>
                                        </p:cTn>
                                        <p:tgtEl>
                                          <p:spTgt spid="391181"/>
                                        </p:tgtEl>
                                        <p:attrNameLst>
                                          <p:attrName>style.visibility</p:attrName>
                                        </p:attrNameLst>
                                      </p:cBhvr>
                                      <p:to>
                                        <p:strVal val="visible"/>
                                      </p:to>
                                    </p:set>
                                    <p:anim calcmode="lin" valueType="num">
                                      <p:cBhvr additive="base">
                                        <p:cTn id="58" dur="500" fill="hold"/>
                                        <p:tgtEl>
                                          <p:spTgt spid="391181"/>
                                        </p:tgtEl>
                                        <p:attrNameLst>
                                          <p:attrName>ppt_x</p:attrName>
                                        </p:attrNameLst>
                                      </p:cBhvr>
                                      <p:tavLst>
                                        <p:tav tm="0">
                                          <p:val>
                                            <p:strVal val="#ppt_x"/>
                                          </p:val>
                                        </p:tav>
                                        <p:tav tm="100000">
                                          <p:val>
                                            <p:strVal val="#ppt_x"/>
                                          </p:val>
                                        </p:tav>
                                      </p:tavLst>
                                    </p:anim>
                                    <p:anim calcmode="lin" valueType="num">
                                      <p:cBhvr additive="base">
                                        <p:cTn id="59" dur="500" fill="hold"/>
                                        <p:tgtEl>
                                          <p:spTgt spid="391181"/>
                                        </p:tgtEl>
                                        <p:attrNameLst>
                                          <p:attrName>ppt_y</p:attrName>
                                        </p:attrNameLst>
                                      </p:cBhvr>
                                      <p:tavLst>
                                        <p:tav tm="0">
                                          <p:val>
                                            <p:strVal val="1+#ppt_h/2"/>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391182"/>
                                        </p:tgtEl>
                                        <p:attrNameLst>
                                          <p:attrName>style.visibility</p:attrName>
                                        </p:attrNameLst>
                                      </p:cBhvr>
                                      <p:to>
                                        <p:strVal val="visible"/>
                                      </p:to>
                                    </p:set>
                                    <p:anim calcmode="lin" valueType="num">
                                      <p:cBhvr additive="base">
                                        <p:cTn id="64" dur="500" fill="hold"/>
                                        <p:tgtEl>
                                          <p:spTgt spid="391182"/>
                                        </p:tgtEl>
                                        <p:attrNameLst>
                                          <p:attrName>ppt_x</p:attrName>
                                        </p:attrNameLst>
                                      </p:cBhvr>
                                      <p:tavLst>
                                        <p:tav tm="0">
                                          <p:val>
                                            <p:strVal val="#ppt_x"/>
                                          </p:val>
                                        </p:tav>
                                        <p:tav tm="100000">
                                          <p:val>
                                            <p:strVal val="#ppt_x"/>
                                          </p:val>
                                        </p:tav>
                                      </p:tavLst>
                                    </p:anim>
                                    <p:anim calcmode="lin" valueType="num">
                                      <p:cBhvr additive="base">
                                        <p:cTn id="65" dur="500" fill="hold"/>
                                        <p:tgtEl>
                                          <p:spTgt spid="3911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build="p"/>
      <p:bldP spid="391172" grpId="0"/>
      <p:bldP spid="391173" grpId="0" autoUpdateAnimBg="0"/>
      <p:bldP spid="391176" grpId="0" autoUpdateAnimBg="0"/>
      <p:bldP spid="391177" grpId="0" autoUpdateAnimBg="0"/>
      <p:bldP spid="391179" grpId="0" autoUpdateAnimBg="0"/>
      <p:bldP spid="391180" grpId="0" autoUpdateAnimBg="0"/>
      <p:bldP spid="39118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9EC77B2-2E27-4A00-9984-7F2601A86D71}"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7168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71684" name="Rectangle 2"/>
          <p:cNvSpPr>
            <a:spLocks noGrp="1" noChangeArrowheads="1"/>
          </p:cNvSpPr>
          <p:nvPr>
            <p:ph type="title"/>
          </p:nvPr>
        </p:nvSpPr>
        <p:spPr/>
        <p:txBody>
          <a:bodyPr/>
          <a:lstStyle/>
          <a:p>
            <a:pPr algn="l" eaLnBrk="1" hangingPunct="1"/>
            <a:r>
              <a:rPr lang="zh-CN" altLang="en-US" smtClean="0"/>
              <a:t>例</a:t>
            </a:r>
            <a:r>
              <a:rPr lang="en-US" altLang="zh-CN" smtClean="0"/>
              <a:t>3(</a:t>
            </a:r>
            <a:r>
              <a:rPr lang="zh-CN" altLang="en-US" smtClean="0"/>
              <a:t>续</a:t>
            </a:r>
            <a:r>
              <a:rPr lang="en-US" altLang="zh-CN" smtClean="0"/>
              <a:t>2)</a:t>
            </a:r>
          </a:p>
        </p:txBody>
      </p:sp>
      <p:sp>
        <p:nvSpPr>
          <p:cNvPr id="393219" name="Rectangle 3"/>
          <p:cNvSpPr>
            <a:spLocks noGrp="1" noChangeArrowheads="1"/>
          </p:cNvSpPr>
          <p:nvPr>
            <p:ph type="body" idx="1"/>
          </p:nvPr>
        </p:nvSpPr>
        <p:spPr>
          <a:xfrm>
            <a:off x="1143000" y="1143000"/>
            <a:ext cx="7696200" cy="512763"/>
          </a:xfrm>
        </p:spPr>
        <p:txBody>
          <a:bodyPr/>
          <a:lstStyle/>
          <a:p>
            <a:pPr eaLnBrk="1" hangingPunct="1">
              <a:buFont typeface="Wingdings" panose="05000000000000000000" pitchFamily="2" charset="2"/>
              <a:buNone/>
            </a:pPr>
            <a:r>
              <a:rPr lang="zh-CN" altLang="en-US" smtClean="0">
                <a:sym typeface="Symbol" panose="05050102010706020507" pitchFamily="18" charset="2"/>
              </a:rPr>
              <a:t>平均提前完成时间为</a:t>
            </a:r>
          </a:p>
        </p:txBody>
      </p:sp>
      <p:graphicFrame>
        <p:nvGraphicFramePr>
          <p:cNvPr id="393220" name="Object 4"/>
          <p:cNvGraphicFramePr>
            <a:graphicFrameLocks noChangeAspect="1"/>
          </p:cNvGraphicFramePr>
          <p:nvPr/>
        </p:nvGraphicFramePr>
        <p:xfrm>
          <a:off x="1455738" y="1581150"/>
          <a:ext cx="6943725" cy="865188"/>
        </p:xfrm>
        <a:graphic>
          <a:graphicData uri="http://schemas.openxmlformats.org/presentationml/2006/ole">
            <mc:AlternateContent xmlns:mc="http://schemas.openxmlformats.org/markup-compatibility/2006">
              <mc:Choice xmlns:v="urn:schemas-microsoft-com:vml" Requires="v">
                <p:oleObj spid="_x0000_s71694" name="Equation" r:id="rId4" imgW="3467100" imgH="431800" progId="Equation.3">
                  <p:embed/>
                </p:oleObj>
              </mc:Choice>
              <mc:Fallback>
                <p:oleObj name="Equation" r:id="rId4" imgW="3467100" imgH="431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5738" y="1581150"/>
                        <a:ext cx="6943725" cy="86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3221" name="Rectangle 5"/>
          <p:cNvSpPr>
            <a:spLocks noChangeArrowheads="1"/>
          </p:cNvSpPr>
          <p:nvPr/>
        </p:nvSpPr>
        <p:spPr bwMode="auto">
          <a:xfrm>
            <a:off x="1012825" y="2444750"/>
            <a:ext cx="23288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sz="2400">
                <a:sym typeface="Symbol" panose="05050102010706020507" pitchFamily="18" charset="2"/>
              </a:rPr>
              <a:t>平均延后时间为</a:t>
            </a:r>
          </a:p>
        </p:txBody>
      </p:sp>
      <p:graphicFrame>
        <p:nvGraphicFramePr>
          <p:cNvPr id="393222" name="Object 6"/>
          <p:cNvGraphicFramePr>
            <a:graphicFrameLocks noChangeAspect="1"/>
          </p:cNvGraphicFramePr>
          <p:nvPr/>
        </p:nvGraphicFramePr>
        <p:xfrm>
          <a:off x="1455738" y="2974975"/>
          <a:ext cx="5773737" cy="865188"/>
        </p:xfrm>
        <a:graphic>
          <a:graphicData uri="http://schemas.openxmlformats.org/presentationml/2006/ole">
            <mc:AlternateContent xmlns:mc="http://schemas.openxmlformats.org/markup-compatibility/2006">
              <mc:Choice xmlns:v="urn:schemas-microsoft-com:vml" Requires="v">
                <p:oleObj spid="_x0000_s71695" name="Equation" r:id="rId6" imgW="2882900" imgH="431800" progId="Equation.3">
                  <p:embed/>
                </p:oleObj>
              </mc:Choice>
              <mc:Fallback>
                <p:oleObj name="Equation" r:id="rId6" imgW="2882900" imgH="4318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5738" y="2974975"/>
                        <a:ext cx="5773737" cy="86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3223" name="Rectangle 7"/>
          <p:cNvSpPr>
            <a:spLocks noChangeArrowheads="1"/>
          </p:cNvSpPr>
          <p:nvPr/>
        </p:nvSpPr>
        <p:spPr bwMode="auto">
          <a:xfrm>
            <a:off x="990600" y="3838575"/>
            <a:ext cx="3860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sz="2400">
                <a:sym typeface="Symbol" panose="05050102010706020507" pitchFamily="18" charset="2"/>
              </a:rPr>
              <a:t>所以，港口一天的总收入为</a:t>
            </a:r>
          </a:p>
        </p:txBody>
      </p:sp>
      <p:graphicFrame>
        <p:nvGraphicFramePr>
          <p:cNvPr id="393224" name="Object 8"/>
          <p:cNvGraphicFramePr>
            <a:graphicFrameLocks noChangeAspect="1"/>
          </p:cNvGraphicFramePr>
          <p:nvPr/>
        </p:nvGraphicFramePr>
        <p:xfrm>
          <a:off x="1143000" y="4368800"/>
          <a:ext cx="3916363" cy="457200"/>
        </p:xfrm>
        <a:graphic>
          <a:graphicData uri="http://schemas.openxmlformats.org/presentationml/2006/ole">
            <mc:AlternateContent xmlns:mc="http://schemas.openxmlformats.org/markup-compatibility/2006">
              <mc:Choice xmlns:v="urn:schemas-microsoft-com:vml" Requires="v">
                <p:oleObj spid="_x0000_s71696" name="Equation" r:id="rId8" imgW="1955800" imgH="228600" progId="Equation.3">
                  <p:embed/>
                </p:oleObj>
              </mc:Choice>
              <mc:Fallback>
                <p:oleObj name="Equation" r:id="rId8" imgW="1955800" imgH="2286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4368800"/>
                        <a:ext cx="39163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3225" name="Object 9"/>
          <p:cNvGraphicFramePr>
            <a:graphicFrameLocks noChangeAspect="1"/>
          </p:cNvGraphicFramePr>
          <p:nvPr/>
        </p:nvGraphicFramePr>
        <p:xfrm>
          <a:off x="1692275" y="4824413"/>
          <a:ext cx="7148513" cy="865187"/>
        </p:xfrm>
        <a:graphic>
          <a:graphicData uri="http://schemas.openxmlformats.org/presentationml/2006/ole">
            <mc:AlternateContent xmlns:mc="http://schemas.openxmlformats.org/markup-compatibility/2006">
              <mc:Choice xmlns:v="urn:schemas-microsoft-com:vml" Requires="v">
                <p:oleObj spid="_x0000_s71697" name="Equation" r:id="rId10" imgW="3568700" imgH="431800" progId="Equation.3">
                  <p:embed/>
                </p:oleObj>
              </mc:Choice>
              <mc:Fallback>
                <p:oleObj name="Equation" r:id="rId10" imgW="3568700" imgH="4318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92275" y="4824413"/>
                        <a:ext cx="7148513" cy="8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3226" name="Object 10"/>
          <p:cNvGraphicFramePr>
            <a:graphicFrameLocks noChangeAspect="1"/>
          </p:cNvGraphicFramePr>
          <p:nvPr/>
        </p:nvGraphicFramePr>
        <p:xfrm>
          <a:off x="1692275" y="5688013"/>
          <a:ext cx="5699125" cy="865187"/>
        </p:xfrm>
        <a:graphic>
          <a:graphicData uri="http://schemas.openxmlformats.org/presentationml/2006/ole">
            <mc:AlternateContent xmlns:mc="http://schemas.openxmlformats.org/markup-compatibility/2006">
              <mc:Choice xmlns:v="urn:schemas-microsoft-com:vml" Requires="v">
                <p:oleObj spid="_x0000_s71698" name="Equation" r:id="rId12" imgW="2844800" imgH="431800" progId="Equation.3">
                  <p:embed/>
                </p:oleObj>
              </mc:Choice>
              <mc:Fallback>
                <p:oleObj name="Equation" r:id="rId12" imgW="2844800" imgH="431800"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92275" y="5688013"/>
                        <a:ext cx="5699125" cy="8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B3EA2B70-3E2F-4926-A72E-000AB93F892F}" type="slidenum">
              <a:rPr lang="zh-CN" altLang="en-US" sz="1800">
                <a:solidFill>
                  <a:srgbClr val="00FF00"/>
                </a:solidFill>
                <a:ea typeface="黑体" panose="02010609060101010101" pitchFamily="49" charset="-122"/>
              </a:rPr>
              <a:pPr/>
              <a:t>33</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3219">
                                            <p:txEl>
                                              <p:pRg st="0" end="0"/>
                                            </p:txEl>
                                          </p:spTgt>
                                        </p:tgtEl>
                                        <p:attrNameLst>
                                          <p:attrName>style.visibility</p:attrName>
                                        </p:attrNameLst>
                                      </p:cBhvr>
                                      <p:to>
                                        <p:strVal val="visible"/>
                                      </p:to>
                                    </p:set>
                                    <p:anim calcmode="lin" valueType="num">
                                      <p:cBhvr additive="base">
                                        <p:cTn id="7" dur="500" fill="hold"/>
                                        <p:tgtEl>
                                          <p:spTgt spid="393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321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9" fill="hold" nodeType="afterEffect">
                                  <p:stCondLst>
                                    <p:cond delay="0"/>
                                  </p:stCondLst>
                                  <p:childTnLst>
                                    <p:set>
                                      <p:cBhvr>
                                        <p:cTn id="11" dur="1" fill="hold">
                                          <p:stCondLst>
                                            <p:cond delay="0"/>
                                          </p:stCondLst>
                                        </p:cTn>
                                        <p:tgtEl>
                                          <p:spTgt spid="393220"/>
                                        </p:tgtEl>
                                        <p:attrNameLst>
                                          <p:attrName>style.visibility</p:attrName>
                                        </p:attrNameLst>
                                      </p:cBhvr>
                                      <p:to>
                                        <p:strVal val="visible"/>
                                      </p:to>
                                    </p:set>
                                    <p:anim calcmode="lin" valueType="num">
                                      <p:cBhvr additive="base">
                                        <p:cTn id="12" dur="500" fill="hold"/>
                                        <p:tgtEl>
                                          <p:spTgt spid="393220"/>
                                        </p:tgtEl>
                                        <p:attrNameLst>
                                          <p:attrName>ppt_x</p:attrName>
                                        </p:attrNameLst>
                                      </p:cBhvr>
                                      <p:tavLst>
                                        <p:tav tm="0">
                                          <p:val>
                                            <p:strVal val="0-#ppt_w/2"/>
                                          </p:val>
                                        </p:tav>
                                        <p:tav tm="100000">
                                          <p:val>
                                            <p:strVal val="#ppt_x"/>
                                          </p:val>
                                        </p:tav>
                                      </p:tavLst>
                                    </p:anim>
                                    <p:anim calcmode="lin" valueType="num">
                                      <p:cBhvr additive="base">
                                        <p:cTn id="13" dur="500" fill="hold"/>
                                        <p:tgtEl>
                                          <p:spTgt spid="393220"/>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9" fill="hold" grpId="0" nodeType="clickEffect">
                                  <p:stCondLst>
                                    <p:cond delay="0"/>
                                  </p:stCondLst>
                                  <p:childTnLst>
                                    <p:set>
                                      <p:cBhvr>
                                        <p:cTn id="17" dur="1" fill="hold">
                                          <p:stCondLst>
                                            <p:cond delay="0"/>
                                          </p:stCondLst>
                                        </p:cTn>
                                        <p:tgtEl>
                                          <p:spTgt spid="393221"/>
                                        </p:tgtEl>
                                        <p:attrNameLst>
                                          <p:attrName>style.visibility</p:attrName>
                                        </p:attrNameLst>
                                      </p:cBhvr>
                                      <p:to>
                                        <p:strVal val="visible"/>
                                      </p:to>
                                    </p:set>
                                    <p:anim calcmode="lin" valueType="num">
                                      <p:cBhvr additive="base">
                                        <p:cTn id="18" dur="500" fill="hold"/>
                                        <p:tgtEl>
                                          <p:spTgt spid="393221"/>
                                        </p:tgtEl>
                                        <p:attrNameLst>
                                          <p:attrName>ppt_x</p:attrName>
                                        </p:attrNameLst>
                                      </p:cBhvr>
                                      <p:tavLst>
                                        <p:tav tm="0">
                                          <p:val>
                                            <p:strVal val="0-#ppt_w/2"/>
                                          </p:val>
                                        </p:tav>
                                        <p:tav tm="100000">
                                          <p:val>
                                            <p:strVal val="#ppt_x"/>
                                          </p:val>
                                        </p:tav>
                                      </p:tavLst>
                                    </p:anim>
                                    <p:anim calcmode="lin" valueType="num">
                                      <p:cBhvr additive="base">
                                        <p:cTn id="19" dur="500" fill="hold"/>
                                        <p:tgtEl>
                                          <p:spTgt spid="393221"/>
                                        </p:tgtEl>
                                        <p:attrNameLst>
                                          <p:attrName>ppt_y</p:attrName>
                                        </p:attrNameLst>
                                      </p:cBhvr>
                                      <p:tavLst>
                                        <p:tav tm="0">
                                          <p:val>
                                            <p:strVal val="0-#ppt_h/2"/>
                                          </p:val>
                                        </p:tav>
                                        <p:tav tm="100000">
                                          <p:val>
                                            <p:strVal val="#ppt_y"/>
                                          </p:val>
                                        </p:tav>
                                      </p:tavLst>
                                    </p:anim>
                                  </p:childTnLst>
                                </p:cTn>
                              </p:par>
                            </p:childTnLst>
                          </p:cTn>
                        </p:par>
                        <p:par>
                          <p:cTn id="20" fill="hold" nodeType="afterGroup">
                            <p:stCondLst>
                              <p:cond delay="500"/>
                            </p:stCondLst>
                            <p:childTnLst>
                              <p:par>
                                <p:cTn id="21" presetID="2" presetClass="entr" presetSubtype="9" fill="hold" nodeType="afterEffect">
                                  <p:stCondLst>
                                    <p:cond delay="0"/>
                                  </p:stCondLst>
                                  <p:childTnLst>
                                    <p:set>
                                      <p:cBhvr>
                                        <p:cTn id="22" dur="1" fill="hold">
                                          <p:stCondLst>
                                            <p:cond delay="0"/>
                                          </p:stCondLst>
                                        </p:cTn>
                                        <p:tgtEl>
                                          <p:spTgt spid="393222"/>
                                        </p:tgtEl>
                                        <p:attrNameLst>
                                          <p:attrName>style.visibility</p:attrName>
                                        </p:attrNameLst>
                                      </p:cBhvr>
                                      <p:to>
                                        <p:strVal val="visible"/>
                                      </p:to>
                                    </p:set>
                                    <p:anim calcmode="lin" valueType="num">
                                      <p:cBhvr additive="base">
                                        <p:cTn id="23" dur="500" fill="hold"/>
                                        <p:tgtEl>
                                          <p:spTgt spid="393222"/>
                                        </p:tgtEl>
                                        <p:attrNameLst>
                                          <p:attrName>ppt_x</p:attrName>
                                        </p:attrNameLst>
                                      </p:cBhvr>
                                      <p:tavLst>
                                        <p:tav tm="0">
                                          <p:val>
                                            <p:strVal val="0-#ppt_w/2"/>
                                          </p:val>
                                        </p:tav>
                                        <p:tav tm="100000">
                                          <p:val>
                                            <p:strVal val="#ppt_x"/>
                                          </p:val>
                                        </p:tav>
                                      </p:tavLst>
                                    </p:anim>
                                    <p:anim calcmode="lin" valueType="num">
                                      <p:cBhvr additive="base">
                                        <p:cTn id="24" dur="500" fill="hold"/>
                                        <p:tgtEl>
                                          <p:spTgt spid="393222"/>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9" fill="hold" grpId="0" nodeType="clickEffect">
                                  <p:stCondLst>
                                    <p:cond delay="0"/>
                                  </p:stCondLst>
                                  <p:childTnLst>
                                    <p:set>
                                      <p:cBhvr>
                                        <p:cTn id="28" dur="1" fill="hold">
                                          <p:stCondLst>
                                            <p:cond delay="0"/>
                                          </p:stCondLst>
                                        </p:cTn>
                                        <p:tgtEl>
                                          <p:spTgt spid="393223"/>
                                        </p:tgtEl>
                                        <p:attrNameLst>
                                          <p:attrName>style.visibility</p:attrName>
                                        </p:attrNameLst>
                                      </p:cBhvr>
                                      <p:to>
                                        <p:strVal val="visible"/>
                                      </p:to>
                                    </p:set>
                                    <p:anim calcmode="lin" valueType="num">
                                      <p:cBhvr additive="base">
                                        <p:cTn id="29" dur="500" fill="hold"/>
                                        <p:tgtEl>
                                          <p:spTgt spid="393223"/>
                                        </p:tgtEl>
                                        <p:attrNameLst>
                                          <p:attrName>ppt_x</p:attrName>
                                        </p:attrNameLst>
                                      </p:cBhvr>
                                      <p:tavLst>
                                        <p:tav tm="0">
                                          <p:val>
                                            <p:strVal val="0-#ppt_w/2"/>
                                          </p:val>
                                        </p:tav>
                                        <p:tav tm="100000">
                                          <p:val>
                                            <p:strVal val="#ppt_x"/>
                                          </p:val>
                                        </p:tav>
                                      </p:tavLst>
                                    </p:anim>
                                    <p:anim calcmode="lin" valueType="num">
                                      <p:cBhvr additive="base">
                                        <p:cTn id="30" dur="500" fill="hold"/>
                                        <p:tgtEl>
                                          <p:spTgt spid="393223"/>
                                        </p:tgtEl>
                                        <p:attrNameLst>
                                          <p:attrName>ppt_y</p:attrName>
                                        </p:attrNameLst>
                                      </p:cBhvr>
                                      <p:tavLst>
                                        <p:tav tm="0">
                                          <p:val>
                                            <p:strVal val="0-#ppt_h/2"/>
                                          </p:val>
                                        </p:tav>
                                        <p:tav tm="100000">
                                          <p:val>
                                            <p:strVal val="#ppt_y"/>
                                          </p:val>
                                        </p:tav>
                                      </p:tavLst>
                                    </p:anim>
                                  </p:childTnLst>
                                </p:cTn>
                              </p:par>
                            </p:childTnLst>
                          </p:cTn>
                        </p:par>
                        <p:par>
                          <p:cTn id="31" fill="hold" nodeType="afterGroup">
                            <p:stCondLst>
                              <p:cond delay="500"/>
                            </p:stCondLst>
                            <p:childTnLst>
                              <p:par>
                                <p:cTn id="32" presetID="2" presetClass="entr" presetSubtype="9" fill="hold" nodeType="afterEffect">
                                  <p:stCondLst>
                                    <p:cond delay="0"/>
                                  </p:stCondLst>
                                  <p:childTnLst>
                                    <p:set>
                                      <p:cBhvr>
                                        <p:cTn id="33" dur="1" fill="hold">
                                          <p:stCondLst>
                                            <p:cond delay="0"/>
                                          </p:stCondLst>
                                        </p:cTn>
                                        <p:tgtEl>
                                          <p:spTgt spid="393224"/>
                                        </p:tgtEl>
                                        <p:attrNameLst>
                                          <p:attrName>style.visibility</p:attrName>
                                        </p:attrNameLst>
                                      </p:cBhvr>
                                      <p:to>
                                        <p:strVal val="visible"/>
                                      </p:to>
                                    </p:set>
                                    <p:anim calcmode="lin" valueType="num">
                                      <p:cBhvr additive="base">
                                        <p:cTn id="34" dur="500" fill="hold"/>
                                        <p:tgtEl>
                                          <p:spTgt spid="393224"/>
                                        </p:tgtEl>
                                        <p:attrNameLst>
                                          <p:attrName>ppt_x</p:attrName>
                                        </p:attrNameLst>
                                      </p:cBhvr>
                                      <p:tavLst>
                                        <p:tav tm="0">
                                          <p:val>
                                            <p:strVal val="0-#ppt_w/2"/>
                                          </p:val>
                                        </p:tav>
                                        <p:tav tm="100000">
                                          <p:val>
                                            <p:strVal val="#ppt_x"/>
                                          </p:val>
                                        </p:tav>
                                      </p:tavLst>
                                    </p:anim>
                                    <p:anim calcmode="lin" valueType="num">
                                      <p:cBhvr additive="base">
                                        <p:cTn id="35" dur="500" fill="hold"/>
                                        <p:tgtEl>
                                          <p:spTgt spid="393224"/>
                                        </p:tgtEl>
                                        <p:attrNameLst>
                                          <p:attrName>ppt_y</p:attrName>
                                        </p:attrNameLst>
                                      </p:cBhvr>
                                      <p:tavLst>
                                        <p:tav tm="0">
                                          <p:val>
                                            <p:strVal val="0-#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9" fill="hold" nodeType="clickEffect">
                                  <p:stCondLst>
                                    <p:cond delay="0"/>
                                  </p:stCondLst>
                                  <p:childTnLst>
                                    <p:set>
                                      <p:cBhvr>
                                        <p:cTn id="39" dur="1" fill="hold">
                                          <p:stCondLst>
                                            <p:cond delay="0"/>
                                          </p:stCondLst>
                                        </p:cTn>
                                        <p:tgtEl>
                                          <p:spTgt spid="393225"/>
                                        </p:tgtEl>
                                        <p:attrNameLst>
                                          <p:attrName>style.visibility</p:attrName>
                                        </p:attrNameLst>
                                      </p:cBhvr>
                                      <p:to>
                                        <p:strVal val="visible"/>
                                      </p:to>
                                    </p:set>
                                    <p:anim calcmode="lin" valueType="num">
                                      <p:cBhvr additive="base">
                                        <p:cTn id="40" dur="500" fill="hold"/>
                                        <p:tgtEl>
                                          <p:spTgt spid="393225"/>
                                        </p:tgtEl>
                                        <p:attrNameLst>
                                          <p:attrName>ppt_x</p:attrName>
                                        </p:attrNameLst>
                                      </p:cBhvr>
                                      <p:tavLst>
                                        <p:tav tm="0">
                                          <p:val>
                                            <p:strVal val="0-#ppt_w/2"/>
                                          </p:val>
                                        </p:tav>
                                        <p:tav tm="100000">
                                          <p:val>
                                            <p:strVal val="#ppt_x"/>
                                          </p:val>
                                        </p:tav>
                                      </p:tavLst>
                                    </p:anim>
                                    <p:anim calcmode="lin" valueType="num">
                                      <p:cBhvr additive="base">
                                        <p:cTn id="41" dur="500" fill="hold"/>
                                        <p:tgtEl>
                                          <p:spTgt spid="393225"/>
                                        </p:tgtEl>
                                        <p:attrNameLst>
                                          <p:attrName>ppt_y</p:attrName>
                                        </p:attrNameLst>
                                      </p:cBhvr>
                                      <p:tavLst>
                                        <p:tav tm="0">
                                          <p:val>
                                            <p:strVal val="0-#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9" fill="hold" nodeType="clickEffect">
                                  <p:stCondLst>
                                    <p:cond delay="0"/>
                                  </p:stCondLst>
                                  <p:childTnLst>
                                    <p:set>
                                      <p:cBhvr>
                                        <p:cTn id="45" dur="1" fill="hold">
                                          <p:stCondLst>
                                            <p:cond delay="0"/>
                                          </p:stCondLst>
                                        </p:cTn>
                                        <p:tgtEl>
                                          <p:spTgt spid="393226"/>
                                        </p:tgtEl>
                                        <p:attrNameLst>
                                          <p:attrName>style.visibility</p:attrName>
                                        </p:attrNameLst>
                                      </p:cBhvr>
                                      <p:to>
                                        <p:strVal val="visible"/>
                                      </p:to>
                                    </p:set>
                                    <p:anim calcmode="lin" valueType="num">
                                      <p:cBhvr additive="base">
                                        <p:cTn id="46" dur="500" fill="hold"/>
                                        <p:tgtEl>
                                          <p:spTgt spid="393226"/>
                                        </p:tgtEl>
                                        <p:attrNameLst>
                                          <p:attrName>ppt_x</p:attrName>
                                        </p:attrNameLst>
                                      </p:cBhvr>
                                      <p:tavLst>
                                        <p:tav tm="0">
                                          <p:val>
                                            <p:strVal val="0-#ppt_w/2"/>
                                          </p:val>
                                        </p:tav>
                                        <p:tav tm="100000">
                                          <p:val>
                                            <p:strVal val="#ppt_x"/>
                                          </p:val>
                                        </p:tav>
                                      </p:tavLst>
                                    </p:anim>
                                    <p:anim calcmode="lin" valueType="num">
                                      <p:cBhvr additive="base">
                                        <p:cTn id="47" dur="500" fill="hold"/>
                                        <p:tgtEl>
                                          <p:spTgt spid="3932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build="p"/>
      <p:bldP spid="393221" grpId="0" autoUpdateAnimBg="0"/>
      <p:bldP spid="39322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FCC3CAA-9C6B-46B0-841B-3ADB0181D12C}"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7373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73732" name="Rectangle 2"/>
          <p:cNvSpPr>
            <a:spLocks noGrp="1" noChangeArrowheads="1"/>
          </p:cNvSpPr>
          <p:nvPr>
            <p:ph type="title"/>
          </p:nvPr>
        </p:nvSpPr>
        <p:spPr/>
        <p:txBody>
          <a:bodyPr/>
          <a:lstStyle/>
          <a:p>
            <a:pPr algn="l" eaLnBrk="1" hangingPunct="1"/>
            <a:r>
              <a:rPr lang="zh-CN" altLang="en-US" smtClean="0"/>
              <a:t>例</a:t>
            </a:r>
            <a:r>
              <a:rPr lang="en-US" altLang="zh-CN" smtClean="0"/>
              <a:t>3(</a:t>
            </a:r>
            <a:r>
              <a:rPr lang="zh-CN" altLang="en-US" smtClean="0"/>
              <a:t>续</a:t>
            </a:r>
            <a:r>
              <a:rPr lang="en-US" altLang="zh-CN" smtClean="0"/>
              <a:t>3)</a:t>
            </a:r>
          </a:p>
        </p:txBody>
      </p:sp>
      <p:sp>
        <p:nvSpPr>
          <p:cNvPr id="395267" name="Rectangle 3"/>
          <p:cNvSpPr>
            <a:spLocks noGrp="1" noChangeArrowheads="1"/>
          </p:cNvSpPr>
          <p:nvPr>
            <p:ph type="body" idx="1"/>
          </p:nvPr>
        </p:nvSpPr>
        <p:spPr>
          <a:xfrm>
            <a:off x="1143000" y="1143000"/>
            <a:ext cx="7696200" cy="438150"/>
          </a:xfrm>
        </p:spPr>
        <p:txBody>
          <a:bodyPr/>
          <a:lstStyle/>
          <a:p>
            <a:pPr eaLnBrk="1" hangingPunct="1">
              <a:buFont typeface="Wingdings" panose="05000000000000000000" pitchFamily="2" charset="2"/>
              <a:buNone/>
            </a:pPr>
            <a:r>
              <a:rPr lang="zh-CN" altLang="en-US" sz="2400" smtClean="0">
                <a:sym typeface="Symbol" panose="05050102010706020507" pitchFamily="18" charset="2"/>
              </a:rPr>
              <a:t>对</a:t>
            </a:r>
            <a:r>
              <a:rPr lang="en-US" altLang="zh-CN" sz="2400" smtClean="0">
                <a:sym typeface="Symbol" panose="05050102010706020507" pitchFamily="18" charset="2"/>
              </a:rPr>
              <a:t>f</a:t>
            </a:r>
            <a:r>
              <a:rPr lang="zh-CN" altLang="en-US" sz="2400" smtClean="0">
                <a:sym typeface="Symbol" panose="05050102010706020507" pitchFamily="18" charset="2"/>
              </a:rPr>
              <a:t>求导得</a:t>
            </a:r>
          </a:p>
        </p:txBody>
      </p:sp>
      <p:graphicFrame>
        <p:nvGraphicFramePr>
          <p:cNvPr id="395268" name="Object 4"/>
          <p:cNvGraphicFramePr>
            <a:graphicFrameLocks noChangeAspect="1"/>
          </p:cNvGraphicFramePr>
          <p:nvPr/>
        </p:nvGraphicFramePr>
        <p:xfrm>
          <a:off x="1752600" y="1751013"/>
          <a:ext cx="6919913" cy="915987"/>
        </p:xfrm>
        <a:graphic>
          <a:graphicData uri="http://schemas.openxmlformats.org/presentationml/2006/ole">
            <mc:AlternateContent xmlns:mc="http://schemas.openxmlformats.org/markup-compatibility/2006">
              <mc:Choice xmlns:v="urn:schemas-microsoft-com:vml" Requires="v">
                <p:oleObj spid="_x0000_s73742" name="Equation" r:id="rId4" imgW="3454400" imgH="457200" progId="Equation.3">
                  <p:embed/>
                </p:oleObj>
              </mc:Choice>
              <mc:Fallback>
                <p:oleObj name="Equation" r:id="rId4" imgW="345440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751013"/>
                        <a:ext cx="6919913"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5269" name="Rectangle 5"/>
          <p:cNvSpPr>
            <a:spLocks noChangeArrowheads="1"/>
          </p:cNvSpPr>
          <p:nvPr/>
        </p:nvSpPr>
        <p:spPr bwMode="auto">
          <a:xfrm>
            <a:off x="990600" y="2670175"/>
            <a:ext cx="110331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sz="2400">
                <a:sym typeface="Symbol" panose="05050102010706020507" pitchFamily="18" charset="2"/>
              </a:rPr>
              <a:t>讨论：</a:t>
            </a:r>
          </a:p>
        </p:txBody>
      </p:sp>
      <p:sp>
        <p:nvSpPr>
          <p:cNvPr id="395270" name="Rectangle 6"/>
          <p:cNvSpPr>
            <a:spLocks noChangeArrowheads="1"/>
          </p:cNvSpPr>
          <p:nvPr/>
        </p:nvSpPr>
        <p:spPr bwMode="auto">
          <a:xfrm>
            <a:off x="990600" y="3325813"/>
            <a:ext cx="186531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
                <a:srgbClr val="CC00CC"/>
              </a:buClr>
              <a:buFontTx/>
              <a:buAutoNum type="arabicParenR"/>
            </a:pPr>
            <a:r>
              <a:rPr lang="en-US" altLang="zh-CN" sz="2400">
                <a:sym typeface="Symbol" panose="05050102010706020507" pitchFamily="18" charset="2"/>
              </a:rPr>
              <a:t>b</a:t>
            </a:r>
            <a:r>
              <a:rPr lang="zh-CN" altLang="en-US" sz="2400">
                <a:sym typeface="Symbol" panose="05050102010706020507" pitchFamily="18" charset="2"/>
              </a:rPr>
              <a:t>＝</a:t>
            </a:r>
            <a:r>
              <a:rPr lang="en-US" altLang="zh-CN" sz="2400">
                <a:sym typeface="Symbol" panose="05050102010706020507" pitchFamily="18" charset="2"/>
              </a:rPr>
              <a:t>c</a:t>
            </a:r>
            <a:r>
              <a:rPr lang="zh-CN" altLang="en-US" sz="2400">
                <a:sym typeface="Symbol" panose="05050102010706020507" pitchFamily="18" charset="2"/>
              </a:rPr>
              <a:t>时，</a:t>
            </a:r>
          </a:p>
        </p:txBody>
      </p:sp>
      <p:graphicFrame>
        <p:nvGraphicFramePr>
          <p:cNvPr id="395271" name="Object 7"/>
          <p:cNvGraphicFramePr>
            <a:graphicFrameLocks noChangeAspect="1"/>
          </p:cNvGraphicFramePr>
          <p:nvPr/>
        </p:nvGraphicFramePr>
        <p:xfrm>
          <a:off x="2917825" y="3148013"/>
          <a:ext cx="1806575" cy="890587"/>
        </p:xfrm>
        <a:graphic>
          <a:graphicData uri="http://schemas.openxmlformats.org/presentationml/2006/ole">
            <mc:AlternateContent xmlns:mc="http://schemas.openxmlformats.org/markup-compatibility/2006">
              <mc:Choice xmlns:v="urn:schemas-microsoft-com:vml" Requires="v">
                <p:oleObj spid="_x0000_s73743" name="Equation" r:id="rId6" imgW="901309" imgH="444307" progId="Equation.3">
                  <p:embed/>
                </p:oleObj>
              </mc:Choice>
              <mc:Fallback>
                <p:oleObj name="Equation" r:id="rId6" imgW="901309" imgH="444307"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7825" y="3148013"/>
                        <a:ext cx="1806575" cy="89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5272" name="Rectangle 8"/>
          <p:cNvSpPr>
            <a:spLocks noChangeArrowheads="1"/>
          </p:cNvSpPr>
          <p:nvPr/>
        </p:nvSpPr>
        <p:spPr bwMode="auto">
          <a:xfrm>
            <a:off x="990600" y="4146550"/>
            <a:ext cx="7924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
                <a:srgbClr val="CC00CC"/>
              </a:buClr>
              <a:buFontTx/>
              <a:buAutoNum type="arabicParenR" startAt="2"/>
            </a:pPr>
            <a:r>
              <a:rPr lang="en-US" altLang="zh-CN" sz="2400">
                <a:sym typeface="Symbol" panose="05050102010706020507" pitchFamily="18" charset="2"/>
              </a:rPr>
              <a:t>b</a:t>
            </a:r>
            <a:r>
              <a:rPr lang="zh-CN" altLang="en-US" sz="2000"/>
              <a:t>＞</a:t>
            </a:r>
            <a:r>
              <a:rPr lang="en-US" altLang="zh-CN" sz="2400">
                <a:sym typeface="Symbol" panose="05050102010706020507" pitchFamily="18" charset="2"/>
              </a:rPr>
              <a:t>c</a:t>
            </a:r>
            <a:r>
              <a:rPr lang="zh-CN" altLang="en-US" sz="2400">
                <a:sym typeface="Symbol" panose="05050102010706020507" pitchFamily="18" charset="2"/>
              </a:rPr>
              <a:t>时，由于            的符号在</a:t>
            </a:r>
            <a:r>
              <a:rPr lang="zh-CN" altLang="en-US" sz="2000"/>
              <a:t>＞</a:t>
            </a:r>
            <a:r>
              <a:rPr lang="zh-CN" altLang="en-US" sz="2400">
                <a:sym typeface="Symbol" panose="05050102010706020507" pitchFamily="18" charset="2"/>
              </a:rPr>
              <a:t>时完全由括号内的两项决定。令</a:t>
            </a:r>
          </a:p>
        </p:txBody>
      </p:sp>
      <p:graphicFrame>
        <p:nvGraphicFramePr>
          <p:cNvPr id="395273" name="Object 9"/>
          <p:cNvGraphicFramePr>
            <a:graphicFrameLocks noChangeAspect="1"/>
          </p:cNvGraphicFramePr>
          <p:nvPr/>
        </p:nvGraphicFramePr>
        <p:xfrm>
          <a:off x="3390900" y="4108450"/>
          <a:ext cx="838200" cy="865188"/>
        </p:xfrm>
        <a:graphic>
          <a:graphicData uri="http://schemas.openxmlformats.org/presentationml/2006/ole">
            <mc:AlternateContent xmlns:mc="http://schemas.openxmlformats.org/markup-compatibility/2006">
              <mc:Choice xmlns:v="urn:schemas-microsoft-com:vml" Requires="v">
                <p:oleObj spid="_x0000_s73744" name="Equation" r:id="rId8" imgW="418918" imgH="431613" progId="Equation.3">
                  <p:embed/>
                </p:oleObj>
              </mc:Choice>
              <mc:Fallback>
                <p:oleObj name="Equation" r:id="rId8" imgW="418918" imgH="431613"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90900" y="4108450"/>
                        <a:ext cx="838200" cy="86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5274" name="Object 10"/>
          <p:cNvGraphicFramePr>
            <a:graphicFrameLocks noChangeAspect="1"/>
          </p:cNvGraphicFramePr>
          <p:nvPr/>
        </p:nvGraphicFramePr>
        <p:xfrm>
          <a:off x="2095500" y="5484813"/>
          <a:ext cx="5775325" cy="915987"/>
        </p:xfrm>
        <a:graphic>
          <a:graphicData uri="http://schemas.openxmlformats.org/presentationml/2006/ole">
            <mc:AlternateContent xmlns:mc="http://schemas.openxmlformats.org/markup-compatibility/2006">
              <mc:Choice xmlns:v="urn:schemas-microsoft-com:vml" Requires="v">
                <p:oleObj spid="_x0000_s73745" name="Equation" r:id="rId10" imgW="2882900" imgH="457200" progId="Equation.3">
                  <p:embed/>
                </p:oleObj>
              </mc:Choice>
              <mc:Fallback>
                <p:oleObj name="Equation" r:id="rId10" imgW="2882900" imgH="4572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95500" y="5484813"/>
                        <a:ext cx="5775325"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4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69283C22-EC28-4BCE-B152-03BD80904909}" type="slidenum">
              <a:rPr lang="zh-CN" altLang="en-US" sz="1800">
                <a:solidFill>
                  <a:srgbClr val="00FF00"/>
                </a:solidFill>
                <a:ea typeface="黑体" panose="02010609060101010101" pitchFamily="49" charset="-122"/>
              </a:rPr>
              <a:pPr/>
              <a:t>34</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anim calcmode="lin" valueType="num">
                                      <p:cBhvr additive="base">
                                        <p:cTn id="7" dur="500" fill="hold"/>
                                        <p:tgtEl>
                                          <p:spTgt spid="395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526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9" fill="hold" nodeType="afterEffect">
                                  <p:stCondLst>
                                    <p:cond delay="0"/>
                                  </p:stCondLst>
                                  <p:childTnLst>
                                    <p:set>
                                      <p:cBhvr>
                                        <p:cTn id="11" dur="1" fill="hold">
                                          <p:stCondLst>
                                            <p:cond delay="0"/>
                                          </p:stCondLst>
                                        </p:cTn>
                                        <p:tgtEl>
                                          <p:spTgt spid="395268"/>
                                        </p:tgtEl>
                                        <p:attrNameLst>
                                          <p:attrName>style.visibility</p:attrName>
                                        </p:attrNameLst>
                                      </p:cBhvr>
                                      <p:to>
                                        <p:strVal val="visible"/>
                                      </p:to>
                                    </p:set>
                                    <p:anim calcmode="lin" valueType="num">
                                      <p:cBhvr additive="base">
                                        <p:cTn id="12" dur="500" fill="hold"/>
                                        <p:tgtEl>
                                          <p:spTgt spid="395268"/>
                                        </p:tgtEl>
                                        <p:attrNameLst>
                                          <p:attrName>ppt_x</p:attrName>
                                        </p:attrNameLst>
                                      </p:cBhvr>
                                      <p:tavLst>
                                        <p:tav tm="0">
                                          <p:val>
                                            <p:strVal val="0-#ppt_w/2"/>
                                          </p:val>
                                        </p:tav>
                                        <p:tav tm="100000">
                                          <p:val>
                                            <p:strVal val="#ppt_x"/>
                                          </p:val>
                                        </p:tav>
                                      </p:tavLst>
                                    </p:anim>
                                    <p:anim calcmode="lin" valueType="num">
                                      <p:cBhvr additive="base">
                                        <p:cTn id="13" dur="500" fill="hold"/>
                                        <p:tgtEl>
                                          <p:spTgt spid="395268"/>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9" fill="hold" grpId="0" nodeType="clickEffect">
                                  <p:stCondLst>
                                    <p:cond delay="0"/>
                                  </p:stCondLst>
                                  <p:childTnLst>
                                    <p:set>
                                      <p:cBhvr>
                                        <p:cTn id="17" dur="1" fill="hold">
                                          <p:stCondLst>
                                            <p:cond delay="0"/>
                                          </p:stCondLst>
                                        </p:cTn>
                                        <p:tgtEl>
                                          <p:spTgt spid="395269"/>
                                        </p:tgtEl>
                                        <p:attrNameLst>
                                          <p:attrName>style.visibility</p:attrName>
                                        </p:attrNameLst>
                                      </p:cBhvr>
                                      <p:to>
                                        <p:strVal val="visible"/>
                                      </p:to>
                                    </p:set>
                                    <p:anim calcmode="lin" valueType="num">
                                      <p:cBhvr additive="base">
                                        <p:cTn id="18" dur="500" fill="hold"/>
                                        <p:tgtEl>
                                          <p:spTgt spid="395269"/>
                                        </p:tgtEl>
                                        <p:attrNameLst>
                                          <p:attrName>ppt_x</p:attrName>
                                        </p:attrNameLst>
                                      </p:cBhvr>
                                      <p:tavLst>
                                        <p:tav tm="0">
                                          <p:val>
                                            <p:strVal val="0-#ppt_w/2"/>
                                          </p:val>
                                        </p:tav>
                                        <p:tav tm="100000">
                                          <p:val>
                                            <p:strVal val="#ppt_x"/>
                                          </p:val>
                                        </p:tav>
                                      </p:tavLst>
                                    </p:anim>
                                    <p:anim calcmode="lin" valueType="num">
                                      <p:cBhvr additive="base">
                                        <p:cTn id="19" dur="500" fill="hold"/>
                                        <p:tgtEl>
                                          <p:spTgt spid="395269"/>
                                        </p:tgtEl>
                                        <p:attrNameLst>
                                          <p:attrName>ppt_y</p:attrName>
                                        </p:attrNameLst>
                                      </p:cBhvr>
                                      <p:tavLst>
                                        <p:tav tm="0">
                                          <p:val>
                                            <p:strVal val="0-#ppt_h/2"/>
                                          </p:val>
                                        </p:tav>
                                        <p:tav tm="100000">
                                          <p:val>
                                            <p:strVal val="#ppt_y"/>
                                          </p:val>
                                        </p:tav>
                                      </p:tavLst>
                                    </p:anim>
                                  </p:childTnLst>
                                </p:cTn>
                              </p:par>
                            </p:childTnLst>
                          </p:cTn>
                        </p:par>
                        <p:par>
                          <p:cTn id="20" fill="hold" nodeType="afterGroup">
                            <p:stCondLst>
                              <p:cond delay="500"/>
                            </p:stCondLst>
                            <p:childTnLst>
                              <p:par>
                                <p:cTn id="21" presetID="2" presetClass="entr" presetSubtype="9" fill="hold" grpId="0" nodeType="afterEffect">
                                  <p:stCondLst>
                                    <p:cond delay="0"/>
                                  </p:stCondLst>
                                  <p:childTnLst>
                                    <p:set>
                                      <p:cBhvr>
                                        <p:cTn id="22" dur="1" fill="hold">
                                          <p:stCondLst>
                                            <p:cond delay="0"/>
                                          </p:stCondLst>
                                        </p:cTn>
                                        <p:tgtEl>
                                          <p:spTgt spid="395270"/>
                                        </p:tgtEl>
                                        <p:attrNameLst>
                                          <p:attrName>style.visibility</p:attrName>
                                        </p:attrNameLst>
                                      </p:cBhvr>
                                      <p:to>
                                        <p:strVal val="visible"/>
                                      </p:to>
                                    </p:set>
                                    <p:anim calcmode="lin" valueType="num">
                                      <p:cBhvr additive="base">
                                        <p:cTn id="23" dur="500" fill="hold"/>
                                        <p:tgtEl>
                                          <p:spTgt spid="395270"/>
                                        </p:tgtEl>
                                        <p:attrNameLst>
                                          <p:attrName>ppt_x</p:attrName>
                                        </p:attrNameLst>
                                      </p:cBhvr>
                                      <p:tavLst>
                                        <p:tav tm="0">
                                          <p:val>
                                            <p:strVal val="0-#ppt_w/2"/>
                                          </p:val>
                                        </p:tav>
                                        <p:tav tm="100000">
                                          <p:val>
                                            <p:strVal val="#ppt_x"/>
                                          </p:val>
                                        </p:tav>
                                      </p:tavLst>
                                    </p:anim>
                                    <p:anim calcmode="lin" valueType="num">
                                      <p:cBhvr additive="base">
                                        <p:cTn id="24" dur="500" fill="hold"/>
                                        <p:tgtEl>
                                          <p:spTgt spid="395270"/>
                                        </p:tgtEl>
                                        <p:attrNameLst>
                                          <p:attrName>ppt_y</p:attrName>
                                        </p:attrNameLst>
                                      </p:cBhvr>
                                      <p:tavLst>
                                        <p:tav tm="0">
                                          <p:val>
                                            <p:strVal val="0-#ppt_h/2"/>
                                          </p:val>
                                        </p:tav>
                                        <p:tav tm="100000">
                                          <p:val>
                                            <p:strVal val="#ppt_y"/>
                                          </p:val>
                                        </p:tav>
                                      </p:tavLst>
                                    </p:anim>
                                  </p:childTnLst>
                                </p:cTn>
                              </p:par>
                            </p:childTnLst>
                          </p:cTn>
                        </p:par>
                        <p:par>
                          <p:cTn id="25" fill="hold" nodeType="afterGroup">
                            <p:stCondLst>
                              <p:cond delay="1000"/>
                            </p:stCondLst>
                            <p:childTnLst>
                              <p:par>
                                <p:cTn id="26" presetID="2" presetClass="entr" presetSubtype="9" fill="hold" nodeType="afterEffect">
                                  <p:stCondLst>
                                    <p:cond delay="0"/>
                                  </p:stCondLst>
                                  <p:childTnLst>
                                    <p:set>
                                      <p:cBhvr>
                                        <p:cTn id="27" dur="1" fill="hold">
                                          <p:stCondLst>
                                            <p:cond delay="0"/>
                                          </p:stCondLst>
                                        </p:cTn>
                                        <p:tgtEl>
                                          <p:spTgt spid="395271"/>
                                        </p:tgtEl>
                                        <p:attrNameLst>
                                          <p:attrName>style.visibility</p:attrName>
                                        </p:attrNameLst>
                                      </p:cBhvr>
                                      <p:to>
                                        <p:strVal val="visible"/>
                                      </p:to>
                                    </p:set>
                                    <p:anim calcmode="lin" valueType="num">
                                      <p:cBhvr additive="base">
                                        <p:cTn id="28" dur="500" fill="hold"/>
                                        <p:tgtEl>
                                          <p:spTgt spid="395271"/>
                                        </p:tgtEl>
                                        <p:attrNameLst>
                                          <p:attrName>ppt_x</p:attrName>
                                        </p:attrNameLst>
                                      </p:cBhvr>
                                      <p:tavLst>
                                        <p:tav tm="0">
                                          <p:val>
                                            <p:strVal val="0-#ppt_w/2"/>
                                          </p:val>
                                        </p:tav>
                                        <p:tav tm="100000">
                                          <p:val>
                                            <p:strVal val="#ppt_x"/>
                                          </p:val>
                                        </p:tav>
                                      </p:tavLst>
                                    </p:anim>
                                    <p:anim calcmode="lin" valueType="num">
                                      <p:cBhvr additive="base">
                                        <p:cTn id="29" dur="500" fill="hold"/>
                                        <p:tgtEl>
                                          <p:spTgt spid="395271"/>
                                        </p:tgtEl>
                                        <p:attrNameLst>
                                          <p:attrName>ppt_y</p:attrName>
                                        </p:attrNameLst>
                                      </p:cBhvr>
                                      <p:tavLst>
                                        <p:tav tm="0">
                                          <p:val>
                                            <p:strVal val="0-#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9" fill="hold" grpId="0" nodeType="clickEffect">
                                  <p:stCondLst>
                                    <p:cond delay="0"/>
                                  </p:stCondLst>
                                  <p:childTnLst>
                                    <p:set>
                                      <p:cBhvr>
                                        <p:cTn id="33" dur="1" fill="hold">
                                          <p:stCondLst>
                                            <p:cond delay="0"/>
                                          </p:stCondLst>
                                        </p:cTn>
                                        <p:tgtEl>
                                          <p:spTgt spid="395272"/>
                                        </p:tgtEl>
                                        <p:attrNameLst>
                                          <p:attrName>style.visibility</p:attrName>
                                        </p:attrNameLst>
                                      </p:cBhvr>
                                      <p:to>
                                        <p:strVal val="visible"/>
                                      </p:to>
                                    </p:set>
                                    <p:anim calcmode="lin" valueType="num">
                                      <p:cBhvr additive="base">
                                        <p:cTn id="34" dur="500" fill="hold"/>
                                        <p:tgtEl>
                                          <p:spTgt spid="395272"/>
                                        </p:tgtEl>
                                        <p:attrNameLst>
                                          <p:attrName>ppt_x</p:attrName>
                                        </p:attrNameLst>
                                      </p:cBhvr>
                                      <p:tavLst>
                                        <p:tav tm="0">
                                          <p:val>
                                            <p:strVal val="0-#ppt_w/2"/>
                                          </p:val>
                                        </p:tav>
                                        <p:tav tm="100000">
                                          <p:val>
                                            <p:strVal val="#ppt_x"/>
                                          </p:val>
                                        </p:tav>
                                      </p:tavLst>
                                    </p:anim>
                                    <p:anim calcmode="lin" valueType="num">
                                      <p:cBhvr additive="base">
                                        <p:cTn id="35" dur="500" fill="hold"/>
                                        <p:tgtEl>
                                          <p:spTgt spid="395272"/>
                                        </p:tgtEl>
                                        <p:attrNameLst>
                                          <p:attrName>ppt_y</p:attrName>
                                        </p:attrNameLst>
                                      </p:cBhvr>
                                      <p:tavLst>
                                        <p:tav tm="0">
                                          <p:val>
                                            <p:strVal val="0-#ppt_h/2"/>
                                          </p:val>
                                        </p:tav>
                                        <p:tav tm="100000">
                                          <p:val>
                                            <p:strVal val="#ppt_y"/>
                                          </p:val>
                                        </p:tav>
                                      </p:tavLst>
                                    </p:anim>
                                  </p:childTnLst>
                                </p:cTn>
                              </p:par>
                            </p:childTnLst>
                          </p:cTn>
                        </p:par>
                        <p:par>
                          <p:cTn id="36" fill="hold" nodeType="afterGroup">
                            <p:stCondLst>
                              <p:cond delay="500"/>
                            </p:stCondLst>
                            <p:childTnLst>
                              <p:par>
                                <p:cTn id="37" presetID="1" presetClass="entr" presetSubtype="0" fill="hold" nodeType="afterEffect">
                                  <p:stCondLst>
                                    <p:cond delay="0"/>
                                  </p:stCondLst>
                                  <p:childTnLst>
                                    <p:set>
                                      <p:cBhvr>
                                        <p:cTn id="38" dur="1" fill="hold">
                                          <p:stCondLst>
                                            <p:cond delay="499"/>
                                          </p:stCondLst>
                                        </p:cTn>
                                        <p:tgtEl>
                                          <p:spTgt spid="395273"/>
                                        </p:tgtEl>
                                        <p:attrNameLst>
                                          <p:attrName>style.visibility</p:attrName>
                                        </p:attrNameLst>
                                      </p:cBhvr>
                                      <p:to>
                                        <p:strVal val="visible"/>
                                      </p:to>
                                    </p:set>
                                  </p:childTnLst>
                                </p:cTn>
                              </p:par>
                            </p:childTnLst>
                          </p:cTn>
                        </p:par>
                        <p:par>
                          <p:cTn id="39" fill="hold" nodeType="afterGroup">
                            <p:stCondLst>
                              <p:cond delay="1000"/>
                            </p:stCondLst>
                            <p:childTnLst>
                              <p:par>
                                <p:cTn id="40" presetID="2" presetClass="entr" presetSubtype="9" fill="hold" nodeType="afterEffect">
                                  <p:stCondLst>
                                    <p:cond delay="0"/>
                                  </p:stCondLst>
                                  <p:childTnLst>
                                    <p:set>
                                      <p:cBhvr>
                                        <p:cTn id="41" dur="1" fill="hold">
                                          <p:stCondLst>
                                            <p:cond delay="0"/>
                                          </p:stCondLst>
                                        </p:cTn>
                                        <p:tgtEl>
                                          <p:spTgt spid="395274"/>
                                        </p:tgtEl>
                                        <p:attrNameLst>
                                          <p:attrName>style.visibility</p:attrName>
                                        </p:attrNameLst>
                                      </p:cBhvr>
                                      <p:to>
                                        <p:strVal val="visible"/>
                                      </p:to>
                                    </p:set>
                                    <p:anim calcmode="lin" valueType="num">
                                      <p:cBhvr additive="base">
                                        <p:cTn id="42" dur="500" fill="hold"/>
                                        <p:tgtEl>
                                          <p:spTgt spid="395274"/>
                                        </p:tgtEl>
                                        <p:attrNameLst>
                                          <p:attrName>ppt_x</p:attrName>
                                        </p:attrNameLst>
                                      </p:cBhvr>
                                      <p:tavLst>
                                        <p:tav tm="0">
                                          <p:val>
                                            <p:strVal val="0-#ppt_w/2"/>
                                          </p:val>
                                        </p:tav>
                                        <p:tav tm="100000">
                                          <p:val>
                                            <p:strVal val="#ppt_x"/>
                                          </p:val>
                                        </p:tav>
                                      </p:tavLst>
                                    </p:anim>
                                    <p:anim calcmode="lin" valueType="num">
                                      <p:cBhvr additive="base">
                                        <p:cTn id="43" dur="500" fill="hold"/>
                                        <p:tgtEl>
                                          <p:spTgt spid="3952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P spid="395269" grpId="0" autoUpdateAnimBg="0"/>
      <p:bldP spid="395270" grpId="0" autoUpdateAnimBg="0"/>
      <p:bldP spid="39527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B1F0D19-E9F0-4F24-B0CB-D69C5371990A}"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7577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75780" name="Rectangle 2"/>
          <p:cNvSpPr>
            <a:spLocks noGrp="1" noChangeArrowheads="1"/>
          </p:cNvSpPr>
          <p:nvPr>
            <p:ph type="title"/>
          </p:nvPr>
        </p:nvSpPr>
        <p:spPr/>
        <p:txBody>
          <a:bodyPr/>
          <a:lstStyle/>
          <a:p>
            <a:pPr algn="l" eaLnBrk="1" hangingPunct="1"/>
            <a:r>
              <a:rPr lang="zh-CN" altLang="en-US" smtClean="0"/>
              <a:t>例</a:t>
            </a:r>
            <a:r>
              <a:rPr lang="en-US" altLang="zh-CN" smtClean="0"/>
              <a:t>3(</a:t>
            </a:r>
            <a:r>
              <a:rPr lang="zh-CN" altLang="en-US" smtClean="0"/>
              <a:t>续</a:t>
            </a:r>
            <a:r>
              <a:rPr lang="en-US" altLang="zh-CN" smtClean="0"/>
              <a:t>4)</a:t>
            </a:r>
          </a:p>
        </p:txBody>
      </p:sp>
      <p:sp>
        <p:nvSpPr>
          <p:cNvPr id="397315" name="Rectangle 3"/>
          <p:cNvSpPr>
            <a:spLocks noGrp="1" noChangeArrowheads="1"/>
          </p:cNvSpPr>
          <p:nvPr>
            <p:ph type="body" idx="1"/>
          </p:nvPr>
        </p:nvSpPr>
        <p:spPr>
          <a:xfrm>
            <a:off x="1143000" y="4419600"/>
            <a:ext cx="7772400" cy="442913"/>
          </a:xfrm>
        </p:spPr>
        <p:txBody>
          <a:bodyPr/>
          <a:lstStyle/>
          <a:p>
            <a:pPr marL="457200" indent="-457200" eaLnBrk="1" hangingPunct="1">
              <a:buFont typeface="Wingdings" panose="05000000000000000000" pitchFamily="2" charset="2"/>
              <a:buNone/>
            </a:pPr>
            <a:r>
              <a:rPr lang="zh-CN" altLang="en-US" sz="2400" smtClean="0"/>
              <a:t>由上图看出，</a:t>
            </a:r>
            <a:r>
              <a:rPr lang="en-US" altLang="zh-CN" sz="2400" smtClean="0"/>
              <a:t>y</a:t>
            </a:r>
            <a:r>
              <a:rPr lang="en-US" altLang="zh-CN" sz="2400" baseline="-25000" smtClean="0"/>
              <a:t>1</a:t>
            </a:r>
            <a:r>
              <a:rPr lang="zh-CN" altLang="en-US" sz="2400" smtClean="0"/>
              <a:t>与</a:t>
            </a:r>
            <a:r>
              <a:rPr lang="en-US" altLang="zh-CN" sz="2400" smtClean="0"/>
              <a:t>y</a:t>
            </a:r>
            <a:r>
              <a:rPr lang="en-US" altLang="zh-CN" sz="2400" baseline="-25000" smtClean="0"/>
              <a:t>2</a:t>
            </a:r>
            <a:r>
              <a:rPr lang="zh-CN" altLang="en-US" sz="2400" smtClean="0"/>
              <a:t>两曲线有唯一交点，其横坐标为</a:t>
            </a:r>
            <a:r>
              <a:rPr lang="zh-CN" altLang="en-US" sz="2400" smtClean="0">
                <a:sym typeface="Symbol" panose="05050102010706020507" pitchFamily="18" charset="2"/>
              </a:rPr>
              <a:t></a:t>
            </a:r>
            <a:r>
              <a:rPr lang="zh-CN" altLang="en-US" sz="2400" baseline="30000" smtClean="0">
                <a:sym typeface="Symbol" panose="05050102010706020507" pitchFamily="18" charset="2"/>
              </a:rPr>
              <a:t>*</a:t>
            </a:r>
            <a:r>
              <a:rPr lang="zh-CN" altLang="en-US" sz="2400" smtClean="0">
                <a:sym typeface="Symbol" panose="05050102010706020507" pitchFamily="18" charset="2"/>
              </a:rPr>
              <a:t>，</a:t>
            </a:r>
          </a:p>
        </p:txBody>
      </p:sp>
      <p:sp>
        <p:nvSpPr>
          <p:cNvPr id="75782" name="Line 4"/>
          <p:cNvSpPr>
            <a:spLocks noChangeShapeType="1"/>
          </p:cNvSpPr>
          <p:nvPr/>
        </p:nvSpPr>
        <p:spPr bwMode="auto">
          <a:xfrm>
            <a:off x="2590800" y="3657600"/>
            <a:ext cx="495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5783" name="Line 5"/>
          <p:cNvSpPr>
            <a:spLocks noChangeShapeType="1"/>
          </p:cNvSpPr>
          <p:nvPr/>
        </p:nvSpPr>
        <p:spPr bwMode="auto">
          <a:xfrm flipV="1">
            <a:off x="3048000" y="1143000"/>
            <a:ext cx="0" cy="297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5784" name="Arc 6"/>
          <p:cNvSpPr>
            <a:spLocks/>
          </p:cNvSpPr>
          <p:nvPr/>
        </p:nvSpPr>
        <p:spPr bwMode="auto">
          <a:xfrm flipH="1" flipV="1">
            <a:off x="4343400" y="1600200"/>
            <a:ext cx="2576513" cy="2149475"/>
          </a:xfrm>
          <a:custGeom>
            <a:avLst/>
            <a:gdLst>
              <a:gd name="T0" fmla="*/ 0 w 22336"/>
              <a:gd name="T1" fmla="*/ 2147483646 h 21600"/>
              <a:gd name="T2" fmla="*/ 2147483646 w 22336"/>
              <a:gd name="T3" fmla="*/ 2147483646 h 21600"/>
              <a:gd name="T4" fmla="*/ 2147483646 w 22336"/>
              <a:gd name="T5" fmla="*/ 2147483646 h 21600"/>
              <a:gd name="T6" fmla="*/ 0 60000 65536"/>
              <a:gd name="T7" fmla="*/ 0 60000 65536"/>
              <a:gd name="T8" fmla="*/ 0 60000 65536"/>
              <a:gd name="T9" fmla="*/ 0 w 22336"/>
              <a:gd name="T10" fmla="*/ 0 h 21600"/>
              <a:gd name="T11" fmla="*/ 22336 w 22336"/>
              <a:gd name="T12" fmla="*/ 21600 h 21600"/>
            </a:gdLst>
            <a:ahLst/>
            <a:cxnLst>
              <a:cxn ang="T6">
                <a:pos x="T0" y="T1"/>
              </a:cxn>
              <a:cxn ang="T7">
                <a:pos x="T2" y="T3"/>
              </a:cxn>
              <a:cxn ang="T8">
                <a:pos x="T4" y="T5"/>
              </a:cxn>
            </a:cxnLst>
            <a:rect l="T9" t="T10" r="T11" b="T12"/>
            <a:pathLst>
              <a:path w="22336" h="21600" fill="none" extrusionOk="0">
                <a:moveTo>
                  <a:pt x="-1" y="14"/>
                </a:moveTo>
                <a:cubicBezTo>
                  <a:pt x="265" y="4"/>
                  <a:pt x="531" y="-1"/>
                  <a:pt x="798" y="0"/>
                </a:cubicBezTo>
                <a:cubicBezTo>
                  <a:pt x="12091" y="0"/>
                  <a:pt x="21478" y="8699"/>
                  <a:pt x="22335" y="19960"/>
                </a:cubicBezTo>
              </a:path>
              <a:path w="22336" h="21600" stroke="0" extrusionOk="0">
                <a:moveTo>
                  <a:pt x="-1" y="14"/>
                </a:moveTo>
                <a:cubicBezTo>
                  <a:pt x="265" y="4"/>
                  <a:pt x="531" y="-1"/>
                  <a:pt x="798" y="0"/>
                </a:cubicBezTo>
                <a:cubicBezTo>
                  <a:pt x="12091" y="0"/>
                  <a:pt x="21478" y="8699"/>
                  <a:pt x="22335" y="19960"/>
                </a:cubicBezTo>
                <a:lnTo>
                  <a:pt x="798" y="21600"/>
                </a:lnTo>
                <a:lnTo>
                  <a:pt x="-1" y="14"/>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785" name="Arc 7"/>
          <p:cNvSpPr>
            <a:spLocks/>
          </p:cNvSpPr>
          <p:nvPr/>
        </p:nvSpPr>
        <p:spPr bwMode="auto">
          <a:xfrm flipH="1" flipV="1">
            <a:off x="4267200" y="1912938"/>
            <a:ext cx="3033713" cy="1363662"/>
          </a:xfrm>
          <a:custGeom>
            <a:avLst/>
            <a:gdLst>
              <a:gd name="T0" fmla="*/ 0 w 22336"/>
              <a:gd name="T1" fmla="*/ 2147483646 h 21600"/>
              <a:gd name="T2" fmla="*/ 2147483646 w 22336"/>
              <a:gd name="T3" fmla="*/ 2147483646 h 21600"/>
              <a:gd name="T4" fmla="*/ 2147483646 w 22336"/>
              <a:gd name="T5" fmla="*/ 2147483646 h 21600"/>
              <a:gd name="T6" fmla="*/ 0 60000 65536"/>
              <a:gd name="T7" fmla="*/ 0 60000 65536"/>
              <a:gd name="T8" fmla="*/ 0 60000 65536"/>
              <a:gd name="T9" fmla="*/ 0 w 22336"/>
              <a:gd name="T10" fmla="*/ 0 h 21600"/>
              <a:gd name="T11" fmla="*/ 22336 w 22336"/>
              <a:gd name="T12" fmla="*/ 21600 h 21600"/>
            </a:gdLst>
            <a:ahLst/>
            <a:cxnLst>
              <a:cxn ang="T6">
                <a:pos x="T0" y="T1"/>
              </a:cxn>
              <a:cxn ang="T7">
                <a:pos x="T2" y="T3"/>
              </a:cxn>
              <a:cxn ang="T8">
                <a:pos x="T4" y="T5"/>
              </a:cxn>
            </a:cxnLst>
            <a:rect l="T9" t="T10" r="T11" b="T12"/>
            <a:pathLst>
              <a:path w="22336" h="21600" fill="none" extrusionOk="0">
                <a:moveTo>
                  <a:pt x="-1" y="14"/>
                </a:moveTo>
                <a:cubicBezTo>
                  <a:pt x="265" y="4"/>
                  <a:pt x="531" y="-1"/>
                  <a:pt x="798" y="0"/>
                </a:cubicBezTo>
                <a:cubicBezTo>
                  <a:pt x="12091" y="0"/>
                  <a:pt x="21478" y="8699"/>
                  <a:pt x="22335" y="19960"/>
                </a:cubicBezTo>
              </a:path>
              <a:path w="22336" h="21600" stroke="0" extrusionOk="0">
                <a:moveTo>
                  <a:pt x="-1" y="14"/>
                </a:moveTo>
                <a:cubicBezTo>
                  <a:pt x="265" y="4"/>
                  <a:pt x="531" y="-1"/>
                  <a:pt x="798" y="0"/>
                </a:cubicBezTo>
                <a:cubicBezTo>
                  <a:pt x="12091" y="0"/>
                  <a:pt x="21478" y="8699"/>
                  <a:pt x="22335" y="19960"/>
                </a:cubicBezTo>
                <a:lnTo>
                  <a:pt x="798" y="21600"/>
                </a:lnTo>
                <a:lnTo>
                  <a:pt x="-1" y="14"/>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786" name="Line 8"/>
          <p:cNvSpPr>
            <a:spLocks noChangeShapeType="1"/>
          </p:cNvSpPr>
          <p:nvPr/>
        </p:nvSpPr>
        <p:spPr bwMode="auto">
          <a:xfrm>
            <a:off x="4343400" y="1828800"/>
            <a:ext cx="0" cy="187166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787" name="Line 9"/>
          <p:cNvSpPr>
            <a:spLocks noChangeShapeType="1"/>
          </p:cNvSpPr>
          <p:nvPr/>
        </p:nvSpPr>
        <p:spPr bwMode="auto">
          <a:xfrm>
            <a:off x="4591050" y="2514600"/>
            <a:ext cx="38100" cy="11430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788" name="Line 10"/>
          <p:cNvSpPr>
            <a:spLocks noChangeShapeType="1"/>
          </p:cNvSpPr>
          <p:nvPr/>
        </p:nvSpPr>
        <p:spPr bwMode="auto">
          <a:xfrm>
            <a:off x="3048000" y="2209800"/>
            <a:ext cx="1331913"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789" name="Line 11"/>
          <p:cNvSpPr>
            <a:spLocks noChangeShapeType="1"/>
          </p:cNvSpPr>
          <p:nvPr/>
        </p:nvSpPr>
        <p:spPr bwMode="auto">
          <a:xfrm>
            <a:off x="3048000" y="1828800"/>
            <a:ext cx="1366838"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790" name="Text Box 12"/>
          <p:cNvSpPr txBox="1">
            <a:spLocks noChangeArrowheads="1"/>
          </p:cNvSpPr>
          <p:nvPr/>
        </p:nvSpPr>
        <p:spPr bwMode="auto">
          <a:xfrm>
            <a:off x="4191000" y="3657600"/>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r>
              <a:rPr lang="en-US" altLang="zh-CN" sz="2400">
                <a:sym typeface="Symbol" panose="05050102010706020507" pitchFamily="18" charset="2"/>
              </a:rPr>
              <a:t></a:t>
            </a:r>
          </a:p>
        </p:txBody>
      </p:sp>
      <p:sp>
        <p:nvSpPr>
          <p:cNvPr id="75791" name="Text Box 13"/>
          <p:cNvSpPr txBox="1">
            <a:spLocks noChangeArrowheads="1"/>
          </p:cNvSpPr>
          <p:nvPr/>
        </p:nvSpPr>
        <p:spPr bwMode="auto">
          <a:xfrm>
            <a:off x="2667000" y="1600200"/>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r>
              <a:rPr lang="en-US" altLang="zh-CN" sz="2400"/>
              <a:t>b</a:t>
            </a:r>
            <a:r>
              <a:rPr lang="en-US" altLang="zh-CN" sz="2400">
                <a:sym typeface="Symbol" panose="05050102010706020507" pitchFamily="18" charset="2"/>
              </a:rPr>
              <a:t></a:t>
            </a:r>
          </a:p>
        </p:txBody>
      </p:sp>
      <p:sp>
        <p:nvSpPr>
          <p:cNvPr id="75792" name="Text Box 14"/>
          <p:cNvSpPr txBox="1">
            <a:spLocks noChangeArrowheads="1"/>
          </p:cNvSpPr>
          <p:nvPr/>
        </p:nvSpPr>
        <p:spPr bwMode="auto">
          <a:xfrm>
            <a:off x="2057400" y="1981200"/>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r>
              <a:rPr lang="en-US" altLang="zh-CN" sz="2400">
                <a:sym typeface="Symbol" panose="05050102010706020507" pitchFamily="18" charset="2"/>
              </a:rPr>
              <a:t>(b-c)</a:t>
            </a:r>
          </a:p>
        </p:txBody>
      </p:sp>
      <p:sp>
        <p:nvSpPr>
          <p:cNvPr id="75793" name="Text Box 15"/>
          <p:cNvSpPr txBox="1">
            <a:spLocks noChangeArrowheads="1"/>
          </p:cNvSpPr>
          <p:nvPr/>
        </p:nvSpPr>
        <p:spPr bwMode="auto">
          <a:xfrm>
            <a:off x="4572000" y="3597275"/>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r>
              <a:rPr lang="en-US" altLang="zh-CN" sz="2400">
                <a:sym typeface="Symbol" panose="05050102010706020507" pitchFamily="18" charset="2"/>
              </a:rPr>
              <a:t></a:t>
            </a:r>
            <a:r>
              <a:rPr lang="en-US" altLang="zh-CN" sz="2400" baseline="30000">
                <a:sym typeface="Symbol" panose="05050102010706020507" pitchFamily="18" charset="2"/>
              </a:rPr>
              <a:t>*</a:t>
            </a:r>
          </a:p>
        </p:txBody>
      </p:sp>
      <p:sp>
        <p:nvSpPr>
          <p:cNvPr id="75794" name="Text Box 16"/>
          <p:cNvSpPr txBox="1">
            <a:spLocks noChangeArrowheads="1"/>
          </p:cNvSpPr>
          <p:nvPr/>
        </p:nvSpPr>
        <p:spPr bwMode="auto">
          <a:xfrm>
            <a:off x="2819400" y="1066800"/>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r>
              <a:rPr lang="en-US" altLang="zh-CN" sz="2400"/>
              <a:t>y</a:t>
            </a:r>
            <a:endParaRPr lang="en-US" altLang="zh-CN" sz="2400">
              <a:sym typeface="Symbol" panose="05050102010706020507" pitchFamily="18" charset="2"/>
            </a:endParaRPr>
          </a:p>
        </p:txBody>
      </p:sp>
      <p:sp>
        <p:nvSpPr>
          <p:cNvPr id="75795" name="Text Box 17"/>
          <p:cNvSpPr txBox="1">
            <a:spLocks noChangeArrowheads="1"/>
          </p:cNvSpPr>
          <p:nvPr/>
        </p:nvSpPr>
        <p:spPr bwMode="auto">
          <a:xfrm>
            <a:off x="7315200" y="3581400"/>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r>
              <a:rPr lang="en-US" altLang="zh-CN" sz="2400">
                <a:sym typeface="Symbol" panose="05050102010706020507" pitchFamily="18" charset="2"/>
              </a:rPr>
              <a:t></a:t>
            </a:r>
            <a:endParaRPr lang="en-US" altLang="zh-CN" sz="2400" baseline="30000">
              <a:sym typeface="Symbol" panose="05050102010706020507" pitchFamily="18" charset="2"/>
            </a:endParaRPr>
          </a:p>
        </p:txBody>
      </p:sp>
      <p:graphicFrame>
        <p:nvGraphicFramePr>
          <p:cNvPr id="75796" name="Object 18"/>
          <p:cNvGraphicFramePr>
            <a:graphicFrameLocks noChangeAspect="1"/>
          </p:cNvGraphicFramePr>
          <p:nvPr/>
        </p:nvGraphicFramePr>
        <p:xfrm>
          <a:off x="5334000" y="3657600"/>
          <a:ext cx="968375" cy="720725"/>
        </p:xfrm>
        <a:graphic>
          <a:graphicData uri="http://schemas.openxmlformats.org/presentationml/2006/ole">
            <mc:AlternateContent xmlns:mc="http://schemas.openxmlformats.org/markup-compatibility/2006">
              <mc:Choice xmlns:v="urn:schemas-microsoft-com:vml" Requires="v">
                <p:oleObj spid="_x0000_s75802" name="Equation" r:id="rId4" imgW="596641" imgH="444307" progId="Equation.3">
                  <p:embed/>
                </p:oleObj>
              </mc:Choice>
              <mc:Fallback>
                <p:oleObj name="Equation" r:id="rId4" imgW="596641" imgH="444307" progId="Equation.3">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3657600"/>
                        <a:ext cx="968375"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97" name="Text Box 19"/>
          <p:cNvSpPr txBox="1">
            <a:spLocks noChangeArrowheads="1"/>
          </p:cNvSpPr>
          <p:nvPr/>
        </p:nvSpPr>
        <p:spPr bwMode="auto">
          <a:xfrm>
            <a:off x="6324600" y="2819400"/>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r>
              <a:rPr lang="en-US" altLang="zh-CN" sz="2400"/>
              <a:t>y</a:t>
            </a:r>
            <a:r>
              <a:rPr lang="en-US" altLang="zh-CN" sz="2400" baseline="-25000"/>
              <a:t>2</a:t>
            </a:r>
            <a:endParaRPr lang="en-US" altLang="zh-CN" sz="2400" baseline="-25000">
              <a:sym typeface="Symbol" panose="05050102010706020507" pitchFamily="18" charset="2"/>
            </a:endParaRPr>
          </a:p>
        </p:txBody>
      </p:sp>
      <p:sp>
        <p:nvSpPr>
          <p:cNvPr id="75798" name="Text Box 20"/>
          <p:cNvSpPr txBox="1">
            <a:spLocks noChangeArrowheads="1"/>
          </p:cNvSpPr>
          <p:nvPr/>
        </p:nvSpPr>
        <p:spPr bwMode="auto">
          <a:xfrm>
            <a:off x="5486400" y="3048000"/>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r>
              <a:rPr lang="en-US" altLang="zh-CN" sz="2400"/>
              <a:t>y</a:t>
            </a:r>
            <a:r>
              <a:rPr lang="en-US" altLang="zh-CN" sz="2400" baseline="-25000"/>
              <a:t>1</a:t>
            </a:r>
            <a:endParaRPr lang="en-US" altLang="zh-CN" sz="2400" baseline="-25000">
              <a:sym typeface="Symbol" panose="05050102010706020507" pitchFamily="18" charset="2"/>
            </a:endParaRPr>
          </a:p>
        </p:txBody>
      </p:sp>
      <p:sp>
        <p:nvSpPr>
          <p:cNvPr id="397333" name="Text Box 21"/>
          <p:cNvSpPr txBox="1">
            <a:spLocks noChangeArrowheads="1"/>
          </p:cNvSpPr>
          <p:nvPr/>
        </p:nvSpPr>
        <p:spPr bwMode="auto">
          <a:xfrm>
            <a:off x="1219200" y="5181600"/>
            <a:ext cx="3048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r>
              <a:rPr lang="zh-CN" altLang="en-US" sz="2400">
                <a:sym typeface="Symbol" panose="05050102010706020507" pitchFamily="18" charset="2"/>
              </a:rPr>
              <a:t>且</a:t>
            </a:r>
            <a:r>
              <a:rPr lang="zh-CN" altLang="en-US" sz="2400" baseline="30000">
                <a:sym typeface="Symbol" panose="05050102010706020507" pitchFamily="18" charset="2"/>
              </a:rPr>
              <a:t>*</a:t>
            </a:r>
            <a:r>
              <a:rPr lang="zh-CN" altLang="en-US" sz="2400">
                <a:sym typeface="Symbol" panose="05050102010706020507" pitchFamily="18" charset="2"/>
              </a:rPr>
              <a:t>唯一存在、有限，</a:t>
            </a:r>
          </a:p>
        </p:txBody>
      </p:sp>
      <p:graphicFrame>
        <p:nvGraphicFramePr>
          <p:cNvPr id="397334" name="Object 22"/>
          <p:cNvGraphicFramePr>
            <a:graphicFrameLocks noChangeAspect="1"/>
          </p:cNvGraphicFramePr>
          <p:nvPr/>
        </p:nvGraphicFramePr>
        <p:xfrm>
          <a:off x="4365625" y="4876800"/>
          <a:ext cx="1806575" cy="890588"/>
        </p:xfrm>
        <a:graphic>
          <a:graphicData uri="http://schemas.openxmlformats.org/presentationml/2006/ole">
            <mc:AlternateContent xmlns:mc="http://schemas.openxmlformats.org/markup-compatibility/2006">
              <mc:Choice xmlns:v="urn:schemas-microsoft-com:vml" Requires="v">
                <p:oleObj spid="_x0000_s75803" name="Equation" r:id="rId6" imgW="901309" imgH="444307" progId="Equation.3">
                  <p:embed/>
                </p:oleObj>
              </mc:Choice>
              <mc:Fallback>
                <p:oleObj name="Equation" r:id="rId6" imgW="901309" imgH="444307" progId="Equation.3">
                  <p:embed/>
                  <p:pic>
                    <p:nvPicPr>
                      <p:cNvPr id="0"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5625" y="4876800"/>
                        <a:ext cx="1806575" cy="89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80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1907262E-4986-49FC-8B72-FD6D35645889}" type="slidenum">
              <a:rPr lang="zh-CN" altLang="en-US" sz="1800">
                <a:solidFill>
                  <a:srgbClr val="00FF00"/>
                </a:solidFill>
                <a:ea typeface="黑体" panose="02010609060101010101" pitchFamily="49" charset="-122"/>
              </a:rPr>
              <a:pPr/>
              <a:t>35</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anim calcmode="lin" valueType="num">
                                      <p:cBhvr additive="base">
                                        <p:cTn id="7" dur="500" fill="hold"/>
                                        <p:tgtEl>
                                          <p:spTgt spid="3973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7315">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97333"/>
                                        </p:tgtEl>
                                        <p:attrNameLst>
                                          <p:attrName>style.visibility</p:attrName>
                                        </p:attrNameLst>
                                      </p:cBhvr>
                                      <p:to>
                                        <p:strVal val="visible"/>
                                      </p:to>
                                    </p:set>
                                    <p:anim calcmode="lin" valueType="num">
                                      <p:cBhvr additive="base">
                                        <p:cTn id="12" dur="500" fill="hold"/>
                                        <p:tgtEl>
                                          <p:spTgt spid="397333"/>
                                        </p:tgtEl>
                                        <p:attrNameLst>
                                          <p:attrName>ppt_x</p:attrName>
                                        </p:attrNameLst>
                                      </p:cBhvr>
                                      <p:tavLst>
                                        <p:tav tm="0">
                                          <p:val>
                                            <p:strVal val="0-#ppt_w/2"/>
                                          </p:val>
                                        </p:tav>
                                        <p:tav tm="100000">
                                          <p:val>
                                            <p:strVal val="#ppt_x"/>
                                          </p:val>
                                        </p:tav>
                                      </p:tavLst>
                                    </p:anim>
                                    <p:anim calcmode="lin" valueType="num">
                                      <p:cBhvr additive="base">
                                        <p:cTn id="13" dur="500" fill="hold"/>
                                        <p:tgtEl>
                                          <p:spTgt spid="39733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nodeType="afterEffect">
                                  <p:stCondLst>
                                    <p:cond delay="0"/>
                                  </p:stCondLst>
                                  <p:childTnLst>
                                    <p:set>
                                      <p:cBhvr>
                                        <p:cTn id="16" dur="1" fill="hold">
                                          <p:stCondLst>
                                            <p:cond delay="0"/>
                                          </p:stCondLst>
                                        </p:cTn>
                                        <p:tgtEl>
                                          <p:spTgt spid="397334"/>
                                        </p:tgtEl>
                                        <p:attrNameLst>
                                          <p:attrName>style.visibility</p:attrName>
                                        </p:attrNameLst>
                                      </p:cBhvr>
                                      <p:to>
                                        <p:strVal val="visible"/>
                                      </p:to>
                                    </p:set>
                                    <p:anim calcmode="lin" valueType="num">
                                      <p:cBhvr additive="base">
                                        <p:cTn id="17" dur="500" fill="hold"/>
                                        <p:tgtEl>
                                          <p:spTgt spid="397334"/>
                                        </p:tgtEl>
                                        <p:attrNameLst>
                                          <p:attrName>ppt_x</p:attrName>
                                        </p:attrNameLst>
                                      </p:cBhvr>
                                      <p:tavLst>
                                        <p:tav tm="0">
                                          <p:val>
                                            <p:strVal val="1+#ppt_w/2"/>
                                          </p:val>
                                        </p:tav>
                                        <p:tav tm="100000">
                                          <p:val>
                                            <p:strVal val="#ppt_x"/>
                                          </p:val>
                                        </p:tav>
                                      </p:tavLst>
                                    </p:anim>
                                    <p:anim calcmode="lin" valueType="num">
                                      <p:cBhvr additive="base">
                                        <p:cTn id="18" dur="500" fill="hold"/>
                                        <p:tgtEl>
                                          <p:spTgt spid="3973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build="p" autoUpdateAnimBg="0"/>
      <p:bldP spid="39733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80AD344-1A3D-443E-97CD-D66AE3BF8828}"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7782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77828" name="Rectangle 2"/>
          <p:cNvSpPr>
            <a:spLocks noGrp="1" noChangeArrowheads="1"/>
          </p:cNvSpPr>
          <p:nvPr>
            <p:ph type="title"/>
          </p:nvPr>
        </p:nvSpPr>
        <p:spPr/>
        <p:txBody>
          <a:bodyPr/>
          <a:lstStyle/>
          <a:p>
            <a:pPr algn="l" eaLnBrk="1" hangingPunct="1"/>
            <a:r>
              <a:rPr lang="zh-CN" altLang="en-US" smtClean="0"/>
              <a:t>例</a:t>
            </a:r>
            <a:r>
              <a:rPr lang="en-US" altLang="zh-CN" smtClean="0"/>
              <a:t>3(</a:t>
            </a:r>
            <a:r>
              <a:rPr lang="zh-CN" altLang="en-US" smtClean="0"/>
              <a:t>续</a:t>
            </a:r>
            <a:r>
              <a:rPr lang="en-US" altLang="zh-CN" smtClean="0"/>
              <a:t>5)</a:t>
            </a:r>
          </a:p>
        </p:txBody>
      </p:sp>
      <p:sp>
        <p:nvSpPr>
          <p:cNvPr id="77829" name="Line 3"/>
          <p:cNvSpPr>
            <a:spLocks noChangeShapeType="1"/>
          </p:cNvSpPr>
          <p:nvPr/>
        </p:nvSpPr>
        <p:spPr bwMode="auto">
          <a:xfrm>
            <a:off x="2590800" y="4724400"/>
            <a:ext cx="495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30" name="Line 4"/>
          <p:cNvSpPr>
            <a:spLocks noChangeShapeType="1"/>
          </p:cNvSpPr>
          <p:nvPr/>
        </p:nvSpPr>
        <p:spPr bwMode="auto">
          <a:xfrm flipV="1">
            <a:off x="3048000" y="2209800"/>
            <a:ext cx="0" cy="434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31" name="Arc 5"/>
          <p:cNvSpPr>
            <a:spLocks/>
          </p:cNvSpPr>
          <p:nvPr/>
        </p:nvSpPr>
        <p:spPr bwMode="auto">
          <a:xfrm flipH="1" flipV="1">
            <a:off x="4343400" y="2819400"/>
            <a:ext cx="3048000" cy="2895600"/>
          </a:xfrm>
          <a:custGeom>
            <a:avLst/>
            <a:gdLst>
              <a:gd name="T0" fmla="*/ 0 w 22336"/>
              <a:gd name="T1" fmla="*/ 2147483646 h 21600"/>
              <a:gd name="T2" fmla="*/ 2147483646 w 22336"/>
              <a:gd name="T3" fmla="*/ 2147483646 h 21600"/>
              <a:gd name="T4" fmla="*/ 2147483646 w 22336"/>
              <a:gd name="T5" fmla="*/ 2147483646 h 21600"/>
              <a:gd name="T6" fmla="*/ 0 60000 65536"/>
              <a:gd name="T7" fmla="*/ 0 60000 65536"/>
              <a:gd name="T8" fmla="*/ 0 60000 65536"/>
              <a:gd name="T9" fmla="*/ 0 w 22336"/>
              <a:gd name="T10" fmla="*/ 0 h 21600"/>
              <a:gd name="T11" fmla="*/ 22336 w 22336"/>
              <a:gd name="T12" fmla="*/ 21600 h 21600"/>
            </a:gdLst>
            <a:ahLst/>
            <a:cxnLst>
              <a:cxn ang="T6">
                <a:pos x="T0" y="T1"/>
              </a:cxn>
              <a:cxn ang="T7">
                <a:pos x="T2" y="T3"/>
              </a:cxn>
              <a:cxn ang="T8">
                <a:pos x="T4" y="T5"/>
              </a:cxn>
            </a:cxnLst>
            <a:rect l="T9" t="T10" r="T11" b="T12"/>
            <a:pathLst>
              <a:path w="22336" h="21600" fill="none" extrusionOk="0">
                <a:moveTo>
                  <a:pt x="-1" y="14"/>
                </a:moveTo>
                <a:cubicBezTo>
                  <a:pt x="265" y="4"/>
                  <a:pt x="531" y="-1"/>
                  <a:pt x="798" y="0"/>
                </a:cubicBezTo>
                <a:cubicBezTo>
                  <a:pt x="12091" y="0"/>
                  <a:pt x="21478" y="8699"/>
                  <a:pt x="22335" y="19960"/>
                </a:cubicBezTo>
              </a:path>
              <a:path w="22336" h="21600" stroke="0" extrusionOk="0">
                <a:moveTo>
                  <a:pt x="-1" y="14"/>
                </a:moveTo>
                <a:cubicBezTo>
                  <a:pt x="265" y="4"/>
                  <a:pt x="531" y="-1"/>
                  <a:pt x="798" y="0"/>
                </a:cubicBezTo>
                <a:cubicBezTo>
                  <a:pt x="12091" y="0"/>
                  <a:pt x="21478" y="8699"/>
                  <a:pt x="22335" y="19960"/>
                </a:cubicBezTo>
                <a:lnTo>
                  <a:pt x="798" y="21600"/>
                </a:lnTo>
                <a:lnTo>
                  <a:pt x="-1" y="14"/>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32" name="Line 6"/>
          <p:cNvSpPr>
            <a:spLocks noChangeShapeType="1"/>
          </p:cNvSpPr>
          <p:nvPr/>
        </p:nvSpPr>
        <p:spPr bwMode="auto">
          <a:xfrm>
            <a:off x="4343400" y="3048000"/>
            <a:ext cx="0" cy="316706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7833" name="Line 7"/>
          <p:cNvSpPr>
            <a:spLocks noChangeShapeType="1"/>
          </p:cNvSpPr>
          <p:nvPr/>
        </p:nvSpPr>
        <p:spPr bwMode="auto">
          <a:xfrm>
            <a:off x="5657850" y="4737100"/>
            <a:ext cx="0" cy="503238"/>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7834" name="Line 8"/>
          <p:cNvSpPr>
            <a:spLocks noChangeShapeType="1"/>
          </p:cNvSpPr>
          <p:nvPr/>
        </p:nvSpPr>
        <p:spPr bwMode="auto">
          <a:xfrm>
            <a:off x="3048000" y="3048000"/>
            <a:ext cx="1366838"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7835" name="Text Box 9"/>
          <p:cNvSpPr txBox="1">
            <a:spLocks noChangeArrowheads="1"/>
          </p:cNvSpPr>
          <p:nvPr/>
        </p:nvSpPr>
        <p:spPr bwMode="auto">
          <a:xfrm>
            <a:off x="4191000" y="4724400"/>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r>
              <a:rPr lang="en-US" altLang="zh-CN" sz="2400">
                <a:sym typeface="Symbol" panose="05050102010706020507" pitchFamily="18" charset="2"/>
              </a:rPr>
              <a:t></a:t>
            </a:r>
          </a:p>
        </p:txBody>
      </p:sp>
      <p:sp>
        <p:nvSpPr>
          <p:cNvPr id="77836" name="Text Box 10"/>
          <p:cNvSpPr txBox="1">
            <a:spLocks noChangeArrowheads="1"/>
          </p:cNvSpPr>
          <p:nvPr/>
        </p:nvSpPr>
        <p:spPr bwMode="auto">
          <a:xfrm>
            <a:off x="2667000" y="3048000"/>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r>
              <a:rPr lang="en-US" altLang="zh-CN" sz="2400"/>
              <a:t>b</a:t>
            </a:r>
            <a:r>
              <a:rPr lang="en-US" altLang="zh-CN" sz="2400">
                <a:sym typeface="Symbol" panose="05050102010706020507" pitchFamily="18" charset="2"/>
              </a:rPr>
              <a:t></a:t>
            </a:r>
          </a:p>
        </p:txBody>
      </p:sp>
      <p:sp>
        <p:nvSpPr>
          <p:cNvPr id="77837" name="Text Box 11"/>
          <p:cNvSpPr txBox="1">
            <a:spLocks noChangeArrowheads="1"/>
          </p:cNvSpPr>
          <p:nvPr/>
        </p:nvSpPr>
        <p:spPr bwMode="auto">
          <a:xfrm>
            <a:off x="2057400" y="5943600"/>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r>
              <a:rPr lang="en-US" altLang="zh-CN" sz="2400">
                <a:sym typeface="Symbol" panose="05050102010706020507" pitchFamily="18" charset="2"/>
              </a:rPr>
              <a:t>(b-c)</a:t>
            </a:r>
          </a:p>
        </p:txBody>
      </p:sp>
      <p:sp>
        <p:nvSpPr>
          <p:cNvPr id="77838" name="Text Box 12"/>
          <p:cNvSpPr txBox="1">
            <a:spLocks noChangeArrowheads="1"/>
          </p:cNvSpPr>
          <p:nvPr/>
        </p:nvSpPr>
        <p:spPr bwMode="auto">
          <a:xfrm>
            <a:off x="5581650" y="4283075"/>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r>
              <a:rPr lang="en-US" altLang="zh-CN" sz="2400">
                <a:sym typeface="Symbol" panose="05050102010706020507" pitchFamily="18" charset="2"/>
              </a:rPr>
              <a:t></a:t>
            </a:r>
            <a:r>
              <a:rPr lang="en-US" altLang="zh-CN" sz="2400" baseline="30000">
                <a:sym typeface="Symbol" panose="05050102010706020507" pitchFamily="18" charset="2"/>
              </a:rPr>
              <a:t>*</a:t>
            </a:r>
          </a:p>
        </p:txBody>
      </p:sp>
      <p:sp>
        <p:nvSpPr>
          <p:cNvPr id="77839" name="Text Box 13"/>
          <p:cNvSpPr txBox="1">
            <a:spLocks noChangeArrowheads="1"/>
          </p:cNvSpPr>
          <p:nvPr/>
        </p:nvSpPr>
        <p:spPr bwMode="auto">
          <a:xfrm>
            <a:off x="2819400" y="2133600"/>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r>
              <a:rPr lang="en-US" altLang="zh-CN" sz="2400"/>
              <a:t>y</a:t>
            </a:r>
            <a:endParaRPr lang="en-US" altLang="zh-CN" sz="2400">
              <a:sym typeface="Symbol" panose="05050102010706020507" pitchFamily="18" charset="2"/>
            </a:endParaRPr>
          </a:p>
        </p:txBody>
      </p:sp>
      <p:sp>
        <p:nvSpPr>
          <p:cNvPr id="77840" name="Text Box 14"/>
          <p:cNvSpPr txBox="1">
            <a:spLocks noChangeArrowheads="1"/>
          </p:cNvSpPr>
          <p:nvPr/>
        </p:nvSpPr>
        <p:spPr bwMode="auto">
          <a:xfrm>
            <a:off x="7315200" y="4648200"/>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r>
              <a:rPr lang="en-US" altLang="zh-CN" sz="2400">
                <a:sym typeface="Symbol" panose="05050102010706020507" pitchFamily="18" charset="2"/>
              </a:rPr>
              <a:t></a:t>
            </a:r>
            <a:endParaRPr lang="en-US" altLang="zh-CN" sz="2400" baseline="30000">
              <a:sym typeface="Symbol" panose="05050102010706020507" pitchFamily="18" charset="2"/>
            </a:endParaRPr>
          </a:p>
        </p:txBody>
      </p:sp>
      <p:graphicFrame>
        <p:nvGraphicFramePr>
          <p:cNvPr id="77841" name="Object 15"/>
          <p:cNvGraphicFramePr>
            <a:graphicFrameLocks noChangeAspect="1"/>
          </p:cNvGraphicFramePr>
          <p:nvPr/>
        </p:nvGraphicFramePr>
        <p:xfrm>
          <a:off x="4419600" y="4724400"/>
          <a:ext cx="968375" cy="720725"/>
        </p:xfrm>
        <a:graphic>
          <a:graphicData uri="http://schemas.openxmlformats.org/presentationml/2006/ole">
            <mc:AlternateContent xmlns:mc="http://schemas.openxmlformats.org/markup-compatibility/2006">
              <mc:Choice xmlns:v="urn:schemas-microsoft-com:vml" Requires="v">
                <p:oleObj spid="_x0000_s77850" name="Equation" r:id="rId4" imgW="596641" imgH="444307" progId="Equation.3">
                  <p:embed/>
                </p:oleObj>
              </mc:Choice>
              <mc:Fallback>
                <p:oleObj name="Equation" r:id="rId4" imgW="596641" imgH="444307"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4724400"/>
                        <a:ext cx="968375"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42" name="Text Box 16"/>
          <p:cNvSpPr txBox="1">
            <a:spLocks noChangeArrowheads="1"/>
          </p:cNvSpPr>
          <p:nvPr/>
        </p:nvSpPr>
        <p:spPr bwMode="auto">
          <a:xfrm>
            <a:off x="4953000" y="5562600"/>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r>
              <a:rPr lang="en-US" altLang="zh-CN" sz="2400"/>
              <a:t>y</a:t>
            </a:r>
            <a:r>
              <a:rPr lang="en-US" altLang="zh-CN" sz="2400" baseline="-25000"/>
              <a:t>2</a:t>
            </a:r>
            <a:endParaRPr lang="en-US" altLang="zh-CN" sz="2400" baseline="-25000">
              <a:sym typeface="Symbol" panose="05050102010706020507" pitchFamily="18" charset="2"/>
            </a:endParaRPr>
          </a:p>
        </p:txBody>
      </p:sp>
      <p:sp>
        <p:nvSpPr>
          <p:cNvPr id="77843" name="Text Box 17"/>
          <p:cNvSpPr txBox="1">
            <a:spLocks noChangeArrowheads="1"/>
          </p:cNvSpPr>
          <p:nvPr/>
        </p:nvSpPr>
        <p:spPr bwMode="auto">
          <a:xfrm>
            <a:off x="4953000" y="4114800"/>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spcBef>
                <a:spcPct val="50000"/>
              </a:spcBef>
              <a:buClrTx/>
              <a:buFontTx/>
              <a:buNone/>
            </a:pPr>
            <a:r>
              <a:rPr lang="en-US" altLang="zh-CN" sz="2400"/>
              <a:t>y</a:t>
            </a:r>
            <a:r>
              <a:rPr lang="en-US" altLang="zh-CN" sz="2400" baseline="-25000"/>
              <a:t>1</a:t>
            </a:r>
            <a:endParaRPr lang="en-US" altLang="zh-CN" sz="2400" baseline="-25000">
              <a:sym typeface="Symbol" panose="05050102010706020507" pitchFamily="18" charset="2"/>
            </a:endParaRPr>
          </a:p>
        </p:txBody>
      </p:sp>
      <p:sp>
        <p:nvSpPr>
          <p:cNvPr id="77844" name="Rectangle 18"/>
          <p:cNvSpPr>
            <a:spLocks noGrp="1" noChangeArrowheads="1"/>
          </p:cNvSpPr>
          <p:nvPr>
            <p:ph type="body" idx="1"/>
          </p:nvPr>
        </p:nvSpPr>
        <p:spPr>
          <a:xfrm>
            <a:off x="1143000" y="1143000"/>
            <a:ext cx="7696200" cy="442913"/>
          </a:xfrm>
        </p:spPr>
        <p:txBody>
          <a:bodyPr/>
          <a:lstStyle/>
          <a:p>
            <a:pPr eaLnBrk="1" hangingPunct="1">
              <a:buClr>
                <a:srgbClr val="CC00CC"/>
              </a:buClr>
              <a:buFont typeface="Wingdings" panose="05000000000000000000" pitchFamily="2" charset="2"/>
              <a:buAutoNum type="arabicParenR" startAt="3"/>
            </a:pPr>
            <a:r>
              <a:rPr lang="en-US" altLang="zh-CN" sz="2400" smtClean="0">
                <a:sym typeface="Symbol" panose="05050102010706020507" pitchFamily="18" charset="2"/>
              </a:rPr>
              <a:t>b</a:t>
            </a:r>
            <a:r>
              <a:rPr lang="zh-CN" altLang="en-US" sz="2000" smtClean="0"/>
              <a:t>＜</a:t>
            </a:r>
            <a:r>
              <a:rPr lang="en-US" altLang="zh-CN" sz="2400" smtClean="0">
                <a:sym typeface="Symbol" panose="05050102010706020507" pitchFamily="18" charset="2"/>
              </a:rPr>
              <a:t>c</a:t>
            </a:r>
            <a:r>
              <a:rPr lang="zh-CN" altLang="en-US" sz="2400" smtClean="0">
                <a:sym typeface="Symbol" panose="05050102010706020507" pitchFamily="18" charset="2"/>
              </a:rPr>
              <a:t>时，</a:t>
            </a:r>
            <a:r>
              <a:rPr lang="zh-CN" altLang="en-US" sz="2400" smtClean="0"/>
              <a:t>由下图看出，</a:t>
            </a:r>
            <a:r>
              <a:rPr lang="en-US" altLang="zh-CN" sz="2400" smtClean="0"/>
              <a:t>y</a:t>
            </a:r>
            <a:r>
              <a:rPr lang="en-US" altLang="zh-CN" sz="2400" baseline="-25000" smtClean="0"/>
              <a:t>1</a:t>
            </a:r>
            <a:r>
              <a:rPr lang="zh-CN" altLang="en-US" sz="2400" smtClean="0"/>
              <a:t>与</a:t>
            </a:r>
            <a:r>
              <a:rPr lang="en-US" altLang="zh-CN" sz="2400" smtClean="0"/>
              <a:t>y</a:t>
            </a:r>
            <a:r>
              <a:rPr lang="en-US" altLang="zh-CN" sz="2400" baseline="-25000" smtClean="0"/>
              <a:t>2</a:t>
            </a:r>
            <a:r>
              <a:rPr lang="zh-CN" altLang="en-US" sz="2400" smtClean="0"/>
              <a:t>两曲线仍有唯一交点，</a:t>
            </a:r>
          </a:p>
        </p:txBody>
      </p:sp>
      <p:sp>
        <p:nvSpPr>
          <p:cNvPr id="77845" name="Rectangle 19"/>
          <p:cNvSpPr>
            <a:spLocks noChangeArrowheads="1"/>
          </p:cNvSpPr>
          <p:nvPr/>
        </p:nvSpPr>
        <p:spPr bwMode="auto">
          <a:xfrm>
            <a:off x="1524000" y="1771650"/>
            <a:ext cx="51816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buFont typeface="Wingdings" panose="05000000000000000000" pitchFamily="2" charset="2"/>
              <a:buNone/>
            </a:pPr>
            <a:r>
              <a:rPr lang="zh-CN" altLang="en-US" sz="2400"/>
              <a:t>其横坐标为</a:t>
            </a:r>
            <a:r>
              <a:rPr lang="zh-CN" altLang="en-US" sz="2400">
                <a:sym typeface="Symbol" panose="05050102010706020507" pitchFamily="18" charset="2"/>
              </a:rPr>
              <a:t></a:t>
            </a:r>
            <a:r>
              <a:rPr lang="zh-CN" altLang="en-US" sz="2400" baseline="30000">
                <a:sym typeface="Symbol" panose="05050102010706020507" pitchFamily="18" charset="2"/>
              </a:rPr>
              <a:t>*</a:t>
            </a:r>
            <a:r>
              <a:rPr lang="zh-CN" altLang="en-US" sz="2400">
                <a:sym typeface="Symbol" panose="05050102010706020507" pitchFamily="18" charset="2"/>
              </a:rPr>
              <a:t>，且</a:t>
            </a:r>
            <a:r>
              <a:rPr lang="zh-CN" altLang="en-US" sz="2400" baseline="30000">
                <a:sym typeface="Symbol" panose="05050102010706020507" pitchFamily="18" charset="2"/>
              </a:rPr>
              <a:t>*</a:t>
            </a:r>
            <a:r>
              <a:rPr lang="zh-CN" altLang="en-US" sz="2400">
                <a:sym typeface="Symbol" panose="05050102010706020507" pitchFamily="18" charset="2"/>
              </a:rPr>
              <a:t>唯一存在、有限，</a:t>
            </a:r>
          </a:p>
        </p:txBody>
      </p:sp>
      <p:graphicFrame>
        <p:nvGraphicFramePr>
          <p:cNvPr id="77846" name="Object 20"/>
          <p:cNvGraphicFramePr>
            <a:graphicFrameLocks noChangeAspect="1"/>
          </p:cNvGraphicFramePr>
          <p:nvPr/>
        </p:nvGraphicFramePr>
        <p:xfrm>
          <a:off x="6781800" y="1524000"/>
          <a:ext cx="1806575" cy="890588"/>
        </p:xfrm>
        <a:graphic>
          <a:graphicData uri="http://schemas.openxmlformats.org/presentationml/2006/ole">
            <mc:AlternateContent xmlns:mc="http://schemas.openxmlformats.org/markup-compatibility/2006">
              <mc:Choice xmlns:v="urn:schemas-microsoft-com:vml" Requires="v">
                <p:oleObj spid="_x0000_s77851" name="Equation" r:id="rId6" imgW="901309" imgH="444307" progId="Equation.3">
                  <p:embed/>
                </p:oleObj>
              </mc:Choice>
              <mc:Fallback>
                <p:oleObj name="Equation" r:id="rId6" imgW="901309" imgH="444307"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1524000"/>
                        <a:ext cx="1806575" cy="89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47" name="Arc 21"/>
          <p:cNvSpPr>
            <a:spLocks/>
          </p:cNvSpPr>
          <p:nvPr/>
        </p:nvSpPr>
        <p:spPr bwMode="auto">
          <a:xfrm flipH="1">
            <a:off x="4343400" y="5029200"/>
            <a:ext cx="3048000" cy="12192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48" name="Line 22"/>
          <p:cNvSpPr>
            <a:spLocks noChangeShapeType="1"/>
          </p:cNvSpPr>
          <p:nvPr/>
        </p:nvSpPr>
        <p:spPr bwMode="auto">
          <a:xfrm>
            <a:off x="3048000" y="6172200"/>
            <a:ext cx="1366838"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7849"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ACBC716E-3E5E-4B58-BFFF-49D5E5D5DF88}" type="slidenum">
              <a:rPr lang="zh-CN" altLang="en-US" sz="1800">
                <a:solidFill>
                  <a:srgbClr val="00FF00"/>
                </a:solidFill>
                <a:ea typeface="黑体" panose="02010609060101010101" pitchFamily="49" charset="-122"/>
              </a:rPr>
              <a:pPr/>
              <a:t>36</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276C8B1-1D5A-46ED-A97D-923F3D2281DF}"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7987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79876" name="Rectangle 2"/>
          <p:cNvSpPr>
            <a:spLocks noGrp="1" noChangeArrowheads="1"/>
          </p:cNvSpPr>
          <p:nvPr>
            <p:ph type="title"/>
          </p:nvPr>
        </p:nvSpPr>
        <p:spPr/>
        <p:txBody>
          <a:bodyPr/>
          <a:lstStyle/>
          <a:p>
            <a:pPr algn="l" eaLnBrk="1" hangingPunct="1"/>
            <a:r>
              <a:rPr lang="zh-CN" altLang="en-US" smtClean="0"/>
              <a:t>例</a:t>
            </a:r>
            <a:r>
              <a:rPr lang="en-US" altLang="zh-CN" smtClean="0"/>
              <a:t>4</a:t>
            </a:r>
          </a:p>
        </p:txBody>
      </p:sp>
      <p:sp>
        <p:nvSpPr>
          <p:cNvPr id="401411" name="Rectangle 3"/>
          <p:cNvSpPr>
            <a:spLocks noGrp="1" noChangeArrowheads="1"/>
          </p:cNvSpPr>
          <p:nvPr>
            <p:ph type="body" idx="1"/>
          </p:nvPr>
        </p:nvSpPr>
        <p:spPr>
          <a:xfrm>
            <a:off x="1143000" y="1143000"/>
            <a:ext cx="7696200" cy="512763"/>
          </a:xfrm>
        </p:spPr>
        <p:txBody>
          <a:bodyPr/>
          <a:lstStyle/>
          <a:p>
            <a:pPr algn="r" eaLnBrk="1" hangingPunct="1">
              <a:buFont typeface="Wingdings" panose="05000000000000000000" pitchFamily="2" charset="2"/>
              <a:buNone/>
            </a:pPr>
            <a:r>
              <a:rPr lang="en-US" altLang="zh-CN" smtClean="0"/>
              <a:t>    </a:t>
            </a:r>
            <a:r>
              <a:rPr lang="zh-CN" altLang="en-US" smtClean="0"/>
              <a:t>设顾客到达为泊松流，平均每小时到达</a:t>
            </a:r>
            <a:r>
              <a:rPr lang="zh-CN" altLang="en-US" smtClean="0">
                <a:sym typeface="Symbol" panose="05050102010706020507" pitchFamily="18" charset="2"/>
              </a:rPr>
              <a:t>个顾</a:t>
            </a:r>
          </a:p>
        </p:txBody>
      </p:sp>
      <p:sp>
        <p:nvSpPr>
          <p:cNvPr id="401412" name="Rectangle 4"/>
          <p:cNvSpPr>
            <a:spLocks noChangeArrowheads="1"/>
          </p:cNvSpPr>
          <p:nvPr/>
        </p:nvSpPr>
        <p:spPr bwMode="auto">
          <a:xfrm>
            <a:off x="1143000" y="1657350"/>
            <a:ext cx="777240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buClrTx/>
              <a:buFontTx/>
              <a:buNone/>
            </a:pPr>
            <a:r>
              <a:rPr lang="zh-CN" altLang="en-US">
                <a:sym typeface="Symbol" panose="05050102010706020507" pitchFamily="18" charset="2"/>
              </a:rPr>
              <a:t>客是已知的。一个顾客在系统内逗留每小时损失</a:t>
            </a:r>
            <a:r>
              <a:rPr lang="en-US" altLang="zh-CN">
                <a:sym typeface="Symbol" panose="05050102010706020507" pitchFamily="18" charset="2"/>
              </a:rPr>
              <a:t>c</a:t>
            </a:r>
            <a:r>
              <a:rPr lang="en-US" altLang="zh-CN" baseline="-25000">
                <a:sym typeface="Symbol" panose="05050102010706020507" pitchFamily="18" charset="2"/>
              </a:rPr>
              <a:t>1</a:t>
            </a:r>
            <a:r>
              <a:rPr lang="zh-CN" altLang="en-US"/>
              <a:t>元，服务机构的费用正比于服务率</a:t>
            </a:r>
            <a:r>
              <a:rPr lang="zh-CN" altLang="en-US">
                <a:sym typeface="Symbol" panose="05050102010706020507" pitchFamily="18" charset="2"/>
              </a:rPr>
              <a:t>，每小时每位顾客的费用为</a:t>
            </a:r>
            <a:r>
              <a:rPr lang="en-US" altLang="zh-CN">
                <a:sym typeface="Symbol" panose="05050102010706020507" pitchFamily="18" charset="2"/>
              </a:rPr>
              <a:t>c</a:t>
            </a:r>
            <a:r>
              <a:rPr lang="en-US" altLang="zh-CN" baseline="-25000">
                <a:sym typeface="Symbol" panose="05050102010706020507" pitchFamily="18" charset="2"/>
              </a:rPr>
              <a:t>2</a:t>
            </a:r>
            <a:r>
              <a:rPr lang="zh-CN" altLang="en-US"/>
              <a:t>元。假定服务时间为参数</a:t>
            </a:r>
            <a:r>
              <a:rPr lang="zh-CN" altLang="en-US">
                <a:sym typeface="Symbol" panose="05050102010706020507" pitchFamily="18" charset="2"/>
              </a:rPr>
              <a:t>的负指数分布，求最佳</a:t>
            </a:r>
            <a:r>
              <a:rPr lang="zh-CN" altLang="en-US"/>
              <a:t>服务率</a:t>
            </a:r>
            <a:r>
              <a:rPr lang="zh-CN" altLang="en-US">
                <a:sym typeface="Symbol" panose="05050102010706020507" pitchFamily="18" charset="2"/>
              </a:rPr>
              <a:t></a:t>
            </a:r>
            <a:r>
              <a:rPr lang="zh-CN" altLang="en-US" baseline="30000">
                <a:sym typeface="Symbol" panose="05050102010706020507" pitchFamily="18" charset="2"/>
              </a:rPr>
              <a:t>*</a:t>
            </a:r>
            <a:r>
              <a:rPr lang="zh-CN" altLang="en-US">
                <a:sym typeface="Symbol" panose="05050102010706020507" pitchFamily="18" charset="2"/>
              </a:rPr>
              <a:t>，使得整个系统总费用最少。</a:t>
            </a:r>
          </a:p>
        </p:txBody>
      </p:sp>
      <p:sp>
        <p:nvSpPr>
          <p:cNvPr id="401413" name="Rectangle 5"/>
          <p:cNvSpPr>
            <a:spLocks noChangeArrowheads="1"/>
          </p:cNvSpPr>
          <p:nvPr/>
        </p:nvSpPr>
        <p:spPr bwMode="auto">
          <a:xfrm>
            <a:off x="1143000" y="4437063"/>
            <a:ext cx="7620000"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lnSpc>
                <a:spcPct val="170000"/>
              </a:lnSpc>
              <a:buClrTx/>
              <a:buFontTx/>
              <a:buNone/>
            </a:pPr>
            <a:r>
              <a:rPr lang="zh-CN" altLang="en-US">
                <a:solidFill>
                  <a:srgbClr val="CC00CC"/>
                </a:solidFill>
              </a:rPr>
              <a:t>解</a:t>
            </a:r>
            <a:r>
              <a:rPr lang="zh-CN" altLang="en-US"/>
              <a:t>  平均对长                             </a:t>
            </a:r>
          </a:p>
          <a:p>
            <a:pPr algn="just" eaLnBrk="1" hangingPunct="1">
              <a:lnSpc>
                <a:spcPct val="200000"/>
              </a:lnSpc>
              <a:buClrTx/>
              <a:buFontTx/>
              <a:buNone/>
            </a:pPr>
            <a:r>
              <a:rPr lang="zh-CN" altLang="en-US"/>
              <a:t>      每小时顾客的平均损失费为           元      </a:t>
            </a:r>
          </a:p>
        </p:txBody>
      </p:sp>
      <p:graphicFrame>
        <p:nvGraphicFramePr>
          <p:cNvPr id="401416" name="Object 8"/>
          <p:cNvGraphicFramePr>
            <a:graphicFrameLocks noChangeAspect="1"/>
          </p:cNvGraphicFramePr>
          <p:nvPr/>
        </p:nvGraphicFramePr>
        <p:xfrm>
          <a:off x="3182938" y="4451350"/>
          <a:ext cx="2541587" cy="971550"/>
        </p:xfrm>
        <a:graphic>
          <a:graphicData uri="http://schemas.openxmlformats.org/presentationml/2006/ole">
            <mc:AlternateContent xmlns:mc="http://schemas.openxmlformats.org/markup-compatibility/2006">
              <mc:Choice xmlns:v="urn:schemas-microsoft-com:vml" Requires="v">
                <p:oleObj spid="_x0000_s79883" name="Equation" r:id="rId4" imgW="1129810" imgH="431613" progId="Equation.3">
                  <p:embed/>
                </p:oleObj>
              </mc:Choice>
              <mc:Fallback>
                <p:oleObj name="Equation" r:id="rId4" imgW="1129810" imgH="431613"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2938" y="4451350"/>
                        <a:ext cx="2541587"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1417" name="Object 9"/>
          <p:cNvGraphicFramePr>
            <a:graphicFrameLocks noChangeAspect="1"/>
          </p:cNvGraphicFramePr>
          <p:nvPr/>
        </p:nvGraphicFramePr>
        <p:xfrm>
          <a:off x="6011863" y="5232400"/>
          <a:ext cx="885825" cy="971550"/>
        </p:xfrm>
        <a:graphic>
          <a:graphicData uri="http://schemas.openxmlformats.org/presentationml/2006/ole">
            <mc:AlternateContent xmlns:mc="http://schemas.openxmlformats.org/markup-compatibility/2006">
              <mc:Choice xmlns:v="urn:schemas-microsoft-com:vml" Requires="v">
                <p:oleObj spid="_x0000_s79884" name="Equation" r:id="rId6" imgW="393529" imgH="431613" progId="Equation.3">
                  <p:embed/>
                </p:oleObj>
              </mc:Choice>
              <mc:Fallback>
                <p:oleObj name="Equation" r:id="rId6" imgW="393529" imgH="431613"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1863" y="5232400"/>
                        <a:ext cx="885825"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EA69995D-8306-485F-8EAD-3BE5B69250C6}" type="slidenum">
              <a:rPr lang="zh-CN" altLang="en-US" sz="1800">
                <a:solidFill>
                  <a:srgbClr val="00FF00"/>
                </a:solidFill>
                <a:ea typeface="黑体" panose="02010609060101010101" pitchFamily="49" charset="-122"/>
              </a:rPr>
              <a:pPr/>
              <a:t>37</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iterate type="wd">
                                    <p:tmPct val="6000"/>
                                  </p:iterate>
                                  <p:childTnLst>
                                    <p:set>
                                      <p:cBhvr>
                                        <p:cTn id="6" dur="1" fill="hold">
                                          <p:stCondLst>
                                            <p:cond delay="0"/>
                                          </p:stCondLst>
                                        </p:cTn>
                                        <p:tgtEl>
                                          <p:spTgt spid="401411">
                                            <p:txEl>
                                              <p:pRg st="0" end="0"/>
                                            </p:txEl>
                                          </p:spTgt>
                                        </p:tgtEl>
                                        <p:attrNameLst>
                                          <p:attrName>style.visibility</p:attrName>
                                        </p:attrNameLst>
                                      </p:cBhvr>
                                      <p:to>
                                        <p:strVal val="visible"/>
                                      </p:to>
                                    </p:set>
                                    <p:anim calcmode="lin" valueType="num">
                                      <p:cBhvr additive="base">
                                        <p:cTn id="7" dur="500" fill="hold"/>
                                        <p:tgtEl>
                                          <p:spTgt spid="401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141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890"/>
                            </p:stCondLst>
                            <p:childTnLst>
                              <p:par>
                                <p:cTn id="10" presetID="2" presetClass="entr" presetSubtype="4" fill="hold" grpId="0" nodeType="afterEffect">
                                  <p:stCondLst>
                                    <p:cond delay="0"/>
                                  </p:stCondLst>
                                  <p:iterate type="wd">
                                    <p:tmPct val="6000"/>
                                  </p:iterate>
                                  <p:childTnLst>
                                    <p:set>
                                      <p:cBhvr>
                                        <p:cTn id="11" dur="1" fill="hold">
                                          <p:stCondLst>
                                            <p:cond delay="0"/>
                                          </p:stCondLst>
                                        </p:cTn>
                                        <p:tgtEl>
                                          <p:spTgt spid="401412"/>
                                        </p:tgtEl>
                                        <p:attrNameLst>
                                          <p:attrName>style.visibility</p:attrName>
                                        </p:attrNameLst>
                                      </p:cBhvr>
                                      <p:to>
                                        <p:strVal val="visible"/>
                                      </p:to>
                                    </p:set>
                                    <p:anim calcmode="lin" valueType="num">
                                      <p:cBhvr additive="base">
                                        <p:cTn id="12" dur="500" fill="hold"/>
                                        <p:tgtEl>
                                          <p:spTgt spid="401412"/>
                                        </p:tgtEl>
                                        <p:attrNameLst>
                                          <p:attrName>ppt_x</p:attrName>
                                        </p:attrNameLst>
                                      </p:cBhvr>
                                      <p:tavLst>
                                        <p:tav tm="0">
                                          <p:val>
                                            <p:strVal val="#ppt_x"/>
                                          </p:val>
                                        </p:tav>
                                        <p:tav tm="100000">
                                          <p:val>
                                            <p:strVal val="#ppt_x"/>
                                          </p:val>
                                        </p:tav>
                                      </p:tavLst>
                                    </p:anim>
                                    <p:anim calcmode="lin" valueType="num">
                                      <p:cBhvr additive="base">
                                        <p:cTn id="13" dur="500" fill="hold"/>
                                        <p:tgtEl>
                                          <p:spTgt spid="40141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9" fill="hold" grpId="0" nodeType="clickEffect">
                                  <p:stCondLst>
                                    <p:cond delay="0"/>
                                  </p:stCondLst>
                                  <p:childTnLst>
                                    <p:set>
                                      <p:cBhvr>
                                        <p:cTn id="17" dur="1" fill="hold">
                                          <p:stCondLst>
                                            <p:cond delay="0"/>
                                          </p:stCondLst>
                                        </p:cTn>
                                        <p:tgtEl>
                                          <p:spTgt spid="401413">
                                            <p:txEl>
                                              <p:pRg st="0" end="0"/>
                                            </p:txEl>
                                          </p:spTgt>
                                        </p:tgtEl>
                                        <p:attrNameLst>
                                          <p:attrName>style.visibility</p:attrName>
                                        </p:attrNameLst>
                                      </p:cBhvr>
                                      <p:to>
                                        <p:strVal val="visible"/>
                                      </p:to>
                                    </p:set>
                                    <p:anim calcmode="lin" valueType="num">
                                      <p:cBhvr additive="base">
                                        <p:cTn id="18" dur="500" fill="hold"/>
                                        <p:tgtEl>
                                          <p:spTgt spid="401413">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40141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9" fill="hold" nodeType="clickEffect">
                                  <p:stCondLst>
                                    <p:cond delay="0"/>
                                  </p:stCondLst>
                                  <p:childTnLst>
                                    <p:set>
                                      <p:cBhvr>
                                        <p:cTn id="23" dur="1" fill="hold">
                                          <p:stCondLst>
                                            <p:cond delay="0"/>
                                          </p:stCondLst>
                                        </p:cTn>
                                        <p:tgtEl>
                                          <p:spTgt spid="401416"/>
                                        </p:tgtEl>
                                        <p:attrNameLst>
                                          <p:attrName>style.visibility</p:attrName>
                                        </p:attrNameLst>
                                      </p:cBhvr>
                                      <p:to>
                                        <p:strVal val="visible"/>
                                      </p:to>
                                    </p:set>
                                    <p:anim calcmode="lin" valueType="num">
                                      <p:cBhvr additive="base">
                                        <p:cTn id="24" dur="500" fill="hold"/>
                                        <p:tgtEl>
                                          <p:spTgt spid="401416"/>
                                        </p:tgtEl>
                                        <p:attrNameLst>
                                          <p:attrName>ppt_x</p:attrName>
                                        </p:attrNameLst>
                                      </p:cBhvr>
                                      <p:tavLst>
                                        <p:tav tm="0">
                                          <p:val>
                                            <p:strVal val="0-#ppt_w/2"/>
                                          </p:val>
                                        </p:tav>
                                        <p:tav tm="100000">
                                          <p:val>
                                            <p:strVal val="#ppt_x"/>
                                          </p:val>
                                        </p:tav>
                                      </p:tavLst>
                                    </p:anim>
                                    <p:anim calcmode="lin" valueType="num">
                                      <p:cBhvr additive="base">
                                        <p:cTn id="25" dur="500" fill="hold"/>
                                        <p:tgtEl>
                                          <p:spTgt spid="401416"/>
                                        </p:tgtEl>
                                        <p:attrNameLst>
                                          <p:attrName>ppt_y</p:attrName>
                                        </p:attrNameLst>
                                      </p:cBhvr>
                                      <p:tavLst>
                                        <p:tav tm="0">
                                          <p:val>
                                            <p:strVal val="0-#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9" fill="hold" grpId="0" nodeType="clickEffect">
                                  <p:stCondLst>
                                    <p:cond delay="0"/>
                                  </p:stCondLst>
                                  <p:childTnLst>
                                    <p:set>
                                      <p:cBhvr>
                                        <p:cTn id="29" dur="1" fill="hold">
                                          <p:stCondLst>
                                            <p:cond delay="0"/>
                                          </p:stCondLst>
                                        </p:cTn>
                                        <p:tgtEl>
                                          <p:spTgt spid="401413">
                                            <p:txEl>
                                              <p:pRg st="1" end="1"/>
                                            </p:txEl>
                                          </p:spTgt>
                                        </p:tgtEl>
                                        <p:attrNameLst>
                                          <p:attrName>style.visibility</p:attrName>
                                        </p:attrNameLst>
                                      </p:cBhvr>
                                      <p:to>
                                        <p:strVal val="visible"/>
                                      </p:to>
                                    </p:set>
                                    <p:anim calcmode="lin" valueType="num">
                                      <p:cBhvr additive="base">
                                        <p:cTn id="30" dur="500" fill="hold"/>
                                        <p:tgtEl>
                                          <p:spTgt spid="401413">
                                            <p:txEl>
                                              <p:pRg st="1" end="1"/>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401413">
                                            <p:txEl>
                                              <p:pRg st="1" end="1"/>
                                            </p:txEl>
                                          </p:spTgt>
                                        </p:tgtEl>
                                        <p:attrNameLst>
                                          <p:attrName>ppt_y</p:attrName>
                                        </p:attrNameLst>
                                      </p:cBhvr>
                                      <p:tavLst>
                                        <p:tav tm="0">
                                          <p:val>
                                            <p:strVal val="0-#ppt_h/2"/>
                                          </p:val>
                                        </p:tav>
                                        <p:tav tm="100000">
                                          <p:val>
                                            <p:strVal val="#ppt_y"/>
                                          </p:val>
                                        </p:tav>
                                      </p:tavLst>
                                    </p:anim>
                                  </p:childTnLst>
                                </p:cTn>
                              </p:par>
                              <p:par>
                                <p:cTn id="32" presetID="2" presetClass="entr" presetSubtype="9" fill="hold" nodeType="withEffect">
                                  <p:stCondLst>
                                    <p:cond delay="0"/>
                                  </p:stCondLst>
                                  <p:childTnLst>
                                    <p:set>
                                      <p:cBhvr>
                                        <p:cTn id="33" dur="1" fill="hold">
                                          <p:stCondLst>
                                            <p:cond delay="0"/>
                                          </p:stCondLst>
                                        </p:cTn>
                                        <p:tgtEl>
                                          <p:spTgt spid="401417"/>
                                        </p:tgtEl>
                                        <p:attrNameLst>
                                          <p:attrName>style.visibility</p:attrName>
                                        </p:attrNameLst>
                                      </p:cBhvr>
                                      <p:to>
                                        <p:strVal val="visible"/>
                                      </p:to>
                                    </p:set>
                                    <p:anim calcmode="lin" valueType="num">
                                      <p:cBhvr additive="base">
                                        <p:cTn id="34" dur="500" fill="hold"/>
                                        <p:tgtEl>
                                          <p:spTgt spid="401417"/>
                                        </p:tgtEl>
                                        <p:attrNameLst>
                                          <p:attrName>ppt_x</p:attrName>
                                        </p:attrNameLst>
                                      </p:cBhvr>
                                      <p:tavLst>
                                        <p:tav tm="0">
                                          <p:val>
                                            <p:strVal val="0-#ppt_w/2"/>
                                          </p:val>
                                        </p:tav>
                                        <p:tav tm="100000">
                                          <p:val>
                                            <p:strVal val="#ppt_x"/>
                                          </p:val>
                                        </p:tav>
                                      </p:tavLst>
                                    </p:anim>
                                    <p:anim calcmode="lin" valueType="num">
                                      <p:cBhvr additive="base">
                                        <p:cTn id="35" dur="500" fill="hold"/>
                                        <p:tgtEl>
                                          <p:spTgt spid="4014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P spid="401412" grpId="0"/>
      <p:bldP spid="40141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91138E4-86F4-485F-A3E2-CE44D9F4D832}"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8192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81924" name="Rectangle 2"/>
          <p:cNvSpPr>
            <a:spLocks noGrp="1" noChangeArrowheads="1"/>
          </p:cNvSpPr>
          <p:nvPr>
            <p:ph type="title"/>
          </p:nvPr>
        </p:nvSpPr>
        <p:spPr/>
        <p:txBody>
          <a:bodyPr/>
          <a:lstStyle/>
          <a:p>
            <a:pPr algn="l" eaLnBrk="1" hangingPunct="1"/>
            <a:r>
              <a:rPr lang="zh-CN" altLang="en-US" smtClean="0"/>
              <a:t>例</a:t>
            </a:r>
            <a:r>
              <a:rPr lang="en-US" altLang="zh-CN" smtClean="0"/>
              <a:t>4(</a:t>
            </a:r>
            <a:r>
              <a:rPr lang="zh-CN" altLang="en-US" smtClean="0"/>
              <a:t>续</a:t>
            </a:r>
            <a:r>
              <a:rPr lang="en-US" altLang="zh-CN" smtClean="0"/>
              <a:t>)</a:t>
            </a:r>
          </a:p>
        </p:txBody>
      </p:sp>
      <p:sp>
        <p:nvSpPr>
          <p:cNvPr id="418819" name="Rectangle 3"/>
          <p:cNvSpPr>
            <a:spLocks noGrp="1" noChangeArrowheads="1"/>
          </p:cNvSpPr>
          <p:nvPr>
            <p:ph type="body" idx="1"/>
          </p:nvPr>
        </p:nvSpPr>
        <p:spPr>
          <a:xfrm>
            <a:off x="1143000" y="1196975"/>
            <a:ext cx="7696200" cy="1239838"/>
          </a:xfrm>
        </p:spPr>
        <p:txBody>
          <a:bodyPr/>
          <a:lstStyle/>
          <a:p>
            <a:pPr eaLnBrk="1" hangingPunct="1">
              <a:buFont typeface="Wingdings" panose="05000000000000000000" pitchFamily="2" charset="2"/>
              <a:buNone/>
            </a:pPr>
            <a:r>
              <a:rPr lang="zh-CN" altLang="en-US" smtClean="0"/>
              <a:t>每小时服务机构的平均费用为</a:t>
            </a:r>
            <a:r>
              <a:rPr lang="en-US" altLang="zh-CN" smtClean="0">
                <a:sym typeface="Symbol" panose="05050102010706020507" pitchFamily="18" charset="2"/>
              </a:rPr>
              <a:t>c</a:t>
            </a:r>
            <a:r>
              <a:rPr lang="en-US" altLang="zh-CN" baseline="-25000" smtClean="0">
                <a:sym typeface="Symbol" panose="05050102010706020507" pitchFamily="18" charset="2"/>
              </a:rPr>
              <a:t>2</a:t>
            </a:r>
            <a:r>
              <a:rPr lang="en-US" altLang="zh-CN" smtClean="0">
                <a:sym typeface="Symbol" panose="05050102010706020507" pitchFamily="18" charset="2"/>
              </a:rPr>
              <a:t></a:t>
            </a:r>
            <a:r>
              <a:rPr lang="zh-CN" altLang="en-US" smtClean="0"/>
              <a:t>元，</a:t>
            </a:r>
          </a:p>
          <a:p>
            <a:pPr eaLnBrk="1" hangingPunct="1">
              <a:spcBef>
                <a:spcPct val="50000"/>
              </a:spcBef>
              <a:buFont typeface="Wingdings" panose="05000000000000000000" pitchFamily="2" charset="2"/>
              <a:buNone/>
            </a:pPr>
            <a:r>
              <a:rPr lang="zh-CN" altLang="en-US" smtClean="0"/>
              <a:t>单位时间内平均总费用为</a:t>
            </a:r>
          </a:p>
        </p:txBody>
      </p:sp>
      <p:graphicFrame>
        <p:nvGraphicFramePr>
          <p:cNvPr id="418822" name="Object 6"/>
          <p:cNvGraphicFramePr>
            <a:graphicFrameLocks noChangeAspect="1"/>
          </p:cNvGraphicFramePr>
          <p:nvPr/>
        </p:nvGraphicFramePr>
        <p:xfrm>
          <a:off x="5148263" y="1773238"/>
          <a:ext cx="2587625" cy="968375"/>
        </p:xfrm>
        <a:graphic>
          <a:graphicData uri="http://schemas.openxmlformats.org/presentationml/2006/ole">
            <mc:AlternateContent xmlns:mc="http://schemas.openxmlformats.org/markup-compatibility/2006">
              <mc:Choice xmlns:v="urn:schemas-microsoft-com:vml" Requires="v">
                <p:oleObj spid="_x0000_s81936" name="Equation" r:id="rId4" imgW="1155700" imgH="431800" progId="Equation.3">
                  <p:embed/>
                </p:oleObj>
              </mc:Choice>
              <mc:Fallback>
                <p:oleObj name="Equation" r:id="rId4" imgW="1155700" imgH="431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263" y="1773238"/>
                        <a:ext cx="2587625"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8823" name="Rectangle 7"/>
          <p:cNvSpPr>
            <a:spLocks noChangeArrowheads="1"/>
          </p:cNvSpPr>
          <p:nvPr/>
        </p:nvSpPr>
        <p:spPr bwMode="auto">
          <a:xfrm>
            <a:off x="1143000" y="2824163"/>
            <a:ext cx="53975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a:sym typeface="Symbol" panose="05050102010706020507" pitchFamily="18" charset="2"/>
              </a:rPr>
              <a:t>由</a:t>
            </a:r>
          </a:p>
        </p:txBody>
      </p:sp>
      <p:graphicFrame>
        <p:nvGraphicFramePr>
          <p:cNvPr id="418826" name="Object 10"/>
          <p:cNvGraphicFramePr>
            <a:graphicFrameLocks noChangeAspect="1"/>
          </p:cNvGraphicFramePr>
          <p:nvPr/>
        </p:nvGraphicFramePr>
        <p:xfrm>
          <a:off x="1619250" y="2728913"/>
          <a:ext cx="3827463" cy="971550"/>
        </p:xfrm>
        <a:graphic>
          <a:graphicData uri="http://schemas.openxmlformats.org/presentationml/2006/ole">
            <mc:AlternateContent xmlns:mc="http://schemas.openxmlformats.org/markup-compatibility/2006">
              <mc:Choice xmlns:v="urn:schemas-microsoft-com:vml" Requires="v">
                <p:oleObj spid="_x0000_s81937" name="Equation" r:id="rId6" imgW="1701800" imgH="431800" progId="Equation.3">
                  <p:embed/>
                </p:oleObj>
              </mc:Choice>
              <mc:Fallback>
                <p:oleObj name="Equation" r:id="rId6" imgW="1701800" imgH="4318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2728913"/>
                        <a:ext cx="3827463"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8827" name="Rectangle 11"/>
          <p:cNvSpPr>
            <a:spLocks noChangeArrowheads="1"/>
          </p:cNvSpPr>
          <p:nvPr/>
        </p:nvSpPr>
        <p:spPr bwMode="auto">
          <a:xfrm>
            <a:off x="6011863" y="2824163"/>
            <a:ext cx="53975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a:sym typeface="Symbol" panose="05050102010706020507" pitchFamily="18" charset="2"/>
              </a:rPr>
              <a:t>得</a:t>
            </a:r>
          </a:p>
        </p:txBody>
      </p:sp>
      <p:graphicFrame>
        <p:nvGraphicFramePr>
          <p:cNvPr id="418828" name="Object 12"/>
          <p:cNvGraphicFramePr>
            <a:graphicFrameLocks noChangeAspect="1"/>
          </p:cNvGraphicFramePr>
          <p:nvPr/>
        </p:nvGraphicFramePr>
        <p:xfrm>
          <a:off x="6589713" y="2636838"/>
          <a:ext cx="2112962" cy="1085850"/>
        </p:xfrm>
        <a:graphic>
          <a:graphicData uri="http://schemas.openxmlformats.org/presentationml/2006/ole">
            <mc:AlternateContent xmlns:mc="http://schemas.openxmlformats.org/markup-compatibility/2006">
              <mc:Choice xmlns:v="urn:schemas-microsoft-com:vml" Requires="v">
                <p:oleObj spid="_x0000_s81938" name="Equation" r:id="rId8" imgW="939392" imgH="482391" progId="Equation.3">
                  <p:embed/>
                </p:oleObj>
              </mc:Choice>
              <mc:Fallback>
                <p:oleObj name="Equation" r:id="rId8" imgW="939392" imgH="482391"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89713" y="2636838"/>
                        <a:ext cx="2112962"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8829" name="Rectangle 13"/>
          <p:cNvSpPr>
            <a:spLocks noChangeArrowheads="1"/>
          </p:cNvSpPr>
          <p:nvPr/>
        </p:nvSpPr>
        <p:spPr bwMode="auto">
          <a:xfrm>
            <a:off x="1143000" y="3760788"/>
            <a:ext cx="898525"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a:sym typeface="Symbol" panose="05050102010706020507" pitchFamily="18" charset="2"/>
              </a:rPr>
              <a:t>因为</a:t>
            </a:r>
          </a:p>
        </p:txBody>
      </p:sp>
      <p:graphicFrame>
        <p:nvGraphicFramePr>
          <p:cNvPr id="418830" name="Object 14"/>
          <p:cNvGraphicFramePr>
            <a:graphicFrameLocks noChangeAspect="1"/>
          </p:cNvGraphicFramePr>
          <p:nvPr/>
        </p:nvGraphicFramePr>
        <p:xfrm>
          <a:off x="2789238" y="3716338"/>
          <a:ext cx="3227387" cy="971550"/>
        </p:xfrm>
        <a:graphic>
          <a:graphicData uri="http://schemas.openxmlformats.org/presentationml/2006/ole">
            <mc:AlternateContent xmlns:mc="http://schemas.openxmlformats.org/markup-compatibility/2006">
              <mc:Choice xmlns:v="urn:schemas-microsoft-com:vml" Requires="v">
                <p:oleObj spid="_x0000_s81939" name="Equation" r:id="rId10" imgW="1435100" imgH="431800" progId="Equation.3">
                  <p:embed/>
                </p:oleObj>
              </mc:Choice>
              <mc:Fallback>
                <p:oleObj name="Equation" r:id="rId10" imgW="1435100" imgH="43180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89238" y="3716338"/>
                        <a:ext cx="3227387"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8831" name="Rectangle 15"/>
          <p:cNvSpPr>
            <a:spLocks noChangeArrowheads="1"/>
          </p:cNvSpPr>
          <p:nvPr/>
        </p:nvSpPr>
        <p:spPr bwMode="auto">
          <a:xfrm>
            <a:off x="1143000" y="4724400"/>
            <a:ext cx="4438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a:sym typeface="Symbol" panose="05050102010706020507" pitchFamily="18" charset="2"/>
              </a:rPr>
              <a:t>所以最佳服务率为</a:t>
            </a:r>
            <a:r>
              <a:rPr lang="zh-CN" altLang="en-US" baseline="30000">
                <a:sym typeface="Symbol" panose="05050102010706020507" pitchFamily="18" charset="2"/>
              </a:rPr>
              <a:t>*</a:t>
            </a:r>
            <a:r>
              <a:rPr lang="zh-CN" altLang="en-US">
                <a:sym typeface="Symbol" panose="05050102010706020507" pitchFamily="18" charset="2"/>
              </a:rPr>
              <a:t>，此时</a:t>
            </a:r>
          </a:p>
        </p:txBody>
      </p:sp>
      <p:graphicFrame>
        <p:nvGraphicFramePr>
          <p:cNvPr id="418832" name="Object 16"/>
          <p:cNvGraphicFramePr>
            <a:graphicFrameLocks noChangeAspect="1"/>
          </p:cNvGraphicFramePr>
          <p:nvPr/>
        </p:nvGraphicFramePr>
        <p:xfrm>
          <a:off x="2232025" y="5445125"/>
          <a:ext cx="4341813" cy="1085850"/>
        </p:xfrm>
        <a:graphic>
          <a:graphicData uri="http://schemas.openxmlformats.org/presentationml/2006/ole">
            <mc:AlternateContent xmlns:mc="http://schemas.openxmlformats.org/markup-compatibility/2006">
              <mc:Choice xmlns:v="urn:schemas-microsoft-com:vml" Requires="v">
                <p:oleObj spid="_x0000_s81940" name="Equation" r:id="rId12" imgW="1930400" imgH="482600" progId="Equation.3">
                  <p:embed/>
                </p:oleObj>
              </mc:Choice>
              <mc:Fallback>
                <p:oleObj name="Equation" r:id="rId12" imgW="1930400" imgH="482600"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32025" y="5445125"/>
                        <a:ext cx="4341813"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3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04CAAC93-2101-4913-AA27-E4D27F90EE1E}" type="slidenum">
              <a:rPr lang="zh-CN" altLang="en-US" sz="1800">
                <a:solidFill>
                  <a:srgbClr val="00FF00"/>
                </a:solidFill>
                <a:ea typeface="黑体" panose="02010609060101010101" pitchFamily="49" charset="-122"/>
              </a:rPr>
              <a:pPr/>
              <a:t>38</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anim calcmode="lin" valueType="num">
                                      <p:cBhvr additive="base">
                                        <p:cTn id="7" dur="500" fill="hold"/>
                                        <p:tgtEl>
                                          <p:spTgt spid="4188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881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418819">
                                            <p:txEl>
                                              <p:pRg st="1" end="1"/>
                                            </p:txEl>
                                          </p:spTgt>
                                        </p:tgtEl>
                                        <p:attrNameLst>
                                          <p:attrName>style.visibility</p:attrName>
                                        </p:attrNameLst>
                                      </p:cBhvr>
                                      <p:to>
                                        <p:strVal val="visible"/>
                                      </p:to>
                                    </p:set>
                                    <p:anim calcmode="lin" valueType="num">
                                      <p:cBhvr additive="base">
                                        <p:cTn id="13" dur="500" fill="hold"/>
                                        <p:tgtEl>
                                          <p:spTgt spid="4188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8819">
                                            <p:txEl>
                                              <p:pRg st="1" end="1"/>
                                            </p:txEl>
                                          </p:spTgt>
                                        </p:tgtEl>
                                        <p:attrNameLst>
                                          <p:attrName>ppt_y</p:attrName>
                                        </p:attrNameLst>
                                      </p:cBhvr>
                                      <p:tavLst>
                                        <p:tav tm="0">
                                          <p:val>
                                            <p:strVal val="0-#ppt_h/2"/>
                                          </p:val>
                                        </p:tav>
                                        <p:tav tm="100000">
                                          <p:val>
                                            <p:strVal val="#ppt_y"/>
                                          </p:val>
                                        </p:tav>
                                      </p:tavLst>
                                    </p:anim>
                                  </p:childTnLst>
                                </p:cTn>
                              </p:par>
                              <p:par>
                                <p:cTn id="15" presetID="2" presetClass="entr" presetSubtype="9" fill="hold" nodeType="withEffect">
                                  <p:stCondLst>
                                    <p:cond delay="0"/>
                                  </p:stCondLst>
                                  <p:childTnLst>
                                    <p:set>
                                      <p:cBhvr>
                                        <p:cTn id="16" dur="1" fill="hold">
                                          <p:stCondLst>
                                            <p:cond delay="0"/>
                                          </p:stCondLst>
                                        </p:cTn>
                                        <p:tgtEl>
                                          <p:spTgt spid="418822"/>
                                        </p:tgtEl>
                                        <p:attrNameLst>
                                          <p:attrName>style.visibility</p:attrName>
                                        </p:attrNameLst>
                                      </p:cBhvr>
                                      <p:to>
                                        <p:strVal val="visible"/>
                                      </p:to>
                                    </p:set>
                                    <p:anim calcmode="lin" valueType="num">
                                      <p:cBhvr additive="base">
                                        <p:cTn id="17" dur="500" fill="hold"/>
                                        <p:tgtEl>
                                          <p:spTgt spid="418822"/>
                                        </p:tgtEl>
                                        <p:attrNameLst>
                                          <p:attrName>ppt_x</p:attrName>
                                        </p:attrNameLst>
                                      </p:cBhvr>
                                      <p:tavLst>
                                        <p:tav tm="0">
                                          <p:val>
                                            <p:strVal val="0-#ppt_w/2"/>
                                          </p:val>
                                        </p:tav>
                                        <p:tav tm="100000">
                                          <p:val>
                                            <p:strVal val="#ppt_x"/>
                                          </p:val>
                                        </p:tav>
                                      </p:tavLst>
                                    </p:anim>
                                    <p:anim calcmode="lin" valueType="num">
                                      <p:cBhvr additive="base">
                                        <p:cTn id="18" dur="500" fill="hold"/>
                                        <p:tgtEl>
                                          <p:spTgt spid="418822"/>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9" fill="hold" grpId="0" nodeType="clickEffect">
                                  <p:stCondLst>
                                    <p:cond delay="0"/>
                                  </p:stCondLst>
                                  <p:childTnLst>
                                    <p:set>
                                      <p:cBhvr>
                                        <p:cTn id="22" dur="1" fill="hold">
                                          <p:stCondLst>
                                            <p:cond delay="0"/>
                                          </p:stCondLst>
                                        </p:cTn>
                                        <p:tgtEl>
                                          <p:spTgt spid="418823"/>
                                        </p:tgtEl>
                                        <p:attrNameLst>
                                          <p:attrName>style.visibility</p:attrName>
                                        </p:attrNameLst>
                                      </p:cBhvr>
                                      <p:to>
                                        <p:strVal val="visible"/>
                                      </p:to>
                                    </p:set>
                                    <p:anim calcmode="lin" valueType="num">
                                      <p:cBhvr additive="base">
                                        <p:cTn id="23" dur="500" fill="hold"/>
                                        <p:tgtEl>
                                          <p:spTgt spid="418823"/>
                                        </p:tgtEl>
                                        <p:attrNameLst>
                                          <p:attrName>ppt_x</p:attrName>
                                        </p:attrNameLst>
                                      </p:cBhvr>
                                      <p:tavLst>
                                        <p:tav tm="0">
                                          <p:val>
                                            <p:strVal val="0-#ppt_w/2"/>
                                          </p:val>
                                        </p:tav>
                                        <p:tav tm="100000">
                                          <p:val>
                                            <p:strVal val="#ppt_x"/>
                                          </p:val>
                                        </p:tav>
                                      </p:tavLst>
                                    </p:anim>
                                    <p:anim calcmode="lin" valueType="num">
                                      <p:cBhvr additive="base">
                                        <p:cTn id="24" dur="500" fill="hold"/>
                                        <p:tgtEl>
                                          <p:spTgt spid="418823"/>
                                        </p:tgtEl>
                                        <p:attrNameLst>
                                          <p:attrName>ppt_y</p:attrName>
                                        </p:attrNameLst>
                                      </p:cBhvr>
                                      <p:tavLst>
                                        <p:tav tm="0">
                                          <p:val>
                                            <p:strVal val="0-#ppt_h/2"/>
                                          </p:val>
                                        </p:tav>
                                        <p:tav tm="100000">
                                          <p:val>
                                            <p:strVal val="#ppt_y"/>
                                          </p:val>
                                        </p:tav>
                                      </p:tavLst>
                                    </p:anim>
                                  </p:childTnLst>
                                </p:cTn>
                              </p:par>
                              <p:par>
                                <p:cTn id="25" presetID="2" presetClass="entr" presetSubtype="9" fill="hold" nodeType="withEffect">
                                  <p:stCondLst>
                                    <p:cond delay="0"/>
                                  </p:stCondLst>
                                  <p:childTnLst>
                                    <p:set>
                                      <p:cBhvr>
                                        <p:cTn id="26" dur="1" fill="hold">
                                          <p:stCondLst>
                                            <p:cond delay="0"/>
                                          </p:stCondLst>
                                        </p:cTn>
                                        <p:tgtEl>
                                          <p:spTgt spid="418826"/>
                                        </p:tgtEl>
                                        <p:attrNameLst>
                                          <p:attrName>style.visibility</p:attrName>
                                        </p:attrNameLst>
                                      </p:cBhvr>
                                      <p:to>
                                        <p:strVal val="visible"/>
                                      </p:to>
                                    </p:set>
                                    <p:anim calcmode="lin" valueType="num">
                                      <p:cBhvr additive="base">
                                        <p:cTn id="27" dur="500" fill="hold"/>
                                        <p:tgtEl>
                                          <p:spTgt spid="418826"/>
                                        </p:tgtEl>
                                        <p:attrNameLst>
                                          <p:attrName>ppt_x</p:attrName>
                                        </p:attrNameLst>
                                      </p:cBhvr>
                                      <p:tavLst>
                                        <p:tav tm="0">
                                          <p:val>
                                            <p:strVal val="0-#ppt_w/2"/>
                                          </p:val>
                                        </p:tav>
                                        <p:tav tm="100000">
                                          <p:val>
                                            <p:strVal val="#ppt_x"/>
                                          </p:val>
                                        </p:tav>
                                      </p:tavLst>
                                    </p:anim>
                                    <p:anim calcmode="lin" valueType="num">
                                      <p:cBhvr additive="base">
                                        <p:cTn id="28" dur="500" fill="hold"/>
                                        <p:tgtEl>
                                          <p:spTgt spid="418826"/>
                                        </p:tgtEl>
                                        <p:attrNameLst>
                                          <p:attrName>ppt_y</p:attrName>
                                        </p:attrNameLst>
                                      </p:cBhvr>
                                      <p:tavLst>
                                        <p:tav tm="0">
                                          <p:val>
                                            <p:strVal val="0-#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9" fill="hold" grpId="0" nodeType="clickEffect">
                                  <p:stCondLst>
                                    <p:cond delay="0"/>
                                  </p:stCondLst>
                                  <p:childTnLst>
                                    <p:set>
                                      <p:cBhvr>
                                        <p:cTn id="32" dur="1" fill="hold">
                                          <p:stCondLst>
                                            <p:cond delay="0"/>
                                          </p:stCondLst>
                                        </p:cTn>
                                        <p:tgtEl>
                                          <p:spTgt spid="418827"/>
                                        </p:tgtEl>
                                        <p:attrNameLst>
                                          <p:attrName>style.visibility</p:attrName>
                                        </p:attrNameLst>
                                      </p:cBhvr>
                                      <p:to>
                                        <p:strVal val="visible"/>
                                      </p:to>
                                    </p:set>
                                    <p:anim calcmode="lin" valueType="num">
                                      <p:cBhvr additive="base">
                                        <p:cTn id="33" dur="500" fill="hold"/>
                                        <p:tgtEl>
                                          <p:spTgt spid="418827"/>
                                        </p:tgtEl>
                                        <p:attrNameLst>
                                          <p:attrName>ppt_x</p:attrName>
                                        </p:attrNameLst>
                                      </p:cBhvr>
                                      <p:tavLst>
                                        <p:tav tm="0">
                                          <p:val>
                                            <p:strVal val="0-#ppt_w/2"/>
                                          </p:val>
                                        </p:tav>
                                        <p:tav tm="100000">
                                          <p:val>
                                            <p:strVal val="#ppt_x"/>
                                          </p:val>
                                        </p:tav>
                                      </p:tavLst>
                                    </p:anim>
                                    <p:anim calcmode="lin" valueType="num">
                                      <p:cBhvr additive="base">
                                        <p:cTn id="34" dur="500" fill="hold"/>
                                        <p:tgtEl>
                                          <p:spTgt spid="418827"/>
                                        </p:tgtEl>
                                        <p:attrNameLst>
                                          <p:attrName>ppt_y</p:attrName>
                                        </p:attrNameLst>
                                      </p:cBhvr>
                                      <p:tavLst>
                                        <p:tav tm="0">
                                          <p:val>
                                            <p:strVal val="0-#ppt_h/2"/>
                                          </p:val>
                                        </p:tav>
                                        <p:tav tm="100000">
                                          <p:val>
                                            <p:strVal val="#ppt_y"/>
                                          </p:val>
                                        </p:tav>
                                      </p:tavLst>
                                    </p:anim>
                                  </p:childTnLst>
                                </p:cTn>
                              </p:par>
                              <p:par>
                                <p:cTn id="35" presetID="2" presetClass="entr" presetSubtype="9" fill="hold" nodeType="withEffect">
                                  <p:stCondLst>
                                    <p:cond delay="0"/>
                                  </p:stCondLst>
                                  <p:childTnLst>
                                    <p:set>
                                      <p:cBhvr>
                                        <p:cTn id="36" dur="1" fill="hold">
                                          <p:stCondLst>
                                            <p:cond delay="0"/>
                                          </p:stCondLst>
                                        </p:cTn>
                                        <p:tgtEl>
                                          <p:spTgt spid="418828"/>
                                        </p:tgtEl>
                                        <p:attrNameLst>
                                          <p:attrName>style.visibility</p:attrName>
                                        </p:attrNameLst>
                                      </p:cBhvr>
                                      <p:to>
                                        <p:strVal val="visible"/>
                                      </p:to>
                                    </p:set>
                                    <p:anim calcmode="lin" valueType="num">
                                      <p:cBhvr additive="base">
                                        <p:cTn id="37" dur="500" fill="hold"/>
                                        <p:tgtEl>
                                          <p:spTgt spid="418828"/>
                                        </p:tgtEl>
                                        <p:attrNameLst>
                                          <p:attrName>ppt_x</p:attrName>
                                        </p:attrNameLst>
                                      </p:cBhvr>
                                      <p:tavLst>
                                        <p:tav tm="0">
                                          <p:val>
                                            <p:strVal val="0-#ppt_w/2"/>
                                          </p:val>
                                        </p:tav>
                                        <p:tav tm="100000">
                                          <p:val>
                                            <p:strVal val="#ppt_x"/>
                                          </p:val>
                                        </p:tav>
                                      </p:tavLst>
                                    </p:anim>
                                    <p:anim calcmode="lin" valueType="num">
                                      <p:cBhvr additive="base">
                                        <p:cTn id="38" dur="500" fill="hold"/>
                                        <p:tgtEl>
                                          <p:spTgt spid="418828"/>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9" fill="hold" grpId="0" nodeType="clickEffect">
                                  <p:stCondLst>
                                    <p:cond delay="0"/>
                                  </p:stCondLst>
                                  <p:childTnLst>
                                    <p:set>
                                      <p:cBhvr>
                                        <p:cTn id="42" dur="1" fill="hold">
                                          <p:stCondLst>
                                            <p:cond delay="0"/>
                                          </p:stCondLst>
                                        </p:cTn>
                                        <p:tgtEl>
                                          <p:spTgt spid="418829"/>
                                        </p:tgtEl>
                                        <p:attrNameLst>
                                          <p:attrName>style.visibility</p:attrName>
                                        </p:attrNameLst>
                                      </p:cBhvr>
                                      <p:to>
                                        <p:strVal val="visible"/>
                                      </p:to>
                                    </p:set>
                                    <p:anim calcmode="lin" valueType="num">
                                      <p:cBhvr additive="base">
                                        <p:cTn id="43" dur="500" fill="hold"/>
                                        <p:tgtEl>
                                          <p:spTgt spid="418829"/>
                                        </p:tgtEl>
                                        <p:attrNameLst>
                                          <p:attrName>ppt_x</p:attrName>
                                        </p:attrNameLst>
                                      </p:cBhvr>
                                      <p:tavLst>
                                        <p:tav tm="0">
                                          <p:val>
                                            <p:strVal val="0-#ppt_w/2"/>
                                          </p:val>
                                        </p:tav>
                                        <p:tav tm="100000">
                                          <p:val>
                                            <p:strVal val="#ppt_x"/>
                                          </p:val>
                                        </p:tav>
                                      </p:tavLst>
                                    </p:anim>
                                    <p:anim calcmode="lin" valueType="num">
                                      <p:cBhvr additive="base">
                                        <p:cTn id="44" dur="500" fill="hold"/>
                                        <p:tgtEl>
                                          <p:spTgt spid="418829"/>
                                        </p:tgtEl>
                                        <p:attrNameLst>
                                          <p:attrName>ppt_y</p:attrName>
                                        </p:attrNameLst>
                                      </p:cBhvr>
                                      <p:tavLst>
                                        <p:tav tm="0">
                                          <p:val>
                                            <p:strVal val="0-#ppt_h/2"/>
                                          </p:val>
                                        </p:tav>
                                        <p:tav tm="100000">
                                          <p:val>
                                            <p:strVal val="#ppt_y"/>
                                          </p:val>
                                        </p:tav>
                                      </p:tavLst>
                                    </p:anim>
                                  </p:childTnLst>
                                </p:cTn>
                              </p:par>
                              <p:par>
                                <p:cTn id="45" presetID="2" presetClass="entr" presetSubtype="9" fill="hold" nodeType="withEffect">
                                  <p:stCondLst>
                                    <p:cond delay="0"/>
                                  </p:stCondLst>
                                  <p:childTnLst>
                                    <p:set>
                                      <p:cBhvr>
                                        <p:cTn id="46" dur="1" fill="hold">
                                          <p:stCondLst>
                                            <p:cond delay="0"/>
                                          </p:stCondLst>
                                        </p:cTn>
                                        <p:tgtEl>
                                          <p:spTgt spid="418830"/>
                                        </p:tgtEl>
                                        <p:attrNameLst>
                                          <p:attrName>style.visibility</p:attrName>
                                        </p:attrNameLst>
                                      </p:cBhvr>
                                      <p:to>
                                        <p:strVal val="visible"/>
                                      </p:to>
                                    </p:set>
                                    <p:anim calcmode="lin" valueType="num">
                                      <p:cBhvr additive="base">
                                        <p:cTn id="47" dur="500" fill="hold"/>
                                        <p:tgtEl>
                                          <p:spTgt spid="418830"/>
                                        </p:tgtEl>
                                        <p:attrNameLst>
                                          <p:attrName>ppt_x</p:attrName>
                                        </p:attrNameLst>
                                      </p:cBhvr>
                                      <p:tavLst>
                                        <p:tav tm="0">
                                          <p:val>
                                            <p:strVal val="0-#ppt_w/2"/>
                                          </p:val>
                                        </p:tav>
                                        <p:tav tm="100000">
                                          <p:val>
                                            <p:strVal val="#ppt_x"/>
                                          </p:val>
                                        </p:tav>
                                      </p:tavLst>
                                    </p:anim>
                                    <p:anim calcmode="lin" valueType="num">
                                      <p:cBhvr additive="base">
                                        <p:cTn id="48" dur="500" fill="hold"/>
                                        <p:tgtEl>
                                          <p:spTgt spid="418830"/>
                                        </p:tgtEl>
                                        <p:attrNameLst>
                                          <p:attrName>ppt_y</p:attrName>
                                        </p:attrNameLst>
                                      </p:cBhvr>
                                      <p:tavLst>
                                        <p:tav tm="0">
                                          <p:val>
                                            <p:strVal val="0-#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9" fill="hold" grpId="0" nodeType="clickEffect">
                                  <p:stCondLst>
                                    <p:cond delay="0"/>
                                  </p:stCondLst>
                                  <p:childTnLst>
                                    <p:set>
                                      <p:cBhvr>
                                        <p:cTn id="52" dur="1" fill="hold">
                                          <p:stCondLst>
                                            <p:cond delay="0"/>
                                          </p:stCondLst>
                                        </p:cTn>
                                        <p:tgtEl>
                                          <p:spTgt spid="418831"/>
                                        </p:tgtEl>
                                        <p:attrNameLst>
                                          <p:attrName>style.visibility</p:attrName>
                                        </p:attrNameLst>
                                      </p:cBhvr>
                                      <p:to>
                                        <p:strVal val="visible"/>
                                      </p:to>
                                    </p:set>
                                    <p:anim calcmode="lin" valueType="num">
                                      <p:cBhvr additive="base">
                                        <p:cTn id="53" dur="500" fill="hold"/>
                                        <p:tgtEl>
                                          <p:spTgt spid="418831"/>
                                        </p:tgtEl>
                                        <p:attrNameLst>
                                          <p:attrName>ppt_x</p:attrName>
                                        </p:attrNameLst>
                                      </p:cBhvr>
                                      <p:tavLst>
                                        <p:tav tm="0">
                                          <p:val>
                                            <p:strVal val="0-#ppt_w/2"/>
                                          </p:val>
                                        </p:tav>
                                        <p:tav tm="100000">
                                          <p:val>
                                            <p:strVal val="#ppt_x"/>
                                          </p:val>
                                        </p:tav>
                                      </p:tavLst>
                                    </p:anim>
                                    <p:anim calcmode="lin" valueType="num">
                                      <p:cBhvr additive="base">
                                        <p:cTn id="54" dur="500" fill="hold"/>
                                        <p:tgtEl>
                                          <p:spTgt spid="418831"/>
                                        </p:tgtEl>
                                        <p:attrNameLst>
                                          <p:attrName>ppt_y</p:attrName>
                                        </p:attrNameLst>
                                      </p:cBhvr>
                                      <p:tavLst>
                                        <p:tav tm="0">
                                          <p:val>
                                            <p:strVal val="0-#ppt_h/2"/>
                                          </p:val>
                                        </p:tav>
                                        <p:tav tm="100000">
                                          <p:val>
                                            <p:strVal val="#ppt_y"/>
                                          </p:val>
                                        </p:tav>
                                      </p:tavLst>
                                    </p:anim>
                                  </p:childTnLst>
                                </p:cTn>
                              </p:par>
                              <p:par>
                                <p:cTn id="55" presetID="2" presetClass="entr" presetSubtype="9" fill="hold" nodeType="withEffect">
                                  <p:stCondLst>
                                    <p:cond delay="0"/>
                                  </p:stCondLst>
                                  <p:childTnLst>
                                    <p:set>
                                      <p:cBhvr>
                                        <p:cTn id="56" dur="1" fill="hold">
                                          <p:stCondLst>
                                            <p:cond delay="0"/>
                                          </p:stCondLst>
                                        </p:cTn>
                                        <p:tgtEl>
                                          <p:spTgt spid="418832"/>
                                        </p:tgtEl>
                                        <p:attrNameLst>
                                          <p:attrName>style.visibility</p:attrName>
                                        </p:attrNameLst>
                                      </p:cBhvr>
                                      <p:to>
                                        <p:strVal val="visible"/>
                                      </p:to>
                                    </p:set>
                                    <p:anim calcmode="lin" valueType="num">
                                      <p:cBhvr additive="base">
                                        <p:cTn id="57" dur="500" fill="hold"/>
                                        <p:tgtEl>
                                          <p:spTgt spid="418832"/>
                                        </p:tgtEl>
                                        <p:attrNameLst>
                                          <p:attrName>ppt_x</p:attrName>
                                        </p:attrNameLst>
                                      </p:cBhvr>
                                      <p:tavLst>
                                        <p:tav tm="0">
                                          <p:val>
                                            <p:strVal val="0-#ppt_w/2"/>
                                          </p:val>
                                        </p:tav>
                                        <p:tav tm="100000">
                                          <p:val>
                                            <p:strVal val="#ppt_x"/>
                                          </p:val>
                                        </p:tav>
                                      </p:tavLst>
                                    </p:anim>
                                    <p:anim calcmode="lin" valueType="num">
                                      <p:cBhvr additive="base">
                                        <p:cTn id="58" dur="500" fill="hold"/>
                                        <p:tgtEl>
                                          <p:spTgt spid="4188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build="p"/>
      <p:bldP spid="418823" grpId="0"/>
      <p:bldP spid="418827" grpId="0"/>
      <p:bldP spid="418829" grpId="0"/>
      <p:bldP spid="41883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smtClean="0"/>
              <a:t>本讲主要内容</a:t>
            </a:r>
          </a:p>
        </p:txBody>
      </p:sp>
      <p:sp>
        <p:nvSpPr>
          <p:cNvPr id="405507" name="Rectangle 3"/>
          <p:cNvSpPr>
            <a:spLocks noGrp="1" noChangeArrowheads="1"/>
          </p:cNvSpPr>
          <p:nvPr>
            <p:ph idx="1"/>
          </p:nvPr>
        </p:nvSpPr>
        <p:spPr>
          <a:xfrm>
            <a:off x="1187450" y="1158875"/>
            <a:ext cx="7561263" cy="4524375"/>
          </a:xfrm>
        </p:spPr>
        <p:txBody>
          <a:bodyPr/>
          <a:lstStyle/>
          <a:p>
            <a:pPr eaLnBrk="1" hangingPunct="1">
              <a:lnSpc>
                <a:spcPct val="150000"/>
              </a:lnSpc>
              <a:buFont typeface="Wingdings" panose="05000000000000000000" pitchFamily="2" charset="2"/>
              <a:buChar char="Ø"/>
            </a:pPr>
            <a:r>
              <a:rPr lang="zh-CN" altLang="en-US" sz="3600" smtClean="0">
                <a:solidFill>
                  <a:srgbClr val="0000FF"/>
                </a:solidFill>
              </a:rPr>
              <a:t>无限源的简单排队系统</a:t>
            </a:r>
            <a:r>
              <a:rPr lang="en-US" altLang="zh-CN" sz="3600" smtClean="0">
                <a:solidFill>
                  <a:srgbClr val="0000FF"/>
                </a:solidFill>
              </a:rPr>
              <a:t>—M/M/1/</a:t>
            </a:r>
            <a:r>
              <a:rPr lang="en-US" altLang="zh-CN" sz="3600" smtClean="0">
                <a:solidFill>
                  <a:srgbClr val="0000FF"/>
                </a:solidFill>
                <a:sym typeface="Symbol" panose="05050102010706020507" pitchFamily="18" charset="2"/>
              </a:rPr>
              <a:t></a:t>
            </a:r>
            <a:endParaRPr lang="en-US" altLang="zh-CN" sz="3600" smtClean="0">
              <a:solidFill>
                <a:srgbClr val="0000FF"/>
              </a:solidFill>
            </a:endParaRPr>
          </a:p>
          <a:p>
            <a:pPr lvl="1" eaLnBrk="1" hangingPunct="1">
              <a:lnSpc>
                <a:spcPct val="150000"/>
              </a:lnSpc>
              <a:buClr>
                <a:srgbClr val="FF0000"/>
              </a:buClr>
              <a:buFontTx/>
              <a:buChar char="•"/>
            </a:pPr>
            <a:r>
              <a:rPr lang="zh-CN" altLang="en-US" sz="3200" smtClean="0">
                <a:solidFill>
                  <a:srgbClr val="CC00CC"/>
                </a:solidFill>
              </a:rPr>
              <a:t>等待时间与逗留时间</a:t>
            </a:r>
          </a:p>
          <a:p>
            <a:pPr lvl="1" eaLnBrk="1" hangingPunct="1">
              <a:lnSpc>
                <a:spcPct val="150000"/>
              </a:lnSpc>
              <a:buClr>
                <a:srgbClr val="FF0000"/>
              </a:buClr>
              <a:buFontTx/>
              <a:buChar char="•"/>
            </a:pPr>
            <a:r>
              <a:rPr lang="en-US" altLang="zh-CN" sz="3200" smtClean="0">
                <a:solidFill>
                  <a:srgbClr val="CC00CC"/>
                </a:solidFill>
              </a:rPr>
              <a:t>Little</a:t>
            </a:r>
            <a:r>
              <a:rPr lang="zh-CN" altLang="en-US" sz="3200" smtClean="0">
                <a:solidFill>
                  <a:srgbClr val="CC00CC"/>
                </a:solidFill>
              </a:rPr>
              <a:t>公式</a:t>
            </a:r>
          </a:p>
          <a:p>
            <a:pPr lvl="1" eaLnBrk="1" hangingPunct="1">
              <a:lnSpc>
                <a:spcPct val="150000"/>
              </a:lnSpc>
              <a:buClr>
                <a:srgbClr val="FF0000"/>
              </a:buClr>
              <a:buFontTx/>
              <a:buChar char="•"/>
            </a:pPr>
            <a:r>
              <a:rPr lang="zh-CN" altLang="en-US" sz="3200" smtClean="0">
                <a:solidFill>
                  <a:srgbClr val="CC00CC"/>
                </a:solidFill>
              </a:rPr>
              <a:t>忙期</a:t>
            </a:r>
            <a:endParaRPr lang="en-US" altLang="zh-CN" sz="3200" smtClean="0">
              <a:solidFill>
                <a:srgbClr val="CC00CC"/>
              </a:solidFill>
            </a:endParaRPr>
          </a:p>
          <a:p>
            <a:pPr lvl="1" eaLnBrk="1" hangingPunct="1">
              <a:lnSpc>
                <a:spcPct val="150000"/>
              </a:lnSpc>
              <a:buClr>
                <a:srgbClr val="FF0000"/>
              </a:buClr>
              <a:buFontTx/>
              <a:buChar char="•"/>
            </a:pPr>
            <a:r>
              <a:rPr lang="zh-CN" altLang="en-US" sz="3200" smtClean="0">
                <a:solidFill>
                  <a:srgbClr val="CC00CC"/>
                </a:solidFill>
              </a:rPr>
              <a:t>输出过程</a:t>
            </a:r>
            <a:endParaRPr lang="en-US" altLang="zh-CN" sz="3200" smtClean="0">
              <a:solidFill>
                <a:srgbClr val="CC00CC"/>
              </a:solidFill>
            </a:endParaRPr>
          </a:p>
          <a:p>
            <a:pPr lvl="1" eaLnBrk="1" hangingPunct="1">
              <a:lnSpc>
                <a:spcPct val="150000"/>
              </a:lnSpc>
              <a:buClr>
                <a:srgbClr val="FF0000"/>
              </a:buClr>
              <a:buFontTx/>
              <a:buChar char="•"/>
            </a:pPr>
            <a:r>
              <a:rPr lang="en-US" altLang="zh-CN" sz="3200" smtClean="0">
                <a:solidFill>
                  <a:srgbClr val="CC00CC"/>
                </a:solidFill>
              </a:rPr>
              <a:t>M/M/1/</a:t>
            </a:r>
            <a:r>
              <a:rPr lang="en-US" altLang="zh-CN" sz="3200" smtClean="0">
                <a:solidFill>
                  <a:srgbClr val="CC00CC"/>
                </a:solidFill>
                <a:sym typeface="Symbol" panose="05050102010706020507" pitchFamily="18" charset="2"/>
              </a:rPr>
              <a:t></a:t>
            </a:r>
            <a:r>
              <a:rPr lang="zh-CN" altLang="en-US" sz="3200" smtClean="0">
                <a:solidFill>
                  <a:srgbClr val="CC00CC"/>
                </a:solidFill>
                <a:sym typeface="Symbol" panose="05050102010706020507" pitchFamily="18" charset="2"/>
              </a:rPr>
              <a:t>应用举例</a:t>
            </a:r>
            <a:endParaRPr lang="zh-CN" altLang="en-US" sz="3200" smtClean="0">
              <a:solidFill>
                <a:srgbClr val="CC00CC"/>
              </a:solidFill>
            </a:endParaRPr>
          </a:p>
        </p:txBody>
      </p:sp>
      <p:sp>
        <p:nvSpPr>
          <p:cNvPr id="8397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C8F5488-7597-4B12-8413-56417C4CC042}"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8397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8397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12FA4621-1A40-43C6-B9CB-EC618A5FF174}" type="slidenum">
              <a:rPr lang="zh-CN" altLang="en-US" sz="1800">
                <a:solidFill>
                  <a:srgbClr val="00FF00"/>
                </a:solidFill>
                <a:ea typeface="黑体" panose="02010609060101010101" pitchFamily="49" charset="-122"/>
              </a:rPr>
              <a:pPr/>
              <a:t>39</a:t>
            </a:fld>
            <a:endParaRPr lang="zh-CN" altLang="en-US" sz="1800">
              <a:solidFill>
                <a:srgbClr val="00FF00"/>
              </a:solidFill>
              <a:ea typeface="黑体" panose="02010609060101010101" pitchFamily="49"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 calcmode="lin" valueType="num">
                                      <p:cBhvr additive="base">
                                        <p:cTn id="7" dur="500" fill="hold"/>
                                        <p:tgtEl>
                                          <p:spTgt spid="405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5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5507">
                                            <p:txEl>
                                              <p:pRg st="1" end="1"/>
                                            </p:txEl>
                                          </p:spTgt>
                                        </p:tgtEl>
                                        <p:attrNameLst>
                                          <p:attrName>style.visibility</p:attrName>
                                        </p:attrNameLst>
                                      </p:cBhvr>
                                      <p:to>
                                        <p:strVal val="visible"/>
                                      </p:to>
                                    </p:set>
                                    <p:anim calcmode="lin" valueType="num">
                                      <p:cBhvr additive="base">
                                        <p:cTn id="11" dur="500" fill="hold"/>
                                        <p:tgtEl>
                                          <p:spTgt spid="40550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550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5507">
                                            <p:txEl>
                                              <p:pRg st="2" end="2"/>
                                            </p:txEl>
                                          </p:spTgt>
                                        </p:tgtEl>
                                        <p:attrNameLst>
                                          <p:attrName>style.visibility</p:attrName>
                                        </p:attrNameLst>
                                      </p:cBhvr>
                                      <p:to>
                                        <p:strVal val="visible"/>
                                      </p:to>
                                    </p:set>
                                    <p:anim calcmode="lin" valueType="num">
                                      <p:cBhvr additive="base">
                                        <p:cTn id="15" dur="500" fill="hold"/>
                                        <p:tgtEl>
                                          <p:spTgt spid="40550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550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05507">
                                            <p:txEl>
                                              <p:pRg st="3" end="3"/>
                                            </p:txEl>
                                          </p:spTgt>
                                        </p:tgtEl>
                                        <p:attrNameLst>
                                          <p:attrName>style.visibility</p:attrName>
                                        </p:attrNameLst>
                                      </p:cBhvr>
                                      <p:to>
                                        <p:strVal val="visible"/>
                                      </p:to>
                                    </p:set>
                                    <p:anim calcmode="lin" valueType="num">
                                      <p:cBhvr additive="base">
                                        <p:cTn id="19" dur="500" fill="hold"/>
                                        <p:tgtEl>
                                          <p:spTgt spid="40550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550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05507">
                                            <p:txEl>
                                              <p:pRg st="4" end="4"/>
                                            </p:txEl>
                                          </p:spTgt>
                                        </p:tgtEl>
                                        <p:attrNameLst>
                                          <p:attrName>style.visibility</p:attrName>
                                        </p:attrNameLst>
                                      </p:cBhvr>
                                      <p:to>
                                        <p:strVal val="visible"/>
                                      </p:to>
                                    </p:set>
                                    <p:anim calcmode="lin" valueType="num">
                                      <p:cBhvr additive="base">
                                        <p:cTn id="23" dur="500" fill="hold"/>
                                        <p:tgtEl>
                                          <p:spTgt spid="40550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055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0B1C404-9DD6-4718-B793-19DC7AB6B4D6}"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1229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12292" name="Rectangle 2"/>
          <p:cNvSpPr>
            <a:spLocks noGrp="1" noChangeArrowheads="1"/>
          </p:cNvSpPr>
          <p:nvPr>
            <p:ph type="title"/>
          </p:nvPr>
        </p:nvSpPr>
        <p:spPr/>
        <p:txBody>
          <a:bodyPr/>
          <a:lstStyle/>
          <a:p>
            <a:pPr eaLnBrk="1" hangingPunct="1"/>
            <a:r>
              <a:rPr lang="zh-CN" altLang="en-US" smtClean="0"/>
              <a:t>第五章  无限源的简单排队系统</a:t>
            </a:r>
          </a:p>
        </p:txBody>
      </p:sp>
      <p:sp>
        <p:nvSpPr>
          <p:cNvPr id="260099" name="Rectangle 3"/>
          <p:cNvSpPr>
            <a:spLocks noGrp="1" noChangeArrowheads="1"/>
          </p:cNvSpPr>
          <p:nvPr>
            <p:ph type="body" idx="1"/>
          </p:nvPr>
        </p:nvSpPr>
        <p:spPr>
          <a:xfrm>
            <a:off x="1801813" y="1476375"/>
            <a:ext cx="6302375" cy="3536950"/>
          </a:xfrm>
        </p:spPr>
        <p:txBody>
          <a:bodyPr/>
          <a:lstStyle/>
          <a:p>
            <a:pPr eaLnBrk="1" hangingPunct="1">
              <a:spcBef>
                <a:spcPct val="50000"/>
              </a:spcBef>
              <a:buClr>
                <a:srgbClr val="FF0000"/>
              </a:buClr>
              <a:buFont typeface="Wingdings" panose="05000000000000000000" pitchFamily="2" charset="2"/>
              <a:buChar char="v"/>
            </a:pPr>
            <a:r>
              <a:rPr lang="zh-CN" altLang="en-US" sz="4000" smtClean="0">
                <a:solidFill>
                  <a:srgbClr val="0000FF"/>
                </a:solidFill>
              </a:rPr>
              <a:t>顾客总体是无限的</a:t>
            </a:r>
          </a:p>
          <a:p>
            <a:pPr eaLnBrk="1" hangingPunct="1">
              <a:spcBef>
                <a:spcPct val="50000"/>
              </a:spcBef>
              <a:buClr>
                <a:srgbClr val="FF0000"/>
              </a:buClr>
              <a:buFont typeface="Wingdings" panose="05000000000000000000" pitchFamily="2" charset="2"/>
              <a:buChar char="v"/>
            </a:pPr>
            <a:r>
              <a:rPr lang="zh-CN" altLang="en-US" sz="4000" smtClean="0">
                <a:solidFill>
                  <a:srgbClr val="0000FF"/>
                </a:solidFill>
              </a:rPr>
              <a:t>输入过程是简单流</a:t>
            </a:r>
          </a:p>
          <a:p>
            <a:pPr eaLnBrk="1" hangingPunct="1">
              <a:spcBef>
                <a:spcPct val="50000"/>
              </a:spcBef>
              <a:buClr>
                <a:srgbClr val="FF0000"/>
              </a:buClr>
              <a:buFont typeface="Wingdings" panose="05000000000000000000" pitchFamily="2" charset="2"/>
              <a:buChar char="v"/>
            </a:pPr>
            <a:r>
              <a:rPr lang="zh-CN" altLang="en-US" sz="4000" smtClean="0">
                <a:solidFill>
                  <a:srgbClr val="0000FF"/>
                </a:solidFill>
              </a:rPr>
              <a:t>服务时间服从负指数分布</a:t>
            </a:r>
          </a:p>
        </p:txBody>
      </p:sp>
      <p:sp>
        <p:nvSpPr>
          <p:cNvPr id="1229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BB9A0EA2-8AC9-4247-AFDE-CF0B082FA429}" type="slidenum">
              <a:rPr lang="zh-CN" altLang="en-US" sz="1800">
                <a:solidFill>
                  <a:srgbClr val="00FF00"/>
                </a:solidFill>
                <a:ea typeface="黑体" panose="02010609060101010101" pitchFamily="49" charset="-122"/>
              </a:rPr>
              <a:pPr/>
              <a:t>4</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 calcmode="lin" valueType="num">
                                      <p:cBhvr additive="base">
                                        <p:cTn id="7" dur="500" fill="hold"/>
                                        <p:tgtEl>
                                          <p:spTgt spid="260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0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0099">
                                            <p:txEl>
                                              <p:pRg st="1" end="1"/>
                                            </p:txEl>
                                          </p:spTgt>
                                        </p:tgtEl>
                                        <p:attrNameLst>
                                          <p:attrName>style.visibility</p:attrName>
                                        </p:attrNameLst>
                                      </p:cBhvr>
                                      <p:to>
                                        <p:strVal val="visible"/>
                                      </p:to>
                                    </p:set>
                                    <p:anim calcmode="lin" valueType="num">
                                      <p:cBhvr additive="base">
                                        <p:cTn id="13" dur="500" fill="hold"/>
                                        <p:tgtEl>
                                          <p:spTgt spid="260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0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0099">
                                            <p:txEl>
                                              <p:pRg st="2" end="2"/>
                                            </p:txEl>
                                          </p:spTgt>
                                        </p:tgtEl>
                                        <p:attrNameLst>
                                          <p:attrName>style.visibility</p:attrName>
                                        </p:attrNameLst>
                                      </p:cBhvr>
                                      <p:to>
                                        <p:strVal val="visible"/>
                                      </p:to>
                                    </p:set>
                                    <p:anim calcmode="lin" valueType="num">
                                      <p:cBhvr additive="base">
                                        <p:cTn id="19" dur="500" fill="hold"/>
                                        <p:tgtEl>
                                          <p:spTgt spid="2600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009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58B2306-408E-41AE-A624-D314FA4E5C57}"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8601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86020" name="Rectangle 2"/>
          <p:cNvSpPr>
            <a:spLocks noGrp="1" noChangeArrowheads="1"/>
          </p:cNvSpPr>
          <p:nvPr>
            <p:ph type="title"/>
          </p:nvPr>
        </p:nvSpPr>
        <p:spPr/>
        <p:txBody>
          <a:bodyPr/>
          <a:lstStyle/>
          <a:p>
            <a:pPr eaLnBrk="1" hangingPunct="1"/>
            <a:r>
              <a:rPr lang="zh-CN" altLang="en-US" smtClean="0"/>
              <a:t>下一讲内容预告</a:t>
            </a:r>
          </a:p>
        </p:txBody>
      </p:sp>
      <p:sp>
        <p:nvSpPr>
          <p:cNvPr id="411651" name="Rectangle 3"/>
          <p:cNvSpPr>
            <a:spLocks noGrp="1" noChangeArrowheads="1"/>
          </p:cNvSpPr>
          <p:nvPr>
            <p:ph type="body" idx="1"/>
          </p:nvPr>
        </p:nvSpPr>
        <p:spPr>
          <a:xfrm>
            <a:off x="1187450" y="1052513"/>
            <a:ext cx="7705725" cy="5557837"/>
          </a:xfrm>
        </p:spPr>
        <p:txBody>
          <a:bodyPr/>
          <a:lstStyle/>
          <a:p>
            <a:pPr eaLnBrk="1" hangingPunct="1">
              <a:lnSpc>
                <a:spcPct val="100000"/>
              </a:lnSpc>
              <a:spcBef>
                <a:spcPts val="300"/>
              </a:spcBef>
              <a:buFont typeface="Wingdings" panose="05000000000000000000" pitchFamily="2" charset="2"/>
              <a:buChar char="Ø"/>
            </a:pPr>
            <a:r>
              <a:rPr lang="zh-CN" altLang="en-US" smtClean="0">
                <a:solidFill>
                  <a:srgbClr val="0000FF"/>
                </a:solidFill>
              </a:rPr>
              <a:t>具有可变输入率的</a:t>
            </a:r>
            <a:r>
              <a:rPr lang="en-US" altLang="zh-CN" smtClean="0">
                <a:solidFill>
                  <a:srgbClr val="0000FF"/>
                </a:solidFill>
              </a:rPr>
              <a:t>M/M/1/</a:t>
            </a:r>
            <a:r>
              <a:rPr lang="en-US" altLang="zh-CN" smtClean="0">
                <a:solidFill>
                  <a:srgbClr val="0000FF"/>
                </a:solidFill>
                <a:sym typeface="Symbol" panose="05050102010706020507" pitchFamily="18" charset="2"/>
              </a:rPr>
              <a:t></a:t>
            </a:r>
          </a:p>
          <a:p>
            <a:pPr lvl="1" eaLnBrk="1" hangingPunct="1">
              <a:lnSpc>
                <a:spcPct val="100000"/>
              </a:lnSpc>
              <a:spcBef>
                <a:spcPts val="300"/>
              </a:spcBef>
              <a:buClr>
                <a:srgbClr val="FF0000"/>
              </a:buClr>
              <a:buFontTx/>
              <a:buChar char="•"/>
            </a:pPr>
            <a:r>
              <a:rPr lang="zh-CN" altLang="en-US" sz="2400" smtClean="0">
                <a:solidFill>
                  <a:srgbClr val="CC00CC"/>
                </a:solidFill>
              </a:rPr>
              <a:t>问题的引入</a:t>
            </a:r>
          </a:p>
          <a:p>
            <a:pPr lvl="1" eaLnBrk="1" hangingPunct="1">
              <a:lnSpc>
                <a:spcPct val="100000"/>
              </a:lnSpc>
              <a:spcBef>
                <a:spcPts val="300"/>
              </a:spcBef>
              <a:buClr>
                <a:srgbClr val="FF0000"/>
              </a:buClr>
              <a:buFontTx/>
              <a:buChar char="•"/>
            </a:pPr>
            <a:r>
              <a:rPr lang="zh-CN" altLang="en-US" sz="2400" smtClean="0">
                <a:solidFill>
                  <a:srgbClr val="CC00CC"/>
                </a:solidFill>
              </a:rPr>
              <a:t>队长</a:t>
            </a:r>
          </a:p>
          <a:p>
            <a:pPr lvl="1" eaLnBrk="1" hangingPunct="1">
              <a:lnSpc>
                <a:spcPct val="100000"/>
              </a:lnSpc>
              <a:spcBef>
                <a:spcPts val="300"/>
              </a:spcBef>
              <a:buClr>
                <a:srgbClr val="FF0000"/>
              </a:buClr>
              <a:buFontTx/>
              <a:buChar char="•"/>
            </a:pPr>
            <a:r>
              <a:rPr lang="zh-CN" altLang="en-US" sz="2400" smtClean="0">
                <a:solidFill>
                  <a:srgbClr val="CC00CC"/>
                </a:solidFill>
              </a:rPr>
              <a:t>等待时间与逗留时间</a:t>
            </a:r>
          </a:p>
          <a:p>
            <a:pPr lvl="1" eaLnBrk="1" hangingPunct="1">
              <a:lnSpc>
                <a:spcPct val="100000"/>
              </a:lnSpc>
              <a:spcBef>
                <a:spcPts val="300"/>
              </a:spcBef>
              <a:buClr>
                <a:srgbClr val="FF0000"/>
              </a:buClr>
              <a:buFontTx/>
              <a:buChar char="•"/>
            </a:pPr>
            <a:r>
              <a:rPr lang="en-US" altLang="zh-CN" sz="2400" smtClean="0">
                <a:solidFill>
                  <a:srgbClr val="CC00CC"/>
                </a:solidFill>
              </a:rPr>
              <a:t>Little</a:t>
            </a:r>
            <a:r>
              <a:rPr lang="zh-CN" altLang="en-US" sz="2400" smtClean="0">
                <a:solidFill>
                  <a:srgbClr val="CC00CC"/>
                </a:solidFill>
              </a:rPr>
              <a:t>公式</a:t>
            </a:r>
          </a:p>
          <a:p>
            <a:pPr eaLnBrk="1" hangingPunct="1">
              <a:lnSpc>
                <a:spcPct val="100000"/>
              </a:lnSpc>
              <a:spcBef>
                <a:spcPts val="300"/>
              </a:spcBef>
              <a:buFont typeface="Wingdings" panose="05000000000000000000" pitchFamily="2" charset="2"/>
              <a:buChar char="Ø"/>
            </a:pPr>
            <a:r>
              <a:rPr lang="zh-CN" altLang="en-US" sz="3200" smtClean="0">
                <a:solidFill>
                  <a:srgbClr val="0000FF"/>
                </a:solidFill>
              </a:rPr>
              <a:t>具有可变服务率的</a:t>
            </a:r>
            <a:r>
              <a:rPr lang="en-US" altLang="zh-CN" sz="3200" smtClean="0">
                <a:solidFill>
                  <a:srgbClr val="0000FF"/>
                </a:solidFill>
              </a:rPr>
              <a:t>M/M/1/</a:t>
            </a:r>
            <a:r>
              <a:rPr lang="en-US" altLang="zh-CN" sz="3200" smtClean="0">
                <a:solidFill>
                  <a:srgbClr val="0000FF"/>
                </a:solidFill>
                <a:sym typeface="Symbol" panose="05050102010706020507" pitchFamily="18" charset="2"/>
              </a:rPr>
              <a:t></a:t>
            </a:r>
            <a:endParaRPr lang="en-US" altLang="zh-CN" smtClean="0">
              <a:solidFill>
                <a:srgbClr val="0000FF"/>
              </a:solidFill>
            </a:endParaRPr>
          </a:p>
          <a:p>
            <a:pPr lvl="1" eaLnBrk="1" hangingPunct="1">
              <a:lnSpc>
                <a:spcPct val="100000"/>
              </a:lnSpc>
              <a:spcBef>
                <a:spcPts val="300"/>
              </a:spcBef>
              <a:buClr>
                <a:srgbClr val="FF0000"/>
              </a:buClr>
              <a:buFontTx/>
              <a:buChar char="•"/>
            </a:pPr>
            <a:r>
              <a:rPr lang="zh-CN" altLang="en-US" sz="2400" smtClean="0">
                <a:solidFill>
                  <a:srgbClr val="CC00CC"/>
                </a:solidFill>
              </a:rPr>
              <a:t>问题的引入</a:t>
            </a:r>
          </a:p>
          <a:p>
            <a:pPr lvl="1" eaLnBrk="1" hangingPunct="1">
              <a:lnSpc>
                <a:spcPct val="100000"/>
              </a:lnSpc>
              <a:spcBef>
                <a:spcPts val="300"/>
              </a:spcBef>
              <a:buClr>
                <a:srgbClr val="FF0000"/>
              </a:buClr>
              <a:buFontTx/>
              <a:buChar char="•"/>
            </a:pPr>
            <a:r>
              <a:rPr lang="zh-CN" altLang="en-US" sz="2400" smtClean="0">
                <a:solidFill>
                  <a:srgbClr val="CC00CC"/>
                </a:solidFill>
              </a:rPr>
              <a:t>队长</a:t>
            </a:r>
          </a:p>
          <a:p>
            <a:pPr lvl="1" eaLnBrk="1" hangingPunct="1">
              <a:lnSpc>
                <a:spcPct val="100000"/>
              </a:lnSpc>
              <a:spcBef>
                <a:spcPts val="300"/>
              </a:spcBef>
              <a:buClr>
                <a:srgbClr val="FF0000"/>
              </a:buClr>
              <a:buFontTx/>
              <a:buChar char="•"/>
            </a:pPr>
            <a:r>
              <a:rPr lang="zh-CN" altLang="en-US" sz="2400" smtClean="0">
                <a:solidFill>
                  <a:srgbClr val="CC00CC"/>
                </a:solidFill>
              </a:rPr>
              <a:t>等待时间与逗留时间</a:t>
            </a:r>
            <a:endParaRPr lang="en-US" altLang="zh-CN" sz="2400" smtClean="0">
              <a:solidFill>
                <a:srgbClr val="CC00CC"/>
              </a:solidFill>
            </a:endParaRPr>
          </a:p>
          <a:p>
            <a:pPr eaLnBrk="1" hangingPunct="1">
              <a:lnSpc>
                <a:spcPct val="105000"/>
              </a:lnSpc>
              <a:buClr>
                <a:srgbClr val="CC00CC"/>
              </a:buClr>
              <a:buFont typeface="Wingdings" panose="05000000000000000000" pitchFamily="2" charset="2"/>
              <a:buChar char="Ø"/>
            </a:pPr>
            <a:r>
              <a:rPr lang="en-US" altLang="zh-CN" sz="3200" smtClean="0">
                <a:solidFill>
                  <a:srgbClr val="0000FF"/>
                </a:solidFill>
              </a:rPr>
              <a:t>M/M/</a:t>
            </a:r>
            <a:r>
              <a:rPr lang="en-US" altLang="zh-CN" sz="3200" smtClean="0">
                <a:solidFill>
                  <a:srgbClr val="0000FF"/>
                </a:solidFill>
                <a:sym typeface="Symbol" panose="05050102010706020507" pitchFamily="18" charset="2"/>
              </a:rPr>
              <a:t></a:t>
            </a:r>
            <a:r>
              <a:rPr lang="zh-CN" altLang="en-US" sz="3200" smtClean="0">
                <a:solidFill>
                  <a:srgbClr val="0000FF"/>
                </a:solidFill>
                <a:sym typeface="Symbol" panose="05050102010706020507" pitchFamily="18" charset="2"/>
              </a:rPr>
              <a:t>排队系统</a:t>
            </a:r>
          </a:p>
          <a:p>
            <a:pPr lvl="1" eaLnBrk="1" hangingPunct="1">
              <a:lnSpc>
                <a:spcPct val="100000"/>
              </a:lnSpc>
              <a:spcBef>
                <a:spcPts val="300"/>
              </a:spcBef>
              <a:buClr>
                <a:srgbClr val="FF0000"/>
              </a:buClr>
              <a:buFontTx/>
              <a:buChar char="•"/>
            </a:pPr>
            <a:r>
              <a:rPr lang="zh-CN" altLang="en-US" sz="2400" smtClean="0">
                <a:solidFill>
                  <a:srgbClr val="CC00CC"/>
                </a:solidFill>
              </a:rPr>
              <a:t>问题的引入</a:t>
            </a:r>
          </a:p>
          <a:p>
            <a:pPr lvl="1" eaLnBrk="1" hangingPunct="1">
              <a:lnSpc>
                <a:spcPct val="100000"/>
              </a:lnSpc>
              <a:spcBef>
                <a:spcPts val="300"/>
              </a:spcBef>
              <a:buClr>
                <a:srgbClr val="FF0000"/>
              </a:buClr>
              <a:buFontTx/>
              <a:buChar char="•"/>
            </a:pPr>
            <a:r>
              <a:rPr lang="zh-CN" altLang="en-US" sz="2400" smtClean="0">
                <a:solidFill>
                  <a:srgbClr val="CC00CC"/>
                </a:solidFill>
              </a:rPr>
              <a:t>队长</a:t>
            </a:r>
          </a:p>
          <a:p>
            <a:pPr lvl="1" eaLnBrk="1" hangingPunct="1">
              <a:lnSpc>
                <a:spcPct val="100000"/>
              </a:lnSpc>
              <a:spcBef>
                <a:spcPts val="300"/>
              </a:spcBef>
              <a:buClr>
                <a:srgbClr val="FF0000"/>
              </a:buClr>
              <a:buFontTx/>
              <a:buChar char="•"/>
            </a:pPr>
            <a:r>
              <a:rPr lang="zh-CN" altLang="en-US" sz="2400" smtClean="0">
                <a:solidFill>
                  <a:srgbClr val="CC00CC"/>
                </a:solidFill>
              </a:rPr>
              <a:t>等待时间与逗留时间</a:t>
            </a:r>
          </a:p>
        </p:txBody>
      </p:sp>
      <p:sp>
        <p:nvSpPr>
          <p:cNvPr id="8602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5D5208F7-6504-4A4C-95A6-3017F5D5AAB5}" type="slidenum">
              <a:rPr lang="zh-CN" altLang="en-US" sz="1800">
                <a:solidFill>
                  <a:srgbClr val="00FF00"/>
                </a:solidFill>
                <a:ea typeface="黑体" panose="02010609060101010101" pitchFamily="49" charset="-122"/>
              </a:rPr>
              <a:pPr/>
              <a:t>40</a:t>
            </a:fld>
            <a:endParaRPr lang="zh-CN" altLang="en-US" sz="1800">
              <a:solidFill>
                <a:srgbClr val="00FF00"/>
              </a:solidFill>
              <a:ea typeface="黑体" panose="02010609060101010101" pitchFamily="49"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 calcmode="lin" valueType="num">
                                      <p:cBhvr additive="base">
                                        <p:cTn id="7" dur="500" fill="hold"/>
                                        <p:tgtEl>
                                          <p:spTgt spid="411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16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11651">
                                            <p:txEl>
                                              <p:pRg st="1" end="1"/>
                                            </p:txEl>
                                          </p:spTgt>
                                        </p:tgtEl>
                                        <p:attrNameLst>
                                          <p:attrName>style.visibility</p:attrName>
                                        </p:attrNameLst>
                                      </p:cBhvr>
                                      <p:to>
                                        <p:strVal val="visible"/>
                                      </p:to>
                                    </p:set>
                                    <p:anim calcmode="lin" valueType="num">
                                      <p:cBhvr additive="base">
                                        <p:cTn id="11" dur="500" fill="hold"/>
                                        <p:tgtEl>
                                          <p:spTgt spid="4116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165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11651">
                                            <p:txEl>
                                              <p:pRg st="2" end="2"/>
                                            </p:txEl>
                                          </p:spTgt>
                                        </p:tgtEl>
                                        <p:attrNameLst>
                                          <p:attrName>style.visibility</p:attrName>
                                        </p:attrNameLst>
                                      </p:cBhvr>
                                      <p:to>
                                        <p:strVal val="visible"/>
                                      </p:to>
                                    </p:set>
                                    <p:anim calcmode="lin" valueType="num">
                                      <p:cBhvr additive="base">
                                        <p:cTn id="15" dur="500" fill="hold"/>
                                        <p:tgtEl>
                                          <p:spTgt spid="4116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1165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11651">
                                            <p:txEl>
                                              <p:pRg st="3" end="3"/>
                                            </p:txEl>
                                          </p:spTgt>
                                        </p:tgtEl>
                                        <p:attrNameLst>
                                          <p:attrName>style.visibility</p:attrName>
                                        </p:attrNameLst>
                                      </p:cBhvr>
                                      <p:to>
                                        <p:strVal val="visible"/>
                                      </p:to>
                                    </p:set>
                                    <p:anim calcmode="lin" valueType="num">
                                      <p:cBhvr additive="base">
                                        <p:cTn id="19" dur="500" fill="hold"/>
                                        <p:tgtEl>
                                          <p:spTgt spid="4116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165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11651">
                                            <p:txEl>
                                              <p:pRg st="4" end="4"/>
                                            </p:txEl>
                                          </p:spTgt>
                                        </p:tgtEl>
                                        <p:attrNameLst>
                                          <p:attrName>style.visibility</p:attrName>
                                        </p:attrNameLst>
                                      </p:cBhvr>
                                      <p:to>
                                        <p:strVal val="visible"/>
                                      </p:to>
                                    </p:set>
                                    <p:anim calcmode="lin" valueType="num">
                                      <p:cBhvr additive="base">
                                        <p:cTn id="23" dur="500" fill="hold"/>
                                        <p:tgtEl>
                                          <p:spTgt spid="41165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11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11651">
                                            <p:txEl>
                                              <p:pRg st="5" end="5"/>
                                            </p:txEl>
                                          </p:spTgt>
                                        </p:tgtEl>
                                        <p:attrNameLst>
                                          <p:attrName>style.visibility</p:attrName>
                                        </p:attrNameLst>
                                      </p:cBhvr>
                                      <p:to>
                                        <p:strVal val="visible"/>
                                      </p:to>
                                    </p:set>
                                    <p:anim calcmode="lin" valueType="num">
                                      <p:cBhvr additive="base">
                                        <p:cTn id="29" dur="500" fill="hold"/>
                                        <p:tgtEl>
                                          <p:spTgt spid="41165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165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11651">
                                            <p:txEl>
                                              <p:pRg st="6" end="6"/>
                                            </p:txEl>
                                          </p:spTgt>
                                        </p:tgtEl>
                                        <p:attrNameLst>
                                          <p:attrName>style.visibility</p:attrName>
                                        </p:attrNameLst>
                                      </p:cBhvr>
                                      <p:to>
                                        <p:strVal val="visible"/>
                                      </p:to>
                                    </p:set>
                                    <p:anim calcmode="lin" valueType="num">
                                      <p:cBhvr additive="base">
                                        <p:cTn id="33" dur="500" fill="hold"/>
                                        <p:tgtEl>
                                          <p:spTgt spid="41165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1165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11651">
                                            <p:txEl>
                                              <p:pRg st="7" end="7"/>
                                            </p:txEl>
                                          </p:spTgt>
                                        </p:tgtEl>
                                        <p:attrNameLst>
                                          <p:attrName>style.visibility</p:attrName>
                                        </p:attrNameLst>
                                      </p:cBhvr>
                                      <p:to>
                                        <p:strVal val="visible"/>
                                      </p:to>
                                    </p:set>
                                    <p:anim calcmode="lin" valueType="num">
                                      <p:cBhvr additive="base">
                                        <p:cTn id="37" dur="500" fill="hold"/>
                                        <p:tgtEl>
                                          <p:spTgt spid="41165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1651">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11651">
                                            <p:txEl>
                                              <p:pRg st="8" end="8"/>
                                            </p:txEl>
                                          </p:spTgt>
                                        </p:tgtEl>
                                        <p:attrNameLst>
                                          <p:attrName>style.visibility</p:attrName>
                                        </p:attrNameLst>
                                      </p:cBhvr>
                                      <p:to>
                                        <p:strVal val="visible"/>
                                      </p:to>
                                    </p:set>
                                    <p:anim calcmode="lin" valueType="num">
                                      <p:cBhvr additive="base">
                                        <p:cTn id="41" dur="500" fill="hold"/>
                                        <p:tgtEl>
                                          <p:spTgt spid="411651">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1165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11651">
                                            <p:txEl>
                                              <p:pRg st="9" end="9"/>
                                            </p:txEl>
                                          </p:spTgt>
                                        </p:tgtEl>
                                        <p:attrNameLst>
                                          <p:attrName>style.visibility</p:attrName>
                                        </p:attrNameLst>
                                      </p:cBhvr>
                                      <p:to>
                                        <p:strVal val="visible"/>
                                      </p:to>
                                    </p:set>
                                    <p:anim calcmode="lin" valueType="num">
                                      <p:cBhvr additive="base">
                                        <p:cTn id="47" dur="500" fill="hold"/>
                                        <p:tgtEl>
                                          <p:spTgt spid="411651">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11651">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11651">
                                            <p:txEl>
                                              <p:pRg st="10" end="10"/>
                                            </p:txEl>
                                          </p:spTgt>
                                        </p:tgtEl>
                                        <p:attrNameLst>
                                          <p:attrName>style.visibility</p:attrName>
                                        </p:attrNameLst>
                                      </p:cBhvr>
                                      <p:to>
                                        <p:strVal val="visible"/>
                                      </p:to>
                                    </p:set>
                                    <p:anim calcmode="lin" valueType="num">
                                      <p:cBhvr additive="base">
                                        <p:cTn id="51" dur="500" fill="hold"/>
                                        <p:tgtEl>
                                          <p:spTgt spid="411651">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11651">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11651">
                                            <p:txEl>
                                              <p:pRg st="11" end="11"/>
                                            </p:txEl>
                                          </p:spTgt>
                                        </p:tgtEl>
                                        <p:attrNameLst>
                                          <p:attrName>style.visibility</p:attrName>
                                        </p:attrNameLst>
                                      </p:cBhvr>
                                      <p:to>
                                        <p:strVal val="visible"/>
                                      </p:to>
                                    </p:set>
                                    <p:anim calcmode="lin" valueType="num">
                                      <p:cBhvr additive="base">
                                        <p:cTn id="55" dur="500" fill="hold"/>
                                        <p:tgtEl>
                                          <p:spTgt spid="411651">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11651">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11651">
                                            <p:txEl>
                                              <p:pRg st="12" end="12"/>
                                            </p:txEl>
                                          </p:spTgt>
                                        </p:tgtEl>
                                        <p:attrNameLst>
                                          <p:attrName>style.visibility</p:attrName>
                                        </p:attrNameLst>
                                      </p:cBhvr>
                                      <p:to>
                                        <p:strVal val="visible"/>
                                      </p:to>
                                    </p:set>
                                    <p:anim calcmode="lin" valueType="num">
                                      <p:cBhvr additive="base">
                                        <p:cTn id="59" dur="500" fill="hold"/>
                                        <p:tgtEl>
                                          <p:spTgt spid="411651">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1165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3D8A559-78C9-4235-BB19-268B8F6F5AEC}"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8806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415746" name="Rectangle 2"/>
          <p:cNvSpPr>
            <a:spLocks noGrp="1" noChangeArrowheads="1"/>
          </p:cNvSpPr>
          <p:nvPr>
            <p:ph type="body" idx="1"/>
          </p:nvPr>
        </p:nvSpPr>
        <p:spPr>
          <a:xfrm>
            <a:off x="1143000" y="1143000"/>
            <a:ext cx="7605713" cy="4292600"/>
          </a:xfrm>
        </p:spPr>
        <p:txBody>
          <a:bodyPr/>
          <a:lstStyle/>
          <a:p>
            <a:pPr algn="dist" eaLnBrk="1" hangingPunct="1">
              <a:lnSpc>
                <a:spcPct val="110000"/>
              </a:lnSpc>
              <a:buClrTx/>
              <a:buSzPct val="90000"/>
              <a:buFontTx/>
              <a:buNone/>
            </a:pPr>
            <a:r>
              <a:rPr lang="en-US" altLang="zh-CN" sz="3200" smtClean="0">
                <a:sym typeface="Symbol" panose="05050102010706020507" pitchFamily="18" charset="2"/>
              </a:rPr>
              <a:t>        </a:t>
            </a:r>
            <a:r>
              <a:rPr lang="zh-CN" altLang="en-US" sz="3200" smtClean="0">
                <a:sym typeface="Symbol" panose="05050102010706020507" pitchFamily="18" charset="2"/>
              </a:rPr>
              <a:t>病人以每小时</a:t>
            </a:r>
            <a:r>
              <a:rPr lang="en-US" altLang="zh-CN" sz="3200" smtClean="0">
                <a:sym typeface="Symbol" panose="05050102010706020507" pitchFamily="18" charset="2"/>
              </a:rPr>
              <a:t>3</a:t>
            </a:r>
            <a:r>
              <a:rPr lang="zh-CN" altLang="en-US" sz="3200" smtClean="0">
                <a:sym typeface="Symbol" panose="05050102010706020507" pitchFamily="18" charset="2"/>
              </a:rPr>
              <a:t>人的泊松流到达医院，</a:t>
            </a:r>
          </a:p>
          <a:p>
            <a:pPr algn="dist" eaLnBrk="1" hangingPunct="1">
              <a:lnSpc>
                <a:spcPct val="110000"/>
              </a:lnSpc>
              <a:buClrTx/>
              <a:buSzPct val="90000"/>
              <a:buFontTx/>
              <a:buNone/>
            </a:pPr>
            <a:r>
              <a:rPr lang="zh-CN" altLang="en-US" sz="3200" smtClean="0">
                <a:sym typeface="Symbol" panose="05050102010706020507" pitchFamily="18" charset="2"/>
              </a:rPr>
              <a:t>假设该医院只有一个医生服务，他的服务</a:t>
            </a:r>
          </a:p>
          <a:p>
            <a:pPr algn="dist" eaLnBrk="1" hangingPunct="1">
              <a:lnSpc>
                <a:spcPct val="110000"/>
              </a:lnSpc>
              <a:buClrTx/>
              <a:buSzPct val="90000"/>
              <a:buFontTx/>
              <a:buNone/>
            </a:pPr>
            <a:r>
              <a:rPr lang="zh-CN" altLang="en-US" sz="3200" smtClean="0">
                <a:sym typeface="Symbol" panose="05050102010706020507" pitchFamily="18" charset="2"/>
              </a:rPr>
              <a:t>时间服从负指数分布，并且平均服务一个</a:t>
            </a:r>
          </a:p>
          <a:p>
            <a:pPr eaLnBrk="1" hangingPunct="1">
              <a:lnSpc>
                <a:spcPct val="110000"/>
              </a:lnSpc>
              <a:buClrTx/>
              <a:buSzPct val="90000"/>
              <a:buFontTx/>
              <a:buNone/>
            </a:pPr>
            <a:r>
              <a:rPr lang="zh-CN" altLang="en-US" sz="3200" smtClean="0">
                <a:sym typeface="Symbol" panose="05050102010706020507" pitchFamily="18" charset="2"/>
              </a:rPr>
              <a:t>顾客时间为</a:t>
            </a:r>
            <a:r>
              <a:rPr lang="en-US" altLang="zh-CN" sz="3200" smtClean="0">
                <a:sym typeface="Symbol" panose="05050102010706020507" pitchFamily="18" charset="2"/>
              </a:rPr>
              <a:t>15</a:t>
            </a:r>
            <a:r>
              <a:rPr lang="zh-CN" altLang="en-US" sz="3200" smtClean="0">
                <a:sym typeface="Symbol" panose="05050102010706020507" pitchFamily="18" charset="2"/>
              </a:rPr>
              <a:t>分钟。</a:t>
            </a:r>
          </a:p>
          <a:p>
            <a:pPr lvl="1" eaLnBrk="1" hangingPunct="1">
              <a:lnSpc>
                <a:spcPct val="110000"/>
              </a:lnSpc>
              <a:buClr>
                <a:srgbClr val="CC00CC"/>
              </a:buClr>
              <a:buSzPct val="90000"/>
              <a:buFontTx/>
              <a:buAutoNum type="alphaLcParenR"/>
            </a:pPr>
            <a:r>
              <a:rPr lang="zh-CN" altLang="en-US" sz="3200" smtClean="0">
                <a:sym typeface="Symbol" panose="05050102010706020507" pitchFamily="18" charset="2"/>
              </a:rPr>
              <a:t>医生空闲时间的比例？</a:t>
            </a:r>
          </a:p>
          <a:p>
            <a:pPr lvl="1" eaLnBrk="1" hangingPunct="1">
              <a:lnSpc>
                <a:spcPct val="110000"/>
              </a:lnSpc>
              <a:buClr>
                <a:srgbClr val="CC00CC"/>
              </a:buClr>
              <a:buSzPct val="90000"/>
              <a:buFontTx/>
              <a:buAutoNum type="alphaLcParenR"/>
            </a:pPr>
            <a:r>
              <a:rPr lang="zh-CN" altLang="en-US" sz="3200" smtClean="0">
                <a:sym typeface="Symbol" panose="05050102010706020507" pitchFamily="18" charset="2"/>
              </a:rPr>
              <a:t>有多少病人等待看医生？</a:t>
            </a:r>
          </a:p>
          <a:p>
            <a:pPr lvl="1" eaLnBrk="1" hangingPunct="1">
              <a:lnSpc>
                <a:spcPct val="110000"/>
              </a:lnSpc>
              <a:buClr>
                <a:srgbClr val="CC00CC"/>
              </a:buClr>
              <a:buSzPct val="90000"/>
              <a:buFontTx/>
              <a:buAutoNum type="alphaLcParenR"/>
            </a:pPr>
            <a:r>
              <a:rPr lang="zh-CN" altLang="en-US" sz="3200" smtClean="0">
                <a:sym typeface="Symbol" panose="05050102010706020507" pitchFamily="18" charset="2"/>
              </a:rPr>
              <a:t>病人的平均等待时间？</a:t>
            </a:r>
          </a:p>
          <a:p>
            <a:pPr lvl="1" eaLnBrk="1" hangingPunct="1">
              <a:lnSpc>
                <a:spcPct val="110000"/>
              </a:lnSpc>
              <a:buClr>
                <a:srgbClr val="CC00CC"/>
              </a:buClr>
              <a:buSzPct val="90000"/>
              <a:buFontTx/>
              <a:buAutoNum type="alphaLcParenR"/>
            </a:pPr>
            <a:r>
              <a:rPr lang="zh-CN" altLang="en-US" sz="3200" smtClean="0">
                <a:sym typeface="Symbol" panose="05050102010706020507" pitchFamily="18" charset="2"/>
              </a:rPr>
              <a:t>一个病人等待超过一个小时的概率？</a:t>
            </a:r>
          </a:p>
        </p:txBody>
      </p:sp>
      <p:sp>
        <p:nvSpPr>
          <p:cNvPr id="88069" name="Rectangle 3"/>
          <p:cNvSpPr>
            <a:spLocks noGrp="1" noChangeArrowheads="1"/>
          </p:cNvSpPr>
          <p:nvPr>
            <p:ph type="title"/>
          </p:nvPr>
        </p:nvSpPr>
        <p:spPr>
          <a:xfrm>
            <a:off x="1219200" y="407988"/>
            <a:ext cx="7467600" cy="515937"/>
          </a:xfrm>
          <a:noFill/>
        </p:spPr>
        <p:txBody>
          <a:bodyPr/>
          <a:lstStyle/>
          <a:p>
            <a:pPr eaLnBrk="1" hangingPunct="1"/>
            <a:r>
              <a:rPr lang="zh-CN" altLang="en-US" sz="4400" smtClean="0"/>
              <a:t>本节习题</a:t>
            </a:r>
          </a:p>
        </p:txBody>
      </p:sp>
      <p:sp>
        <p:nvSpPr>
          <p:cNvPr id="8807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2D20BE5A-329D-4397-AF43-EB0B1ECC03FC}" type="slidenum">
              <a:rPr lang="zh-CN" altLang="en-US" sz="1800">
                <a:solidFill>
                  <a:srgbClr val="00FF00"/>
                </a:solidFill>
                <a:ea typeface="黑体" panose="02010609060101010101" pitchFamily="49" charset="-122"/>
              </a:rPr>
              <a:pPr/>
              <a:t>41</a:t>
            </a:fld>
            <a:endParaRPr lang="zh-CN" altLang="en-US" sz="1800">
              <a:solidFill>
                <a:srgbClr val="00FF00"/>
              </a:solidFill>
              <a:ea typeface="黑体" panose="02010609060101010101"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5746">
                                            <p:txEl>
                                              <p:pRg st="0" end="0"/>
                                            </p:txEl>
                                          </p:spTgt>
                                        </p:tgtEl>
                                        <p:attrNameLst>
                                          <p:attrName>style.visibility</p:attrName>
                                        </p:attrNameLst>
                                      </p:cBhvr>
                                      <p:to>
                                        <p:strVal val="visible"/>
                                      </p:to>
                                    </p:set>
                                    <p:anim calcmode="lin" valueType="num">
                                      <p:cBhvr additive="base">
                                        <p:cTn id="7" dur="500" fill="hold"/>
                                        <p:tgtEl>
                                          <p:spTgt spid="41574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5746">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15746">
                                            <p:txEl>
                                              <p:pRg st="1" end="1"/>
                                            </p:txEl>
                                          </p:spTgt>
                                        </p:tgtEl>
                                        <p:attrNameLst>
                                          <p:attrName>style.visibility</p:attrName>
                                        </p:attrNameLst>
                                      </p:cBhvr>
                                      <p:to>
                                        <p:strVal val="visible"/>
                                      </p:to>
                                    </p:set>
                                    <p:anim calcmode="lin" valueType="num">
                                      <p:cBhvr additive="base">
                                        <p:cTn id="12" dur="500" fill="hold"/>
                                        <p:tgtEl>
                                          <p:spTgt spid="415746">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15746">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15746">
                                            <p:txEl>
                                              <p:pRg st="2" end="2"/>
                                            </p:txEl>
                                          </p:spTgt>
                                        </p:tgtEl>
                                        <p:attrNameLst>
                                          <p:attrName>style.visibility</p:attrName>
                                        </p:attrNameLst>
                                      </p:cBhvr>
                                      <p:to>
                                        <p:strVal val="visible"/>
                                      </p:to>
                                    </p:set>
                                    <p:anim calcmode="lin" valueType="num">
                                      <p:cBhvr additive="base">
                                        <p:cTn id="17" dur="500" fill="hold"/>
                                        <p:tgtEl>
                                          <p:spTgt spid="41574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15746">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15746">
                                            <p:txEl>
                                              <p:pRg st="3" end="3"/>
                                            </p:txEl>
                                          </p:spTgt>
                                        </p:tgtEl>
                                        <p:attrNameLst>
                                          <p:attrName>style.visibility</p:attrName>
                                        </p:attrNameLst>
                                      </p:cBhvr>
                                      <p:to>
                                        <p:strVal val="visible"/>
                                      </p:to>
                                    </p:set>
                                    <p:anim calcmode="lin" valueType="num">
                                      <p:cBhvr additive="base">
                                        <p:cTn id="22" dur="500" fill="hold"/>
                                        <p:tgtEl>
                                          <p:spTgt spid="415746">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15746">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15746">
                                            <p:txEl>
                                              <p:pRg st="4" end="4"/>
                                            </p:txEl>
                                          </p:spTgt>
                                        </p:tgtEl>
                                        <p:attrNameLst>
                                          <p:attrName>style.visibility</p:attrName>
                                        </p:attrNameLst>
                                      </p:cBhvr>
                                      <p:to>
                                        <p:strVal val="visible"/>
                                      </p:to>
                                    </p:set>
                                    <p:anim calcmode="lin" valueType="num">
                                      <p:cBhvr additive="base">
                                        <p:cTn id="27" dur="500" fill="hold"/>
                                        <p:tgtEl>
                                          <p:spTgt spid="415746">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15746">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415746">
                                            <p:txEl>
                                              <p:pRg st="5" end="5"/>
                                            </p:txEl>
                                          </p:spTgt>
                                        </p:tgtEl>
                                        <p:attrNameLst>
                                          <p:attrName>style.visibility</p:attrName>
                                        </p:attrNameLst>
                                      </p:cBhvr>
                                      <p:to>
                                        <p:strVal val="visible"/>
                                      </p:to>
                                    </p:set>
                                    <p:anim calcmode="lin" valueType="num">
                                      <p:cBhvr additive="base">
                                        <p:cTn id="32" dur="500" fill="hold"/>
                                        <p:tgtEl>
                                          <p:spTgt spid="415746">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415746">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415746">
                                            <p:txEl>
                                              <p:pRg st="6" end="6"/>
                                            </p:txEl>
                                          </p:spTgt>
                                        </p:tgtEl>
                                        <p:attrNameLst>
                                          <p:attrName>style.visibility</p:attrName>
                                        </p:attrNameLst>
                                      </p:cBhvr>
                                      <p:to>
                                        <p:strVal val="visible"/>
                                      </p:to>
                                    </p:set>
                                    <p:anim calcmode="lin" valueType="num">
                                      <p:cBhvr additive="base">
                                        <p:cTn id="37" dur="500" fill="hold"/>
                                        <p:tgtEl>
                                          <p:spTgt spid="415746">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15746">
                                            <p:txEl>
                                              <p:pRg st="6" end="6"/>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415746">
                                            <p:txEl>
                                              <p:pRg st="7" end="7"/>
                                            </p:txEl>
                                          </p:spTgt>
                                        </p:tgtEl>
                                        <p:attrNameLst>
                                          <p:attrName>style.visibility</p:attrName>
                                        </p:attrNameLst>
                                      </p:cBhvr>
                                      <p:to>
                                        <p:strVal val="visible"/>
                                      </p:to>
                                    </p:set>
                                    <p:anim calcmode="lin" valueType="num">
                                      <p:cBhvr additive="base">
                                        <p:cTn id="42" dur="500" fill="hold"/>
                                        <p:tgtEl>
                                          <p:spTgt spid="415746">
                                            <p:txEl>
                                              <p:pRg st="7" end="7"/>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415746">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6" grpId="0" build="p" bldLvl="2" autoUpdateAnimBg="0"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3AFC5BF-EBA3-4939-9ED6-373CB7AF7066}"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1433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14340" name="Rectangle 2"/>
          <p:cNvSpPr>
            <a:spLocks noGrp="1" noChangeArrowheads="1"/>
          </p:cNvSpPr>
          <p:nvPr>
            <p:ph type="title"/>
          </p:nvPr>
        </p:nvSpPr>
        <p:spPr/>
        <p:txBody>
          <a:bodyPr/>
          <a:lstStyle/>
          <a:p>
            <a:pPr eaLnBrk="1" hangingPunct="1"/>
            <a:r>
              <a:rPr lang="en-US" altLang="zh-CN" smtClean="0"/>
              <a:t>§5.1  M/M/1/</a:t>
            </a:r>
            <a:r>
              <a:rPr lang="en-US" altLang="zh-CN" smtClean="0">
                <a:sym typeface="Symbol" panose="05050102010706020507" pitchFamily="18" charset="2"/>
              </a:rPr>
              <a:t></a:t>
            </a:r>
          </a:p>
        </p:txBody>
      </p:sp>
      <p:sp>
        <p:nvSpPr>
          <p:cNvPr id="344067" name="Rectangle 3"/>
          <p:cNvSpPr>
            <a:spLocks noGrp="1" noChangeArrowheads="1"/>
          </p:cNvSpPr>
          <p:nvPr>
            <p:ph type="body" idx="1"/>
          </p:nvPr>
        </p:nvSpPr>
        <p:spPr>
          <a:xfrm>
            <a:off x="993775" y="1138238"/>
            <a:ext cx="7970838" cy="5386387"/>
          </a:xfrm>
        </p:spPr>
        <p:txBody>
          <a:bodyPr/>
          <a:lstStyle/>
          <a:p>
            <a:pPr algn="just" eaLnBrk="1" hangingPunct="1">
              <a:lnSpc>
                <a:spcPct val="140000"/>
              </a:lnSpc>
              <a:buClr>
                <a:srgbClr val="0000FF"/>
              </a:buClr>
            </a:pPr>
            <a:r>
              <a:rPr lang="zh-CN" altLang="en-US" smtClean="0"/>
              <a:t>问题的叙述</a:t>
            </a:r>
          </a:p>
          <a:p>
            <a:pPr algn="just" eaLnBrk="1" hangingPunct="1">
              <a:lnSpc>
                <a:spcPct val="140000"/>
              </a:lnSpc>
              <a:buClr>
                <a:srgbClr val="CC00CC"/>
              </a:buClr>
              <a:buFont typeface="Wingdings" panose="05000000000000000000" pitchFamily="2" charset="2"/>
              <a:buChar char="v"/>
            </a:pPr>
            <a:r>
              <a:rPr lang="zh-CN" altLang="en-US" smtClean="0"/>
              <a:t>顾客到达为参数</a:t>
            </a:r>
            <a:r>
              <a:rPr lang="zh-CN" altLang="en-US" smtClean="0">
                <a:sym typeface="Symbol" panose="05050102010706020507" pitchFamily="18" charset="2"/>
              </a:rPr>
              <a:t></a:t>
            </a:r>
            <a:r>
              <a:rPr lang="en-US" altLang="zh-CN" smtClean="0">
                <a:sym typeface="Symbol" panose="05050102010706020507" pitchFamily="18" charset="2"/>
              </a:rPr>
              <a:t>(&gt;0)</a:t>
            </a:r>
            <a:r>
              <a:rPr lang="zh-CN" altLang="en-US" smtClean="0"/>
              <a:t>的泊松过程，即相继到达的间隔时间序列</a:t>
            </a:r>
            <a:r>
              <a:rPr lang="en-US" altLang="zh-CN" smtClean="0"/>
              <a:t>{</a:t>
            </a:r>
            <a:r>
              <a:rPr lang="en-US" altLang="zh-CN" smtClean="0">
                <a:sym typeface="Symbol" panose="05050102010706020507" pitchFamily="18" charset="2"/>
              </a:rPr>
              <a:t></a:t>
            </a:r>
            <a:r>
              <a:rPr lang="en-US" altLang="zh-CN" baseline="-25000" smtClean="0">
                <a:sym typeface="Symbol" panose="05050102010706020507" pitchFamily="18" charset="2"/>
              </a:rPr>
              <a:t>n</a:t>
            </a:r>
            <a:r>
              <a:rPr lang="zh-CN" altLang="en-US" smtClean="0">
                <a:sym typeface="Symbol" panose="05050102010706020507" pitchFamily="18" charset="2"/>
              </a:rPr>
              <a:t>，</a:t>
            </a:r>
            <a:r>
              <a:rPr lang="en-US" altLang="zh-CN" smtClean="0">
                <a:sym typeface="Symbol" panose="05050102010706020507" pitchFamily="18" charset="2"/>
              </a:rPr>
              <a:t>n1</a:t>
            </a:r>
            <a:r>
              <a:rPr lang="en-US" altLang="zh-CN" smtClean="0"/>
              <a:t>}</a:t>
            </a:r>
            <a:r>
              <a:rPr lang="zh-CN" altLang="en-US" smtClean="0"/>
              <a:t>独立、服从参数为</a:t>
            </a:r>
            <a:r>
              <a:rPr lang="zh-CN" altLang="en-US" smtClean="0">
                <a:sym typeface="Symbol" panose="05050102010706020507" pitchFamily="18" charset="2"/>
              </a:rPr>
              <a:t></a:t>
            </a:r>
            <a:r>
              <a:rPr lang="en-US" altLang="zh-CN" smtClean="0">
                <a:sym typeface="Symbol" panose="05050102010706020507" pitchFamily="18" charset="2"/>
              </a:rPr>
              <a:t>(&gt;0)</a:t>
            </a:r>
            <a:r>
              <a:rPr lang="zh-CN" altLang="en-US" smtClean="0"/>
              <a:t>的负指数分布</a:t>
            </a:r>
            <a:r>
              <a:rPr lang="en-US" altLang="zh-CN" smtClean="0"/>
              <a:t>F(t)</a:t>
            </a:r>
            <a:r>
              <a:rPr lang="zh-CN" altLang="en-US" smtClean="0"/>
              <a:t>＝</a:t>
            </a:r>
            <a:r>
              <a:rPr lang="en-US" altLang="zh-CN" smtClean="0"/>
              <a:t>1-e</a:t>
            </a:r>
            <a:r>
              <a:rPr lang="en-US" altLang="zh-CN" baseline="30000" smtClean="0"/>
              <a:t>-</a:t>
            </a:r>
            <a:r>
              <a:rPr lang="en-US" altLang="zh-CN" baseline="30000" smtClean="0">
                <a:sym typeface="Symbol" panose="05050102010706020507" pitchFamily="18" charset="2"/>
              </a:rPr>
              <a:t>t</a:t>
            </a:r>
            <a:r>
              <a:rPr lang="zh-CN" altLang="en-US" smtClean="0"/>
              <a:t>，</a:t>
            </a:r>
            <a:r>
              <a:rPr lang="en-US" altLang="zh-CN" smtClean="0"/>
              <a:t>t</a:t>
            </a:r>
            <a:r>
              <a:rPr lang="en-US" altLang="zh-CN" smtClean="0">
                <a:sym typeface="Symbol" panose="05050102010706020507" pitchFamily="18" charset="2"/>
              </a:rPr>
              <a:t>0</a:t>
            </a:r>
            <a:r>
              <a:rPr lang="zh-CN" altLang="en-US" smtClean="0"/>
              <a:t>；</a:t>
            </a:r>
          </a:p>
          <a:p>
            <a:pPr algn="just" eaLnBrk="1" hangingPunct="1">
              <a:lnSpc>
                <a:spcPct val="140000"/>
              </a:lnSpc>
              <a:buClr>
                <a:srgbClr val="CC00CC"/>
              </a:buClr>
              <a:buFont typeface="Wingdings" panose="05000000000000000000" pitchFamily="2" charset="2"/>
              <a:buChar char="v"/>
            </a:pPr>
            <a:r>
              <a:rPr lang="zh-CN" altLang="en-US" smtClean="0"/>
              <a:t>顾客所需的服务时间序列</a:t>
            </a:r>
            <a:r>
              <a:rPr lang="en-US" altLang="zh-CN" smtClean="0"/>
              <a:t>{</a:t>
            </a:r>
            <a:r>
              <a:rPr lang="en-US" altLang="zh-CN" smtClean="0">
                <a:sym typeface="Symbol" panose="05050102010706020507" pitchFamily="18" charset="2"/>
              </a:rPr>
              <a:t></a:t>
            </a:r>
            <a:r>
              <a:rPr lang="en-US" altLang="zh-CN" baseline="-25000" smtClean="0">
                <a:sym typeface="Symbol" panose="05050102010706020507" pitchFamily="18" charset="2"/>
              </a:rPr>
              <a:t>n</a:t>
            </a:r>
            <a:r>
              <a:rPr lang="en-US" altLang="zh-CN" smtClean="0">
                <a:sym typeface="Symbol" panose="05050102010706020507" pitchFamily="18" charset="2"/>
              </a:rPr>
              <a:t>,n1</a:t>
            </a:r>
            <a:r>
              <a:rPr lang="en-US" altLang="zh-CN" smtClean="0"/>
              <a:t>}</a:t>
            </a:r>
            <a:r>
              <a:rPr lang="zh-CN" altLang="en-US" smtClean="0"/>
              <a:t>独立、服从参数为</a:t>
            </a:r>
            <a:r>
              <a:rPr lang="zh-CN" altLang="en-US" smtClean="0">
                <a:sym typeface="Symbol" panose="05050102010706020507" pitchFamily="18" charset="2"/>
              </a:rPr>
              <a:t></a:t>
            </a:r>
            <a:r>
              <a:rPr lang="en-US" altLang="zh-CN" smtClean="0">
                <a:sym typeface="Symbol" panose="05050102010706020507" pitchFamily="18" charset="2"/>
              </a:rPr>
              <a:t>(&gt;0)</a:t>
            </a:r>
            <a:r>
              <a:rPr lang="zh-CN" altLang="en-US" smtClean="0"/>
              <a:t>的负指数分布</a:t>
            </a:r>
            <a:r>
              <a:rPr lang="en-US" altLang="zh-CN" smtClean="0"/>
              <a:t>G(t)</a:t>
            </a:r>
            <a:r>
              <a:rPr lang="zh-CN" altLang="en-US" smtClean="0"/>
              <a:t>＝</a:t>
            </a:r>
            <a:r>
              <a:rPr lang="en-US" altLang="zh-CN" smtClean="0"/>
              <a:t>1-e</a:t>
            </a:r>
            <a:r>
              <a:rPr lang="en-US" altLang="zh-CN" baseline="30000" smtClean="0"/>
              <a:t>-</a:t>
            </a:r>
            <a:r>
              <a:rPr lang="en-US" altLang="zh-CN" baseline="30000" smtClean="0">
                <a:sym typeface="Symbol" panose="05050102010706020507" pitchFamily="18" charset="2"/>
              </a:rPr>
              <a:t>t</a:t>
            </a:r>
            <a:r>
              <a:rPr lang="zh-CN" altLang="en-US" smtClean="0"/>
              <a:t>，</a:t>
            </a:r>
            <a:r>
              <a:rPr lang="en-US" altLang="zh-CN" smtClean="0"/>
              <a:t>t</a:t>
            </a:r>
            <a:r>
              <a:rPr lang="en-US" altLang="zh-CN" smtClean="0">
                <a:sym typeface="Symbol" panose="05050102010706020507" pitchFamily="18" charset="2"/>
              </a:rPr>
              <a:t>0</a:t>
            </a:r>
            <a:r>
              <a:rPr lang="zh-CN" altLang="en-US" smtClean="0"/>
              <a:t>；</a:t>
            </a:r>
          </a:p>
          <a:p>
            <a:pPr algn="just" eaLnBrk="1" hangingPunct="1">
              <a:lnSpc>
                <a:spcPct val="140000"/>
              </a:lnSpc>
              <a:buClr>
                <a:srgbClr val="CC00CC"/>
              </a:buClr>
              <a:buFont typeface="Wingdings" panose="05000000000000000000" pitchFamily="2" charset="2"/>
              <a:buChar char="v"/>
            </a:pPr>
            <a:r>
              <a:rPr lang="zh-CN" altLang="en-US" smtClean="0"/>
              <a:t>系统中只有一个服务台；</a:t>
            </a:r>
          </a:p>
          <a:p>
            <a:pPr algn="just" eaLnBrk="1" hangingPunct="1">
              <a:lnSpc>
                <a:spcPct val="140000"/>
              </a:lnSpc>
              <a:buClr>
                <a:srgbClr val="CC00CC"/>
              </a:buClr>
              <a:buFont typeface="Wingdings" panose="05000000000000000000" pitchFamily="2" charset="2"/>
              <a:buChar char="v"/>
            </a:pPr>
            <a:r>
              <a:rPr lang="zh-CN" altLang="en-US" smtClean="0"/>
              <a:t>容量为无穷大，而且到达过程与服务过程彼此独立。</a:t>
            </a:r>
          </a:p>
        </p:txBody>
      </p:sp>
      <p:sp>
        <p:nvSpPr>
          <p:cNvPr id="1434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9EFC2653-B5AD-411D-9F5B-94EACF397DEB}" type="slidenum">
              <a:rPr lang="zh-CN" altLang="en-US" sz="1800">
                <a:solidFill>
                  <a:srgbClr val="00FF00"/>
                </a:solidFill>
                <a:ea typeface="黑体" panose="02010609060101010101" pitchFamily="49" charset="-122"/>
              </a:rPr>
              <a:pPr/>
              <a:t>5</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Effect transition="in" filter="wipe(up)">
                                      <p:cBhvr>
                                        <p:cTn id="7" dur="1000"/>
                                        <p:tgtEl>
                                          <p:spTgt spid="344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4067">
                                            <p:txEl>
                                              <p:pRg st="1" end="1"/>
                                            </p:txEl>
                                          </p:spTgt>
                                        </p:tgtEl>
                                        <p:attrNameLst>
                                          <p:attrName>style.visibility</p:attrName>
                                        </p:attrNameLst>
                                      </p:cBhvr>
                                      <p:to>
                                        <p:strVal val="visible"/>
                                      </p:to>
                                    </p:set>
                                    <p:animEffect transition="in" filter="wipe(up)">
                                      <p:cBhvr>
                                        <p:cTn id="12" dur="1000"/>
                                        <p:tgtEl>
                                          <p:spTgt spid="3440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4067">
                                            <p:txEl>
                                              <p:pRg st="2" end="2"/>
                                            </p:txEl>
                                          </p:spTgt>
                                        </p:tgtEl>
                                        <p:attrNameLst>
                                          <p:attrName>style.visibility</p:attrName>
                                        </p:attrNameLst>
                                      </p:cBhvr>
                                      <p:to>
                                        <p:strVal val="visible"/>
                                      </p:to>
                                    </p:set>
                                    <p:animEffect transition="in" filter="wipe(up)">
                                      <p:cBhvr>
                                        <p:cTn id="17" dur="1000"/>
                                        <p:tgtEl>
                                          <p:spTgt spid="3440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4067">
                                            <p:txEl>
                                              <p:pRg st="3" end="3"/>
                                            </p:txEl>
                                          </p:spTgt>
                                        </p:tgtEl>
                                        <p:attrNameLst>
                                          <p:attrName>style.visibility</p:attrName>
                                        </p:attrNameLst>
                                      </p:cBhvr>
                                      <p:to>
                                        <p:strVal val="visible"/>
                                      </p:to>
                                    </p:set>
                                    <p:animEffect transition="in" filter="wipe(up)">
                                      <p:cBhvr>
                                        <p:cTn id="22" dur="1000"/>
                                        <p:tgtEl>
                                          <p:spTgt spid="3440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44067">
                                            <p:txEl>
                                              <p:pRg st="4" end="4"/>
                                            </p:txEl>
                                          </p:spTgt>
                                        </p:tgtEl>
                                        <p:attrNameLst>
                                          <p:attrName>style.visibility</p:attrName>
                                        </p:attrNameLst>
                                      </p:cBhvr>
                                      <p:to>
                                        <p:strVal val="visible"/>
                                      </p:to>
                                    </p:set>
                                    <p:animEffect transition="in" filter="wipe(up)">
                                      <p:cBhvr>
                                        <p:cTn id="27" dur="1000"/>
                                        <p:tgtEl>
                                          <p:spTgt spid="3440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48A4C36-9083-4029-B916-CA3CD2F4A1D1}"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1638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16388" name="Rectangle 2"/>
          <p:cNvSpPr>
            <a:spLocks noGrp="1" noChangeArrowheads="1"/>
          </p:cNvSpPr>
          <p:nvPr>
            <p:ph type="title"/>
          </p:nvPr>
        </p:nvSpPr>
        <p:spPr/>
        <p:txBody>
          <a:bodyPr/>
          <a:lstStyle/>
          <a:p>
            <a:pPr eaLnBrk="1" hangingPunct="1"/>
            <a:r>
              <a:rPr lang="en-US" altLang="zh-CN" smtClean="0"/>
              <a:t>2.</a:t>
            </a:r>
            <a:r>
              <a:rPr lang="zh-CN" altLang="en-US" smtClean="0"/>
              <a:t>队长</a:t>
            </a:r>
          </a:p>
        </p:txBody>
      </p:sp>
      <p:sp>
        <p:nvSpPr>
          <p:cNvPr id="346115" name="Rectangle 3"/>
          <p:cNvSpPr>
            <a:spLocks noGrp="1" noChangeArrowheads="1"/>
          </p:cNvSpPr>
          <p:nvPr>
            <p:ph type="body" idx="1"/>
          </p:nvPr>
        </p:nvSpPr>
        <p:spPr>
          <a:xfrm>
            <a:off x="685800" y="1143000"/>
            <a:ext cx="8153400" cy="876300"/>
          </a:xfrm>
        </p:spPr>
        <p:txBody>
          <a:bodyPr/>
          <a:lstStyle/>
          <a:p>
            <a:pPr eaLnBrk="1" hangingPunct="1">
              <a:buFont typeface="Wingdings" panose="05000000000000000000" pitchFamily="2" charset="2"/>
              <a:buNone/>
            </a:pPr>
            <a:r>
              <a:rPr lang="en-US" altLang="zh-CN" sz="2400" smtClean="0"/>
              <a:t>	    </a:t>
            </a:r>
            <a:r>
              <a:rPr lang="zh-CN" altLang="en-US" sz="2400" smtClean="0"/>
              <a:t>假定</a:t>
            </a:r>
            <a:r>
              <a:rPr lang="en-US" altLang="zh-CN" sz="2400" smtClean="0"/>
              <a:t>N(t)</a:t>
            </a:r>
            <a:r>
              <a:rPr lang="zh-CN" altLang="en-US" sz="2400" smtClean="0"/>
              <a:t>表示在时刻</a:t>
            </a:r>
            <a:r>
              <a:rPr lang="en-US" altLang="zh-CN" sz="2400" smtClean="0"/>
              <a:t>t</a:t>
            </a:r>
            <a:r>
              <a:rPr lang="zh-CN" altLang="en-US" sz="2400" smtClean="0"/>
              <a:t>系统中的顾客数，包括正在被服务的顾客数，即</a:t>
            </a:r>
            <a:r>
              <a:rPr lang="en-US" altLang="zh-CN" sz="2400" smtClean="0"/>
              <a:t>N(t)</a:t>
            </a:r>
            <a:r>
              <a:rPr lang="zh-CN" altLang="en-US" sz="2400" smtClean="0"/>
              <a:t>表示时刻</a:t>
            </a:r>
            <a:r>
              <a:rPr lang="en-US" altLang="zh-CN" sz="2400" smtClean="0"/>
              <a:t>t</a:t>
            </a:r>
            <a:r>
              <a:rPr lang="zh-CN" altLang="en-US" sz="2400" smtClean="0"/>
              <a:t>系统的队长，</a:t>
            </a:r>
            <a:r>
              <a:rPr lang="en-US" altLang="zh-CN" sz="2400" smtClean="0"/>
              <a:t>t</a:t>
            </a:r>
            <a:r>
              <a:rPr lang="en-US" altLang="zh-CN" sz="2400" smtClean="0">
                <a:sym typeface="Symbol" panose="05050102010706020507" pitchFamily="18" charset="2"/>
              </a:rPr>
              <a:t>0</a:t>
            </a:r>
            <a:r>
              <a:rPr lang="zh-CN" altLang="en-US" sz="2400" smtClean="0">
                <a:sym typeface="Symbol" panose="05050102010706020507" pitchFamily="18" charset="2"/>
              </a:rPr>
              <a:t>，且令</a:t>
            </a:r>
          </a:p>
        </p:txBody>
      </p:sp>
      <p:sp>
        <p:nvSpPr>
          <p:cNvPr id="346116" name="Rectangle 4"/>
          <p:cNvSpPr>
            <a:spLocks noChangeArrowheads="1"/>
          </p:cNvSpPr>
          <p:nvPr/>
        </p:nvSpPr>
        <p:spPr bwMode="auto">
          <a:xfrm>
            <a:off x="1143000" y="2133600"/>
            <a:ext cx="777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p</a:t>
            </a:r>
            <a:r>
              <a:rPr lang="en-US" altLang="zh-CN" sz="2400" baseline="-25000">
                <a:sym typeface="Symbol" panose="05050102010706020507" pitchFamily="18" charset="2"/>
              </a:rPr>
              <a:t>ij</a:t>
            </a:r>
            <a:r>
              <a:rPr lang="en-US" altLang="zh-CN" sz="2400">
                <a:sym typeface="Symbol" panose="05050102010706020507" pitchFamily="18" charset="2"/>
              </a:rPr>
              <a:t>(t)</a:t>
            </a:r>
            <a:r>
              <a:rPr lang="zh-CN" altLang="en-US" sz="2400">
                <a:sym typeface="Symbol" panose="05050102010706020507" pitchFamily="18" charset="2"/>
              </a:rPr>
              <a:t>＝</a:t>
            </a:r>
            <a:r>
              <a:rPr lang="en-US" altLang="zh-CN" sz="2400">
                <a:sym typeface="Symbol" panose="05050102010706020507" pitchFamily="18" charset="2"/>
              </a:rPr>
              <a:t>P{N(t+t)</a:t>
            </a:r>
            <a:r>
              <a:rPr lang="zh-CN" altLang="en-US" sz="2400">
                <a:sym typeface="Symbol" panose="05050102010706020507" pitchFamily="18" charset="2"/>
              </a:rPr>
              <a:t>＝</a:t>
            </a:r>
            <a:r>
              <a:rPr lang="en-US" altLang="zh-CN" sz="2400">
                <a:sym typeface="Symbol" panose="05050102010706020507" pitchFamily="18" charset="2"/>
              </a:rPr>
              <a:t>j|N(t)</a:t>
            </a:r>
            <a:r>
              <a:rPr lang="zh-CN" altLang="en-US" sz="2400">
                <a:sym typeface="Symbol" panose="05050102010706020507" pitchFamily="18" charset="2"/>
              </a:rPr>
              <a:t>＝</a:t>
            </a:r>
            <a:r>
              <a:rPr lang="en-US" altLang="zh-CN" sz="2400">
                <a:sym typeface="Symbol" panose="05050102010706020507" pitchFamily="18" charset="2"/>
              </a:rPr>
              <a:t>i}</a:t>
            </a:r>
            <a:r>
              <a:rPr lang="zh-CN" altLang="en-US" sz="2400">
                <a:sym typeface="Symbol" panose="05050102010706020507" pitchFamily="18" charset="2"/>
              </a:rPr>
              <a:t>，</a:t>
            </a:r>
            <a:r>
              <a:rPr lang="en-US" altLang="zh-CN" sz="2400">
                <a:sym typeface="Symbol" panose="05050102010706020507" pitchFamily="18" charset="2"/>
              </a:rPr>
              <a:t>i,j</a:t>
            </a:r>
            <a:r>
              <a:rPr lang="zh-CN" altLang="en-US" sz="2400">
                <a:sym typeface="Symbol" panose="05050102010706020507" pitchFamily="18" charset="2"/>
              </a:rPr>
              <a:t>＝</a:t>
            </a:r>
            <a:r>
              <a:rPr lang="en-US" altLang="zh-CN" sz="2400">
                <a:sym typeface="Symbol" panose="05050102010706020507" pitchFamily="18" charset="2"/>
              </a:rPr>
              <a:t>0,1,2,…</a:t>
            </a:r>
          </a:p>
        </p:txBody>
      </p:sp>
      <p:sp>
        <p:nvSpPr>
          <p:cNvPr id="346117" name="Rectangle 5"/>
          <p:cNvSpPr>
            <a:spLocks noChangeArrowheads="1"/>
          </p:cNvSpPr>
          <p:nvPr/>
        </p:nvSpPr>
        <p:spPr bwMode="auto">
          <a:xfrm>
            <a:off x="1143000" y="2590800"/>
            <a:ext cx="777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sym typeface="Symbol" panose="05050102010706020507" pitchFamily="18" charset="2"/>
              </a:rPr>
              <a:t>则</a:t>
            </a:r>
          </a:p>
        </p:txBody>
      </p:sp>
      <p:sp>
        <p:nvSpPr>
          <p:cNvPr id="346118" name="Rectangle 6"/>
          <p:cNvSpPr>
            <a:spLocks noChangeArrowheads="1"/>
          </p:cNvSpPr>
          <p:nvPr/>
        </p:nvSpPr>
        <p:spPr bwMode="auto">
          <a:xfrm>
            <a:off x="1143000" y="2971800"/>
            <a:ext cx="7772400"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sz="2400">
                <a:solidFill>
                  <a:srgbClr val="CC00CC"/>
                </a:solidFill>
                <a:sym typeface="Symbol" panose="05050102010706020507" pitchFamily="18" charset="2"/>
              </a:rPr>
              <a:t>1)</a:t>
            </a:r>
            <a:r>
              <a:rPr lang="en-US" altLang="zh-CN" sz="2400">
                <a:sym typeface="Symbol" panose="05050102010706020507" pitchFamily="18" charset="2"/>
              </a:rPr>
              <a:t>p</a:t>
            </a:r>
            <a:r>
              <a:rPr lang="en-US" altLang="zh-CN" sz="2400" baseline="-25000">
                <a:sym typeface="Symbol" panose="05050102010706020507" pitchFamily="18" charset="2"/>
              </a:rPr>
              <a:t>i,i+1</a:t>
            </a:r>
            <a:r>
              <a:rPr lang="en-US" altLang="zh-CN" sz="2400">
                <a:sym typeface="Symbol" panose="05050102010706020507" pitchFamily="18" charset="2"/>
              </a:rPr>
              <a:t>(t)</a:t>
            </a:r>
            <a:r>
              <a:rPr lang="zh-CN" altLang="en-US" sz="2400">
                <a:sym typeface="Symbol" panose="05050102010706020507" pitchFamily="18" charset="2"/>
              </a:rPr>
              <a:t>＝</a:t>
            </a:r>
            <a:r>
              <a:rPr lang="en-US" altLang="zh-CN" sz="2400">
                <a:sym typeface="Symbol" panose="05050102010706020507" pitchFamily="18" charset="2"/>
              </a:rPr>
              <a:t>P{</a:t>
            </a:r>
            <a:r>
              <a:rPr lang="zh-CN" altLang="en-US" sz="2400">
                <a:sym typeface="Symbol" panose="05050102010706020507" pitchFamily="18" charset="2"/>
              </a:rPr>
              <a:t>在</a:t>
            </a:r>
            <a:r>
              <a:rPr lang="en-US" altLang="zh-CN" sz="2400">
                <a:sym typeface="Symbol" panose="05050102010706020507" pitchFamily="18" charset="2"/>
              </a:rPr>
              <a:t>t</a:t>
            </a:r>
            <a:r>
              <a:rPr lang="zh-CN" altLang="en-US" sz="2400">
                <a:sym typeface="Symbol" panose="05050102010706020507" pitchFamily="18" charset="2"/>
              </a:rPr>
              <a:t>内到达一个而服务未完成</a:t>
            </a:r>
            <a:r>
              <a:rPr lang="en-US" altLang="zh-CN" sz="2400">
                <a:sym typeface="Symbol" panose="05050102010706020507" pitchFamily="18" charset="2"/>
              </a:rPr>
              <a:t>}</a:t>
            </a:r>
          </a:p>
          <a:p>
            <a:pPr eaLnBrk="1" hangingPunct="1">
              <a:lnSpc>
                <a:spcPct val="140000"/>
              </a:lnSpc>
              <a:buClrTx/>
              <a:buFontTx/>
              <a:buNone/>
            </a:pPr>
            <a:r>
              <a:rPr lang="en-US" altLang="zh-CN" sz="2400">
                <a:sym typeface="Symbol" panose="05050102010706020507" pitchFamily="18" charset="2"/>
              </a:rPr>
              <a:t>		</a:t>
            </a:r>
            <a:r>
              <a:rPr lang="zh-CN" altLang="en-US" sz="2400">
                <a:sym typeface="Symbol" panose="05050102010706020507" pitchFamily="18" charset="2"/>
              </a:rPr>
              <a:t>＋        </a:t>
            </a:r>
            <a:r>
              <a:rPr lang="en-US" altLang="zh-CN" sz="2400">
                <a:sym typeface="Symbol" panose="05050102010706020507" pitchFamily="18" charset="2"/>
              </a:rPr>
              <a:t>{</a:t>
            </a:r>
            <a:r>
              <a:rPr lang="zh-CN" altLang="en-US" sz="2400">
                <a:sym typeface="Symbol" panose="05050102010706020507" pitchFamily="18" charset="2"/>
              </a:rPr>
              <a:t>在</a:t>
            </a:r>
            <a:r>
              <a:rPr lang="en-US" altLang="zh-CN" sz="2400">
                <a:sym typeface="Symbol" panose="05050102010706020507" pitchFamily="18" charset="2"/>
              </a:rPr>
              <a:t>t</a:t>
            </a:r>
            <a:r>
              <a:rPr lang="zh-CN" altLang="en-US" sz="2400">
                <a:sym typeface="Symbol" panose="05050102010706020507" pitchFamily="18" charset="2"/>
              </a:rPr>
              <a:t>内到达</a:t>
            </a:r>
            <a:r>
              <a:rPr lang="en-US" altLang="zh-CN" sz="2400">
                <a:sym typeface="Symbol" panose="05050102010706020507" pitchFamily="18" charset="2"/>
              </a:rPr>
              <a:t>j</a:t>
            </a:r>
            <a:r>
              <a:rPr lang="zh-CN" altLang="en-US" sz="2400">
                <a:sym typeface="Symbol" panose="05050102010706020507" pitchFamily="18" charset="2"/>
              </a:rPr>
              <a:t>个而服务完</a:t>
            </a:r>
            <a:r>
              <a:rPr lang="en-US" altLang="zh-CN" sz="2400">
                <a:sym typeface="Symbol" panose="05050102010706020507" pitchFamily="18" charset="2"/>
              </a:rPr>
              <a:t>j-1</a:t>
            </a:r>
            <a:r>
              <a:rPr lang="zh-CN" altLang="en-US" sz="2400">
                <a:sym typeface="Symbol" panose="05050102010706020507" pitchFamily="18" charset="2"/>
              </a:rPr>
              <a:t>个</a:t>
            </a:r>
            <a:r>
              <a:rPr lang="en-US" altLang="zh-CN" sz="2400">
                <a:sym typeface="Symbol" panose="05050102010706020507" pitchFamily="18" charset="2"/>
              </a:rPr>
              <a:t>}</a:t>
            </a:r>
          </a:p>
          <a:p>
            <a:pPr eaLnBrk="1" hangingPunct="1">
              <a:lnSpc>
                <a:spcPct val="140000"/>
              </a:lnSpc>
              <a:buClrTx/>
              <a:buFontTx/>
              <a:buNone/>
            </a:pPr>
            <a:r>
              <a:rPr lang="en-US" altLang="zh-CN" sz="2400">
                <a:sym typeface="Symbol" panose="05050102010706020507" pitchFamily="18" charset="2"/>
              </a:rPr>
              <a:t>  </a:t>
            </a:r>
            <a:r>
              <a:rPr lang="zh-CN" altLang="en-US" sz="2400">
                <a:sym typeface="Symbol" panose="05050102010706020507" pitchFamily="18" charset="2"/>
              </a:rPr>
              <a:t>＝</a:t>
            </a:r>
            <a:r>
              <a:rPr lang="en-US" altLang="zh-CN" sz="2400">
                <a:sym typeface="Symbol" panose="05050102010706020507" pitchFamily="18" charset="2"/>
              </a:rPr>
              <a:t>P{</a:t>
            </a:r>
            <a:r>
              <a:rPr lang="en-US" altLang="zh-CN" sz="2400" baseline="-25000">
                <a:sym typeface="Symbol" panose="05050102010706020507" pitchFamily="18" charset="2"/>
              </a:rPr>
              <a:t>1</a:t>
            </a:r>
            <a:r>
              <a:rPr lang="en-US" altLang="zh-CN" sz="2400">
                <a:sym typeface="Symbol" panose="05050102010706020507" pitchFamily="18" charset="2"/>
              </a:rPr>
              <a:t>t</a:t>
            </a:r>
            <a:r>
              <a:rPr lang="zh-CN" altLang="en-US" sz="2400">
                <a:sym typeface="Symbol" panose="05050102010706020507" pitchFamily="18" charset="2"/>
              </a:rPr>
              <a:t>，</a:t>
            </a:r>
            <a:r>
              <a:rPr lang="en-US" altLang="zh-CN" sz="2400" baseline="-25000">
                <a:sym typeface="Symbol" panose="05050102010706020507" pitchFamily="18" charset="2"/>
              </a:rPr>
              <a:t>1</a:t>
            </a:r>
            <a:r>
              <a:rPr lang="en-US" altLang="zh-CN" sz="2400">
                <a:sym typeface="Symbol" panose="05050102010706020507" pitchFamily="18" charset="2"/>
              </a:rPr>
              <a:t>&gt;t}</a:t>
            </a:r>
          </a:p>
          <a:p>
            <a:pPr eaLnBrk="1" hangingPunct="1">
              <a:lnSpc>
                <a:spcPct val="140000"/>
              </a:lnSpc>
              <a:buClrTx/>
              <a:buFontTx/>
              <a:buNone/>
            </a:pPr>
            <a:r>
              <a:rPr lang="en-US" altLang="zh-CN" sz="2400">
                <a:sym typeface="Symbol" panose="05050102010706020507" pitchFamily="18" charset="2"/>
              </a:rPr>
              <a:t>	</a:t>
            </a:r>
            <a:r>
              <a:rPr lang="zh-CN" altLang="en-US" sz="2400">
                <a:sym typeface="Symbol" panose="05050102010706020507" pitchFamily="18" charset="2"/>
              </a:rPr>
              <a:t>＋        </a:t>
            </a:r>
            <a:r>
              <a:rPr lang="en-US" altLang="zh-CN" sz="2400">
                <a:sym typeface="Symbol" panose="05050102010706020507" pitchFamily="18" charset="2"/>
              </a:rPr>
              <a:t>{</a:t>
            </a:r>
            <a:r>
              <a:rPr lang="en-US" altLang="zh-CN" sz="2400" baseline="-25000">
                <a:sym typeface="Symbol" panose="05050102010706020507" pitchFamily="18" charset="2"/>
              </a:rPr>
              <a:t>1</a:t>
            </a:r>
            <a:r>
              <a:rPr lang="en-US" altLang="zh-CN" sz="2400">
                <a:sym typeface="Symbol" panose="05050102010706020507" pitchFamily="18" charset="2"/>
              </a:rPr>
              <a:t>+…+</a:t>
            </a:r>
            <a:r>
              <a:rPr lang="en-US" altLang="zh-CN" sz="2400" baseline="-25000">
                <a:sym typeface="Symbol" panose="05050102010706020507" pitchFamily="18" charset="2"/>
              </a:rPr>
              <a:t>j</a:t>
            </a:r>
            <a:r>
              <a:rPr lang="en-US" altLang="zh-CN" sz="2400">
                <a:sym typeface="Symbol" panose="05050102010706020507" pitchFamily="18" charset="2"/>
              </a:rPr>
              <a:t>t&lt;</a:t>
            </a:r>
            <a:r>
              <a:rPr lang="en-US" altLang="zh-CN" sz="2400" baseline="-25000">
                <a:sym typeface="Symbol" panose="05050102010706020507" pitchFamily="18" charset="2"/>
              </a:rPr>
              <a:t>1</a:t>
            </a:r>
            <a:r>
              <a:rPr lang="en-US" altLang="zh-CN" sz="2400">
                <a:sym typeface="Symbol" panose="05050102010706020507" pitchFamily="18" charset="2"/>
              </a:rPr>
              <a:t>+…+</a:t>
            </a:r>
            <a:r>
              <a:rPr lang="en-US" altLang="zh-CN" sz="2400" baseline="-25000">
                <a:sym typeface="Symbol" panose="05050102010706020507" pitchFamily="18" charset="2"/>
              </a:rPr>
              <a:t>j+1</a:t>
            </a:r>
            <a:r>
              <a:rPr lang="zh-CN" altLang="en-US" sz="2400">
                <a:sym typeface="Symbol" panose="05050102010706020507" pitchFamily="18" charset="2"/>
              </a:rPr>
              <a:t>，</a:t>
            </a:r>
          </a:p>
          <a:p>
            <a:pPr eaLnBrk="1" hangingPunct="1">
              <a:lnSpc>
                <a:spcPct val="140000"/>
              </a:lnSpc>
              <a:buClrTx/>
              <a:buFontTx/>
              <a:buNone/>
            </a:pPr>
            <a:r>
              <a:rPr lang="zh-CN" altLang="en-US" sz="2400">
                <a:sym typeface="Symbol" panose="05050102010706020507" pitchFamily="18" charset="2"/>
              </a:rPr>
              <a:t>			</a:t>
            </a:r>
            <a:r>
              <a:rPr lang="en-US" altLang="zh-CN" sz="2400" baseline="-25000">
                <a:sym typeface="Symbol" panose="05050102010706020507" pitchFamily="18" charset="2"/>
              </a:rPr>
              <a:t>1</a:t>
            </a:r>
            <a:r>
              <a:rPr lang="en-US" altLang="zh-CN" sz="2400">
                <a:sym typeface="Symbol" panose="05050102010706020507" pitchFamily="18" charset="2"/>
              </a:rPr>
              <a:t>+…+</a:t>
            </a:r>
            <a:r>
              <a:rPr lang="en-US" altLang="zh-CN" sz="2400" baseline="-25000">
                <a:sym typeface="Symbol" panose="05050102010706020507" pitchFamily="18" charset="2"/>
              </a:rPr>
              <a:t>j-1</a:t>
            </a:r>
            <a:r>
              <a:rPr lang="en-US" altLang="zh-CN" sz="2400">
                <a:sym typeface="Symbol" panose="05050102010706020507" pitchFamily="18" charset="2"/>
              </a:rPr>
              <a:t>t&lt;</a:t>
            </a:r>
            <a:r>
              <a:rPr lang="en-US" altLang="zh-CN" sz="2400" baseline="-25000">
                <a:sym typeface="Symbol" panose="05050102010706020507" pitchFamily="18" charset="2"/>
              </a:rPr>
              <a:t>1</a:t>
            </a:r>
            <a:r>
              <a:rPr lang="en-US" altLang="zh-CN" sz="2400">
                <a:sym typeface="Symbol" panose="05050102010706020507" pitchFamily="18" charset="2"/>
              </a:rPr>
              <a:t>+…+</a:t>
            </a:r>
            <a:r>
              <a:rPr lang="en-US" altLang="zh-CN" sz="2400" baseline="-25000">
                <a:sym typeface="Symbol" panose="05050102010706020507" pitchFamily="18" charset="2"/>
              </a:rPr>
              <a:t>j</a:t>
            </a:r>
            <a:r>
              <a:rPr lang="en-US" altLang="zh-CN" sz="2400">
                <a:sym typeface="Symbol" panose="05050102010706020507" pitchFamily="18" charset="2"/>
              </a:rPr>
              <a:t>}</a:t>
            </a:r>
          </a:p>
          <a:p>
            <a:pPr eaLnBrk="1" hangingPunct="1">
              <a:lnSpc>
                <a:spcPct val="140000"/>
              </a:lnSpc>
              <a:buClrTx/>
              <a:buFontTx/>
              <a:buNone/>
            </a:pPr>
            <a:r>
              <a:rPr lang="zh-CN" altLang="en-US" sz="2400">
                <a:sym typeface="Symbol" panose="05050102010706020507" pitchFamily="18" charset="2"/>
              </a:rPr>
              <a:t>＝</a:t>
            </a:r>
            <a:r>
              <a:rPr lang="en-US" altLang="zh-CN" sz="2400">
                <a:sym typeface="Symbol" panose="05050102010706020507" pitchFamily="18" charset="2"/>
              </a:rPr>
              <a:t>(1-e</a:t>
            </a:r>
            <a:r>
              <a:rPr lang="en-US" altLang="zh-CN" sz="2400" baseline="30000">
                <a:sym typeface="Symbol" panose="05050102010706020507" pitchFamily="18" charset="2"/>
              </a:rPr>
              <a:t>-t</a:t>
            </a:r>
            <a:r>
              <a:rPr lang="en-US" altLang="zh-CN" sz="2400">
                <a:sym typeface="Symbol" panose="05050102010706020507" pitchFamily="18" charset="2"/>
              </a:rPr>
              <a:t>)e</a:t>
            </a:r>
            <a:r>
              <a:rPr lang="en-US" altLang="zh-CN" sz="2400" baseline="30000">
                <a:sym typeface="Symbol" panose="05050102010706020507" pitchFamily="18" charset="2"/>
              </a:rPr>
              <a:t>-t</a:t>
            </a:r>
            <a:r>
              <a:rPr lang="zh-CN" altLang="en-US" sz="2400">
                <a:sym typeface="Symbol" panose="05050102010706020507" pitchFamily="18" charset="2"/>
              </a:rPr>
              <a:t>＋</a:t>
            </a:r>
            <a:r>
              <a:rPr lang="en-US" altLang="zh-CN" sz="2400">
                <a:sym typeface="Symbol" panose="05050102010706020507" pitchFamily="18" charset="2"/>
              </a:rPr>
              <a:t>o(t)</a:t>
            </a:r>
          </a:p>
          <a:p>
            <a:pPr eaLnBrk="1" hangingPunct="1">
              <a:lnSpc>
                <a:spcPct val="140000"/>
              </a:lnSpc>
              <a:buClrTx/>
              <a:buFontTx/>
              <a:buNone/>
            </a:pPr>
            <a:r>
              <a:rPr lang="zh-CN" altLang="en-US" sz="2400">
                <a:sym typeface="Symbol" panose="05050102010706020507" pitchFamily="18" charset="2"/>
              </a:rPr>
              <a:t>＝</a:t>
            </a:r>
            <a:r>
              <a:rPr lang="en-US" altLang="zh-CN" sz="2400">
                <a:sym typeface="Symbol" panose="05050102010706020507" pitchFamily="18" charset="2"/>
              </a:rPr>
              <a:t>t</a:t>
            </a:r>
            <a:r>
              <a:rPr lang="zh-CN" altLang="en-US" sz="2400">
                <a:sym typeface="Symbol" panose="05050102010706020507" pitchFamily="18" charset="2"/>
              </a:rPr>
              <a:t>＋</a:t>
            </a:r>
            <a:r>
              <a:rPr lang="en-US" altLang="zh-CN" sz="2400">
                <a:sym typeface="Symbol" panose="05050102010706020507" pitchFamily="18" charset="2"/>
              </a:rPr>
              <a:t>o(t)		i</a:t>
            </a:r>
            <a:r>
              <a:rPr lang="zh-CN" altLang="en-US" sz="2400">
                <a:sym typeface="Symbol" panose="05050102010706020507" pitchFamily="18" charset="2"/>
              </a:rPr>
              <a:t>＝</a:t>
            </a:r>
            <a:r>
              <a:rPr lang="en-US" altLang="zh-CN" sz="2400">
                <a:sym typeface="Symbol" panose="05050102010706020507" pitchFamily="18" charset="2"/>
              </a:rPr>
              <a:t>0,1,2,…</a:t>
            </a:r>
          </a:p>
        </p:txBody>
      </p:sp>
      <p:graphicFrame>
        <p:nvGraphicFramePr>
          <p:cNvPr id="346119" name="Object 7"/>
          <p:cNvGraphicFramePr>
            <a:graphicFrameLocks noChangeAspect="1"/>
          </p:cNvGraphicFramePr>
          <p:nvPr/>
        </p:nvGraphicFramePr>
        <p:xfrm>
          <a:off x="3348038" y="3284538"/>
          <a:ext cx="566737" cy="762000"/>
        </p:xfrm>
        <a:graphic>
          <a:graphicData uri="http://schemas.openxmlformats.org/presentationml/2006/ole">
            <mc:AlternateContent xmlns:mc="http://schemas.openxmlformats.org/markup-compatibility/2006">
              <mc:Choice xmlns:v="urn:schemas-microsoft-com:vml" Requires="v">
                <p:oleObj spid="_x0000_s16396" name="Equation" r:id="rId4" imgW="330057" imgH="444307" progId="Equation.3">
                  <p:embed/>
                </p:oleObj>
              </mc:Choice>
              <mc:Fallback>
                <p:oleObj name="Equation" r:id="rId4" imgW="330057" imgH="444307"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8038" y="3284538"/>
                        <a:ext cx="566737"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6120" name="Object 8"/>
          <p:cNvGraphicFramePr>
            <a:graphicFrameLocks noChangeAspect="1"/>
          </p:cNvGraphicFramePr>
          <p:nvPr/>
        </p:nvGraphicFramePr>
        <p:xfrm>
          <a:off x="2438400" y="4343400"/>
          <a:ext cx="566738" cy="762000"/>
        </p:xfrm>
        <a:graphic>
          <a:graphicData uri="http://schemas.openxmlformats.org/presentationml/2006/ole">
            <mc:AlternateContent xmlns:mc="http://schemas.openxmlformats.org/markup-compatibility/2006">
              <mc:Choice xmlns:v="urn:schemas-microsoft-com:vml" Requires="v">
                <p:oleObj spid="_x0000_s16397" name="Equation" r:id="rId6" imgW="330057" imgH="444307" progId="Equation.3">
                  <p:embed/>
                </p:oleObj>
              </mc:Choice>
              <mc:Fallback>
                <p:oleObj name="Equation" r:id="rId6" imgW="330057" imgH="444307"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4343400"/>
                        <a:ext cx="56673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24BE2D62-34AD-490D-94F0-C1EEBAC6A5B5}" type="slidenum">
              <a:rPr lang="zh-CN" altLang="en-US" sz="1800">
                <a:solidFill>
                  <a:srgbClr val="00FF00"/>
                </a:solidFill>
                <a:ea typeface="黑体" panose="02010609060101010101" pitchFamily="49" charset="-122"/>
              </a:rPr>
              <a:pPr/>
              <a:t>6</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Effect transition="in" filter="wipe(up)">
                                      <p:cBhvr>
                                        <p:cTn id="7" dur="500"/>
                                        <p:tgtEl>
                                          <p:spTgt spid="346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6116"/>
                                        </p:tgtEl>
                                        <p:attrNameLst>
                                          <p:attrName>style.visibility</p:attrName>
                                        </p:attrNameLst>
                                      </p:cBhvr>
                                      <p:to>
                                        <p:strVal val="visible"/>
                                      </p:to>
                                    </p:set>
                                    <p:animEffect transition="in" filter="wipe(up)">
                                      <p:cBhvr>
                                        <p:cTn id="12" dur="500"/>
                                        <p:tgtEl>
                                          <p:spTgt spid="346116"/>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46117"/>
                                        </p:tgtEl>
                                        <p:attrNameLst>
                                          <p:attrName>style.visibility</p:attrName>
                                        </p:attrNameLst>
                                      </p:cBhvr>
                                      <p:to>
                                        <p:strVal val="visible"/>
                                      </p:to>
                                    </p:set>
                                    <p:animEffect transition="in" filter="wipe(up)">
                                      <p:cBhvr>
                                        <p:cTn id="16" dur="500"/>
                                        <p:tgtEl>
                                          <p:spTgt spid="346117"/>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46118">
                                            <p:txEl>
                                              <p:pRg st="0" end="0"/>
                                            </p:txEl>
                                          </p:spTgt>
                                        </p:tgtEl>
                                        <p:attrNameLst>
                                          <p:attrName>style.visibility</p:attrName>
                                        </p:attrNameLst>
                                      </p:cBhvr>
                                      <p:to>
                                        <p:strVal val="visible"/>
                                      </p:to>
                                    </p:set>
                                    <p:animEffect transition="in" filter="wipe(up)">
                                      <p:cBhvr>
                                        <p:cTn id="20" dur="500"/>
                                        <p:tgtEl>
                                          <p:spTgt spid="346118">
                                            <p:txEl>
                                              <p:pRg st="0" end="0"/>
                                            </p:txEl>
                                          </p:spTgt>
                                        </p:tgtEl>
                                      </p:cBhvr>
                                    </p:animEffect>
                                  </p:childTnLst>
                                </p:cTn>
                              </p:par>
                            </p:childTnLst>
                          </p:cTn>
                        </p:par>
                        <p:par>
                          <p:cTn id="21" fill="hold" nodeType="afterGroup">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46118">
                                            <p:txEl>
                                              <p:pRg st="1" end="1"/>
                                            </p:txEl>
                                          </p:spTgt>
                                        </p:tgtEl>
                                        <p:attrNameLst>
                                          <p:attrName>style.visibility</p:attrName>
                                        </p:attrNameLst>
                                      </p:cBhvr>
                                      <p:to>
                                        <p:strVal val="visible"/>
                                      </p:to>
                                    </p:set>
                                    <p:animEffect transition="in" filter="wipe(up)">
                                      <p:cBhvr>
                                        <p:cTn id="24" dur="500"/>
                                        <p:tgtEl>
                                          <p:spTgt spid="346118">
                                            <p:txEl>
                                              <p:pRg st="1" end="1"/>
                                            </p:txEl>
                                          </p:spTgt>
                                        </p:tgtEl>
                                      </p:cBhvr>
                                    </p:animEffect>
                                  </p:childTnLst>
                                </p:cTn>
                              </p:par>
                              <p:par>
                                <p:cTn id="25" presetID="22" presetClass="entr" presetSubtype="1" fill="hold" nodeType="withEffect">
                                  <p:stCondLst>
                                    <p:cond delay="0"/>
                                  </p:stCondLst>
                                  <p:childTnLst>
                                    <p:set>
                                      <p:cBhvr>
                                        <p:cTn id="26" dur="1" fill="hold">
                                          <p:stCondLst>
                                            <p:cond delay="0"/>
                                          </p:stCondLst>
                                        </p:cTn>
                                        <p:tgtEl>
                                          <p:spTgt spid="346119"/>
                                        </p:tgtEl>
                                        <p:attrNameLst>
                                          <p:attrName>style.visibility</p:attrName>
                                        </p:attrNameLst>
                                      </p:cBhvr>
                                      <p:to>
                                        <p:strVal val="visible"/>
                                      </p:to>
                                    </p:set>
                                    <p:animEffect transition="in" filter="wipe(up)">
                                      <p:cBhvr>
                                        <p:cTn id="27" dur="500"/>
                                        <p:tgtEl>
                                          <p:spTgt spid="3461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46118">
                                            <p:txEl>
                                              <p:pRg st="2" end="2"/>
                                            </p:txEl>
                                          </p:spTgt>
                                        </p:tgtEl>
                                        <p:attrNameLst>
                                          <p:attrName>style.visibility</p:attrName>
                                        </p:attrNameLst>
                                      </p:cBhvr>
                                      <p:to>
                                        <p:strVal val="visible"/>
                                      </p:to>
                                    </p:set>
                                    <p:animEffect transition="in" filter="wipe(up)">
                                      <p:cBhvr>
                                        <p:cTn id="32" dur="500"/>
                                        <p:tgtEl>
                                          <p:spTgt spid="346118">
                                            <p:txEl>
                                              <p:pRg st="2" end="2"/>
                                            </p:txEl>
                                          </p:spTgt>
                                        </p:tgtEl>
                                      </p:cBhvr>
                                    </p:animEffect>
                                  </p:childTnLst>
                                </p:cTn>
                              </p:par>
                            </p:childTnLst>
                          </p:cTn>
                        </p:par>
                        <p:par>
                          <p:cTn id="33" fill="hold" nodeType="afterGroup">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346118">
                                            <p:txEl>
                                              <p:pRg st="3" end="3"/>
                                            </p:txEl>
                                          </p:spTgt>
                                        </p:tgtEl>
                                        <p:attrNameLst>
                                          <p:attrName>style.visibility</p:attrName>
                                        </p:attrNameLst>
                                      </p:cBhvr>
                                      <p:to>
                                        <p:strVal val="visible"/>
                                      </p:to>
                                    </p:set>
                                    <p:animEffect transition="in" filter="wipe(up)">
                                      <p:cBhvr>
                                        <p:cTn id="36" dur="500"/>
                                        <p:tgtEl>
                                          <p:spTgt spid="346118">
                                            <p:txEl>
                                              <p:pRg st="3" end="3"/>
                                            </p:txEl>
                                          </p:spTgt>
                                        </p:tgtEl>
                                      </p:cBhvr>
                                    </p:animEffect>
                                  </p:childTnLst>
                                </p:cTn>
                              </p:par>
                              <p:par>
                                <p:cTn id="37" presetID="22" presetClass="entr" presetSubtype="1" fill="hold" nodeType="withEffect">
                                  <p:stCondLst>
                                    <p:cond delay="0"/>
                                  </p:stCondLst>
                                  <p:childTnLst>
                                    <p:set>
                                      <p:cBhvr>
                                        <p:cTn id="38" dur="1" fill="hold">
                                          <p:stCondLst>
                                            <p:cond delay="0"/>
                                          </p:stCondLst>
                                        </p:cTn>
                                        <p:tgtEl>
                                          <p:spTgt spid="346120"/>
                                        </p:tgtEl>
                                        <p:attrNameLst>
                                          <p:attrName>style.visibility</p:attrName>
                                        </p:attrNameLst>
                                      </p:cBhvr>
                                      <p:to>
                                        <p:strVal val="visible"/>
                                      </p:to>
                                    </p:set>
                                    <p:animEffect transition="in" filter="wipe(up)">
                                      <p:cBhvr>
                                        <p:cTn id="39" dur="500"/>
                                        <p:tgtEl>
                                          <p:spTgt spid="346120"/>
                                        </p:tgtEl>
                                      </p:cBhvr>
                                    </p:animEffect>
                                  </p:childTnLst>
                                </p:cTn>
                              </p:par>
                            </p:childTnLst>
                          </p:cTn>
                        </p:par>
                        <p:par>
                          <p:cTn id="40" fill="hold" nodeType="afterGroup">
                            <p:stCondLst>
                              <p:cond delay="1000"/>
                            </p:stCondLst>
                            <p:childTnLst>
                              <p:par>
                                <p:cTn id="41" presetID="22" presetClass="entr" presetSubtype="1" fill="hold" grpId="0" nodeType="afterEffect">
                                  <p:stCondLst>
                                    <p:cond delay="0"/>
                                  </p:stCondLst>
                                  <p:childTnLst>
                                    <p:set>
                                      <p:cBhvr>
                                        <p:cTn id="42" dur="1" fill="hold">
                                          <p:stCondLst>
                                            <p:cond delay="0"/>
                                          </p:stCondLst>
                                        </p:cTn>
                                        <p:tgtEl>
                                          <p:spTgt spid="346118">
                                            <p:txEl>
                                              <p:pRg st="4" end="4"/>
                                            </p:txEl>
                                          </p:spTgt>
                                        </p:tgtEl>
                                        <p:attrNameLst>
                                          <p:attrName>style.visibility</p:attrName>
                                        </p:attrNameLst>
                                      </p:cBhvr>
                                      <p:to>
                                        <p:strVal val="visible"/>
                                      </p:to>
                                    </p:set>
                                    <p:animEffect transition="in" filter="wipe(up)">
                                      <p:cBhvr>
                                        <p:cTn id="43" dur="500"/>
                                        <p:tgtEl>
                                          <p:spTgt spid="346118">
                                            <p:txEl>
                                              <p:pRg st="4" end="4"/>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346118">
                                            <p:txEl>
                                              <p:pRg st="5" end="5"/>
                                            </p:txEl>
                                          </p:spTgt>
                                        </p:tgtEl>
                                        <p:attrNameLst>
                                          <p:attrName>style.visibility</p:attrName>
                                        </p:attrNameLst>
                                      </p:cBhvr>
                                      <p:to>
                                        <p:strVal val="visible"/>
                                      </p:to>
                                    </p:set>
                                    <p:animEffect transition="in" filter="wipe(up)">
                                      <p:cBhvr>
                                        <p:cTn id="48" dur="500"/>
                                        <p:tgtEl>
                                          <p:spTgt spid="346118">
                                            <p:txEl>
                                              <p:pRg st="5" end="5"/>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346118">
                                            <p:txEl>
                                              <p:pRg st="6" end="6"/>
                                            </p:txEl>
                                          </p:spTgt>
                                        </p:tgtEl>
                                        <p:attrNameLst>
                                          <p:attrName>style.visibility</p:attrName>
                                        </p:attrNameLst>
                                      </p:cBhvr>
                                      <p:to>
                                        <p:strVal val="visible"/>
                                      </p:to>
                                    </p:set>
                                    <p:animEffect transition="in" filter="wipe(up)">
                                      <p:cBhvr>
                                        <p:cTn id="53" dur="500"/>
                                        <p:tgtEl>
                                          <p:spTgt spid="3461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autoUpdateAnimBg="0" advAuto="0"/>
      <p:bldP spid="346116" grpId="0" autoUpdateAnimBg="0"/>
      <p:bldP spid="346117" grpId="0" autoUpdateAnimBg="0"/>
      <p:bldP spid="346118"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E65E178-6456-4EB3-B3B8-839EDE2F520C}"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1843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18436" name="Rectangle 2"/>
          <p:cNvSpPr>
            <a:spLocks noGrp="1" noChangeArrowheads="1"/>
          </p:cNvSpPr>
          <p:nvPr>
            <p:ph type="title"/>
          </p:nvPr>
        </p:nvSpPr>
        <p:spPr/>
        <p:txBody>
          <a:bodyPr/>
          <a:lstStyle/>
          <a:p>
            <a:pPr eaLnBrk="1" hangingPunct="1"/>
            <a:r>
              <a:rPr lang="zh-CN" altLang="en-US" smtClean="0"/>
              <a:t>队长</a:t>
            </a:r>
            <a:r>
              <a:rPr lang="en-US" altLang="zh-CN" smtClean="0"/>
              <a:t>(</a:t>
            </a:r>
            <a:r>
              <a:rPr lang="zh-CN" altLang="en-US" smtClean="0"/>
              <a:t>续</a:t>
            </a:r>
            <a:r>
              <a:rPr lang="en-US" altLang="zh-CN" smtClean="0"/>
              <a:t>1)</a:t>
            </a:r>
          </a:p>
        </p:txBody>
      </p:sp>
      <p:sp>
        <p:nvSpPr>
          <p:cNvPr id="348163" name="Rectangle 3"/>
          <p:cNvSpPr>
            <a:spLocks noGrp="1" noChangeArrowheads="1"/>
          </p:cNvSpPr>
          <p:nvPr>
            <p:ph type="body" idx="1"/>
          </p:nvPr>
        </p:nvSpPr>
        <p:spPr>
          <a:xfrm>
            <a:off x="1143000" y="1143000"/>
            <a:ext cx="7772400" cy="3432175"/>
          </a:xfrm>
        </p:spPr>
        <p:txBody>
          <a:bodyPr/>
          <a:lstStyle/>
          <a:p>
            <a:pPr eaLnBrk="1" hangingPunct="1">
              <a:lnSpc>
                <a:spcPct val="100000"/>
              </a:lnSpc>
              <a:buClr>
                <a:srgbClr val="CC00CC"/>
              </a:buClr>
              <a:buFontTx/>
              <a:buAutoNum type="arabicParenR" startAt="2"/>
            </a:pPr>
            <a:r>
              <a:rPr lang="en-US" altLang="zh-CN" sz="2400" smtClean="0">
                <a:sym typeface="Symbol" panose="05050102010706020507" pitchFamily="18" charset="2"/>
              </a:rPr>
              <a:t>p</a:t>
            </a:r>
            <a:r>
              <a:rPr lang="en-US" altLang="zh-CN" sz="2400" baseline="-25000" smtClean="0">
                <a:sym typeface="Symbol" panose="05050102010706020507" pitchFamily="18" charset="2"/>
              </a:rPr>
              <a:t>i,i-1</a:t>
            </a:r>
            <a:r>
              <a:rPr lang="en-US" altLang="zh-CN" sz="2400" smtClean="0">
                <a:sym typeface="Symbol" panose="05050102010706020507" pitchFamily="18" charset="2"/>
              </a:rPr>
              <a:t>(t)</a:t>
            </a:r>
            <a:r>
              <a:rPr lang="zh-CN" altLang="en-US" sz="2400" smtClean="0">
                <a:sym typeface="Symbol" panose="05050102010706020507" pitchFamily="18" charset="2"/>
              </a:rPr>
              <a:t>＝</a:t>
            </a:r>
            <a:r>
              <a:rPr lang="en-US" altLang="zh-CN" sz="2400" smtClean="0">
                <a:sym typeface="Symbol" panose="05050102010706020507" pitchFamily="18" charset="2"/>
              </a:rPr>
              <a:t>P{</a:t>
            </a:r>
            <a:r>
              <a:rPr lang="zh-CN" altLang="en-US" sz="2400" smtClean="0">
                <a:sym typeface="Symbol" panose="05050102010706020507" pitchFamily="18" charset="2"/>
              </a:rPr>
              <a:t>在</a:t>
            </a:r>
            <a:r>
              <a:rPr lang="en-US" altLang="zh-CN" sz="2400" smtClean="0">
                <a:sym typeface="Symbol" panose="05050102010706020507" pitchFamily="18" charset="2"/>
              </a:rPr>
              <a:t>t</a:t>
            </a:r>
            <a:r>
              <a:rPr lang="zh-CN" altLang="en-US" sz="2400" smtClean="0">
                <a:sym typeface="Symbol" panose="05050102010706020507" pitchFamily="18" charset="2"/>
              </a:rPr>
              <a:t>内未到达而服务完成一个</a:t>
            </a:r>
            <a:r>
              <a:rPr lang="en-US" altLang="zh-CN" sz="2400" smtClean="0">
                <a:sym typeface="Symbol" panose="05050102010706020507" pitchFamily="18" charset="2"/>
              </a:rPr>
              <a:t>}</a:t>
            </a:r>
          </a:p>
          <a:p>
            <a:pPr eaLnBrk="1" hangingPunct="1">
              <a:lnSpc>
                <a:spcPct val="140000"/>
              </a:lnSpc>
              <a:buClrTx/>
              <a:buFontTx/>
              <a:buNone/>
            </a:pPr>
            <a:r>
              <a:rPr lang="en-US" altLang="zh-CN" sz="2400" smtClean="0">
                <a:sym typeface="Symbol" panose="05050102010706020507" pitchFamily="18" charset="2"/>
              </a:rPr>
              <a:t>		</a:t>
            </a:r>
            <a:r>
              <a:rPr lang="zh-CN" altLang="en-US" sz="2400" smtClean="0">
                <a:sym typeface="Symbol" panose="05050102010706020507" pitchFamily="18" charset="2"/>
              </a:rPr>
              <a:t>＋       </a:t>
            </a:r>
            <a:r>
              <a:rPr lang="en-US" altLang="zh-CN" sz="2400" smtClean="0">
                <a:sym typeface="Symbol" panose="05050102010706020507" pitchFamily="18" charset="2"/>
              </a:rPr>
              <a:t>{</a:t>
            </a:r>
            <a:r>
              <a:rPr lang="zh-CN" altLang="en-US" sz="2400" smtClean="0">
                <a:sym typeface="Symbol" panose="05050102010706020507" pitchFamily="18" charset="2"/>
              </a:rPr>
              <a:t>在</a:t>
            </a:r>
            <a:r>
              <a:rPr lang="en-US" altLang="zh-CN" sz="2400" smtClean="0">
                <a:sym typeface="Symbol" panose="05050102010706020507" pitchFamily="18" charset="2"/>
              </a:rPr>
              <a:t>t</a:t>
            </a:r>
            <a:r>
              <a:rPr lang="zh-CN" altLang="en-US" sz="2400" smtClean="0">
                <a:sym typeface="Symbol" panose="05050102010706020507" pitchFamily="18" charset="2"/>
              </a:rPr>
              <a:t>内到达</a:t>
            </a:r>
            <a:r>
              <a:rPr lang="en-US" altLang="zh-CN" sz="2400" smtClean="0">
                <a:sym typeface="Symbol" panose="05050102010706020507" pitchFamily="18" charset="2"/>
              </a:rPr>
              <a:t>j</a:t>
            </a:r>
            <a:r>
              <a:rPr lang="zh-CN" altLang="en-US" sz="2400" smtClean="0">
                <a:sym typeface="Symbol" panose="05050102010706020507" pitchFamily="18" charset="2"/>
              </a:rPr>
              <a:t>个而服务完</a:t>
            </a:r>
            <a:r>
              <a:rPr lang="en-US" altLang="zh-CN" sz="2400" smtClean="0">
                <a:sym typeface="Symbol" panose="05050102010706020507" pitchFamily="18" charset="2"/>
              </a:rPr>
              <a:t>j+1</a:t>
            </a:r>
            <a:r>
              <a:rPr lang="zh-CN" altLang="en-US" sz="2400" smtClean="0">
                <a:sym typeface="Symbol" panose="05050102010706020507" pitchFamily="18" charset="2"/>
              </a:rPr>
              <a:t>个</a:t>
            </a:r>
            <a:r>
              <a:rPr lang="en-US" altLang="zh-CN" sz="2400" smtClean="0">
                <a:sym typeface="Symbol" panose="05050102010706020507" pitchFamily="18" charset="2"/>
              </a:rPr>
              <a:t>}</a:t>
            </a:r>
          </a:p>
          <a:p>
            <a:pPr eaLnBrk="1" hangingPunct="1">
              <a:lnSpc>
                <a:spcPct val="140000"/>
              </a:lnSpc>
              <a:buClrTx/>
              <a:buFontTx/>
              <a:buNone/>
            </a:pPr>
            <a:r>
              <a:rPr lang="en-US" altLang="zh-CN" sz="2400" smtClean="0">
                <a:sym typeface="Symbol" panose="05050102010706020507" pitchFamily="18" charset="2"/>
              </a:rPr>
              <a:t>  </a:t>
            </a:r>
            <a:r>
              <a:rPr lang="zh-CN" altLang="en-US" sz="2400" smtClean="0">
                <a:sym typeface="Symbol" panose="05050102010706020507" pitchFamily="18" charset="2"/>
              </a:rPr>
              <a:t>＝</a:t>
            </a:r>
            <a:r>
              <a:rPr lang="en-US" altLang="zh-CN" sz="2400" smtClean="0">
                <a:sym typeface="Symbol" panose="05050102010706020507" pitchFamily="18" charset="2"/>
              </a:rPr>
              <a:t>P{</a:t>
            </a:r>
            <a:r>
              <a:rPr lang="en-US" altLang="zh-CN" sz="2400" baseline="-25000" smtClean="0">
                <a:sym typeface="Symbol" panose="05050102010706020507" pitchFamily="18" charset="2"/>
              </a:rPr>
              <a:t>1</a:t>
            </a:r>
            <a:r>
              <a:rPr lang="en-US" altLang="zh-CN" sz="2400" smtClean="0">
                <a:sym typeface="Symbol" panose="05050102010706020507" pitchFamily="18" charset="2"/>
              </a:rPr>
              <a:t>&gt;t</a:t>
            </a:r>
            <a:r>
              <a:rPr lang="zh-CN" altLang="en-US" sz="2400" smtClean="0">
                <a:sym typeface="Symbol" panose="05050102010706020507" pitchFamily="18" charset="2"/>
              </a:rPr>
              <a:t>，</a:t>
            </a:r>
            <a:r>
              <a:rPr lang="en-US" altLang="zh-CN" sz="2400" baseline="-25000" smtClean="0">
                <a:sym typeface="Symbol" panose="05050102010706020507" pitchFamily="18" charset="2"/>
              </a:rPr>
              <a:t>1</a:t>
            </a:r>
            <a:r>
              <a:rPr lang="en-US" altLang="zh-CN" sz="2400" smtClean="0">
                <a:sym typeface="Symbol" panose="05050102010706020507" pitchFamily="18" charset="2"/>
              </a:rPr>
              <a:t>t}</a:t>
            </a:r>
          </a:p>
          <a:p>
            <a:pPr eaLnBrk="1" hangingPunct="1">
              <a:lnSpc>
                <a:spcPct val="140000"/>
              </a:lnSpc>
              <a:buClrTx/>
              <a:buFontTx/>
              <a:buNone/>
            </a:pPr>
            <a:r>
              <a:rPr lang="en-US" altLang="zh-CN" sz="2400" smtClean="0">
                <a:sym typeface="Symbol" panose="05050102010706020507" pitchFamily="18" charset="2"/>
              </a:rPr>
              <a:t>	</a:t>
            </a:r>
            <a:r>
              <a:rPr lang="zh-CN" altLang="en-US" sz="2400" smtClean="0">
                <a:sym typeface="Symbol" panose="05050102010706020507" pitchFamily="18" charset="2"/>
              </a:rPr>
              <a:t>＋       </a:t>
            </a:r>
            <a:r>
              <a:rPr lang="en-US" altLang="zh-CN" sz="2400" smtClean="0">
                <a:sym typeface="Symbol" panose="05050102010706020507" pitchFamily="18" charset="2"/>
              </a:rPr>
              <a:t>{</a:t>
            </a:r>
            <a:r>
              <a:rPr lang="en-US" altLang="zh-CN" sz="2400" baseline="-25000" smtClean="0">
                <a:sym typeface="Symbol" panose="05050102010706020507" pitchFamily="18" charset="2"/>
              </a:rPr>
              <a:t>1</a:t>
            </a:r>
            <a:r>
              <a:rPr lang="en-US" altLang="zh-CN" sz="2400" smtClean="0">
                <a:sym typeface="Symbol" panose="05050102010706020507" pitchFamily="18" charset="2"/>
              </a:rPr>
              <a:t>+…+</a:t>
            </a:r>
            <a:r>
              <a:rPr lang="en-US" altLang="zh-CN" sz="2400" baseline="-25000" smtClean="0">
                <a:sym typeface="Symbol" panose="05050102010706020507" pitchFamily="18" charset="2"/>
              </a:rPr>
              <a:t>j</a:t>
            </a:r>
            <a:r>
              <a:rPr lang="en-US" altLang="zh-CN" sz="2400" smtClean="0">
                <a:sym typeface="Symbol" panose="05050102010706020507" pitchFamily="18" charset="2"/>
              </a:rPr>
              <a:t>t&lt;</a:t>
            </a:r>
            <a:r>
              <a:rPr lang="en-US" altLang="zh-CN" sz="2400" baseline="-25000" smtClean="0">
                <a:sym typeface="Symbol" panose="05050102010706020507" pitchFamily="18" charset="2"/>
              </a:rPr>
              <a:t>1</a:t>
            </a:r>
            <a:r>
              <a:rPr lang="en-US" altLang="zh-CN" sz="2400" smtClean="0">
                <a:sym typeface="Symbol" panose="05050102010706020507" pitchFamily="18" charset="2"/>
              </a:rPr>
              <a:t>+…+</a:t>
            </a:r>
            <a:r>
              <a:rPr lang="en-US" altLang="zh-CN" sz="2400" baseline="-25000" smtClean="0">
                <a:sym typeface="Symbol" panose="05050102010706020507" pitchFamily="18" charset="2"/>
              </a:rPr>
              <a:t>j+1</a:t>
            </a:r>
            <a:r>
              <a:rPr lang="zh-CN" altLang="en-US" sz="2400" smtClean="0">
                <a:sym typeface="Symbol" panose="05050102010706020507" pitchFamily="18" charset="2"/>
              </a:rPr>
              <a:t>，</a:t>
            </a:r>
          </a:p>
          <a:p>
            <a:pPr eaLnBrk="1" hangingPunct="1">
              <a:lnSpc>
                <a:spcPct val="140000"/>
              </a:lnSpc>
              <a:buClrTx/>
              <a:buFontTx/>
              <a:buNone/>
            </a:pPr>
            <a:r>
              <a:rPr lang="zh-CN" altLang="en-US" sz="2400" smtClean="0">
                <a:sym typeface="Symbol" panose="05050102010706020507" pitchFamily="18" charset="2"/>
              </a:rPr>
              <a:t>			</a:t>
            </a:r>
            <a:r>
              <a:rPr lang="en-US" altLang="zh-CN" sz="2400" baseline="-25000" smtClean="0">
                <a:sym typeface="Symbol" panose="05050102010706020507" pitchFamily="18" charset="2"/>
              </a:rPr>
              <a:t>1</a:t>
            </a:r>
            <a:r>
              <a:rPr lang="en-US" altLang="zh-CN" sz="2400" smtClean="0">
                <a:sym typeface="Symbol" panose="05050102010706020507" pitchFamily="18" charset="2"/>
              </a:rPr>
              <a:t>+…+</a:t>
            </a:r>
            <a:r>
              <a:rPr lang="en-US" altLang="zh-CN" sz="2400" baseline="-25000" smtClean="0">
                <a:sym typeface="Symbol" panose="05050102010706020507" pitchFamily="18" charset="2"/>
              </a:rPr>
              <a:t>j+1</a:t>
            </a:r>
            <a:r>
              <a:rPr lang="en-US" altLang="zh-CN" sz="2400" smtClean="0">
                <a:sym typeface="Symbol" panose="05050102010706020507" pitchFamily="18" charset="2"/>
              </a:rPr>
              <a:t>t&lt;</a:t>
            </a:r>
            <a:r>
              <a:rPr lang="en-US" altLang="zh-CN" sz="2400" baseline="-25000" smtClean="0">
                <a:sym typeface="Symbol" panose="05050102010706020507" pitchFamily="18" charset="2"/>
              </a:rPr>
              <a:t>1</a:t>
            </a:r>
            <a:r>
              <a:rPr lang="en-US" altLang="zh-CN" sz="2400" smtClean="0">
                <a:sym typeface="Symbol" panose="05050102010706020507" pitchFamily="18" charset="2"/>
              </a:rPr>
              <a:t>+…+</a:t>
            </a:r>
            <a:r>
              <a:rPr lang="en-US" altLang="zh-CN" sz="2400" baseline="-25000" smtClean="0">
                <a:sym typeface="Symbol" panose="05050102010706020507" pitchFamily="18" charset="2"/>
              </a:rPr>
              <a:t>j+2</a:t>
            </a:r>
            <a:r>
              <a:rPr lang="en-US" altLang="zh-CN" sz="2400" smtClean="0">
                <a:sym typeface="Symbol" panose="05050102010706020507" pitchFamily="18" charset="2"/>
              </a:rPr>
              <a:t>}</a:t>
            </a:r>
          </a:p>
          <a:p>
            <a:pPr eaLnBrk="1" hangingPunct="1">
              <a:lnSpc>
                <a:spcPct val="140000"/>
              </a:lnSpc>
              <a:buClrTx/>
              <a:buFontTx/>
              <a:buNone/>
            </a:pPr>
            <a:r>
              <a:rPr lang="zh-CN" altLang="en-US" sz="2400" smtClean="0">
                <a:sym typeface="Symbol" panose="05050102010706020507" pitchFamily="18" charset="2"/>
              </a:rPr>
              <a:t>＝</a:t>
            </a:r>
            <a:r>
              <a:rPr lang="en-US" altLang="zh-CN" sz="2400" smtClean="0">
                <a:sym typeface="Symbol" panose="05050102010706020507" pitchFamily="18" charset="2"/>
              </a:rPr>
              <a:t>(1-e</a:t>
            </a:r>
            <a:r>
              <a:rPr lang="en-US" altLang="zh-CN" sz="2400" baseline="30000" smtClean="0">
                <a:sym typeface="Symbol" panose="05050102010706020507" pitchFamily="18" charset="2"/>
              </a:rPr>
              <a:t>-t</a:t>
            </a:r>
            <a:r>
              <a:rPr lang="en-US" altLang="zh-CN" sz="2400" smtClean="0">
                <a:sym typeface="Symbol" panose="05050102010706020507" pitchFamily="18" charset="2"/>
              </a:rPr>
              <a:t>)e</a:t>
            </a:r>
            <a:r>
              <a:rPr lang="en-US" altLang="zh-CN" sz="2400" baseline="30000" smtClean="0">
                <a:sym typeface="Symbol" panose="05050102010706020507" pitchFamily="18" charset="2"/>
              </a:rPr>
              <a:t>-t</a:t>
            </a:r>
            <a:r>
              <a:rPr lang="zh-CN" altLang="en-US" sz="2400" smtClean="0">
                <a:sym typeface="Symbol" panose="05050102010706020507" pitchFamily="18" charset="2"/>
              </a:rPr>
              <a:t>＋</a:t>
            </a:r>
            <a:r>
              <a:rPr lang="en-US" altLang="zh-CN" sz="2400" smtClean="0">
                <a:sym typeface="Symbol" panose="05050102010706020507" pitchFamily="18" charset="2"/>
              </a:rPr>
              <a:t>o(t)</a:t>
            </a:r>
          </a:p>
          <a:p>
            <a:pPr eaLnBrk="1" hangingPunct="1">
              <a:lnSpc>
                <a:spcPct val="140000"/>
              </a:lnSpc>
              <a:buClrTx/>
              <a:buFontTx/>
              <a:buNone/>
            </a:pPr>
            <a:r>
              <a:rPr lang="zh-CN" altLang="en-US" sz="2400" smtClean="0">
                <a:sym typeface="Symbol" panose="05050102010706020507" pitchFamily="18" charset="2"/>
              </a:rPr>
              <a:t>＝</a:t>
            </a:r>
            <a:r>
              <a:rPr lang="en-US" altLang="zh-CN" sz="2400" smtClean="0">
                <a:sym typeface="Symbol" panose="05050102010706020507" pitchFamily="18" charset="2"/>
              </a:rPr>
              <a:t>t</a:t>
            </a:r>
            <a:r>
              <a:rPr lang="zh-CN" altLang="en-US" sz="2400" smtClean="0">
                <a:sym typeface="Symbol" panose="05050102010706020507" pitchFamily="18" charset="2"/>
              </a:rPr>
              <a:t>＋</a:t>
            </a:r>
            <a:r>
              <a:rPr lang="en-US" altLang="zh-CN" sz="2400" smtClean="0">
                <a:sym typeface="Symbol" panose="05050102010706020507" pitchFamily="18" charset="2"/>
              </a:rPr>
              <a:t>o(t)		i</a:t>
            </a:r>
            <a:r>
              <a:rPr lang="zh-CN" altLang="en-US" sz="2400" smtClean="0">
                <a:sym typeface="Symbol" panose="05050102010706020507" pitchFamily="18" charset="2"/>
              </a:rPr>
              <a:t>＝</a:t>
            </a:r>
            <a:r>
              <a:rPr lang="en-US" altLang="zh-CN" sz="2400" smtClean="0">
                <a:sym typeface="Symbol" panose="05050102010706020507" pitchFamily="18" charset="2"/>
              </a:rPr>
              <a:t>1,2,3,…</a:t>
            </a:r>
          </a:p>
        </p:txBody>
      </p:sp>
      <p:graphicFrame>
        <p:nvGraphicFramePr>
          <p:cNvPr id="348164" name="Object 4"/>
          <p:cNvGraphicFramePr>
            <a:graphicFrameLocks noChangeAspect="1"/>
          </p:cNvGraphicFramePr>
          <p:nvPr/>
        </p:nvGraphicFramePr>
        <p:xfrm>
          <a:off x="1989138" y="2492375"/>
          <a:ext cx="566737" cy="762000"/>
        </p:xfrm>
        <a:graphic>
          <a:graphicData uri="http://schemas.openxmlformats.org/presentationml/2006/ole">
            <mc:AlternateContent xmlns:mc="http://schemas.openxmlformats.org/markup-compatibility/2006">
              <mc:Choice xmlns:v="urn:schemas-microsoft-com:vml" Requires="v">
                <p:oleObj spid="_x0000_s18442" name="Equation" r:id="rId4" imgW="330057" imgH="444307" progId="Equation.3">
                  <p:embed/>
                </p:oleObj>
              </mc:Choice>
              <mc:Fallback>
                <p:oleObj name="Equation" r:id="rId4" imgW="330057" imgH="444307"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9138" y="2492375"/>
                        <a:ext cx="566737"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165" name="Object 5"/>
          <p:cNvGraphicFramePr>
            <a:graphicFrameLocks noChangeAspect="1"/>
          </p:cNvGraphicFramePr>
          <p:nvPr/>
        </p:nvGraphicFramePr>
        <p:xfrm>
          <a:off x="2349500" y="1484313"/>
          <a:ext cx="566738" cy="762000"/>
        </p:xfrm>
        <a:graphic>
          <a:graphicData uri="http://schemas.openxmlformats.org/presentationml/2006/ole">
            <mc:AlternateContent xmlns:mc="http://schemas.openxmlformats.org/markup-compatibility/2006">
              <mc:Choice xmlns:v="urn:schemas-microsoft-com:vml" Requires="v">
                <p:oleObj spid="_x0000_s18443" name="Equation" r:id="rId6" imgW="330057" imgH="444307" progId="Equation.3">
                  <p:embed/>
                </p:oleObj>
              </mc:Choice>
              <mc:Fallback>
                <p:oleObj name="Equation" r:id="rId6" imgW="330057" imgH="444307"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9500" y="1484313"/>
                        <a:ext cx="56673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166" name="Rectangle 6"/>
          <p:cNvSpPr>
            <a:spLocks noChangeArrowheads="1"/>
          </p:cNvSpPr>
          <p:nvPr/>
        </p:nvSpPr>
        <p:spPr bwMode="auto">
          <a:xfrm>
            <a:off x="1066800" y="4572000"/>
            <a:ext cx="7848600"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40000"/>
              </a:lnSpc>
              <a:spcBef>
                <a:spcPct val="50000"/>
              </a:spcBef>
              <a:buClr>
                <a:srgbClr val="CC00CC"/>
              </a:buClr>
              <a:buFontTx/>
              <a:buAutoNum type="arabicParenR" startAt="3"/>
            </a:pPr>
            <a:r>
              <a:rPr lang="zh-CN" altLang="en-US" sz="2400">
                <a:sym typeface="Symbol" panose="05050102010706020507" pitchFamily="18" charset="2"/>
              </a:rPr>
              <a:t>类似分析可得</a:t>
            </a:r>
          </a:p>
          <a:p>
            <a:pPr algn="ctr" eaLnBrk="1" hangingPunct="1">
              <a:lnSpc>
                <a:spcPct val="140000"/>
              </a:lnSpc>
              <a:spcBef>
                <a:spcPct val="50000"/>
              </a:spcBef>
              <a:buClrTx/>
              <a:buFontTx/>
              <a:buNone/>
            </a:pPr>
            <a:r>
              <a:rPr lang="en-US" altLang="zh-CN" sz="2400">
                <a:sym typeface="Symbol" panose="05050102010706020507" pitchFamily="18" charset="2"/>
              </a:rPr>
              <a:t>p</a:t>
            </a:r>
            <a:r>
              <a:rPr lang="en-US" altLang="zh-CN" sz="2400" baseline="-25000">
                <a:sym typeface="Symbol" panose="05050102010706020507" pitchFamily="18" charset="2"/>
              </a:rPr>
              <a:t>ij</a:t>
            </a:r>
            <a:r>
              <a:rPr lang="en-US" altLang="zh-CN" sz="2400">
                <a:sym typeface="Symbol" panose="05050102010706020507" pitchFamily="18" charset="2"/>
              </a:rPr>
              <a:t>(t)</a:t>
            </a:r>
            <a:r>
              <a:rPr lang="zh-CN" altLang="en-US" sz="2400">
                <a:sym typeface="Symbol" panose="05050102010706020507" pitchFamily="18" charset="2"/>
              </a:rPr>
              <a:t>＝</a:t>
            </a:r>
            <a:r>
              <a:rPr lang="en-US" altLang="zh-CN" sz="2400">
                <a:sym typeface="Symbol" panose="05050102010706020507" pitchFamily="18" charset="2"/>
              </a:rPr>
              <a:t>o(t)</a:t>
            </a:r>
            <a:r>
              <a:rPr lang="zh-CN" altLang="en-US" sz="2400">
                <a:sym typeface="Symbol" panose="05050102010706020507" pitchFamily="18" charset="2"/>
              </a:rPr>
              <a:t>，		</a:t>
            </a:r>
            <a:r>
              <a:rPr lang="en-US" altLang="zh-CN" sz="2400">
                <a:sym typeface="Symbol" panose="05050102010706020507" pitchFamily="18" charset="2"/>
              </a:rPr>
              <a:t>|i-j|2</a:t>
            </a:r>
          </a:p>
        </p:txBody>
      </p:sp>
      <p:sp>
        <p:nvSpPr>
          <p:cNvPr id="1844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71A1A975-D514-49B6-BEFD-6FE32D2D1185}" type="slidenum">
              <a:rPr lang="zh-CN" altLang="en-US" sz="1800">
                <a:solidFill>
                  <a:srgbClr val="00FF00"/>
                </a:solidFill>
                <a:ea typeface="黑体" panose="02010609060101010101" pitchFamily="49" charset="-122"/>
              </a:rPr>
              <a:pPr/>
              <a:t>7</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Effect transition="in" filter="wipe(up)">
                                      <p:cBhvr>
                                        <p:cTn id="7" dur="500"/>
                                        <p:tgtEl>
                                          <p:spTgt spid="348163">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48163">
                                            <p:txEl>
                                              <p:pRg st="1" end="1"/>
                                            </p:txEl>
                                          </p:spTgt>
                                        </p:tgtEl>
                                        <p:attrNameLst>
                                          <p:attrName>style.visibility</p:attrName>
                                        </p:attrNameLst>
                                      </p:cBhvr>
                                      <p:to>
                                        <p:strVal val="visible"/>
                                      </p:to>
                                    </p:set>
                                    <p:animEffect transition="in" filter="wipe(up)">
                                      <p:cBhvr>
                                        <p:cTn id="11" dur="500"/>
                                        <p:tgtEl>
                                          <p:spTgt spid="348163">
                                            <p:txEl>
                                              <p:pRg st="1" end="1"/>
                                            </p:txEl>
                                          </p:spTgt>
                                        </p:tgtEl>
                                      </p:cBhvr>
                                    </p:animEffect>
                                  </p:childTnLst>
                                </p:cTn>
                              </p:par>
                              <p:par>
                                <p:cTn id="12" presetID="1" presetClass="entr" presetSubtype="0" fill="hold" nodeType="withEffect">
                                  <p:stCondLst>
                                    <p:cond delay="0"/>
                                  </p:stCondLst>
                                  <p:childTnLst>
                                    <p:set>
                                      <p:cBhvr>
                                        <p:cTn id="13" dur="1" fill="hold">
                                          <p:stCondLst>
                                            <p:cond delay="0"/>
                                          </p:stCondLst>
                                        </p:cTn>
                                        <p:tgtEl>
                                          <p:spTgt spid="348165"/>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48163">
                                            <p:txEl>
                                              <p:pRg st="2" end="2"/>
                                            </p:txEl>
                                          </p:spTgt>
                                        </p:tgtEl>
                                        <p:attrNameLst>
                                          <p:attrName>style.visibility</p:attrName>
                                        </p:attrNameLst>
                                      </p:cBhvr>
                                      <p:to>
                                        <p:strVal val="visible"/>
                                      </p:to>
                                    </p:set>
                                    <p:animEffect transition="in" filter="wipe(up)">
                                      <p:cBhvr>
                                        <p:cTn id="18" dur="500"/>
                                        <p:tgtEl>
                                          <p:spTgt spid="348163">
                                            <p:txEl>
                                              <p:pRg st="2" end="2"/>
                                            </p:txEl>
                                          </p:spTgt>
                                        </p:tgtEl>
                                      </p:cBhvr>
                                    </p:animEffect>
                                  </p:childTnLst>
                                </p:cTn>
                              </p:par>
                            </p:childTnLst>
                          </p:cTn>
                        </p:par>
                        <p:par>
                          <p:cTn id="19" fill="hold" nodeType="afterGroup">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348163">
                                            <p:txEl>
                                              <p:pRg st="3" end="3"/>
                                            </p:txEl>
                                          </p:spTgt>
                                        </p:tgtEl>
                                        <p:attrNameLst>
                                          <p:attrName>style.visibility</p:attrName>
                                        </p:attrNameLst>
                                      </p:cBhvr>
                                      <p:to>
                                        <p:strVal val="visible"/>
                                      </p:to>
                                    </p:set>
                                    <p:animEffect transition="in" filter="wipe(up)">
                                      <p:cBhvr>
                                        <p:cTn id="22" dur="500"/>
                                        <p:tgtEl>
                                          <p:spTgt spid="348163">
                                            <p:txEl>
                                              <p:pRg st="3" end="3"/>
                                            </p:txEl>
                                          </p:spTgt>
                                        </p:tgtEl>
                                      </p:cBhvr>
                                    </p:animEffect>
                                  </p:childTnLst>
                                </p:cTn>
                              </p:par>
                              <p:par>
                                <p:cTn id="23" presetID="1" presetClass="entr" presetSubtype="0" fill="hold" nodeType="withEffect">
                                  <p:stCondLst>
                                    <p:cond delay="0"/>
                                  </p:stCondLst>
                                  <p:childTnLst>
                                    <p:set>
                                      <p:cBhvr>
                                        <p:cTn id="24" dur="1" fill="hold">
                                          <p:stCondLst>
                                            <p:cond delay="0"/>
                                          </p:stCondLst>
                                        </p:cTn>
                                        <p:tgtEl>
                                          <p:spTgt spid="348164"/>
                                        </p:tgtEl>
                                        <p:attrNameLst>
                                          <p:attrName>style.visibility</p:attrName>
                                        </p:attrNameLst>
                                      </p:cBhvr>
                                      <p:to>
                                        <p:strVal val="visible"/>
                                      </p:to>
                                    </p:se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348163">
                                            <p:txEl>
                                              <p:pRg st="4" end="4"/>
                                            </p:txEl>
                                          </p:spTgt>
                                        </p:tgtEl>
                                        <p:attrNameLst>
                                          <p:attrName>style.visibility</p:attrName>
                                        </p:attrNameLst>
                                      </p:cBhvr>
                                      <p:to>
                                        <p:strVal val="visible"/>
                                      </p:to>
                                    </p:set>
                                    <p:animEffect transition="in" filter="wipe(up)">
                                      <p:cBhvr>
                                        <p:cTn id="28" dur="500"/>
                                        <p:tgtEl>
                                          <p:spTgt spid="348163">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48163">
                                            <p:txEl>
                                              <p:pRg st="5" end="5"/>
                                            </p:txEl>
                                          </p:spTgt>
                                        </p:tgtEl>
                                        <p:attrNameLst>
                                          <p:attrName>style.visibility</p:attrName>
                                        </p:attrNameLst>
                                      </p:cBhvr>
                                      <p:to>
                                        <p:strVal val="visible"/>
                                      </p:to>
                                    </p:set>
                                    <p:animEffect transition="in" filter="wipe(up)">
                                      <p:cBhvr>
                                        <p:cTn id="33" dur="500"/>
                                        <p:tgtEl>
                                          <p:spTgt spid="348163">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48163">
                                            <p:txEl>
                                              <p:pRg st="6" end="6"/>
                                            </p:txEl>
                                          </p:spTgt>
                                        </p:tgtEl>
                                        <p:attrNameLst>
                                          <p:attrName>style.visibility</p:attrName>
                                        </p:attrNameLst>
                                      </p:cBhvr>
                                      <p:to>
                                        <p:strVal val="visible"/>
                                      </p:to>
                                    </p:set>
                                    <p:animEffect transition="in" filter="wipe(up)">
                                      <p:cBhvr>
                                        <p:cTn id="38" dur="500"/>
                                        <p:tgtEl>
                                          <p:spTgt spid="348163">
                                            <p:txEl>
                                              <p:pRg st="6" end="6"/>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348166"/>
                                        </p:tgtEl>
                                        <p:attrNameLst>
                                          <p:attrName>style.visibility</p:attrName>
                                        </p:attrNameLst>
                                      </p:cBhvr>
                                      <p:to>
                                        <p:strVal val="visible"/>
                                      </p:to>
                                    </p:set>
                                    <p:animEffect transition="in" filter="wipe(up)">
                                      <p:cBhvr>
                                        <p:cTn id="43" dur="500"/>
                                        <p:tgtEl>
                                          <p:spTgt spid="348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p:bldP spid="3481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2D89C18-E5FB-48BB-8BE7-1D01E8A2CD3F}"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2048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20484" name="Rectangle 2"/>
          <p:cNvSpPr>
            <a:spLocks noGrp="1" noChangeArrowheads="1"/>
          </p:cNvSpPr>
          <p:nvPr>
            <p:ph type="title"/>
          </p:nvPr>
        </p:nvSpPr>
        <p:spPr/>
        <p:txBody>
          <a:bodyPr/>
          <a:lstStyle/>
          <a:p>
            <a:pPr eaLnBrk="1" hangingPunct="1"/>
            <a:r>
              <a:rPr lang="zh-CN" altLang="en-US" smtClean="0"/>
              <a:t>队长</a:t>
            </a:r>
            <a:r>
              <a:rPr lang="en-US" altLang="zh-CN" smtClean="0"/>
              <a:t>(</a:t>
            </a:r>
            <a:r>
              <a:rPr lang="zh-CN" altLang="en-US" smtClean="0"/>
              <a:t>续</a:t>
            </a:r>
            <a:r>
              <a:rPr lang="en-US" altLang="zh-CN" smtClean="0"/>
              <a:t>2)</a:t>
            </a:r>
          </a:p>
        </p:txBody>
      </p:sp>
      <p:sp>
        <p:nvSpPr>
          <p:cNvPr id="350211" name="Rectangle 3"/>
          <p:cNvSpPr>
            <a:spLocks noGrp="1" noChangeArrowheads="1"/>
          </p:cNvSpPr>
          <p:nvPr>
            <p:ph type="body" idx="1"/>
          </p:nvPr>
        </p:nvSpPr>
        <p:spPr>
          <a:xfrm>
            <a:off x="1143000" y="1143000"/>
            <a:ext cx="7696200" cy="365125"/>
          </a:xfrm>
        </p:spPr>
        <p:txBody>
          <a:bodyPr/>
          <a:lstStyle/>
          <a:p>
            <a:pPr eaLnBrk="1" hangingPunct="1">
              <a:lnSpc>
                <a:spcPct val="100000"/>
              </a:lnSpc>
              <a:buClrTx/>
              <a:buFontTx/>
              <a:buNone/>
            </a:pPr>
            <a:r>
              <a:rPr lang="zh-CN" altLang="en-US" sz="2400" smtClean="0">
                <a:sym typeface="Symbol" panose="05050102010706020507" pitchFamily="18" charset="2"/>
              </a:rPr>
              <a:t>综合上述</a:t>
            </a:r>
            <a:r>
              <a:rPr lang="en-US" altLang="zh-CN" sz="2400" smtClean="0">
                <a:sym typeface="Symbol" panose="05050102010706020507" pitchFamily="18" charset="2"/>
              </a:rPr>
              <a:t>1)2)3)</a:t>
            </a:r>
            <a:r>
              <a:rPr lang="zh-CN" altLang="en-US" sz="2400" smtClean="0">
                <a:sym typeface="Symbol" panose="05050102010706020507" pitchFamily="18" charset="2"/>
              </a:rPr>
              <a:t>得</a:t>
            </a:r>
          </a:p>
        </p:txBody>
      </p:sp>
      <p:graphicFrame>
        <p:nvGraphicFramePr>
          <p:cNvPr id="350212" name="Object 4"/>
          <p:cNvGraphicFramePr>
            <a:graphicFrameLocks noChangeAspect="1"/>
          </p:cNvGraphicFramePr>
          <p:nvPr/>
        </p:nvGraphicFramePr>
        <p:xfrm>
          <a:off x="2546350" y="1524000"/>
          <a:ext cx="4660900" cy="1381125"/>
        </p:xfrm>
        <a:graphic>
          <a:graphicData uri="http://schemas.openxmlformats.org/presentationml/2006/ole">
            <mc:AlternateContent xmlns:mc="http://schemas.openxmlformats.org/markup-compatibility/2006">
              <mc:Choice xmlns:v="urn:schemas-microsoft-com:vml" Requires="v">
                <p:oleObj spid="_x0000_s20492" name="Equation" r:id="rId4" imgW="2349500" imgH="698500" progId="Equation.3">
                  <p:embed/>
                </p:oleObj>
              </mc:Choice>
              <mc:Fallback>
                <p:oleObj name="Equation" r:id="rId4" imgW="2349500" imgH="698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6350" y="1524000"/>
                        <a:ext cx="4660900" cy="138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0213" name="Rectangle 5"/>
          <p:cNvSpPr>
            <a:spLocks noChangeArrowheads="1"/>
          </p:cNvSpPr>
          <p:nvPr/>
        </p:nvSpPr>
        <p:spPr bwMode="auto">
          <a:xfrm>
            <a:off x="1066800" y="2895600"/>
            <a:ext cx="78486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en-US" altLang="zh-CN" sz="2400">
                <a:sym typeface="Symbol" panose="05050102010706020507" pitchFamily="18" charset="2"/>
              </a:rPr>
              <a:t>{N(t)</a:t>
            </a:r>
            <a:r>
              <a:rPr lang="zh-CN" altLang="en-US" sz="2400">
                <a:sym typeface="Symbol" panose="05050102010706020507" pitchFamily="18" charset="2"/>
              </a:rPr>
              <a:t>，</a:t>
            </a:r>
            <a:r>
              <a:rPr lang="en-US" altLang="zh-CN" sz="2400">
                <a:sym typeface="Symbol" panose="05050102010706020507" pitchFamily="18" charset="2"/>
              </a:rPr>
              <a:t>t0}</a:t>
            </a:r>
            <a:r>
              <a:rPr lang="zh-CN" altLang="en-US" sz="2400">
                <a:sym typeface="Symbol" panose="05050102010706020507" pitchFamily="18" charset="2"/>
              </a:rPr>
              <a:t>是可列无限状态</a:t>
            </a:r>
            <a:r>
              <a:rPr lang="en-US" altLang="zh-CN" sz="2400">
                <a:sym typeface="Symbol" panose="05050102010706020507" pitchFamily="18" charset="2"/>
              </a:rPr>
              <a:t>E</a:t>
            </a:r>
            <a:r>
              <a:rPr lang="zh-CN" altLang="en-US" sz="2400">
                <a:sym typeface="Symbol" panose="05050102010706020507" pitchFamily="18" charset="2"/>
              </a:rPr>
              <a:t>＝</a:t>
            </a:r>
            <a:r>
              <a:rPr lang="en-US" altLang="zh-CN" sz="2400">
                <a:sym typeface="Symbol" panose="05050102010706020507" pitchFamily="18" charset="2"/>
              </a:rPr>
              <a:t>{0,1,2,…}</a:t>
            </a:r>
            <a:r>
              <a:rPr lang="zh-CN" altLang="en-US" sz="2400">
                <a:sym typeface="Symbol" panose="05050102010706020507" pitchFamily="18" charset="2"/>
              </a:rPr>
              <a:t>上的</a:t>
            </a:r>
            <a:r>
              <a:rPr lang="zh-CN" altLang="en-US" sz="2400">
                <a:solidFill>
                  <a:srgbClr val="0000FF"/>
                </a:solidFill>
                <a:sym typeface="Symbol" panose="05050102010706020507" pitchFamily="18" charset="2"/>
              </a:rPr>
              <a:t>生灭过程</a:t>
            </a:r>
            <a:r>
              <a:rPr lang="zh-CN" altLang="en-US" sz="2400">
                <a:sym typeface="Symbol" panose="05050102010706020507" pitchFamily="18" charset="2"/>
              </a:rPr>
              <a:t>，其参数为</a:t>
            </a:r>
          </a:p>
        </p:txBody>
      </p:sp>
      <p:graphicFrame>
        <p:nvGraphicFramePr>
          <p:cNvPr id="350214" name="Object 6"/>
          <p:cNvGraphicFramePr>
            <a:graphicFrameLocks noChangeAspect="1"/>
          </p:cNvGraphicFramePr>
          <p:nvPr/>
        </p:nvGraphicFramePr>
        <p:xfrm>
          <a:off x="3654425" y="3733800"/>
          <a:ext cx="2062163" cy="1003300"/>
        </p:xfrm>
        <a:graphic>
          <a:graphicData uri="http://schemas.openxmlformats.org/presentationml/2006/ole">
            <mc:AlternateContent xmlns:mc="http://schemas.openxmlformats.org/markup-compatibility/2006">
              <mc:Choice xmlns:v="urn:schemas-microsoft-com:vml" Requires="v">
                <p:oleObj spid="_x0000_s20493" name="Equation" r:id="rId6" imgW="965200" imgH="469900" progId="Equation.3">
                  <p:embed/>
                </p:oleObj>
              </mc:Choice>
              <mc:Fallback>
                <p:oleObj name="Equation" r:id="rId6" imgW="965200" imgH="4699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4425" y="3733800"/>
                        <a:ext cx="2062163"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0215" name="Rectangle 7"/>
          <p:cNvSpPr>
            <a:spLocks noChangeArrowheads="1"/>
          </p:cNvSpPr>
          <p:nvPr/>
        </p:nvSpPr>
        <p:spPr bwMode="auto">
          <a:xfrm>
            <a:off x="1066800" y="4724400"/>
            <a:ext cx="78486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zh-CN" altLang="en-US" sz="2400">
                <a:sym typeface="Symbol" panose="05050102010706020507" pitchFamily="18" charset="2"/>
              </a:rPr>
              <a:t>此生灭过程的绝对分布</a:t>
            </a:r>
            <a:r>
              <a:rPr lang="en-US" altLang="zh-CN" sz="2400">
                <a:sym typeface="Symbol" panose="05050102010706020507" pitchFamily="18" charset="2"/>
              </a:rPr>
              <a:t>p</a:t>
            </a:r>
            <a:r>
              <a:rPr lang="en-US" altLang="zh-CN" sz="2400" baseline="-25000">
                <a:sym typeface="Symbol" panose="05050102010706020507" pitchFamily="18" charset="2"/>
              </a:rPr>
              <a:t>j</a:t>
            </a:r>
            <a:r>
              <a:rPr lang="en-US" altLang="zh-CN" sz="2400">
                <a:sym typeface="Symbol" panose="05050102010706020507" pitchFamily="18" charset="2"/>
              </a:rPr>
              <a:t>(t)</a:t>
            </a:r>
            <a:r>
              <a:rPr lang="zh-CN" altLang="en-US" sz="2400">
                <a:sym typeface="Symbol" panose="05050102010706020507" pitchFamily="18" charset="2"/>
              </a:rPr>
              <a:t>＝</a:t>
            </a:r>
            <a:r>
              <a:rPr lang="en-US" altLang="zh-CN" sz="2400">
                <a:sym typeface="Symbol" panose="05050102010706020507" pitchFamily="18" charset="2"/>
              </a:rPr>
              <a:t>P{N(t)=j}</a:t>
            </a:r>
            <a:r>
              <a:rPr lang="zh-CN" altLang="en-US" sz="2400">
                <a:sym typeface="Symbol" panose="05050102010706020507" pitchFamily="18" charset="2"/>
              </a:rPr>
              <a:t>，</a:t>
            </a:r>
            <a:r>
              <a:rPr lang="en-US" altLang="zh-CN" sz="2400">
                <a:sym typeface="Symbol" panose="05050102010706020507" pitchFamily="18" charset="2"/>
              </a:rPr>
              <a:t>j=0,1,2,…</a:t>
            </a:r>
            <a:r>
              <a:rPr lang="zh-CN" altLang="en-US" sz="2400">
                <a:sym typeface="Symbol" panose="05050102010706020507" pitchFamily="18" charset="2"/>
              </a:rPr>
              <a:t>的福克－普朗克方程组为</a:t>
            </a:r>
          </a:p>
        </p:txBody>
      </p:sp>
      <p:graphicFrame>
        <p:nvGraphicFramePr>
          <p:cNvPr id="350216" name="Object 8"/>
          <p:cNvGraphicFramePr>
            <a:graphicFrameLocks noChangeAspect="1"/>
          </p:cNvGraphicFramePr>
          <p:nvPr/>
        </p:nvGraphicFramePr>
        <p:xfrm>
          <a:off x="1741488" y="5584825"/>
          <a:ext cx="6677025" cy="968375"/>
        </p:xfrm>
        <a:graphic>
          <a:graphicData uri="http://schemas.openxmlformats.org/presentationml/2006/ole">
            <mc:AlternateContent xmlns:mc="http://schemas.openxmlformats.org/markup-compatibility/2006">
              <mc:Choice xmlns:v="urn:schemas-microsoft-com:vml" Requires="v">
                <p:oleObj spid="_x0000_s20494" name="Equation" r:id="rId8" imgW="3416300" imgH="495300" progId="Equation.3">
                  <p:embed/>
                </p:oleObj>
              </mc:Choice>
              <mc:Fallback>
                <p:oleObj name="Equation" r:id="rId8" imgW="3416300" imgH="4953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41488" y="5584825"/>
                        <a:ext cx="6677025"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628934D3-C43B-4AAF-BA9C-7A04303E897B}" type="slidenum">
              <a:rPr lang="zh-CN" altLang="en-US" sz="1800">
                <a:solidFill>
                  <a:srgbClr val="00FF00"/>
                </a:solidFill>
                <a:ea typeface="黑体" panose="02010609060101010101" pitchFamily="49" charset="-122"/>
              </a:rPr>
              <a:pPr/>
              <a:t>8</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50212"/>
                                        </p:tgtEl>
                                        <p:attrNameLst>
                                          <p:attrName>style.visibility</p:attrName>
                                        </p:attrNameLst>
                                      </p:cBhvr>
                                      <p:to>
                                        <p:strVal val="visible"/>
                                      </p:to>
                                    </p:set>
                                    <p:anim calcmode="lin" valueType="num">
                                      <p:cBhvr additive="base">
                                        <p:cTn id="12" dur="500" fill="hold"/>
                                        <p:tgtEl>
                                          <p:spTgt spid="350212"/>
                                        </p:tgtEl>
                                        <p:attrNameLst>
                                          <p:attrName>ppt_x</p:attrName>
                                        </p:attrNameLst>
                                      </p:cBhvr>
                                      <p:tavLst>
                                        <p:tav tm="0">
                                          <p:val>
                                            <p:strVal val="#ppt_x"/>
                                          </p:val>
                                        </p:tav>
                                        <p:tav tm="100000">
                                          <p:val>
                                            <p:strVal val="#ppt_x"/>
                                          </p:val>
                                        </p:tav>
                                      </p:tavLst>
                                    </p:anim>
                                    <p:anim calcmode="lin" valueType="num">
                                      <p:cBhvr additive="base">
                                        <p:cTn id="13" dur="500" fill="hold"/>
                                        <p:tgtEl>
                                          <p:spTgt spid="35021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50213"/>
                                        </p:tgtEl>
                                        <p:attrNameLst>
                                          <p:attrName>style.visibility</p:attrName>
                                        </p:attrNameLst>
                                      </p:cBhvr>
                                      <p:to>
                                        <p:strVal val="visible"/>
                                      </p:to>
                                    </p:set>
                                    <p:anim calcmode="lin" valueType="num">
                                      <p:cBhvr additive="base">
                                        <p:cTn id="18" dur="500" fill="hold"/>
                                        <p:tgtEl>
                                          <p:spTgt spid="350213"/>
                                        </p:tgtEl>
                                        <p:attrNameLst>
                                          <p:attrName>ppt_x</p:attrName>
                                        </p:attrNameLst>
                                      </p:cBhvr>
                                      <p:tavLst>
                                        <p:tav tm="0">
                                          <p:val>
                                            <p:strVal val="#ppt_x"/>
                                          </p:val>
                                        </p:tav>
                                        <p:tav tm="100000">
                                          <p:val>
                                            <p:strVal val="#ppt_x"/>
                                          </p:val>
                                        </p:tav>
                                      </p:tavLst>
                                    </p:anim>
                                    <p:anim calcmode="lin" valueType="num">
                                      <p:cBhvr additive="base">
                                        <p:cTn id="19" dur="500" fill="hold"/>
                                        <p:tgtEl>
                                          <p:spTgt spid="350213"/>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350214"/>
                                        </p:tgtEl>
                                        <p:attrNameLst>
                                          <p:attrName>style.visibility</p:attrName>
                                        </p:attrNameLst>
                                      </p:cBhvr>
                                      <p:to>
                                        <p:strVal val="visible"/>
                                      </p:to>
                                    </p:set>
                                    <p:anim calcmode="lin" valueType="num">
                                      <p:cBhvr additive="base">
                                        <p:cTn id="23" dur="500" fill="hold"/>
                                        <p:tgtEl>
                                          <p:spTgt spid="350214"/>
                                        </p:tgtEl>
                                        <p:attrNameLst>
                                          <p:attrName>ppt_x</p:attrName>
                                        </p:attrNameLst>
                                      </p:cBhvr>
                                      <p:tavLst>
                                        <p:tav tm="0">
                                          <p:val>
                                            <p:strVal val="#ppt_x"/>
                                          </p:val>
                                        </p:tav>
                                        <p:tav tm="100000">
                                          <p:val>
                                            <p:strVal val="#ppt_x"/>
                                          </p:val>
                                        </p:tav>
                                      </p:tavLst>
                                    </p:anim>
                                    <p:anim calcmode="lin" valueType="num">
                                      <p:cBhvr additive="base">
                                        <p:cTn id="24" dur="500" fill="hold"/>
                                        <p:tgtEl>
                                          <p:spTgt spid="35021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50215"/>
                                        </p:tgtEl>
                                        <p:attrNameLst>
                                          <p:attrName>style.visibility</p:attrName>
                                        </p:attrNameLst>
                                      </p:cBhvr>
                                      <p:to>
                                        <p:strVal val="visible"/>
                                      </p:to>
                                    </p:set>
                                    <p:anim calcmode="lin" valueType="num">
                                      <p:cBhvr additive="base">
                                        <p:cTn id="29" dur="500" fill="hold"/>
                                        <p:tgtEl>
                                          <p:spTgt spid="350215"/>
                                        </p:tgtEl>
                                        <p:attrNameLst>
                                          <p:attrName>ppt_x</p:attrName>
                                        </p:attrNameLst>
                                      </p:cBhvr>
                                      <p:tavLst>
                                        <p:tav tm="0">
                                          <p:val>
                                            <p:strVal val="#ppt_x"/>
                                          </p:val>
                                        </p:tav>
                                        <p:tav tm="100000">
                                          <p:val>
                                            <p:strVal val="#ppt_x"/>
                                          </p:val>
                                        </p:tav>
                                      </p:tavLst>
                                    </p:anim>
                                    <p:anim calcmode="lin" valueType="num">
                                      <p:cBhvr additive="base">
                                        <p:cTn id="30" dur="500" fill="hold"/>
                                        <p:tgtEl>
                                          <p:spTgt spid="350215"/>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12" presetClass="entr" presetSubtype="2" fill="hold" nodeType="afterEffect">
                                  <p:stCondLst>
                                    <p:cond delay="0"/>
                                  </p:stCondLst>
                                  <p:childTnLst>
                                    <p:set>
                                      <p:cBhvr>
                                        <p:cTn id="33" dur="1" fill="hold">
                                          <p:stCondLst>
                                            <p:cond delay="0"/>
                                          </p:stCondLst>
                                        </p:cTn>
                                        <p:tgtEl>
                                          <p:spTgt spid="350216"/>
                                        </p:tgtEl>
                                        <p:attrNameLst>
                                          <p:attrName>style.visibility</p:attrName>
                                        </p:attrNameLst>
                                      </p:cBhvr>
                                      <p:to>
                                        <p:strVal val="visible"/>
                                      </p:to>
                                    </p:set>
                                    <p:animEffect transition="in" filter="slide(fromRight)">
                                      <p:cBhvr>
                                        <p:cTn id="34" dur="500"/>
                                        <p:tgtEl>
                                          <p:spTgt spid="350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p:bldP spid="350213" grpId="0"/>
      <p:bldP spid="3502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484ED66-CCD3-40A9-BE74-BFDD98C11243}" type="datetime1">
              <a:rPr lang="zh-CN" altLang="en-US" sz="1800">
                <a:solidFill>
                  <a:srgbClr val="00FF00"/>
                </a:solidFill>
                <a:ea typeface="黑体" panose="02010609060101010101" pitchFamily="49" charset="-122"/>
              </a:rPr>
              <a:pPr/>
              <a:t>2018/12/13</a:t>
            </a:fld>
            <a:endParaRPr lang="en-US" altLang="zh-CN" sz="1800">
              <a:solidFill>
                <a:srgbClr val="00FF00"/>
              </a:solidFill>
              <a:ea typeface="黑体" panose="02010609060101010101" pitchFamily="49" charset="-122"/>
            </a:endParaRPr>
          </a:p>
        </p:txBody>
      </p:sp>
      <p:sp>
        <p:nvSpPr>
          <p:cNvPr id="2253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00FF00"/>
                </a:solidFill>
                <a:ea typeface="黑体" panose="02010609060101010101" pitchFamily="49" charset="-122"/>
              </a:rPr>
              <a:t>信息与软件工程学院　顾小丰</a:t>
            </a:r>
            <a:endParaRPr lang="en-US" altLang="zh-CN" sz="1800">
              <a:solidFill>
                <a:srgbClr val="00FF00"/>
              </a:solidFill>
              <a:ea typeface="黑体" panose="02010609060101010101" pitchFamily="49" charset="-122"/>
            </a:endParaRPr>
          </a:p>
        </p:txBody>
      </p:sp>
      <p:sp>
        <p:nvSpPr>
          <p:cNvPr id="22532" name="Rectangle 2"/>
          <p:cNvSpPr>
            <a:spLocks noGrp="1" noChangeArrowheads="1"/>
          </p:cNvSpPr>
          <p:nvPr>
            <p:ph type="title"/>
          </p:nvPr>
        </p:nvSpPr>
        <p:spPr/>
        <p:txBody>
          <a:bodyPr/>
          <a:lstStyle/>
          <a:p>
            <a:pPr eaLnBrk="1" hangingPunct="1"/>
            <a:r>
              <a:rPr lang="zh-CN" altLang="en-US" smtClean="0"/>
              <a:t>队长</a:t>
            </a:r>
            <a:r>
              <a:rPr lang="en-US" altLang="zh-CN" smtClean="0"/>
              <a:t>(</a:t>
            </a:r>
            <a:r>
              <a:rPr lang="zh-CN" altLang="en-US" smtClean="0"/>
              <a:t>续</a:t>
            </a:r>
            <a:r>
              <a:rPr lang="en-US" altLang="zh-CN" smtClean="0"/>
              <a:t>3)</a:t>
            </a:r>
          </a:p>
        </p:txBody>
      </p:sp>
      <p:sp>
        <p:nvSpPr>
          <p:cNvPr id="352259" name="Rectangle 3"/>
          <p:cNvSpPr>
            <a:spLocks noGrp="1" noChangeArrowheads="1"/>
          </p:cNvSpPr>
          <p:nvPr>
            <p:ph type="body" idx="1"/>
          </p:nvPr>
        </p:nvSpPr>
        <p:spPr>
          <a:xfrm>
            <a:off x="1120775" y="1219200"/>
            <a:ext cx="7772400" cy="1111250"/>
          </a:xfrm>
        </p:spPr>
        <p:txBody>
          <a:bodyPr/>
          <a:lstStyle/>
          <a:p>
            <a:pPr algn="r" eaLnBrk="1" hangingPunct="1">
              <a:lnSpc>
                <a:spcPct val="130000"/>
              </a:lnSpc>
              <a:buClrTx/>
              <a:buFontTx/>
              <a:buNone/>
            </a:pPr>
            <a:r>
              <a:rPr lang="zh-CN" altLang="en-US" smtClean="0">
                <a:sym typeface="Symbol" panose="05050102010706020507" pitchFamily="18" charset="2"/>
              </a:rPr>
              <a:t>令＝    ，则称为系统的</a:t>
            </a:r>
            <a:r>
              <a:rPr lang="zh-CN" altLang="en-US" smtClean="0">
                <a:solidFill>
                  <a:srgbClr val="CC00CC"/>
                </a:solidFill>
                <a:sym typeface="Symbol" panose="05050102010706020507" pitchFamily="18" charset="2"/>
              </a:rPr>
              <a:t>交通强度</a:t>
            </a:r>
            <a:r>
              <a:rPr lang="en-US" altLang="zh-CN" smtClean="0">
                <a:sym typeface="Symbol" panose="05050102010706020507" pitchFamily="18" charset="2"/>
              </a:rPr>
              <a:t>(Traffic</a:t>
            </a:r>
          </a:p>
          <a:p>
            <a:pPr eaLnBrk="1" hangingPunct="1">
              <a:lnSpc>
                <a:spcPct val="130000"/>
              </a:lnSpc>
              <a:buClrTx/>
              <a:buFontTx/>
              <a:buNone/>
            </a:pPr>
            <a:r>
              <a:rPr lang="en-US" altLang="zh-CN" smtClean="0">
                <a:sym typeface="Symbol" panose="05050102010706020507" pitchFamily="18" charset="2"/>
              </a:rPr>
              <a:t>indensity)</a:t>
            </a:r>
            <a:r>
              <a:rPr lang="zh-CN" altLang="en-US" smtClean="0">
                <a:sym typeface="Symbol" panose="05050102010706020507" pitchFamily="18" charset="2"/>
              </a:rPr>
              <a:t>。</a:t>
            </a:r>
          </a:p>
        </p:txBody>
      </p:sp>
      <p:sp>
        <p:nvSpPr>
          <p:cNvPr id="352260" name="Rectangle 4"/>
          <p:cNvSpPr>
            <a:spLocks noChangeArrowheads="1"/>
          </p:cNvSpPr>
          <p:nvPr/>
        </p:nvSpPr>
        <p:spPr bwMode="auto">
          <a:xfrm>
            <a:off x="1066800" y="2347913"/>
            <a:ext cx="784860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914400" indent="-45720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30000"/>
              </a:lnSpc>
              <a:buClrTx/>
              <a:buFontTx/>
              <a:buNone/>
            </a:pPr>
            <a:r>
              <a:rPr lang="zh-CN" altLang="en-US">
                <a:sym typeface="Symbol" panose="05050102010706020507" pitchFamily="18" charset="2"/>
              </a:rPr>
              <a:t>有如下结论：</a:t>
            </a:r>
          </a:p>
          <a:p>
            <a:pPr eaLnBrk="1" hangingPunct="1">
              <a:lnSpc>
                <a:spcPct val="130000"/>
              </a:lnSpc>
              <a:buClrTx/>
              <a:buFontTx/>
              <a:buNone/>
            </a:pPr>
            <a:r>
              <a:rPr lang="zh-CN" altLang="en-US">
                <a:sym typeface="Symbol" panose="05050102010706020507" pitchFamily="18" charset="2"/>
              </a:rPr>
              <a:t>    令</a:t>
            </a:r>
            <a:r>
              <a:rPr lang="en-US" altLang="zh-CN">
                <a:sym typeface="Symbol" panose="05050102010706020507" pitchFamily="18" charset="2"/>
              </a:rPr>
              <a:t>p</a:t>
            </a:r>
            <a:r>
              <a:rPr lang="en-US" altLang="zh-CN" baseline="-25000">
                <a:sym typeface="Symbol" panose="05050102010706020507" pitchFamily="18" charset="2"/>
              </a:rPr>
              <a:t>j</a:t>
            </a:r>
            <a:r>
              <a:rPr lang="zh-CN" altLang="en-US">
                <a:sym typeface="Symbol" panose="05050102010706020507" pitchFamily="18" charset="2"/>
              </a:rPr>
              <a:t>＝               ，</a:t>
            </a:r>
            <a:r>
              <a:rPr lang="en-US" altLang="zh-CN">
                <a:sym typeface="Symbol" panose="05050102010706020507" pitchFamily="18" charset="2"/>
              </a:rPr>
              <a:t>j=0,1,2,…</a:t>
            </a:r>
            <a:r>
              <a:rPr lang="zh-CN" altLang="en-US">
                <a:sym typeface="Symbol" panose="05050102010706020507" pitchFamily="18" charset="2"/>
              </a:rPr>
              <a:t>，则</a:t>
            </a:r>
          </a:p>
          <a:p>
            <a:pPr eaLnBrk="1" hangingPunct="1">
              <a:lnSpc>
                <a:spcPct val="130000"/>
              </a:lnSpc>
              <a:buClrTx/>
              <a:buFontTx/>
              <a:buNone/>
            </a:pPr>
            <a:r>
              <a:rPr lang="en-US" altLang="zh-CN">
                <a:solidFill>
                  <a:srgbClr val="CC00CC"/>
                </a:solidFill>
                <a:sym typeface="Symbol" panose="05050102010706020507" pitchFamily="18" charset="2"/>
              </a:rPr>
              <a:t>1)</a:t>
            </a:r>
            <a:r>
              <a:rPr lang="zh-CN" altLang="en-US">
                <a:sym typeface="Symbol" panose="05050102010706020507" pitchFamily="18" charset="2"/>
              </a:rPr>
              <a:t>当</a:t>
            </a:r>
            <a:r>
              <a:rPr lang="en-US" altLang="zh-CN">
                <a:sym typeface="Symbol" panose="05050102010706020507" pitchFamily="18" charset="2"/>
              </a:rPr>
              <a:t>1</a:t>
            </a:r>
            <a:r>
              <a:rPr lang="zh-CN" altLang="en-US">
                <a:sym typeface="Symbol" panose="05050102010706020507" pitchFamily="18" charset="2"/>
              </a:rPr>
              <a:t>时，</a:t>
            </a:r>
            <a:r>
              <a:rPr lang="en-US" altLang="zh-CN">
                <a:sym typeface="Symbol" panose="05050102010706020507" pitchFamily="18" charset="2"/>
              </a:rPr>
              <a:t>p</a:t>
            </a:r>
            <a:r>
              <a:rPr lang="en-US" altLang="zh-CN" baseline="-25000">
                <a:sym typeface="Symbol" panose="05050102010706020507" pitchFamily="18" charset="2"/>
              </a:rPr>
              <a:t>j</a:t>
            </a:r>
            <a:r>
              <a:rPr lang="zh-CN" altLang="en-US">
                <a:sym typeface="Symbol" panose="05050102010706020507" pitchFamily="18" charset="2"/>
              </a:rPr>
              <a:t>＝</a:t>
            </a:r>
            <a:r>
              <a:rPr lang="en-US" altLang="zh-CN">
                <a:sym typeface="Symbol" panose="05050102010706020507" pitchFamily="18" charset="2"/>
              </a:rPr>
              <a:t>0</a:t>
            </a:r>
            <a:r>
              <a:rPr lang="zh-CN" altLang="en-US">
                <a:sym typeface="Symbol" panose="05050102010706020507" pitchFamily="18" charset="2"/>
              </a:rPr>
              <a:t>，</a:t>
            </a:r>
            <a:r>
              <a:rPr lang="en-US" altLang="zh-CN">
                <a:sym typeface="Symbol" panose="05050102010706020507" pitchFamily="18" charset="2"/>
              </a:rPr>
              <a:t>j=0,1,2,…</a:t>
            </a:r>
            <a:r>
              <a:rPr lang="zh-CN" altLang="en-US">
                <a:sym typeface="Symbol" panose="05050102010706020507" pitchFamily="18" charset="2"/>
              </a:rPr>
              <a:t>不构成概率分布；</a:t>
            </a:r>
          </a:p>
          <a:p>
            <a:pPr eaLnBrk="1" hangingPunct="1">
              <a:lnSpc>
                <a:spcPct val="130000"/>
              </a:lnSpc>
              <a:buClrTx/>
              <a:buFontTx/>
              <a:buNone/>
            </a:pPr>
            <a:r>
              <a:rPr lang="en-US" altLang="zh-CN">
                <a:solidFill>
                  <a:srgbClr val="CC00CC"/>
                </a:solidFill>
                <a:sym typeface="Symbol" panose="05050102010706020507" pitchFamily="18" charset="2"/>
              </a:rPr>
              <a:t>2)</a:t>
            </a:r>
            <a:r>
              <a:rPr lang="zh-CN" altLang="en-US">
                <a:sym typeface="Symbol" panose="05050102010706020507" pitchFamily="18" charset="2"/>
              </a:rPr>
              <a:t>当</a:t>
            </a:r>
            <a:r>
              <a:rPr lang="en-US" altLang="zh-CN">
                <a:sym typeface="Symbol" panose="05050102010706020507" pitchFamily="18" charset="2"/>
              </a:rPr>
              <a:t>&lt;1</a:t>
            </a:r>
            <a:r>
              <a:rPr lang="zh-CN" altLang="en-US">
                <a:sym typeface="Symbol" panose="05050102010706020507" pitchFamily="18" charset="2"/>
              </a:rPr>
              <a:t>时，</a:t>
            </a:r>
            <a:r>
              <a:rPr lang="en-US" altLang="zh-CN">
                <a:sym typeface="Symbol" panose="05050102010706020507" pitchFamily="18" charset="2"/>
              </a:rPr>
              <a:t>{p</a:t>
            </a:r>
            <a:r>
              <a:rPr lang="en-US" altLang="zh-CN" baseline="-25000">
                <a:sym typeface="Symbol" panose="05050102010706020507" pitchFamily="18" charset="2"/>
              </a:rPr>
              <a:t>j</a:t>
            </a:r>
            <a:r>
              <a:rPr lang="zh-CN" altLang="en-US">
                <a:sym typeface="Symbol" panose="05050102010706020507" pitchFamily="18" charset="2"/>
              </a:rPr>
              <a:t>，</a:t>
            </a:r>
            <a:r>
              <a:rPr lang="en-US" altLang="zh-CN">
                <a:sym typeface="Symbol" panose="05050102010706020507" pitchFamily="18" charset="2"/>
              </a:rPr>
              <a:t>j=0,1,2,…}</a:t>
            </a:r>
            <a:r>
              <a:rPr lang="zh-CN" altLang="en-US">
                <a:sym typeface="Symbol" panose="05050102010706020507" pitchFamily="18" charset="2"/>
              </a:rPr>
              <a:t>存在，与初始条件无关，且</a:t>
            </a:r>
          </a:p>
          <a:p>
            <a:pPr algn="ctr" eaLnBrk="1" hangingPunct="1">
              <a:lnSpc>
                <a:spcPct val="130000"/>
              </a:lnSpc>
              <a:buClrTx/>
              <a:buFontTx/>
              <a:buNone/>
            </a:pPr>
            <a:r>
              <a:rPr lang="en-US" altLang="zh-CN">
                <a:sym typeface="Symbol" panose="05050102010706020507" pitchFamily="18" charset="2"/>
              </a:rPr>
              <a:t>p</a:t>
            </a:r>
            <a:r>
              <a:rPr lang="en-US" altLang="zh-CN" baseline="-25000">
                <a:sym typeface="Symbol" panose="05050102010706020507" pitchFamily="18" charset="2"/>
              </a:rPr>
              <a:t>j</a:t>
            </a:r>
            <a:r>
              <a:rPr lang="zh-CN" altLang="en-US">
                <a:sym typeface="Symbol" panose="05050102010706020507" pitchFamily="18" charset="2"/>
              </a:rPr>
              <a:t>＝</a:t>
            </a:r>
            <a:r>
              <a:rPr lang="en-US" altLang="zh-CN">
                <a:sym typeface="Symbol" panose="05050102010706020507" pitchFamily="18" charset="2"/>
              </a:rPr>
              <a:t>(1-)</a:t>
            </a:r>
            <a:r>
              <a:rPr lang="en-US" altLang="zh-CN" baseline="30000">
                <a:sym typeface="Symbol" panose="05050102010706020507" pitchFamily="18" charset="2"/>
              </a:rPr>
              <a:t>j</a:t>
            </a:r>
            <a:r>
              <a:rPr lang="zh-CN" altLang="en-US">
                <a:sym typeface="Symbol" panose="05050102010706020507" pitchFamily="18" charset="2"/>
              </a:rPr>
              <a:t>，</a:t>
            </a:r>
            <a:r>
              <a:rPr lang="en-US" altLang="zh-CN">
                <a:sym typeface="Symbol" panose="05050102010706020507" pitchFamily="18" charset="2"/>
              </a:rPr>
              <a:t>j=0,1,2,…</a:t>
            </a:r>
          </a:p>
          <a:p>
            <a:pPr lvl="1" eaLnBrk="1" hangingPunct="1">
              <a:lnSpc>
                <a:spcPct val="130000"/>
              </a:lnSpc>
              <a:buClrTx/>
              <a:buFontTx/>
              <a:buNone/>
            </a:pPr>
            <a:r>
              <a:rPr lang="zh-CN" altLang="en-US">
                <a:sym typeface="Symbol" panose="05050102010706020507" pitchFamily="18" charset="2"/>
              </a:rPr>
              <a:t>构成一个几何概率分布。</a:t>
            </a:r>
          </a:p>
        </p:txBody>
      </p:sp>
      <p:graphicFrame>
        <p:nvGraphicFramePr>
          <p:cNvPr id="352261" name="Object 5"/>
          <p:cNvGraphicFramePr>
            <a:graphicFrameLocks noChangeAspect="1"/>
          </p:cNvGraphicFramePr>
          <p:nvPr/>
        </p:nvGraphicFramePr>
        <p:xfrm>
          <a:off x="3251200" y="1123950"/>
          <a:ext cx="312738" cy="820738"/>
        </p:xfrm>
        <a:graphic>
          <a:graphicData uri="http://schemas.openxmlformats.org/presentationml/2006/ole">
            <mc:AlternateContent xmlns:mc="http://schemas.openxmlformats.org/markup-compatibility/2006">
              <mc:Choice xmlns:v="urn:schemas-microsoft-com:vml" Requires="v">
                <p:oleObj spid="_x0000_s22539" name="Equation" r:id="rId4" imgW="165028" imgH="431613" progId="Equation.3">
                  <p:embed/>
                </p:oleObj>
              </mc:Choice>
              <mc:Fallback>
                <p:oleObj name="Equation" r:id="rId4" imgW="165028" imgH="431613"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1200" y="1123950"/>
                        <a:ext cx="312738" cy="820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2262" name="Object 6"/>
          <p:cNvGraphicFramePr>
            <a:graphicFrameLocks noChangeAspect="1"/>
          </p:cNvGraphicFramePr>
          <p:nvPr/>
        </p:nvGraphicFramePr>
        <p:xfrm>
          <a:off x="2481263" y="2987675"/>
          <a:ext cx="1227137" cy="585788"/>
        </p:xfrm>
        <a:graphic>
          <a:graphicData uri="http://schemas.openxmlformats.org/presentationml/2006/ole">
            <mc:AlternateContent xmlns:mc="http://schemas.openxmlformats.org/markup-compatibility/2006">
              <mc:Choice xmlns:v="urn:schemas-microsoft-com:vml" Requires="v">
                <p:oleObj spid="_x0000_s22540" name="公式" r:id="rId6" imgW="583947" imgH="279279" progId="Equation.3">
                  <p:embed/>
                </p:oleObj>
              </mc:Choice>
              <mc:Fallback>
                <p:oleObj name="公式" r:id="rId6" imgW="583947" imgH="279279"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1263" y="2987675"/>
                        <a:ext cx="1227137"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2263" name="Object 7"/>
          <p:cNvGraphicFramePr>
            <a:graphicFrameLocks noChangeAspect="1"/>
          </p:cNvGraphicFramePr>
          <p:nvPr/>
        </p:nvGraphicFramePr>
        <p:xfrm>
          <a:off x="1058863" y="1052513"/>
          <a:ext cx="7816850" cy="5470525"/>
        </p:xfrm>
        <a:graphic>
          <a:graphicData uri="http://schemas.openxmlformats.org/presentationml/2006/ole">
            <mc:AlternateContent xmlns:mc="http://schemas.openxmlformats.org/markup-compatibility/2006">
              <mc:Choice xmlns:v="urn:schemas-microsoft-com:vml" Requires="v">
                <p:oleObj spid="_x0000_s22541" name="公式" r:id="rId8" imgW="2971908" imgH="2720340" progId="Equation.3">
                  <p:embed/>
                </p:oleObj>
              </mc:Choice>
              <mc:Fallback>
                <p:oleObj name="公式" r:id="rId8" imgW="2971908" imgH="272034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8863" y="1052513"/>
                        <a:ext cx="7816850" cy="54705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41</a:t>
            </a:r>
            <a:r>
              <a:rPr lang="zh-CN" altLang="en-US" sz="1800">
                <a:solidFill>
                  <a:srgbClr val="00FF00"/>
                </a:solidFill>
                <a:ea typeface="黑体" panose="02010609060101010101" pitchFamily="49" charset="-122"/>
              </a:rPr>
              <a:t>－</a:t>
            </a:r>
            <a:fld id="{507CC2F7-4181-41B6-B1F2-99C3AE8B5AF0}" type="slidenum">
              <a:rPr lang="zh-CN" altLang="en-US" sz="1800">
                <a:solidFill>
                  <a:srgbClr val="00FF00"/>
                </a:solidFill>
                <a:ea typeface="黑体" panose="02010609060101010101" pitchFamily="49" charset="-122"/>
              </a:rPr>
              <a:pPr/>
              <a:t>9</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2261"/>
                                        </p:tgtEl>
                                        <p:attrNameLst>
                                          <p:attrName>style.visibility</p:attrName>
                                        </p:attrNameLst>
                                      </p:cBhvr>
                                      <p:to>
                                        <p:strVal val="visible"/>
                                      </p:to>
                                    </p:set>
                                    <p:anim calcmode="lin" valueType="num">
                                      <p:cBhvr additive="base">
                                        <p:cTn id="11" dur="500" fill="hold"/>
                                        <p:tgtEl>
                                          <p:spTgt spid="352261"/>
                                        </p:tgtEl>
                                        <p:attrNameLst>
                                          <p:attrName>ppt_x</p:attrName>
                                        </p:attrNameLst>
                                      </p:cBhvr>
                                      <p:tavLst>
                                        <p:tav tm="0">
                                          <p:val>
                                            <p:strVal val="#ppt_x"/>
                                          </p:val>
                                        </p:tav>
                                        <p:tav tm="100000">
                                          <p:val>
                                            <p:strVal val="#ppt_x"/>
                                          </p:val>
                                        </p:tav>
                                      </p:tavLst>
                                    </p:anim>
                                    <p:anim calcmode="lin" valueType="num">
                                      <p:cBhvr additive="base">
                                        <p:cTn id="12" dur="500" fill="hold"/>
                                        <p:tgtEl>
                                          <p:spTgt spid="352261"/>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52259">
                                            <p:txEl>
                                              <p:pRg st="1" end="1"/>
                                            </p:txEl>
                                          </p:spTgt>
                                        </p:tgtEl>
                                        <p:attrNameLst>
                                          <p:attrName>style.visibility</p:attrName>
                                        </p:attrNameLst>
                                      </p:cBhvr>
                                      <p:to>
                                        <p:strVal val="visible"/>
                                      </p:to>
                                    </p:set>
                                    <p:anim calcmode="lin" valueType="num">
                                      <p:cBhvr additive="base">
                                        <p:cTn id="16" dur="500" fill="hold"/>
                                        <p:tgtEl>
                                          <p:spTgt spid="352259">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522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52260">
                                            <p:txEl>
                                              <p:pRg st="0" end="0"/>
                                            </p:txEl>
                                          </p:spTgt>
                                        </p:tgtEl>
                                        <p:attrNameLst>
                                          <p:attrName>style.visibility</p:attrName>
                                        </p:attrNameLst>
                                      </p:cBhvr>
                                      <p:to>
                                        <p:strVal val="visible"/>
                                      </p:to>
                                    </p:set>
                                    <p:anim calcmode="lin" valueType="num">
                                      <p:cBhvr additive="base">
                                        <p:cTn id="22" dur="500" fill="hold"/>
                                        <p:tgtEl>
                                          <p:spTgt spid="352260">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52260">
                                            <p:txEl>
                                              <p:pRg st="0" end="0"/>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352260">
                                            <p:txEl>
                                              <p:pRg st="1" end="1"/>
                                            </p:txEl>
                                          </p:spTgt>
                                        </p:tgtEl>
                                        <p:attrNameLst>
                                          <p:attrName>style.visibility</p:attrName>
                                        </p:attrNameLst>
                                      </p:cBhvr>
                                      <p:to>
                                        <p:strVal val="visible"/>
                                      </p:to>
                                    </p:set>
                                    <p:anim calcmode="lin" valueType="num">
                                      <p:cBhvr additive="base">
                                        <p:cTn id="27" dur="500" fill="hold"/>
                                        <p:tgtEl>
                                          <p:spTgt spid="352260">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52260">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52262"/>
                                        </p:tgtEl>
                                        <p:attrNameLst>
                                          <p:attrName>style.visibility</p:attrName>
                                        </p:attrNameLst>
                                      </p:cBhvr>
                                      <p:to>
                                        <p:strVal val="visible"/>
                                      </p:to>
                                    </p:set>
                                    <p:anim calcmode="lin" valueType="num">
                                      <p:cBhvr additive="base">
                                        <p:cTn id="31" dur="500" fill="hold"/>
                                        <p:tgtEl>
                                          <p:spTgt spid="352262"/>
                                        </p:tgtEl>
                                        <p:attrNameLst>
                                          <p:attrName>ppt_x</p:attrName>
                                        </p:attrNameLst>
                                      </p:cBhvr>
                                      <p:tavLst>
                                        <p:tav tm="0">
                                          <p:val>
                                            <p:strVal val="#ppt_x"/>
                                          </p:val>
                                        </p:tav>
                                        <p:tav tm="100000">
                                          <p:val>
                                            <p:strVal val="#ppt_x"/>
                                          </p:val>
                                        </p:tav>
                                      </p:tavLst>
                                    </p:anim>
                                    <p:anim calcmode="lin" valueType="num">
                                      <p:cBhvr additive="base">
                                        <p:cTn id="32" dur="500" fill="hold"/>
                                        <p:tgtEl>
                                          <p:spTgt spid="35226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2260">
                                            <p:txEl>
                                              <p:pRg st="2" end="2"/>
                                            </p:txEl>
                                          </p:spTgt>
                                        </p:tgtEl>
                                        <p:attrNameLst>
                                          <p:attrName>style.visibility</p:attrName>
                                        </p:attrNameLst>
                                      </p:cBhvr>
                                      <p:to>
                                        <p:strVal val="visible"/>
                                      </p:to>
                                    </p:set>
                                    <p:anim calcmode="lin" valueType="num">
                                      <p:cBhvr additive="base">
                                        <p:cTn id="37" dur="500" fill="hold"/>
                                        <p:tgtEl>
                                          <p:spTgt spid="352260">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226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2260">
                                            <p:txEl>
                                              <p:pRg st="3" end="3"/>
                                            </p:txEl>
                                          </p:spTgt>
                                        </p:tgtEl>
                                        <p:attrNameLst>
                                          <p:attrName>style.visibility</p:attrName>
                                        </p:attrNameLst>
                                      </p:cBhvr>
                                      <p:to>
                                        <p:strVal val="visible"/>
                                      </p:to>
                                    </p:set>
                                    <p:anim calcmode="lin" valueType="num">
                                      <p:cBhvr additive="base">
                                        <p:cTn id="43" dur="500" fill="hold"/>
                                        <p:tgtEl>
                                          <p:spTgt spid="352260">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2260">
                                            <p:txEl>
                                              <p:pRg st="3" end="3"/>
                                            </p:txEl>
                                          </p:spTgt>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352260">
                                            <p:txEl>
                                              <p:pRg st="4" end="4"/>
                                            </p:txEl>
                                          </p:spTgt>
                                        </p:tgtEl>
                                        <p:attrNameLst>
                                          <p:attrName>style.visibility</p:attrName>
                                        </p:attrNameLst>
                                      </p:cBhvr>
                                      <p:to>
                                        <p:strVal val="visible"/>
                                      </p:to>
                                    </p:set>
                                    <p:anim calcmode="lin" valueType="num">
                                      <p:cBhvr additive="base">
                                        <p:cTn id="48" dur="500" fill="hold"/>
                                        <p:tgtEl>
                                          <p:spTgt spid="352260">
                                            <p:txEl>
                                              <p:pRg st="4" end="4"/>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52260">
                                            <p:txEl>
                                              <p:pRg st="4" end="4"/>
                                            </p:txEl>
                                          </p:spTgt>
                                        </p:tgtEl>
                                        <p:attrNameLst>
                                          <p:attrName>ppt_y</p:attrName>
                                        </p:attrNameLst>
                                      </p:cBhvr>
                                      <p:tavLst>
                                        <p:tav tm="0">
                                          <p:val>
                                            <p:strVal val="1+#ppt_h/2"/>
                                          </p:val>
                                        </p:tav>
                                        <p:tav tm="100000">
                                          <p:val>
                                            <p:strVal val="#ppt_y"/>
                                          </p:val>
                                        </p:tav>
                                      </p:tavLst>
                                    </p:anim>
                                  </p:childTnLst>
                                </p:cTn>
                              </p:par>
                            </p:childTnLst>
                          </p:cTn>
                        </p:par>
                        <p:par>
                          <p:cTn id="50" fill="hold" nodeType="afterGroup">
                            <p:stCondLst>
                              <p:cond delay="1000"/>
                            </p:stCondLst>
                            <p:childTnLst>
                              <p:par>
                                <p:cTn id="51" presetID="2" presetClass="entr" presetSubtype="4" fill="hold" grpId="0" nodeType="afterEffect">
                                  <p:stCondLst>
                                    <p:cond delay="0"/>
                                  </p:stCondLst>
                                  <p:childTnLst>
                                    <p:set>
                                      <p:cBhvr>
                                        <p:cTn id="52" dur="1" fill="hold">
                                          <p:stCondLst>
                                            <p:cond delay="0"/>
                                          </p:stCondLst>
                                        </p:cTn>
                                        <p:tgtEl>
                                          <p:spTgt spid="352260">
                                            <p:txEl>
                                              <p:pRg st="5" end="5"/>
                                            </p:txEl>
                                          </p:spTgt>
                                        </p:tgtEl>
                                        <p:attrNameLst>
                                          <p:attrName>style.visibility</p:attrName>
                                        </p:attrNameLst>
                                      </p:cBhvr>
                                      <p:to>
                                        <p:strVal val="visible"/>
                                      </p:to>
                                    </p:set>
                                    <p:anim calcmode="lin" valueType="num">
                                      <p:cBhvr additive="base">
                                        <p:cTn id="53" dur="500" fill="hold"/>
                                        <p:tgtEl>
                                          <p:spTgt spid="352260">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5226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1" presetClass="entr" presetSubtype="4" fill="hold" nodeType="clickEffect">
                                  <p:stCondLst>
                                    <p:cond delay="0"/>
                                  </p:stCondLst>
                                  <p:childTnLst>
                                    <p:set>
                                      <p:cBhvr>
                                        <p:cTn id="58" dur="1" fill="hold">
                                          <p:stCondLst>
                                            <p:cond delay="0"/>
                                          </p:stCondLst>
                                        </p:cTn>
                                        <p:tgtEl>
                                          <p:spTgt spid="352263"/>
                                        </p:tgtEl>
                                        <p:attrNameLst>
                                          <p:attrName>style.visibility</p:attrName>
                                        </p:attrNameLst>
                                      </p:cBhvr>
                                      <p:to>
                                        <p:strVal val="visible"/>
                                      </p:to>
                                    </p:set>
                                    <p:animEffect transition="in" filter="wheel(4)">
                                      <p:cBhvr>
                                        <p:cTn id="59" dur="2000"/>
                                        <p:tgtEl>
                                          <p:spTgt spid="35226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xit" presetSubtype="3" fill="hold" nodeType="clickEffect">
                                  <p:stCondLst>
                                    <p:cond delay="0"/>
                                  </p:stCondLst>
                                  <p:childTnLst>
                                    <p:anim calcmode="lin" valueType="num">
                                      <p:cBhvr additive="base">
                                        <p:cTn id="63" dur="500"/>
                                        <p:tgtEl>
                                          <p:spTgt spid="352263"/>
                                        </p:tgtEl>
                                        <p:attrNameLst>
                                          <p:attrName>ppt_x</p:attrName>
                                        </p:attrNameLst>
                                      </p:cBhvr>
                                      <p:tavLst>
                                        <p:tav tm="0">
                                          <p:val>
                                            <p:strVal val="ppt_x"/>
                                          </p:val>
                                        </p:tav>
                                        <p:tav tm="100000">
                                          <p:val>
                                            <p:strVal val="1+ppt_w/2"/>
                                          </p:val>
                                        </p:tav>
                                      </p:tavLst>
                                    </p:anim>
                                    <p:anim calcmode="lin" valueType="num">
                                      <p:cBhvr additive="base">
                                        <p:cTn id="64" dur="500"/>
                                        <p:tgtEl>
                                          <p:spTgt spid="352263"/>
                                        </p:tgtEl>
                                        <p:attrNameLst>
                                          <p:attrName>ppt_y</p:attrName>
                                        </p:attrNameLst>
                                      </p:cBhvr>
                                      <p:tavLst>
                                        <p:tav tm="0">
                                          <p:val>
                                            <p:strVal val="ppt_y"/>
                                          </p:val>
                                        </p:tav>
                                        <p:tav tm="100000">
                                          <p:val>
                                            <p:strVal val="0-ppt_h/2"/>
                                          </p:val>
                                        </p:tav>
                                      </p:tavLst>
                                    </p:anim>
                                    <p:set>
                                      <p:cBhvr>
                                        <p:cTn id="65" dur="1" fill="hold">
                                          <p:stCondLst>
                                            <p:cond delay="499"/>
                                          </p:stCondLst>
                                        </p:cTn>
                                        <p:tgtEl>
                                          <p:spTgt spid="3522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p:bldP spid="352260" grpId="0" build="p"/>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0000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1643</TotalTime>
  <Words>2532</Words>
  <Application>Microsoft Office PowerPoint</Application>
  <PresentationFormat>全屏显示(4:3)</PresentationFormat>
  <Paragraphs>426</Paragraphs>
  <Slides>41</Slides>
  <Notes>41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41</vt:i4>
      </vt:variant>
    </vt:vector>
  </HeadingPairs>
  <TitlesOfParts>
    <vt:vector size="52" baseType="lpstr">
      <vt:lpstr>Times New Roman</vt:lpstr>
      <vt:lpstr>宋体</vt:lpstr>
      <vt:lpstr>Arial</vt:lpstr>
      <vt:lpstr>黑体</vt:lpstr>
      <vt:lpstr>Wingdings</vt:lpstr>
      <vt:lpstr>华文行楷</vt:lpstr>
      <vt:lpstr>Symbol</vt:lpstr>
      <vt:lpstr>默认设计模板</vt:lpstr>
      <vt:lpstr>BMP 图象</vt:lpstr>
      <vt:lpstr>Microsoft 公式 3.0</vt:lpstr>
      <vt:lpstr>MathType 5.0 Equation</vt:lpstr>
      <vt:lpstr>随机过程与排队论</vt:lpstr>
      <vt:lpstr>上一讲内容回顾</vt:lpstr>
      <vt:lpstr>本讲主要内容</vt:lpstr>
      <vt:lpstr>第五章  无限源的简单排队系统</vt:lpstr>
      <vt:lpstr>§5.1  M/M/1/</vt:lpstr>
      <vt:lpstr>2.队长</vt:lpstr>
      <vt:lpstr>队长(续1)</vt:lpstr>
      <vt:lpstr>队长(续2)</vt:lpstr>
      <vt:lpstr>队长(续3)</vt:lpstr>
      <vt:lpstr>结论</vt:lpstr>
      <vt:lpstr>结论(续1)</vt:lpstr>
      <vt:lpstr>结论(续2)</vt:lpstr>
      <vt:lpstr>结论(续3)</vt:lpstr>
      <vt:lpstr>结论(续4)</vt:lpstr>
      <vt:lpstr>3.等待时间与逗留时间</vt:lpstr>
      <vt:lpstr>证明</vt:lpstr>
      <vt:lpstr>证明</vt:lpstr>
      <vt:lpstr>证明(续)</vt:lpstr>
      <vt:lpstr>逗留时间</vt:lpstr>
      <vt:lpstr>Little公式</vt:lpstr>
      <vt:lpstr>Little公式的直观解释</vt:lpstr>
      <vt:lpstr>4.忙期</vt:lpstr>
      <vt:lpstr>忙期(续)</vt:lpstr>
      <vt:lpstr>5.输出过程</vt:lpstr>
      <vt:lpstr>输出过程(续)</vt:lpstr>
      <vt:lpstr>例1</vt:lpstr>
      <vt:lpstr>例1(续)</vt:lpstr>
      <vt:lpstr>例2</vt:lpstr>
      <vt:lpstr>例2(续1)</vt:lpstr>
      <vt:lpstr>例2(续2)</vt:lpstr>
      <vt:lpstr>例3</vt:lpstr>
      <vt:lpstr>例3(续1)</vt:lpstr>
      <vt:lpstr>例3(续2)</vt:lpstr>
      <vt:lpstr>例3(续3)</vt:lpstr>
      <vt:lpstr>例3(续4)</vt:lpstr>
      <vt:lpstr>例3(续5)</vt:lpstr>
      <vt:lpstr>例4</vt:lpstr>
      <vt:lpstr>例4(续)</vt:lpstr>
      <vt:lpstr>本讲主要内容</vt:lpstr>
      <vt:lpstr>下一讲内容预告</vt:lpstr>
      <vt:lpstr>本节习题</vt:lpstr>
    </vt:vector>
  </TitlesOfParts>
  <Company>UESTC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离散数学</dc:title>
  <dc:creator>顾小丰</dc:creator>
  <cp:lastModifiedBy>GuXF-QiuH</cp:lastModifiedBy>
  <cp:revision>58</cp:revision>
  <dcterms:created xsi:type="dcterms:W3CDTF">2002-12-17T04:12:09Z</dcterms:created>
  <dcterms:modified xsi:type="dcterms:W3CDTF">2018-12-12T16:06:38Z</dcterms:modified>
</cp:coreProperties>
</file>