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257" r:id="rId2"/>
    <p:sldId id="353" r:id="rId3"/>
    <p:sldId id="354"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388" r:id="rId25"/>
    <p:sldId id="389" r:id="rId26"/>
    <p:sldId id="390" r:id="rId27"/>
    <p:sldId id="391" r:id="rId28"/>
    <p:sldId id="392" r:id="rId29"/>
    <p:sldId id="393" r:id="rId30"/>
    <p:sldId id="394" r:id="rId31"/>
    <p:sldId id="395" r:id="rId32"/>
    <p:sldId id="396" r:id="rId33"/>
    <p:sldId id="397" r:id="rId34"/>
    <p:sldId id="398" r:id="rId35"/>
    <p:sldId id="399" r:id="rId36"/>
    <p:sldId id="400" r:id="rId37"/>
    <p:sldId id="401" r:id="rId38"/>
    <p:sldId id="285" r:id="rId39"/>
    <p:sldId id="367" r:id="rId40"/>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96FFFF"/>
    <a:srgbClr val="FF9900"/>
    <a:srgbClr val="FFFF00"/>
    <a:srgbClr val="CC00CC"/>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autoAdjust="0"/>
    <p:restoredTop sz="94709" autoAdjust="0"/>
  </p:normalViewPr>
  <p:slideViewPr>
    <p:cSldViewPr>
      <p:cViewPr varScale="1">
        <p:scale>
          <a:sx n="61" d="100"/>
          <a:sy n="61" d="100"/>
        </p:scale>
        <p:origin x="1430" y="1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7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8" Type="http://schemas.openxmlformats.org/officeDocument/2006/relationships/slide" Target="slides/slide8.xml"/><Relationship Id="rId3"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4" Type="http://schemas.openxmlformats.org/officeDocument/2006/relationships/image" Target="../media/image5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26.wmf"/><Relationship Id="rId1" Type="http://schemas.openxmlformats.org/officeDocument/2006/relationships/image" Target="../media/image61.wmf"/><Relationship Id="rId4"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e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image" Target="../media/image8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e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e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D2F8C70-97BF-4A49-B5D9-32567E618D8E}" type="slidenum">
              <a:rPr lang="en-US" altLang="zh-CN"/>
              <a:pPr>
                <a:defRPr/>
              </a:pPr>
              <a:t>‹#›</a:t>
            </a:fld>
            <a:endParaRPr lang="en-US" altLang="zh-CN"/>
          </a:p>
        </p:txBody>
      </p:sp>
    </p:spTree>
    <p:extLst>
      <p:ext uri="{BB962C8B-B14F-4D97-AF65-F5344CB8AC3E}">
        <p14:creationId xmlns:p14="http://schemas.microsoft.com/office/powerpoint/2010/main" val="2970205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2C8E897-196B-4AA6-969A-67FA0F58455A}" type="slidenum">
              <a:rPr lang="en-US" altLang="zh-CN"/>
              <a:pPr>
                <a:defRPr/>
              </a:pPr>
              <a:t>‹#›</a:t>
            </a:fld>
            <a:endParaRPr lang="en-US" altLang="zh-CN"/>
          </a:p>
        </p:txBody>
      </p:sp>
    </p:spTree>
    <p:extLst>
      <p:ext uri="{BB962C8B-B14F-4D97-AF65-F5344CB8AC3E}">
        <p14:creationId xmlns:p14="http://schemas.microsoft.com/office/powerpoint/2010/main" val="27252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159C3D3-CEB3-4FC4-B8E7-CCEB093DCCE9}" type="slidenum">
              <a:rPr lang="en-US" altLang="zh-CN" smtClean="0"/>
              <a:pPr>
                <a:spcBef>
                  <a:spcPct val="0"/>
                </a:spcBef>
              </a:pPr>
              <a:t>1</a:t>
            </a:fld>
            <a:endParaRPr lang="en-US" altLang="zh-CN"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47267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EB8BFC5-F25B-497C-A3D5-ECF1DF2DED4E}" type="slidenum">
              <a:rPr lang="en-US" altLang="zh-CN" smtClean="0"/>
              <a:pPr>
                <a:spcBef>
                  <a:spcPct val="0"/>
                </a:spcBef>
              </a:pPr>
              <a:t>10</a:t>
            </a:fld>
            <a:endParaRPr lang="en-US" altLang="zh-CN"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32779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99EAC08-C65B-46E7-B237-787A06572481}" type="slidenum">
              <a:rPr lang="en-US" altLang="zh-CN" smtClean="0"/>
              <a:pPr>
                <a:spcBef>
                  <a:spcPct val="0"/>
                </a:spcBef>
              </a:pPr>
              <a:t>11</a:t>
            </a:fld>
            <a:endParaRPr lang="en-US" altLang="zh-CN"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53549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D770E98-9009-4196-8F13-3254E5834B6B}" type="slidenum">
              <a:rPr lang="en-US" altLang="zh-CN" smtClean="0"/>
              <a:pPr>
                <a:spcBef>
                  <a:spcPct val="0"/>
                </a:spcBef>
              </a:pPr>
              <a:t>12</a:t>
            </a:fld>
            <a:endParaRPr lang="en-US" altLang="zh-CN"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85880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102AAF-D4D3-4FEB-BA1A-14B8A771338B}" type="slidenum">
              <a:rPr lang="en-US" altLang="zh-CN" smtClean="0"/>
              <a:pPr>
                <a:spcBef>
                  <a:spcPct val="0"/>
                </a:spcBef>
              </a:pPr>
              <a:t>13</a:t>
            </a:fld>
            <a:endParaRPr lang="en-US" altLang="zh-CN"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5199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D046D28-A0E1-4227-A76B-7B2E6D18CA8B}" type="slidenum">
              <a:rPr lang="en-US" altLang="zh-CN" smtClean="0"/>
              <a:pPr>
                <a:spcBef>
                  <a:spcPct val="0"/>
                </a:spcBef>
              </a:pPr>
              <a:t>14</a:t>
            </a:fld>
            <a:endParaRPr lang="en-US" altLang="zh-CN"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37891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F2D0757-D53E-4743-9ECF-7AAB6A76B18E}" type="slidenum">
              <a:rPr lang="en-US" altLang="zh-CN" smtClean="0"/>
              <a:pPr>
                <a:spcBef>
                  <a:spcPct val="0"/>
                </a:spcBef>
              </a:pPr>
              <a:t>15</a:t>
            </a:fld>
            <a:endParaRPr lang="en-US" altLang="zh-CN"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92543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BF293FA-CF04-4A52-95DD-CC328F165D72}" type="slidenum">
              <a:rPr lang="en-US" altLang="zh-CN" smtClean="0"/>
              <a:pPr>
                <a:spcBef>
                  <a:spcPct val="0"/>
                </a:spcBef>
              </a:pPr>
              <a:t>16</a:t>
            </a:fld>
            <a:endParaRPr lang="en-US" altLang="zh-CN"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33944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31B5E8F-BBC7-4605-9931-C001D5261455}" type="slidenum">
              <a:rPr lang="en-US" altLang="zh-CN" smtClean="0"/>
              <a:pPr>
                <a:spcBef>
                  <a:spcPct val="0"/>
                </a:spcBef>
              </a:pPr>
              <a:t>17</a:t>
            </a:fld>
            <a:endParaRPr lang="en-US" altLang="zh-C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18271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4D12E45-A073-40FA-8426-8A7E3FEE0D82}" type="slidenum">
              <a:rPr lang="en-US" altLang="zh-CN" smtClean="0"/>
              <a:pPr>
                <a:spcBef>
                  <a:spcPct val="0"/>
                </a:spcBef>
              </a:pPr>
              <a:t>18</a:t>
            </a:fld>
            <a:endParaRPr lang="en-US" altLang="zh-CN"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25659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E2E98BA-BB91-434A-8B8B-125603B80FEC}" type="slidenum">
              <a:rPr lang="en-US" altLang="zh-CN" smtClean="0"/>
              <a:pPr>
                <a:spcBef>
                  <a:spcPct val="0"/>
                </a:spcBef>
              </a:pPr>
              <a:t>19</a:t>
            </a:fld>
            <a:endParaRPr lang="en-US" altLang="zh-CN"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5844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04CBFFC-F206-4E19-8917-09043DC67961}" type="slidenum">
              <a:rPr lang="en-US" altLang="zh-CN" smtClean="0"/>
              <a:pPr>
                <a:spcBef>
                  <a:spcPct val="0"/>
                </a:spcBef>
              </a:pPr>
              <a:t>2</a:t>
            </a:fld>
            <a:endParaRPr lang="en-US" altLang="zh-CN"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02371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921E767-F812-4104-937B-752E2D4AA3C2}" type="slidenum">
              <a:rPr lang="en-US" altLang="zh-CN" smtClean="0"/>
              <a:pPr>
                <a:spcBef>
                  <a:spcPct val="0"/>
                </a:spcBef>
              </a:pPr>
              <a:t>20</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969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7AF2653-A6A9-4424-B35E-50C3FDFED25F}" type="slidenum">
              <a:rPr lang="en-US" altLang="zh-CN" smtClean="0"/>
              <a:pPr>
                <a:spcBef>
                  <a:spcPct val="0"/>
                </a:spcBef>
              </a:pPr>
              <a:t>21</a:t>
            </a:fld>
            <a:endParaRPr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83018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B74A75D-B02E-4D54-AD6F-2373CA17996A}" type="slidenum">
              <a:rPr lang="en-US" altLang="zh-CN" smtClean="0"/>
              <a:pPr>
                <a:spcBef>
                  <a:spcPct val="0"/>
                </a:spcBef>
              </a:pPr>
              <a:t>22</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32130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FA27B18-4073-4428-B01C-392A177A45E4}" type="slidenum">
              <a:rPr lang="en-US" altLang="zh-CN" smtClean="0"/>
              <a:pPr>
                <a:spcBef>
                  <a:spcPct val="0"/>
                </a:spcBef>
              </a:pPr>
              <a:t>23</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83942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E8A1485-762E-4546-85EC-A74752BBB7E3}" type="slidenum">
              <a:rPr lang="en-US" altLang="zh-CN" smtClean="0">
                <a:solidFill>
                  <a:srgbClr val="000000"/>
                </a:solidFill>
              </a:rPr>
              <a:pPr>
                <a:spcBef>
                  <a:spcPct val="0"/>
                </a:spcBef>
              </a:pPr>
              <a:t>24</a:t>
            </a:fld>
            <a:endParaRPr lang="en-US" altLang="zh-CN" smtClean="0">
              <a:solidFill>
                <a:srgbClr val="000000"/>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25861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7632706-490A-4F7B-8734-7DA425E3B2B9}" type="slidenum">
              <a:rPr lang="en-US" altLang="zh-CN" smtClean="0">
                <a:solidFill>
                  <a:srgbClr val="000000"/>
                </a:solidFill>
              </a:rPr>
              <a:pPr>
                <a:spcBef>
                  <a:spcPct val="0"/>
                </a:spcBef>
              </a:pPr>
              <a:t>25</a:t>
            </a:fld>
            <a:endParaRPr lang="en-US" altLang="zh-CN" smtClean="0">
              <a:solidFill>
                <a:srgbClr val="000000"/>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1227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9BCCBEF-FFC6-4D2B-A752-340382EE6609}" type="slidenum">
              <a:rPr lang="en-US" altLang="zh-CN" smtClean="0">
                <a:solidFill>
                  <a:srgbClr val="000000"/>
                </a:solidFill>
              </a:rPr>
              <a:pPr>
                <a:spcBef>
                  <a:spcPct val="0"/>
                </a:spcBef>
              </a:pPr>
              <a:t>26</a:t>
            </a:fld>
            <a:endParaRPr lang="en-US" altLang="zh-CN" smtClean="0">
              <a:solidFill>
                <a:srgbClr val="000000"/>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56768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56B71F3-EFB3-4B1F-A51B-EA1567210151}" type="slidenum">
              <a:rPr lang="en-US" altLang="zh-CN" smtClean="0">
                <a:solidFill>
                  <a:srgbClr val="000000"/>
                </a:solidFill>
              </a:rPr>
              <a:pPr>
                <a:spcBef>
                  <a:spcPct val="0"/>
                </a:spcBef>
              </a:pPr>
              <a:t>27</a:t>
            </a:fld>
            <a:endParaRPr lang="en-US" altLang="zh-CN" smtClean="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58909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7C56966-09EE-41C8-87DC-E4EC6995765B}" type="slidenum">
              <a:rPr lang="en-US" altLang="zh-CN" smtClean="0">
                <a:solidFill>
                  <a:srgbClr val="000000"/>
                </a:solidFill>
              </a:rPr>
              <a:pPr>
                <a:spcBef>
                  <a:spcPct val="0"/>
                </a:spcBef>
              </a:pPr>
              <a:t>28</a:t>
            </a:fld>
            <a:endParaRPr lang="en-US" altLang="zh-CN" smtClean="0">
              <a:solidFill>
                <a:srgbClr val="000000"/>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34714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E2D6EB-27A2-4807-9BD8-03013F2B2CC1}" type="slidenum">
              <a:rPr lang="en-US" altLang="zh-CN" smtClean="0">
                <a:solidFill>
                  <a:srgbClr val="000000"/>
                </a:solidFill>
              </a:rPr>
              <a:pPr>
                <a:spcBef>
                  <a:spcPct val="0"/>
                </a:spcBef>
              </a:pPr>
              <a:t>29</a:t>
            </a:fld>
            <a:endParaRPr lang="en-US" altLang="zh-CN" smtClean="0">
              <a:solidFill>
                <a:srgbClr val="000000"/>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12231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1D7CDE2-87DD-4EB9-8FE7-65A54D9611FC}" type="slidenum">
              <a:rPr lang="en-US" altLang="zh-CN" smtClean="0"/>
              <a:pPr>
                <a:spcBef>
                  <a:spcPct val="0"/>
                </a:spcBef>
              </a:pPr>
              <a:t>3</a:t>
            </a:fld>
            <a:endParaRPr lang="en-US" altLang="zh-CN"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98534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5C16542-2406-4F93-9455-A0617456F0D3}" type="slidenum">
              <a:rPr lang="en-US" altLang="zh-CN" smtClean="0">
                <a:solidFill>
                  <a:srgbClr val="000000"/>
                </a:solidFill>
              </a:rPr>
              <a:pPr>
                <a:spcBef>
                  <a:spcPct val="0"/>
                </a:spcBef>
              </a:pPr>
              <a:t>30</a:t>
            </a:fld>
            <a:endParaRPr lang="en-US" altLang="zh-CN" smtClean="0">
              <a:solidFill>
                <a:srgbClr val="000000"/>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24634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BFB0206-9EF7-4358-AD87-41080F5610F8}" type="slidenum">
              <a:rPr lang="en-US" altLang="zh-CN" smtClean="0">
                <a:solidFill>
                  <a:srgbClr val="000000"/>
                </a:solidFill>
              </a:rPr>
              <a:pPr>
                <a:spcBef>
                  <a:spcPct val="0"/>
                </a:spcBef>
              </a:pPr>
              <a:t>31</a:t>
            </a:fld>
            <a:endParaRPr lang="en-US" altLang="zh-CN" smtClean="0">
              <a:solidFill>
                <a:srgbClr val="000000"/>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25341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CEC703-6D8D-4E32-B05B-B4DDDE316CE0}" type="slidenum">
              <a:rPr lang="en-US" altLang="zh-CN" smtClean="0">
                <a:solidFill>
                  <a:srgbClr val="000000"/>
                </a:solidFill>
              </a:rPr>
              <a:pPr>
                <a:spcBef>
                  <a:spcPct val="0"/>
                </a:spcBef>
              </a:pPr>
              <a:t>32</a:t>
            </a:fld>
            <a:endParaRPr lang="en-US" altLang="zh-CN" smtClean="0">
              <a:solidFill>
                <a:srgbClr val="000000"/>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61045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36F2B2C-C282-470B-9901-B8474A83740C}" type="slidenum">
              <a:rPr lang="en-US" altLang="zh-CN" smtClean="0">
                <a:solidFill>
                  <a:srgbClr val="000000"/>
                </a:solidFill>
              </a:rPr>
              <a:pPr>
                <a:spcBef>
                  <a:spcPct val="0"/>
                </a:spcBef>
              </a:pPr>
              <a:t>33</a:t>
            </a:fld>
            <a:endParaRPr lang="en-US" altLang="zh-CN" smtClean="0">
              <a:solidFill>
                <a:srgbClr val="000000"/>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278631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C189B38-A18E-4613-A541-E30DDB969968}" type="slidenum">
              <a:rPr lang="en-US" altLang="zh-CN" smtClean="0">
                <a:solidFill>
                  <a:srgbClr val="000000"/>
                </a:solidFill>
              </a:rPr>
              <a:pPr>
                <a:spcBef>
                  <a:spcPct val="0"/>
                </a:spcBef>
              </a:pPr>
              <a:t>34</a:t>
            </a:fld>
            <a:endParaRPr lang="en-US" altLang="zh-CN" smtClean="0">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646739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731A2AE-31C2-4BF7-8561-80FB2C2AC932}" type="slidenum">
              <a:rPr lang="en-US" altLang="zh-CN" smtClean="0">
                <a:solidFill>
                  <a:srgbClr val="000000"/>
                </a:solidFill>
              </a:rPr>
              <a:pPr>
                <a:spcBef>
                  <a:spcPct val="0"/>
                </a:spcBef>
              </a:pPr>
              <a:t>35</a:t>
            </a:fld>
            <a:endParaRPr lang="en-US" altLang="zh-CN" smtClean="0">
              <a:solidFill>
                <a:srgbClr val="000000"/>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07695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FF0BC2-33D4-43FC-BA63-1BAAF16F212F}" type="slidenum">
              <a:rPr lang="en-US" altLang="zh-CN" smtClean="0">
                <a:solidFill>
                  <a:srgbClr val="000000"/>
                </a:solidFill>
              </a:rPr>
              <a:pPr>
                <a:spcBef>
                  <a:spcPct val="0"/>
                </a:spcBef>
              </a:pPr>
              <a:t>36</a:t>
            </a:fld>
            <a:endParaRPr lang="en-US" altLang="zh-CN" smtClean="0">
              <a:solidFill>
                <a:srgbClr val="000000"/>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00957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DC5CB5-9C54-45FB-9E4E-59DF7DE099BF}" type="slidenum">
              <a:rPr lang="en-US" altLang="zh-CN" smtClean="0">
                <a:solidFill>
                  <a:srgbClr val="000000"/>
                </a:solidFill>
              </a:rPr>
              <a:pPr>
                <a:spcBef>
                  <a:spcPct val="0"/>
                </a:spcBef>
              </a:pPr>
              <a:t>37</a:t>
            </a:fld>
            <a:endParaRPr lang="en-US" altLang="zh-CN" smtClean="0">
              <a:solidFill>
                <a:srgbClr val="000000"/>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42924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C93A325-87C7-45AB-BF29-9FFD5D63BFB4}" type="slidenum">
              <a:rPr lang="en-US" altLang="zh-CN" smtClean="0"/>
              <a:pPr>
                <a:spcBef>
                  <a:spcPct val="0"/>
                </a:spcBef>
              </a:pPr>
              <a:t>38</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842965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96D6A21-60E8-41E3-AD05-45874C1767C0}" type="slidenum">
              <a:rPr lang="en-US" altLang="zh-CN" smtClean="0"/>
              <a:pPr>
                <a:spcBef>
                  <a:spcPct val="0"/>
                </a:spcBef>
              </a:pPr>
              <a:t>39</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485317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6120F9-6844-4A84-8644-4BFD446B3F37}" type="slidenum">
              <a:rPr lang="en-US" altLang="zh-CN" smtClean="0"/>
              <a:pPr>
                <a:spcBef>
                  <a:spcPct val="0"/>
                </a:spcBef>
              </a:pPr>
              <a:t>4</a:t>
            </a:fld>
            <a:endParaRPr lang="en-US" altLang="zh-CN"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91786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AED2343-D507-41FD-A6B5-6BCC1AFEAB27}" type="slidenum">
              <a:rPr lang="en-US" altLang="zh-CN" smtClean="0"/>
              <a:pPr>
                <a:spcBef>
                  <a:spcPct val="0"/>
                </a:spcBef>
              </a:pPr>
              <a:t>5</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951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9486712-9B13-42AF-BAA7-A886870EB0E5}" type="slidenum">
              <a:rPr lang="en-US" altLang="zh-CN" smtClean="0"/>
              <a:pPr>
                <a:spcBef>
                  <a:spcPct val="0"/>
                </a:spcBef>
              </a:pPr>
              <a:t>6</a:t>
            </a:fld>
            <a:endParaRPr lang="en-US" altLang="zh-CN"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8444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2D02259-DF5B-4DE3-A4BD-B2F3533CD436}" type="slidenum">
              <a:rPr lang="en-US" altLang="zh-CN" smtClean="0"/>
              <a:pPr>
                <a:spcBef>
                  <a:spcPct val="0"/>
                </a:spcBef>
              </a:pPr>
              <a:t>7</a:t>
            </a:fld>
            <a:endParaRPr lang="en-US" altLang="zh-CN"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37327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65C0CAD-3284-4C50-9344-3EFBAA9E9D12}" type="slidenum">
              <a:rPr lang="en-US" altLang="zh-CN" smtClean="0"/>
              <a:pPr>
                <a:spcBef>
                  <a:spcPct val="0"/>
                </a:spcBef>
              </a:pPr>
              <a:t>8</a:t>
            </a:fld>
            <a:endParaRPr lang="en-US" altLang="zh-CN"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81036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B586C02-19A7-4F50-BB7F-3A367C4DCA19}" type="slidenum">
              <a:rPr lang="en-US" altLang="zh-CN" smtClean="0"/>
              <a:pPr>
                <a:spcBef>
                  <a:spcPct val="0"/>
                </a:spcBef>
              </a:pPr>
              <a:t>9</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62148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033"/>
          <p:cNvGraphicFramePr>
            <a:graphicFrameLocks noChangeAspect="1"/>
          </p:cNvGraphicFramePr>
          <p:nvPr userDrawn="1"/>
        </p:nvGraphicFramePr>
        <p:xfrm>
          <a:off x="3276600" y="76200"/>
          <a:ext cx="2743200" cy="2506663"/>
        </p:xfrm>
        <a:graphic>
          <a:graphicData uri="http://schemas.openxmlformats.org/presentationml/2006/ole">
            <mc:AlternateContent xmlns:mc="http://schemas.openxmlformats.org/markup-compatibility/2006">
              <mc:Choice xmlns:v="urn:schemas-microsoft-com:vml" Requires="v">
                <p:oleObj spid="_x0000_s87043" name="BMP 图象" r:id="rId3" imgW="885949" imgH="809738" progId="Paint.Picture">
                  <p:embed/>
                </p:oleObj>
              </mc:Choice>
              <mc:Fallback>
                <p:oleObj name="BMP 图象" r:id="rId3" imgW="885949" imgH="8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76200"/>
                        <a:ext cx="27432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0" name="Rectangle 1026"/>
          <p:cNvSpPr>
            <a:spLocks noGrp="1" noChangeArrowheads="1"/>
          </p:cNvSpPr>
          <p:nvPr>
            <p:ph type="ctrTitle"/>
          </p:nvPr>
        </p:nvSpPr>
        <p:spPr>
          <a:xfrm>
            <a:off x="685800" y="2552700"/>
            <a:ext cx="7772400" cy="609600"/>
          </a:xfrm>
        </p:spPr>
        <p:txBody>
          <a:bodyPr/>
          <a:lstStyle>
            <a:lvl1pPr>
              <a:defRPr/>
            </a:lvl1pPr>
          </a:lstStyle>
          <a:p>
            <a:r>
              <a:rPr lang="zh-CN" altLang="en-US"/>
              <a:t>单击此处编辑母版标题样式</a:t>
            </a:r>
          </a:p>
        </p:txBody>
      </p:sp>
      <p:sp>
        <p:nvSpPr>
          <p:cNvPr id="7171" name="Rectangle 1027"/>
          <p:cNvSpPr>
            <a:spLocks noGrp="1" noChangeArrowheads="1"/>
          </p:cNvSpPr>
          <p:nvPr>
            <p:ph type="subTitle" idx="1"/>
          </p:nvPr>
        </p:nvSpPr>
        <p:spPr>
          <a:xfrm>
            <a:off x="1371600" y="3886200"/>
            <a:ext cx="6400800" cy="512763"/>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81415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43000" y="1143000"/>
            <a:ext cx="7696200" cy="2215991"/>
          </a:xfr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vl2pPr>
              <a:defRPr>
                <a:latin typeface="Times New Roman" panose="02020603050405020304" pitchFamily="18" charset="0"/>
                <a:ea typeface="黑体" panose="02010609060101010101" pitchFamily="49" charset="-122"/>
                <a:cs typeface="Times New Roman" panose="02020603050405020304" pitchFamily="18" charset="0"/>
              </a:defRPr>
            </a:lvl2pPr>
            <a:lvl3pPr>
              <a:defRPr>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cs typeface="Times New Roman" panose="02020603050405020304" pitchFamily="18" charset="0"/>
              </a:defRPr>
            </a:lvl4pPr>
            <a:lvl5pPr>
              <a:defRPr>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fld id="{0EDBA983-E449-48F7-B13D-4BC6582E3D40}" type="datetime1">
              <a:rPr lang="zh-CN" altLang="en-US"/>
              <a:pPr>
                <a:defRPr/>
              </a:pPr>
              <a:t>2019/10/28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信息与软件工程学院　顾小丰</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39</a:t>
            </a:r>
            <a:r>
              <a:rPr lang="zh-CN" altLang="en-US"/>
              <a:t>－</a:t>
            </a:r>
            <a:fld id="{4EA08662-95FA-4C24-9BA2-241E6B013889}" type="slidenum">
              <a:rPr lang="zh-CN" altLang="en-US"/>
              <a:pPr>
                <a:defRPr/>
              </a:pPr>
              <a:t>‹#›</a:t>
            </a:fld>
            <a:endParaRPr lang="zh-CN" altLang="en-US"/>
          </a:p>
        </p:txBody>
      </p:sp>
    </p:spTree>
    <p:extLst>
      <p:ext uri="{BB962C8B-B14F-4D97-AF65-F5344CB8AC3E}">
        <p14:creationId xmlns:p14="http://schemas.microsoft.com/office/powerpoint/2010/main" val="12266860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image" Target="../media/image2.png"/><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342900"/>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143000" y="1143000"/>
            <a:ext cx="76962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p:txBody>
      </p:sp>
      <p:sp>
        <p:nvSpPr>
          <p:cNvPr id="1028"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ea typeface="黑体" panose="02010609060101010101" pitchFamily="49" charset="-122"/>
              <a:cs typeface="Times New Roman" panose="02020603050405020304" pitchFamily="18" charset="0"/>
            </a:endParaRPr>
          </a:p>
        </p:txBody>
      </p:sp>
      <p:pic>
        <p:nvPicPr>
          <p:cNvPr id="1029" name="Picture 8" descr="minispir"/>
          <p:cNvPicPr>
            <a:picLocks noChangeAspect="1" noChangeArrowheads="1"/>
          </p:cNvPicPr>
          <p:nvPr userDrawn="1"/>
        </p:nvPicPr>
        <p:blipFill>
          <a:blip r:embed="rId5">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ea typeface="黑体" panose="02010609060101010101" pitchFamily="49" charset="-122"/>
              <a:cs typeface="Times New Roman" panose="02020603050405020304" pitchFamily="18" charset="0"/>
            </a:endParaRPr>
          </a:p>
        </p:txBody>
      </p:sp>
      <p:sp>
        <p:nvSpPr>
          <p:cNvPr id="1031"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ea typeface="黑体" panose="02010609060101010101" pitchFamily="49" charset="-122"/>
              <a:cs typeface="Times New Roman" panose="02020603050405020304" pitchFamily="18" charset="0"/>
            </a:endParaRPr>
          </a:p>
        </p:txBody>
      </p:sp>
      <p:sp>
        <p:nvSpPr>
          <p:cNvPr id="1032"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ea typeface="黑体" panose="02010609060101010101" pitchFamily="49" charset="-122"/>
              <a:cs typeface="Times New Roman" panose="02020603050405020304" pitchFamily="18" charset="0"/>
            </a:endParaRPr>
          </a:p>
        </p:txBody>
      </p:sp>
      <p:graphicFrame>
        <p:nvGraphicFramePr>
          <p:cNvPr id="1033"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1038" name="BMP 图象" r:id="rId6" imgW="885949" imgH="809738" progId="Paint.Picture">
                  <p:embed/>
                </p:oleObj>
              </mc:Choice>
              <mc:Fallback>
                <p:oleObj name="BMP 图象" r:id="rId6" imgW="885949" imgH="809738" progId="Paint.Picture">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4"/>
          <p:cNvSpPr>
            <a:spLocks noGrp="1" noChangeArrowheads="1"/>
          </p:cNvSpPr>
          <p:nvPr>
            <p:ph type="dt" sz="half" idx="2"/>
          </p:nvPr>
        </p:nvSpPr>
        <p:spPr bwMode="auto">
          <a:xfrm>
            <a:off x="1143000" y="6569075"/>
            <a:ext cx="16764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eaLnBrk="1" hangingPunct="1">
              <a:defRPr sz="1800" b="1">
                <a:solidFill>
                  <a:srgbClr val="00FF00"/>
                </a:solidFill>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fld id="{F8EA36CC-8ED7-4E5A-957E-A0EDF12B3EA1}" type="datetime1">
              <a:rPr lang="zh-CN" altLang="en-US"/>
              <a:pPr>
                <a:defRPr/>
              </a:pPr>
              <a:t>2019/10/28</a:t>
            </a:fld>
            <a:endParaRPr lang="en-US" altLang="zh-CN"/>
          </a:p>
        </p:txBody>
      </p:sp>
      <p:sp>
        <p:nvSpPr>
          <p:cNvPr id="4" name="Rectangle 5"/>
          <p:cNvSpPr>
            <a:spLocks noGrp="1" noChangeArrowheads="1"/>
          </p:cNvSpPr>
          <p:nvPr>
            <p:ph type="ftr" sz="quarter" idx="3"/>
          </p:nvPr>
        </p:nvSpPr>
        <p:spPr bwMode="auto">
          <a:xfrm>
            <a:off x="2819400" y="6569075"/>
            <a:ext cx="4191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1" hangingPunct="1">
              <a:defRPr sz="1800" b="1">
                <a:solidFill>
                  <a:srgbClr val="00FF00"/>
                </a:solidFill>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zh-CN" altLang="en-US"/>
              <a:t>信息与软件工程学院　顾小丰</a:t>
            </a:r>
            <a:endParaRPr lang="en-US" altLang="zh-CN"/>
          </a:p>
        </p:txBody>
      </p:sp>
      <p:sp>
        <p:nvSpPr>
          <p:cNvPr id="2" name="Rectangle 6"/>
          <p:cNvSpPr>
            <a:spLocks noGrp="1" noChangeArrowheads="1"/>
          </p:cNvSpPr>
          <p:nvPr>
            <p:ph type="sldNum" sz="quarter" idx="4"/>
          </p:nvPr>
        </p:nvSpPr>
        <p:spPr bwMode="auto">
          <a:xfrm>
            <a:off x="7086600" y="6569075"/>
            <a:ext cx="1524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1800" b="1">
                <a:solidFill>
                  <a:srgbClr val="00FF00"/>
                </a:solidFill>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en-US" altLang="zh-CN"/>
              <a:t>39</a:t>
            </a:r>
            <a:r>
              <a:rPr lang="zh-CN" altLang="en-US"/>
              <a:t>－</a:t>
            </a:r>
            <a:fld id="{82B57990-CD1F-4DEC-B116-6FBA159C201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Lst>
  <p:timing>
    <p:tnLst>
      <p:par>
        <p:cTn id="1" dur="indefinite" restart="never" nodeType="tmRoot"/>
      </p:par>
    </p:tnLst>
  </p:timing>
  <p:hf hdr="0"/>
  <p:txStyles>
    <p:titleStyle>
      <a:lvl1pPr algn="ctr" rtl="0" eaLnBrk="0" fontAlgn="base" hangingPunct="0">
        <a:spcBef>
          <a:spcPct val="0"/>
        </a:spcBef>
        <a:spcAft>
          <a:spcPct val="0"/>
        </a:spcAft>
        <a:defRPr kumimoji="1" sz="4000" b="1">
          <a:solidFill>
            <a:srgbClr val="CC00CC"/>
          </a:solidFill>
          <a:latin typeface="Times New Roman" panose="02020603050405020304" pitchFamily="18" charset="0"/>
          <a:ea typeface="黑体" panose="02010609060101010101" pitchFamily="49" charset="-122"/>
          <a:cs typeface="Times New Roman" panose="02020603050405020304" pitchFamily="18" charset="0"/>
        </a:defRPr>
      </a:lvl1pPr>
      <a:lvl2pPr algn="ctr" rtl="0" eaLnBrk="0" fontAlgn="base" hangingPunct="0">
        <a:spcBef>
          <a:spcPct val="0"/>
        </a:spcBef>
        <a:spcAft>
          <a:spcPct val="0"/>
        </a:spcAft>
        <a:defRPr kumimoji="1" sz="4000" b="1">
          <a:solidFill>
            <a:srgbClr val="CC00CC"/>
          </a:solidFill>
          <a:latin typeface="Times New Roman" pitchFamily="18" charset="0"/>
          <a:ea typeface="黑体" panose="02010609060101010101" pitchFamily="49" charset="-122"/>
          <a:cs typeface="Times New Roman" panose="02020603050405020304" pitchFamily="18" charset="0"/>
        </a:defRPr>
      </a:lvl2pPr>
      <a:lvl3pPr algn="ctr" rtl="0" eaLnBrk="0" fontAlgn="base" hangingPunct="0">
        <a:spcBef>
          <a:spcPct val="0"/>
        </a:spcBef>
        <a:spcAft>
          <a:spcPct val="0"/>
        </a:spcAft>
        <a:defRPr kumimoji="1" sz="4000" b="1">
          <a:solidFill>
            <a:srgbClr val="CC00CC"/>
          </a:solidFill>
          <a:latin typeface="Times New Roman" pitchFamily="18" charset="0"/>
          <a:ea typeface="黑体" panose="02010609060101010101" pitchFamily="49" charset="-122"/>
          <a:cs typeface="Times New Roman" panose="02020603050405020304" pitchFamily="18" charset="0"/>
        </a:defRPr>
      </a:lvl3pPr>
      <a:lvl4pPr algn="ctr" rtl="0" eaLnBrk="0" fontAlgn="base" hangingPunct="0">
        <a:spcBef>
          <a:spcPct val="0"/>
        </a:spcBef>
        <a:spcAft>
          <a:spcPct val="0"/>
        </a:spcAft>
        <a:defRPr kumimoji="1" sz="4000" b="1">
          <a:solidFill>
            <a:srgbClr val="CC00CC"/>
          </a:solidFill>
          <a:latin typeface="Times New Roman" pitchFamily="18" charset="0"/>
          <a:ea typeface="黑体" panose="02010609060101010101" pitchFamily="49" charset="-122"/>
          <a:cs typeface="Times New Roman" panose="02020603050405020304" pitchFamily="18" charset="0"/>
        </a:defRPr>
      </a:lvl4pPr>
      <a:lvl5pPr algn="ctr" rtl="0" eaLnBrk="0" fontAlgn="base" hangingPunct="0">
        <a:spcBef>
          <a:spcPct val="0"/>
        </a:spcBef>
        <a:spcAft>
          <a:spcPct val="0"/>
        </a:spcAft>
        <a:defRPr kumimoji="1" sz="4000" b="1">
          <a:solidFill>
            <a:srgbClr val="CC00CC"/>
          </a:solidFill>
          <a:latin typeface="Times New Roman" pitchFamily="18" charset="0"/>
          <a:ea typeface="黑体" panose="02010609060101010101" pitchFamily="49" charset="-122"/>
          <a:cs typeface="Times New Roman" panose="02020603050405020304" pitchFamily="18" charset="0"/>
        </a:defRPr>
      </a:lvl5pPr>
      <a:lvl6pPr marL="457200" algn="ctr" rtl="0" fontAlgn="base">
        <a:spcBef>
          <a:spcPct val="0"/>
        </a:spcBef>
        <a:spcAft>
          <a:spcPct val="0"/>
        </a:spcAft>
        <a:defRPr kumimoji="1" sz="4000" b="1">
          <a:solidFill>
            <a:srgbClr val="CC00CC"/>
          </a:solidFill>
          <a:latin typeface="Times New Roman" pitchFamily="18" charset="0"/>
          <a:ea typeface="宋体" pitchFamily="2" charset="-122"/>
        </a:defRPr>
      </a:lvl6pPr>
      <a:lvl7pPr marL="914400" algn="ctr" rtl="0" fontAlgn="base">
        <a:spcBef>
          <a:spcPct val="0"/>
        </a:spcBef>
        <a:spcAft>
          <a:spcPct val="0"/>
        </a:spcAft>
        <a:defRPr kumimoji="1" sz="4000" b="1">
          <a:solidFill>
            <a:srgbClr val="CC00CC"/>
          </a:solidFill>
          <a:latin typeface="Times New Roman" pitchFamily="18" charset="0"/>
          <a:ea typeface="宋体" pitchFamily="2" charset="-122"/>
        </a:defRPr>
      </a:lvl7pPr>
      <a:lvl8pPr marL="1371600" algn="ctr" rtl="0" fontAlgn="base">
        <a:spcBef>
          <a:spcPct val="0"/>
        </a:spcBef>
        <a:spcAft>
          <a:spcPct val="0"/>
        </a:spcAft>
        <a:defRPr kumimoji="1" sz="4000" b="1">
          <a:solidFill>
            <a:srgbClr val="CC00CC"/>
          </a:solidFill>
          <a:latin typeface="Times New Roman" pitchFamily="18" charset="0"/>
          <a:ea typeface="宋体" pitchFamily="2" charset="-122"/>
        </a:defRPr>
      </a:lvl8pPr>
      <a:lvl9pPr marL="1828800" algn="ctr" rtl="0" fontAlgn="base">
        <a:spcBef>
          <a:spcPct val="0"/>
        </a:spcBef>
        <a:spcAft>
          <a:spcPct val="0"/>
        </a:spcAft>
        <a:defRPr kumimoji="1" sz="4000" b="1">
          <a:solidFill>
            <a:srgbClr val="CC00CC"/>
          </a:solidFill>
          <a:latin typeface="Times New Roman" pitchFamily="18" charset="0"/>
          <a:ea typeface="宋体" pitchFamily="2" charset="-122"/>
        </a:defRPr>
      </a:lvl9pPr>
    </p:titleStyle>
    <p:bodyStyle>
      <a:lvl1pPr marL="533400" indent="-533400" algn="l" rtl="0" eaLnBrk="0" fontAlgn="base" hangingPunct="0">
        <a:lnSpc>
          <a:spcPct val="120000"/>
        </a:lnSpc>
        <a:spcBef>
          <a:spcPct val="0"/>
        </a:spcBef>
        <a:spcAft>
          <a:spcPct val="0"/>
        </a:spcAft>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990600" indent="-533400" algn="l" rtl="0" eaLnBrk="0" fontAlgn="base" hangingPunct="0">
        <a:lnSpc>
          <a:spcPct val="120000"/>
        </a:lnSpc>
        <a:spcBef>
          <a:spcPct val="0"/>
        </a:spcBef>
        <a:spcAft>
          <a:spcPct val="0"/>
        </a:spcAft>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371600" indent="-457200" algn="l" rtl="0" eaLnBrk="0" fontAlgn="base" hangingPunct="0">
        <a:spcBef>
          <a:spcPct val="20000"/>
        </a:spcBef>
        <a:spcAft>
          <a:spcPct val="0"/>
        </a:spcAft>
        <a:buChar char="•"/>
        <a:defRPr kumimoji="1" sz="2400">
          <a:solidFill>
            <a:schemeClr val="tx1"/>
          </a:solidFill>
          <a:latin typeface="+mn-lt"/>
          <a:ea typeface="+mn-ea"/>
          <a:cs typeface="宋体" panose="02010600030101010101" pitchFamily="2" charset="-122"/>
        </a:defRPr>
      </a:lvl3pPr>
      <a:lvl4pPr marL="1752600" indent="-381000" algn="l" rtl="0" eaLnBrk="0" fontAlgn="base" hangingPunct="0">
        <a:spcBef>
          <a:spcPct val="20000"/>
        </a:spcBef>
        <a:spcAft>
          <a:spcPct val="0"/>
        </a:spcAft>
        <a:buChar char="–"/>
        <a:defRPr kumimoji="1" sz="2000">
          <a:solidFill>
            <a:schemeClr val="tx1"/>
          </a:solidFill>
          <a:latin typeface="+mn-lt"/>
          <a:ea typeface="+mn-ea"/>
          <a:cs typeface="宋体" panose="02010600030101010101" pitchFamily="2" charset="-122"/>
        </a:defRPr>
      </a:lvl4pPr>
      <a:lvl5pPr marL="2209800" indent="-381000" algn="l" rtl="0" eaLnBrk="0" fontAlgn="base" hangingPunct="0">
        <a:spcBef>
          <a:spcPct val="20000"/>
        </a:spcBef>
        <a:spcAft>
          <a:spcPct val="0"/>
        </a:spcAft>
        <a:buChar char="»"/>
        <a:defRPr kumimoji="1" sz="2000">
          <a:solidFill>
            <a:schemeClr val="tx1"/>
          </a:solidFill>
          <a:latin typeface="+mn-lt"/>
          <a:ea typeface="+mn-ea"/>
          <a:cs typeface="宋体" panose="02010600030101010101" pitchFamily="2" charset="-122"/>
        </a:defRPr>
      </a:lvl5pPr>
      <a:lvl6pPr marL="2667000" indent="-381000" algn="l" rtl="0" fontAlgn="base">
        <a:spcBef>
          <a:spcPct val="20000"/>
        </a:spcBef>
        <a:spcAft>
          <a:spcPct val="0"/>
        </a:spcAft>
        <a:buChar char="»"/>
        <a:defRPr kumimoji="1" sz="2000">
          <a:solidFill>
            <a:schemeClr val="tx1"/>
          </a:solidFill>
          <a:latin typeface="+mn-lt"/>
          <a:ea typeface="+mn-ea"/>
        </a:defRPr>
      </a:lvl6pPr>
      <a:lvl7pPr marL="3124200" indent="-381000" algn="l" rtl="0" fontAlgn="base">
        <a:spcBef>
          <a:spcPct val="20000"/>
        </a:spcBef>
        <a:spcAft>
          <a:spcPct val="0"/>
        </a:spcAft>
        <a:buChar char="»"/>
        <a:defRPr kumimoji="1" sz="2000">
          <a:solidFill>
            <a:schemeClr val="tx1"/>
          </a:solidFill>
          <a:latin typeface="+mn-lt"/>
          <a:ea typeface="+mn-ea"/>
        </a:defRPr>
      </a:lvl7pPr>
      <a:lvl8pPr marL="3581400" indent="-381000" algn="l" rtl="0" fontAlgn="base">
        <a:spcBef>
          <a:spcPct val="20000"/>
        </a:spcBef>
        <a:spcAft>
          <a:spcPct val="0"/>
        </a:spcAft>
        <a:buChar char="»"/>
        <a:defRPr kumimoji="1" sz="2000">
          <a:solidFill>
            <a:schemeClr val="tx1"/>
          </a:solidFill>
          <a:latin typeface="+mn-lt"/>
          <a:ea typeface="+mn-ea"/>
        </a:defRPr>
      </a:lvl8pPr>
      <a:lvl9pPr marL="4038600" indent="-3810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10.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image" Target="../media/image30.wmf"/><Relationship Id="rId4" Type="http://schemas.openxmlformats.org/officeDocument/2006/relationships/oleObject" Target="../embeddings/oleObject30.bin"/><Relationship Id="rId9" Type="http://schemas.openxmlformats.org/officeDocument/2006/relationships/image" Target="../media/image32.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11.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4.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5.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12.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8.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3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45.wmf"/><Relationship Id="rId3" Type="http://schemas.openxmlformats.org/officeDocument/2006/relationships/notesSlide" Target="../notesSlides/notesSlide13.xml"/><Relationship Id="rId7" Type="http://schemas.openxmlformats.org/officeDocument/2006/relationships/image" Target="../media/image42.wmf"/><Relationship Id="rId12"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2.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3.wmf"/><Relationship Id="rId14" Type="http://schemas.openxmlformats.org/officeDocument/2006/relationships/oleObject" Target="../embeddings/oleObject4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14.xml"/><Relationship Id="rId7" Type="http://schemas.openxmlformats.org/officeDocument/2006/relationships/image" Target="../media/image48.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8.bin"/><Relationship Id="rId11" Type="http://schemas.openxmlformats.org/officeDocument/2006/relationships/image" Target="../media/image50.emf"/><Relationship Id="rId5" Type="http://schemas.openxmlformats.org/officeDocument/2006/relationships/image" Target="../media/image47.e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49.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2.bin"/><Relationship Id="rId5" Type="http://schemas.openxmlformats.org/officeDocument/2006/relationships/image" Target="../media/image51.wmf"/><Relationship Id="rId4" Type="http://schemas.openxmlformats.org/officeDocument/2006/relationships/oleObject" Target="../embeddings/oleObject5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4.bin"/><Relationship Id="rId5" Type="http://schemas.openxmlformats.org/officeDocument/2006/relationships/image" Target="../media/image53.wmf"/><Relationship Id="rId4" Type="http://schemas.openxmlformats.org/officeDocument/2006/relationships/oleObject" Target="../embeddings/oleObject5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19.xml"/><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6.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57.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8.wmf"/><Relationship Id="rId18" Type="http://schemas.openxmlformats.org/officeDocument/2006/relationships/oleObject" Target="../embeddings/oleObject10.bin"/><Relationship Id="rId26" Type="http://schemas.openxmlformats.org/officeDocument/2006/relationships/oleObject" Target="../embeddings/oleObject14.bin"/><Relationship Id="rId3" Type="http://schemas.openxmlformats.org/officeDocument/2006/relationships/notesSlide" Target="../notesSlides/notesSlide2.xml"/><Relationship Id="rId21" Type="http://schemas.openxmlformats.org/officeDocument/2006/relationships/image" Target="../media/image12.wmf"/><Relationship Id="rId7" Type="http://schemas.openxmlformats.org/officeDocument/2006/relationships/image" Target="../media/image5.wmf"/><Relationship Id="rId12" Type="http://schemas.openxmlformats.org/officeDocument/2006/relationships/oleObject" Target="../embeddings/oleObject7.bin"/><Relationship Id="rId17" Type="http://schemas.openxmlformats.org/officeDocument/2006/relationships/image" Target="../media/image10.emf"/><Relationship Id="rId25" Type="http://schemas.openxmlformats.org/officeDocument/2006/relationships/image" Target="../media/image14.w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oleObject" Target="../embeddings/oleObject11.bin"/><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7.wmf"/><Relationship Id="rId24" Type="http://schemas.openxmlformats.org/officeDocument/2006/relationships/oleObject" Target="../embeddings/oleObject13.bin"/><Relationship Id="rId5" Type="http://schemas.openxmlformats.org/officeDocument/2006/relationships/image" Target="../media/image4.wmf"/><Relationship Id="rId15" Type="http://schemas.openxmlformats.org/officeDocument/2006/relationships/image" Target="../media/image9.wmf"/><Relationship Id="rId23" Type="http://schemas.openxmlformats.org/officeDocument/2006/relationships/image" Target="../media/image13.wmf"/><Relationship Id="rId10" Type="http://schemas.openxmlformats.org/officeDocument/2006/relationships/oleObject" Target="../embeddings/oleObject6.bin"/><Relationship Id="rId19" Type="http://schemas.openxmlformats.org/officeDocument/2006/relationships/image" Target="../media/image11.wmf"/><Relationship Id="rId4" Type="http://schemas.openxmlformats.org/officeDocument/2006/relationships/oleObject" Target="../embeddings/oleObject3.bin"/><Relationship Id="rId9" Type="http://schemas.openxmlformats.org/officeDocument/2006/relationships/image" Target="../media/image6.w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15.w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0.bin"/><Relationship Id="rId5" Type="http://schemas.openxmlformats.org/officeDocument/2006/relationships/image" Target="../media/image59.wmf"/><Relationship Id="rId4" Type="http://schemas.openxmlformats.org/officeDocument/2006/relationships/oleObject" Target="../embeddings/oleObject59.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21.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2.bin"/><Relationship Id="rId11" Type="http://schemas.openxmlformats.org/officeDocument/2006/relationships/image" Target="../media/image63.wmf"/><Relationship Id="rId5" Type="http://schemas.openxmlformats.org/officeDocument/2006/relationships/image" Target="../media/image61.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62.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64.wmf"/><Relationship Id="rId4" Type="http://schemas.openxmlformats.org/officeDocument/2006/relationships/oleObject" Target="../embeddings/oleObject65.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23.xml"/><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7.bin"/><Relationship Id="rId11" Type="http://schemas.openxmlformats.org/officeDocument/2006/relationships/image" Target="../media/image68.wmf"/><Relationship Id="rId5" Type="http://schemas.openxmlformats.org/officeDocument/2006/relationships/image" Target="../media/image65.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67.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1.bin"/><Relationship Id="rId5" Type="http://schemas.openxmlformats.org/officeDocument/2006/relationships/image" Target="../media/image69.wmf"/><Relationship Id="rId4" Type="http://schemas.openxmlformats.org/officeDocument/2006/relationships/oleObject" Target="../embeddings/oleObject70.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28.xml"/><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73.bin"/><Relationship Id="rId5" Type="http://schemas.openxmlformats.org/officeDocument/2006/relationships/image" Target="../media/image70.wmf"/><Relationship Id="rId4" Type="http://schemas.openxmlformats.org/officeDocument/2006/relationships/oleObject" Target="../embeddings/oleObject72.bin"/><Relationship Id="rId9" Type="http://schemas.openxmlformats.org/officeDocument/2006/relationships/image" Target="../media/image72.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6.bin"/><Relationship Id="rId5" Type="http://schemas.openxmlformats.org/officeDocument/2006/relationships/image" Target="../media/image73.wmf"/><Relationship Id="rId4"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notesSlide" Target="../notesSlides/notesSlide30.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78.bin"/><Relationship Id="rId11" Type="http://schemas.openxmlformats.org/officeDocument/2006/relationships/image" Target="../media/image76.wmf"/><Relationship Id="rId5" Type="http://schemas.openxmlformats.org/officeDocument/2006/relationships/image" Target="../media/image19.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75.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notesSlide" Target="../notesSlides/notesSlide31.xml"/><Relationship Id="rId7"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82.bin"/><Relationship Id="rId5" Type="http://schemas.openxmlformats.org/officeDocument/2006/relationships/image" Target="../media/image77.wmf"/><Relationship Id="rId4" Type="http://schemas.openxmlformats.org/officeDocument/2006/relationships/oleObject" Target="../embeddings/oleObject81.bin"/><Relationship Id="rId9" Type="http://schemas.openxmlformats.org/officeDocument/2006/relationships/image" Target="../media/image79.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84.wmf"/><Relationship Id="rId3" Type="http://schemas.openxmlformats.org/officeDocument/2006/relationships/notesSlide" Target="../notesSlides/notesSlide32.xml"/><Relationship Id="rId7" Type="http://schemas.openxmlformats.org/officeDocument/2006/relationships/image" Target="../media/image81.wmf"/><Relationship Id="rId12"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85.bin"/><Relationship Id="rId11" Type="http://schemas.openxmlformats.org/officeDocument/2006/relationships/image" Target="../media/image83.wmf"/><Relationship Id="rId5" Type="http://schemas.openxmlformats.org/officeDocument/2006/relationships/image" Target="../media/image80.emf"/><Relationship Id="rId15" Type="http://schemas.openxmlformats.org/officeDocument/2006/relationships/image" Target="../media/image85.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82.wmf"/><Relationship Id="rId14" Type="http://schemas.openxmlformats.org/officeDocument/2006/relationships/oleObject" Target="../embeddings/oleObject89.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notesSlide" Target="../notesSlides/notesSlide33.xml"/><Relationship Id="rId7" Type="http://schemas.openxmlformats.org/officeDocument/2006/relationships/image" Target="../media/image87.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91.bin"/><Relationship Id="rId5" Type="http://schemas.openxmlformats.org/officeDocument/2006/relationships/image" Target="../media/image86.emf"/><Relationship Id="rId4" Type="http://schemas.openxmlformats.org/officeDocument/2006/relationships/oleObject" Target="../embeddings/oleObject90.bin"/><Relationship Id="rId9" Type="http://schemas.openxmlformats.org/officeDocument/2006/relationships/image" Target="../media/image88.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89.wmf"/><Relationship Id="rId4" Type="http://schemas.openxmlformats.org/officeDocument/2006/relationships/oleObject" Target="../embeddings/oleObject93.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notesSlide" Target="../notesSlides/notesSlide36.xml"/><Relationship Id="rId7"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95.bin"/><Relationship Id="rId11" Type="http://schemas.openxmlformats.org/officeDocument/2006/relationships/image" Target="../media/image93.wmf"/><Relationship Id="rId5" Type="http://schemas.openxmlformats.org/officeDocument/2006/relationships/image" Target="../media/image90.wmf"/><Relationship Id="rId10" Type="http://schemas.openxmlformats.org/officeDocument/2006/relationships/oleObject" Target="../embeddings/oleObject97.bin"/><Relationship Id="rId4" Type="http://schemas.openxmlformats.org/officeDocument/2006/relationships/oleObject" Target="../embeddings/oleObject94.bin"/><Relationship Id="rId9" Type="http://schemas.openxmlformats.org/officeDocument/2006/relationships/image" Target="../media/image92.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16.wmf"/><Relationship Id="rId4" Type="http://schemas.openxmlformats.org/officeDocument/2006/relationships/oleObject" Target="../embeddings/oleObject98.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3.bin"/><Relationship Id="rId3" Type="http://schemas.openxmlformats.org/officeDocument/2006/relationships/notesSlide" Target="../notesSlides/notesSlide7.xml"/><Relationship Id="rId7" Type="http://schemas.openxmlformats.org/officeDocument/2006/relationships/image" Target="../media/image20.wmf"/><Relationship Id="rId12" Type="http://schemas.openxmlformats.org/officeDocument/2006/relationships/image" Target="../media/image22.wmf"/><Relationship Id="rId2" Type="http://schemas.openxmlformats.org/officeDocument/2006/relationships/slideLayout" Target="../slideLayouts/slideLayout2.xml"/><Relationship Id="rId16" Type="http://schemas.openxmlformats.org/officeDocument/2006/relationships/image" Target="../media/image24.emf"/><Relationship Id="rId1" Type="http://schemas.openxmlformats.org/officeDocument/2006/relationships/vmlDrawing" Target="../drawings/vmlDrawing6.vml"/><Relationship Id="rId6" Type="http://schemas.openxmlformats.org/officeDocument/2006/relationships/oleObject" Target="../embeddings/oleObject19.bin"/><Relationship Id="rId11" Type="http://schemas.openxmlformats.org/officeDocument/2006/relationships/oleObject" Target="../embeddings/oleObject22.bin"/><Relationship Id="rId5" Type="http://schemas.openxmlformats.org/officeDocument/2006/relationships/image" Target="../media/image19.wmf"/><Relationship Id="rId15" Type="http://schemas.openxmlformats.org/officeDocument/2006/relationships/oleObject" Target="../embeddings/oleObject24.bin"/><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1.wmf"/><Relationship Id="rId14" Type="http://schemas.openxmlformats.org/officeDocument/2006/relationships/image" Target="../media/image23.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8.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image" Target="../media/image25.wmf"/><Relationship Id="rId4" Type="http://schemas.openxmlformats.org/officeDocument/2006/relationships/oleObject" Target="../embeddings/oleObject25.bin"/><Relationship Id="rId9" Type="http://schemas.openxmlformats.org/officeDocument/2006/relationships/image" Target="../media/image27.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9.bin"/><Relationship Id="rId5" Type="http://schemas.openxmlformats.org/officeDocument/2006/relationships/image" Target="../media/image28.w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2590800"/>
            <a:ext cx="8534400" cy="1219200"/>
          </a:xfrm>
        </p:spPr>
        <p:txBody>
          <a:bodyPr/>
          <a:lstStyle/>
          <a:p>
            <a:pPr eaLnBrk="1" hangingPunct="1"/>
            <a:r>
              <a:rPr lang="zh-CN" altLang="en-US" sz="8000" smtClean="0">
                <a:ea typeface="华文行楷" panose="02010800040101010101" pitchFamily="2" charset="-122"/>
              </a:rPr>
              <a:t>随机过程与排队论</a:t>
            </a:r>
          </a:p>
        </p:txBody>
      </p:sp>
      <p:sp>
        <p:nvSpPr>
          <p:cNvPr id="5123" name="Rectangle 3"/>
          <p:cNvSpPr>
            <a:spLocks noGrp="1" noChangeArrowheads="1"/>
          </p:cNvSpPr>
          <p:nvPr>
            <p:ph type="subTitle" idx="1"/>
          </p:nvPr>
        </p:nvSpPr>
        <p:spPr>
          <a:xfrm>
            <a:off x="762000" y="4038600"/>
            <a:ext cx="7772400" cy="2635250"/>
          </a:xfrm>
        </p:spPr>
        <p:txBody>
          <a:bodyPr/>
          <a:lstStyle/>
          <a:p>
            <a:pPr eaLnBrk="1" hangingPunct="1"/>
            <a:r>
              <a:rPr lang="zh-CN" altLang="en-US" sz="3600" smtClean="0">
                <a:solidFill>
                  <a:srgbClr val="0000CC"/>
                </a:solidFill>
                <a:ea typeface="华文行楷" panose="02010800040101010101" pitchFamily="2" charset="-122"/>
              </a:rPr>
              <a:t>信息与软件工程学院</a:t>
            </a:r>
          </a:p>
          <a:p>
            <a:pPr eaLnBrk="1" hangingPunct="1"/>
            <a:r>
              <a:rPr lang="zh-CN" altLang="en-US" sz="3600" smtClean="0">
                <a:solidFill>
                  <a:srgbClr val="CC00CC"/>
                </a:solidFill>
                <a:ea typeface="华文行楷" panose="02010800040101010101" pitchFamily="2" charset="-122"/>
              </a:rPr>
              <a:t>顾小丰</a:t>
            </a:r>
          </a:p>
          <a:p>
            <a:pPr eaLnBrk="1" hangingPunct="1"/>
            <a:r>
              <a:rPr lang="en-US" altLang="zh-CN" sz="3600" smtClean="0">
                <a:solidFill>
                  <a:srgbClr val="6600CC"/>
                </a:solidFill>
                <a:ea typeface="华文行楷" panose="02010800040101010101" pitchFamily="2" charset="-122"/>
              </a:rPr>
              <a:t>Email</a:t>
            </a:r>
            <a:r>
              <a:rPr lang="zh-CN" altLang="en-US" sz="3600" smtClean="0">
                <a:solidFill>
                  <a:srgbClr val="6600CC"/>
                </a:solidFill>
                <a:ea typeface="华文行楷" panose="02010800040101010101" pitchFamily="2" charset="-122"/>
              </a:rPr>
              <a:t>：</a:t>
            </a:r>
            <a:r>
              <a:rPr lang="en-US" altLang="zh-CN" sz="3600" smtClean="0">
                <a:solidFill>
                  <a:srgbClr val="6600CC"/>
                </a:solidFill>
                <a:ea typeface="华文行楷" panose="02010800040101010101" pitchFamily="2" charset="-122"/>
              </a:rPr>
              <a:t>guxf@uestc.edu.cn</a:t>
            </a:r>
          </a:p>
          <a:p>
            <a:pPr eaLnBrk="1" hangingPunct="1"/>
            <a:fld id="{D4FEBEED-10FF-4EFE-A6B7-BB813161E2AB}" type="datetime3">
              <a:rPr lang="zh-CN" altLang="en-US" sz="3600" smtClean="0">
                <a:solidFill>
                  <a:srgbClr val="0000FF"/>
                </a:solidFill>
                <a:ea typeface="华文行楷" panose="02010800040101010101" pitchFamily="2" charset="-122"/>
              </a:rPr>
              <a:pPr eaLnBrk="1" hangingPunct="1"/>
              <a:t>2019年10月28日星期一</a:t>
            </a:fld>
            <a:endParaRPr lang="en-US" altLang="zh-CN" sz="3600" smtClean="0">
              <a:solidFill>
                <a:srgbClr val="0000FF"/>
              </a:solidFill>
              <a:ea typeface="华文行楷" panose="02010800040101010101" pitchFamily="2" charset="-122"/>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EFCB1A6-7BDC-43BF-ADA1-1C1C93B71D59}"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235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23556" name="Rectangle 2"/>
          <p:cNvSpPr>
            <a:spLocks noGrp="1" noChangeArrowheads="1"/>
          </p:cNvSpPr>
          <p:nvPr>
            <p:ph type="title"/>
          </p:nvPr>
        </p:nvSpPr>
        <p:spPr/>
        <p:txBody>
          <a:bodyPr/>
          <a:lstStyle/>
          <a:p>
            <a:pPr algn="l" eaLnBrk="1" hangingPunct="1"/>
            <a:r>
              <a:rPr lang="zh-CN" altLang="en-US" smtClean="0"/>
              <a:t>证明</a:t>
            </a:r>
          </a:p>
        </p:txBody>
      </p:sp>
      <p:sp>
        <p:nvSpPr>
          <p:cNvPr id="265219" name="Rectangle 3"/>
          <p:cNvSpPr>
            <a:spLocks noGrp="1" noChangeArrowheads="1"/>
          </p:cNvSpPr>
          <p:nvPr>
            <p:ph type="body" idx="1"/>
          </p:nvPr>
        </p:nvSpPr>
        <p:spPr>
          <a:xfrm>
            <a:off x="1143000" y="1066800"/>
            <a:ext cx="7543800" cy="438150"/>
          </a:xfrm>
        </p:spPr>
        <p:txBody>
          <a:bodyPr/>
          <a:lstStyle/>
          <a:p>
            <a:pPr marL="457200" indent="-457200" algn="r" eaLnBrk="1" hangingPunct="1">
              <a:buFont typeface="Wingdings" panose="05000000000000000000" pitchFamily="2" charset="2"/>
              <a:buNone/>
            </a:pPr>
            <a:r>
              <a:rPr lang="zh-CN" altLang="en-US" sz="2400" smtClean="0"/>
              <a:t>设</a:t>
            </a:r>
            <a:r>
              <a:rPr lang="en-US" altLang="zh-CN" sz="2400" smtClean="0"/>
              <a:t>p</a:t>
            </a:r>
            <a:r>
              <a:rPr lang="en-US" altLang="zh-CN" sz="2400" baseline="-25000" smtClean="0"/>
              <a:t>j</a:t>
            </a:r>
            <a:r>
              <a:rPr lang="en-US" altLang="zh-CN" sz="2400" baseline="30000" smtClean="0"/>
              <a:t>-</a:t>
            </a:r>
            <a:r>
              <a:rPr lang="zh-CN" altLang="en-US" sz="2400" smtClean="0"/>
              <a:t>表示到达的顾客看到系统中有</a:t>
            </a:r>
            <a:r>
              <a:rPr lang="en-US" altLang="zh-CN" sz="2400" smtClean="0"/>
              <a:t>j</a:t>
            </a:r>
            <a:r>
              <a:rPr lang="zh-CN" altLang="en-US" sz="2400" smtClean="0"/>
              <a:t>个顾客的平稳概</a:t>
            </a:r>
          </a:p>
        </p:txBody>
      </p:sp>
      <p:sp>
        <p:nvSpPr>
          <p:cNvPr id="265220" name="Rectangle 4"/>
          <p:cNvSpPr>
            <a:spLocks noChangeArrowheads="1"/>
          </p:cNvSpPr>
          <p:nvPr/>
        </p:nvSpPr>
        <p:spPr bwMode="auto">
          <a:xfrm>
            <a:off x="990600" y="1493838"/>
            <a:ext cx="79248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a:t>率。对于</a:t>
            </a:r>
            <a:r>
              <a:rPr lang="en-US" altLang="zh-CN" sz="2400"/>
              <a:t>M/M/1/</a:t>
            </a:r>
            <a:r>
              <a:rPr lang="en-US" altLang="zh-CN" sz="2400">
                <a:sym typeface="Symbol" panose="05050102010706020507" pitchFamily="18" charset="2"/>
              </a:rPr>
              <a:t></a:t>
            </a:r>
            <a:r>
              <a:rPr lang="zh-CN" altLang="en-US" sz="2400">
                <a:sym typeface="Symbol" panose="05050102010706020507" pitchFamily="18" charset="2"/>
              </a:rPr>
              <a:t>排队系统，有</a:t>
            </a:r>
          </a:p>
          <a:p>
            <a:pPr algn="ctr" eaLnBrk="1" hangingPunct="1">
              <a:buFont typeface="Wingdings" panose="05000000000000000000" pitchFamily="2" charset="2"/>
              <a:buNone/>
            </a:pPr>
            <a:r>
              <a:rPr lang="en-US" altLang="zh-CN" sz="2400"/>
              <a:t>p</a:t>
            </a:r>
            <a:r>
              <a:rPr lang="en-US" altLang="zh-CN" sz="2400" baseline="-25000"/>
              <a:t>j</a:t>
            </a:r>
            <a:r>
              <a:rPr lang="en-US" altLang="zh-CN" sz="2400" baseline="30000"/>
              <a:t>-</a:t>
            </a:r>
            <a:r>
              <a:rPr lang="zh-CN" altLang="en-US" sz="2400">
                <a:sym typeface="Symbol" panose="05050102010706020507" pitchFamily="18" charset="2"/>
              </a:rPr>
              <a:t>＝</a:t>
            </a:r>
            <a:r>
              <a:rPr lang="en-US" altLang="zh-CN" sz="2400"/>
              <a:t>p</a:t>
            </a:r>
            <a:r>
              <a:rPr lang="en-US" altLang="zh-CN" sz="2400" baseline="-25000"/>
              <a:t>j</a:t>
            </a:r>
            <a:r>
              <a:rPr lang="zh-CN" altLang="en-US" sz="2400">
                <a:sym typeface="Symbol" panose="05050102010706020507" pitchFamily="18" charset="2"/>
              </a:rPr>
              <a:t>，</a:t>
            </a:r>
            <a:r>
              <a:rPr lang="en-US" altLang="zh-CN" sz="2400">
                <a:sym typeface="Symbol" panose="05050102010706020507" pitchFamily="18" charset="2"/>
              </a:rPr>
              <a:t>j=0,1,2,…</a:t>
            </a:r>
          </a:p>
          <a:p>
            <a:pPr eaLnBrk="1" hangingPunct="1">
              <a:buFont typeface="Wingdings" panose="05000000000000000000" pitchFamily="2" charset="2"/>
              <a:buNone/>
            </a:pPr>
            <a:r>
              <a:rPr lang="zh-CN" altLang="en-US" sz="2400">
                <a:sym typeface="Symbol" panose="05050102010706020507" pitchFamily="18" charset="2"/>
              </a:rPr>
              <a:t>但是，此处到达的顾客不一定进入系统，因此，若令</a:t>
            </a:r>
            <a:r>
              <a:rPr lang="en-US" altLang="zh-CN" sz="2400">
                <a:sym typeface="Symbol" panose="05050102010706020507" pitchFamily="18" charset="2"/>
              </a:rPr>
              <a:t>q</a:t>
            </a:r>
            <a:r>
              <a:rPr lang="en-US" altLang="zh-CN" sz="2400" baseline="-25000">
                <a:sym typeface="Symbol" panose="05050102010706020507" pitchFamily="18" charset="2"/>
              </a:rPr>
              <a:t>j</a:t>
            </a:r>
            <a:r>
              <a:rPr lang="zh-CN" altLang="en-US" sz="2400">
                <a:sym typeface="Symbol" panose="05050102010706020507" pitchFamily="18" charset="2"/>
              </a:rPr>
              <a:t>表示到达且进入系统的顾客</a:t>
            </a:r>
            <a:r>
              <a:rPr lang="zh-CN" altLang="en-US" sz="2400"/>
              <a:t>看到有</a:t>
            </a:r>
            <a:r>
              <a:rPr lang="en-US" altLang="zh-CN" sz="2400"/>
              <a:t>j</a:t>
            </a:r>
            <a:r>
              <a:rPr lang="zh-CN" altLang="en-US" sz="2400"/>
              <a:t>个顾客的平稳概率，则</a:t>
            </a:r>
          </a:p>
        </p:txBody>
      </p:sp>
      <p:graphicFrame>
        <p:nvGraphicFramePr>
          <p:cNvPr id="265221" name="Object 5"/>
          <p:cNvGraphicFramePr>
            <a:graphicFrameLocks noChangeAspect="1"/>
          </p:cNvGraphicFramePr>
          <p:nvPr/>
        </p:nvGraphicFramePr>
        <p:xfrm>
          <a:off x="1155700" y="3294063"/>
          <a:ext cx="6769100" cy="744537"/>
        </p:xfrm>
        <a:graphic>
          <a:graphicData uri="http://schemas.openxmlformats.org/presentationml/2006/ole">
            <mc:AlternateContent xmlns:mc="http://schemas.openxmlformats.org/markup-compatibility/2006">
              <mc:Choice xmlns:v="urn:schemas-microsoft-com:vml" Requires="v">
                <p:oleObj spid="_x0000_s23566" name="Equation" r:id="rId4" imgW="4038600" imgH="444500" progId="Equation.3">
                  <p:embed/>
                </p:oleObj>
              </mc:Choice>
              <mc:Fallback>
                <p:oleObj name="Equation" r:id="rId4" imgW="40386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700" y="3294063"/>
                        <a:ext cx="6769100"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2" name="Object 6"/>
          <p:cNvGraphicFramePr>
            <a:graphicFrameLocks noChangeAspect="1"/>
          </p:cNvGraphicFramePr>
          <p:nvPr/>
        </p:nvGraphicFramePr>
        <p:xfrm>
          <a:off x="1447800" y="4114800"/>
          <a:ext cx="4684713" cy="1085850"/>
        </p:xfrm>
        <a:graphic>
          <a:graphicData uri="http://schemas.openxmlformats.org/presentationml/2006/ole">
            <mc:AlternateContent xmlns:mc="http://schemas.openxmlformats.org/markup-compatibility/2006">
              <mc:Choice xmlns:v="urn:schemas-microsoft-com:vml" Requires="v">
                <p:oleObj spid="_x0000_s23567" name="Equation" r:id="rId6" imgW="2794000" imgH="647700" progId="Equation.3">
                  <p:embed/>
                </p:oleObj>
              </mc:Choice>
              <mc:Fallback>
                <p:oleObj name="Equation" r:id="rId6" imgW="2794000" imgH="6477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114800"/>
                        <a:ext cx="4684713"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3" name="Object 7"/>
          <p:cNvGraphicFramePr>
            <a:graphicFrameLocks noChangeAspect="1"/>
          </p:cNvGraphicFramePr>
          <p:nvPr/>
        </p:nvGraphicFramePr>
        <p:xfrm>
          <a:off x="1447800" y="5029200"/>
          <a:ext cx="3175000" cy="1406525"/>
        </p:xfrm>
        <a:graphic>
          <a:graphicData uri="http://schemas.openxmlformats.org/presentationml/2006/ole">
            <mc:AlternateContent xmlns:mc="http://schemas.openxmlformats.org/markup-compatibility/2006">
              <mc:Choice xmlns:v="urn:schemas-microsoft-com:vml" Requires="v">
                <p:oleObj spid="_x0000_s23568" name="Equation" r:id="rId8" imgW="1892300" imgH="838200" progId="Equation.DSMT4">
                  <p:embed/>
                </p:oleObj>
              </mc:Choice>
              <mc:Fallback>
                <p:oleObj name="Equation" r:id="rId8" imgW="1892300" imgH="8382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5029200"/>
                        <a:ext cx="3175000"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9F991955-64FA-4244-8148-FAC91C37BFA0}" type="slidenum">
              <a:rPr lang="zh-CN" altLang="en-US" sz="1800" smtClean="0">
                <a:solidFill>
                  <a:srgbClr val="00FF00"/>
                </a:solidFill>
                <a:ea typeface="黑体" panose="02010609060101010101" pitchFamily="49" charset="-122"/>
              </a:rPr>
              <a:pPr/>
              <a:t>10</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5220"/>
                                        </p:tgtEl>
                                        <p:attrNameLst>
                                          <p:attrName>style.visibility</p:attrName>
                                        </p:attrNameLst>
                                      </p:cBhvr>
                                      <p:to>
                                        <p:strVal val="visible"/>
                                      </p:to>
                                    </p:set>
                                    <p:anim calcmode="lin" valueType="num">
                                      <p:cBhvr additive="base">
                                        <p:cTn id="12" dur="500" fill="hold"/>
                                        <p:tgtEl>
                                          <p:spTgt spid="265220"/>
                                        </p:tgtEl>
                                        <p:attrNameLst>
                                          <p:attrName>ppt_x</p:attrName>
                                        </p:attrNameLst>
                                      </p:cBhvr>
                                      <p:tavLst>
                                        <p:tav tm="0">
                                          <p:val>
                                            <p:strVal val="#ppt_x"/>
                                          </p:val>
                                        </p:tav>
                                        <p:tav tm="100000">
                                          <p:val>
                                            <p:strVal val="#ppt_x"/>
                                          </p:val>
                                        </p:tav>
                                      </p:tavLst>
                                    </p:anim>
                                    <p:anim calcmode="lin" valueType="num">
                                      <p:cBhvr additive="base">
                                        <p:cTn id="13" dur="500" fill="hold"/>
                                        <p:tgtEl>
                                          <p:spTgt spid="26522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5221"/>
                                        </p:tgtEl>
                                        <p:attrNameLst>
                                          <p:attrName>style.visibility</p:attrName>
                                        </p:attrNameLst>
                                      </p:cBhvr>
                                      <p:to>
                                        <p:strVal val="visible"/>
                                      </p:to>
                                    </p:set>
                                    <p:anim calcmode="lin" valueType="num">
                                      <p:cBhvr additive="base">
                                        <p:cTn id="18" dur="500" fill="hold"/>
                                        <p:tgtEl>
                                          <p:spTgt spid="265221"/>
                                        </p:tgtEl>
                                        <p:attrNameLst>
                                          <p:attrName>ppt_x</p:attrName>
                                        </p:attrNameLst>
                                      </p:cBhvr>
                                      <p:tavLst>
                                        <p:tav tm="0">
                                          <p:val>
                                            <p:strVal val="#ppt_x"/>
                                          </p:val>
                                        </p:tav>
                                        <p:tav tm="100000">
                                          <p:val>
                                            <p:strVal val="#ppt_x"/>
                                          </p:val>
                                        </p:tav>
                                      </p:tavLst>
                                    </p:anim>
                                    <p:anim calcmode="lin" valueType="num">
                                      <p:cBhvr additive="base">
                                        <p:cTn id="19" dur="500" fill="hold"/>
                                        <p:tgtEl>
                                          <p:spTgt spid="26522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5222"/>
                                        </p:tgtEl>
                                        <p:attrNameLst>
                                          <p:attrName>style.visibility</p:attrName>
                                        </p:attrNameLst>
                                      </p:cBhvr>
                                      <p:to>
                                        <p:strVal val="visible"/>
                                      </p:to>
                                    </p:set>
                                    <p:anim calcmode="lin" valueType="num">
                                      <p:cBhvr additive="base">
                                        <p:cTn id="24" dur="500" fill="hold"/>
                                        <p:tgtEl>
                                          <p:spTgt spid="265222"/>
                                        </p:tgtEl>
                                        <p:attrNameLst>
                                          <p:attrName>ppt_x</p:attrName>
                                        </p:attrNameLst>
                                      </p:cBhvr>
                                      <p:tavLst>
                                        <p:tav tm="0">
                                          <p:val>
                                            <p:strVal val="#ppt_x"/>
                                          </p:val>
                                        </p:tav>
                                        <p:tav tm="100000">
                                          <p:val>
                                            <p:strVal val="#ppt_x"/>
                                          </p:val>
                                        </p:tav>
                                      </p:tavLst>
                                    </p:anim>
                                    <p:anim calcmode="lin" valueType="num">
                                      <p:cBhvr additive="base">
                                        <p:cTn id="25" dur="500" fill="hold"/>
                                        <p:tgtEl>
                                          <p:spTgt spid="26522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65223"/>
                                        </p:tgtEl>
                                        <p:attrNameLst>
                                          <p:attrName>style.visibility</p:attrName>
                                        </p:attrNameLst>
                                      </p:cBhvr>
                                      <p:to>
                                        <p:strVal val="visible"/>
                                      </p:to>
                                    </p:set>
                                    <p:anim calcmode="lin" valueType="num">
                                      <p:cBhvr additive="base">
                                        <p:cTn id="30" dur="500" fill="hold"/>
                                        <p:tgtEl>
                                          <p:spTgt spid="265223"/>
                                        </p:tgtEl>
                                        <p:attrNameLst>
                                          <p:attrName>ppt_x</p:attrName>
                                        </p:attrNameLst>
                                      </p:cBhvr>
                                      <p:tavLst>
                                        <p:tav tm="0">
                                          <p:val>
                                            <p:strVal val="#ppt_x"/>
                                          </p:val>
                                        </p:tav>
                                        <p:tav tm="100000">
                                          <p:val>
                                            <p:strVal val="#ppt_x"/>
                                          </p:val>
                                        </p:tav>
                                      </p:tavLst>
                                    </p:anim>
                                    <p:anim calcmode="lin" valueType="num">
                                      <p:cBhvr additive="base">
                                        <p:cTn id="31" dur="500" fill="hold"/>
                                        <p:tgtEl>
                                          <p:spTgt spid="265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advAuto="0"/>
      <p:bldP spid="26522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5C0DB1E-DF27-4CBA-96DA-EE8F43730262}"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256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25604" name="Rectangle 2"/>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1)</a:t>
            </a:r>
          </a:p>
        </p:txBody>
      </p:sp>
      <p:sp>
        <p:nvSpPr>
          <p:cNvPr id="266243" name="Rectangle 3"/>
          <p:cNvSpPr>
            <a:spLocks noGrp="1" noChangeArrowheads="1"/>
          </p:cNvSpPr>
          <p:nvPr>
            <p:ph type="body" idx="1"/>
          </p:nvPr>
        </p:nvSpPr>
        <p:spPr>
          <a:xfrm>
            <a:off x="1143000" y="1143000"/>
            <a:ext cx="7696200" cy="438150"/>
          </a:xfrm>
        </p:spPr>
        <p:txBody>
          <a:bodyPr/>
          <a:lstStyle/>
          <a:p>
            <a:pPr eaLnBrk="1" hangingPunct="1">
              <a:buFont typeface="Wingdings" panose="05000000000000000000" pitchFamily="2" charset="2"/>
              <a:buNone/>
            </a:pPr>
            <a:r>
              <a:rPr lang="zh-CN" altLang="en-US" sz="2400" smtClean="0"/>
              <a:t>于是，当</a:t>
            </a:r>
            <a:r>
              <a:rPr lang="en-US" altLang="zh-CN" sz="2400" smtClean="0"/>
              <a:t>t=0</a:t>
            </a:r>
            <a:r>
              <a:rPr lang="zh-CN" altLang="en-US" sz="2400" smtClean="0"/>
              <a:t>时，有</a:t>
            </a:r>
          </a:p>
        </p:txBody>
      </p:sp>
      <p:graphicFrame>
        <p:nvGraphicFramePr>
          <p:cNvPr id="266244" name="Object 4"/>
          <p:cNvGraphicFramePr>
            <a:graphicFrameLocks noChangeAspect="1"/>
          </p:cNvGraphicFramePr>
          <p:nvPr/>
        </p:nvGraphicFramePr>
        <p:xfrm>
          <a:off x="3352800" y="1524000"/>
          <a:ext cx="2322513" cy="742950"/>
        </p:xfrm>
        <a:graphic>
          <a:graphicData uri="http://schemas.openxmlformats.org/presentationml/2006/ole">
            <mc:AlternateContent xmlns:mc="http://schemas.openxmlformats.org/markup-compatibility/2006">
              <mc:Choice xmlns:v="urn:schemas-microsoft-com:vml" Requires="v">
                <p:oleObj spid="_x0000_s25620" name="Equation" r:id="rId4" imgW="1269449" imgH="406224" progId="Equation.3">
                  <p:embed/>
                </p:oleObj>
              </mc:Choice>
              <mc:Fallback>
                <p:oleObj name="Equation" r:id="rId4" imgW="1269449" imgH="40622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524000"/>
                        <a:ext cx="2322513"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45" name="Rectangle 5"/>
          <p:cNvSpPr>
            <a:spLocks noChangeArrowheads="1"/>
          </p:cNvSpPr>
          <p:nvPr/>
        </p:nvSpPr>
        <p:spPr bwMode="auto">
          <a:xfrm>
            <a:off x="1143000" y="2133600"/>
            <a:ext cx="29019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a:t>当</a:t>
            </a:r>
            <a:r>
              <a:rPr lang="en-US" altLang="zh-CN" sz="2400"/>
              <a:t>t</a:t>
            </a:r>
            <a:r>
              <a:rPr lang="zh-CN" altLang="en-US" sz="2400"/>
              <a:t>＞</a:t>
            </a:r>
            <a:r>
              <a:rPr lang="en-US" altLang="zh-CN" sz="2400"/>
              <a:t>0</a:t>
            </a:r>
            <a:r>
              <a:rPr lang="zh-CN" altLang="en-US" sz="2400"/>
              <a:t>时，有</a:t>
            </a:r>
          </a:p>
        </p:txBody>
      </p:sp>
      <p:graphicFrame>
        <p:nvGraphicFramePr>
          <p:cNvPr id="266246" name="Object 6"/>
          <p:cNvGraphicFramePr>
            <a:graphicFrameLocks noChangeAspect="1"/>
          </p:cNvGraphicFramePr>
          <p:nvPr/>
        </p:nvGraphicFramePr>
        <p:xfrm>
          <a:off x="1558925" y="2665413"/>
          <a:ext cx="5527675" cy="441325"/>
        </p:xfrm>
        <a:graphic>
          <a:graphicData uri="http://schemas.openxmlformats.org/presentationml/2006/ole">
            <mc:AlternateContent xmlns:mc="http://schemas.openxmlformats.org/markup-compatibility/2006">
              <mc:Choice xmlns:v="urn:schemas-microsoft-com:vml" Requires="v">
                <p:oleObj spid="_x0000_s25621" name="Equation" r:id="rId6" imgW="3022600" imgH="241300" progId="Equation.3">
                  <p:embed/>
                </p:oleObj>
              </mc:Choice>
              <mc:Fallback>
                <p:oleObj name="Equation" r:id="rId6" imgW="3022600" imgH="2413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8925" y="2665413"/>
                        <a:ext cx="5527675"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7" name="Object 7"/>
          <p:cNvGraphicFramePr>
            <a:graphicFrameLocks noChangeAspect="1"/>
          </p:cNvGraphicFramePr>
          <p:nvPr/>
        </p:nvGraphicFramePr>
        <p:xfrm>
          <a:off x="2362200" y="3149600"/>
          <a:ext cx="5130800" cy="812800"/>
        </p:xfrm>
        <a:graphic>
          <a:graphicData uri="http://schemas.openxmlformats.org/presentationml/2006/ole">
            <mc:AlternateContent xmlns:mc="http://schemas.openxmlformats.org/markup-compatibility/2006">
              <mc:Choice xmlns:v="urn:schemas-microsoft-com:vml" Requires="v">
                <p:oleObj spid="_x0000_s25622" name="Equation" r:id="rId8" imgW="2806700" imgH="444500" progId="Equation.3">
                  <p:embed/>
                </p:oleObj>
              </mc:Choice>
              <mc:Fallback>
                <p:oleObj name="Equation" r:id="rId8" imgW="2806700" imgH="4445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3149600"/>
                        <a:ext cx="51308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48" name="Rectangle 8"/>
          <p:cNvSpPr>
            <a:spLocks noChangeArrowheads="1"/>
          </p:cNvSpPr>
          <p:nvPr/>
        </p:nvSpPr>
        <p:spPr bwMode="auto">
          <a:xfrm>
            <a:off x="1071563" y="3905250"/>
            <a:ext cx="782161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a:t>其中，</a:t>
            </a:r>
            <a:r>
              <a:rPr lang="zh-CN" altLang="en-US" sz="2400">
                <a:sym typeface="Symbol" panose="05050102010706020507" pitchFamily="18" charset="2"/>
              </a:rPr>
              <a:t>表示正在接受服务的顾客的剩余服务时间，</a:t>
            </a:r>
            <a:r>
              <a:rPr lang="en-US" altLang="zh-CN" sz="2400" baseline="-25000">
                <a:sym typeface="Symbol" panose="05050102010706020507" pitchFamily="18" charset="2"/>
              </a:rPr>
              <a:t>i</a:t>
            </a:r>
            <a:r>
              <a:rPr lang="zh-CN" altLang="en-US" sz="2400">
                <a:sym typeface="Symbol" panose="05050102010706020507" pitchFamily="18" charset="2"/>
              </a:rPr>
              <a:t>为排队中第</a:t>
            </a:r>
            <a:r>
              <a:rPr lang="en-US" altLang="zh-CN" sz="2400">
                <a:sym typeface="Symbol" panose="05050102010706020507" pitchFamily="18" charset="2"/>
              </a:rPr>
              <a:t>i</a:t>
            </a:r>
            <a:r>
              <a:rPr lang="zh-CN" altLang="en-US" sz="2400">
                <a:sym typeface="Symbol" panose="05050102010706020507" pitchFamily="18" charset="2"/>
              </a:rPr>
              <a:t>个顾客的服务时间</a:t>
            </a:r>
            <a:r>
              <a:rPr lang="en-US" altLang="zh-CN" sz="2400">
                <a:sym typeface="Symbol" panose="05050102010706020507" pitchFamily="18" charset="2"/>
              </a:rPr>
              <a:t>(1ij-1)</a:t>
            </a:r>
            <a:r>
              <a:rPr lang="zh-CN" altLang="en-US" sz="2400">
                <a:sym typeface="Symbol" panose="05050102010706020507" pitchFamily="18" charset="2"/>
              </a:rPr>
              <a:t>。显然，</a:t>
            </a:r>
            <a:r>
              <a:rPr lang="en-US" altLang="zh-CN" sz="2400">
                <a:sym typeface="Symbol" panose="05050102010706020507" pitchFamily="18" charset="2"/>
              </a:rPr>
              <a:t>,</a:t>
            </a:r>
            <a:r>
              <a:rPr lang="en-US" altLang="zh-CN" sz="2400" baseline="-25000">
                <a:sym typeface="Symbol" panose="05050102010706020507" pitchFamily="18" charset="2"/>
              </a:rPr>
              <a:t>1</a:t>
            </a:r>
            <a:r>
              <a:rPr lang="en-US" altLang="zh-CN" sz="2400">
                <a:sym typeface="Symbol" panose="05050102010706020507" pitchFamily="18" charset="2"/>
              </a:rPr>
              <a:t>,</a:t>
            </a:r>
            <a:r>
              <a:rPr lang="en-US" altLang="zh-CN" sz="2400" baseline="-25000">
                <a:sym typeface="Symbol" panose="05050102010706020507" pitchFamily="18" charset="2"/>
              </a:rPr>
              <a:t>2</a:t>
            </a:r>
            <a:r>
              <a:rPr lang="en-US" altLang="zh-CN" sz="2400">
                <a:sym typeface="Symbol" panose="05050102010706020507" pitchFamily="18" charset="2"/>
              </a:rPr>
              <a:t>,…,</a:t>
            </a:r>
            <a:r>
              <a:rPr lang="en-US" altLang="zh-CN" sz="2400" baseline="-25000">
                <a:sym typeface="Symbol" panose="05050102010706020507" pitchFamily="18" charset="2"/>
              </a:rPr>
              <a:t>j-1</a:t>
            </a:r>
            <a:r>
              <a:rPr lang="zh-CN" altLang="en-US" sz="2400">
                <a:sym typeface="Symbol" panose="05050102010706020507" pitchFamily="18" charset="2"/>
              </a:rPr>
              <a:t>相互独立、服从参数为的负指数分布，即</a:t>
            </a:r>
            <a:r>
              <a:rPr lang="en-US" altLang="zh-CN" sz="2400">
                <a:sym typeface="Symbol" panose="05050102010706020507" pitchFamily="18" charset="2"/>
              </a:rPr>
              <a:t>+</a:t>
            </a:r>
            <a:r>
              <a:rPr lang="en-US" altLang="zh-CN" sz="2400" baseline="-25000">
                <a:sym typeface="Symbol" panose="05050102010706020507" pitchFamily="18" charset="2"/>
              </a:rPr>
              <a:t>1</a:t>
            </a:r>
            <a:r>
              <a:rPr lang="en-US" altLang="zh-CN" sz="2400">
                <a:sym typeface="Symbol" panose="05050102010706020507" pitchFamily="18" charset="2"/>
              </a:rPr>
              <a:t>+</a:t>
            </a:r>
            <a:r>
              <a:rPr lang="en-US" altLang="zh-CN" sz="2400" baseline="-25000">
                <a:sym typeface="Symbol" panose="05050102010706020507" pitchFamily="18" charset="2"/>
              </a:rPr>
              <a:t>2</a:t>
            </a:r>
            <a:r>
              <a:rPr lang="en-US" altLang="zh-CN" sz="2400">
                <a:sym typeface="Symbol" panose="05050102010706020507" pitchFamily="18" charset="2"/>
              </a:rPr>
              <a:t>+…+</a:t>
            </a:r>
            <a:r>
              <a:rPr lang="en-US" altLang="zh-CN" sz="2400" baseline="-25000">
                <a:sym typeface="Symbol" panose="05050102010706020507" pitchFamily="18" charset="2"/>
              </a:rPr>
              <a:t>j-1</a:t>
            </a:r>
            <a:r>
              <a:rPr lang="zh-CN" altLang="en-US" sz="2400">
                <a:sym typeface="Symbol" panose="05050102010706020507" pitchFamily="18" charset="2"/>
              </a:rPr>
              <a:t>服从参数为的</a:t>
            </a:r>
            <a:r>
              <a:rPr lang="en-US" altLang="zh-CN" sz="2400">
                <a:sym typeface="Symbol" panose="05050102010706020507" pitchFamily="18" charset="2"/>
              </a:rPr>
              <a:t>j</a:t>
            </a:r>
            <a:r>
              <a:rPr lang="zh-CN" altLang="en-US" sz="2400">
                <a:sym typeface="Symbol" panose="05050102010706020507" pitchFamily="18" charset="2"/>
              </a:rPr>
              <a:t>阶爱尔朗分布，于是</a:t>
            </a:r>
          </a:p>
        </p:txBody>
      </p:sp>
      <p:sp>
        <p:nvSpPr>
          <p:cNvPr id="266249" name="Rectangle 9"/>
          <p:cNvSpPr>
            <a:spLocks noChangeArrowheads="1"/>
          </p:cNvSpPr>
          <p:nvPr/>
        </p:nvSpPr>
        <p:spPr bwMode="auto">
          <a:xfrm>
            <a:off x="1895475" y="384333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a:sym typeface="Symbol" panose="05050102010706020507" pitchFamily="18" charset="2"/>
              </a:rPr>
              <a:t>^</a:t>
            </a:r>
          </a:p>
        </p:txBody>
      </p:sp>
      <p:sp>
        <p:nvSpPr>
          <p:cNvPr id="266250" name="Rectangle 10"/>
          <p:cNvSpPr>
            <a:spLocks noChangeArrowheads="1"/>
          </p:cNvSpPr>
          <p:nvPr/>
        </p:nvSpPr>
        <p:spPr bwMode="auto">
          <a:xfrm>
            <a:off x="6791325" y="428783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a:sym typeface="Symbol" panose="05050102010706020507" pitchFamily="18" charset="2"/>
              </a:rPr>
              <a:t>^</a:t>
            </a:r>
          </a:p>
        </p:txBody>
      </p:sp>
      <p:sp>
        <p:nvSpPr>
          <p:cNvPr id="266251" name="Rectangle 11"/>
          <p:cNvSpPr>
            <a:spLocks noChangeArrowheads="1"/>
          </p:cNvSpPr>
          <p:nvPr/>
        </p:nvSpPr>
        <p:spPr bwMode="auto">
          <a:xfrm>
            <a:off x="6672263" y="473233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a:sym typeface="Symbol" panose="05050102010706020507" pitchFamily="18" charset="2"/>
              </a:rPr>
              <a:t>^</a:t>
            </a:r>
          </a:p>
        </p:txBody>
      </p:sp>
      <p:graphicFrame>
        <p:nvGraphicFramePr>
          <p:cNvPr id="266252" name="Object 12"/>
          <p:cNvGraphicFramePr>
            <a:graphicFrameLocks noChangeAspect="1"/>
          </p:cNvGraphicFramePr>
          <p:nvPr/>
        </p:nvGraphicFramePr>
        <p:xfrm>
          <a:off x="1751013" y="5718175"/>
          <a:ext cx="5411787" cy="835025"/>
        </p:xfrm>
        <a:graphic>
          <a:graphicData uri="http://schemas.openxmlformats.org/presentationml/2006/ole">
            <mc:AlternateContent xmlns:mc="http://schemas.openxmlformats.org/markup-compatibility/2006">
              <mc:Choice xmlns:v="urn:schemas-microsoft-com:vml" Requires="v">
                <p:oleObj spid="_x0000_s25623" name="Equation" r:id="rId10" imgW="2959100" imgH="457200" progId="Equation.3">
                  <p:embed/>
                </p:oleObj>
              </mc:Choice>
              <mc:Fallback>
                <p:oleObj name="Equation" r:id="rId10" imgW="2959100" imgH="4572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1013" y="5718175"/>
                        <a:ext cx="5411787"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EF9C66AE-D7C2-4898-A8A0-2CA40CC06465}" type="slidenum">
              <a:rPr lang="zh-CN" altLang="en-US" sz="1800" smtClean="0">
                <a:solidFill>
                  <a:srgbClr val="00FF00"/>
                </a:solidFill>
                <a:ea typeface="黑体" panose="02010609060101010101" pitchFamily="49" charset="-122"/>
              </a:rPr>
              <a:pPr/>
              <a:t>11</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 calcmode="lin" valueType="num">
                                      <p:cBhvr additive="base">
                                        <p:cTn id="7" dur="500" fill="hold"/>
                                        <p:tgtEl>
                                          <p:spTgt spid="26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6244"/>
                                        </p:tgtEl>
                                        <p:attrNameLst>
                                          <p:attrName>style.visibility</p:attrName>
                                        </p:attrNameLst>
                                      </p:cBhvr>
                                      <p:to>
                                        <p:strVal val="visible"/>
                                      </p:to>
                                    </p:set>
                                    <p:anim calcmode="lin" valueType="num">
                                      <p:cBhvr additive="base">
                                        <p:cTn id="12" dur="500" fill="hold"/>
                                        <p:tgtEl>
                                          <p:spTgt spid="266244"/>
                                        </p:tgtEl>
                                        <p:attrNameLst>
                                          <p:attrName>ppt_x</p:attrName>
                                        </p:attrNameLst>
                                      </p:cBhvr>
                                      <p:tavLst>
                                        <p:tav tm="0">
                                          <p:val>
                                            <p:strVal val="#ppt_x"/>
                                          </p:val>
                                        </p:tav>
                                        <p:tav tm="100000">
                                          <p:val>
                                            <p:strVal val="#ppt_x"/>
                                          </p:val>
                                        </p:tav>
                                      </p:tavLst>
                                    </p:anim>
                                    <p:anim calcmode="lin" valueType="num">
                                      <p:cBhvr additive="base">
                                        <p:cTn id="13" dur="500" fill="hold"/>
                                        <p:tgtEl>
                                          <p:spTgt spid="26624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66245"/>
                                        </p:tgtEl>
                                        <p:attrNameLst>
                                          <p:attrName>style.visibility</p:attrName>
                                        </p:attrNameLst>
                                      </p:cBhvr>
                                      <p:to>
                                        <p:strVal val="visible"/>
                                      </p:to>
                                    </p:set>
                                    <p:anim calcmode="lin" valueType="num">
                                      <p:cBhvr additive="base">
                                        <p:cTn id="18" dur="500" fill="hold"/>
                                        <p:tgtEl>
                                          <p:spTgt spid="266245"/>
                                        </p:tgtEl>
                                        <p:attrNameLst>
                                          <p:attrName>ppt_x</p:attrName>
                                        </p:attrNameLst>
                                      </p:cBhvr>
                                      <p:tavLst>
                                        <p:tav tm="0">
                                          <p:val>
                                            <p:strVal val="#ppt_x"/>
                                          </p:val>
                                        </p:tav>
                                        <p:tav tm="100000">
                                          <p:val>
                                            <p:strVal val="#ppt_x"/>
                                          </p:val>
                                        </p:tav>
                                      </p:tavLst>
                                    </p:anim>
                                    <p:anim calcmode="lin" valueType="num">
                                      <p:cBhvr additive="base">
                                        <p:cTn id="19" dur="500" fill="hold"/>
                                        <p:tgtEl>
                                          <p:spTgt spid="266245"/>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266246"/>
                                        </p:tgtEl>
                                        <p:attrNameLst>
                                          <p:attrName>style.visibility</p:attrName>
                                        </p:attrNameLst>
                                      </p:cBhvr>
                                      <p:to>
                                        <p:strVal val="visible"/>
                                      </p:to>
                                    </p:set>
                                    <p:anim calcmode="lin" valueType="num">
                                      <p:cBhvr additive="base">
                                        <p:cTn id="23" dur="500" fill="hold"/>
                                        <p:tgtEl>
                                          <p:spTgt spid="266246"/>
                                        </p:tgtEl>
                                        <p:attrNameLst>
                                          <p:attrName>ppt_x</p:attrName>
                                        </p:attrNameLst>
                                      </p:cBhvr>
                                      <p:tavLst>
                                        <p:tav tm="0">
                                          <p:val>
                                            <p:strVal val="#ppt_x"/>
                                          </p:val>
                                        </p:tav>
                                        <p:tav tm="100000">
                                          <p:val>
                                            <p:strVal val="#ppt_x"/>
                                          </p:val>
                                        </p:tav>
                                      </p:tavLst>
                                    </p:anim>
                                    <p:anim calcmode="lin" valueType="num">
                                      <p:cBhvr additive="base">
                                        <p:cTn id="24" dur="500" fill="hold"/>
                                        <p:tgtEl>
                                          <p:spTgt spid="266246"/>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1000"/>
                            </p:stCondLst>
                            <p:childTnLst>
                              <p:par>
                                <p:cTn id="26" presetID="2" presetClass="entr" presetSubtype="4" fill="hold" nodeType="afterEffect">
                                  <p:stCondLst>
                                    <p:cond delay="0"/>
                                  </p:stCondLst>
                                  <p:childTnLst>
                                    <p:set>
                                      <p:cBhvr>
                                        <p:cTn id="27" dur="1" fill="hold">
                                          <p:stCondLst>
                                            <p:cond delay="0"/>
                                          </p:stCondLst>
                                        </p:cTn>
                                        <p:tgtEl>
                                          <p:spTgt spid="266247"/>
                                        </p:tgtEl>
                                        <p:attrNameLst>
                                          <p:attrName>style.visibility</p:attrName>
                                        </p:attrNameLst>
                                      </p:cBhvr>
                                      <p:to>
                                        <p:strVal val="visible"/>
                                      </p:to>
                                    </p:set>
                                    <p:anim calcmode="lin" valueType="num">
                                      <p:cBhvr additive="base">
                                        <p:cTn id="28" dur="500" fill="hold"/>
                                        <p:tgtEl>
                                          <p:spTgt spid="266247"/>
                                        </p:tgtEl>
                                        <p:attrNameLst>
                                          <p:attrName>ppt_x</p:attrName>
                                        </p:attrNameLst>
                                      </p:cBhvr>
                                      <p:tavLst>
                                        <p:tav tm="0">
                                          <p:val>
                                            <p:strVal val="#ppt_x"/>
                                          </p:val>
                                        </p:tav>
                                        <p:tav tm="100000">
                                          <p:val>
                                            <p:strVal val="#ppt_x"/>
                                          </p:val>
                                        </p:tav>
                                      </p:tavLst>
                                    </p:anim>
                                    <p:anim calcmode="lin" valueType="num">
                                      <p:cBhvr additive="base">
                                        <p:cTn id="29" dur="500" fill="hold"/>
                                        <p:tgtEl>
                                          <p:spTgt spid="26624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66248"/>
                                        </p:tgtEl>
                                        <p:attrNameLst>
                                          <p:attrName>style.visibility</p:attrName>
                                        </p:attrNameLst>
                                      </p:cBhvr>
                                      <p:to>
                                        <p:strVal val="visible"/>
                                      </p:to>
                                    </p:set>
                                    <p:anim calcmode="lin" valueType="num">
                                      <p:cBhvr additive="base">
                                        <p:cTn id="34" dur="500" fill="hold"/>
                                        <p:tgtEl>
                                          <p:spTgt spid="266248"/>
                                        </p:tgtEl>
                                        <p:attrNameLst>
                                          <p:attrName>ppt_x</p:attrName>
                                        </p:attrNameLst>
                                      </p:cBhvr>
                                      <p:tavLst>
                                        <p:tav tm="0">
                                          <p:val>
                                            <p:strVal val="#ppt_x"/>
                                          </p:val>
                                        </p:tav>
                                        <p:tav tm="100000">
                                          <p:val>
                                            <p:strVal val="#ppt_x"/>
                                          </p:val>
                                        </p:tav>
                                      </p:tavLst>
                                    </p:anim>
                                    <p:anim calcmode="lin" valueType="num">
                                      <p:cBhvr additive="base">
                                        <p:cTn id="35" dur="500" fill="hold"/>
                                        <p:tgtEl>
                                          <p:spTgt spid="266248"/>
                                        </p:tgtEl>
                                        <p:attrNameLst>
                                          <p:attrName>ppt_y</p:attrName>
                                        </p:attrNameLst>
                                      </p:cBhvr>
                                      <p:tavLst>
                                        <p:tav tm="0">
                                          <p:val>
                                            <p:strVal val="1+#ppt_h/2"/>
                                          </p:val>
                                        </p:tav>
                                        <p:tav tm="100000">
                                          <p:val>
                                            <p:strVal val="#ppt_y"/>
                                          </p:val>
                                        </p:tav>
                                      </p:tavLst>
                                    </p:anim>
                                  </p:childTnLst>
                                </p:cTn>
                              </p:par>
                              <p:par>
                                <p:cTn id="36" presetID="1" presetClass="entr" presetSubtype="0" fill="hold" grpId="0" nodeType="withEffect">
                                  <p:stCondLst>
                                    <p:cond delay="0"/>
                                  </p:stCondLst>
                                  <p:childTnLst>
                                    <p:set>
                                      <p:cBhvr>
                                        <p:cTn id="37" dur="1" fill="hold">
                                          <p:stCondLst>
                                            <p:cond delay="499"/>
                                          </p:stCondLst>
                                        </p:cTn>
                                        <p:tgtEl>
                                          <p:spTgt spid="26624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499"/>
                                          </p:stCondLst>
                                        </p:cTn>
                                        <p:tgtEl>
                                          <p:spTgt spid="26625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26625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266252"/>
                                        </p:tgtEl>
                                        <p:attrNameLst>
                                          <p:attrName>style.visibility</p:attrName>
                                        </p:attrNameLst>
                                      </p:cBhvr>
                                      <p:to>
                                        <p:strVal val="visible"/>
                                      </p:to>
                                    </p:set>
                                    <p:anim calcmode="lin" valueType="num">
                                      <p:cBhvr additive="base">
                                        <p:cTn id="46" dur="500" fill="hold"/>
                                        <p:tgtEl>
                                          <p:spTgt spid="266252"/>
                                        </p:tgtEl>
                                        <p:attrNameLst>
                                          <p:attrName>ppt_x</p:attrName>
                                        </p:attrNameLst>
                                      </p:cBhvr>
                                      <p:tavLst>
                                        <p:tav tm="0">
                                          <p:val>
                                            <p:strVal val="#ppt_x"/>
                                          </p:val>
                                        </p:tav>
                                        <p:tav tm="100000">
                                          <p:val>
                                            <p:strVal val="#ppt_x"/>
                                          </p:val>
                                        </p:tav>
                                      </p:tavLst>
                                    </p:anim>
                                    <p:anim calcmode="lin" valueType="num">
                                      <p:cBhvr additive="base">
                                        <p:cTn id="47" dur="500" fill="hold"/>
                                        <p:tgtEl>
                                          <p:spTgt spid="266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advAuto="0"/>
      <p:bldP spid="266245" grpId="0" autoUpdateAnimBg="0"/>
      <p:bldP spid="266248" grpId="0" autoUpdateAnimBg="0"/>
      <p:bldP spid="266249" grpId="0" autoUpdateAnimBg="0"/>
      <p:bldP spid="266250" grpId="0" autoUpdateAnimBg="0"/>
      <p:bldP spid="26625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0BDAAD5-C8F2-4CF2-8284-307D9E1FD4FC}"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2765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27652" name="Rectangle 2"/>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2)</a:t>
            </a:r>
          </a:p>
        </p:txBody>
      </p:sp>
      <p:sp>
        <p:nvSpPr>
          <p:cNvPr id="267267" name="Rectangle 3"/>
          <p:cNvSpPr>
            <a:spLocks noGrp="1" noChangeArrowheads="1"/>
          </p:cNvSpPr>
          <p:nvPr>
            <p:ph type="body" idx="1"/>
          </p:nvPr>
        </p:nvSpPr>
        <p:spPr>
          <a:xfrm>
            <a:off x="1143000" y="3136900"/>
            <a:ext cx="7772400" cy="512763"/>
          </a:xfrm>
        </p:spPr>
        <p:txBody>
          <a:bodyPr/>
          <a:lstStyle/>
          <a:p>
            <a:pPr eaLnBrk="1" hangingPunct="1">
              <a:buFont typeface="Wingdings" panose="05000000000000000000" pitchFamily="2" charset="2"/>
              <a:buNone/>
            </a:pPr>
            <a:r>
              <a:rPr lang="zh-CN" altLang="en-US" smtClean="0"/>
              <a:t>而</a:t>
            </a:r>
            <a:r>
              <a:rPr lang="zh-CN" altLang="en-US" smtClean="0">
                <a:solidFill>
                  <a:srgbClr val="CC00CC"/>
                </a:solidFill>
              </a:rPr>
              <a:t>平均等待时间</a:t>
            </a:r>
            <a:r>
              <a:rPr lang="zh-CN" altLang="en-US" smtClean="0"/>
              <a:t>为</a:t>
            </a:r>
          </a:p>
        </p:txBody>
      </p:sp>
      <p:graphicFrame>
        <p:nvGraphicFramePr>
          <p:cNvPr id="267268" name="Object 4"/>
          <p:cNvGraphicFramePr>
            <a:graphicFrameLocks noChangeAspect="1"/>
          </p:cNvGraphicFramePr>
          <p:nvPr/>
        </p:nvGraphicFramePr>
        <p:xfrm>
          <a:off x="1981200" y="3735388"/>
          <a:ext cx="5319713" cy="812800"/>
        </p:xfrm>
        <a:graphic>
          <a:graphicData uri="http://schemas.openxmlformats.org/presentationml/2006/ole">
            <mc:AlternateContent xmlns:mc="http://schemas.openxmlformats.org/markup-compatibility/2006">
              <mc:Choice xmlns:v="urn:schemas-microsoft-com:vml" Requires="v">
                <p:oleObj spid="_x0000_s27665" name="Equation" r:id="rId4" imgW="2908300" imgH="444500" progId="Equation.3">
                  <p:embed/>
                </p:oleObj>
              </mc:Choice>
              <mc:Fallback>
                <p:oleObj name="Equation" r:id="rId4" imgW="29083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735388"/>
                        <a:ext cx="5319713"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0" name="Object 6"/>
          <p:cNvGraphicFramePr>
            <a:graphicFrameLocks noChangeAspect="1"/>
          </p:cNvGraphicFramePr>
          <p:nvPr/>
        </p:nvGraphicFramePr>
        <p:xfrm>
          <a:off x="1905000" y="1143000"/>
          <a:ext cx="5318125" cy="836613"/>
        </p:xfrm>
        <a:graphic>
          <a:graphicData uri="http://schemas.openxmlformats.org/presentationml/2006/ole">
            <mc:AlternateContent xmlns:mc="http://schemas.openxmlformats.org/markup-compatibility/2006">
              <mc:Choice xmlns:v="urn:schemas-microsoft-com:vml" Requires="v">
                <p:oleObj spid="_x0000_s27666" name="Equation" r:id="rId6" imgW="2908300" imgH="457200" progId="Equation.3">
                  <p:embed/>
                </p:oleObj>
              </mc:Choice>
              <mc:Fallback>
                <p:oleObj name="Equation" r:id="rId6" imgW="29083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1143000"/>
                        <a:ext cx="531812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1" name="Object 7"/>
          <p:cNvGraphicFramePr>
            <a:graphicFrameLocks noChangeAspect="1"/>
          </p:cNvGraphicFramePr>
          <p:nvPr/>
        </p:nvGraphicFramePr>
        <p:xfrm>
          <a:off x="2633663" y="2139950"/>
          <a:ext cx="5062537" cy="836613"/>
        </p:xfrm>
        <a:graphic>
          <a:graphicData uri="http://schemas.openxmlformats.org/presentationml/2006/ole">
            <mc:AlternateContent xmlns:mc="http://schemas.openxmlformats.org/markup-compatibility/2006">
              <mc:Choice xmlns:v="urn:schemas-microsoft-com:vml" Requires="v">
                <p:oleObj spid="_x0000_s27667" name="Equation" r:id="rId8" imgW="2768600" imgH="457200" progId="Equation.3">
                  <p:embed/>
                </p:oleObj>
              </mc:Choice>
              <mc:Fallback>
                <p:oleObj name="Equation" r:id="rId8" imgW="2768600" imgH="457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3663" y="2139950"/>
                        <a:ext cx="5062537"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2" name="Object 8"/>
          <p:cNvGraphicFramePr>
            <a:graphicFrameLocks noChangeAspect="1"/>
          </p:cNvGraphicFramePr>
          <p:nvPr/>
        </p:nvGraphicFramePr>
        <p:xfrm>
          <a:off x="2438400" y="4708525"/>
          <a:ext cx="4343400" cy="836613"/>
        </p:xfrm>
        <a:graphic>
          <a:graphicData uri="http://schemas.openxmlformats.org/presentationml/2006/ole">
            <mc:AlternateContent xmlns:mc="http://schemas.openxmlformats.org/markup-compatibility/2006">
              <mc:Choice xmlns:v="urn:schemas-microsoft-com:vml" Requires="v">
                <p:oleObj spid="_x0000_s27668" name="Equation" r:id="rId10" imgW="2374900" imgH="457200" progId="Equation.3">
                  <p:embed/>
                </p:oleObj>
              </mc:Choice>
              <mc:Fallback>
                <p:oleObj name="Equation" r:id="rId10" imgW="2374900" imgH="4572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8400" y="4708525"/>
                        <a:ext cx="4343400"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3" name="AutoShape 9"/>
          <p:cNvSpPr>
            <a:spLocks noChangeArrowheads="1"/>
          </p:cNvSpPr>
          <p:nvPr/>
        </p:nvSpPr>
        <p:spPr bwMode="auto">
          <a:xfrm>
            <a:off x="2819400" y="5715000"/>
            <a:ext cx="3352800" cy="838200"/>
          </a:xfrm>
          <a:prstGeom prst="wedgeRoundRectCallout">
            <a:avLst>
              <a:gd name="adj1" fmla="val -37356"/>
              <a:gd name="adj2" fmla="val -93560"/>
              <a:gd name="adj3" fmla="val 16667"/>
            </a:avLst>
          </a:prstGeom>
          <a:solidFill>
            <a:schemeClr val="accent1"/>
          </a:solidFill>
          <a:ln w="9525">
            <a:solidFill>
              <a:schemeClr val="tx1"/>
            </a:solidFill>
            <a:miter lim="800000"/>
            <a:headEnd/>
            <a:tailEnd/>
          </a:ln>
        </p:spPr>
        <p:txBody>
          <a:bodyPr lIns="0" tIns="0" rIns="0" bIns="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olidFill>
                  <a:srgbClr val="0000FF"/>
                </a:solidFill>
                <a:sym typeface="Symbol" panose="05050102010706020507" pitchFamily="18" charset="2"/>
              </a:rPr>
              <a:t>参数为的</a:t>
            </a:r>
            <a:r>
              <a:rPr lang="en-US" altLang="zh-CN" sz="2400">
                <a:solidFill>
                  <a:srgbClr val="0000FF"/>
                </a:solidFill>
                <a:sym typeface="Symbol" panose="05050102010706020507" pitchFamily="18" charset="2"/>
              </a:rPr>
              <a:t>j</a:t>
            </a:r>
            <a:r>
              <a:rPr lang="zh-CN" altLang="en-US" sz="2400">
                <a:solidFill>
                  <a:srgbClr val="0000FF"/>
                </a:solidFill>
                <a:sym typeface="Symbol" panose="05050102010706020507" pitchFamily="18" charset="2"/>
              </a:rPr>
              <a:t>阶爱尔朗分布的数学期望为</a:t>
            </a:r>
            <a:r>
              <a:rPr lang="en-US" altLang="zh-CN" sz="2400">
                <a:solidFill>
                  <a:srgbClr val="0000FF"/>
                </a:solidFill>
                <a:sym typeface="Symbol" panose="05050102010706020507" pitchFamily="18" charset="2"/>
              </a:rPr>
              <a:t>j/</a:t>
            </a:r>
            <a:endParaRPr lang="en-US" altLang="zh-CN" sz="2400" b="0">
              <a:solidFill>
                <a:srgbClr val="0000FF"/>
              </a:solidFill>
            </a:endParaRPr>
          </a:p>
        </p:txBody>
      </p:sp>
      <p:sp>
        <p:nvSpPr>
          <p:cNvPr id="267274" name="AutoShape 10"/>
          <p:cNvSpPr>
            <a:spLocks noChangeArrowheads="1"/>
          </p:cNvSpPr>
          <p:nvPr/>
        </p:nvSpPr>
        <p:spPr bwMode="auto">
          <a:xfrm>
            <a:off x="4800600" y="2057400"/>
            <a:ext cx="3505200" cy="1524000"/>
          </a:xfrm>
          <a:prstGeom prst="wedgeRoundRectCallout">
            <a:avLst>
              <a:gd name="adj1" fmla="val -48778"/>
              <a:gd name="adj2" fmla="val 76042"/>
              <a:gd name="adj3" fmla="val 16667"/>
            </a:avLst>
          </a:prstGeom>
          <a:solidFill>
            <a:schemeClr val="accent1"/>
          </a:solidFill>
          <a:ln w="9525">
            <a:solidFill>
              <a:schemeClr val="tx1"/>
            </a:solidFill>
            <a:miter lim="800000"/>
            <a:headEnd/>
            <a:tailEnd/>
          </a:ln>
        </p:spPr>
        <p:txBody>
          <a:bodyPr lIns="0" tIns="0" rIns="0" bIns="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olidFill>
                  <a:srgbClr val="0000FF"/>
                </a:solidFill>
                <a:sym typeface="Symbol" panose="05050102010706020507" pitchFamily="18" charset="2"/>
              </a:rPr>
              <a:t>该顾客的平均等待时间等于对中的</a:t>
            </a:r>
            <a:r>
              <a:rPr lang="en-US" altLang="zh-CN" sz="2400">
                <a:solidFill>
                  <a:srgbClr val="0000FF"/>
                </a:solidFill>
                <a:sym typeface="Symbol" panose="05050102010706020507" pitchFamily="18" charset="2"/>
              </a:rPr>
              <a:t>j</a:t>
            </a:r>
            <a:r>
              <a:rPr lang="zh-CN" altLang="en-US" sz="2400">
                <a:solidFill>
                  <a:srgbClr val="0000FF"/>
                </a:solidFill>
                <a:sym typeface="Symbol" panose="05050102010706020507" pitchFamily="18" charset="2"/>
              </a:rPr>
              <a:t>个顾客的平均服务时间，服从参数为的</a:t>
            </a:r>
            <a:r>
              <a:rPr lang="en-US" altLang="zh-CN" sz="2400">
                <a:solidFill>
                  <a:srgbClr val="0000FF"/>
                </a:solidFill>
                <a:sym typeface="Symbol" panose="05050102010706020507" pitchFamily="18" charset="2"/>
              </a:rPr>
              <a:t>j</a:t>
            </a:r>
            <a:r>
              <a:rPr lang="zh-CN" altLang="en-US" sz="2400">
                <a:solidFill>
                  <a:srgbClr val="0000FF"/>
                </a:solidFill>
                <a:sym typeface="Symbol" panose="05050102010706020507" pitchFamily="18" charset="2"/>
              </a:rPr>
              <a:t>阶爱尔朗分布</a:t>
            </a:r>
            <a:endParaRPr lang="zh-CN" altLang="en-US" sz="2400" b="0">
              <a:solidFill>
                <a:srgbClr val="0000FF"/>
              </a:solidFill>
            </a:endParaRPr>
          </a:p>
        </p:txBody>
      </p:sp>
      <p:sp>
        <p:nvSpPr>
          <p:cNvPr id="2766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C81FF58E-859D-4231-B418-47A817A52A21}" type="slidenum">
              <a:rPr lang="zh-CN" altLang="en-US" sz="1800" smtClean="0">
                <a:solidFill>
                  <a:srgbClr val="00FF00"/>
                </a:solidFill>
                <a:ea typeface="黑体" panose="02010609060101010101" pitchFamily="49" charset="-122"/>
              </a:rPr>
              <a:pPr/>
              <a:t>12</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7270"/>
                                        </p:tgtEl>
                                        <p:attrNameLst>
                                          <p:attrName>style.visibility</p:attrName>
                                        </p:attrNameLst>
                                      </p:cBhvr>
                                      <p:to>
                                        <p:strVal val="visible"/>
                                      </p:to>
                                    </p:set>
                                    <p:anim calcmode="lin" valueType="num">
                                      <p:cBhvr additive="base">
                                        <p:cTn id="7" dur="500" fill="hold"/>
                                        <p:tgtEl>
                                          <p:spTgt spid="267270"/>
                                        </p:tgtEl>
                                        <p:attrNameLst>
                                          <p:attrName>ppt_x</p:attrName>
                                        </p:attrNameLst>
                                      </p:cBhvr>
                                      <p:tavLst>
                                        <p:tav tm="0">
                                          <p:val>
                                            <p:strVal val="#ppt_x"/>
                                          </p:val>
                                        </p:tav>
                                        <p:tav tm="100000">
                                          <p:val>
                                            <p:strVal val="#ppt_x"/>
                                          </p:val>
                                        </p:tav>
                                      </p:tavLst>
                                    </p:anim>
                                    <p:anim calcmode="lin" valueType="num">
                                      <p:cBhvr additive="base">
                                        <p:cTn id="8" dur="500" fill="hold"/>
                                        <p:tgtEl>
                                          <p:spTgt spid="26727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7271"/>
                                        </p:tgtEl>
                                        <p:attrNameLst>
                                          <p:attrName>style.visibility</p:attrName>
                                        </p:attrNameLst>
                                      </p:cBhvr>
                                      <p:to>
                                        <p:strVal val="visible"/>
                                      </p:to>
                                    </p:set>
                                    <p:anim calcmode="lin" valueType="num">
                                      <p:cBhvr additive="base">
                                        <p:cTn id="12" dur="500" fill="hold"/>
                                        <p:tgtEl>
                                          <p:spTgt spid="267271"/>
                                        </p:tgtEl>
                                        <p:attrNameLst>
                                          <p:attrName>ppt_x</p:attrName>
                                        </p:attrNameLst>
                                      </p:cBhvr>
                                      <p:tavLst>
                                        <p:tav tm="0">
                                          <p:val>
                                            <p:strVal val="#ppt_x"/>
                                          </p:val>
                                        </p:tav>
                                        <p:tav tm="100000">
                                          <p:val>
                                            <p:strVal val="#ppt_x"/>
                                          </p:val>
                                        </p:tav>
                                      </p:tavLst>
                                    </p:anim>
                                    <p:anim calcmode="lin" valueType="num">
                                      <p:cBhvr additive="base">
                                        <p:cTn id="13" dur="500" fill="hold"/>
                                        <p:tgtEl>
                                          <p:spTgt spid="26727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67267">
                                            <p:txEl>
                                              <p:pRg st="0" end="0"/>
                                            </p:txEl>
                                          </p:spTgt>
                                        </p:tgtEl>
                                        <p:attrNameLst>
                                          <p:attrName>style.visibility</p:attrName>
                                        </p:attrNameLst>
                                      </p:cBhvr>
                                      <p:to>
                                        <p:strVal val="visible"/>
                                      </p:to>
                                    </p:set>
                                    <p:anim calcmode="lin" valueType="num">
                                      <p:cBhvr additive="base">
                                        <p:cTn id="18"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267268"/>
                                        </p:tgtEl>
                                        <p:attrNameLst>
                                          <p:attrName>style.visibility</p:attrName>
                                        </p:attrNameLst>
                                      </p:cBhvr>
                                      <p:to>
                                        <p:strVal val="visible"/>
                                      </p:to>
                                    </p:set>
                                    <p:anim calcmode="lin" valueType="num">
                                      <p:cBhvr additive="base">
                                        <p:cTn id="23" dur="500" fill="hold"/>
                                        <p:tgtEl>
                                          <p:spTgt spid="267268"/>
                                        </p:tgtEl>
                                        <p:attrNameLst>
                                          <p:attrName>ppt_x</p:attrName>
                                        </p:attrNameLst>
                                      </p:cBhvr>
                                      <p:tavLst>
                                        <p:tav tm="0">
                                          <p:val>
                                            <p:strVal val="#ppt_x"/>
                                          </p:val>
                                        </p:tav>
                                        <p:tav tm="100000">
                                          <p:val>
                                            <p:strVal val="#ppt_x"/>
                                          </p:val>
                                        </p:tav>
                                      </p:tavLst>
                                    </p:anim>
                                    <p:anim calcmode="lin" valueType="num">
                                      <p:cBhvr additive="base">
                                        <p:cTn id="24" dur="500" fill="hold"/>
                                        <p:tgtEl>
                                          <p:spTgt spid="26726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67274"/>
                                        </p:tgtEl>
                                        <p:attrNameLst>
                                          <p:attrName>style.visibility</p:attrName>
                                        </p:attrNameLst>
                                      </p:cBhvr>
                                      <p:to>
                                        <p:strVal val="visible"/>
                                      </p:to>
                                    </p:set>
                                    <p:animEffect transition="in" filter="wipe(down)">
                                      <p:cBhvr>
                                        <p:cTn id="29" dur="500"/>
                                        <p:tgtEl>
                                          <p:spTgt spid="267274"/>
                                        </p:tgtEl>
                                      </p:cBhvr>
                                    </p:animEffect>
                                  </p:childTnLst>
                                  <p:subTnLst>
                                    <p:set>
                                      <p:cBhvr override="childStyle">
                                        <p:cTn dur="1" fill="hold" display="0" masterRel="nextClick" afterEffect="1"/>
                                        <p:tgtEl>
                                          <p:spTgt spid="267274"/>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267272"/>
                                        </p:tgtEl>
                                        <p:attrNameLst>
                                          <p:attrName>style.visibility</p:attrName>
                                        </p:attrNameLst>
                                      </p:cBhvr>
                                      <p:to>
                                        <p:strVal val="visible"/>
                                      </p:to>
                                    </p:set>
                                    <p:anim calcmode="lin" valueType="num">
                                      <p:cBhvr additive="base">
                                        <p:cTn id="34" dur="500" fill="hold"/>
                                        <p:tgtEl>
                                          <p:spTgt spid="267272"/>
                                        </p:tgtEl>
                                        <p:attrNameLst>
                                          <p:attrName>ppt_x</p:attrName>
                                        </p:attrNameLst>
                                      </p:cBhvr>
                                      <p:tavLst>
                                        <p:tav tm="0">
                                          <p:val>
                                            <p:strVal val="#ppt_x"/>
                                          </p:val>
                                        </p:tav>
                                        <p:tav tm="100000">
                                          <p:val>
                                            <p:strVal val="#ppt_x"/>
                                          </p:val>
                                        </p:tav>
                                      </p:tavLst>
                                    </p:anim>
                                    <p:anim calcmode="lin" valueType="num">
                                      <p:cBhvr additive="base">
                                        <p:cTn id="35" dur="500" fill="hold"/>
                                        <p:tgtEl>
                                          <p:spTgt spid="26727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67273"/>
                                        </p:tgtEl>
                                        <p:attrNameLst>
                                          <p:attrName>style.visibility</p:attrName>
                                        </p:attrNameLst>
                                      </p:cBhvr>
                                      <p:to>
                                        <p:strVal val="visible"/>
                                      </p:to>
                                    </p:set>
                                    <p:animEffect transition="in" filter="wipe(up)">
                                      <p:cBhvr>
                                        <p:cTn id="40" dur="500"/>
                                        <p:tgtEl>
                                          <p:spTgt spid="267273"/>
                                        </p:tgtEl>
                                      </p:cBhvr>
                                    </p:animEffect>
                                  </p:childTnLst>
                                  <p:subTnLst>
                                    <p:set>
                                      <p:cBhvr override="childStyle">
                                        <p:cTn dur="1" fill="hold" display="0" masterRel="nextClick" afterEffect="1"/>
                                        <p:tgtEl>
                                          <p:spTgt spid="26727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P spid="267273" grpId="0" animBg="1" autoUpdateAnimBg="0"/>
      <p:bldP spid="26727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A158DE9-CAE1-4A45-B2FC-8A1343DA2B33}"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296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29700" name="Rectangle 2"/>
          <p:cNvSpPr>
            <a:spLocks noGrp="1" noChangeArrowheads="1"/>
          </p:cNvSpPr>
          <p:nvPr>
            <p:ph type="title"/>
          </p:nvPr>
        </p:nvSpPr>
        <p:spPr/>
        <p:txBody>
          <a:bodyPr/>
          <a:lstStyle/>
          <a:p>
            <a:pPr eaLnBrk="1" hangingPunct="1"/>
            <a:r>
              <a:rPr lang="zh-CN" altLang="en-US" smtClean="0">
                <a:latin typeface="黑体" panose="02010609060101010101" pitchFamily="49" charset="-122"/>
              </a:rPr>
              <a:t>逗留时间</a:t>
            </a:r>
          </a:p>
        </p:txBody>
      </p:sp>
      <p:sp>
        <p:nvSpPr>
          <p:cNvPr id="268291" name="Rectangle 3"/>
          <p:cNvSpPr>
            <a:spLocks noGrp="1" noChangeArrowheads="1"/>
          </p:cNvSpPr>
          <p:nvPr>
            <p:ph type="body" idx="1"/>
          </p:nvPr>
        </p:nvSpPr>
        <p:spPr>
          <a:xfrm>
            <a:off x="1143000" y="1143000"/>
            <a:ext cx="7696200" cy="469900"/>
          </a:xfrm>
        </p:spPr>
        <p:txBody>
          <a:bodyPr/>
          <a:lstStyle/>
          <a:p>
            <a:pPr eaLnBrk="1" hangingPunct="1">
              <a:lnSpc>
                <a:spcPct val="110000"/>
              </a:lnSpc>
              <a:buFont typeface="Wingdings" panose="05000000000000000000" pitchFamily="2" charset="2"/>
              <a:buNone/>
            </a:pPr>
            <a:r>
              <a:rPr lang="zh-CN" altLang="en-US" smtClean="0">
                <a:latin typeface="黑体" panose="02010609060101010101" pitchFamily="49" charset="-122"/>
              </a:rPr>
              <a:t>类似地，顾客的</a:t>
            </a:r>
            <a:r>
              <a:rPr lang="zh-CN" altLang="en-US" smtClean="0">
                <a:solidFill>
                  <a:srgbClr val="CC00CC"/>
                </a:solidFill>
                <a:latin typeface="黑体" panose="02010609060101010101" pitchFamily="49" charset="-122"/>
              </a:rPr>
              <a:t>逗留时间</a:t>
            </a:r>
            <a:r>
              <a:rPr lang="zh-CN" altLang="en-US" smtClean="0">
                <a:latin typeface="黑体" panose="02010609060101010101" pitchFamily="49" charset="-122"/>
              </a:rPr>
              <a:t>的分布函数为</a:t>
            </a:r>
            <a:endParaRPr lang="zh-CN" altLang="en-US" smtClean="0">
              <a:latin typeface="黑体" panose="02010609060101010101" pitchFamily="49" charset="-122"/>
              <a:sym typeface="Symbol" panose="05050102010706020507" pitchFamily="18" charset="2"/>
            </a:endParaRPr>
          </a:p>
        </p:txBody>
      </p:sp>
      <p:graphicFrame>
        <p:nvGraphicFramePr>
          <p:cNvPr id="268292" name="Object 4"/>
          <p:cNvGraphicFramePr>
            <a:graphicFrameLocks noChangeAspect="1"/>
          </p:cNvGraphicFramePr>
          <p:nvPr/>
        </p:nvGraphicFramePr>
        <p:xfrm>
          <a:off x="3300413" y="5780088"/>
          <a:ext cx="3128962" cy="806450"/>
        </p:xfrm>
        <a:graphic>
          <a:graphicData uri="http://schemas.openxmlformats.org/presentationml/2006/ole">
            <mc:AlternateContent xmlns:mc="http://schemas.openxmlformats.org/markup-compatibility/2006">
              <mc:Choice xmlns:v="urn:schemas-microsoft-com:vml" Requires="v">
                <p:oleObj spid="_x0000_s29716" name="Equation" r:id="rId4" imgW="1726451" imgH="444307" progId="Equation.DSMT4">
                  <p:embed/>
                </p:oleObj>
              </mc:Choice>
              <mc:Fallback>
                <p:oleObj name="Equation" r:id="rId4" imgW="1726451" imgH="444307"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3" y="5780088"/>
                        <a:ext cx="3128962"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3" name="Rectangle 5"/>
          <p:cNvSpPr>
            <a:spLocks noChangeArrowheads="1"/>
          </p:cNvSpPr>
          <p:nvPr/>
        </p:nvSpPr>
        <p:spPr bwMode="auto">
          <a:xfrm>
            <a:off x="1149350" y="5410200"/>
            <a:ext cx="25844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a:solidFill>
                  <a:srgbClr val="CC00CC"/>
                </a:solidFill>
              </a:rPr>
              <a:t>平均逗留时间</a:t>
            </a:r>
            <a:r>
              <a:rPr lang="zh-CN" altLang="en-US" sz="2400"/>
              <a:t>为</a:t>
            </a:r>
          </a:p>
        </p:txBody>
      </p:sp>
      <p:graphicFrame>
        <p:nvGraphicFramePr>
          <p:cNvPr id="268294" name="Object 6"/>
          <p:cNvGraphicFramePr>
            <a:graphicFrameLocks noChangeAspect="1"/>
          </p:cNvGraphicFramePr>
          <p:nvPr/>
        </p:nvGraphicFramePr>
        <p:xfrm>
          <a:off x="1911350" y="3784600"/>
          <a:ext cx="5176838" cy="836613"/>
        </p:xfrm>
        <a:graphic>
          <a:graphicData uri="http://schemas.openxmlformats.org/presentationml/2006/ole">
            <mc:AlternateContent xmlns:mc="http://schemas.openxmlformats.org/markup-compatibility/2006">
              <mc:Choice xmlns:v="urn:schemas-microsoft-com:vml" Requires="v">
                <p:oleObj spid="_x0000_s29717" name="Equation" r:id="rId6" imgW="2832100" imgH="457200" progId="Equation.3">
                  <p:embed/>
                </p:oleObj>
              </mc:Choice>
              <mc:Fallback>
                <p:oleObj name="Equation" r:id="rId6" imgW="28321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1350" y="3784600"/>
                        <a:ext cx="5176838"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5" name="Object 7"/>
          <p:cNvGraphicFramePr>
            <a:graphicFrameLocks noChangeAspect="1"/>
          </p:cNvGraphicFramePr>
          <p:nvPr/>
        </p:nvGraphicFramePr>
        <p:xfrm>
          <a:off x="1905000" y="4648200"/>
          <a:ext cx="4295775" cy="836613"/>
        </p:xfrm>
        <a:graphic>
          <a:graphicData uri="http://schemas.openxmlformats.org/presentationml/2006/ole">
            <mc:AlternateContent xmlns:mc="http://schemas.openxmlformats.org/markup-compatibility/2006">
              <mc:Choice xmlns:v="urn:schemas-microsoft-com:vml" Requires="v">
                <p:oleObj spid="_x0000_s29718" name="Equation" r:id="rId8" imgW="2349500" imgH="457200" progId="Equation.DSMT4">
                  <p:embed/>
                </p:oleObj>
              </mc:Choice>
              <mc:Fallback>
                <p:oleObj name="Equation" r:id="rId8" imgW="2349500" imgH="4572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648200"/>
                        <a:ext cx="42957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6" name="Object 8"/>
          <p:cNvGraphicFramePr>
            <a:graphicFrameLocks noChangeAspect="1"/>
          </p:cNvGraphicFramePr>
          <p:nvPr/>
        </p:nvGraphicFramePr>
        <p:xfrm>
          <a:off x="1271588" y="1616075"/>
          <a:ext cx="6805612" cy="441325"/>
        </p:xfrm>
        <a:graphic>
          <a:graphicData uri="http://schemas.openxmlformats.org/presentationml/2006/ole">
            <mc:AlternateContent xmlns:mc="http://schemas.openxmlformats.org/markup-compatibility/2006">
              <mc:Choice xmlns:v="urn:schemas-microsoft-com:vml" Requires="v">
                <p:oleObj spid="_x0000_s29719" name="Equation" r:id="rId10" imgW="3721100" imgH="241300" progId="Equation.3">
                  <p:embed/>
                </p:oleObj>
              </mc:Choice>
              <mc:Fallback>
                <p:oleObj name="Equation" r:id="rId10" imgW="3721100" imgH="2413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71588" y="1616075"/>
                        <a:ext cx="6805612"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7" name="Object 9"/>
          <p:cNvGraphicFramePr>
            <a:graphicFrameLocks noChangeAspect="1"/>
          </p:cNvGraphicFramePr>
          <p:nvPr/>
        </p:nvGraphicFramePr>
        <p:xfrm>
          <a:off x="1911350" y="2082800"/>
          <a:ext cx="6546850" cy="812800"/>
        </p:xfrm>
        <a:graphic>
          <a:graphicData uri="http://schemas.openxmlformats.org/presentationml/2006/ole">
            <mc:AlternateContent xmlns:mc="http://schemas.openxmlformats.org/markup-compatibility/2006">
              <mc:Choice xmlns:v="urn:schemas-microsoft-com:vml" Requires="v">
                <p:oleObj spid="_x0000_s29720" name="Equation" r:id="rId12" imgW="3581400" imgH="444500" progId="Equation.3">
                  <p:embed/>
                </p:oleObj>
              </mc:Choice>
              <mc:Fallback>
                <p:oleObj name="Equation" r:id="rId12" imgW="3581400" imgH="4445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1350" y="2082800"/>
                        <a:ext cx="654685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8" name="Object 10"/>
          <p:cNvGraphicFramePr>
            <a:graphicFrameLocks noChangeAspect="1"/>
          </p:cNvGraphicFramePr>
          <p:nvPr/>
        </p:nvGraphicFramePr>
        <p:xfrm>
          <a:off x="1911350" y="2922588"/>
          <a:ext cx="5503863" cy="835025"/>
        </p:xfrm>
        <a:graphic>
          <a:graphicData uri="http://schemas.openxmlformats.org/presentationml/2006/ole">
            <mc:AlternateContent xmlns:mc="http://schemas.openxmlformats.org/markup-compatibility/2006">
              <mc:Choice xmlns:v="urn:schemas-microsoft-com:vml" Requires="v">
                <p:oleObj spid="_x0000_s29721" name="Equation" r:id="rId14" imgW="3009900" imgH="457200" progId="Equation.3">
                  <p:embed/>
                </p:oleObj>
              </mc:Choice>
              <mc:Fallback>
                <p:oleObj name="Equation" r:id="rId14" imgW="3009900" imgH="4572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11350" y="2922588"/>
                        <a:ext cx="5503863"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965DED73-E760-4FB9-8127-A4D010350867}" type="slidenum">
              <a:rPr lang="zh-CN" altLang="en-US" sz="1800" smtClean="0">
                <a:solidFill>
                  <a:srgbClr val="00FF00"/>
                </a:solidFill>
                <a:ea typeface="黑体" panose="02010609060101010101" pitchFamily="49" charset="-122"/>
              </a:rPr>
              <a:pPr/>
              <a:t>13</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additive="base">
                                        <p:cTn id="7" dur="500" fill="hold"/>
                                        <p:tgtEl>
                                          <p:spTgt spid="268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8296"/>
                                        </p:tgtEl>
                                        <p:attrNameLst>
                                          <p:attrName>style.visibility</p:attrName>
                                        </p:attrNameLst>
                                      </p:cBhvr>
                                      <p:to>
                                        <p:strVal val="visible"/>
                                      </p:to>
                                    </p:set>
                                    <p:anim calcmode="lin" valueType="num">
                                      <p:cBhvr additive="base">
                                        <p:cTn id="12" dur="500" fill="hold"/>
                                        <p:tgtEl>
                                          <p:spTgt spid="268296"/>
                                        </p:tgtEl>
                                        <p:attrNameLst>
                                          <p:attrName>ppt_x</p:attrName>
                                        </p:attrNameLst>
                                      </p:cBhvr>
                                      <p:tavLst>
                                        <p:tav tm="0">
                                          <p:val>
                                            <p:strVal val="#ppt_x"/>
                                          </p:val>
                                        </p:tav>
                                        <p:tav tm="100000">
                                          <p:val>
                                            <p:strVal val="#ppt_x"/>
                                          </p:val>
                                        </p:tav>
                                      </p:tavLst>
                                    </p:anim>
                                    <p:anim calcmode="lin" valueType="num">
                                      <p:cBhvr additive="base">
                                        <p:cTn id="13" dur="500" fill="hold"/>
                                        <p:tgtEl>
                                          <p:spTgt spid="26829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8297"/>
                                        </p:tgtEl>
                                        <p:attrNameLst>
                                          <p:attrName>style.visibility</p:attrName>
                                        </p:attrNameLst>
                                      </p:cBhvr>
                                      <p:to>
                                        <p:strVal val="visible"/>
                                      </p:to>
                                    </p:set>
                                    <p:anim calcmode="lin" valueType="num">
                                      <p:cBhvr additive="base">
                                        <p:cTn id="18" dur="500" fill="hold"/>
                                        <p:tgtEl>
                                          <p:spTgt spid="268297"/>
                                        </p:tgtEl>
                                        <p:attrNameLst>
                                          <p:attrName>ppt_x</p:attrName>
                                        </p:attrNameLst>
                                      </p:cBhvr>
                                      <p:tavLst>
                                        <p:tav tm="0">
                                          <p:val>
                                            <p:strVal val="#ppt_x"/>
                                          </p:val>
                                        </p:tav>
                                        <p:tav tm="100000">
                                          <p:val>
                                            <p:strVal val="#ppt_x"/>
                                          </p:val>
                                        </p:tav>
                                      </p:tavLst>
                                    </p:anim>
                                    <p:anim calcmode="lin" valueType="num">
                                      <p:cBhvr additive="base">
                                        <p:cTn id="19" dur="500" fill="hold"/>
                                        <p:tgtEl>
                                          <p:spTgt spid="26829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8298"/>
                                        </p:tgtEl>
                                        <p:attrNameLst>
                                          <p:attrName>style.visibility</p:attrName>
                                        </p:attrNameLst>
                                      </p:cBhvr>
                                      <p:to>
                                        <p:strVal val="visible"/>
                                      </p:to>
                                    </p:set>
                                    <p:anim calcmode="lin" valueType="num">
                                      <p:cBhvr additive="base">
                                        <p:cTn id="24" dur="500" fill="hold"/>
                                        <p:tgtEl>
                                          <p:spTgt spid="268298"/>
                                        </p:tgtEl>
                                        <p:attrNameLst>
                                          <p:attrName>ppt_x</p:attrName>
                                        </p:attrNameLst>
                                      </p:cBhvr>
                                      <p:tavLst>
                                        <p:tav tm="0">
                                          <p:val>
                                            <p:strVal val="#ppt_x"/>
                                          </p:val>
                                        </p:tav>
                                        <p:tav tm="100000">
                                          <p:val>
                                            <p:strVal val="#ppt_x"/>
                                          </p:val>
                                        </p:tav>
                                      </p:tavLst>
                                    </p:anim>
                                    <p:anim calcmode="lin" valueType="num">
                                      <p:cBhvr additive="base">
                                        <p:cTn id="25" dur="500" fill="hold"/>
                                        <p:tgtEl>
                                          <p:spTgt spid="26829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68294"/>
                                        </p:tgtEl>
                                        <p:attrNameLst>
                                          <p:attrName>style.visibility</p:attrName>
                                        </p:attrNameLst>
                                      </p:cBhvr>
                                      <p:to>
                                        <p:strVal val="visible"/>
                                      </p:to>
                                    </p:set>
                                    <p:anim calcmode="lin" valueType="num">
                                      <p:cBhvr additive="base">
                                        <p:cTn id="30" dur="500" fill="hold"/>
                                        <p:tgtEl>
                                          <p:spTgt spid="268294"/>
                                        </p:tgtEl>
                                        <p:attrNameLst>
                                          <p:attrName>ppt_x</p:attrName>
                                        </p:attrNameLst>
                                      </p:cBhvr>
                                      <p:tavLst>
                                        <p:tav tm="0">
                                          <p:val>
                                            <p:strVal val="#ppt_x"/>
                                          </p:val>
                                        </p:tav>
                                        <p:tav tm="100000">
                                          <p:val>
                                            <p:strVal val="#ppt_x"/>
                                          </p:val>
                                        </p:tav>
                                      </p:tavLst>
                                    </p:anim>
                                    <p:anim calcmode="lin" valueType="num">
                                      <p:cBhvr additive="base">
                                        <p:cTn id="31" dur="500" fill="hold"/>
                                        <p:tgtEl>
                                          <p:spTgt spid="268294"/>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268295"/>
                                        </p:tgtEl>
                                        <p:attrNameLst>
                                          <p:attrName>style.visibility</p:attrName>
                                        </p:attrNameLst>
                                      </p:cBhvr>
                                      <p:to>
                                        <p:strVal val="visible"/>
                                      </p:to>
                                    </p:set>
                                    <p:anim calcmode="lin" valueType="num">
                                      <p:cBhvr additive="base">
                                        <p:cTn id="36" dur="500" fill="hold"/>
                                        <p:tgtEl>
                                          <p:spTgt spid="268295"/>
                                        </p:tgtEl>
                                        <p:attrNameLst>
                                          <p:attrName>ppt_x</p:attrName>
                                        </p:attrNameLst>
                                      </p:cBhvr>
                                      <p:tavLst>
                                        <p:tav tm="0">
                                          <p:val>
                                            <p:strVal val="#ppt_x"/>
                                          </p:val>
                                        </p:tav>
                                        <p:tav tm="100000">
                                          <p:val>
                                            <p:strVal val="#ppt_x"/>
                                          </p:val>
                                        </p:tav>
                                      </p:tavLst>
                                    </p:anim>
                                    <p:anim calcmode="lin" valueType="num">
                                      <p:cBhvr additive="base">
                                        <p:cTn id="37" dur="500" fill="hold"/>
                                        <p:tgtEl>
                                          <p:spTgt spid="268295"/>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68293"/>
                                        </p:tgtEl>
                                        <p:attrNameLst>
                                          <p:attrName>style.visibility</p:attrName>
                                        </p:attrNameLst>
                                      </p:cBhvr>
                                      <p:to>
                                        <p:strVal val="visible"/>
                                      </p:to>
                                    </p:set>
                                    <p:anim calcmode="lin" valueType="num">
                                      <p:cBhvr additive="base">
                                        <p:cTn id="42" dur="500" fill="hold"/>
                                        <p:tgtEl>
                                          <p:spTgt spid="268293"/>
                                        </p:tgtEl>
                                        <p:attrNameLst>
                                          <p:attrName>ppt_x</p:attrName>
                                        </p:attrNameLst>
                                      </p:cBhvr>
                                      <p:tavLst>
                                        <p:tav tm="0">
                                          <p:val>
                                            <p:strVal val="#ppt_x"/>
                                          </p:val>
                                        </p:tav>
                                        <p:tav tm="100000">
                                          <p:val>
                                            <p:strVal val="#ppt_x"/>
                                          </p:val>
                                        </p:tav>
                                      </p:tavLst>
                                    </p:anim>
                                    <p:anim calcmode="lin" valueType="num">
                                      <p:cBhvr additive="base">
                                        <p:cTn id="43" dur="500" fill="hold"/>
                                        <p:tgtEl>
                                          <p:spTgt spid="268293"/>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500"/>
                            </p:stCondLst>
                            <p:childTnLst>
                              <p:par>
                                <p:cTn id="45" presetID="2" presetClass="entr" presetSubtype="4" fill="hold" nodeType="afterEffect">
                                  <p:stCondLst>
                                    <p:cond delay="0"/>
                                  </p:stCondLst>
                                  <p:childTnLst>
                                    <p:set>
                                      <p:cBhvr>
                                        <p:cTn id="46" dur="1" fill="hold">
                                          <p:stCondLst>
                                            <p:cond delay="0"/>
                                          </p:stCondLst>
                                        </p:cTn>
                                        <p:tgtEl>
                                          <p:spTgt spid="268292"/>
                                        </p:tgtEl>
                                        <p:attrNameLst>
                                          <p:attrName>style.visibility</p:attrName>
                                        </p:attrNameLst>
                                      </p:cBhvr>
                                      <p:to>
                                        <p:strVal val="visible"/>
                                      </p:to>
                                    </p:set>
                                    <p:anim calcmode="lin" valueType="num">
                                      <p:cBhvr additive="base">
                                        <p:cTn id="47" dur="500" fill="hold"/>
                                        <p:tgtEl>
                                          <p:spTgt spid="268292"/>
                                        </p:tgtEl>
                                        <p:attrNameLst>
                                          <p:attrName>ppt_x</p:attrName>
                                        </p:attrNameLst>
                                      </p:cBhvr>
                                      <p:tavLst>
                                        <p:tav tm="0">
                                          <p:val>
                                            <p:strVal val="#ppt_x"/>
                                          </p:val>
                                        </p:tav>
                                        <p:tav tm="100000">
                                          <p:val>
                                            <p:strVal val="#ppt_x"/>
                                          </p:val>
                                        </p:tav>
                                      </p:tavLst>
                                    </p:anim>
                                    <p:anim calcmode="lin" valueType="num">
                                      <p:cBhvr additive="base">
                                        <p:cTn id="48" dur="500" fill="hold"/>
                                        <p:tgtEl>
                                          <p:spTgt spid="268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advAuto="0"/>
      <p:bldP spid="26829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AD99092-5EAA-4117-B73F-E76292E48895}"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317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31748" name="Rectangle 2"/>
          <p:cNvSpPr>
            <a:spLocks noGrp="1" noChangeArrowheads="1"/>
          </p:cNvSpPr>
          <p:nvPr>
            <p:ph type="title"/>
          </p:nvPr>
        </p:nvSpPr>
        <p:spPr/>
        <p:txBody>
          <a:bodyPr/>
          <a:lstStyle/>
          <a:p>
            <a:pPr eaLnBrk="1" hangingPunct="1"/>
            <a:r>
              <a:rPr lang="en-US" altLang="zh-CN" smtClean="0"/>
              <a:t>Little</a:t>
            </a:r>
            <a:r>
              <a:rPr lang="zh-CN" altLang="en-US" smtClean="0"/>
              <a:t>公式</a:t>
            </a:r>
          </a:p>
        </p:txBody>
      </p:sp>
      <p:sp>
        <p:nvSpPr>
          <p:cNvPr id="269315" name="Rectangle 3"/>
          <p:cNvSpPr>
            <a:spLocks noGrp="1" noChangeArrowheads="1"/>
          </p:cNvSpPr>
          <p:nvPr>
            <p:ph type="body" idx="1"/>
          </p:nvPr>
        </p:nvSpPr>
        <p:spPr>
          <a:xfrm>
            <a:off x="1143000" y="1143000"/>
            <a:ext cx="7696200" cy="365125"/>
          </a:xfrm>
        </p:spPr>
        <p:txBody>
          <a:bodyPr/>
          <a:lstStyle/>
          <a:p>
            <a:pPr algn="r" eaLnBrk="1" hangingPunct="1">
              <a:lnSpc>
                <a:spcPct val="100000"/>
              </a:lnSpc>
              <a:buFont typeface="Wingdings" panose="05000000000000000000" pitchFamily="2" charset="2"/>
              <a:buNone/>
            </a:pPr>
            <a:r>
              <a:rPr lang="zh-CN" altLang="en-US" sz="2400" smtClean="0"/>
              <a:t>对于可变输入率的排队系统，由于一部分到达的顾客</a:t>
            </a:r>
          </a:p>
        </p:txBody>
      </p:sp>
      <p:sp>
        <p:nvSpPr>
          <p:cNvPr id="269316" name="Rectangle 4"/>
          <p:cNvSpPr>
            <a:spLocks noChangeArrowheads="1"/>
          </p:cNvSpPr>
          <p:nvPr/>
        </p:nvSpPr>
        <p:spPr bwMode="auto">
          <a:xfrm>
            <a:off x="1143000" y="1524000"/>
            <a:ext cx="7772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Font typeface="Wingdings" panose="05000000000000000000" pitchFamily="2" charset="2"/>
              <a:buNone/>
            </a:pPr>
            <a:r>
              <a:rPr lang="zh-CN" altLang="en-US" sz="2400"/>
              <a:t>没有进入系统而造成流失，流失的大小可用概率表示。显然，顾客到达时，发现系统有</a:t>
            </a:r>
            <a:r>
              <a:rPr lang="en-US" altLang="zh-CN" sz="2400"/>
              <a:t>k</a:t>
            </a:r>
            <a:r>
              <a:rPr lang="zh-CN" altLang="en-US" sz="2400"/>
              <a:t>个顾客而离去的概率为</a:t>
            </a:r>
            <a:r>
              <a:rPr lang="en-US" altLang="zh-CN" sz="2400"/>
              <a:t>1-a</a:t>
            </a:r>
            <a:r>
              <a:rPr lang="en-US" altLang="zh-CN" sz="2400" baseline="-25000"/>
              <a:t>k</a:t>
            </a:r>
            <a:r>
              <a:rPr lang="zh-CN" altLang="en-US" sz="2400"/>
              <a:t>，因此</a:t>
            </a:r>
            <a:r>
              <a:rPr lang="zh-CN" altLang="en-US" sz="2400">
                <a:solidFill>
                  <a:srgbClr val="CC00CC"/>
                </a:solidFill>
              </a:rPr>
              <a:t>顾客到达没有进入系统而流失的概率</a:t>
            </a:r>
            <a:r>
              <a:rPr lang="zh-CN" altLang="en-US" sz="2400"/>
              <a:t>为</a:t>
            </a:r>
          </a:p>
          <a:p>
            <a:pPr eaLnBrk="1" hangingPunct="1">
              <a:lnSpc>
                <a:spcPct val="100000"/>
              </a:lnSpc>
              <a:spcBef>
                <a:spcPct val="20000"/>
              </a:spcBef>
              <a:buFont typeface="Wingdings" panose="05000000000000000000" pitchFamily="2" charset="2"/>
              <a:buNone/>
            </a:pPr>
            <a:endParaRPr lang="zh-CN" altLang="en-US" sz="2400"/>
          </a:p>
          <a:p>
            <a:pPr eaLnBrk="1" hangingPunct="1">
              <a:lnSpc>
                <a:spcPct val="100000"/>
              </a:lnSpc>
              <a:spcBef>
                <a:spcPct val="20000"/>
              </a:spcBef>
              <a:buFont typeface="Wingdings" panose="05000000000000000000" pitchFamily="2" charset="2"/>
              <a:buNone/>
            </a:pPr>
            <a:endParaRPr lang="zh-CN" altLang="en-US" sz="2400"/>
          </a:p>
          <a:p>
            <a:pPr eaLnBrk="1" hangingPunct="1">
              <a:lnSpc>
                <a:spcPct val="100000"/>
              </a:lnSpc>
              <a:buFont typeface="Wingdings" panose="05000000000000000000" pitchFamily="2" charset="2"/>
              <a:buNone/>
            </a:pPr>
            <a:r>
              <a:rPr lang="zh-CN" altLang="en-US" sz="2400"/>
              <a:t>相反地，一个</a:t>
            </a:r>
            <a:r>
              <a:rPr lang="zh-CN" altLang="en-US" sz="2400">
                <a:solidFill>
                  <a:srgbClr val="CC00CC"/>
                </a:solidFill>
              </a:rPr>
              <a:t>顾客到达而进入系统的概率</a:t>
            </a:r>
            <a:r>
              <a:rPr lang="zh-CN" altLang="en-US" sz="2400"/>
              <a:t>为    </a:t>
            </a:r>
          </a:p>
          <a:p>
            <a:pPr eaLnBrk="1" hangingPunct="1">
              <a:lnSpc>
                <a:spcPct val="100000"/>
              </a:lnSpc>
              <a:spcBef>
                <a:spcPct val="80000"/>
              </a:spcBef>
              <a:buFont typeface="Wingdings" panose="05000000000000000000" pitchFamily="2" charset="2"/>
              <a:buNone/>
            </a:pPr>
            <a:r>
              <a:rPr lang="zh-CN" altLang="en-US" sz="2400">
                <a:solidFill>
                  <a:srgbClr val="0000FF"/>
                </a:solidFill>
              </a:rPr>
              <a:t>单位时间内</a:t>
            </a:r>
            <a:r>
              <a:rPr lang="zh-CN" altLang="en-US" sz="2400">
                <a:solidFill>
                  <a:srgbClr val="CC00CC"/>
                </a:solidFill>
              </a:rPr>
              <a:t>到达且进入系统的平均顾客</a:t>
            </a:r>
            <a:r>
              <a:rPr lang="zh-CN" altLang="en-US" sz="2400"/>
              <a:t>数为</a:t>
            </a:r>
          </a:p>
        </p:txBody>
      </p:sp>
      <p:graphicFrame>
        <p:nvGraphicFramePr>
          <p:cNvPr id="269317" name="Object 5"/>
          <p:cNvGraphicFramePr>
            <a:graphicFrameLocks noChangeAspect="1"/>
          </p:cNvGraphicFramePr>
          <p:nvPr/>
        </p:nvGraphicFramePr>
        <p:xfrm>
          <a:off x="4140200" y="2565400"/>
          <a:ext cx="1657350" cy="971550"/>
        </p:xfrm>
        <a:graphic>
          <a:graphicData uri="http://schemas.openxmlformats.org/presentationml/2006/ole">
            <mc:AlternateContent xmlns:mc="http://schemas.openxmlformats.org/markup-compatibility/2006">
              <mc:Choice xmlns:v="urn:schemas-microsoft-com:vml" Requires="v">
                <p:oleObj spid="_x0000_s31761" name="Equation" r:id="rId4" imgW="704867" imgH="400140" progId="Equation.3">
                  <p:embed/>
                </p:oleObj>
              </mc:Choice>
              <mc:Fallback>
                <p:oleObj name="Equation" r:id="rId4" imgW="704867" imgH="4001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2565400"/>
                        <a:ext cx="165735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8" name="Object 6"/>
          <p:cNvGraphicFramePr>
            <a:graphicFrameLocks noChangeAspect="1"/>
          </p:cNvGraphicFramePr>
          <p:nvPr/>
        </p:nvGraphicFramePr>
        <p:xfrm>
          <a:off x="7019925" y="3249613"/>
          <a:ext cx="1198563" cy="971550"/>
        </p:xfrm>
        <a:graphic>
          <a:graphicData uri="http://schemas.openxmlformats.org/presentationml/2006/ole">
            <mc:AlternateContent xmlns:mc="http://schemas.openxmlformats.org/markup-compatibility/2006">
              <mc:Choice xmlns:v="urn:schemas-microsoft-com:vml" Requires="v">
                <p:oleObj spid="_x0000_s31762" name="Equation" r:id="rId6" imgW="495244" imgH="400140" progId="Equation.3">
                  <p:embed/>
                </p:oleObj>
              </mc:Choice>
              <mc:Fallback>
                <p:oleObj name="Equation" r:id="rId6" imgW="495244" imgH="4001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925" y="3249613"/>
                        <a:ext cx="1198563"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9" name="Object 7"/>
          <p:cNvGraphicFramePr>
            <a:graphicFrameLocks noChangeAspect="1"/>
          </p:cNvGraphicFramePr>
          <p:nvPr/>
        </p:nvGraphicFramePr>
        <p:xfrm>
          <a:off x="3106738" y="4545013"/>
          <a:ext cx="3770312" cy="971550"/>
        </p:xfrm>
        <a:graphic>
          <a:graphicData uri="http://schemas.openxmlformats.org/presentationml/2006/ole">
            <mc:AlternateContent xmlns:mc="http://schemas.openxmlformats.org/markup-compatibility/2006">
              <mc:Choice xmlns:v="urn:schemas-microsoft-com:vml" Requires="v">
                <p:oleObj spid="_x0000_s31763" name="Equation" r:id="rId8" imgW="1638266" imgH="400140" progId="Equation.DSMT4">
                  <p:embed/>
                </p:oleObj>
              </mc:Choice>
              <mc:Fallback>
                <p:oleObj name="Equation" r:id="rId8" imgW="1638266" imgH="40014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6738" y="4545013"/>
                        <a:ext cx="3770312"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20" name="Rectangle 8"/>
          <p:cNvSpPr>
            <a:spLocks noChangeArrowheads="1"/>
          </p:cNvSpPr>
          <p:nvPr/>
        </p:nvSpPr>
        <p:spPr bwMode="auto">
          <a:xfrm>
            <a:off x="1116013" y="5445125"/>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t>可以验证，在该系统中，</a:t>
            </a:r>
            <a:r>
              <a:rPr lang="en-US" altLang="zh-CN" sz="2400"/>
              <a:t>Little</a:t>
            </a:r>
            <a:r>
              <a:rPr lang="zh-CN" altLang="en-US" sz="2400"/>
              <a:t>公式成立，即</a:t>
            </a:r>
            <a:endParaRPr lang="zh-CN" altLang="en-US" sz="2400">
              <a:sym typeface="Symbol" panose="05050102010706020507" pitchFamily="18" charset="2"/>
            </a:endParaRPr>
          </a:p>
        </p:txBody>
      </p:sp>
      <p:graphicFrame>
        <p:nvGraphicFramePr>
          <p:cNvPr id="269321" name="Object 9"/>
          <p:cNvGraphicFramePr>
            <a:graphicFrameLocks noChangeAspect="1"/>
          </p:cNvGraphicFramePr>
          <p:nvPr/>
        </p:nvGraphicFramePr>
        <p:xfrm>
          <a:off x="2895600" y="5953125"/>
          <a:ext cx="3827463" cy="571500"/>
        </p:xfrm>
        <a:graphic>
          <a:graphicData uri="http://schemas.openxmlformats.org/presentationml/2006/ole">
            <mc:AlternateContent xmlns:mc="http://schemas.openxmlformats.org/markup-compatibility/2006">
              <mc:Choice xmlns:v="urn:schemas-microsoft-com:vml" Requires="v">
                <p:oleObj spid="_x0000_s31764" name="Equation" r:id="rId10" imgW="1663659" imgH="215820" progId="Equation.DSMT4">
                  <p:embed/>
                </p:oleObj>
              </mc:Choice>
              <mc:Fallback>
                <p:oleObj name="Equation" r:id="rId10" imgW="1663659" imgH="21582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5600" y="5953125"/>
                        <a:ext cx="38274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CF16683D-A5A7-4F15-BBC6-05ACB657041E}" type="slidenum">
              <a:rPr lang="zh-CN" altLang="en-US" sz="1800" smtClean="0">
                <a:solidFill>
                  <a:srgbClr val="00FF00"/>
                </a:solidFill>
                <a:ea typeface="黑体" panose="02010609060101010101" pitchFamily="49" charset="-122"/>
              </a:rPr>
              <a:pPr/>
              <a:t>14</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wipe(up)">
                                      <p:cBhvr>
                                        <p:cTn id="7" dur="500"/>
                                        <p:tgtEl>
                                          <p:spTgt spid="269315">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9316">
                                            <p:txEl>
                                              <p:pRg st="0" end="0"/>
                                            </p:txEl>
                                          </p:spTgt>
                                        </p:tgtEl>
                                        <p:attrNameLst>
                                          <p:attrName>style.visibility</p:attrName>
                                        </p:attrNameLst>
                                      </p:cBhvr>
                                      <p:to>
                                        <p:strVal val="visible"/>
                                      </p:to>
                                    </p:set>
                                    <p:animEffect transition="in" filter="wipe(up)">
                                      <p:cBhvr>
                                        <p:cTn id="11" dur="500"/>
                                        <p:tgtEl>
                                          <p:spTgt spid="26931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6931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69316">
                                            <p:txEl>
                                              <p:pRg st="3" end="3"/>
                                            </p:txEl>
                                          </p:spTgt>
                                        </p:tgtEl>
                                        <p:attrNameLst>
                                          <p:attrName>style.visibility</p:attrName>
                                        </p:attrNameLst>
                                      </p:cBhvr>
                                      <p:to>
                                        <p:strVal val="visible"/>
                                      </p:to>
                                    </p:set>
                                    <p:animEffect transition="in" filter="wipe(up)">
                                      <p:cBhvr>
                                        <p:cTn id="20" dur="500"/>
                                        <p:tgtEl>
                                          <p:spTgt spid="269316">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26931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69316">
                                            <p:txEl>
                                              <p:pRg st="4" end="4"/>
                                            </p:txEl>
                                          </p:spTgt>
                                        </p:tgtEl>
                                        <p:attrNameLst>
                                          <p:attrName>style.visibility</p:attrName>
                                        </p:attrNameLst>
                                      </p:cBhvr>
                                      <p:to>
                                        <p:strVal val="visible"/>
                                      </p:to>
                                    </p:set>
                                    <p:animEffect transition="in" filter="wipe(up)">
                                      <p:cBhvr>
                                        <p:cTn id="29" dur="500"/>
                                        <p:tgtEl>
                                          <p:spTgt spid="269316">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69319"/>
                                        </p:tgtEl>
                                        <p:attrNameLst>
                                          <p:attrName>style.visibility</p:attrName>
                                        </p:attrNameLst>
                                      </p:cBhvr>
                                      <p:to>
                                        <p:strVal val="visible"/>
                                      </p:to>
                                    </p:set>
                                    <p:animEffect transition="in" filter="wipe(up)">
                                      <p:cBhvr>
                                        <p:cTn id="34" dur="500"/>
                                        <p:tgtEl>
                                          <p:spTgt spid="2693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69320"/>
                                        </p:tgtEl>
                                        <p:attrNameLst>
                                          <p:attrName>style.visibility</p:attrName>
                                        </p:attrNameLst>
                                      </p:cBhvr>
                                      <p:to>
                                        <p:strVal val="visible"/>
                                      </p:to>
                                    </p:set>
                                    <p:animEffect transition="in" filter="wipe(up)">
                                      <p:cBhvr>
                                        <p:cTn id="39" dur="500"/>
                                        <p:tgtEl>
                                          <p:spTgt spid="269320"/>
                                        </p:tgtEl>
                                      </p:cBhvr>
                                    </p:animEffect>
                                  </p:childTnLst>
                                </p:cTn>
                              </p:par>
                            </p:childTnLst>
                          </p:cTn>
                        </p:par>
                        <p:par>
                          <p:cTn id="40" fill="hold" nodeType="afterGroup">
                            <p:stCondLst>
                              <p:cond delay="500"/>
                            </p:stCondLst>
                            <p:childTnLst>
                              <p:par>
                                <p:cTn id="41" presetID="22" presetClass="entr" presetSubtype="1" fill="hold" nodeType="afterEffect">
                                  <p:stCondLst>
                                    <p:cond delay="0"/>
                                  </p:stCondLst>
                                  <p:childTnLst>
                                    <p:set>
                                      <p:cBhvr>
                                        <p:cTn id="42" dur="1" fill="hold">
                                          <p:stCondLst>
                                            <p:cond delay="0"/>
                                          </p:stCondLst>
                                        </p:cTn>
                                        <p:tgtEl>
                                          <p:spTgt spid="269321"/>
                                        </p:tgtEl>
                                        <p:attrNameLst>
                                          <p:attrName>style.visibility</p:attrName>
                                        </p:attrNameLst>
                                      </p:cBhvr>
                                      <p:to>
                                        <p:strVal val="visible"/>
                                      </p:to>
                                    </p:set>
                                    <p:animEffect transition="in" filter="wipe(up)">
                                      <p:cBhvr>
                                        <p:cTn id="43" dur="500"/>
                                        <p:tgtEl>
                                          <p:spTgt spid="269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advAuto="0"/>
      <p:bldP spid="269316" grpId="0" build="p" autoUpdateAnimBg="0"/>
      <p:bldP spid="26932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7BE962C-9E24-47E8-BD82-26C87B27C094}"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337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33796" name="Rectangle 2"/>
          <p:cNvSpPr>
            <a:spLocks noGrp="1" noChangeArrowheads="1"/>
          </p:cNvSpPr>
          <p:nvPr>
            <p:ph type="title"/>
          </p:nvPr>
        </p:nvSpPr>
        <p:spPr>
          <a:xfrm>
            <a:off x="1066800" y="358775"/>
            <a:ext cx="7848600" cy="609600"/>
          </a:xfrm>
        </p:spPr>
        <p:txBody>
          <a:bodyPr/>
          <a:lstStyle/>
          <a:p>
            <a:pPr eaLnBrk="1" hangingPunct="1"/>
            <a:r>
              <a:rPr lang="en-US" altLang="zh-CN" smtClean="0"/>
              <a:t>§5.3  </a:t>
            </a:r>
            <a:r>
              <a:rPr lang="zh-CN" altLang="en-US" smtClean="0"/>
              <a:t>具有可变服务率的</a:t>
            </a:r>
            <a:r>
              <a:rPr lang="en-US" altLang="zh-CN" smtClean="0"/>
              <a:t>M/M/1/</a:t>
            </a:r>
            <a:r>
              <a:rPr lang="en-US" altLang="zh-CN" smtClean="0">
                <a:sym typeface="Symbol" panose="05050102010706020507" pitchFamily="18" charset="2"/>
              </a:rPr>
              <a:t></a:t>
            </a:r>
          </a:p>
        </p:txBody>
      </p:sp>
      <p:sp>
        <p:nvSpPr>
          <p:cNvPr id="270339" name="Rectangle 3"/>
          <p:cNvSpPr>
            <a:spLocks noGrp="1" noChangeArrowheads="1"/>
          </p:cNvSpPr>
          <p:nvPr>
            <p:ph type="body" idx="1"/>
          </p:nvPr>
        </p:nvSpPr>
        <p:spPr>
          <a:xfrm>
            <a:off x="1189038" y="1244600"/>
            <a:ext cx="7559675" cy="3149600"/>
          </a:xfrm>
        </p:spPr>
        <p:txBody>
          <a:bodyPr/>
          <a:lstStyle/>
          <a:p>
            <a:pPr marL="0" indent="719138" algn="just" eaLnBrk="1" hangingPunct="1">
              <a:lnSpc>
                <a:spcPct val="150000"/>
              </a:lnSpc>
              <a:buClr>
                <a:srgbClr val="CC00CC"/>
              </a:buClr>
              <a:buFont typeface="Wingdings" panose="05000000000000000000" pitchFamily="2" charset="2"/>
              <a:buNone/>
            </a:pPr>
            <a:r>
              <a:rPr lang="zh-CN" altLang="en-US" smtClean="0"/>
              <a:t>在实际中，当服务台前出现排队时，排队的长短往往直接影响服务员的工作效率。一般讲，当排队过长时服务员会提高服务速度，另一方面，对一个不熟练的服务员，当看到对长太长时可能慌张而降低了服务率。</a:t>
            </a:r>
          </a:p>
        </p:txBody>
      </p:sp>
      <p:sp>
        <p:nvSpPr>
          <p:cNvPr id="3379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19CFDEED-D938-40C1-8354-DBC89593BF4D}" type="slidenum">
              <a:rPr lang="zh-CN" altLang="en-US" sz="1800" smtClean="0">
                <a:solidFill>
                  <a:srgbClr val="00FF00"/>
                </a:solidFill>
                <a:ea typeface="黑体" panose="02010609060101010101" pitchFamily="49" charset="-122"/>
              </a:rPr>
              <a:pPr/>
              <a:t>15</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
                                  </p:iterate>
                                  <p:childTnLst>
                                    <p:set>
                                      <p:cBhvr>
                                        <p:cTn id="6" dur="1" fill="hold">
                                          <p:stCondLst>
                                            <p:cond delay="0"/>
                                          </p:stCondLst>
                                        </p:cTn>
                                        <p:tgtEl>
                                          <p:spTgt spid="270339">
                                            <p:txEl>
                                              <p:pRg st="0" end="0"/>
                                            </p:txEl>
                                          </p:spTgt>
                                        </p:tgtEl>
                                        <p:attrNameLst>
                                          <p:attrName>style.visibility</p:attrName>
                                        </p:attrNameLst>
                                      </p:cBhvr>
                                      <p:to>
                                        <p:strVal val="visible"/>
                                      </p:to>
                                    </p:set>
                                    <p:animEffect transition="in" filter="wipe(left)">
                                      <p:cBhvr>
                                        <p:cTn id="7" dur="500"/>
                                        <p:tgtEl>
                                          <p:spTgt spid="270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4D3DC88-8093-42A8-893B-C48761B7516B}"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358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35844" name="Rectangle 2"/>
          <p:cNvSpPr>
            <a:spLocks noGrp="1" noChangeArrowheads="1"/>
          </p:cNvSpPr>
          <p:nvPr>
            <p:ph type="title"/>
          </p:nvPr>
        </p:nvSpPr>
        <p:spPr>
          <a:xfrm>
            <a:off x="1066800" y="358775"/>
            <a:ext cx="7848600" cy="609600"/>
          </a:xfrm>
        </p:spPr>
        <p:txBody>
          <a:bodyPr/>
          <a:lstStyle/>
          <a:p>
            <a:pPr eaLnBrk="1" hangingPunct="1"/>
            <a:r>
              <a:rPr lang="en-US" altLang="zh-CN" smtClean="0"/>
              <a:t>1.</a:t>
            </a:r>
            <a:r>
              <a:rPr lang="zh-CN" altLang="en-US" smtClean="0"/>
              <a:t>问题的叙述</a:t>
            </a:r>
            <a:endParaRPr lang="zh-CN" altLang="en-US" smtClean="0">
              <a:sym typeface="Symbol" panose="05050102010706020507" pitchFamily="18" charset="2"/>
            </a:endParaRPr>
          </a:p>
        </p:txBody>
      </p:sp>
      <p:sp>
        <p:nvSpPr>
          <p:cNvPr id="271363" name="Rectangle 3"/>
          <p:cNvSpPr>
            <a:spLocks noGrp="1" noChangeArrowheads="1"/>
          </p:cNvSpPr>
          <p:nvPr>
            <p:ph type="body" idx="1"/>
          </p:nvPr>
        </p:nvSpPr>
        <p:spPr>
          <a:xfrm>
            <a:off x="1143000" y="1143000"/>
            <a:ext cx="7696200" cy="5386388"/>
          </a:xfrm>
        </p:spPr>
        <p:txBody>
          <a:bodyPr/>
          <a:lstStyle/>
          <a:p>
            <a:pPr marL="457200" indent="-457200" eaLnBrk="1" hangingPunct="1">
              <a:lnSpc>
                <a:spcPct val="140000"/>
              </a:lnSpc>
              <a:buClr>
                <a:srgbClr val="CC00CC"/>
              </a:buClr>
              <a:buFont typeface="Wingdings" panose="05000000000000000000" pitchFamily="2" charset="2"/>
              <a:buChar char="v"/>
            </a:pPr>
            <a:r>
              <a:rPr lang="zh-CN" altLang="en-US" smtClean="0"/>
              <a:t>顾客到达为参数</a:t>
            </a:r>
            <a:r>
              <a:rPr lang="zh-CN" altLang="en-US" smtClean="0">
                <a:sym typeface="Symbol" panose="05050102010706020507" pitchFamily="18" charset="2"/>
              </a:rPr>
              <a:t></a:t>
            </a:r>
            <a:r>
              <a:rPr lang="en-US" altLang="zh-CN" smtClean="0">
                <a:sym typeface="Symbol" panose="05050102010706020507" pitchFamily="18" charset="2"/>
              </a:rPr>
              <a:t>(</a:t>
            </a:r>
            <a:r>
              <a:rPr lang="zh-CN" altLang="en-US" sz="2400" smtClean="0"/>
              <a:t>＞</a:t>
            </a:r>
            <a:r>
              <a:rPr lang="en-US" altLang="zh-CN" smtClean="0">
                <a:sym typeface="Symbol" panose="05050102010706020507" pitchFamily="18" charset="2"/>
              </a:rPr>
              <a:t>0)</a:t>
            </a:r>
            <a:r>
              <a:rPr lang="zh-CN" altLang="en-US" smtClean="0"/>
              <a:t>的泊松过程 ；</a:t>
            </a:r>
          </a:p>
          <a:p>
            <a:pPr marL="457200" indent="-457200" eaLnBrk="1" hangingPunct="1">
              <a:lnSpc>
                <a:spcPct val="140000"/>
              </a:lnSpc>
              <a:buClr>
                <a:srgbClr val="CC00CC"/>
              </a:buClr>
              <a:buFont typeface="Wingdings" panose="05000000000000000000" pitchFamily="2" charset="2"/>
              <a:buChar char="v"/>
            </a:pPr>
            <a:r>
              <a:rPr lang="zh-CN" altLang="en-US" smtClean="0"/>
              <a:t>顾客所需的服务时间序列</a:t>
            </a:r>
            <a:r>
              <a:rPr lang="en-US" altLang="zh-CN" smtClean="0"/>
              <a:t>{</a:t>
            </a:r>
            <a:r>
              <a:rPr lang="en-US" altLang="zh-CN" smtClean="0">
                <a:sym typeface="Symbol" panose="05050102010706020507" pitchFamily="18" charset="2"/>
              </a:rPr>
              <a:t></a:t>
            </a:r>
            <a:r>
              <a:rPr lang="en-US" altLang="zh-CN" baseline="-25000" smtClean="0">
                <a:sym typeface="Symbol" panose="05050102010706020507" pitchFamily="18" charset="2"/>
              </a:rPr>
              <a:t>n</a:t>
            </a:r>
            <a:r>
              <a:rPr lang="en-US" altLang="zh-CN" smtClean="0">
                <a:sym typeface="Symbol" panose="05050102010706020507" pitchFamily="18" charset="2"/>
              </a:rPr>
              <a:t>,n</a:t>
            </a:r>
            <a:r>
              <a:rPr lang="en-US" altLang="zh-CN" sz="2400" smtClean="0"/>
              <a:t>≥</a:t>
            </a:r>
            <a:r>
              <a:rPr lang="en-US" altLang="zh-CN" smtClean="0">
                <a:sym typeface="Symbol" panose="05050102010706020507" pitchFamily="18" charset="2"/>
              </a:rPr>
              <a:t>1</a:t>
            </a:r>
            <a:r>
              <a:rPr lang="en-US" altLang="zh-CN" smtClean="0"/>
              <a:t>}</a:t>
            </a:r>
            <a:r>
              <a:rPr lang="zh-CN" altLang="en-US" smtClean="0"/>
              <a:t>独立、服从负指数分布，具有两个服务率</a:t>
            </a:r>
            <a:r>
              <a:rPr lang="zh-CN" altLang="en-US" smtClean="0">
                <a:sym typeface="Symbol" panose="05050102010706020507" pitchFamily="18" charset="2"/>
              </a:rPr>
              <a:t></a:t>
            </a:r>
            <a:r>
              <a:rPr lang="en-US" altLang="zh-CN" smtClean="0">
                <a:sym typeface="Symbol" panose="05050102010706020507" pitchFamily="18" charset="2"/>
              </a:rPr>
              <a:t>’</a:t>
            </a:r>
            <a:r>
              <a:rPr lang="en-US" altLang="zh-CN" baseline="-25000" smtClean="0">
                <a:sym typeface="Symbol" panose="05050102010706020507" pitchFamily="18" charset="2"/>
              </a:rPr>
              <a:t>1</a:t>
            </a:r>
            <a:r>
              <a:rPr lang="zh-CN" altLang="en-US" smtClean="0">
                <a:sym typeface="Symbol" panose="05050102010706020507" pitchFamily="18" charset="2"/>
              </a:rPr>
              <a:t>、</a:t>
            </a:r>
            <a:r>
              <a:rPr lang="en-US" altLang="zh-CN" smtClean="0">
                <a:sym typeface="Symbol" panose="05050102010706020507" pitchFamily="18" charset="2"/>
              </a:rPr>
              <a:t>’</a:t>
            </a:r>
            <a:r>
              <a:rPr lang="en-US" altLang="zh-CN" baseline="-25000" smtClean="0">
                <a:sym typeface="Symbol" panose="05050102010706020507" pitchFamily="18" charset="2"/>
              </a:rPr>
              <a:t>2</a:t>
            </a:r>
            <a:r>
              <a:rPr lang="en-US" altLang="zh-CN" smtClean="0">
                <a:sym typeface="Symbol" panose="05050102010706020507" pitchFamily="18" charset="2"/>
              </a:rPr>
              <a:t>(0</a:t>
            </a:r>
            <a:r>
              <a:rPr lang="zh-CN" altLang="en-US" sz="2400" smtClean="0"/>
              <a:t>＜</a:t>
            </a:r>
            <a:r>
              <a:rPr lang="zh-CN" altLang="en-US" smtClean="0">
                <a:sym typeface="Symbol" panose="05050102010706020507" pitchFamily="18" charset="2"/>
              </a:rPr>
              <a:t></a:t>
            </a:r>
            <a:r>
              <a:rPr lang="en-US" altLang="zh-CN" smtClean="0">
                <a:sym typeface="Symbol" panose="05050102010706020507" pitchFamily="18" charset="2"/>
              </a:rPr>
              <a:t>’</a:t>
            </a:r>
            <a:r>
              <a:rPr lang="en-US" altLang="zh-CN" baseline="-25000" smtClean="0">
                <a:sym typeface="Symbol" panose="05050102010706020507" pitchFamily="18" charset="2"/>
              </a:rPr>
              <a:t>1</a:t>
            </a:r>
            <a:r>
              <a:rPr lang="zh-CN" altLang="en-US" sz="2400" smtClean="0"/>
              <a:t>＜</a:t>
            </a:r>
            <a:r>
              <a:rPr lang="zh-CN" altLang="en-US" smtClean="0">
                <a:sym typeface="Symbol" panose="05050102010706020507" pitchFamily="18" charset="2"/>
              </a:rPr>
              <a:t></a:t>
            </a:r>
            <a:r>
              <a:rPr lang="en-US" altLang="zh-CN" smtClean="0">
                <a:sym typeface="Symbol" panose="05050102010706020507" pitchFamily="18" charset="2"/>
              </a:rPr>
              <a:t>’</a:t>
            </a:r>
            <a:r>
              <a:rPr lang="en-US" altLang="zh-CN" baseline="-25000" smtClean="0">
                <a:sym typeface="Symbol" panose="05050102010706020507" pitchFamily="18" charset="2"/>
              </a:rPr>
              <a:t>2</a:t>
            </a:r>
            <a:r>
              <a:rPr lang="en-US" altLang="zh-CN" smtClean="0">
                <a:sym typeface="Symbol" panose="05050102010706020507" pitchFamily="18" charset="2"/>
              </a:rPr>
              <a:t>)</a:t>
            </a:r>
            <a:r>
              <a:rPr lang="zh-CN" altLang="en-US" smtClean="0">
                <a:sym typeface="Symbol" panose="05050102010706020507" pitchFamily="18" charset="2"/>
              </a:rPr>
              <a:t>，当对长</a:t>
            </a:r>
            <a:r>
              <a:rPr lang="zh-CN" altLang="en-US" sz="2400" smtClean="0"/>
              <a:t>＜</a:t>
            </a:r>
            <a:r>
              <a:rPr lang="en-US" altLang="zh-CN" smtClean="0">
                <a:sym typeface="Symbol" panose="05050102010706020507" pitchFamily="18" charset="2"/>
              </a:rPr>
              <a:t>m</a:t>
            </a:r>
            <a:r>
              <a:rPr lang="zh-CN" altLang="en-US" smtClean="0">
                <a:sym typeface="Symbol" panose="05050102010706020507" pitchFamily="18" charset="2"/>
              </a:rPr>
              <a:t>（</a:t>
            </a:r>
            <a:r>
              <a:rPr lang="en-US" altLang="zh-CN" smtClean="0">
                <a:sym typeface="Symbol" panose="05050102010706020507" pitchFamily="18" charset="2"/>
              </a:rPr>
              <a:t>m</a:t>
            </a:r>
            <a:r>
              <a:rPr lang="zh-CN" altLang="en-US" smtClean="0">
                <a:sym typeface="Symbol" panose="05050102010706020507" pitchFamily="18" charset="2"/>
              </a:rPr>
              <a:t>是一个固定的正整数）时，服务员用速率</a:t>
            </a:r>
            <a:r>
              <a:rPr lang="en-US" altLang="zh-CN" smtClean="0">
                <a:sym typeface="Symbol" panose="05050102010706020507" pitchFamily="18" charset="2"/>
              </a:rPr>
              <a:t>’</a:t>
            </a:r>
            <a:r>
              <a:rPr lang="en-US" altLang="zh-CN" baseline="-25000" smtClean="0">
                <a:sym typeface="Symbol" panose="05050102010706020507" pitchFamily="18" charset="2"/>
              </a:rPr>
              <a:t>1</a:t>
            </a:r>
            <a:r>
              <a:rPr lang="zh-CN" altLang="en-US" smtClean="0">
                <a:sym typeface="Symbol" panose="05050102010706020507" pitchFamily="18" charset="2"/>
              </a:rPr>
              <a:t>工作，当对长</a:t>
            </a:r>
            <a:r>
              <a:rPr lang="zh-CN" altLang="en-US" sz="2400" smtClean="0"/>
              <a:t>≥</a:t>
            </a:r>
            <a:r>
              <a:rPr lang="en-US" altLang="zh-CN" smtClean="0">
                <a:sym typeface="Symbol" panose="05050102010706020507" pitchFamily="18" charset="2"/>
              </a:rPr>
              <a:t>m</a:t>
            </a:r>
            <a:r>
              <a:rPr lang="zh-CN" altLang="en-US" smtClean="0">
                <a:sym typeface="Symbol" panose="05050102010706020507" pitchFamily="18" charset="2"/>
              </a:rPr>
              <a:t>时，服务员用速率</a:t>
            </a:r>
            <a:r>
              <a:rPr lang="en-US" altLang="zh-CN" smtClean="0">
                <a:sym typeface="Symbol" panose="05050102010706020507" pitchFamily="18" charset="2"/>
              </a:rPr>
              <a:t>’</a:t>
            </a:r>
            <a:r>
              <a:rPr lang="en-US" altLang="zh-CN" baseline="-25000" smtClean="0">
                <a:sym typeface="Symbol" panose="05050102010706020507" pitchFamily="18" charset="2"/>
              </a:rPr>
              <a:t>2</a:t>
            </a:r>
            <a:r>
              <a:rPr lang="zh-CN" altLang="en-US" smtClean="0">
                <a:sym typeface="Symbol" panose="05050102010706020507" pitchFamily="18" charset="2"/>
              </a:rPr>
              <a:t>工作；</a:t>
            </a:r>
          </a:p>
          <a:p>
            <a:pPr marL="457200" indent="-457200" eaLnBrk="1" hangingPunct="1">
              <a:lnSpc>
                <a:spcPct val="140000"/>
              </a:lnSpc>
              <a:buClr>
                <a:srgbClr val="CC00CC"/>
              </a:buClr>
              <a:buFont typeface="Wingdings" panose="05000000000000000000" pitchFamily="2" charset="2"/>
              <a:buChar char="v"/>
            </a:pPr>
            <a:r>
              <a:rPr lang="zh-CN" altLang="en-US" smtClean="0"/>
              <a:t>系统中只有一个服务台；</a:t>
            </a:r>
          </a:p>
          <a:p>
            <a:pPr marL="457200" indent="-457200" eaLnBrk="1" hangingPunct="1">
              <a:lnSpc>
                <a:spcPct val="140000"/>
              </a:lnSpc>
              <a:buClr>
                <a:srgbClr val="CC00CC"/>
              </a:buClr>
              <a:buFont typeface="Wingdings" panose="05000000000000000000" pitchFamily="2" charset="2"/>
              <a:buChar char="v"/>
            </a:pPr>
            <a:r>
              <a:rPr lang="zh-CN" altLang="en-US" smtClean="0"/>
              <a:t>容量为无穷大，而且到达过程与服务过程彼此独立。</a:t>
            </a:r>
          </a:p>
        </p:txBody>
      </p:sp>
      <p:sp>
        <p:nvSpPr>
          <p:cNvPr id="358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0F45C33F-421B-462C-AA24-D8512B5A2A5A}" type="slidenum">
              <a:rPr lang="zh-CN" altLang="en-US" sz="1800" smtClean="0">
                <a:solidFill>
                  <a:srgbClr val="00FF00"/>
                </a:solidFill>
                <a:ea typeface="黑体" panose="02010609060101010101" pitchFamily="49" charset="-122"/>
              </a:rPr>
              <a:pPr/>
              <a:t>16</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1363">
                                            <p:txEl>
                                              <p:pRg st="1" end="1"/>
                                            </p:txEl>
                                          </p:spTgt>
                                        </p:tgtEl>
                                        <p:attrNameLst>
                                          <p:attrName>style.visibility</p:attrName>
                                        </p:attrNameLst>
                                      </p:cBhvr>
                                      <p:to>
                                        <p:strVal val="visible"/>
                                      </p:to>
                                    </p:set>
                                    <p:anim calcmode="lin" valueType="num">
                                      <p:cBhvr additive="base">
                                        <p:cTn id="13" dur="500" fill="hold"/>
                                        <p:tgtEl>
                                          <p:spTgt spid="271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1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1363">
                                            <p:txEl>
                                              <p:pRg st="2" end="2"/>
                                            </p:txEl>
                                          </p:spTgt>
                                        </p:tgtEl>
                                        <p:attrNameLst>
                                          <p:attrName>style.visibility</p:attrName>
                                        </p:attrNameLst>
                                      </p:cBhvr>
                                      <p:to>
                                        <p:strVal val="visible"/>
                                      </p:to>
                                    </p:set>
                                    <p:anim calcmode="lin" valueType="num">
                                      <p:cBhvr additive="base">
                                        <p:cTn id="19" dur="500" fill="hold"/>
                                        <p:tgtEl>
                                          <p:spTgt spid="271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1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1363">
                                            <p:txEl>
                                              <p:pRg st="3" end="3"/>
                                            </p:txEl>
                                          </p:spTgt>
                                        </p:tgtEl>
                                        <p:attrNameLst>
                                          <p:attrName>style.visibility</p:attrName>
                                        </p:attrNameLst>
                                      </p:cBhvr>
                                      <p:to>
                                        <p:strVal val="visible"/>
                                      </p:to>
                                    </p:set>
                                    <p:anim calcmode="lin" valueType="num">
                                      <p:cBhvr additive="base">
                                        <p:cTn id="25" dur="500" fill="hold"/>
                                        <p:tgtEl>
                                          <p:spTgt spid="271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13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012937E-6AE2-4ED9-A04E-06F1533B356E}"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378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37892" name="Rectangle 2"/>
          <p:cNvSpPr>
            <a:spLocks noGrp="1" noChangeArrowheads="1"/>
          </p:cNvSpPr>
          <p:nvPr>
            <p:ph type="title"/>
          </p:nvPr>
        </p:nvSpPr>
        <p:spPr/>
        <p:txBody>
          <a:bodyPr/>
          <a:lstStyle/>
          <a:p>
            <a:pPr eaLnBrk="1" hangingPunct="1"/>
            <a:r>
              <a:rPr lang="en-US" altLang="zh-CN" smtClean="0"/>
              <a:t>2.</a:t>
            </a:r>
            <a:r>
              <a:rPr lang="zh-CN" altLang="en-US" smtClean="0"/>
              <a:t>队长</a:t>
            </a:r>
          </a:p>
        </p:txBody>
      </p:sp>
      <p:sp>
        <p:nvSpPr>
          <p:cNvPr id="272387" name="Rectangle 3"/>
          <p:cNvSpPr>
            <a:spLocks noGrp="1" noChangeArrowheads="1"/>
          </p:cNvSpPr>
          <p:nvPr>
            <p:ph type="body" idx="1"/>
          </p:nvPr>
        </p:nvSpPr>
        <p:spPr>
          <a:xfrm>
            <a:off x="1828800" y="1087438"/>
            <a:ext cx="7010400" cy="512762"/>
          </a:xfrm>
        </p:spPr>
        <p:txBody>
          <a:bodyPr/>
          <a:lstStyle/>
          <a:p>
            <a:pPr eaLnBrk="1" hangingPunct="1">
              <a:buFont typeface="Wingdings" panose="05000000000000000000" pitchFamily="2" charset="2"/>
              <a:buNone/>
            </a:pPr>
            <a:r>
              <a:rPr lang="zh-CN" altLang="en-US" smtClean="0"/>
              <a:t>用</a:t>
            </a:r>
            <a:r>
              <a:rPr lang="en-US" altLang="zh-CN" smtClean="0"/>
              <a:t>N(t)</a:t>
            </a:r>
            <a:r>
              <a:rPr lang="zh-CN" altLang="en-US" smtClean="0"/>
              <a:t>表示在时刻</a:t>
            </a:r>
            <a:r>
              <a:rPr lang="en-US" altLang="zh-CN" smtClean="0"/>
              <a:t>t</a:t>
            </a:r>
            <a:r>
              <a:rPr lang="zh-CN" altLang="en-US" smtClean="0"/>
              <a:t>系统中的顾客数，</a:t>
            </a:r>
            <a:r>
              <a:rPr lang="zh-CN" altLang="en-US" smtClean="0">
                <a:sym typeface="Symbol" panose="05050102010706020507" pitchFamily="18" charset="2"/>
              </a:rPr>
              <a:t>令</a:t>
            </a:r>
          </a:p>
        </p:txBody>
      </p:sp>
      <p:sp>
        <p:nvSpPr>
          <p:cNvPr id="272388" name="Rectangle 4"/>
          <p:cNvSpPr>
            <a:spLocks noChangeArrowheads="1"/>
          </p:cNvSpPr>
          <p:nvPr/>
        </p:nvSpPr>
        <p:spPr bwMode="auto">
          <a:xfrm>
            <a:off x="1619250" y="1668463"/>
            <a:ext cx="6985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ym typeface="Symbol" panose="05050102010706020507" pitchFamily="18" charset="2"/>
              </a:rPr>
              <a:t>p</a:t>
            </a:r>
            <a:r>
              <a:rPr lang="en-US" altLang="zh-CN" baseline="-25000">
                <a:sym typeface="Symbol" panose="05050102010706020507" pitchFamily="18" charset="2"/>
              </a:rPr>
              <a:t>ij</a:t>
            </a:r>
            <a:r>
              <a:rPr lang="en-US" altLang="zh-CN">
                <a:sym typeface="Symbol" panose="05050102010706020507" pitchFamily="18" charset="2"/>
              </a:rPr>
              <a:t>(t)</a:t>
            </a:r>
            <a:r>
              <a:rPr lang="zh-CN" altLang="en-US">
                <a:sym typeface="Symbol" panose="05050102010706020507" pitchFamily="18" charset="2"/>
              </a:rPr>
              <a:t>＝</a:t>
            </a:r>
            <a:r>
              <a:rPr lang="en-US" altLang="zh-CN">
                <a:sym typeface="Symbol" panose="05050102010706020507" pitchFamily="18" charset="2"/>
              </a:rPr>
              <a:t>P{N(t+t)</a:t>
            </a:r>
            <a:r>
              <a:rPr lang="zh-CN" altLang="en-US">
                <a:sym typeface="Symbol" panose="05050102010706020507" pitchFamily="18" charset="2"/>
              </a:rPr>
              <a:t>＝</a:t>
            </a:r>
            <a:r>
              <a:rPr lang="en-US" altLang="zh-CN">
                <a:sym typeface="Symbol" panose="05050102010706020507" pitchFamily="18" charset="2"/>
              </a:rPr>
              <a:t>j|N(t)</a:t>
            </a:r>
            <a:r>
              <a:rPr lang="zh-CN" altLang="en-US">
                <a:sym typeface="Symbol" panose="05050102010706020507" pitchFamily="18" charset="2"/>
              </a:rPr>
              <a:t>＝</a:t>
            </a:r>
            <a:r>
              <a:rPr lang="en-US" altLang="zh-CN">
                <a:sym typeface="Symbol" panose="05050102010706020507" pitchFamily="18" charset="2"/>
              </a:rPr>
              <a:t>i},i,j</a:t>
            </a:r>
            <a:r>
              <a:rPr lang="zh-CN" altLang="en-US">
                <a:sym typeface="Symbol" panose="05050102010706020507" pitchFamily="18" charset="2"/>
              </a:rPr>
              <a:t>＝</a:t>
            </a:r>
            <a:r>
              <a:rPr lang="en-US" altLang="zh-CN">
                <a:sym typeface="Symbol" panose="05050102010706020507" pitchFamily="18" charset="2"/>
              </a:rPr>
              <a:t>0,1,2,…</a:t>
            </a:r>
          </a:p>
        </p:txBody>
      </p:sp>
      <p:sp>
        <p:nvSpPr>
          <p:cNvPr id="272389" name="Rectangle 5"/>
          <p:cNvSpPr>
            <a:spLocks noChangeArrowheads="1"/>
          </p:cNvSpPr>
          <p:nvPr/>
        </p:nvSpPr>
        <p:spPr bwMode="auto">
          <a:xfrm>
            <a:off x="1143000" y="2163763"/>
            <a:ext cx="7772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ym typeface="Symbol" panose="05050102010706020507" pitchFamily="18" charset="2"/>
              </a:rPr>
              <a:t>则类似</a:t>
            </a:r>
            <a:r>
              <a:rPr lang="en-US" altLang="zh-CN">
                <a:sym typeface="Symbol" panose="05050102010706020507" pitchFamily="18" charset="2"/>
              </a:rPr>
              <a:t>§5.1</a:t>
            </a:r>
            <a:r>
              <a:rPr lang="zh-CN" altLang="en-US">
                <a:sym typeface="Symbol" panose="05050102010706020507" pitchFamily="18" charset="2"/>
              </a:rPr>
              <a:t>中</a:t>
            </a:r>
            <a:r>
              <a:rPr lang="en-US" altLang="zh-CN">
                <a:sym typeface="Symbol" panose="05050102010706020507" pitchFamily="18" charset="2"/>
              </a:rPr>
              <a:t>p</a:t>
            </a:r>
            <a:r>
              <a:rPr lang="en-US" altLang="zh-CN" baseline="-25000">
                <a:sym typeface="Symbol" panose="05050102010706020507" pitchFamily="18" charset="2"/>
              </a:rPr>
              <a:t>ij</a:t>
            </a:r>
            <a:r>
              <a:rPr lang="en-US" altLang="zh-CN">
                <a:sym typeface="Symbol" panose="05050102010706020507" pitchFamily="18" charset="2"/>
              </a:rPr>
              <a:t>(t)</a:t>
            </a:r>
            <a:r>
              <a:rPr lang="zh-CN" altLang="en-US">
                <a:sym typeface="Symbol" panose="05050102010706020507" pitchFamily="18" charset="2"/>
              </a:rPr>
              <a:t>的推导，有</a:t>
            </a:r>
          </a:p>
        </p:txBody>
      </p:sp>
      <p:graphicFrame>
        <p:nvGraphicFramePr>
          <p:cNvPr id="272390" name="Object 6"/>
          <p:cNvGraphicFramePr>
            <a:graphicFrameLocks noChangeAspect="1"/>
          </p:cNvGraphicFramePr>
          <p:nvPr/>
        </p:nvGraphicFramePr>
        <p:xfrm>
          <a:off x="2344738" y="2674938"/>
          <a:ext cx="5340350" cy="1808162"/>
        </p:xfrm>
        <a:graphic>
          <a:graphicData uri="http://schemas.openxmlformats.org/presentationml/2006/ole">
            <mc:AlternateContent xmlns:mc="http://schemas.openxmlformats.org/markup-compatibility/2006">
              <mc:Choice xmlns:v="urn:schemas-microsoft-com:vml" Requires="v">
                <p:oleObj spid="_x0000_s37902" name="Equation" r:id="rId4" imgW="2692400" imgH="914400" progId="Equation.DSMT4">
                  <p:embed/>
                </p:oleObj>
              </mc:Choice>
              <mc:Fallback>
                <p:oleObj name="Equation" r:id="rId4" imgW="2692400" imgH="9144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4738" y="2674938"/>
                        <a:ext cx="5340350" cy="180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91" name="Rectangle 7"/>
          <p:cNvSpPr>
            <a:spLocks noChangeArrowheads="1"/>
          </p:cNvSpPr>
          <p:nvPr/>
        </p:nvSpPr>
        <p:spPr bwMode="auto">
          <a:xfrm>
            <a:off x="1066800" y="4454525"/>
            <a:ext cx="78486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a:sym typeface="Symbol" panose="05050102010706020507" pitchFamily="18" charset="2"/>
              </a:rPr>
              <a:t>于是，</a:t>
            </a:r>
            <a:r>
              <a:rPr lang="en-US" altLang="zh-CN">
                <a:sym typeface="Symbol" panose="05050102010706020507" pitchFamily="18" charset="2"/>
              </a:rPr>
              <a:t>{N(t)</a:t>
            </a:r>
            <a:r>
              <a:rPr lang="zh-CN" altLang="en-US">
                <a:sym typeface="Symbol" panose="05050102010706020507" pitchFamily="18" charset="2"/>
              </a:rPr>
              <a:t>，</a:t>
            </a:r>
            <a:r>
              <a:rPr lang="en-US" altLang="zh-CN">
                <a:sym typeface="Symbol" panose="05050102010706020507" pitchFamily="18" charset="2"/>
              </a:rPr>
              <a:t>t0}</a:t>
            </a:r>
            <a:r>
              <a:rPr lang="zh-CN" altLang="en-US">
                <a:sym typeface="Symbol" panose="05050102010706020507" pitchFamily="18" charset="2"/>
              </a:rPr>
              <a:t>是</a:t>
            </a:r>
            <a:r>
              <a:rPr lang="en-US" altLang="zh-CN">
                <a:sym typeface="Symbol" panose="05050102010706020507" pitchFamily="18" charset="2"/>
              </a:rPr>
              <a:t>E</a:t>
            </a:r>
            <a:r>
              <a:rPr lang="zh-CN" altLang="en-US">
                <a:sym typeface="Symbol" panose="05050102010706020507" pitchFamily="18" charset="2"/>
              </a:rPr>
              <a:t>＝</a:t>
            </a:r>
            <a:r>
              <a:rPr lang="en-US" altLang="zh-CN">
                <a:sym typeface="Symbol" panose="05050102010706020507" pitchFamily="18" charset="2"/>
              </a:rPr>
              <a:t>{0,1,2,…}</a:t>
            </a:r>
            <a:r>
              <a:rPr lang="zh-CN" altLang="en-US">
                <a:sym typeface="Symbol" panose="05050102010706020507" pitchFamily="18" charset="2"/>
              </a:rPr>
              <a:t>上的生灭过程，其参数为</a:t>
            </a:r>
          </a:p>
        </p:txBody>
      </p:sp>
      <p:graphicFrame>
        <p:nvGraphicFramePr>
          <p:cNvPr id="272392" name="Object 8"/>
          <p:cNvGraphicFramePr>
            <a:graphicFrameLocks noChangeAspect="1"/>
          </p:cNvGraphicFramePr>
          <p:nvPr/>
        </p:nvGraphicFramePr>
        <p:xfrm>
          <a:off x="4175125" y="5049838"/>
          <a:ext cx="3200400" cy="1517650"/>
        </p:xfrm>
        <a:graphic>
          <a:graphicData uri="http://schemas.openxmlformats.org/presentationml/2006/ole">
            <mc:AlternateContent xmlns:mc="http://schemas.openxmlformats.org/markup-compatibility/2006">
              <mc:Choice xmlns:v="urn:schemas-microsoft-com:vml" Requires="v">
                <p:oleObj spid="_x0000_s37903" name="Equation" r:id="rId6" imgW="1497950" imgH="710891" progId="Equation.DSMT4">
                  <p:embed/>
                </p:oleObj>
              </mc:Choice>
              <mc:Fallback>
                <p:oleObj name="Equation" r:id="rId6" imgW="1497950" imgH="710891"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5125" y="5049838"/>
                        <a:ext cx="3200400" cy="151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5B114396-45BB-4C61-B4F2-ACDA67712CE6}" type="slidenum">
              <a:rPr lang="zh-CN" altLang="en-US" sz="1800" smtClean="0">
                <a:solidFill>
                  <a:srgbClr val="00FF00"/>
                </a:solidFill>
                <a:ea typeface="黑体" panose="02010609060101010101" pitchFamily="49" charset="-122"/>
              </a:rPr>
              <a:pPr/>
              <a:t>17</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 calcmode="lin" valueType="num">
                                      <p:cBhvr additive="base">
                                        <p:cTn id="7" dur="500" fill="hold"/>
                                        <p:tgtEl>
                                          <p:spTgt spid="272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2388"/>
                                        </p:tgtEl>
                                        <p:attrNameLst>
                                          <p:attrName>style.visibility</p:attrName>
                                        </p:attrNameLst>
                                      </p:cBhvr>
                                      <p:to>
                                        <p:strVal val="visible"/>
                                      </p:to>
                                    </p:set>
                                    <p:anim calcmode="lin" valueType="num">
                                      <p:cBhvr additive="base">
                                        <p:cTn id="11" dur="500" fill="hold"/>
                                        <p:tgtEl>
                                          <p:spTgt spid="272388"/>
                                        </p:tgtEl>
                                        <p:attrNameLst>
                                          <p:attrName>ppt_x</p:attrName>
                                        </p:attrNameLst>
                                      </p:cBhvr>
                                      <p:tavLst>
                                        <p:tav tm="0">
                                          <p:val>
                                            <p:strVal val="#ppt_x"/>
                                          </p:val>
                                        </p:tav>
                                        <p:tav tm="100000">
                                          <p:val>
                                            <p:strVal val="#ppt_x"/>
                                          </p:val>
                                        </p:tav>
                                      </p:tavLst>
                                    </p:anim>
                                    <p:anim calcmode="lin" valueType="num">
                                      <p:cBhvr additive="base">
                                        <p:cTn id="12" dur="500" fill="hold"/>
                                        <p:tgtEl>
                                          <p:spTgt spid="27238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2389"/>
                                        </p:tgtEl>
                                        <p:attrNameLst>
                                          <p:attrName>style.visibility</p:attrName>
                                        </p:attrNameLst>
                                      </p:cBhvr>
                                      <p:to>
                                        <p:strVal val="visible"/>
                                      </p:to>
                                    </p:set>
                                    <p:anim calcmode="lin" valueType="num">
                                      <p:cBhvr additive="base">
                                        <p:cTn id="17" dur="500" fill="hold"/>
                                        <p:tgtEl>
                                          <p:spTgt spid="272389"/>
                                        </p:tgtEl>
                                        <p:attrNameLst>
                                          <p:attrName>ppt_x</p:attrName>
                                        </p:attrNameLst>
                                      </p:cBhvr>
                                      <p:tavLst>
                                        <p:tav tm="0">
                                          <p:val>
                                            <p:strVal val="#ppt_x"/>
                                          </p:val>
                                        </p:tav>
                                        <p:tav tm="100000">
                                          <p:val>
                                            <p:strVal val="#ppt_x"/>
                                          </p:val>
                                        </p:tav>
                                      </p:tavLst>
                                    </p:anim>
                                    <p:anim calcmode="lin" valueType="num">
                                      <p:cBhvr additive="base">
                                        <p:cTn id="18" dur="500" fill="hold"/>
                                        <p:tgtEl>
                                          <p:spTgt spid="27238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72390"/>
                                        </p:tgtEl>
                                        <p:attrNameLst>
                                          <p:attrName>style.visibility</p:attrName>
                                        </p:attrNameLst>
                                      </p:cBhvr>
                                      <p:to>
                                        <p:strVal val="visible"/>
                                      </p:to>
                                    </p:set>
                                    <p:anim calcmode="lin" valueType="num">
                                      <p:cBhvr additive="base">
                                        <p:cTn id="23" dur="500" fill="hold"/>
                                        <p:tgtEl>
                                          <p:spTgt spid="272390"/>
                                        </p:tgtEl>
                                        <p:attrNameLst>
                                          <p:attrName>ppt_x</p:attrName>
                                        </p:attrNameLst>
                                      </p:cBhvr>
                                      <p:tavLst>
                                        <p:tav tm="0">
                                          <p:val>
                                            <p:strVal val="#ppt_x"/>
                                          </p:val>
                                        </p:tav>
                                        <p:tav tm="100000">
                                          <p:val>
                                            <p:strVal val="#ppt_x"/>
                                          </p:val>
                                        </p:tav>
                                      </p:tavLst>
                                    </p:anim>
                                    <p:anim calcmode="lin" valueType="num">
                                      <p:cBhvr additive="base">
                                        <p:cTn id="24" dur="500" fill="hold"/>
                                        <p:tgtEl>
                                          <p:spTgt spid="27239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72391"/>
                                        </p:tgtEl>
                                        <p:attrNameLst>
                                          <p:attrName>style.visibility</p:attrName>
                                        </p:attrNameLst>
                                      </p:cBhvr>
                                      <p:to>
                                        <p:strVal val="visible"/>
                                      </p:to>
                                    </p:set>
                                    <p:anim calcmode="lin" valueType="num">
                                      <p:cBhvr additive="base">
                                        <p:cTn id="29" dur="500" fill="hold"/>
                                        <p:tgtEl>
                                          <p:spTgt spid="272391"/>
                                        </p:tgtEl>
                                        <p:attrNameLst>
                                          <p:attrName>ppt_x</p:attrName>
                                        </p:attrNameLst>
                                      </p:cBhvr>
                                      <p:tavLst>
                                        <p:tav tm="0">
                                          <p:val>
                                            <p:strVal val="#ppt_x"/>
                                          </p:val>
                                        </p:tav>
                                        <p:tav tm="100000">
                                          <p:val>
                                            <p:strVal val="#ppt_x"/>
                                          </p:val>
                                        </p:tav>
                                      </p:tavLst>
                                    </p:anim>
                                    <p:anim calcmode="lin" valueType="num">
                                      <p:cBhvr additive="base">
                                        <p:cTn id="30" dur="500" fill="hold"/>
                                        <p:tgtEl>
                                          <p:spTgt spid="27239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2392"/>
                                        </p:tgtEl>
                                        <p:attrNameLst>
                                          <p:attrName>style.visibility</p:attrName>
                                        </p:attrNameLst>
                                      </p:cBhvr>
                                      <p:to>
                                        <p:strVal val="visible"/>
                                      </p:to>
                                    </p:set>
                                    <p:anim calcmode="lin" valueType="num">
                                      <p:cBhvr additive="base">
                                        <p:cTn id="33" dur="500" fill="hold"/>
                                        <p:tgtEl>
                                          <p:spTgt spid="272392"/>
                                        </p:tgtEl>
                                        <p:attrNameLst>
                                          <p:attrName>ppt_x</p:attrName>
                                        </p:attrNameLst>
                                      </p:cBhvr>
                                      <p:tavLst>
                                        <p:tav tm="0">
                                          <p:val>
                                            <p:strVal val="#ppt_x"/>
                                          </p:val>
                                        </p:tav>
                                        <p:tav tm="100000">
                                          <p:val>
                                            <p:strVal val="#ppt_x"/>
                                          </p:val>
                                        </p:tav>
                                      </p:tavLst>
                                    </p:anim>
                                    <p:anim calcmode="lin" valueType="num">
                                      <p:cBhvr additive="base">
                                        <p:cTn id="34" dur="500" fill="hold"/>
                                        <p:tgtEl>
                                          <p:spTgt spid="2723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P spid="272388" grpId="0"/>
      <p:bldP spid="272389" grpId="0"/>
      <p:bldP spid="27239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4A13356-4247-4201-BEB5-018CD28A86C2}"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3993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39940" name="Rectangle 2"/>
          <p:cNvSpPr>
            <a:spLocks noGrp="1" noChangeArrowheads="1"/>
          </p:cNvSpPr>
          <p:nvPr>
            <p:ph type="title"/>
          </p:nvPr>
        </p:nvSpPr>
        <p:spPr/>
        <p:txBody>
          <a:bodyPr/>
          <a:lstStyle/>
          <a:p>
            <a:pPr eaLnBrk="1" hangingPunct="1"/>
            <a:r>
              <a:rPr lang="zh-CN" altLang="en-US" smtClean="0">
                <a:sym typeface="Symbol" panose="05050102010706020507" pitchFamily="18" charset="2"/>
              </a:rPr>
              <a:t>定理</a:t>
            </a:r>
            <a:endParaRPr lang="zh-CN" altLang="en-US" smtClean="0"/>
          </a:p>
        </p:txBody>
      </p:sp>
      <p:sp>
        <p:nvSpPr>
          <p:cNvPr id="273411" name="Rectangle 3"/>
          <p:cNvSpPr>
            <a:spLocks noGrp="1" noChangeArrowheads="1"/>
          </p:cNvSpPr>
          <p:nvPr>
            <p:ph type="body" idx="1"/>
          </p:nvPr>
        </p:nvSpPr>
        <p:spPr>
          <a:xfrm>
            <a:off x="1295400" y="1399431"/>
            <a:ext cx="533400" cy="427038"/>
          </a:xfrm>
        </p:spPr>
        <p:txBody>
          <a:bodyPr/>
          <a:lstStyle/>
          <a:p>
            <a:pPr eaLnBrk="1" hangingPunct="1">
              <a:lnSpc>
                <a:spcPct val="100000"/>
              </a:lnSpc>
              <a:buClrTx/>
              <a:buFontTx/>
              <a:buNone/>
            </a:pPr>
            <a:r>
              <a:rPr lang="zh-CN" altLang="en-US" dirty="0" smtClean="0">
                <a:sym typeface="Symbol" panose="05050102010706020507" pitchFamily="18" charset="2"/>
              </a:rPr>
              <a:t>令</a:t>
            </a:r>
          </a:p>
        </p:txBody>
      </p:sp>
      <p:sp>
        <p:nvSpPr>
          <p:cNvPr id="273412" name="Rectangle 4"/>
          <p:cNvSpPr>
            <a:spLocks noChangeArrowheads="1"/>
          </p:cNvSpPr>
          <p:nvPr/>
        </p:nvSpPr>
        <p:spPr bwMode="auto">
          <a:xfrm>
            <a:off x="1066800" y="2060848"/>
            <a:ext cx="78486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
                <a:srgbClr val="CC00CC"/>
              </a:buClr>
              <a:buFontTx/>
              <a:buAutoNum type="arabicParenR"/>
            </a:pPr>
            <a:r>
              <a:rPr lang="zh-CN" altLang="en-US" dirty="0">
                <a:sym typeface="Symbol" panose="05050102010706020507" pitchFamily="18" charset="2"/>
              </a:rPr>
              <a:t>当</a:t>
            </a:r>
            <a:r>
              <a:rPr lang="en-US" altLang="zh-CN" baseline="-25000" dirty="0">
                <a:sym typeface="Symbol" panose="05050102010706020507" pitchFamily="18" charset="2"/>
              </a:rPr>
              <a:t>2</a:t>
            </a:r>
            <a:r>
              <a:rPr lang="en-US" altLang="zh-CN" dirty="0">
                <a:sym typeface="Symbol" panose="05050102010706020507" pitchFamily="18" charset="2"/>
              </a:rPr>
              <a:t>≥1</a:t>
            </a:r>
            <a:r>
              <a:rPr lang="zh-CN" altLang="en-US" dirty="0">
                <a:sym typeface="Symbol" panose="05050102010706020507" pitchFamily="18" charset="2"/>
              </a:rPr>
              <a:t>时，</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a:t>
            </a:r>
            <a:r>
              <a:rPr lang="en-US" altLang="zh-CN" dirty="0">
                <a:sym typeface="Symbol" panose="05050102010706020507" pitchFamily="18" charset="2"/>
              </a:rPr>
              <a:t>j=01,2,…</a:t>
            </a:r>
          </a:p>
          <a:p>
            <a:pPr eaLnBrk="1" hangingPunct="1">
              <a:lnSpc>
                <a:spcPct val="130000"/>
              </a:lnSpc>
              <a:buClr>
                <a:srgbClr val="CC00CC"/>
              </a:buClr>
              <a:buFontTx/>
              <a:buAutoNum type="arabicParenR"/>
            </a:pPr>
            <a:r>
              <a:rPr lang="zh-CN" altLang="en-US" dirty="0">
                <a:sym typeface="Symbol" panose="05050102010706020507" pitchFamily="18" charset="2"/>
              </a:rPr>
              <a:t>当</a:t>
            </a:r>
            <a:r>
              <a:rPr lang="en-US" altLang="zh-CN" baseline="-25000" dirty="0">
                <a:sym typeface="Symbol" panose="05050102010706020507" pitchFamily="18" charset="2"/>
              </a:rPr>
              <a:t>2</a:t>
            </a:r>
            <a:r>
              <a:rPr lang="zh-CN" altLang="en-US" dirty="0">
                <a:sym typeface="Symbol" panose="05050102010706020507" pitchFamily="18" charset="2"/>
              </a:rPr>
              <a:t>＜</a:t>
            </a:r>
            <a:r>
              <a:rPr lang="en-US" altLang="zh-CN" dirty="0">
                <a:sym typeface="Symbol" panose="05050102010706020507" pitchFamily="18" charset="2"/>
              </a:rPr>
              <a:t>1</a:t>
            </a:r>
            <a:r>
              <a:rPr lang="zh-CN" altLang="en-US" dirty="0">
                <a:sym typeface="Symbol" panose="05050102010706020507" pitchFamily="18" charset="2"/>
              </a:rPr>
              <a:t>时，</a:t>
            </a:r>
            <a:r>
              <a:rPr lang="en-US" altLang="zh-CN" dirty="0">
                <a:sym typeface="Symbol" panose="05050102010706020507" pitchFamily="18" charset="2"/>
              </a:rPr>
              <a:t>{</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a:t>
            </a:r>
            <a:r>
              <a:rPr lang="en-US" altLang="zh-CN" dirty="0">
                <a:sym typeface="Symbol" panose="05050102010706020507" pitchFamily="18" charset="2"/>
              </a:rPr>
              <a:t>j≥0}</a:t>
            </a:r>
            <a:r>
              <a:rPr lang="zh-CN" altLang="en-US" dirty="0">
                <a:sym typeface="Symbol" panose="05050102010706020507" pitchFamily="18" charset="2"/>
              </a:rPr>
              <a:t>存在，与初始条件无关，</a:t>
            </a:r>
            <a:r>
              <a:rPr lang="zh-CN" altLang="en-US" dirty="0" smtClean="0">
                <a:sym typeface="Symbol" panose="05050102010706020507" pitchFamily="18" charset="2"/>
              </a:rPr>
              <a:t>且</a:t>
            </a:r>
            <a:endParaRPr lang="zh-CN" altLang="en-US" dirty="0">
              <a:sym typeface="Symbol" panose="05050102010706020507" pitchFamily="18" charset="2"/>
            </a:endParaRPr>
          </a:p>
        </p:txBody>
      </p:sp>
      <p:graphicFrame>
        <p:nvGraphicFramePr>
          <p:cNvPr id="273413" name="Object 5"/>
          <p:cNvGraphicFramePr>
            <a:graphicFrameLocks noChangeAspect="1"/>
          </p:cNvGraphicFramePr>
          <p:nvPr>
            <p:extLst>
              <p:ext uri="{D42A27DB-BD31-4B8C-83A1-F6EECF244321}">
                <p14:modId xmlns:p14="http://schemas.microsoft.com/office/powerpoint/2010/main" val="1076876883"/>
              </p:ext>
            </p:extLst>
          </p:nvPr>
        </p:nvGraphicFramePr>
        <p:xfrm>
          <a:off x="1692275" y="1120031"/>
          <a:ext cx="5219700" cy="1012825"/>
        </p:xfrm>
        <a:graphic>
          <a:graphicData uri="http://schemas.openxmlformats.org/presentationml/2006/ole">
            <mc:AlternateContent xmlns:mc="http://schemas.openxmlformats.org/markup-compatibility/2006">
              <mc:Choice xmlns:v="urn:schemas-microsoft-com:vml" Requires="v">
                <p:oleObj spid="_x0000_s39949" name="Equation" r:id="rId4" imgW="2222500" imgH="431800" progId="Equation.DSMT4">
                  <p:embed/>
                </p:oleObj>
              </mc:Choice>
              <mc:Fallback>
                <p:oleObj name="Equation" r:id="rId4" imgW="2222500" imgH="431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120031"/>
                        <a:ext cx="521970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3414" name="Object 6"/>
          <p:cNvGraphicFramePr>
            <a:graphicFrameLocks noChangeAspect="1"/>
          </p:cNvGraphicFramePr>
          <p:nvPr/>
        </p:nvGraphicFramePr>
        <p:xfrm>
          <a:off x="2197100" y="3335338"/>
          <a:ext cx="5649913" cy="3248025"/>
        </p:xfrm>
        <a:graphic>
          <a:graphicData uri="http://schemas.openxmlformats.org/presentationml/2006/ole">
            <mc:AlternateContent xmlns:mc="http://schemas.openxmlformats.org/markup-compatibility/2006">
              <mc:Choice xmlns:v="urn:schemas-microsoft-com:vml" Requires="v">
                <p:oleObj spid="_x0000_s39950" name="Equation" r:id="rId6" imgW="2832100" imgH="1625600" progId="Equation.DSMT4">
                  <p:embed/>
                </p:oleObj>
              </mc:Choice>
              <mc:Fallback>
                <p:oleObj name="Equation" r:id="rId6" imgW="2832100" imgH="16256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7100" y="3335338"/>
                        <a:ext cx="5649913" cy="324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3415" name="Rectangle 7"/>
          <p:cNvSpPr>
            <a:spLocks noChangeArrowheads="1"/>
          </p:cNvSpPr>
          <p:nvPr/>
        </p:nvSpPr>
        <p:spPr bwMode="auto">
          <a:xfrm>
            <a:off x="6842125" y="1307356"/>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ym typeface="Symbol" panose="05050102010706020507" pitchFamily="18" charset="2"/>
              </a:rPr>
              <a:t>，则</a:t>
            </a:r>
          </a:p>
        </p:txBody>
      </p:sp>
      <p:sp>
        <p:nvSpPr>
          <p:cNvPr id="399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E2E0E536-56DD-4B10-B13C-FB1A4E89C4E8}" type="slidenum">
              <a:rPr lang="zh-CN" altLang="en-US" sz="1800" smtClean="0">
                <a:solidFill>
                  <a:srgbClr val="00FF00"/>
                </a:solidFill>
                <a:ea typeface="黑体" panose="02010609060101010101" pitchFamily="49" charset="-122"/>
              </a:rPr>
              <a:pPr/>
              <a:t>18</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 calcmode="lin" valueType="num">
                                      <p:cBhvr>
                                        <p:cTn id="7" dur="1000" fill="hold"/>
                                        <p:tgtEl>
                                          <p:spTgt spid="27341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7341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7341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3411">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273412"/>
                                        </p:tgtEl>
                                        <p:attrNameLst>
                                          <p:attrName>style.visibility</p:attrName>
                                        </p:attrNameLst>
                                      </p:cBhvr>
                                      <p:to>
                                        <p:strVal val="visible"/>
                                      </p:to>
                                    </p:set>
                                    <p:anim calcmode="lin" valueType="num">
                                      <p:cBhvr>
                                        <p:cTn id="13" dur="1000" fill="hold"/>
                                        <p:tgtEl>
                                          <p:spTgt spid="273412"/>
                                        </p:tgtEl>
                                        <p:attrNameLst>
                                          <p:attrName>ppt_w</p:attrName>
                                        </p:attrNameLst>
                                      </p:cBhvr>
                                      <p:tavLst>
                                        <p:tav tm="0">
                                          <p:val>
                                            <p:fltVal val="0"/>
                                          </p:val>
                                        </p:tav>
                                        <p:tav tm="100000">
                                          <p:val>
                                            <p:strVal val="#ppt_w"/>
                                          </p:val>
                                        </p:tav>
                                      </p:tavLst>
                                    </p:anim>
                                    <p:anim calcmode="lin" valueType="num">
                                      <p:cBhvr>
                                        <p:cTn id="14" dur="1000" fill="hold"/>
                                        <p:tgtEl>
                                          <p:spTgt spid="273412"/>
                                        </p:tgtEl>
                                        <p:attrNameLst>
                                          <p:attrName>ppt_h</p:attrName>
                                        </p:attrNameLst>
                                      </p:cBhvr>
                                      <p:tavLst>
                                        <p:tav tm="0">
                                          <p:val>
                                            <p:fltVal val="0"/>
                                          </p:val>
                                        </p:tav>
                                        <p:tav tm="100000">
                                          <p:val>
                                            <p:strVal val="#ppt_h"/>
                                          </p:val>
                                        </p:tav>
                                      </p:tavLst>
                                    </p:anim>
                                    <p:anim calcmode="lin" valueType="num">
                                      <p:cBhvr>
                                        <p:cTn id="15" dur="1000" fill="hold"/>
                                        <p:tgtEl>
                                          <p:spTgt spid="2734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73412"/>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273413"/>
                                        </p:tgtEl>
                                        <p:attrNameLst>
                                          <p:attrName>style.visibility</p:attrName>
                                        </p:attrNameLst>
                                      </p:cBhvr>
                                      <p:to>
                                        <p:strVal val="visible"/>
                                      </p:to>
                                    </p:set>
                                    <p:anim calcmode="lin" valueType="num">
                                      <p:cBhvr>
                                        <p:cTn id="19" dur="1000" fill="hold"/>
                                        <p:tgtEl>
                                          <p:spTgt spid="273413"/>
                                        </p:tgtEl>
                                        <p:attrNameLst>
                                          <p:attrName>ppt_w</p:attrName>
                                        </p:attrNameLst>
                                      </p:cBhvr>
                                      <p:tavLst>
                                        <p:tav tm="0">
                                          <p:val>
                                            <p:fltVal val="0"/>
                                          </p:val>
                                        </p:tav>
                                        <p:tav tm="100000">
                                          <p:val>
                                            <p:strVal val="#ppt_w"/>
                                          </p:val>
                                        </p:tav>
                                      </p:tavLst>
                                    </p:anim>
                                    <p:anim calcmode="lin" valueType="num">
                                      <p:cBhvr>
                                        <p:cTn id="20" dur="1000" fill="hold"/>
                                        <p:tgtEl>
                                          <p:spTgt spid="273413"/>
                                        </p:tgtEl>
                                        <p:attrNameLst>
                                          <p:attrName>ppt_h</p:attrName>
                                        </p:attrNameLst>
                                      </p:cBhvr>
                                      <p:tavLst>
                                        <p:tav tm="0">
                                          <p:val>
                                            <p:fltVal val="0"/>
                                          </p:val>
                                        </p:tav>
                                        <p:tav tm="100000">
                                          <p:val>
                                            <p:strVal val="#ppt_h"/>
                                          </p:val>
                                        </p:tav>
                                      </p:tavLst>
                                    </p:anim>
                                    <p:anim calcmode="lin" valueType="num">
                                      <p:cBhvr>
                                        <p:cTn id="21" dur="1000" fill="hold"/>
                                        <p:tgtEl>
                                          <p:spTgt spid="273413"/>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73413"/>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273414"/>
                                        </p:tgtEl>
                                        <p:attrNameLst>
                                          <p:attrName>style.visibility</p:attrName>
                                        </p:attrNameLst>
                                      </p:cBhvr>
                                      <p:to>
                                        <p:strVal val="visible"/>
                                      </p:to>
                                    </p:set>
                                    <p:anim calcmode="lin" valueType="num">
                                      <p:cBhvr>
                                        <p:cTn id="25" dur="1000" fill="hold"/>
                                        <p:tgtEl>
                                          <p:spTgt spid="273414"/>
                                        </p:tgtEl>
                                        <p:attrNameLst>
                                          <p:attrName>ppt_w</p:attrName>
                                        </p:attrNameLst>
                                      </p:cBhvr>
                                      <p:tavLst>
                                        <p:tav tm="0">
                                          <p:val>
                                            <p:fltVal val="0"/>
                                          </p:val>
                                        </p:tav>
                                        <p:tav tm="100000">
                                          <p:val>
                                            <p:strVal val="#ppt_w"/>
                                          </p:val>
                                        </p:tav>
                                      </p:tavLst>
                                    </p:anim>
                                    <p:anim calcmode="lin" valueType="num">
                                      <p:cBhvr>
                                        <p:cTn id="26" dur="1000" fill="hold"/>
                                        <p:tgtEl>
                                          <p:spTgt spid="273414"/>
                                        </p:tgtEl>
                                        <p:attrNameLst>
                                          <p:attrName>ppt_h</p:attrName>
                                        </p:attrNameLst>
                                      </p:cBhvr>
                                      <p:tavLst>
                                        <p:tav tm="0">
                                          <p:val>
                                            <p:fltVal val="0"/>
                                          </p:val>
                                        </p:tav>
                                        <p:tav tm="100000">
                                          <p:val>
                                            <p:strVal val="#ppt_h"/>
                                          </p:val>
                                        </p:tav>
                                      </p:tavLst>
                                    </p:anim>
                                    <p:anim calcmode="lin" valueType="num">
                                      <p:cBhvr>
                                        <p:cTn id="27" dur="1000" fill="hold"/>
                                        <p:tgtEl>
                                          <p:spTgt spid="273414"/>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73414"/>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273415"/>
                                        </p:tgtEl>
                                        <p:attrNameLst>
                                          <p:attrName>style.visibility</p:attrName>
                                        </p:attrNameLst>
                                      </p:cBhvr>
                                      <p:to>
                                        <p:strVal val="visible"/>
                                      </p:to>
                                    </p:set>
                                    <p:anim calcmode="lin" valueType="num">
                                      <p:cBhvr>
                                        <p:cTn id="31" dur="1000" fill="hold"/>
                                        <p:tgtEl>
                                          <p:spTgt spid="273415"/>
                                        </p:tgtEl>
                                        <p:attrNameLst>
                                          <p:attrName>ppt_w</p:attrName>
                                        </p:attrNameLst>
                                      </p:cBhvr>
                                      <p:tavLst>
                                        <p:tav tm="0">
                                          <p:val>
                                            <p:fltVal val="0"/>
                                          </p:val>
                                        </p:tav>
                                        <p:tav tm="100000">
                                          <p:val>
                                            <p:strVal val="#ppt_w"/>
                                          </p:val>
                                        </p:tav>
                                      </p:tavLst>
                                    </p:anim>
                                    <p:anim calcmode="lin" valueType="num">
                                      <p:cBhvr>
                                        <p:cTn id="32" dur="1000" fill="hold"/>
                                        <p:tgtEl>
                                          <p:spTgt spid="273415"/>
                                        </p:tgtEl>
                                        <p:attrNameLst>
                                          <p:attrName>ppt_h</p:attrName>
                                        </p:attrNameLst>
                                      </p:cBhvr>
                                      <p:tavLst>
                                        <p:tav tm="0">
                                          <p:val>
                                            <p:fltVal val="0"/>
                                          </p:val>
                                        </p:tav>
                                        <p:tav tm="100000">
                                          <p:val>
                                            <p:strVal val="#ppt_h"/>
                                          </p:val>
                                        </p:tav>
                                      </p:tavLst>
                                    </p:anim>
                                    <p:anim calcmode="lin" valueType="num">
                                      <p:cBhvr>
                                        <p:cTn id="33" dur="1000" fill="hold"/>
                                        <p:tgtEl>
                                          <p:spTgt spid="273415"/>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734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2" grpId="0"/>
      <p:bldP spid="2734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2023B7F-5E7C-455E-84E3-89C6A1A2E205}"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419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41988" name="Rectangle 2"/>
          <p:cNvSpPr>
            <a:spLocks noGrp="1" noChangeArrowheads="1"/>
          </p:cNvSpPr>
          <p:nvPr>
            <p:ph type="title"/>
          </p:nvPr>
        </p:nvSpPr>
        <p:spPr/>
        <p:txBody>
          <a:bodyPr/>
          <a:lstStyle/>
          <a:p>
            <a:pPr algn="l" eaLnBrk="1" hangingPunct="1"/>
            <a:r>
              <a:rPr lang="zh-CN" altLang="en-US" smtClean="0">
                <a:sym typeface="Symbol" panose="05050102010706020507" pitchFamily="18" charset="2"/>
              </a:rPr>
              <a:t>证明</a:t>
            </a:r>
          </a:p>
        </p:txBody>
      </p:sp>
      <p:sp>
        <p:nvSpPr>
          <p:cNvPr id="41989" name="Rectangle 3"/>
          <p:cNvSpPr>
            <a:spLocks noGrp="1" noChangeArrowheads="1"/>
          </p:cNvSpPr>
          <p:nvPr>
            <p:ph type="body" idx="1"/>
          </p:nvPr>
        </p:nvSpPr>
        <p:spPr>
          <a:xfrm>
            <a:off x="1295400" y="1219200"/>
            <a:ext cx="7772400" cy="469900"/>
          </a:xfrm>
        </p:spPr>
        <p:txBody>
          <a:bodyPr/>
          <a:lstStyle/>
          <a:p>
            <a:pPr eaLnBrk="1" hangingPunct="1">
              <a:lnSpc>
                <a:spcPct val="110000"/>
              </a:lnSpc>
              <a:buClrTx/>
              <a:buFontTx/>
              <a:buNone/>
            </a:pPr>
            <a:r>
              <a:rPr lang="zh-CN" altLang="en-US" smtClean="0">
                <a:sym typeface="Symbol" panose="05050102010706020507" pitchFamily="18" charset="2"/>
              </a:rPr>
              <a:t>因为</a:t>
            </a:r>
          </a:p>
        </p:txBody>
      </p:sp>
      <p:graphicFrame>
        <p:nvGraphicFramePr>
          <p:cNvPr id="274436" name="Object 4"/>
          <p:cNvGraphicFramePr>
            <a:graphicFrameLocks noChangeAspect="1"/>
          </p:cNvGraphicFramePr>
          <p:nvPr/>
        </p:nvGraphicFramePr>
        <p:xfrm>
          <a:off x="1828800" y="1711325"/>
          <a:ext cx="5822950" cy="928688"/>
        </p:xfrm>
        <a:graphic>
          <a:graphicData uri="http://schemas.openxmlformats.org/presentationml/2006/ole">
            <mc:AlternateContent xmlns:mc="http://schemas.openxmlformats.org/markup-compatibility/2006">
              <mc:Choice xmlns:v="urn:schemas-microsoft-com:vml" Requires="v">
                <p:oleObj spid="_x0000_s41999" name="Equation" r:id="rId4" imgW="2946400" imgH="469900" progId="Equation.3">
                  <p:embed/>
                </p:oleObj>
              </mc:Choice>
              <mc:Fallback>
                <p:oleObj name="Equation" r:id="rId4" imgW="2946400" imgH="469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711325"/>
                        <a:ext cx="582295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37" name="Object 5"/>
          <p:cNvGraphicFramePr>
            <a:graphicFrameLocks noChangeAspect="1"/>
          </p:cNvGraphicFramePr>
          <p:nvPr/>
        </p:nvGraphicFramePr>
        <p:xfrm>
          <a:off x="1828800" y="4308475"/>
          <a:ext cx="6518275" cy="920750"/>
        </p:xfrm>
        <a:graphic>
          <a:graphicData uri="http://schemas.openxmlformats.org/presentationml/2006/ole">
            <mc:AlternateContent xmlns:mc="http://schemas.openxmlformats.org/markup-compatibility/2006">
              <mc:Choice xmlns:v="urn:schemas-microsoft-com:vml" Requires="v">
                <p:oleObj spid="_x0000_s42000" name="Equation" r:id="rId6" imgW="3860800" imgH="546100" progId="Equation.3">
                  <p:embed/>
                </p:oleObj>
              </mc:Choice>
              <mc:Fallback>
                <p:oleObj name="Equation" r:id="rId6" imgW="3860800" imgH="5461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308475"/>
                        <a:ext cx="6518275"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38" name="Object 6"/>
          <p:cNvGraphicFramePr>
            <a:graphicFrameLocks noChangeAspect="1"/>
          </p:cNvGraphicFramePr>
          <p:nvPr/>
        </p:nvGraphicFramePr>
        <p:xfrm>
          <a:off x="2362200" y="2808288"/>
          <a:ext cx="3738563" cy="1331912"/>
        </p:xfrm>
        <a:graphic>
          <a:graphicData uri="http://schemas.openxmlformats.org/presentationml/2006/ole">
            <mc:AlternateContent xmlns:mc="http://schemas.openxmlformats.org/markup-compatibility/2006">
              <mc:Choice xmlns:v="urn:schemas-microsoft-com:vml" Requires="v">
                <p:oleObj spid="_x0000_s42001" name="Equation" r:id="rId8" imgW="1892300" imgH="673100" progId="Equation.3">
                  <p:embed/>
                </p:oleObj>
              </mc:Choice>
              <mc:Fallback>
                <p:oleObj name="Equation" r:id="rId8" imgW="1892300" imgH="6731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2808288"/>
                        <a:ext cx="3738563" cy="1331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39" name="Object 7"/>
          <p:cNvGraphicFramePr>
            <a:graphicFrameLocks noChangeAspect="1"/>
          </p:cNvGraphicFramePr>
          <p:nvPr/>
        </p:nvGraphicFramePr>
        <p:xfrm>
          <a:off x="2362200" y="5397500"/>
          <a:ext cx="3881438" cy="1155700"/>
        </p:xfrm>
        <a:graphic>
          <a:graphicData uri="http://schemas.openxmlformats.org/presentationml/2006/ole">
            <mc:AlternateContent xmlns:mc="http://schemas.openxmlformats.org/markup-compatibility/2006">
              <mc:Choice xmlns:v="urn:schemas-microsoft-com:vml" Requires="v">
                <p:oleObj spid="_x0000_s42002" name="Equation" r:id="rId10" imgW="2298700" imgH="685800" progId="Equation.3">
                  <p:embed/>
                </p:oleObj>
              </mc:Choice>
              <mc:Fallback>
                <p:oleObj name="Equation" r:id="rId10" imgW="2298700" imgH="6858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5397500"/>
                        <a:ext cx="3881438"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E90783DB-A6B7-4E26-94F7-1D0862D76885}" type="slidenum">
              <a:rPr lang="zh-CN" altLang="en-US" sz="1800" smtClean="0">
                <a:solidFill>
                  <a:srgbClr val="00FF00"/>
                </a:solidFill>
                <a:ea typeface="黑体" panose="02010609060101010101" pitchFamily="49" charset="-122"/>
              </a:rPr>
              <a:pPr/>
              <a:t>19</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74436"/>
                                        </p:tgtEl>
                                        <p:attrNameLst>
                                          <p:attrName>style.visibility</p:attrName>
                                        </p:attrNameLst>
                                      </p:cBhvr>
                                      <p:to>
                                        <p:strVal val="visible"/>
                                      </p:to>
                                    </p:set>
                                    <p:anim calcmode="lin" valueType="num">
                                      <p:cBhvr additive="base">
                                        <p:cTn id="7" dur="500" fill="hold"/>
                                        <p:tgtEl>
                                          <p:spTgt spid="274436"/>
                                        </p:tgtEl>
                                        <p:attrNameLst>
                                          <p:attrName>ppt_x</p:attrName>
                                        </p:attrNameLst>
                                      </p:cBhvr>
                                      <p:tavLst>
                                        <p:tav tm="0">
                                          <p:val>
                                            <p:strVal val="#ppt_x"/>
                                          </p:val>
                                        </p:tav>
                                        <p:tav tm="100000">
                                          <p:val>
                                            <p:strVal val="#ppt_x"/>
                                          </p:val>
                                        </p:tav>
                                      </p:tavLst>
                                    </p:anim>
                                    <p:anim calcmode="lin" valueType="num">
                                      <p:cBhvr additive="base">
                                        <p:cTn id="8" dur="500" fill="hold"/>
                                        <p:tgtEl>
                                          <p:spTgt spid="2744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4438"/>
                                        </p:tgtEl>
                                        <p:attrNameLst>
                                          <p:attrName>style.visibility</p:attrName>
                                        </p:attrNameLst>
                                      </p:cBhvr>
                                      <p:to>
                                        <p:strVal val="visible"/>
                                      </p:to>
                                    </p:set>
                                    <p:anim calcmode="lin" valueType="num">
                                      <p:cBhvr additive="base">
                                        <p:cTn id="13" dur="500" fill="hold"/>
                                        <p:tgtEl>
                                          <p:spTgt spid="274438"/>
                                        </p:tgtEl>
                                        <p:attrNameLst>
                                          <p:attrName>ppt_x</p:attrName>
                                        </p:attrNameLst>
                                      </p:cBhvr>
                                      <p:tavLst>
                                        <p:tav tm="0">
                                          <p:val>
                                            <p:strVal val="#ppt_x"/>
                                          </p:val>
                                        </p:tav>
                                        <p:tav tm="100000">
                                          <p:val>
                                            <p:strVal val="#ppt_x"/>
                                          </p:val>
                                        </p:tav>
                                      </p:tavLst>
                                    </p:anim>
                                    <p:anim calcmode="lin" valueType="num">
                                      <p:cBhvr additive="base">
                                        <p:cTn id="14" dur="500" fill="hold"/>
                                        <p:tgtEl>
                                          <p:spTgt spid="27443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4437"/>
                                        </p:tgtEl>
                                        <p:attrNameLst>
                                          <p:attrName>style.visibility</p:attrName>
                                        </p:attrNameLst>
                                      </p:cBhvr>
                                      <p:to>
                                        <p:strVal val="visible"/>
                                      </p:to>
                                    </p:set>
                                    <p:anim calcmode="lin" valueType="num">
                                      <p:cBhvr additive="base">
                                        <p:cTn id="19" dur="500" fill="hold"/>
                                        <p:tgtEl>
                                          <p:spTgt spid="274437"/>
                                        </p:tgtEl>
                                        <p:attrNameLst>
                                          <p:attrName>ppt_x</p:attrName>
                                        </p:attrNameLst>
                                      </p:cBhvr>
                                      <p:tavLst>
                                        <p:tav tm="0">
                                          <p:val>
                                            <p:strVal val="#ppt_x"/>
                                          </p:val>
                                        </p:tav>
                                        <p:tav tm="100000">
                                          <p:val>
                                            <p:strVal val="#ppt_x"/>
                                          </p:val>
                                        </p:tav>
                                      </p:tavLst>
                                    </p:anim>
                                    <p:anim calcmode="lin" valueType="num">
                                      <p:cBhvr additive="base">
                                        <p:cTn id="20" dur="500" fill="hold"/>
                                        <p:tgtEl>
                                          <p:spTgt spid="27443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4439"/>
                                        </p:tgtEl>
                                        <p:attrNameLst>
                                          <p:attrName>style.visibility</p:attrName>
                                        </p:attrNameLst>
                                      </p:cBhvr>
                                      <p:to>
                                        <p:strVal val="visible"/>
                                      </p:to>
                                    </p:set>
                                    <p:anim calcmode="lin" valueType="num">
                                      <p:cBhvr additive="base">
                                        <p:cTn id="25" dur="500" fill="hold"/>
                                        <p:tgtEl>
                                          <p:spTgt spid="274439"/>
                                        </p:tgtEl>
                                        <p:attrNameLst>
                                          <p:attrName>ppt_x</p:attrName>
                                        </p:attrNameLst>
                                      </p:cBhvr>
                                      <p:tavLst>
                                        <p:tav tm="0">
                                          <p:val>
                                            <p:strVal val="#ppt_x"/>
                                          </p:val>
                                        </p:tav>
                                        <p:tav tm="100000">
                                          <p:val>
                                            <p:strVal val="#ppt_x"/>
                                          </p:val>
                                        </p:tav>
                                      </p:tavLst>
                                    </p:anim>
                                    <p:anim calcmode="lin" valueType="num">
                                      <p:cBhvr additive="base">
                                        <p:cTn id="26" dur="500" fill="hold"/>
                                        <p:tgtEl>
                                          <p:spTgt spid="2744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type="body" idx="1"/>
          </p:nvPr>
        </p:nvSpPr>
        <p:spPr>
          <a:xfrm>
            <a:off x="1187450" y="1125538"/>
            <a:ext cx="7561263" cy="4754562"/>
          </a:xfrm>
        </p:spPr>
        <p:txBody>
          <a:bodyPr/>
          <a:lstStyle/>
          <a:p>
            <a:pPr eaLnBrk="1" hangingPunct="1">
              <a:lnSpc>
                <a:spcPct val="105000"/>
              </a:lnSpc>
              <a:spcBef>
                <a:spcPts val="1200"/>
              </a:spcBef>
              <a:buFont typeface="Wingdings" panose="05000000000000000000" pitchFamily="2" charset="2"/>
              <a:buChar char="Ø"/>
            </a:pPr>
            <a:r>
              <a:rPr lang="zh-CN" altLang="en-US" sz="3600" smtClean="0">
                <a:solidFill>
                  <a:srgbClr val="0000FF"/>
                </a:solidFill>
              </a:rPr>
              <a:t>无限源的简单排队系统</a:t>
            </a:r>
            <a:r>
              <a:rPr lang="en-US" altLang="zh-CN" sz="3600" smtClean="0">
                <a:solidFill>
                  <a:srgbClr val="0000FF"/>
                </a:solidFill>
              </a:rPr>
              <a:t>—M/M/1/</a:t>
            </a:r>
            <a:r>
              <a:rPr lang="en-US" altLang="zh-CN" sz="3600" smtClean="0">
                <a:solidFill>
                  <a:srgbClr val="0000FF"/>
                </a:solidFill>
                <a:sym typeface="Symbol" panose="05050102010706020507" pitchFamily="18" charset="2"/>
              </a:rPr>
              <a:t></a:t>
            </a:r>
            <a:endParaRPr lang="en-US" altLang="zh-CN" sz="3600" smtClean="0">
              <a:solidFill>
                <a:srgbClr val="0000FF"/>
              </a:solidFill>
            </a:endParaRPr>
          </a:p>
          <a:p>
            <a:pPr lvl="1" eaLnBrk="1" hangingPunct="1">
              <a:lnSpc>
                <a:spcPct val="110000"/>
              </a:lnSpc>
              <a:spcBef>
                <a:spcPts val="1200"/>
              </a:spcBef>
              <a:buClr>
                <a:srgbClr val="FF0000"/>
              </a:buClr>
              <a:buFontTx/>
              <a:buChar char="•"/>
            </a:pPr>
            <a:r>
              <a:rPr lang="zh-CN" altLang="en-US" sz="3200" smtClean="0">
                <a:solidFill>
                  <a:srgbClr val="CC00CC"/>
                </a:solidFill>
              </a:rPr>
              <a:t>问题的引入</a:t>
            </a:r>
          </a:p>
          <a:p>
            <a:pPr lvl="1" eaLnBrk="1" hangingPunct="1">
              <a:lnSpc>
                <a:spcPct val="110000"/>
              </a:lnSpc>
              <a:spcBef>
                <a:spcPts val="1200"/>
              </a:spcBef>
              <a:buClr>
                <a:srgbClr val="FF0000"/>
              </a:buClr>
              <a:buFontTx/>
              <a:buChar char="•"/>
            </a:pPr>
            <a:r>
              <a:rPr lang="zh-CN" altLang="en-US" sz="3200" smtClean="0">
                <a:solidFill>
                  <a:srgbClr val="CC00CC"/>
                </a:solidFill>
              </a:rPr>
              <a:t>队长</a:t>
            </a:r>
          </a:p>
          <a:p>
            <a:pPr lvl="1" eaLnBrk="1" hangingPunct="1">
              <a:lnSpc>
                <a:spcPct val="110000"/>
              </a:lnSpc>
              <a:spcBef>
                <a:spcPts val="1200"/>
              </a:spcBef>
              <a:buClr>
                <a:srgbClr val="FF0000"/>
              </a:buClr>
              <a:buFontTx/>
              <a:buChar char="•"/>
            </a:pPr>
            <a:r>
              <a:rPr lang="zh-CN" altLang="en-US" sz="3200" smtClean="0">
                <a:solidFill>
                  <a:srgbClr val="CC00CC"/>
                </a:solidFill>
              </a:rPr>
              <a:t>等待时间与逗留时间</a:t>
            </a:r>
            <a:endParaRPr lang="en-US" altLang="zh-CN" sz="3200" smtClean="0">
              <a:solidFill>
                <a:srgbClr val="CC00CC"/>
              </a:solidFill>
            </a:endParaRPr>
          </a:p>
          <a:p>
            <a:pPr lvl="1" eaLnBrk="1" hangingPunct="1">
              <a:lnSpc>
                <a:spcPct val="110000"/>
              </a:lnSpc>
              <a:spcBef>
                <a:spcPts val="1200"/>
              </a:spcBef>
              <a:buClr>
                <a:srgbClr val="FF0000"/>
              </a:buClr>
              <a:buFontTx/>
              <a:buChar char="•"/>
            </a:pPr>
            <a:r>
              <a:rPr lang="en-US" altLang="zh-CN" sz="3200" smtClean="0">
                <a:solidFill>
                  <a:srgbClr val="CC00CC"/>
                </a:solidFill>
              </a:rPr>
              <a:t>Little</a:t>
            </a:r>
            <a:r>
              <a:rPr lang="zh-CN" altLang="en-US" sz="3200" smtClean="0">
                <a:solidFill>
                  <a:srgbClr val="CC00CC"/>
                </a:solidFill>
              </a:rPr>
              <a:t>公式</a:t>
            </a:r>
          </a:p>
          <a:p>
            <a:pPr lvl="1" eaLnBrk="1" hangingPunct="1">
              <a:lnSpc>
                <a:spcPct val="110000"/>
              </a:lnSpc>
              <a:spcBef>
                <a:spcPts val="1200"/>
              </a:spcBef>
              <a:buClr>
                <a:srgbClr val="FF0000"/>
              </a:buClr>
              <a:buFontTx/>
              <a:buChar char="•"/>
            </a:pPr>
            <a:r>
              <a:rPr lang="zh-CN" altLang="en-US" sz="3200" smtClean="0">
                <a:solidFill>
                  <a:srgbClr val="CC00CC"/>
                </a:solidFill>
              </a:rPr>
              <a:t>忙期</a:t>
            </a:r>
          </a:p>
          <a:p>
            <a:pPr lvl="1" eaLnBrk="1" hangingPunct="1">
              <a:lnSpc>
                <a:spcPct val="110000"/>
              </a:lnSpc>
              <a:spcBef>
                <a:spcPts val="1200"/>
              </a:spcBef>
              <a:buClr>
                <a:srgbClr val="FF0000"/>
              </a:buClr>
              <a:buFontTx/>
              <a:buChar char="•"/>
            </a:pPr>
            <a:r>
              <a:rPr lang="zh-CN" altLang="en-US" sz="3200" smtClean="0">
                <a:solidFill>
                  <a:srgbClr val="CC00CC"/>
                </a:solidFill>
              </a:rPr>
              <a:t>输出过程</a:t>
            </a:r>
          </a:p>
        </p:txBody>
      </p:sp>
      <p:sp>
        <p:nvSpPr>
          <p:cNvPr id="717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717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B1E245A-6DB4-48FC-BBA3-92BE841D6A7F}"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7173" name="Rectangle 2"/>
          <p:cNvSpPr>
            <a:spLocks noGrp="1" noChangeArrowheads="1"/>
          </p:cNvSpPr>
          <p:nvPr>
            <p:ph type="title"/>
          </p:nvPr>
        </p:nvSpPr>
        <p:spPr/>
        <p:txBody>
          <a:bodyPr/>
          <a:lstStyle/>
          <a:p>
            <a:pPr eaLnBrk="1" hangingPunct="1"/>
            <a:r>
              <a:rPr lang="zh-CN" altLang="en-US" smtClean="0"/>
              <a:t>上一讲内容回顾</a:t>
            </a:r>
          </a:p>
        </p:txBody>
      </p:sp>
      <p:sp>
        <p:nvSpPr>
          <p:cNvPr id="7" name="矩形标注 6"/>
          <p:cNvSpPr>
            <a:spLocks noChangeArrowheads="1"/>
          </p:cNvSpPr>
          <p:nvPr/>
        </p:nvSpPr>
        <p:spPr bwMode="auto">
          <a:xfrm>
            <a:off x="1331913" y="2565400"/>
            <a:ext cx="7632700" cy="3671888"/>
          </a:xfrm>
          <a:prstGeom prst="wedgeRectCallout">
            <a:avLst>
              <a:gd name="adj1" fmla="val -16111"/>
              <a:gd name="adj2" fmla="val -56222"/>
            </a:avLst>
          </a:prstGeom>
          <a:solidFill>
            <a:schemeClr val="accent1"/>
          </a:solidFill>
          <a:ln w="9525" algn="ctr">
            <a:solidFill>
              <a:srgbClr val="0000FF"/>
            </a:solidFill>
            <a:round/>
            <a:headEnd/>
            <a:tailEnd/>
          </a:ln>
        </p:spPr>
        <p:txBody>
          <a:bodyPr/>
          <a:lstStyle>
            <a:lvl1pPr marL="431800" indent="-4318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40000"/>
              </a:lnSpc>
              <a:buClr>
                <a:srgbClr val="CC00CC"/>
              </a:buClr>
              <a:buFont typeface="Wingdings" panose="05000000000000000000" pitchFamily="2" charset="2"/>
              <a:buChar char="v"/>
            </a:pPr>
            <a:r>
              <a:rPr lang="zh-CN" altLang="en-US" sz="2400"/>
              <a:t>顾客到达为参数</a:t>
            </a:r>
            <a:r>
              <a:rPr lang="zh-CN" altLang="en-US" sz="2400">
                <a:sym typeface="Symbol" panose="05050102010706020507" pitchFamily="18" charset="2"/>
              </a:rPr>
              <a:t></a:t>
            </a:r>
            <a:r>
              <a:rPr lang="en-US" altLang="zh-CN" sz="2400">
                <a:sym typeface="Symbol" panose="05050102010706020507" pitchFamily="18" charset="2"/>
              </a:rPr>
              <a:t>(&gt;0)</a:t>
            </a:r>
            <a:r>
              <a:rPr lang="zh-CN" altLang="en-US" sz="2400"/>
              <a:t>的泊松过程，即相继到达的间隔时间序列</a:t>
            </a:r>
            <a:r>
              <a:rPr lang="en-US" altLang="zh-CN" sz="2400"/>
              <a:t>{</a:t>
            </a:r>
            <a:r>
              <a:rPr lang="en-US" altLang="zh-CN" sz="2400">
                <a:sym typeface="Symbol" panose="05050102010706020507" pitchFamily="18" charset="2"/>
              </a:rPr>
              <a:t></a:t>
            </a:r>
            <a:r>
              <a:rPr lang="en-US" altLang="zh-CN" sz="2400" baseline="-25000">
                <a:sym typeface="Symbol" panose="05050102010706020507" pitchFamily="18" charset="2"/>
              </a:rPr>
              <a:t>n</a:t>
            </a:r>
            <a:r>
              <a:rPr lang="zh-CN" altLang="en-US" sz="2400">
                <a:sym typeface="Symbol" panose="05050102010706020507" pitchFamily="18" charset="2"/>
              </a:rPr>
              <a:t>，</a:t>
            </a:r>
            <a:r>
              <a:rPr lang="en-US" altLang="zh-CN" sz="2400">
                <a:sym typeface="Symbol" panose="05050102010706020507" pitchFamily="18" charset="2"/>
              </a:rPr>
              <a:t>n1</a:t>
            </a:r>
            <a:r>
              <a:rPr lang="en-US" altLang="zh-CN" sz="2400"/>
              <a:t>}</a:t>
            </a:r>
            <a:r>
              <a:rPr lang="zh-CN" altLang="en-US" sz="2400"/>
              <a:t>独立、服从参数为</a:t>
            </a:r>
            <a:r>
              <a:rPr lang="zh-CN" altLang="en-US" sz="2400">
                <a:sym typeface="Symbol" panose="05050102010706020507" pitchFamily="18" charset="2"/>
              </a:rPr>
              <a:t></a:t>
            </a:r>
            <a:r>
              <a:rPr lang="en-US" altLang="zh-CN" sz="2400">
                <a:sym typeface="Symbol" panose="05050102010706020507" pitchFamily="18" charset="2"/>
              </a:rPr>
              <a:t>(&gt;0)</a:t>
            </a:r>
            <a:r>
              <a:rPr lang="zh-CN" altLang="en-US" sz="2400"/>
              <a:t>的负指数分布</a:t>
            </a:r>
            <a:r>
              <a:rPr lang="en-US" altLang="zh-CN" sz="2400"/>
              <a:t>F(t)</a:t>
            </a:r>
            <a:r>
              <a:rPr lang="zh-CN" altLang="en-US" sz="2400"/>
              <a:t>＝</a:t>
            </a:r>
            <a:r>
              <a:rPr lang="en-US" altLang="zh-CN" sz="2400"/>
              <a:t>1-e</a:t>
            </a:r>
            <a:r>
              <a:rPr lang="en-US" altLang="zh-CN" sz="2400" baseline="30000"/>
              <a:t>-</a:t>
            </a:r>
            <a:r>
              <a:rPr lang="en-US" altLang="zh-CN" sz="2400" baseline="30000">
                <a:sym typeface="Symbol" panose="05050102010706020507" pitchFamily="18" charset="2"/>
              </a:rPr>
              <a:t>t</a:t>
            </a:r>
            <a:r>
              <a:rPr lang="zh-CN" altLang="en-US" sz="2400"/>
              <a:t>，</a:t>
            </a:r>
            <a:r>
              <a:rPr lang="en-US" altLang="zh-CN" sz="2400"/>
              <a:t>t</a:t>
            </a:r>
            <a:r>
              <a:rPr lang="en-US" altLang="zh-CN" sz="2400">
                <a:sym typeface="Symbol" panose="05050102010706020507" pitchFamily="18" charset="2"/>
              </a:rPr>
              <a:t>0</a:t>
            </a:r>
            <a:r>
              <a:rPr lang="zh-CN" altLang="en-US" sz="2400"/>
              <a:t>；</a:t>
            </a:r>
            <a:endParaRPr lang="en-US" altLang="zh-CN" sz="2400"/>
          </a:p>
          <a:p>
            <a:pPr algn="just" eaLnBrk="1" hangingPunct="1">
              <a:lnSpc>
                <a:spcPct val="140000"/>
              </a:lnSpc>
              <a:buClr>
                <a:srgbClr val="CC00CC"/>
              </a:buClr>
              <a:buFont typeface="Wingdings" panose="05000000000000000000" pitchFamily="2" charset="2"/>
              <a:buChar char="v"/>
            </a:pPr>
            <a:r>
              <a:rPr lang="zh-CN" altLang="en-US" sz="2400"/>
              <a:t>顾客所需的服务时间序列</a:t>
            </a:r>
            <a:r>
              <a:rPr lang="en-US" altLang="zh-CN" sz="2400"/>
              <a:t>{</a:t>
            </a:r>
            <a:r>
              <a:rPr lang="en-US" altLang="zh-CN" sz="2400">
                <a:sym typeface="Symbol" panose="05050102010706020507" pitchFamily="18" charset="2"/>
              </a:rPr>
              <a:t></a:t>
            </a:r>
            <a:r>
              <a:rPr lang="en-US" altLang="zh-CN" sz="2400" baseline="-25000">
                <a:sym typeface="Symbol" panose="05050102010706020507" pitchFamily="18" charset="2"/>
              </a:rPr>
              <a:t>n</a:t>
            </a:r>
            <a:r>
              <a:rPr lang="en-US" altLang="zh-CN" sz="2400">
                <a:sym typeface="Symbol" panose="05050102010706020507" pitchFamily="18" charset="2"/>
              </a:rPr>
              <a:t>,n1</a:t>
            </a:r>
            <a:r>
              <a:rPr lang="en-US" altLang="zh-CN" sz="2400"/>
              <a:t>}</a:t>
            </a:r>
            <a:r>
              <a:rPr lang="zh-CN" altLang="en-US" sz="2400"/>
              <a:t>独立、服从参数为</a:t>
            </a:r>
            <a:r>
              <a:rPr lang="zh-CN" altLang="en-US" sz="2400">
                <a:sym typeface="Symbol" panose="05050102010706020507" pitchFamily="18" charset="2"/>
              </a:rPr>
              <a:t></a:t>
            </a:r>
            <a:r>
              <a:rPr lang="en-US" altLang="zh-CN" sz="2400">
                <a:sym typeface="Symbol" panose="05050102010706020507" pitchFamily="18" charset="2"/>
              </a:rPr>
              <a:t>(&gt;0)</a:t>
            </a:r>
            <a:r>
              <a:rPr lang="zh-CN" altLang="en-US" sz="2400"/>
              <a:t>的负指数分布</a:t>
            </a:r>
            <a:r>
              <a:rPr lang="en-US" altLang="zh-CN" sz="2400"/>
              <a:t>G(t)</a:t>
            </a:r>
            <a:r>
              <a:rPr lang="zh-CN" altLang="en-US" sz="2400"/>
              <a:t>＝</a:t>
            </a:r>
            <a:r>
              <a:rPr lang="en-US" altLang="zh-CN" sz="2400"/>
              <a:t>1-e</a:t>
            </a:r>
            <a:r>
              <a:rPr lang="en-US" altLang="zh-CN" sz="2400" baseline="30000"/>
              <a:t>-</a:t>
            </a:r>
            <a:r>
              <a:rPr lang="en-US" altLang="zh-CN" sz="2400" baseline="30000">
                <a:sym typeface="Symbol" panose="05050102010706020507" pitchFamily="18" charset="2"/>
              </a:rPr>
              <a:t>t</a:t>
            </a:r>
            <a:r>
              <a:rPr lang="zh-CN" altLang="en-US" sz="2400"/>
              <a:t>，</a:t>
            </a:r>
            <a:r>
              <a:rPr lang="en-US" altLang="zh-CN" sz="2400"/>
              <a:t>t</a:t>
            </a:r>
            <a:r>
              <a:rPr lang="en-US" altLang="zh-CN" sz="2400">
                <a:sym typeface="Symbol" panose="05050102010706020507" pitchFamily="18" charset="2"/>
              </a:rPr>
              <a:t>0</a:t>
            </a:r>
            <a:r>
              <a:rPr lang="zh-CN" altLang="en-US" sz="2400"/>
              <a:t>；</a:t>
            </a:r>
            <a:endParaRPr lang="en-US" altLang="zh-CN" sz="2400"/>
          </a:p>
          <a:p>
            <a:pPr algn="just" eaLnBrk="1" hangingPunct="1">
              <a:lnSpc>
                <a:spcPct val="140000"/>
              </a:lnSpc>
              <a:buClr>
                <a:srgbClr val="CC00CC"/>
              </a:buClr>
              <a:buFont typeface="Wingdings" panose="05000000000000000000" pitchFamily="2" charset="2"/>
              <a:buChar char="v"/>
            </a:pPr>
            <a:r>
              <a:rPr lang="zh-CN" altLang="en-US" sz="2400"/>
              <a:t>系统中只有一个服务台；</a:t>
            </a:r>
            <a:endParaRPr lang="en-US" altLang="zh-CN" sz="2400"/>
          </a:p>
          <a:p>
            <a:pPr algn="just" eaLnBrk="1" hangingPunct="1">
              <a:lnSpc>
                <a:spcPct val="140000"/>
              </a:lnSpc>
              <a:buClr>
                <a:srgbClr val="CC00CC"/>
              </a:buClr>
              <a:buFont typeface="Wingdings" panose="05000000000000000000" pitchFamily="2" charset="2"/>
              <a:buChar char="v"/>
            </a:pPr>
            <a:r>
              <a:rPr lang="zh-CN" altLang="en-US" sz="2400"/>
              <a:t>容量为无穷大，而且到达过程与服务过程彼此独立。</a:t>
            </a:r>
          </a:p>
        </p:txBody>
      </p:sp>
      <p:grpSp>
        <p:nvGrpSpPr>
          <p:cNvPr id="2" name="组合 12"/>
          <p:cNvGrpSpPr>
            <a:grpSpLocks/>
          </p:cNvGrpSpPr>
          <p:nvPr/>
        </p:nvGrpSpPr>
        <p:grpSpPr bwMode="auto">
          <a:xfrm>
            <a:off x="1258888" y="3284538"/>
            <a:ext cx="7705725" cy="3241675"/>
            <a:chOff x="2051720" y="3501008"/>
            <a:chExt cx="6696744" cy="2952328"/>
          </a:xfrm>
        </p:grpSpPr>
        <p:sp>
          <p:nvSpPr>
            <p:cNvPr id="7190" name="矩形标注 9"/>
            <p:cNvSpPr>
              <a:spLocks noChangeArrowheads="1"/>
            </p:cNvSpPr>
            <p:nvPr/>
          </p:nvSpPr>
          <p:spPr bwMode="auto">
            <a:xfrm>
              <a:off x="2051720" y="3501008"/>
              <a:ext cx="6696744" cy="2952328"/>
            </a:xfrm>
            <a:prstGeom prst="wedgeRectCallout">
              <a:avLst>
                <a:gd name="adj1" fmla="val -28356"/>
                <a:gd name="adj2" fmla="val -58324"/>
              </a:avLst>
            </a:prstGeom>
            <a:solidFill>
              <a:schemeClr val="accent1"/>
            </a:solidFill>
            <a:ln w="9525" algn="ctr">
              <a:solidFill>
                <a:srgbClr val="0000FF"/>
              </a:solidFill>
              <a:round/>
              <a:headEnd/>
              <a:tailEnd/>
            </a:ln>
          </p:spPr>
          <p:txBody>
            <a:bodyPr/>
            <a:lstStyle>
              <a:lvl1pPr marL="179388" indent="-179388">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200000"/>
                </a:lnSpc>
                <a:buClrTx/>
                <a:buFontTx/>
                <a:buNone/>
              </a:pPr>
              <a:r>
                <a:rPr lang="en-US" altLang="zh-CN" sz="2400">
                  <a:sym typeface="Symbol" panose="05050102010706020507" pitchFamily="18" charset="2"/>
                </a:rPr>
                <a:t>{N(t)</a:t>
              </a:r>
              <a:r>
                <a:rPr lang="zh-CN" altLang="en-US" sz="2400">
                  <a:sym typeface="Symbol" panose="05050102010706020507" pitchFamily="18" charset="2"/>
                </a:rPr>
                <a:t>，</a:t>
              </a:r>
              <a:r>
                <a:rPr lang="en-US" altLang="zh-CN" sz="2400">
                  <a:sym typeface="Symbol" panose="05050102010706020507" pitchFamily="18" charset="2"/>
                </a:rPr>
                <a:t>t0}</a:t>
              </a:r>
              <a:r>
                <a:rPr lang="zh-CN" altLang="en-US" sz="2400">
                  <a:sym typeface="Symbol" panose="05050102010706020507" pitchFamily="18" charset="2"/>
                </a:rPr>
                <a:t>是可列无限状态</a:t>
              </a:r>
              <a:r>
                <a:rPr lang="en-US" altLang="zh-CN" sz="2400">
                  <a:sym typeface="Symbol" panose="05050102010706020507" pitchFamily="18" charset="2"/>
                </a:rPr>
                <a:t>E</a:t>
              </a:r>
              <a:r>
                <a:rPr lang="zh-CN" altLang="en-US" sz="2400">
                  <a:sym typeface="Symbol" panose="05050102010706020507" pitchFamily="18" charset="2"/>
                </a:rPr>
                <a:t>＝</a:t>
              </a:r>
              <a:r>
                <a:rPr lang="en-US" altLang="zh-CN" sz="2400">
                  <a:sym typeface="Symbol" panose="05050102010706020507" pitchFamily="18" charset="2"/>
                </a:rPr>
                <a:t>{0,1,2,…}</a:t>
              </a:r>
              <a:r>
                <a:rPr lang="zh-CN" altLang="en-US" sz="2400">
                  <a:sym typeface="Symbol" panose="05050102010706020507" pitchFamily="18" charset="2"/>
                </a:rPr>
                <a:t>上的</a:t>
              </a:r>
              <a:r>
                <a:rPr lang="zh-CN" altLang="en-US" sz="2400">
                  <a:solidFill>
                    <a:srgbClr val="0000FF"/>
                  </a:solidFill>
                  <a:sym typeface="Symbol" panose="05050102010706020507" pitchFamily="18" charset="2"/>
                </a:rPr>
                <a:t>生灭过程</a:t>
              </a:r>
              <a:endParaRPr lang="en-US" altLang="zh-CN" sz="2400">
                <a:solidFill>
                  <a:srgbClr val="0000FF"/>
                </a:solidFill>
                <a:sym typeface="Symbol" panose="05050102010706020507" pitchFamily="18" charset="2"/>
              </a:endParaRPr>
            </a:p>
            <a:p>
              <a:pPr eaLnBrk="1" hangingPunct="1">
                <a:lnSpc>
                  <a:spcPct val="200000"/>
                </a:lnSpc>
                <a:buClrTx/>
                <a:buFontTx/>
                <a:buNone/>
              </a:pPr>
              <a:r>
                <a:rPr lang="zh-CN" altLang="en-US" sz="2400">
                  <a:sym typeface="Symbol" panose="05050102010706020507" pitchFamily="18" charset="2"/>
                </a:rPr>
                <a:t>队长分布：</a:t>
              </a:r>
              <a:r>
                <a:rPr lang="en-US" altLang="zh-CN" sz="2400">
                  <a:sym typeface="Symbol" panose="05050102010706020507" pitchFamily="18" charset="2"/>
                </a:rPr>
                <a:t>p</a:t>
              </a:r>
              <a:r>
                <a:rPr lang="en-US" altLang="zh-CN" sz="2400" baseline="-25000">
                  <a:sym typeface="Symbol" panose="05050102010706020507" pitchFamily="18" charset="2"/>
                </a:rPr>
                <a:t>j</a:t>
              </a:r>
              <a:r>
                <a:rPr lang="zh-CN" altLang="en-US" sz="2400">
                  <a:sym typeface="Symbol" panose="05050102010706020507" pitchFamily="18" charset="2"/>
                </a:rPr>
                <a:t>＝</a:t>
              </a:r>
              <a:r>
                <a:rPr lang="en-US" altLang="zh-CN" sz="2400">
                  <a:sym typeface="Symbol" panose="05050102010706020507" pitchFamily="18" charset="2"/>
                </a:rPr>
                <a:t>(1-)</a:t>
              </a:r>
              <a:r>
                <a:rPr lang="en-US" altLang="zh-CN" sz="2400" baseline="30000">
                  <a:sym typeface="Symbol" panose="05050102010706020507" pitchFamily="18" charset="2"/>
                </a:rPr>
                <a:t>j</a:t>
              </a:r>
              <a:r>
                <a:rPr lang="zh-CN" altLang="en-US" sz="2400">
                  <a:sym typeface="Symbol" panose="05050102010706020507" pitchFamily="18" charset="2"/>
                </a:rPr>
                <a:t>，</a:t>
              </a:r>
              <a:r>
                <a:rPr lang="en-US" altLang="zh-CN" sz="2400">
                  <a:sym typeface="Symbol" panose="05050102010706020507" pitchFamily="18" charset="2"/>
                </a:rPr>
                <a:t>j=0,1,2,…      </a:t>
              </a:r>
              <a:r>
                <a:rPr lang="zh-CN" altLang="en-US" sz="2400">
                  <a:sym typeface="Symbol" panose="05050102010706020507" pitchFamily="18" charset="2"/>
                </a:rPr>
                <a:t></a:t>
              </a:r>
              <a:r>
                <a:rPr lang="en-US" altLang="zh-CN" sz="2400">
                  <a:sym typeface="Symbol" panose="05050102010706020507" pitchFamily="18" charset="2"/>
                </a:rPr>
                <a:t>&lt;1</a:t>
              </a:r>
            </a:p>
            <a:p>
              <a:pPr eaLnBrk="1" hangingPunct="1">
                <a:lnSpc>
                  <a:spcPct val="200000"/>
                </a:lnSpc>
                <a:buClrTx/>
                <a:buFontTx/>
                <a:buNone/>
              </a:pPr>
              <a:r>
                <a:rPr lang="zh-CN" altLang="en-US" sz="2400">
                  <a:sym typeface="Symbol" panose="05050102010706020507" pitchFamily="18" charset="2"/>
                </a:rPr>
                <a:t>等待队长分布：</a:t>
              </a:r>
            </a:p>
            <a:p>
              <a:pPr eaLnBrk="1" hangingPunct="1">
                <a:lnSpc>
                  <a:spcPct val="200000"/>
                </a:lnSpc>
                <a:spcBef>
                  <a:spcPts val="600"/>
                </a:spcBef>
                <a:buClrTx/>
                <a:buFontTx/>
                <a:buNone/>
              </a:pPr>
              <a:r>
                <a:rPr lang="zh-CN" altLang="en-US" sz="2400">
                  <a:sym typeface="Symbol" panose="05050102010706020507" pitchFamily="18" charset="2"/>
                </a:rPr>
                <a:t>平均队长：                    平均等待队长：</a:t>
              </a:r>
              <a:endParaRPr lang="en-US" altLang="zh-CN" sz="2400">
                <a:sym typeface="Symbol" panose="05050102010706020507" pitchFamily="18" charset="2"/>
              </a:endParaRPr>
            </a:p>
            <a:p>
              <a:pPr eaLnBrk="1" hangingPunct="1">
                <a:lnSpc>
                  <a:spcPct val="200000"/>
                </a:lnSpc>
                <a:buClrTx/>
                <a:buFontTx/>
                <a:buNone/>
              </a:pPr>
              <a:endParaRPr lang="zh-CN" altLang="en-US" sz="2400"/>
            </a:p>
            <a:p>
              <a:pPr algn="ctr" eaLnBrk="1" hangingPunct="1">
                <a:lnSpc>
                  <a:spcPct val="200000"/>
                </a:lnSpc>
                <a:buClrTx/>
                <a:buFontTx/>
                <a:buNone/>
              </a:pPr>
              <a:endParaRPr lang="en-US" altLang="zh-CN" sz="2400">
                <a:sym typeface="Symbol" panose="05050102010706020507" pitchFamily="18" charset="2"/>
              </a:endParaRPr>
            </a:p>
          </p:txBody>
        </p:sp>
        <p:graphicFrame>
          <p:nvGraphicFramePr>
            <p:cNvPr id="7191" name="Object 11"/>
            <p:cNvGraphicFramePr>
              <a:graphicFrameLocks noChangeAspect="1"/>
            </p:cNvGraphicFramePr>
            <p:nvPr/>
          </p:nvGraphicFramePr>
          <p:xfrm>
            <a:off x="3419608" y="5664772"/>
            <a:ext cx="1135567" cy="788180"/>
          </p:xfrm>
          <a:graphic>
            <a:graphicData uri="http://schemas.openxmlformats.org/presentationml/2006/ole">
              <mc:AlternateContent xmlns:mc="http://schemas.openxmlformats.org/markup-compatibility/2006">
                <mc:Choice xmlns:v="urn:schemas-microsoft-com:vml" Requires="v">
                  <p:oleObj spid="_x0000_s7206" name="Equation" r:id="rId4" imgW="622030" imgH="431613" progId="Equation.DSMT4">
                    <p:embed/>
                  </p:oleObj>
                </mc:Choice>
                <mc:Fallback>
                  <p:oleObj name="Equation" r:id="rId4" imgW="622030" imgH="431613"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608" y="5664772"/>
                          <a:ext cx="1135567" cy="788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2" name="Object 6"/>
            <p:cNvGraphicFramePr>
              <a:graphicFrameLocks noChangeAspect="1"/>
            </p:cNvGraphicFramePr>
            <p:nvPr/>
          </p:nvGraphicFramePr>
          <p:xfrm>
            <a:off x="3929958" y="4852075"/>
            <a:ext cx="3584694" cy="879290"/>
          </p:xfrm>
          <a:graphic>
            <a:graphicData uri="http://schemas.openxmlformats.org/presentationml/2006/ole">
              <mc:AlternateContent xmlns:mc="http://schemas.openxmlformats.org/markup-compatibility/2006">
                <mc:Choice xmlns:v="urn:schemas-microsoft-com:vml" Requires="v">
                  <p:oleObj spid="_x0000_s7207" name="Equation" r:id="rId6" imgW="1968500" imgH="482600" progId="Equation.DSMT4">
                    <p:embed/>
                  </p:oleObj>
                </mc:Choice>
                <mc:Fallback>
                  <p:oleObj name="Equation" r:id="rId6" imgW="1968500" imgH="4826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9958" y="4852075"/>
                          <a:ext cx="3584694" cy="8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3" name="Object 7"/>
            <p:cNvGraphicFramePr>
              <a:graphicFrameLocks noChangeAspect="1"/>
            </p:cNvGraphicFramePr>
            <p:nvPr/>
          </p:nvGraphicFramePr>
          <p:xfrm>
            <a:off x="6598708" y="5641633"/>
            <a:ext cx="1273546" cy="811319"/>
          </p:xfrm>
          <a:graphic>
            <a:graphicData uri="http://schemas.openxmlformats.org/presentationml/2006/ole">
              <mc:AlternateContent xmlns:mc="http://schemas.openxmlformats.org/markup-compatibility/2006">
                <mc:Choice xmlns:v="urn:schemas-microsoft-com:vml" Requires="v">
                  <p:oleObj spid="_x0000_s7208" name="Equation" r:id="rId8" imgW="698197" imgH="444307" progId="Equation.DSMT4">
                    <p:embed/>
                  </p:oleObj>
                </mc:Choice>
                <mc:Fallback>
                  <p:oleObj name="Equation" r:id="rId8" imgW="698197" imgH="444307"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98708" y="5641633"/>
                          <a:ext cx="1273546" cy="811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组合 30"/>
          <p:cNvGrpSpPr>
            <a:grpSpLocks/>
          </p:cNvGrpSpPr>
          <p:nvPr/>
        </p:nvGrpSpPr>
        <p:grpSpPr bwMode="auto">
          <a:xfrm>
            <a:off x="2268538" y="3878263"/>
            <a:ext cx="6624637" cy="2663825"/>
            <a:chOff x="1187624" y="3878935"/>
            <a:chExt cx="6624736" cy="2663825"/>
          </a:xfrm>
        </p:grpSpPr>
        <p:sp>
          <p:nvSpPr>
            <p:cNvPr id="7186" name="矩形标注 13"/>
            <p:cNvSpPr>
              <a:spLocks noChangeArrowheads="1"/>
            </p:cNvSpPr>
            <p:nvPr/>
          </p:nvSpPr>
          <p:spPr bwMode="auto">
            <a:xfrm>
              <a:off x="1187624" y="3878935"/>
              <a:ext cx="6624736" cy="2663825"/>
            </a:xfrm>
            <a:prstGeom prst="wedgeRectCallout">
              <a:avLst>
                <a:gd name="adj1" fmla="val -24921"/>
                <a:gd name="adj2" fmla="val -55708"/>
              </a:avLst>
            </a:prstGeom>
            <a:solidFill>
              <a:schemeClr val="accent1"/>
            </a:solid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a:t>等待时间分布函数：</a:t>
              </a:r>
              <a:r>
                <a:rPr lang="en-US" altLang="zh-CN" sz="2400"/>
                <a:t>W</a:t>
              </a:r>
              <a:r>
                <a:rPr lang="en-US" altLang="zh-CN" sz="2400" baseline="-25000"/>
                <a:t>q</a:t>
              </a:r>
              <a:r>
                <a:rPr lang="en-US" altLang="zh-CN" sz="2400"/>
                <a:t>(t)=1-</a:t>
              </a:r>
              <a:r>
                <a:rPr lang="zh-CN" altLang="en-US" sz="2400">
                  <a:sym typeface="Symbol" panose="05050102010706020507" pitchFamily="18" charset="2"/>
                </a:rPr>
                <a:t></a:t>
              </a:r>
              <a:r>
                <a:rPr lang="en-US" altLang="zh-CN" sz="2400">
                  <a:sym typeface="Symbol" panose="05050102010706020507" pitchFamily="18" charset="2"/>
                </a:rPr>
                <a:t>e</a:t>
              </a:r>
              <a:r>
                <a:rPr lang="en-US" altLang="zh-CN" sz="2400" baseline="30000">
                  <a:sym typeface="Symbol" panose="05050102010706020507" pitchFamily="18" charset="2"/>
                </a:rPr>
                <a:t>-(1-)t</a:t>
              </a:r>
              <a:r>
                <a:rPr lang="zh-CN" altLang="en-US" sz="2400">
                  <a:sym typeface="Symbol" panose="05050102010706020507" pitchFamily="18" charset="2"/>
                </a:rPr>
                <a:t>，</a:t>
              </a:r>
              <a:r>
                <a:rPr lang="en-US" altLang="zh-CN" sz="2400">
                  <a:sym typeface="Symbol" panose="05050102010706020507" pitchFamily="18" charset="2"/>
                </a:rPr>
                <a:t>t0,</a:t>
              </a:r>
              <a:r>
                <a:rPr lang="zh-CN" altLang="en-US" sz="2400">
                  <a:sym typeface="Symbol" panose="05050102010706020507" pitchFamily="18" charset="2"/>
                </a:rPr>
                <a:t> </a:t>
              </a:r>
              <a:r>
                <a:rPr lang="en-US" altLang="zh-CN" sz="2400">
                  <a:sym typeface="Symbol" panose="05050102010706020507" pitchFamily="18" charset="2"/>
                </a:rPr>
                <a:t>&lt;1</a:t>
              </a:r>
            </a:p>
            <a:p>
              <a:pPr eaLnBrk="1" hangingPunct="1">
                <a:spcBef>
                  <a:spcPts val="1200"/>
                </a:spcBef>
                <a:buClrTx/>
                <a:buFontTx/>
                <a:buNone/>
              </a:pPr>
              <a:r>
                <a:rPr lang="zh-CN" altLang="en-US" sz="2400"/>
                <a:t>平均等待时间：</a:t>
              </a:r>
              <a:endParaRPr lang="en-US" altLang="zh-CN" sz="2400"/>
            </a:p>
            <a:p>
              <a:pPr eaLnBrk="1" hangingPunct="1">
                <a:spcBef>
                  <a:spcPts val="1800"/>
                </a:spcBef>
                <a:buClrTx/>
                <a:buFontTx/>
                <a:buNone/>
              </a:pPr>
              <a:r>
                <a:rPr lang="zh-CN" altLang="en-US" sz="2400"/>
                <a:t>逗留时间分布函数：</a:t>
              </a:r>
              <a:endParaRPr lang="en-US" altLang="zh-CN" sz="2400"/>
            </a:p>
            <a:p>
              <a:pPr eaLnBrk="1" hangingPunct="1">
                <a:spcBef>
                  <a:spcPts val="1800"/>
                </a:spcBef>
                <a:buClrTx/>
                <a:buFontTx/>
                <a:buNone/>
              </a:pPr>
              <a:r>
                <a:rPr lang="zh-CN" altLang="en-US" sz="2400"/>
                <a:t>平均逗留时间：</a:t>
              </a:r>
              <a:endParaRPr lang="en-US" altLang="zh-CN" sz="2400">
                <a:sym typeface="Symbol" panose="05050102010706020507" pitchFamily="18" charset="2"/>
              </a:endParaRPr>
            </a:p>
          </p:txBody>
        </p:sp>
        <p:graphicFrame>
          <p:nvGraphicFramePr>
            <p:cNvPr id="7187" name="Object 5"/>
            <p:cNvGraphicFramePr>
              <a:graphicFrameLocks noChangeAspect="1"/>
            </p:cNvGraphicFramePr>
            <p:nvPr/>
          </p:nvGraphicFramePr>
          <p:xfrm>
            <a:off x="3419872" y="4365104"/>
            <a:ext cx="3567825" cy="782500"/>
          </p:xfrm>
          <a:graphic>
            <a:graphicData uri="http://schemas.openxmlformats.org/presentationml/2006/ole">
              <mc:AlternateContent xmlns:mc="http://schemas.openxmlformats.org/markup-compatibility/2006">
                <mc:Choice xmlns:v="urn:schemas-microsoft-com:vml" Requires="v">
                  <p:oleObj spid="_x0000_s7209" name="Equation" r:id="rId10" imgW="1968500" imgH="431800" progId="Equation.3">
                    <p:embed/>
                  </p:oleObj>
                </mc:Choice>
                <mc:Fallback>
                  <p:oleObj name="Equation" r:id="rId10" imgW="1968500" imgH="4318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19872" y="4365104"/>
                          <a:ext cx="3567825" cy="78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 name="Object 10"/>
            <p:cNvGraphicFramePr>
              <a:graphicFrameLocks noChangeAspect="1"/>
            </p:cNvGraphicFramePr>
            <p:nvPr/>
          </p:nvGraphicFramePr>
          <p:xfrm>
            <a:off x="3995936" y="5174608"/>
            <a:ext cx="3164518" cy="458706"/>
          </p:xfrm>
          <a:graphic>
            <a:graphicData uri="http://schemas.openxmlformats.org/presentationml/2006/ole">
              <mc:AlternateContent xmlns:mc="http://schemas.openxmlformats.org/markup-compatibility/2006">
                <mc:Choice xmlns:v="urn:schemas-microsoft-com:vml" Requires="v">
                  <p:oleObj spid="_x0000_s7210" name="Equation" r:id="rId12" imgW="1574800" imgH="228600" progId="Equation.DSMT4">
                    <p:embed/>
                  </p:oleObj>
                </mc:Choice>
                <mc:Fallback>
                  <p:oleObj name="Equation" r:id="rId12" imgW="1574800" imgH="22860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95936" y="5174608"/>
                          <a:ext cx="3164518" cy="458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9" name="Object 8"/>
            <p:cNvGraphicFramePr>
              <a:graphicFrameLocks noChangeAspect="1"/>
            </p:cNvGraphicFramePr>
            <p:nvPr/>
          </p:nvGraphicFramePr>
          <p:xfrm>
            <a:off x="3526044" y="5719761"/>
            <a:ext cx="3566236" cy="782499"/>
          </p:xfrm>
          <a:graphic>
            <a:graphicData uri="http://schemas.openxmlformats.org/presentationml/2006/ole">
              <mc:AlternateContent xmlns:mc="http://schemas.openxmlformats.org/markup-compatibility/2006">
                <mc:Choice xmlns:v="urn:schemas-microsoft-com:vml" Requires="v">
                  <p:oleObj spid="_x0000_s7211" name="Equation" r:id="rId14" imgW="1968500" imgH="431800" progId="Equation.DSMT4">
                    <p:embed/>
                  </p:oleObj>
                </mc:Choice>
                <mc:Fallback>
                  <p:oleObj name="Equation" r:id="rId14" imgW="1968500" imgH="4318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26044" y="5719761"/>
                          <a:ext cx="3566236" cy="782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 name="对象 5"/>
          <p:cNvGraphicFramePr>
            <a:graphicFrameLocks noChangeAspect="1"/>
          </p:cNvGraphicFramePr>
          <p:nvPr/>
        </p:nvGraphicFramePr>
        <p:xfrm>
          <a:off x="2195513" y="4652963"/>
          <a:ext cx="5956300" cy="889000"/>
        </p:xfrm>
        <a:graphic>
          <a:graphicData uri="http://schemas.openxmlformats.org/presentationml/2006/ole">
            <mc:AlternateContent xmlns:mc="http://schemas.openxmlformats.org/markup-compatibility/2006">
              <mc:Choice xmlns:v="urn:schemas-microsoft-com:vml" Requires="v">
                <p:oleObj spid="_x0000_s7212" name="Equation" r:id="rId16" imgW="1657356" imgH="209520" progId="Equation.3">
                  <p:embed/>
                </p:oleObj>
              </mc:Choice>
              <mc:Fallback>
                <p:oleObj name="Equation" r:id="rId16" imgW="1657356" imgH="209520" progId="Equation.3">
                  <p:embed/>
                  <p:pic>
                    <p:nvPicPr>
                      <p:cNvPr id="0" name="对象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95513" y="4652963"/>
                        <a:ext cx="59563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组合 12"/>
          <p:cNvGrpSpPr>
            <a:grpSpLocks/>
          </p:cNvGrpSpPr>
          <p:nvPr/>
        </p:nvGrpSpPr>
        <p:grpSpPr bwMode="auto">
          <a:xfrm>
            <a:off x="1331913" y="1952625"/>
            <a:ext cx="7416800" cy="4284663"/>
            <a:chOff x="1043608" y="1952625"/>
            <a:chExt cx="7416824" cy="4284687"/>
          </a:xfrm>
        </p:grpSpPr>
        <p:sp>
          <p:nvSpPr>
            <p:cNvPr id="7180" name="矩形标注 13"/>
            <p:cNvSpPr>
              <a:spLocks noChangeArrowheads="1"/>
            </p:cNvSpPr>
            <p:nvPr/>
          </p:nvSpPr>
          <p:spPr bwMode="auto">
            <a:xfrm>
              <a:off x="1043608" y="1952625"/>
              <a:ext cx="7416824" cy="4284663"/>
            </a:xfrm>
            <a:prstGeom prst="wedgeRectCallout">
              <a:avLst>
                <a:gd name="adj1" fmla="val -24921"/>
                <a:gd name="adj2" fmla="val -55708"/>
              </a:avLst>
            </a:prstGeom>
            <a:solidFill>
              <a:schemeClr val="accent1"/>
            </a:solid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a:t>忙期长度的概率密度</a:t>
              </a:r>
              <a:endParaRPr lang="en-US" altLang="zh-CN" sz="2400"/>
            </a:p>
            <a:p>
              <a:pPr eaLnBrk="1" hangingPunct="1">
                <a:spcBef>
                  <a:spcPts val="6000"/>
                </a:spcBef>
                <a:buClrTx/>
                <a:buFontTx/>
                <a:buNone/>
              </a:pPr>
              <a:r>
                <a:rPr lang="zh-CN" altLang="en-US" sz="2400"/>
                <a:t>忙期长度的分布函数</a:t>
              </a:r>
              <a:endParaRPr lang="en-US" altLang="zh-CN" sz="2400"/>
            </a:p>
            <a:p>
              <a:pPr eaLnBrk="1" hangingPunct="1">
                <a:spcBef>
                  <a:spcPts val="6000"/>
                </a:spcBef>
                <a:buClrTx/>
                <a:buFontTx/>
                <a:buNone/>
              </a:pPr>
              <a:r>
                <a:rPr lang="zh-CN" altLang="en-US" sz="2400"/>
                <a:t>平均忙期长度              一个忙期中所服务的平均顾客数</a:t>
              </a:r>
            </a:p>
            <a:p>
              <a:pPr eaLnBrk="1" hangingPunct="1">
                <a:spcBef>
                  <a:spcPts val="6000"/>
                </a:spcBef>
                <a:buClrTx/>
                <a:buFontTx/>
                <a:buNone/>
              </a:pPr>
              <a:endParaRPr lang="zh-CN" altLang="en-US" sz="2400"/>
            </a:p>
            <a:p>
              <a:pPr eaLnBrk="1" hangingPunct="1">
                <a:spcBef>
                  <a:spcPts val="6000"/>
                </a:spcBef>
                <a:buClrTx/>
                <a:buFontTx/>
                <a:buNone/>
              </a:pPr>
              <a:endParaRPr lang="zh-CN" altLang="en-US" sz="2400"/>
            </a:p>
            <a:p>
              <a:pPr eaLnBrk="1" hangingPunct="1">
                <a:buClrTx/>
                <a:buFontTx/>
                <a:buNone/>
              </a:pPr>
              <a:endParaRPr lang="en-US" altLang="zh-CN" sz="2400"/>
            </a:p>
          </p:txBody>
        </p:sp>
        <p:graphicFrame>
          <p:nvGraphicFramePr>
            <p:cNvPr id="7181" name="对象 7"/>
            <p:cNvGraphicFramePr>
              <a:graphicFrameLocks noChangeAspect="1"/>
            </p:cNvGraphicFramePr>
            <p:nvPr/>
          </p:nvGraphicFramePr>
          <p:xfrm>
            <a:off x="1475656" y="2441575"/>
            <a:ext cx="3489325" cy="842963"/>
          </p:xfrm>
          <a:graphic>
            <a:graphicData uri="http://schemas.openxmlformats.org/presentationml/2006/ole">
              <mc:AlternateContent xmlns:mc="http://schemas.openxmlformats.org/markup-compatibility/2006">
                <mc:Choice xmlns:v="urn:schemas-microsoft-com:vml" Requires="v">
                  <p:oleObj spid="_x0000_s7213" name="Equation" r:id="rId18" imgW="1841500" imgH="444500" progId="Equation.3">
                    <p:embed/>
                  </p:oleObj>
                </mc:Choice>
                <mc:Fallback>
                  <p:oleObj name="Equation" r:id="rId18" imgW="1841500" imgH="444500" progId="Equation.3">
                    <p:embed/>
                    <p:pic>
                      <p:nvPicPr>
                        <p:cNvPr id="0" name="对象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75656" y="2441575"/>
                          <a:ext cx="3489325"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2" name="对象 8"/>
            <p:cNvGraphicFramePr>
              <a:graphicFrameLocks noChangeAspect="1"/>
            </p:cNvGraphicFramePr>
            <p:nvPr/>
          </p:nvGraphicFramePr>
          <p:xfrm>
            <a:off x="5684378" y="2152651"/>
            <a:ext cx="2478088" cy="1131887"/>
          </p:xfrm>
          <a:graphic>
            <a:graphicData uri="http://schemas.openxmlformats.org/presentationml/2006/ole">
              <mc:AlternateContent xmlns:mc="http://schemas.openxmlformats.org/markup-compatibility/2006">
                <mc:Choice xmlns:v="urn:schemas-microsoft-com:vml" Requires="v">
                  <p:oleObj spid="_x0000_s7214" name="Equation" r:id="rId20" imgW="1308100" imgH="596900" progId="Equation.3">
                    <p:embed/>
                  </p:oleObj>
                </mc:Choice>
                <mc:Fallback>
                  <p:oleObj name="Equation" r:id="rId20" imgW="1308100" imgH="596900" progId="Equation.3">
                    <p:embed/>
                    <p:pic>
                      <p:nvPicPr>
                        <p:cNvPr id="0" name="对象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84378" y="2152651"/>
                          <a:ext cx="24780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3" name="对象 9"/>
            <p:cNvGraphicFramePr>
              <a:graphicFrameLocks noChangeAspect="1"/>
            </p:cNvGraphicFramePr>
            <p:nvPr/>
          </p:nvGraphicFramePr>
          <p:xfrm>
            <a:off x="1876264" y="3645024"/>
            <a:ext cx="5751512" cy="842962"/>
          </p:xfrm>
          <a:graphic>
            <a:graphicData uri="http://schemas.openxmlformats.org/presentationml/2006/ole">
              <mc:AlternateContent xmlns:mc="http://schemas.openxmlformats.org/markup-compatibility/2006">
                <mc:Choice xmlns:v="urn:schemas-microsoft-com:vml" Requires="v">
                  <p:oleObj spid="_x0000_s7215" name="Equation" r:id="rId22" imgW="3035300" imgH="444500" progId="Equation.3">
                    <p:embed/>
                  </p:oleObj>
                </mc:Choice>
                <mc:Fallback>
                  <p:oleObj name="Equation" r:id="rId22" imgW="3035300" imgH="444500" progId="Equation.3">
                    <p:embed/>
                    <p:pic>
                      <p:nvPicPr>
                        <p:cNvPr id="0" name="对象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76264" y="3645024"/>
                          <a:ext cx="5751512"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4" name="对象 10"/>
            <p:cNvGraphicFramePr>
              <a:graphicFrameLocks noChangeAspect="1"/>
            </p:cNvGraphicFramePr>
            <p:nvPr/>
          </p:nvGraphicFramePr>
          <p:xfrm>
            <a:off x="1259632" y="4703216"/>
            <a:ext cx="2773363" cy="1462088"/>
          </p:xfrm>
          <a:graphic>
            <a:graphicData uri="http://schemas.openxmlformats.org/presentationml/2006/ole">
              <mc:AlternateContent xmlns:mc="http://schemas.openxmlformats.org/markup-compatibility/2006">
                <mc:Choice xmlns:v="urn:schemas-microsoft-com:vml" Requires="v">
                  <p:oleObj spid="_x0000_s7216" name="Equation" r:id="rId24" imgW="1205977" imgH="634725" progId="Equation.3">
                    <p:embed/>
                  </p:oleObj>
                </mc:Choice>
                <mc:Fallback>
                  <p:oleObj name="Equation" r:id="rId24" imgW="1205977" imgH="634725" progId="Equation.3">
                    <p:embed/>
                    <p:pic>
                      <p:nvPicPr>
                        <p:cNvPr id="0" name="对象 1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259632" y="4703216"/>
                          <a:ext cx="2773363"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5" name="对象 11"/>
            <p:cNvGraphicFramePr>
              <a:graphicFrameLocks noChangeAspect="1"/>
            </p:cNvGraphicFramePr>
            <p:nvPr/>
          </p:nvGraphicFramePr>
          <p:xfrm>
            <a:off x="5148064" y="4775224"/>
            <a:ext cx="3063875" cy="1462088"/>
          </p:xfrm>
          <a:graphic>
            <a:graphicData uri="http://schemas.openxmlformats.org/presentationml/2006/ole">
              <mc:AlternateContent xmlns:mc="http://schemas.openxmlformats.org/markup-compatibility/2006">
                <mc:Choice xmlns:v="urn:schemas-microsoft-com:vml" Requires="v">
                  <p:oleObj spid="_x0000_s7217" name="Equation" r:id="rId26" imgW="1333500" imgH="635000" progId="Equation.3">
                    <p:embed/>
                  </p:oleObj>
                </mc:Choice>
                <mc:Fallback>
                  <p:oleObj name="Equation" r:id="rId26" imgW="1333500" imgH="635000" progId="Equation.3">
                    <p:embed/>
                    <p:pic>
                      <p:nvPicPr>
                        <p:cNvPr id="0" name="对象 1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148064" y="4775224"/>
                          <a:ext cx="3063875"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7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F1092A82-AA32-4A11-9FFC-7B3BCC21580C}" type="slidenum">
              <a:rPr lang="zh-CN" altLang="en-US" sz="1800" smtClean="0">
                <a:solidFill>
                  <a:srgbClr val="00FF00"/>
                </a:solidFill>
                <a:ea typeface="黑体" panose="02010609060101010101" pitchFamily="49" charset="-122"/>
              </a:rPr>
              <a:pPr/>
              <a:t>2</a:t>
            </a:fld>
            <a:endParaRPr lang="zh-CN" altLang="en-US" sz="1800" smtClean="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xit" presetSubtype="0" fill="hold" grpId="1" nodeType="clickEffect">
                                  <p:stCondLst>
                                    <p:cond delay="0"/>
                                  </p:stCondLst>
                                  <p:childTnLst>
                                    <p:animEffect transition="out" filter="fade">
                                      <p:cBhvr>
                                        <p:cTn id="30" dur="1000" accel="50000">
                                          <p:stCondLst>
                                            <p:cond delay="0"/>
                                          </p:stCondLst>
                                        </p:cTn>
                                        <p:tgtEl>
                                          <p:spTgt spid="7"/>
                                        </p:tgtEl>
                                      </p:cBhvr>
                                    </p:animEffect>
                                    <p:anim calcmode="lin" valueType="num">
                                      <p:cBhvr>
                                        <p:cTn id="31" dur="500" accel="50000">
                                          <p:stCondLst>
                                            <p:cond delay="0"/>
                                          </p:stCondLst>
                                        </p:cTn>
                                        <p:tgtEl>
                                          <p:spTgt spid="7"/>
                                        </p:tgtEl>
                                        <p:attrNameLst>
                                          <p:attrName>ppt_y</p:attrName>
                                        </p:attrNameLst>
                                      </p:cBhvr>
                                      <p:tavLst>
                                        <p:tav tm="0">
                                          <p:val>
                                            <p:strVal val="ppt_y"/>
                                          </p:val>
                                        </p:tav>
                                        <p:tav tm="100000">
                                          <p:val>
                                            <p:strVal val="ppt_y+.1"/>
                                          </p:val>
                                        </p:tav>
                                      </p:tavLst>
                                    </p:anim>
                                    <p:anim calcmode="lin" valueType="num">
                                      <p:cBhvr>
                                        <p:cTn id="32" dur="500" decel="50000">
                                          <p:stCondLst>
                                            <p:cond delay="500"/>
                                          </p:stCondLst>
                                        </p:cTn>
                                        <p:tgtEl>
                                          <p:spTgt spid="7"/>
                                        </p:tgtEl>
                                        <p:attrNameLst>
                                          <p:attrName>ppt_y</p:attrName>
                                        </p:attrNameLst>
                                      </p:cBhvr>
                                      <p:tavLst>
                                        <p:tav tm="0">
                                          <p:val>
                                            <p:strVal val="ppt_y"/>
                                          </p:val>
                                        </p:tav>
                                        <p:tav tm="100000">
                                          <p:val>
                                            <p:strVal val="ppt_y-.1"/>
                                          </p:val>
                                        </p:tav>
                                      </p:tavLst>
                                    </p:anim>
                                    <p:anim calcmode="lin" valueType="num">
                                      <p:cBhvr>
                                        <p:cTn id="33" dur="500" accel="50000">
                                          <p:stCondLst>
                                            <p:cond delay="500"/>
                                          </p:stCondLst>
                                        </p:cTn>
                                        <p:tgtEl>
                                          <p:spTgt spid="7"/>
                                        </p:tgtEl>
                                        <p:attrNameLst>
                                          <p:attrName>ppt_x</p:attrName>
                                        </p:attrNameLst>
                                      </p:cBhvr>
                                      <p:tavLst>
                                        <p:tav tm="0">
                                          <p:val>
                                            <p:strVal val="ppt_x"/>
                                          </p:val>
                                        </p:tav>
                                        <p:tav tm="100000">
                                          <p:val>
                                            <p:strVal val="ppt_x+.4"/>
                                          </p:val>
                                        </p:tav>
                                      </p:tavLst>
                                    </p:anim>
                                    <p:anim calcmode="lin" valueType="num">
                                      <p:cBhvr>
                                        <p:cTn id="34" dur="1000"/>
                                        <p:tgtEl>
                                          <p:spTgt spid="7"/>
                                        </p:tgtEl>
                                        <p:attrNameLst>
                                          <p:attrName>ppt_h</p:attrName>
                                        </p:attrNameLst>
                                      </p:cBhvr>
                                      <p:tavLst>
                                        <p:tav tm="0">
                                          <p:val>
                                            <p:strVal val="ppt_h"/>
                                          </p:val>
                                        </p:tav>
                                        <p:tav tm="100000">
                                          <p:val>
                                            <p:strVal val="ppt_h"/>
                                          </p:val>
                                        </p:tav>
                                      </p:tavLst>
                                    </p:anim>
                                    <p:anim calcmode="lin" valueType="num">
                                      <p:cBhvr>
                                        <p:cTn id="35" dur="500" accel="50000">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36" dur="500" decel="50000">
                                          <p:stCondLst>
                                            <p:cond delay="500"/>
                                          </p:stCondLst>
                                        </p:cTn>
                                        <p:tgtEl>
                                          <p:spTgt spid="7"/>
                                        </p:tgtEl>
                                        <p:attrNameLst>
                                          <p:attrName>ppt_w</p:attrName>
                                        </p:attrNameLst>
                                      </p:cBhvr>
                                      <p:tavLst>
                                        <p:tav tm="0">
                                          <p:val>
                                            <p:strVal val="ppt_w"/>
                                          </p:val>
                                        </p:tav>
                                        <p:tav tm="100000">
                                          <p:val>
                                            <p:strVal val="ppt_w/.05"/>
                                          </p:val>
                                        </p:tav>
                                      </p:tavLst>
                                    </p:anim>
                                    <p:anim calcmode="lin" valueType="num">
                                      <p:cBhvr>
                                        <p:cTn id="37" dur="500" accel="50000">
                                          <p:stCondLst>
                                            <p:cond delay="500"/>
                                          </p:stCondLst>
                                        </p:cTn>
                                        <p:tgtEl>
                                          <p:spTgt spid="7"/>
                                        </p:tgtEl>
                                        <p:attrNameLst>
                                          <p:attrName>style.rotation</p:attrName>
                                        </p:attrNameLst>
                                      </p:cBhvr>
                                      <p:tavLst>
                                        <p:tav tm="0">
                                          <p:val>
                                            <p:fltVal val="0"/>
                                          </p:val>
                                        </p:tav>
                                        <p:tav tm="100000">
                                          <p:val>
                                            <p:fltVal val="-90"/>
                                          </p:val>
                                        </p:tav>
                                      </p:tavLst>
                                    </p:anim>
                                    <p:set>
                                      <p:cBhvr>
                                        <p:cTn id="38" dur="1" fill="hold">
                                          <p:stCondLst>
                                            <p:cond delay="999"/>
                                          </p:stCondLst>
                                        </p:cTn>
                                        <p:tgtEl>
                                          <p:spTgt spid="7"/>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5507">
                                            <p:txEl>
                                              <p:pRg st="2" end="2"/>
                                            </p:txEl>
                                          </p:spTgt>
                                        </p:tgtEl>
                                        <p:attrNameLst>
                                          <p:attrName>style.visibility</p:attrName>
                                        </p:attrNameLst>
                                      </p:cBhvr>
                                      <p:to>
                                        <p:strVal val="visible"/>
                                      </p:to>
                                    </p:set>
                                    <p:anim calcmode="lin" valueType="num">
                                      <p:cBhvr additive="base">
                                        <p:cTn id="43"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5"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p:cTn id="49"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52" dur="1000" fill="hold"/>
                                        <p:tgtEl>
                                          <p:spTgt spid="2"/>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5" presetClass="exit" presetSubtype="0" fill="hold" nodeType="clickEffect">
                                  <p:stCondLst>
                                    <p:cond delay="0"/>
                                  </p:stCondLst>
                                  <p:childTnLst>
                                    <p:animEffect transition="out" filter="fade">
                                      <p:cBhvr>
                                        <p:cTn id="60" dur="1000" accel="50000">
                                          <p:stCondLst>
                                            <p:cond delay="0"/>
                                          </p:stCondLst>
                                        </p:cTn>
                                        <p:tgtEl>
                                          <p:spTgt spid="2"/>
                                        </p:tgtEl>
                                      </p:cBhvr>
                                    </p:animEffect>
                                    <p:anim calcmode="lin" valueType="num">
                                      <p:cBhvr>
                                        <p:cTn id="61" dur="500" accel="50000">
                                          <p:stCondLst>
                                            <p:cond delay="0"/>
                                          </p:stCondLst>
                                        </p:cTn>
                                        <p:tgtEl>
                                          <p:spTgt spid="2"/>
                                        </p:tgtEl>
                                        <p:attrNameLst>
                                          <p:attrName>ppt_y</p:attrName>
                                        </p:attrNameLst>
                                      </p:cBhvr>
                                      <p:tavLst>
                                        <p:tav tm="0">
                                          <p:val>
                                            <p:strVal val="ppt_y"/>
                                          </p:val>
                                        </p:tav>
                                        <p:tav tm="100000">
                                          <p:val>
                                            <p:strVal val="ppt_y+.1"/>
                                          </p:val>
                                        </p:tav>
                                      </p:tavLst>
                                    </p:anim>
                                    <p:anim calcmode="lin" valueType="num">
                                      <p:cBhvr>
                                        <p:cTn id="62" dur="500" decel="50000">
                                          <p:stCondLst>
                                            <p:cond delay="500"/>
                                          </p:stCondLst>
                                        </p:cTn>
                                        <p:tgtEl>
                                          <p:spTgt spid="2"/>
                                        </p:tgtEl>
                                        <p:attrNameLst>
                                          <p:attrName>ppt_y</p:attrName>
                                        </p:attrNameLst>
                                      </p:cBhvr>
                                      <p:tavLst>
                                        <p:tav tm="0">
                                          <p:val>
                                            <p:strVal val="ppt_y"/>
                                          </p:val>
                                        </p:tav>
                                        <p:tav tm="100000">
                                          <p:val>
                                            <p:strVal val="ppt_y-.1"/>
                                          </p:val>
                                        </p:tav>
                                      </p:tavLst>
                                    </p:anim>
                                    <p:anim calcmode="lin" valueType="num">
                                      <p:cBhvr>
                                        <p:cTn id="63" dur="500" accel="50000">
                                          <p:stCondLst>
                                            <p:cond delay="500"/>
                                          </p:stCondLst>
                                        </p:cTn>
                                        <p:tgtEl>
                                          <p:spTgt spid="2"/>
                                        </p:tgtEl>
                                        <p:attrNameLst>
                                          <p:attrName>ppt_x</p:attrName>
                                        </p:attrNameLst>
                                      </p:cBhvr>
                                      <p:tavLst>
                                        <p:tav tm="0">
                                          <p:val>
                                            <p:strVal val="ppt_x"/>
                                          </p:val>
                                        </p:tav>
                                        <p:tav tm="100000">
                                          <p:val>
                                            <p:strVal val="ppt_x+.4"/>
                                          </p:val>
                                        </p:tav>
                                      </p:tavLst>
                                    </p:anim>
                                    <p:anim calcmode="lin" valueType="num">
                                      <p:cBhvr>
                                        <p:cTn id="64" dur="1000"/>
                                        <p:tgtEl>
                                          <p:spTgt spid="2"/>
                                        </p:tgtEl>
                                        <p:attrNameLst>
                                          <p:attrName>ppt_h</p:attrName>
                                        </p:attrNameLst>
                                      </p:cBhvr>
                                      <p:tavLst>
                                        <p:tav tm="0">
                                          <p:val>
                                            <p:strVal val="ppt_h"/>
                                          </p:val>
                                        </p:tav>
                                        <p:tav tm="100000">
                                          <p:val>
                                            <p:strVal val="ppt_h"/>
                                          </p:val>
                                        </p:tav>
                                      </p:tavLst>
                                    </p:anim>
                                    <p:anim calcmode="lin" valueType="num">
                                      <p:cBhvr>
                                        <p:cTn id="65" dur="500" accel="50000">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66" dur="500" decel="50000">
                                          <p:stCondLst>
                                            <p:cond delay="500"/>
                                          </p:stCondLst>
                                        </p:cTn>
                                        <p:tgtEl>
                                          <p:spTgt spid="2"/>
                                        </p:tgtEl>
                                        <p:attrNameLst>
                                          <p:attrName>ppt_w</p:attrName>
                                        </p:attrNameLst>
                                      </p:cBhvr>
                                      <p:tavLst>
                                        <p:tav tm="0">
                                          <p:val>
                                            <p:strVal val="ppt_w"/>
                                          </p:val>
                                        </p:tav>
                                        <p:tav tm="100000">
                                          <p:val>
                                            <p:strVal val="ppt_w/.05"/>
                                          </p:val>
                                        </p:tav>
                                      </p:tavLst>
                                    </p:anim>
                                    <p:anim calcmode="lin" valueType="num">
                                      <p:cBhvr>
                                        <p:cTn id="67" dur="500" accel="50000">
                                          <p:stCondLst>
                                            <p:cond delay="500"/>
                                          </p:stCondLst>
                                        </p:cTn>
                                        <p:tgtEl>
                                          <p:spTgt spid="2"/>
                                        </p:tgtEl>
                                        <p:attrNameLst>
                                          <p:attrName>style.rotation</p:attrName>
                                        </p:attrNameLst>
                                      </p:cBhvr>
                                      <p:tavLst>
                                        <p:tav tm="0">
                                          <p:val>
                                            <p:fltVal val="0"/>
                                          </p:val>
                                        </p:tav>
                                        <p:tav tm="100000">
                                          <p:val>
                                            <p:fltVal val="-90"/>
                                          </p:val>
                                        </p:tav>
                                      </p:tavLst>
                                    </p:anim>
                                    <p:set>
                                      <p:cBhvr>
                                        <p:cTn id="68" dur="1" fill="hold">
                                          <p:stCondLst>
                                            <p:cond delay="999"/>
                                          </p:stCondLst>
                                        </p:cTn>
                                        <p:tgtEl>
                                          <p:spTgt spid="2"/>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05507">
                                            <p:txEl>
                                              <p:pRg st="3" end="3"/>
                                            </p:txEl>
                                          </p:spTgt>
                                        </p:tgtEl>
                                        <p:attrNameLst>
                                          <p:attrName>style.visibility</p:attrName>
                                        </p:attrNameLst>
                                      </p:cBhvr>
                                      <p:to>
                                        <p:strVal val="visible"/>
                                      </p:to>
                                    </p:set>
                                    <p:anim calcmode="lin" valueType="num">
                                      <p:cBhvr additive="base">
                                        <p:cTn id="73"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05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5" presetClass="entr" presetSubtype="0"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p:cTn id="7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82" dur="1000" fill="hold"/>
                                        <p:tgtEl>
                                          <p:spTgt spid="3"/>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xit" presetSubtype="4" fill="hold" nodeType="clickEffect">
                                  <p:stCondLst>
                                    <p:cond delay="0"/>
                                  </p:stCondLst>
                                  <p:childTnLst>
                                    <p:anim calcmode="lin" valueType="num">
                                      <p:cBhvr additive="base">
                                        <p:cTn id="90" dur="500"/>
                                        <p:tgtEl>
                                          <p:spTgt spid="3"/>
                                        </p:tgtEl>
                                        <p:attrNameLst>
                                          <p:attrName>ppt_x</p:attrName>
                                        </p:attrNameLst>
                                      </p:cBhvr>
                                      <p:tavLst>
                                        <p:tav tm="0">
                                          <p:val>
                                            <p:strVal val="ppt_x"/>
                                          </p:val>
                                        </p:tav>
                                        <p:tav tm="100000">
                                          <p:val>
                                            <p:strVal val="ppt_x"/>
                                          </p:val>
                                        </p:tav>
                                      </p:tavLst>
                                    </p:anim>
                                    <p:anim calcmode="lin" valueType="num">
                                      <p:cBhvr additive="base">
                                        <p:cTn id="91" dur="500"/>
                                        <p:tgtEl>
                                          <p:spTgt spid="3"/>
                                        </p:tgtEl>
                                        <p:attrNameLst>
                                          <p:attrName>ppt_y</p:attrName>
                                        </p:attrNameLst>
                                      </p:cBhvr>
                                      <p:tavLst>
                                        <p:tav tm="0">
                                          <p:val>
                                            <p:strVal val="ppt_y"/>
                                          </p:val>
                                        </p:tav>
                                        <p:tav tm="100000">
                                          <p:val>
                                            <p:strVal val="1+ppt_h/2"/>
                                          </p:val>
                                        </p:tav>
                                      </p:tavLst>
                                    </p:anim>
                                    <p:set>
                                      <p:cBhvr>
                                        <p:cTn id="92" dur="1" fill="hold">
                                          <p:stCondLst>
                                            <p:cond delay="499"/>
                                          </p:stCondLst>
                                        </p:cTn>
                                        <p:tgtEl>
                                          <p:spTgt spid="3"/>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05507">
                                            <p:txEl>
                                              <p:pRg st="4" end="4"/>
                                            </p:txEl>
                                          </p:spTgt>
                                        </p:tgtEl>
                                        <p:attrNameLst>
                                          <p:attrName>style.visibility</p:attrName>
                                        </p:attrNameLst>
                                      </p:cBhvr>
                                      <p:to>
                                        <p:strVal val="visible"/>
                                      </p:to>
                                    </p:set>
                                    <p:anim calcmode="lin" valueType="num">
                                      <p:cBhvr additive="base">
                                        <p:cTn id="97"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05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5" presetClass="entr" presetSubtype="0" fill="hold" nodeType="clickEffect">
                                  <p:stCondLst>
                                    <p:cond delay="0"/>
                                  </p:stCondLst>
                                  <p:childTnLst>
                                    <p:set>
                                      <p:cBhvr>
                                        <p:cTn id="102" dur="1" fill="hold">
                                          <p:stCondLst>
                                            <p:cond delay="0"/>
                                          </p:stCondLst>
                                        </p:cTn>
                                        <p:tgtEl>
                                          <p:spTgt spid="6"/>
                                        </p:tgtEl>
                                        <p:attrNameLst>
                                          <p:attrName>style.visibility</p:attrName>
                                        </p:attrNameLst>
                                      </p:cBhvr>
                                      <p:to>
                                        <p:strVal val="visible"/>
                                      </p:to>
                                    </p:set>
                                    <p:anim calcmode="lin" valueType="num">
                                      <p:cBhvr>
                                        <p:cTn id="103" dur="1000" fill="hold"/>
                                        <p:tgtEl>
                                          <p:spTgt spid="6"/>
                                        </p:tgtEl>
                                        <p:attrNameLst>
                                          <p:attrName>ppt_w</p:attrName>
                                        </p:attrNameLst>
                                      </p:cBhvr>
                                      <p:tavLst>
                                        <p:tav tm="0">
                                          <p:val>
                                            <p:fltVal val="0"/>
                                          </p:val>
                                        </p:tav>
                                        <p:tav tm="100000">
                                          <p:val>
                                            <p:strVal val="#ppt_w"/>
                                          </p:val>
                                        </p:tav>
                                      </p:tavLst>
                                    </p:anim>
                                    <p:anim calcmode="lin" valueType="num">
                                      <p:cBhvr>
                                        <p:cTn id="104" dur="1000" fill="hold"/>
                                        <p:tgtEl>
                                          <p:spTgt spid="6"/>
                                        </p:tgtEl>
                                        <p:attrNameLst>
                                          <p:attrName>ppt_h</p:attrName>
                                        </p:attrNameLst>
                                      </p:cBhvr>
                                      <p:tavLst>
                                        <p:tav tm="0">
                                          <p:val>
                                            <p:fltVal val="0"/>
                                          </p:val>
                                        </p:tav>
                                        <p:tav tm="100000">
                                          <p:val>
                                            <p:strVal val="#ppt_h"/>
                                          </p:val>
                                        </p:tav>
                                      </p:tavLst>
                                    </p:anim>
                                    <p:anim calcmode="lin" valueType="num">
                                      <p:cBhvr>
                                        <p:cTn id="10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8" presetClass="exit" presetSubtype="12" fill="hold" nodeType="clickEffect">
                                  <p:stCondLst>
                                    <p:cond delay="0"/>
                                  </p:stCondLst>
                                  <p:childTnLst>
                                    <p:animEffect transition="out" filter="strips(downLeft)">
                                      <p:cBhvr>
                                        <p:cTn id="110" dur="500"/>
                                        <p:tgtEl>
                                          <p:spTgt spid="6"/>
                                        </p:tgtEl>
                                      </p:cBhvr>
                                    </p:animEffect>
                                    <p:set>
                                      <p:cBhvr>
                                        <p:cTn id="111" dur="1" fill="hold">
                                          <p:stCondLst>
                                            <p:cond delay="499"/>
                                          </p:stCondLst>
                                        </p:cTn>
                                        <p:tgtEl>
                                          <p:spTgt spid="6"/>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405507">
                                            <p:txEl>
                                              <p:pRg st="5" end="5"/>
                                            </p:txEl>
                                          </p:spTgt>
                                        </p:tgtEl>
                                        <p:attrNameLst>
                                          <p:attrName>style.visibility</p:attrName>
                                        </p:attrNameLst>
                                      </p:cBhvr>
                                      <p:to>
                                        <p:strVal val="visible"/>
                                      </p:to>
                                    </p:set>
                                    <p:anim calcmode="lin" valueType="num">
                                      <p:cBhvr additive="base">
                                        <p:cTn id="116" dur="500" fill="hold"/>
                                        <p:tgtEl>
                                          <p:spTgt spid="405507">
                                            <p:txEl>
                                              <p:pRg st="5" end="5"/>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4055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 presetClass="entr" presetSubtype="4" fill="hold" nodeType="clickEffect">
                                  <p:stCondLst>
                                    <p:cond delay="0"/>
                                  </p:stCondLst>
                                  <p:childTnLst>
                                    <p:set>
                                      <p:cBhvr>
                                        <p:cTn id="121" dur="1" fill="hold">
                                          <p:stCondLst>
                                            <p:cond delay="0"/>
                                          </p:stCondLst>
                                        </p:cTn>
                                        <p:tgtEl>
                                          <p:spTgt spid="13"/>
                                        </p:tgtEl>
                                        <p:attrNameLst>
                                          <p:attrName>style.visibility</p:attrName>
                                        </p:attrNameLst>
                                      </p:cBhvr>
                                      <p:to>
                                        <p:strVal val="visible"/>
                                      </p:to>
                                    </p:set>
                                    <p:anim calcmode="lin" valueType="num">
                                      <p:cBhvr additive="base">
                                        <p:cTn id="122" dur="500" fill="hold"/>
                                        <p:tgtEl>
                                          <p:spTgt spid="13"/>
                                        </p:tgtEl>
                                        <p:attrNameLst>
                                          <p:attrName>ppt_x</p:attrName>
                                        </p:attrNameLst>
                                      </p:cBhvr>
                                      <p:tavLst>
                                        <p:tav tm="0">
                                          <p:val>
                                            <p:strVal val="#ppt_x"/>
                                          </p:val>
                                        </p:tav>
                                        <p:tav tm="100000">
                                          <p:val>
                                            <p:strVal val="#ppt_x"/>
                                          </p:val>
                                        </p:tav>
                                      </p:tavLst>
                                    </p:anim>
                                    <p:anim calcmode="lin" valueType="num">
                                      <p:cBhvr additive="base">
                                        <p:cTn id="1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xit" presetSubtype="4" fill="hold" nodeType="clickEffect">
                                  <p:stCondLst>
                                    <p:cond delay="0"/>
                                  </p:stCondLst>
                                  <p:childTnLst>
                                    <p:anim calcmode="lin" valueType="num">
                                      <p:cBhvr additive="base">
                                        <p:cTn id="127" dur="500"/>
                                        <p:tgtEl>
                                          <p:spTgt spid="13"/>
                                        </p:tgtEl>
                                        <p:attrNameLst>
                                          <p:attrName>ppt_x</p:attrName>
                                        </p:attrNameLst>
                                      </p:cBhvr>
                                      <p:tavLst>
                                        <p:tav tm="0">
                                          <p:val>
                                            <p:strVal val="ppt_x"/>
                                          </p:val>
                                        </p:tav>
                                        <p:tav tm="100000">
                                          <p:val>
                                            <p:strVal val="ppt_x"/>
                                          </p:val>
                                        </p:tav>
                                      </p:tavLst>
                                    </p:anim>
                                    <p:anim calcmode="lin" valueType="num">
                                      <p:cBhvr additive="base">
                                        <p:cTn id="128" dur="500"/>
                                        <p:tgtEl>
                                          <p:spTgt spid="13"/>
                                        </p:tgtEl>
                                        <p:attrNameLst>
                                          <p:attrName>ppt_y</p:attrName>
                                        </p:attrNameLst>
                                      </p:cBhvr>
                                      <p:tavLst>
                                        <p:tav tm="0">
                                          <p:val>
                                            <p:strVal val="ppt_y"/>
                                          </p:val>
                                        </p:tav>
                                        <p:tav tm="100000">
                                          <p:val>
                                            <p:strVal val="1+ppt_h/2"/>
                                          </p:val>
                                        </p:tav>
                                      </p:tavLst>
                                    </p:anim>
                                    <p:set>
                                      <p:cBhvr>
                                        <p:cTn id="129" dur="1" fill="hold">
                                          <p:stCondLst>
                                            <p:cond delay="499"/>
                                          </p:stCondLst>
                                        </p:cTn>
                                        <p:tgtEl>
                                          <p:spTgt spid="13"/>
                                        </p:tgtEl>
                                        <p:attrNameLst>
                                          <p:attrName>style.visibility</p:attrName>
                                        </p:attrNameLst>
                                      </p:cBhvr>
                                      <p:to>
                                        <p:strVal val="hidden"/>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405507">
                                            <p:txEl>
                                              <p:pRg st="6" end="6"/>
                                            </p:txEl>
                                          </p:spTgt>
                                        </p:tgtEl>
                                        <p:attrNameLst>
                                          <p:attrName>style.visibility</p:attrName>
                                        </p:attrNameLst>
                                      </p:cBhvr>
                                      <p:to>
                                        <p:strVal val="visible"/>
                                      </p:to>
                                    </p:set>
                                    <p:anim calcmode="lin" valueType="num">
                                      <p:cBhvr additive="base">
                                        <p:cTn id="134" dur="500" fill="hold"/>
                                        <p:tgtEl>
                                          <p:spTgt spid="405507">
                                            <p:txEl>
                                              <p:pRg st="6" end="6"/>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4055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P spid="7" grpId="0" animBg="1"/>
      <p:bldP spid="7" grpId="1"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FEF2FDC-1A32-4A2E-8975-9CE2018D12D6}"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440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graphicFrame>
        <p:nvGraphicFramePr>
          <p:cNvPr id="275462" name="Object 6"/>
          <p:cNvGraphicFramePr>
            <a:graphicFrameLocks noChangeAspect="1"/>
          </p:cNvGraphicFramePr>
          <p:nvPr/>
        </p:nvGraphicFramePr>
        <p:xfrm>
          <a:off x="1258888" y="5097463"/>
          <a:ext cx="7654925" cy="1143000"/>
        </p:xfrm>
        <a:graphic>
          <a:graphicData uri="http://schemas.openxmlformats.org/presentationml/2006/ole">
            <mc:AlternateContent xmlns:mc="http://schemas.openxmlformats.org/markup-compatibility/2006">
              <mc:Choice xmlns:v="urn:schemas-microsoft-com:vml" Requires="v">
                <p:oleObj spid="_x0000_s44043" name="Equation" r:id="rId4" imgW="3403600" imgH="508000" progId="Equation.3">
                  <p:embed/>
                </p:oleObj>
              </mc:Choice>
              <mc:Fallback>
                <p:oleObj name="Equation" r:id="rId4" imgW="3403600" imgH="5080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5097463"/>
                        <a:ext cx="76549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7" name="Rectangle 2"/>
          <p:cNvSpPr>
            <a:spLocks noGrp="1" noChangeArrowheads="1"/>
          </p:cNvSpPr>
          <p:nvPr>
            <p:ph type="title"/>
          </p:nvPr>
        </p:nvSpPr>
        <p:spPr/>
        <p:txBody>
          <a:bodyPr/>
          <a:lstStyle/>
          <a:p>
            <a:pPr algn="l" eaLnBrk="1" hangingPunct="1"/>
            <a:r>
              <a:rPr lang="zh-CN" altLang="en-US" smtClean="0">
                <a:sym typeface="Symbol" panose="05050102010706020507" pitchFamily="18" charset="2"/>
              </a:rPr>
              <a:t>证明</a:t>
            </a:r>
            <a:r>
              <a:rPr lang="en-US" altLang="zh-CN" smtClean="0">
                <a:sym typeface="Symbol" panose="05050102010706020507" pitchFamily="18" charset="2"/>
              </a:rPr>
              <a:t>(</a:t>
            </a:r>
            <a:r>
              <a:rPr lang="zh-CN" altLang="en-US" smtClean="0">
                <a:sym typeface="Symbol" panose="05050102010706020507" pitchFamily="18" charset="2"/>
              </a:rPr>
              <a:t>续</a:t>
            </a:r>
            <a:r>
              <a:rPr lang="en-US" altLang="zh-CN" smtClean="0">
                <a:sym typeface="Symbol" panose="05050102010706020507" pitchFamily="18" charset="2"/>
              </a:rPr>
              <a:t>)</a:t>
            </a:r>
          </a:p>
        </p:txBody>
      </p:sp>
      <p:sp>
        <p:nvSpPr>
          <p:cNvPr id="275459" name="Rectangle 3"/>
          <p:cNvSpPr>
            <a:spLocks noGrp="1" noChangeArrowheads="1"/>
          </p:cNvSpPr>
          <p:nvPr>
            <p:ph type="body" idx="1"/>
          </p:nvPr>
        </p:nvSpPr>
        <p:spPr>
          <a:xfrm>
            <a:off x="1219200" y="1219200"/>
            <a:ext cx="7620000" cy="1924050"/>
          </a:xfrm>
        </p:spPr>
        <p:txBody>
          <a:bodyPr/>
          <a:lstStyle/>
          <a:p>
            <a:pPr marL="457200" indent="-457200" eaLnBrk="1" hangingPunct="1">
              <a:lnSpc>
                <a:spcPct val="150000"/>
              </a:lnSpc>
              <a:buClrTx/>
              <a:buFontTx/>
              <a:buNone/>
            </a:pPr>
            <a:r>
              <a:rPr lang="zh-CN" altLang="en-US" smtClean="0">
                <a:sym typeface="Symbol" panose="05050102010706020507" pitchFamily="18" charset="2"/>
              </a:rPr>
              <a:t>所以，当</a:t>
            </a:r>
            <a:r>
              <a:rPr lang="en-US" altLang="zh-CN" baseline="-25000" smtClean="0">
                <a:sym typeface="Symbol" panose="05050102010706020507" pitchFamily="18" charset="2"/>
              </a:rPr>
              <a:t>2</a:t>
            </a:r>
            <a:r>
              <a:rPr lang="en-US" altLang="zh-CN" smtClean="0">
                <a:sym typeface="Symbol" panose="05050102010706020507" pitchFamily="18" charset="2"/>
              </a:rPr>
              <a:t>≥1</a:t>
            </a:r>
            <a:r>
              <a:rPr lang="zh-CN" altLang="en-US" smtClean="0">
                <a:sym typeface="Symbol" panose="05050102010706020507" pitchFamily="18" charset="2"/>
              </a:rPr>
              <a:t>时，</a:t>
            </a:r>
            <a:r>
              <a:rPr lang="en-US" altLang="zh-CN" smtClean="0">
                <a:sym typeface="Symbol" panose="05050102010706020507" pitchFamily="18" charset="2"/>
              </a:rPr>
              <a:t>p</a:t>
            </a:r>
            <a:r>
              <a:rPr lang="en-US" altLang="zh-CN" baseline="-25000" smtClean="0">
                <a:sym typeface="Symbol" panose="05050102010706020507" pitchFamily="18" charset="2"/>
              </a:rPr>
              <a:t>j</a:t>
            </a:r>
            <a:r>
              <a:rPr lang="zh-CN" altLang="en-US" smtClean="0">
                <a:sym typeface="Symbol" panose="05050102010706020507" pitchFamily="18" charset="2"/>
              </a:rPr>
              <a:t>＝</a:t>
            </a:r>
            <a:r>
              <a:rPr lang="en-US" altLang="zh-CN" smtClean="0">
                <a:sym typeface="Symbol" panose="05050102010706020507" pitchFamily="18" charset="2"/>
              </a:rPr>
              <a:t>0</a:t>
            </a:r>
            <a:r>
              <a:rPr lang="zh-CN" altLang="en-US" smtClean="0">
                <a:sym typeface="Symbol" panose="05050102010706020507" pitchFamily="18" charset="2"/>
              </a:rPr>
              <a:t>，</a:t>
            </a:r>
            <a:r>
              <a:rPr lang="en-US" altLang="zh-CN" smtClean="0">
                <a:sym typeface="Symbol" panose="05050102010706020507" pitchFamily="18" charset="2"/>
              </a:rPr>
              <a:t>j=01,2,…</a:t>
            </a:r>
          </a:p>
          <a:p>
            <a:pPr marL="457200" indent="-457200" eaLnBrk="1" hangingPunct="1">
              <a:lnSpc>
                <a:spcPct val="150000"/>
              </a:lnSpc>
              <a:buClrTx/>
              <a:buFontTx/>
              <a:buNone/>
            </a:pPr>
            <a:r>
              <a:rPr lang="zh-CN" altLang="en-US" smtClean="0">
                <a:sym typeface="Symbol" panose="05050102010706020507" pitchFamily="18" charset="2"/>
              </a:rPr>
              <a:t>当</a:t>
            </a:r>
            <a:r>
              <a:rPr lang="en-US" altLang="zh-CN" baseline="-25000" smtClean="0">
                <a:sym typeface="Symbol" panose="05050102010706020507" pitchFamily="18" charset="2"/>
              </a:rPr>
              <a:t>2</a:t>
            </a:r>
            <a:r>
              <a:rPr lang="zh-CN" altLang="en-US" smtClean="0">
                <a:sym typeface="Symbol" panose="05050102010706020507" pitchFamily="18" charset="2"/>
              </a:rPr>
              <a:t>＜</a:t>
            </a:r>
            <a:r>
              <a:rPr lang="en-US" altLang="zh-CN" smtClean="0">
                <a:sym typeface="Symbol" panose="05050102010706020507" pitchFamily="18" charset="2"/>
              </a:rPr>
              <a:t>1</a:t>
            </a:r>
            <a:r>
              <a:rPr lang="zh-CN" altLang="en-US" smtClean="0">
                <a:sym typeface="Symbol" panose="05050102010706020507" pitchFamily="18" charset="2"/>
              </a:rPr>
              <a:t>时，</a:t>
            </a:r>
            <a:r>
              <a:rPr lang="en-US" altLang="zh-CN" smtClean="0">
                <a:sym typeface="Symbol" panose="05050102010706020507" pitchFamily="18" charset="2"/>
              </a:rPr>
              <a:t>{p</a:t>
            </a:r>
            <a:r>
              <a:rPr lang="en-US" altLang="zh-CN" baseline="-25000" smtClean="0">
                <a:sym typeface="Symbol" panose="05050102010706020507" pitchFamily="18" charset="2"/>
              </a:rPr>
              <a:t>j</a:t>
            </a:r>
            <a:r>
              <a:rPr lang="zh-CN" altLang="en-US" smtClean="0">
                <a:sym typeface="Symbol" panose="05050102010706020507" pitchFamily="18" charset="2"/>
              </a:rPr>
              <a:t>，</a:t>
            </a:r>
            <a:r>
              <a:rPr lang="en-US" altLang="zh-CN" smtClean="0">
                <a:sym typeface="Symbol" panose="05050102010706020507" pitchFamily="18" charset="2"/>
              </a:rPr>
              <a:t>j≥0}</a:t>
            </a:r>
            <a:r>
              <a:rPr lang="zh-CN" altLang="en-US" smtClean="0">
                <a:sym typeface="Symbol" panose="05050102010706020507" pitchFamily="18" charset="2"/>
              </a:rPr>
              <a:t>存在，与初始条件无关，且</a:t>
            </a:r>
          </a:p>
        </p:txBody>
      </p:sp>
      <p:graphicFrame>
        <p:nvGraphicFramePr>
          <p:cNvPr id="275461" name="Object 5"/>
          <p:cNvGraphicFramePr>
            <a:graphicFrameLocks noChangeAspect="1"/>
          </p:cNvGraphicFramePr>
          <p:nvPr/>
        </p:nvGraphicFramePr>
        <p:xfrm>
          <a:off x="1258888" y="3284538"/>
          <a:ext cx="7054850" cy="1227137"/>
        </p:xfrm>
        <a:graphic>
          <a:graphicData uri="http://schemas.openxmlformats.org/presentationml/2006/ole">
            <mc:AlternateContent xmlns:mc="http://schemas.openxmlformats.org/markup-compatibility/2006">
              <mc:Choice xmlns:v="urn:schemas-microsoft-com:vml" Requires="v">
                <p:oleObj spid="_x0000_s44044" name="Equation" r:id="rId6" imgW="3136900" imgH="546100" progId="Equation.3">
                  <p:embed/>
                </p:oleObj>
              </mc:Choice>
              <mc:Fallback>
                <p:oleObj name="Equation" r:id="rId6" imgW="3136900" imgH="5461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3284538"/>
                        <a:ext cx="7054850" cy="122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03E4BC25-F2EE-46A7-AEA5-EC6803B8FEBF}" type="slidenum">
              <a:rPr lang="zh-CN" altLang="en-US" sz="1800" smtClean="0">
                <a:solidFill>
                  <a:srgbClr val="00FF00"/>
                </a:solidFill>
                <a:ea typeface="黑体" panose="02010609060101010101" pitchFamily="49" charset="-122"/>
              </a:rPr>
              <a:pPr/>
              <a:t>20</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additive="base">
                                        <p:cTn id="7" dur="500" fill="hold"/>
                                        <p:tgtEl>
                                          <p:spTgt spid="275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545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75459">
                                            <p:txEl>
                                              <p:pRg st="1" end="1"/>
                                            </p:txEl>
                                          </p:spTgt>
                                        </p:tgtEl>
                                        <p:attrNameLst>
                                          <p:attrName>style.visibility</p:attrName>
                                        </p:attrNameLst>
                                      </p:cBhvr>
                                      <p:to>
                                        <p:strVal val="visible"/>
                                      </p:to>
                                    </p:set>
                                    <p:anim calcmode="lin" valueType="num">
                                      <p:cBhvr additive="base">
                                        <p:cTn id="13" dur="500" fill="hold"/>
                                        <p:tgtEl>
                                          <p:spTgt spid="275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545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75461"/>
                                        </p:tgtEl>
                                        <p:attrNameLst>
                                          <p:attrName>style.visibility</p:attrName>
                                        </p:attrNameLst>
                                      </p:cBhvr>
                                      <p:to>
                                        <p:strVal val="visible"/>
                                      </p:to>
                                    </p:set>
                                    <p:anim calcmode="lin" valueType="num">
                                      <p:cBhvr additive="base">
                                        <p:cTn id="19" dur="500" fill="hold"/>
                                        <p:tgtEl>
                                          <p:spTgt spid="275461"/>
                                        </p:tgtEl>
                                        <p:attrNameLst>
                                          <p:attrName>ppt_x</p:attrName>
                                        </p:attrNameLst>
                                      </p:cBhvr>
                                      <p:tavLst>
                                        <p:tav tm="0">
                                          <p:val>
                                            <p:strVal val="#ppt_x"/>
                                          </p:val>
                                        </p:tav>
                                        <p:tav tm="100000">
                                          <p:val>
                                            <p:strVal val="#ppt_x"/>
                                          </p:val>
                                        </p:tav>
                                      </p:tavLst>
                                    </p:anim>
                                    <p:anim calcmode="lin" valueType="num">
                                      <p:cBhvr additive="base">
                                        <p:cTn id="20" dur="500" fill="hold"/>
                                        <p:tgtEl>
                                          <p:spTgt spid="275461"/>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275462"/>
                                        </p:tgtEl>
                                        <p:attrNameLst>
                                          <p:attrName>style.visibility</p:attrName>
                                        </p:attrNameLst>
                                      </p:cBhvr>
                                      <p:to>
                                        <p:strVal val="visible"/>
                                      </p:to>
                                    </p:set>
                                    <p:anim calcmode="lin" valueType="num">
                                      <p:cBhvr additive="base">
                                        <p:cTn id="25" dur="500" fill="hold"/>
                                        <p:tgtEl>
                                          <p:spTgt spid="275462"/>
                                        </p:tgtEl>
                                        <p:attrNameLst>
                                          <p:attrName>ppt_x</p:attrName>
                                        </p:attrNameLst>
                                      </p:cBhvr>
                                      <p:tavLst>
                                        <p:tav tm="0">
                                          <p:val>
                                            <p:strVal val="#ppt_x"/>
                                          </p:val>
                                        </p:tav>
                                        <p:tav tm="100000">
                                          <p:val>
                                            <p:strVal val="#ppt_x"/>
                                          </p:val>
                                        </p:tav>
                                      </p:tavLst>
                                    </p:anim>
                                    <p:anim calcmode="lin" valueType="num">
                                      <p:cBhvr additive="base">
                                        <p:cTn id="26" dur="500" fill="hold"/>
                                        <p:tgtEl>
                                          <p:spTgt spid="2754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3377E59-8F2B-468D-A77F-4837CB16ED90}"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460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46084" name="Rectangle 2"/>
          <p:cNvSpPr>
            <a:spLocks noGrp="1" noChangeArrowheads="1"/>
          </p:cNvSpPr>
          <p:nvPr>
            <p:ph type="title"/>
          </p:nvPr>
        </p:nvSpPr>
        <p:spPr/>
        <p:txBody>
          <a:bodyPr/>
          <a:lstStyle/>
          <a:p>
            <a:pPr eaLnBrk="1" hangingPunct="1"/>
            <a:r>
              <a:rPr lang="zh-CN" altLang="en-US" smtClean="0">
                <a:latin typeface="黑体" panose="02010609060101010101" pitchFamily="49" charset="-122"/>
              </a:rPr>
              <a:t>结论</a:t>
            </a:r>
          </a:p>
        </p:txBody>
      </p:sp>
      <p:sp>
        <p:nvSpPr>
          <p:cNvPr id="276483" name="Rectangle 3"/>
          <p:cNvSpPr>
            <a:spLocks noGrp="1" noChangeArrowheads="1"/>
          </p:cNvSpPr>
          <p:nvPr>
            <p:ph type="body" idx="1"/>
          </p:nvPr>
        </p:nvSpPr>
        <p:spPr>
          <a:xfrm>
            <a:off x="1143000" y="1143000"/>
            <a:ext cx="7696200" cy="512763"/>
          </a:xfrm>
        </p:spPr>
        <p:txBody>
          <a:bodyPr/>
          <a:lstStyle/>
          <a:p>
            <a:pPr eaLnBrk="1" hangingPunct="1">
              <a:buFont typeface="Wingdings" panose="05000000000000000000" pitchFamily="2" charset="2"/>
              <a:buNone/>
            </a:pPr>
            <a:r>
              <a:rPr lang="zh-CN" altLang="en-US" smtClean="0">
                <a:latin typeface="黑体" panose="02010609060101010101" pitchFamily="49" charset="-122"/>
              </a:rPr>
              <a:t>在统计平衡的条件下，有</a:t>
            </a:r>
          </a:p>
        </p:txBody>
      </p:sp>
      <p:graphicFrame>
        <p:nvGraphicFramePr>
          <p:cNvPr id="276484" name="Object 4"/>
          <p:cNvGraphicFramePr>
            <a:graphicFrameLocks noChangeAspect="1"/>
          </p:cNvGraphicFramePr>
          <p:nvPr/>
        </p:nvGraphicFramePr>
        <p:xfrm>
          <a:off x="1447800" y="2513013"/>
          <a:ext cx="2667000" cy="1001712"/>
        </p:xfrm>
        <a:graphic>
          <a:graphicData uri="http://schemas.openxmlformats.org/presentationml/2006/ole">
            <mc:AlternateContent xmlns:mc="http://schemas.openxmlformats.org/markup-compatibility/2006">
              <mc:Choice xmlns:v="urn:schemas-microsoft-com:vml" Requires="v">
                <p:oleObj spid="_x0000_s46097" name="Equation" r:id="rId4" imgW="1180588" imgH="444307" progId="Equation.3">
                  <p:embed/>
                </p:oleObj>
              </mc:Choice>
              <mc:Fallback>
                <p:oleObj name="Equation" r:id="rId4" imgW="1180588" imgH="44430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513013"/>
                        <a:ext cx="2667000"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485" name="Rectangle 5"/>
          <p:cNvSpPr>
            <a:spLocks noChangeArrowheads="1"/>
          </p:cNvSpPr>
          <p:nvPr/>
        </p:nvSpPr>
        <p:spPr bwMode="auto">
          <a:xfrm>
            <a:off x="1143000" y="1827213"/>
            <a:ext cx="2057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solidFill>
                  <a:srgbClr val="CC00CC"/>
                </a:solidFill>
              </a:rPr>
              <a:t>平均队长</a:t>
            </a:r>
            <a:r>
              <a:rPr lang="zh-CN" altLang="en-US"/>
              <a:t>为</a:t>
            </a:r>
          </a:p>
        </p:txBody>
      </p:sp>
      <p:graphicFrame>
        <p:nvGraphicFramePr>
          <p:cNvPr id="276486" name="Object 6"/>
          <p:cNvGraphicFramePr>
            <a:graphicFrameLocks noChangeAspect="1"/>
          </p:cNvGraphicFramePr>
          <p:nvPr/>
        </p:nvGraphicFramePr>
        <p:xfrm>
          <a:off x="2195513" y="5459413"/>
          <a:ext cx="4038600" cy="865187"/>
        </p:xfrm>
        <a:graphic>
          <a:graphicData uri="http://schemas.openxmlformats.org/presentationml/2006/ole">
            <mc:AlternateContent xmlns:mc="http://schemas.openxmlformats.org/markup-compatibility/2006">
              <mc:Choice xmlns:v="urn:schemas-microsoft-com:vml" Requires="v">
                <p:oleObj spid="_x0000_s46098" name="Equation" r:id="rId6" imgW="2070100" imgH="444500" progId="Equation.DSMT4">
                  <p:embed/>
                </p:oleObj>
              </mc:Choice>
              <mc:Fallback>
                <p:oleObj name="Equation" r:id="rId6" imgW="2070100" imgH="4445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5459413"/>
                        <a:ext cx="4038600"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487" name="Rectangle 7"/>
          <p:cNvSpPr>
            <a:spLocks noChangeArrowheads="1"/>
          </p:cNvSpPr>
          <p:nvPr/>
        </p:nvSpPr>
        <p:spPr bwMode="auto">
          <a:xfrm>
            <a:off x="1219200" y="4773613"/>
            <a:ext cx="27432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solidFill>
                  <a:srgbClr val="CC00CC"/>
                </a:solidFill>
              </a:rPr>
              <a:t>平均等待队长</a:t>
            </a:r>
            <a:r>
              <a:rPr lang="zh-CN" altLang="en-US"/>
              <a:t>为</a:t>
            </a:r>
          </a:p>
        </p:txBody>
      </p:sp>
      <p:graphicFrame>
        <p:nvGraphicFramePr>
          <p:cNvPr id="276488" name="Object 8"/>
          <p:cNvGraphicFramePr>
            <a:graphicFrameLocks noChangeAspect="1"/>
          </p:cNvGraphicFramePr>
          <p:nvPr/>
        </p:nvGraphicFramePr>
        <p:xfrm>
          <a:off x="6246813" y="5594350"/>
          <a:ext cx="1905000" cy="550863"/>
        </p:xfrm>
        <a:graphic>
          <a:graphicData uri="http://schemas.openxmlformats.org/presentationml/2006/ole">
            <mc:AlternateContent xmlns:mc="http://schemas.openxmlformats.org/markup-compatibility/2006">
              <mc:Choice xmlns:v="urn:schemas-microsoft-com:vml" Requires="v">
                <p:oleObj spid="_x0000_s46099" name="Equation" r:id="rId8" imgW="875920" imgH="253890" progId="Equation.DSMT4">
                  <p:embed/>
                </p:oleObj>
              </mc:Choice>
              <mc:Fallback>
                <p:oleObj name="Equation" r:id="rId8" imgW="875920" imgH="25389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6813" y="5594350"/>
                        <a:ext cx="19050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489" name="Object 9"/>
          <p:cNvGraphicFramePr>
            <a:graphicFrameLocks noChangeAspect="1"/>
          </p:cNvGraphicFramePr>
          <p:nvPr/>
        </p:nvGraphicFramePr>
        <p:xfrm>
          <a:off x="1752600" y="3687763"/>
          <a:ext cx="7162800" cy="912812"/>
        </p:xfrm>
        <a:graphic>
          <a:graphicData uri="http://schemas.openxmlformats.org/presentationml/2006/ole">
            <mc:AlternateContent xmlns:mc="http://schemas.openxmlformats.org/markup-compatibility/2006">
              <mc:Choice xmlns:v="urn:schemas-microsoft-com:vml" Requires="v">
                <p:oleObj spid="_x0000_s46100" name="Equation" r:id="rId10" imgW="3683000" imgH="469900" progId="Equation.DSMT4">
                  <p:embed/>
                </p:oleObj>
              </mc:Choice>
              <mc:Fallback>
                <p:oleObj name="Equation" r:id="rId10" imgW="3683000" imgH="4699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3687763"/>
                        <a:ext cx="7162800"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F33FED06-22C8-436F-BA91-3B2FD7A8CE3E}" type="slidenum">
              <a:rPr lang="zh-CN" altLang="en-US" sz="1800" smtClean="0">
                <a:solidFill>
                  <a:srgbClr val="00FF00"/>
                </a:solidFill>
                <a:ea typeface="黑体" panose="02010609060101010101" pitchFamily="49" charset="-122"/>
              </a:rPr>
              <a:pPr/>
              <a:t>21</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76485"/>
                                        </p:tgtEl>
                                        <p:attrNameLst>
                                          <p:attrName>style.visibility</p:attrName>
                                        </p:attrNameLst>
                                      </p:cBhvr>
                                      <p:to>
                                        <p:strVal val="visible"/>
                                      </p:to>
                                    </p:set>
                                    <p:anim calcmode="lin" valueType="num">
                                      <p:cBhvr additive="base">
                                        <p:cTn id="12" dur="500" fill="hold"/>
                                        <p:tgtEl>
                                          <p:spTgt spid="276485"/>
                                        </p:tgtEl>
                                        <p:attrNameLst>
                                          <p:attrName>ppt_x</p:attrName>
                                        </p:attrNameLst>
                                      </p:cBhvr>
                                      <p:tavLst>
                                        <p:tav tm="0">
                                          <p:val>
                                            <p:strVal val="#ppt_x"/>
                                          </p:val>
                                        </p:tav>
                                        <p:tav tm="100000">
                                          <p:val>
                                            <p:strVal val="#ppt_x"/>
                                          </p:val>
                                        </p:tav>
                                      </p:tavLst>
                                    </p:anim>
                                    <p:anim calcmode="lin" valueType="num">
                                      <p:cBhvr additive="base">
                                        <p:cTn id="13" dur="500" fill="hold"/>
                                        <p:tgtEl>
                                          <p:spTgt spid="27648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276487"/>
                                        </p:tgtEl>
                                        <p:attrNameLst>
                                          <p:attrName>style.visibility</p:attrName>
                                        </p:attrNameLst>
                                      </p:cBhvr>
                                      <p:to>
                                        <p:strVal val="visible"/>
                                      </p:to>
                                    </p:set>
                                    <p:anim calcmode="lin" valueType="num">
                                      <p:cBhvr additive="base">
                                        <p:cTn id="17" dur="500" fill="hold"/>
                                        <p:tgtEl>
                                          <p:spTgt spid="276487"/>
                                        </p:tgtEl>
                                        <p:attrNameLst>
                                          <p:attrName>ppt_x</p:attrName>
                                        </p:attrNameLst>
                                      </p:cBhvr>
                                      <p:tavLst>
                                        <p:tav tm="0">
                                          <p:val>
                                            <p:strVal val="#ppt_x"/>
                                          </p:val>
                                        </p:tav>
                                        <p:tav tm="100000">
                                          <p:val>
                                            <p:strVal val="#ppt_x"/>
                                          </p:val>
                                        </p:tav>
                                      </p:tavLst>
                                    </p:anim>
                                    <p:anim calcmode="lin" valueType="num">
                                      <p:cBhvr additive="base">
                                        <p:cTn id="18" dur="500" fill="hold"/>
                                        <p:tgtEl>
                                          <p:spTgt spid="276487"/>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276484"/>
                                        </p:tgtEl>
                                        <p:attrNameLst>
                                          <p:attrName>style.visibility</p:attrName>
                                        </p:attrNameLst>
                                      </p:cBhvr>
                                      <p:to>
                                        <p:strVal val="visible"/>
                                      </p:to>
                                    </p:set>
                                    <p:anim calcmode="lin" valueType="num">
                                      <p:cBhvr additive="base">
                                        <p:cTn id="23" dur="500" fill="hold"/>
                                        <p:tgtEl>
                                          <p:spTgt spid="276484"/>
                                        </p:tgtEl>
                                        <p:attrNameLst>
                                          <p:attrName>ppt_x</p:attrName>
                                        </p:attrNameLst>
                                      </p:cBhvr>
                                      <p:tavLst>
                                        <p:tav tm="0">
                                          <p:val>
                                            <p:strVal val="#ppt_x"/>
                                          </p:val>
                                        </p:tav>
                                        <p:tav tm="100000">
                                          <p:val>
                                            <p:strVal val="#ppt_x"/>
                                          </p:val>
                                        </p:tav>
                                      </p:tavLst>
                                    </p:anim>
                                    <p:anim calcmode="lin" valueType="num">
                                      <p:cBhvr additive="base">
                                        <p:cTn id="24" dur="500" fill="hold"/>
                                        <p:tgtEl>
                                          <p:spTgt spid="276484"/>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nodeType="clickEffect">
                                  <p:stCondLst>
                                    <p:cond delay="0"/>
                                  </p:stCondLst>
                                  <p:childTnLst>
                                    <p:set>
                                      <p:cBhvr>
                                        <p:cTn id="28" dur="1" fill="hold">
                                          <p:stCondLst>
                                            <p:cond delay="0"/>
                                          </p:stCondLst>
                                        </p:cTn>
                                        <p:tgtEl>
                                          <p:spTgt spid="276489"/>
                                        </p:tgtEl>
                                        <p:attrNameLst>
                                          <p:attrName>style.visibility</p:attrName>
                                        </p:attrNameLst>
                                      </p:cBhvr>
                                      <p:to>
                                        <p:strVal val="visible"/>
                                      </p:to>
                                    </p:set>
                                    <p:anim calcmode="lin" valueType="num">
                                      <p:cBhvr additive="base">
                                        <p:cTn id="29" dur="500" fill="hold"/>
                                        <p:tgtEl>
                                          <p:spTgt spid="276489"/>
                                        </p:tgtEl>
                                        <p:attrNameLst>
                                          <p:attrName>ppt_x</p:attrName>
                                        </p:attrNameLst>
                                      </p:cBhvr>
                                      <p:tavLst>
                                        <p:tav tm="0">
                                          <p:val>
                                            <p:strVal val="#ppt_x"/>
                                          </p:val>
                                        </p:tav>
                                        <p:tav tm="100000">
                                          <p:val>
                                            <p:strVal val="#ppt_x"/>
                                          </p:val>
                                        </p:tav>
                                      </p:tavLst>
                                    </p:anim>
                                    <p:anim calcmode="lin" valueType="num">
                                      <p:cBhvr additive="base">
                                        <p:cTn id="30" dur="500" fill="hold"/>
                                        <p:tgtEl>
                                          <p:spTgt spid="276489"/>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276486"/>
                                        </p:tgtEl>
                                        <p:attrNameLst>
                                          <p:attrName>style.visibility</p:attrName>
                                        </p:attrNameLst>
                                      </p:cBhvr>
                                      <p:to>
                                        <p:strVal val="visible"/>
                                      </p:to>
                                    </p:set>
                                    <p:anim calcmode="lin" valueType="num">
                                      <p:cBhvr additive="base">
                                        <p:cTn id="35" dur="500" fill="hold"/>
                                        <p:tgtEl>
                                          <p:spTgt spid="276486"/>
                                        </p:tgtEl>
                                        <p:attrNameLst>
                                          <p:attrName>ppt_x</p:attrName>
                                        </p:attrNameLst>
                                      </p:cBhvr>
                                      <p:tavLst>
                                        <p:tav tm="0">
                                          <p:val>
                                            <p:strVal val="#ppt_x"/>
                                          </p:val>
                                        </p:tav>
                                        <p:tav tm="100000">
                                          <p:val>
                                            <p:strVal val="#ppt_x"/>
                                          </p:val>
                                        </p:tav>
                                      </p:tavLst>
                                    </p:anim>
                                    <p:anim calcmode="lin" valueType="num">
                                      <p:cBhvr additive="base">
                                        <p:cTn id="36" dur="500" fill="hold"/>
                                        <p:tgtEl>
                                          <p:spTgt spid="276486"/>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nodeType="clickEffect">
                                  <p:stCondLst>
                                    <p:cond delay="0"/>
                                  </p:stCondLst>
                                  <p:childTnLst>
                                    <p:set>
                                      <p:cBhvr>
                                        <p:cTn id="40" dur="1" fill="hold">
                                          <p:stCondLst>
                                            <p:cond delay="0"/>
                                          </p:stCondLst>
                                        </p:cTn>
                                        <p:tgtEl>
                                          <p:spTgt spid="276488"/>
                                        </p:tgtEl>
                                        <p:attrNameLst>
                                          <p:attrName>style.visibility</p:attrName>
                                        </p:attrNameLst>
                                      </p:cBhvr>
                                      <p:to>
                                        <p:strVal val="visible"/>
                                      </p:to>
                                    </p:set>
                                    <p:anim calcmode="lin" valueType="num">
                                      <p:cBhvr additive="base">
                                        <p:cTn id="41" dur="500" fill="hold"/>
                                        <p:tgtEl>
                                          <p:spTgt spid="276488"/>
                                        </p:tgtEl>
                                        <p:attrNameLst>
                                          <p:attrName>ppt_x</p:attrName>
                                        </p:attrNameLst>
                                      </p:cBhvr>
                                      <p:tavLst>
                                        <p:tav tm="0">
                                          <p:val>
                                            <p:strVal val="#ppt_x"/>
                                          </p:val>
                                        </p:tav>
                                        <p:tav tm="100000">
                                          <p:val>
                                            <p:strVal val="#ppt_x"/>
                                          </p:val>
                                        </p:tav>
                                      </p:tavLst>
                                    </p:anim>
                                    <p:anim calcmode="lin" valueType="num">
                                      <p:cBhvr additive="base">
                                        <p:cTn id="42" dur="500" fill="hold"/>
                                        <p:tgtEl>
                                          <p:spTgt spid="27648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advAuto="0"/>
      <p:bldP spid="276485" grpId="0" autoUpdateAnimBg="0"/>
      <p:bldP spid="27648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E59E1E0-8D7B-4CC1-9CF0-5373BBAA7F99}"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481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48132" name="Rectangle 2"/>
          <p:cNvSpPr>
            <a:spLocks noGrp="1" noChangeArrowheads="1"/>
          </p:cNvSpPr>
          <p:nvPr>
            <p:ph type="title"/>
          </p:nvPr>
        </p:nvSpPr>
        <p:spPr/>
        <p:txBody>
          <a:bodyPr/>
          <a:lstStyle/>
          <a:p>
            <a:pPr eaLnBrk="1" hangingPunct="1"/>
            <a:r>
              <a:rPr lang="en-US" altLang="zh-CN" smtClean="0"/>
              <a:t>3.</a:t>
            </a:r>
            <a:r>
              <a:rPr lang="zh-CN" altLang="en-US" smtClean="0"/>
              <a:t>等待时间与逗留时间</a:t>
            </a:r>
          </a:p>
        </p:txBody>
      </p:sp>
      <p:sp>
        <p:nvSpPr>
          <p:cNvPr id="277507" name="Rectangle 3"/>
          <p:cNvSpPr>
            <a:spLocks noGrp="1" noChangeArrowheads="1"/>
          </p:cNvSpPr>
          <p:nvPr>
            <p:ph type="body" idx="1"/>
          </p:nvPr>
        </p:nvSpPr>
        <p:spPr>
          <a:xfrm>
            <a:off x="1143000" y="1066800"/>
            <a:ext cx="7696200" cy="420688"/>
          </a:xfrm>
        </p:spPr>
        <p:txBody>
          <a:bodyPr/>
          <a:lstStyle/>
          <a:p>
            <a:pPr algn="r" eaLnBrk="1" hangingPunct="1">
              <a:lnSpc>
                <a:spcPct val="115000"/>
              </a:lnSpc>
              <a:buFont typeface="Wingdings" panose="05000000000000000000" pitchFamily="2" charset="2"/>
              <a:buNone/>
            </a:pPr>
            <a:r>
              <a:rPr lang="zh-CN" altLang="en-US" sz="2400" smtClean="0"/>
              <a:t>假定顾客是先到先服务。由于服务率是可变的，因此</a:t>
            </a:r>
          </a:p>
        </p:txBody>
      </p:sp>
      <p:sp>
        <p:nvSpPr>
          <p:cNvPr id="277508" name="Rectangle 4"/>
          <p:cNvSpPr>
            <a:spLocks noChangeArrowheads="1"/>
          </p:cNvSpPr>
          <p:nvPr/>
        </p:nvSpPr>
        <p:spPr bwMode="auto">
          <a:xfrm>
            <a:off x="1066800" y="1422400"/>
            <a:ext cx="78486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15000"/>
              </a:lnSpc>
              <a:buFont typeface="Wingdings" panose="05000000000000000000" pitchFamily="2" charset="2"/>
              <a:buNone/>
            </a:pPr>
            <a:r>
              <a:rPr lang="zh-CN" altLang="en-US" sz="2400"/>
              <a:t>顾客的服务时间与该顾客接受服务时系统的队长有关，这样就不能使用前面的方式来讨论等待时间的分布函数。但是，在统计平衡下，顾客服务完毕离开系统时留在系统中的顾客数（不包括该离去的顾客）等于在该顾客的逗留时间内到达的顾客数，即</a:t>
            </a:r>
          </a:p>
          <a:p>
            <a:pPr algn="ctr" eaLnBrk="1" hangingPunct="1">
              <a:lnSpc>
                <a:spcPct val="115000"/>
              </a:lnSpc>
              <a:buFont typeface="Wingdings" panose="05000000000000000000" pitchFamily="2" charset="2"/>
              <a:buNone/>
            </a:pPr>
            <a:r>
              <a:rPr lang="en-US" altLang="zh-CN" sz="2400"/>
              <a:t>p</a:t>
            </a:r>
            <a:r>
              <a:rPr lang="en-US" altLang="zh-CN" sz="2400" baseline="-25000"/>
              <a:t>j</a:t>
            </a:r>
            <a:r>
              <a:rPr lang="en-US" altLang="zh-CN" sz="2400" baseline="30000"/>
              <a:t>+</a:t>
            </a:r>
            <a:r>
              <a:rPr lang="zh-CN" altLang="en-US" sz="2400"/>
              <a:t>＝</a:t>
            </a:r>
            <a:r>
              <a:rPr lang="en-US" altLang="zh-CN" sz="2400"/>
              <a:t>P{N</a:t>
            </a:r>
            <a:r>
              <a:rPr lang="en-US" altLang="zh-CN" sz="2400" baseline="30000"/>
              <a:t>+</a:t>
            </a:r>
            <a:r>
              <a:rPr lang="en-US" altLang="zh-CN" sz="2400"/>
              <a:t>=j}</a:t>
            </a:r>
            <a:r>
              <a:rPr lang="zh-CN" altLang="en-US" sz="2400"/>
              <a:t>＝</a:t>
            </a:r>
            <a:r>
              <a:rPr lang="en-US" altLang="zh-CN" sz="2400"/>
              <a:t>P{</a:t>
            </a:r>
            <a:r>
              <a:rPr lang="zh-CN" altLang="en-US" sz="2400"/>
              <a:t>在逗留时间</a:t>
            </a:r>
            <a:r>
              <a:rPr lang="en-US" altLang="zh-CN" sz="2400"/>
              <a:t>W</a:t>
            </a:r>
            <a:r>
              <a:rPr lang="zh-CN" altLang="en-US" sz="2400"/>
              <a:t>内到达</a:t>
            </a:r>
            <a:r>
              <a:rPr lang="en-US" altLang="zh-CN" sz="2400"/>
              <a:t>j</a:t>
            </a:r>
            <a:r>
              <a:rPr lang="zh-CN" altLang="en-US" sz="2400"/>
              <a:t>个顾客</a:t>
            </a:r>
            <a:r>
              <a:rPr lang="en-US" altLang="zh-CN" sz="2400"/>
              <a:t>}</a:t>
            </a:r>
          </a:p>
        </p:txBody>
      </p:sp>
      <p:graphicFrame>
        <p:nvGraphicFramePr>
          <p:cNvPr id="277509" name="Object 5"/>
          <p:cNvGraphicFramePr>
            <a:graphicFrameLocks noChangeAspect="1"/>
          </p:cNvGraphicFramePr>
          <p:nvPr/>
        </p:nvGraphicFramePr>
        <p:xfrm>
          <a:off x="2373313" y="4038600"/>
          <a:ext cx="4256087" cy="819150"/>
        </p:xfrm>
        <a:graphic>
          <a:graphicData uri="http://schemas.openxmlformats.org/presentationml/2006/ole">
            <mc:AlternateContent xmlns:mc="http://schemas.openxmlformats.org/markup-compatibility/2006">
              <mc:Choice xmlns:v="urn:schemas-microsoft-com:vml" Requires="v">
                <p:oleObj spid="_x0000_s48139" name="Equation" r:id="rId4" imgW="2311400" imgH="444500" progId="Equation.3">
                  <p:embed/>
                </p:oleObj>
              </mc:Choice>
              <mc:Fallback>
                <p:oleObj name="Equation" r:id="rId4" imgW="23114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3313" y="4038600"/>
                        <a:ext cx="4256087"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510" name="Rectangle 6"/>
          <p:cNvSpPr>
            <a:spLocks noChangeArrowheads="1"/>
          </p:cNvSpPr>
          <p:nvPr/>
        </p:nvSpPr>
        <p:spPr bwMode="auto">
          <a:xfrm>
            <a:off x="1066800" y="4724400"/>
            <a:ext cx="78486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5000"/>
              </a:lnSpc>
              <a:buFont typeface="Wingdings" panose="05000000000000000000" pitchFamily="2" charset="2"/>
              <a:buNone/>
            </a:pPr>
            <a:r>
              <a:rPr lang="en-US" altLang="zh-CN" sz="2400" dirty="0"/>
              <a:t>    </a:t>
            </a:r>
            <a:r>
              <a:rPr lang="zh-CN" altLang="en-US" sz="2400" dirty="0"/>
              <a:t>由于当队长＜</a:t>
            </a:r>
            <a:r>
              <a:rPr lang="en-US" altLang="zh-CN" sz="2400" dirty="0"/>
              <a:t>m</a:t>
            </a:r>
            <a:r>
              <a:rPr lang="zh-CN" altLang="en-US" sz="2400" dirty="0"/>
              <a:t>时，接受</a:t>
            </a:r>
            <a:r>
              <a:rPr lang="zh-CN" altLang="en-US" sz="2400" dirty="0">
                <a:sym typeface="Symbol" panose="05050102010706020507" pitchFamily="18" charset="2"/>
              </a:rPr>
              <a:t>服务的顾客的服务时间服从参数为</a:t>
            </a:r>
            <a:r>
              <a:rPr lang="zh-CN" altLang="en-US" sz="2400" dirty="0" smtClean="0">
                <a:sym typeface="Symbol" panose="05050102010706020507" pitchFamily="18" charset="2"/>
              </a:rPr>
              <a:t></a:t>
            </a:r>
            <a:r>
              <a:rPr lang="en-US" altLang="zh-CN" sz="2400" dirty="0" smtClean="0">
                <a:sym typeface="Symbol" panose="05050102010706020507" pitchFamily="18" charset="2"/>
              </a:rPr>
              <a:t>’</a:t>
            </a:r>
            <a:r>
              <a:rPr lang="en-US" altLang="zh-CN" sz="2400" baseline="-25000" dirty="0" smtClean="0">
                <a:sym typeface="Symbol" panose="05050102010706020507" pitchFamily="18" charset="2"/>
              </a:rPr>
              <a:t>1</a:t>
            </a:r>
            <a:r>
              <a:rPr lang="zh-CN" altLang="en-US" sz="2400" dirty="0">
                <a:sym typeface="Symbol" panose="05050102010706020507" pitchFamily="18" charset="2"/>
              </a:rPr>
              <a:t>的负指数分布，当对长</a:t>
            </a:r>
            <a:r>
              <a:rPr lang="zh-CN" altLang="en-US" sz="2400" dirty="0"/>
              <a:t>≥</a:t>
            </a:r>
            <a:r>
              <a:rPr lang="en-US" altLang="zh-CN" sz="2400" dirty="0">
                <a:sym typeface="Symbol" panose="05050102010706020507" pitchFamily="18" charset="2"/>
              </a:rPr>
              <a:t>m</a:t>
            </a:r>
            <a:r>
              <a:rPr lang="zh-CN" altLang="en-US" sz="2400" dirty="0">
                <a:sym typeface="Symbol" panose="05050102010706020507" pitchFamily="18" charset="2"/>
              </a:rPr>
              <a:t>时，其服务时间服从参数为</a:t>
            </a:r>
            <a:r>
              <a:rPr lang="zh-CN" altLang="en-US" sz="2400" dirty="0" smtClean="0">
                <a:sym typeface="Symbol" panose="05050102010706020507" pitchFamily="18" charset="2"/>
              </a:rPr>
              <a:t></a:t>
            </a:r>
            <a:r>
              <a:rPr lang="en-US" altLang="zh-CN" sz="2400" dirty="0" smtClean="0">
                <a:sym typeface="Symbol" panose="05050102010706020507" pitchFamily="18" charset="2"/>
              </a:rPr>
              <a:t>’</a:t>
            </a:r>
            <a:r>
              <a:rPr lang="en-US" altLang="zh-CN" sz="2400" baseline="-25000" dirty="0" smtClean="0">
                <a:sym typeface="Symbol" panose="05050102010706020507" pitchFamily="18" charset="2"/>
              </a:rPr>
              <a:t>2</a:t>
            </a:r>
            <a:r>
              <a:rPr lang="zh-CN" altLang="en-US" sz="2400" dirty="0">
                <a:sym typeface="Symbol" panose="05050102010706020507" pitchFamily="18" charset="2"/>
              </a:rPr>
              <a:t>的负指数分布，因此</a:t>
            </a:r>
            <a:r>
              <a:rPr lang="zh-CN" altLang="en-US" sz="2400" dirty="0"/>
              <a:t>在统计平衡下，某个顾客的服务时间分布依赖于当时的队长。</a:t>
            </a:r>
          </a:p>
        </p:txBody>
      </p:sp>
      <p:sp>
        <p:nvSpPr>
          <p:cNvPr id="4813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A397C087-1688-4741-9F94-DECA59A4B246}" type="slidenum">
              <a:rPr lang="zh-CN" altLang="en-US" sz="1800" smtClean="0">
                <a:solidFill>
                  <a:srgbClr val="00FF00"/>
                </a:solidFill>
                <a:ea typeface="黑体" panose="02010609060101010101" pitchFamily="49" charset="-122"/>
              </a:rPr>
              <a:pPr/>
              <a:t>22</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wipe(up)">
                                      <p:cBhvr>
                                        <p:cTn id="7" dur="500"/>
                                        <p:tgtEl>
                                          <p:spTgt spid="27750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77508">
                                            <p:txEl>
                                              <p:pRg st="0" end="0"/>
                                            </p:txEl>
                                          </p:spTgt>
                                        </p:tgtEl>
                                        <p:attrNameLst>
                                          <p:attrName>style.visibility</p:attrName>
                                        </p:attrNameLst>
                                      </p:cBhvr>
                                      <p:to>
                                        <p:strVal val="visible"/>
                                      </p:to>
                                    </p:set>
                                    <p:animEffect transition="in" filter="wipe(up)">
                                      <p:cBhvr>
                                        <p:cTn id="11" dur="500"/>
                                        <p:tgtEl>
                                          <p:spTgt spid="27750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77508">
                                            <p:txEl>
                                              <p:pRg st="1" end="1"/>
                                            </p:txEl>
                                          </p:spTgt>
                                        </p:tgtEl>
                                        <p:attrNameLst>
                                          <p:attrName>style.visibility</p:attrName>
                                        </p:attrNameLst>
                                      </p:cBhvr>
                                      <p:to>
                                        <p:strVal val="visible"/>
                                      </p:to>
                                    </p:set>
                                    <p:animEffect transition="in" filter="wipe(up)">
                                      <p:cBhvr>
                                        <p:cTn id="16" dur="500"/>
                                        <p:tgtEl>
                                          <p:spTgt spid="27750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77509"/>
                                        </p:tgtEl>
                                        <p:attrNameLst>
                                          <p:attrName>style.visibility</p:attrName>
                                        </p:attrNameLst>
                                      </p:cBhvr>
                                      <p:to>
                                        <p:strVal val="visible"/>
                                      </p:to>
                                    </p:set>
                                    <p:animEffect transition="in" filter="wipe(up)">
                                      <p:cBhvr>
                                        <p:cTn id="21" dur="500"/>
                                        <p:tgtEl>
                                          <p:spTgt spid="27750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77510">
                                            <p:txEl>
                                              <p:pRg st="0" end="0"/>
                                            </p:txEl>
                                          </p:spTgt>
                                        </p:tgtEl>
                                        <p:attrNameLst>
                                          <p:attrName>style.visibility</p:attrName>
                                        </p:attrNameLst>
                                      </p:cBhvr>
                                      <p:to>
                                        <p:strVal val="visible"/>
                                      </p:to>
                                    </p:set>
                                    <p:animEffect transition="in" filter="wipe(up)">
                                      <p:cBhvr>
                                        <p:cTn id="26" dur="500"/>
                                        <p:tgtEl>
                                          <p:spTgt spid="2775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advAuto="0"/>
      <p:bldP spid="277508" grpId="0" build="p" autoUpdateAnimBg="0" advAuto="0"/>
      <p:bldP spid="277510" grpId="0" build="p" autoUpdateAnimBg="0"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0053600-8F70-405A-8CFB-E6802B93F3A0}"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501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50180" name="Rectangle 2"/>
          <p:cNvSpPr>
            <a:spLocks noGrp="1" noChangeArrowheads="1"/>
          </p:cNvSpPr>
          <p:nvPr>
            <p:ph type="title"/>
          </p:nvPr>
        </p:nvSpPr>
        <p:spPr/>
        <p:txBody>
          <a:bodyPr/>
          <a:lstStyle/>
          <a:p>
            <a:pPr eaLnBrk="1" hangingPunct="1"/>
            <a:r>
              <a:rPr lang="zh-CN" altLang="en-US" smtClean="0"/>
              <a:t>结论</a:t>
            </a:r>
          </a:p>
        </p:txBody>
      </p:sp>
      <p:sp>
        <p:nvSpPr>
          <p:cNvPr id="278531" name="Rectangle 3"/>
          <p:cNvSpPr>
            <a:spLocks noGrp="1" noChangeArrowheads="1"/>
          </p:cNvSpPr>
          <p:nvPr>
            <p:ph type="body" idx="1"/>
          </p:nvPr>
        </p:nvSpPr>
        <p:spPr>
          <a:xfrm>
            <a:off x="1143000" y="1143000"/>
            <a:ext cx="7696200" cy="438150"/>
          </a:xfrm>
        </p:spPr>
        <p:txBody>
          <a:bodyPr/>
          <a:lstStyle/>
          <a:p>
            <a:pPr eaLnBrk="1" hangingPunct="1">
              <a:buClr>
                <a:srgbClr val="CC00CC"/>
              </a:buClr>
            </a:pPr>
            <a:r>
              <a:rPr lang="zh-CN" altLang="en-US" sz="2400" smtClean="0"/>
              <a:t>在统计平衡下，有	</a:t>
            </a:r>
            <a:r>
              <a:rPr lang="en-US" altLang="zh-CN" sz="2400" smtClean="0"/>
              <a:t>p</a:t>
            </a:r>
            <a:r>
              <a:rPr lang="en-US" altLang="zh-CN" sz="2400" baseline="-25000" smtClean="0"/>
              <a:t>j</a:t>
            </a:r>
            <a:r>
              <a:rPr lang="en-US" altLang="zh-CN" sz="2400" baseline="30000" smtClean="0"/>
              <a:t>+</a:t>
            </a:r>
            <a:r>
              <a:rPr lang="zh-CN" altLang="en-US" sz="2400" smtClean="0"/>
              <a:t>＝</a:t>
            </a:r>
            <a:r>
              <a:rPr lang="en-US" altLang="zh-CN" sz="2400" smtClean="0"/>
              <a:t>p</a:t>
            </a:r>
            <a:r>
              <a:rPr lang="en-US" altLang="zh-CN" sz="2400" baseline="-25000" smtClean="0"/>
              <a:t>j</a:t>
            </a:r>
            <a:r>
              <a:rPr lang="zh-CN" altLang="en-US" sz="2400" smtClean="0"/>
              <a:t>，</a:t>
            </a:r>
            <a:r>
              <a:rPr lang="en-US" altLang="zh-CN" sz="2400" smtClean="0"/>
              <a:t>j=0,1,2,…</a:t>
            </a:r>
          </a:p>
        </p:txBody>
      </p:sp>
      <p:sp>
        <p:nvSpPr>
          <p:cNvPr id="278532" name="Rectangle 4"/>
          <p:cNvSpPr>
            <a:spLocks noChangeArrowheads="1"/>
          </p:cNvSpPr>
          <p:nvPr/>
        </p:nvSpPr>
        <p:spPr bwMode="auto">
          <a:xfrm>
            <a:off x="1143000" y="1589088"/>
            <a:ext cx="77962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Tx/>
              <a:buAutoNum type="arabicPeriod" startAt="2"/>
            </a:pPr>
            <a:r>
              <a:rPr lang="zh-CN" altLang="en-US" sz="2400"/>
              <a:t>顾客在系统中的平均逗留时间为</a:t>
            </a:r>
            <a:endParaRPr lang="zh-CN" altLang="en-US" sz="2400">
              <a:sym typeface="Symbol" panose="05050102010706020507" pitchFamily="18" charset="2"/>
            </a:endParaRPr>
          </a:p>
        </p:txBody>
      </p:sp>
      <p:graphicFrame>
        <p:nvGraphicFramePr>
          <p:cNvPr id="278533" name="Object 5"/>
          <p:cNvGraphicFramePr>
            <a:graphicFrameLocks noChangeAspect="1"/>
          </p:cNvGraphicFramePr>
          <p:nvPr/>
        </p:nvGraphicFramePr>
        <p:xfrm>
          <a:off x="1646238" y="2128838"/>
          <a:ext cx="7269162" cy="852487"/>
        </p:xfrm>
        <a:graphic>
          <a:graphicData uri="http://schemas.openxmlformats.org/presentationml/2006/ole">
            <mc:AlternateContent xmlns:mc="http://schemas.openxmlformats.org/markup-compatibility/2006">
              <mc:Choice xmlns:v="urn:schemas-microsoft-com:vml" Requires="v">
                <p:oleObj spid="_x0000_s50194" name="Equation" r:id="rId4" imgW="4013200" imgH="469900" progId="Equation.DSMT4">
                  <p:embed/>
                </p:oleObj>
              </mc:Choice>
              <mc:Fallback>
                <p:oleObj name="Equation" r:id="rId4" imgW="4013200" imgH="4699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6238" y="2128838"/>
                        <a:ext cx="7269162"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34" name="Rectangle 6"/>
          <p:cNvSpPr>
            <a:spLocks noChangeArrowheads="1"/>
          </p:cNvSpPr>
          <p:nvPr/>
        </p:nvSpPr>
        <p:spPr bwMode="auto">
          <a:xfrm>
            <a:off x="1143000" y="2990850"/>
            <a:ext cx="78216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eriod" startAt="3"/>
            </a:pPr>
            <a:r>
              <a:rPr lang="zh-CN" altLang="en-US" sz="2400"/>
              <a:t>顾客在系统中的平均等待时间为（由</a:t>
            </a:r>
            <a:r>
              <a:rPr lang="en-US" altLang="zh-CN" sz="2400"/>
              <a:t>Little</a:t>
            </a:r>
            <a:r>
              <a:rPr lang="zh-CN" altLang="en-US" sz="2400"/>
              <a:t>公式）</a:t>
            </a:r>
          </a:p>
        </p:txBody>
      </p:sp>
      <p:graphicFrame>
        <p:nvGraphicFramePr>
          <p:cNvPr id="278535" name="Object 7"/>
          <p:cNvGraphicFramePr>
            <a:graphicFrameLocks noChangeAspect="1"/>
          </p:cNvGraphicFramePr>
          <p:nvPr/>
        </p:nvGraphicFramePr>
        <p:xfrm>
          <a:off x="1600200" y="3436938"/>
          <a:ext cx="4252913" cy="852487"/>
        </p:xfrm>
        <a:graphic>
          <a:graphicData uri="http://schemas.openxmlformats.org/presentationml/2006/ole">
            <mc:AlternateContent xmlns:mc="http://schemas.openxmlformats.org/markup-compatibility/2006">
              <mc:Choice xmlns:v="urn:schemas-microsoft-com:vml" Requires="v">
                <p:oleObj spid="_x0000_s50195" name="Equation" r:id="rId6" imgW="2349360" imgH="469800" progId="Equation.DSMT4">
                  <p:embed/>
                </p:oleObj>
              </mc:Choice>
              <mc:Fallback>
                <p:oleObj name="Equation" r:id="rId6" imgW="2349360" imgH="4698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436938"/>
                        <a:ext cx="4252913"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36" name="Object 8"/>
          <p:cNvGraphicFramePr>
            <a:graphicFrameLocks noChangeAspect="1"/>
          </p:cNvGraphicFramePr>
          <p:nvPr/>
        </p:nvGraphicFramePr>
        <p:xfrm>
          <a:off x="1219200" y="4298950"/>
          <a:ext cx="7816850" cy="852488"/>
        </p:xfrm>
        <a:graphic>
          <a:graphicData uri="http://schemas.openxmlformats.org/presentationml/2006/ole">
            <mc:AlternateContent xmlns:mc="http://schemas.openxmlformats.org/markup-compatibility/2006">
              <mc:Choice xmlns:v="urn:schemas-microsoft-com:vml" Requires="v">
                <p:oleObj spid="_x0000_s50196" name="Equation" r:id="rId8" imgW="4318000" imgH="469900" progId="Equation.DSMT4">
                  <p:embed/>
                </p:oleObj>
              </mc:Choice>
              <mc:Fallback>
                <p:oleObj name="Equation" r:id="rId8" imgW="4318000" imgH="4699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4298950"/>
                        <a:ext cx="7816850"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37" name="Rectangle 9"/>
          <p:cNvSpPr>
            <a:spLocks noChangeArrowheads="1"/>
          </p:cNvSpPr>
          <p:nvPr/>
        </p:nvSpPr>
        <p:spPr bwMode="auto">
          <a:xfrm>
            <a:off x="1143000" y="5160963"/>
            <a:ext cx="7543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eriod" startAt="4"/>
            </a:pPr>
            <a:r>
              <a:rPr lang="zh-CN" altLang="en-US" sz="2400"/>
              <a:t>顾客在系统中接受的平均服务时间为</a:t>
            </a:r>
          </a:p>
        </p:txBody>
      </p:sp>
      <p:graphicFrame>
        <p:nvGraphicFramePr>
          <p:cNvPr id="278538" name="Object 10"/>
          <p:cNvGraphicFramePr>
            <a:graphicFrameLocks noChangeAspect="1"/>
          </p:cNvGraphicFramePr>
          <p:nvPr/>
        </p:nvGraphicFramePr>
        <p:xfrm>
          <a:off x="2819400" y="5608638"/>
          <a:ext cx="4575175" cy="944562"/>
        </p:xfrm>
        <a:graphic>
          <a:graphicData uri="http://schemas.openxmlformats.org/presentationml/2006/ole">
            <mc:AlternateContent xmlns:mc="http://schemas.openxmlformats.org/markup-compatibility/2006">
              <mc:Choice xmlns:v="urn:schemas-microsoft-com:vml" Requires="v">
                <p:oleObj spid="_x0000_s50197" name="Equation" r:id="rId10" imgW="2527300" imgH="520700" progId="Equation.3">
                  <p:embed/>
                </p:oleObj>
              </mc:Choice>
              <mc:Fallback>
                <p:oleObj name="Equation" r:id="rId10" imgW="2527300" imgH="5207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5608638"/>
                        <a:ext cx="4575175"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7B05FF1A-8084-4BFD-B882-195A8E70056E}" type="slidenum">
              <a:rPr lang="zh-CN" altLang="en-US" sz="1800" smtClean="0">
                <a:solidFill>
                  <a:srgbClr val="00FF00"/>
                </a:solidFill>
                <a:ea typeface="黑体" panose="02010609060101010101" pitchFamily="49" charset="-122"/>
              </a:rPr>
              <a:pPr/>
              <a:t>23</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 calcmode="lin" valueType="num">
                                      <p:cBhvr additive="base">
                                        <p:cTn id="7" dur="500" fill="hold"/>
                                        <p:tgtEl>
                                          <p:spTgt spid="278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8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78532"/>
                                        </p:tgtEl>
                                        <p:attrNameLst>
                                          <p:attrName>style.visibility</p:attrName>
                                        </p:attrNameLst>
                                      </p:cBhvr>
                                      <p:to>
                                        <p:strVal val="visible"/>
                                      </p:to>
                                    </p:set>
                                    <p:anim calcmode="lin" valueType="num">
                                      <p:cBhvr additive="base">
                                        <p:cTn id="13" dur="500" fill="hold"/>
                                        <p:tgtEl>
                                          <p:spTgt spid="278532"/>
                                        </p:tgtEl>
                                        <p:attrNameLst>
                                          <p:attrName>ppt_x</p:attrName>
                                        </p:attrNameLst>
                                      </p:cBhvr>
                                      <p:tavLst>
                                        <p:tav tm="0">
                                          <p:val>
                                            <p:strVal val="#ppt_x"/>
                                          </p:val>
                                        </p:tav>
                                        <p:tav tm="100000">
                                          <p:val>
                                            <p:strVal val="#ppt_x"/>
                                          </p:val>
                                        </p:tav>
                                      </p:tavLst>
                                    </p:anim>
                                    <p:anim calcmode="lin" valueType="num">
                                      <p:cBhvr additive="base">
                                        <p:cTn id="14" dur="500" fill="hold"/>
                                        <p:tgtEl>
                                          <p:spTgt spid="278532"/>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2" presetClass="entr" presetSubtype="1" fill="hold" nodeType="afterEffect">
                                  <p:stCondLst>
                                    <p:cond delay="0"/>
                                  </p:stCondLst>
                                  <p:childTnLst>
                                    <p:set>
                                      <p:cBhvr>
                                        <p:cTn id="17" dur="1" fill="hold">
                                          <p:stCondLst>
                                            <p:cond delay="0"/>
                                          </p:stCondLst>
                                        </p:cTn>
                                        <p:tgtEl>
                                          <p:spTgt spid="278533"/>
                                        </p:tgtEl>
                                        <p:attrNameLst>
                                          <p:attrName>style.visibility</p:attrName>
                                        </p:attrNameLst>
                                      </p:cBhvr>
                                      <p:to>
                                        <p:strVal val="visible"/>
                                      </p:to>
                                    </p:set>
                                    <p:anim calcmode="lin" valueType="num">
                                      <p:cBhvr additive="base">
                                        <p:cTn id="18" dur="500" fill="hold"/>
                                        <p:tgtEl>
                                          <p:spTgt spid="278533"/>
                                        </p:tgtEl>
                                        <p:attrNameLst>
                                          <p:attrName>ppt_x</p:attrName>
                                        </p:attrNameLst>
                                      </p:cBhvr>
                                      <p:tavLst>
                                        <p:tav tm="0">
                                          <p:val>
                                            <p:strVal val="#ppt_x"/>
                                          </p:val>
                                        </p:tav>
                                        <p:tav tm="100000">
                                          <p:val>
                                            <p:strVal val="#ppt_x"/>
                                          </p:val>
                                        </p:tav>
                                      </p:tavLst>
                                    </p:anim>
                                    <p:anim calcmode="lin" valueType="num">
                                      <p:cBhvr additive="base">
                                        <p:cTn id="19" dur="500" fill="hold"/>
                                        <p:tgtEl>
                                          <p:spTgt spid="278533"/>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278534"/>
                                        </p:tgtEl>
                                        <p:attrNameLst>
                                          <p:attrName>style.visibility</p:attrName>
                                        </p:attrNameLst>
                                      </p:cBhvr>
                                      <p:to>
                                        <p:strVal val="visible"/>
                                      </p:to>
                                    </p:set>
                                    <p:anim calcmode="lin" valueType="num">
                                      <p:cBhvr additive="base">
                                        <p:cTn id="24" dur="500" fill="hold"/>
                                        <p:tgtEl>
                                          <p:spTgt spid="278534"/>
                                        </p:tgtEl>
                                        <p:attrNameLst>
                                          <p:attrName>ppt_x</p:attrName>
                                        </p:attrNameLst>
                                      </p:cBhvr>
                                      <p:tavLst>
                                        <p:tav tm="0">
                                          <p:val>
                                            <p:strVal val="#ppt_x"/>
                                          </p:val>
                                        </p:tav>
                                        <p:tav tm="100000">
                                          <p:val>
                                            <p:strVal val="#ppt_x"/>
                                          </p:val>
                                        </p:tav>
                                      </p:tavLst>
                                    </p:anim>
                                    <p:anim calcmode="lin" valueType="num">
                                      <p:cBhvr additive="base">
                                        <p:cTn id="25" dur="500" fill="hold"/>
                                        <p:tgtEl>
                                          <p:spTgt spid="278534"/>
                                        </p:tgtEl>
                                        <p:attrNameLst>
                                          <p:attrName>ppt_y</p:attrName>
                                        </p:attrNameLst>
                                      </p:cBhvr>
                                      <p:tavLst>
                                        <p:tav tm="0">
                                          <p:val>
                                            <p:strVal val="0-#ppt_h/2"/>
                                          </p:val>
                                        </p:tav>
                                        <p:tav tm="100000">
                                          <p:val>
                                            <p:strVal val="#ppt_y"/>
                                          </p:val>
                                        </p:tav>
                                      </p:tavLst>
                                    </p:anim>
                                  </p:childTnLst>
                                </p:cTn>
                              </p:par>
                            </p:childTnLst>
                          </p:cTn>
                        </p:par>
                        <p:par>
                          <p:cTn id="26" fill="hold" nodeType="afterGroup">
                            <p:stCondLst>
                              <p:cond delay="500"/>
                            </p:stCondLst>
                            <p:childTnLst>
                              <p:par>
                                <p:cTn id="27" presetID="2" presetClass="entr" presetSubtype="1" fill="hold" nodeType="afterEffect">
                                  <p:stCondLst>
                                    <p:cond delay="0"/>
                                  </p:stCondLst>
                                  <p:childTnLst>
                                    <p:set>
                                      <p:cBhvr>
                                        <p:cTn id="28" dur="1" fill="hold">
                                          <p:stCondLst>
                                            <p:cond delay="0"/>
                                          </p:stCondLst>
                                        </p:cTn>
                                        <p:tgtEl>
                                          <p:spTgt spid="278535"/>
                                        </p:tgtEl>
                                        <p:attrNameLst>
                                          <p:attrName>style.visibility</p:attrName>
                                        </p:attrNameLst>
                                      </p:cBhvr>
                                      <p:to>
                                        <p:strVal val="visible"/>
                                      </p:to>
                                    </p:set>
                                    <p:anim calcmode="lin" valueType="num">
                                      <p:cBhvr additive="base">
                                        <p:cTn id="29" dur="500" fill="hold"/>
                                        <p:tgtEl>
                                          <p:spTgt spid="278535"/>
                                        </p:tgtEl>
                                        <p:attrNameLst>
                                          <p:attrName>ppt_x</p:attrName>
                                        </p:attrNameLst>
                                      </p:cBhvr>
                                      <p:tavLst>
                                        <p:tav tm="0">
                                          <p:val>
                                            <p:strVal val="#ppt_x"/>
                                          </p:val>
                                        </p:tav>
                                        <p:tav tm="100000">
                                          <p:val>
                                            <p:strVal val="#ppt_x"/>
                                          </p:val>
                                        </p:tav>
                                      </p:tavLst>
                                    </p:anim>
                                    <p:anim calcmode="lin" valueType="num">
                                      <p:cBhvr additive="base">
                                        <p:cTn id="30" dur="500" fill="hold"/>
                                        <p:tgtEl>
                                          <p:spTgt spid="278535"/>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1000"/>
                            </p:stCondLst>
                            <p:childTnLst>
                              <p:par>
                                <p:cTn id="32" presetID="2" presetClass="entr" presetSubtype="1" fill="hold" nodeType="afterEffect">
                                  <p:stCondLst>
                                    <p:cond delay="0"/>
                                  </p:stCondLst>
                                  <p:childTnLst>
                                    <p:set>
                                      <p:cBhvr>
                                        <p:cTn id="33" dur="1" fill="hold">
                                          <p:stCondLst>
                                            <p:cond delay="0"/>
                                          </p:stCondLst>
                                        </p:cTn>
                                        <p:tgtEl>
                                          <p:spTgt spid="278536"/>
                                        </p:tgtEl>
                                        <p:attrNameLst>
                                          <p:attrName>style.visibility</p:attrName>
                                        </p:attrNameLst>
                                      </p:cBhvr>
                                      <p:to>
                                        <p:strVal val="visible"/>
                                      </p:to>
                                    </p:set>
                                    <p:anim calcmode="lin" valueType="num">
                                      <p:cBhvr additive="base">
                                        <p:cTn id="34" dur="500" fill="hold"/>
                                        <p:tgtEl>
                                          <p:spTgt spid="278536"/>
                                        </p:tgtEl>
                                        <p:attrNameLst>
                                          <p:attrName>ppt_x</p:attrName>
                                        </p:attrNameLst>
                                      </p:cBhvr>
                                      <p:tavLst>
                                        <p:tav tm="0">
                                          <p:val>
                                            <p:strVal val="#ppt_x"/>
                                          </p:val>
                                        </p:tav>
                                        <p:tav tm="100000">
                                          <p:val>
                                            <p:strVal val="#ppt_x"/>
                                          </p:val>
                                        </p:tav>
                                      </p:tavLst>
                                    </p:anim>
                                    <p:anim calcmode="lin" valueType="num">
                                      <p:cBhvr additive="base">
                                        <p:cTn id="35" dur="500" fill="hold"/>
                                        <p:tgtEl>
                                          <p:spTgt spid="278536"/>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278537"/>
                                        </p:tgtEl>
                                        <p:attrNameLst>
                                          <p:attrName>style.visibility</p:attrName>
                                        </p:attrNameLst>
                                      </p:cBhvr>
                                      <p:to>
                                        <p:strVal val="visible"/>
                                      </p:to>
                                    </p:set>
                                    <p:anim calcmode="lin" valueType="num">
                                      <p:cBhvr additive="base">
                                        <p:cTn id="40" dur="500" fill="hold"/>
                                        <p:tgtEl>
                                          <p:spTgt spid="278537"/>
                                        </p:tgtEl>
                                        <p:attrNameLst>
                                          <p:attrName>ppt_x</p:attrName>
                                        </p:attrNameLst>
                                      </p:cBhvr>
                                      <p:tavLst>
                                        <p:tav tm="0">
                                          <p:val>
                                            <p:strVal val="#ppt_x"/>
                                          </p:val>
                                        </p:tav>
                                        <p:tav tm="100000">
                                          <p:val>
                                            <p:strVal val="#ppt_x"/>
                                          </p:val>
                                        </p:tav>
                                      </p:tavLst>
                                    </p:anim>
                                    <p:anim calcmode="lin" valueType="num">
                                      <p:cBhvr additive="base">
                                        <p:cTn id="41" dur="500" fill="hold"/>
                                        <p:tgtEl>
                                          <p:spTgt spid="278537"/>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500"/>
                            </p:stCondLst>
                            <p:childTnLst>
                              <p:par>
                                <p:cTn id="43" presetID="2" presetClass="entr" presetSubtype="1" fill="hold" nodeType="afterEffect">
                                  <p:stCondLst>
                                    <p:cond delay="0"/>
                                  </p:stCondLst>
                                  <p:childTnLst>
                                    <p:set>
                                      <p:cBhvr>
                                        <p:cTn id="44" dur="1" fill="hold">
                                          <p:stCondLst>
                                            <p:cond delay="0"/>
                                          </p:stCondLst>
                                        </p:cTn>
                                        <p:tgtEl>
                                          <p:spTgt spid="278538"/>
                                        </p:tgtEl>
                                        <p:attrNameLst>
                                          <p:attrName>style.visibility</p:attrName>
                                        </p:attrNameLst>
                                      </p:cBhvr>
                                      <p:to>
                                        <p:strVal val="visible"/>
                                      </p:to>
                                    </p:set>
                                    <p:anim calcmode="lin" valueType="num">
                                      <p:cBhvr additive="base">
                                        <p:cTn id="45" dur="500" fill="hold"/>
                                        <p:tgtEl>
                                          <p:spTgt spid="278538"/>
                                        </p:tgtEl>
                                        <p:attrNameLst>
                                          <p:attrName>ppt_x</p:attrName>
                                        </p:attrNameLst>
                                      </p:cBhvr>
                                      <p:tavLst>
                                        <p:tav tm="0">
                                          <p:val>
                                            <p:strVal val="#ppt_x"/>
                                          </p:val>
                                        </p:tav>
                                        <p:tav tm="100000">
                                          <p:val>
                                            <p:strVal val="#ppt_x"/>
                                          </p:val>
                                        </p:tav>
                                      </p:tavLst>
                                    </p:anim>
                                    <p:anim calcmode="lin" valueType="num">
                                      <p:cBhvr additive="base">
                                        <p:cTn id="46" dur="500" fill="hold"/>
                                        <p:tgtEl>
                                          <p:spTgt spid="2785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P spid="278532" grpId="0" autoUpdateAnimBg="0"/>
      <p:bldP spid="278534" grpId="0" autoUpdateAnimBg="0"/>
      <p:bldP spid="27853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66800" y="358775"/>
            <a:ext cx="7848600" cy="609600"/>
          </a:xfrm>
        </p:spPr>
        <p:txBody>
          <a:bodyPr/>
          <a:lstStyle/>
          <a:p>
            <a:pPr eaLnBrk="1" hangingPunct="1"/>
            <a:r>
              <a:rPr lang="en-US" altLang="zh-CN" smtClean="0"/>
              <a:t>§5.4 M/M/</a:t>
            </a:r>
            <a:r>
              <a:rPr lang="en-US" altLang="zh-CN" smtClean="0">
                <a:sym typeface="Symbol" panose="05050102010706020507" pitchFamily="18" charset="2"/>
              </a:rPr>
              <a:t></a:t>
            </a:r>
            <a:r>
              <a:rPr lang="zh-CN" altLang="en-US" smtClean="0">
                <a:sym typeface="Symbol" panose="05050102010706020507" pitchFamily="18" charset="2"/>
              </a:rPr>
              <a:t>排队系统</a:t>
            </a:r>
          </a:p>
        </p:txBody>
      </p:sp>
      <p:sp>
        <p:nvSpPr>
          <p:cNvPr id="422915" name="Rectangle 3"/>
          <p:cNvSpPr>
            <a:spLocks noGrp="1" noChangeArrowheads="1"/>
          </p:cNvSpPr>
          <p:nvPr>
            <p:ph idx="1"/>
          </p:nvPr>
        </p:nvSpPr>
        <p:spPr>
          <a:xfrm>
            <a:off x="1181100" y="1203325"/>
            <a:ext cx="7391400" cy="3795713"/>
          </a:xfrm>
        </p:spPr>
        <p:txBody>
          <a:bodyPr/>
          <a:lstStyle/>
          <a:p>
            <a:pPr marL="0" indent="719138" algn="just" eaLnBrk="1" hangingPunct="1">
              <a:lnSpc>
                <a:spcPct val="150000"/>
              </a:lnSpc>
              <a:buClr>
                <a:srgbClr val="CC00CC"/>
              </a:buClr>
              <a:buFont typeface="Wingdings" panose="05000000000000000000" pitchFamily="2" charset="2"/>
              <a:buNone/>
            </a:pPr>
            <a:r>
              <a:rPr lang="zh-CN" altLang="en-US" smtClean="0"/>
              <a:t>在多个服务台的排队系统中，最简单的是服</a:t>
            </a:r>
            <a:r>
              <a:rPr lang="zh-CN" altLang="en-US" smtClean="0">
                <a:solidFill>
                  <a:srgbClr val="000000"/>
                </a:solidFill>
                <a:latin typeface="黑体" panose="02010609060101010101" pitchFamily="49" charset="-122"/>
              </a:rPr>
              <a:t>务台有足够多的情形，此时到达的每一个顾客都不需要等待而立即接受服务，因此系统不会出现排队现象，如自服务系统、收听无线电广播系统、急诊救护车对系统、收看电视系统等都可以近似看成这种系统。</a:t>
            </a:r>
            <a:endParaRPr lang="zh-CN" altLang="en-US" smtClean="0"/>
          </a:p>
        </p:txBody>
      </p:sp>
      <p:sp>
        <p:nvSpPr>
          <p:cNvPr id="5222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5BB8EE9-B5F4-4C4E-86E1-2310E6E89B7E}"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5222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5223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B3B2A34C-F037-4AB4-95DF-A562A20DF285}" type="slidenum">
              <a:rPr lang="zh-CN" altLang="en-US" sz="1800" smtClean="0">
                <a:solidFill>
                  <a:srgbClr val="00FF00"/>
                </a:solidFill>
                <a:ea typeface="黑体" panose="02010609060101010101" pitchFamily="49" charset="-122"/>
              </a:rPr>
              <a:pPr/>
              <a:t>24</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
                                  </p:iterate>
                                  <p:childTnLst>
                                    <p:set>
                                      <p:cBhvr>
                                        <p:cTn id="6" dur="1" fill="hold">
                                          <p:stCondLst>
                                            <p:cond delay="0"/>
                                          </p:stCondLst>
                                        </p:cTn>
                                        <p:tgtEl>
                                          <p:spTgt spid="422915">
                                            <p:txEl>
                                              <p:pRg st="0" end="0"/>
                                            </p:txEl>
                                          </p:spTgt>
                                        </p:tgtEl>
                                        <p:attrNameLst>
                                          <p:attrName>style.visibility</p:attrName>
                                        </p:attrNameLst>
                                      </p:cBhvr>
                                      <p:to>
                                        <p:strVal val="visible"/>
                                      </p:to>
                                    </p:set>
                                    <p:animEffect transition="in" filter="wipe(left)">
                                      <p:cBhvr>
                                        <p:cTn id="7" dur="500"/>
                                        <p:tgtEl>
                                          <p:spTgt spid="422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66800" y="358775"/>
            <a:ext cx="7848600" cy="609600"/>
          </a:xfrm>
        </p:spPr>
        <p:txBody>
          <a:bodyPr/>
          <a:lstStyle/>
          <a:p>
            <a:pPr eaLnBrk="1" hangingPunct="1"/>
            <a:r>
              <a:rPr lang="en-US" altLang="zh-CN" smtClean="0"/>
              <a:t>1.</a:t>
            </a:r>
            <a:r>
              <a:rPr lang="zh-CN" altLang="en-US" smtClean="0"/>
              <a:t>问题的叙述</a:t>
            </a:r>
            <a:endParaRPr lang="zh-CN" altLang="en-US" smtClean="0">
              <a:sym typeface="Symbol" panose="05050102010706020507" pitchFamily="18" charset="2"/>
            </a:endParaRPr>
          </a:p>
        </p:txBody>
      </p:sp>
      <p:sp>
        <p:nvSpPr>
          <p:cNvPr id="424963" name="Rectangle 3"/>
          <p:cNvSpPr>
            <a:spLocks noGrp="1" noChangeArrowheads="1"/>
          </p:cNvSpPr>
          <p:nvPr>
            <p:ph idx="1"/>
          </p:nvPr>
        </p:nvSpPr>
        <p:spPr>
          <a:xfrm>
            <a:off x="1143000" y="1219200"/>
            <a:ext cx="7696200" cy="3206750"/>
          </a:xfrm>
        </p:spPr>
        <p:txBody>
          <a:bodyPr/>
          <a:lstStyle/>
          <a:p>
            <a:pPr marL="457200" indent="-457200" eaLnBrk="1" hangingPunct="1">
              <a:lnSpc>
                <a:spcPct val="150000"/>
              </a:lnSpc>
              <a:buClr>
                <a:srgbClr val="CC00CC"/>
              </a:buClr>
              <a:buFont typeface="Wingdings" panose="05000000000000000000" pitchFamily="2" charset="2"/>
              <a:buChar char="v"/>
            </a:pPr>
            <a:r>
              <a:rPr lang="zh-CN" altLang="en-US" smtClean="0"/>
              <a:t>顾客到达为参数</a:t>
            </a:r>
            <a:r>
              <a:rPr lang="zh-CN" altLang="en-US" smtClean="0">
                <a:sym typeface="Symbol" panose="05050102010706020507" pitchFamily="18" charset="2"/>
              </a:rPr>
              <a:t></a:t>
            </a:r>
            <a:r>
              <a:rPr lang="en-US" altLang="zh-CN"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0)</a:t>
            </a:r>
            <a:r>
              <a:rPr lang="zh-CN" altLang="en-US" smtClean="0"/>
              <a:t>的泊松过程 ；</a:t>
            </a:r>
          </a:p>
          <a:p>
            <a:pPr marL="457200" indent="-457200" eaLnBrk="1" hangingPunct="1">
              <a:lnSpc>
                <a:spcPct val="150000"/>
              </a:lnSpc>
              <a:buClr>
                <a:srgbClr val="CC00CC"/>
              </a:buClr>
              <a:buFont typeface="Wingdings" panose="05000000000000000000" pitchFamily="2" charset="2"/>
              <a:buChar char="v"/>
            </a:pPr>
            <a:r>
              <a:rPr lang="zh-CN" altLang="en-US" smtClean="0"/>
              <a:t>顾客所需的服务时间序列</a:t>
            </a:r>
            <a:r>
              <a:rPr lang="en-US" altLang="zh-CN" smtClean="0"/>
              <a:t>{</a:t>
            </a:r>
            <a:r>
              <a:rPr lang="en-US" altLang="zh-CN" smtClean="0">
                <a:sym typeface="Symbol" panose="05050102010706020507" pitchFamily="18" charset="2"/>
              </a:rPr>
              <a:t></a:t>
            </a:r>
            <a:r>
              <a:rPr lang="en-US" altLang="zh-CN" baseline="-25000" smtClean="0">
                <a:sym typeface="Symbol" panose="05050102010706020507" pitchFamily="18" charset="2"/>
              </a:rPr>
              <a:t>n</a:t>
            </a:r>
            <a:r>
              <a:rPr lang="en-US" altLang="zh-CN" smtClean="0">
                <a:sym typeface="Symbol" panose="05050102010706020507" pitchFamily="18" charset="2"/>
              </a:rPr>
              <a:t>,n≥1</a:t>
            </a:r>
            <a:r>
              <a:rPr lang="en-US" altLang="zh-CN" smtClean="0"/>
              <a:t>}</a:t>
            </a:r>
            <a:r>
              <a:rPr lang="zh-CN" altLang="en-US" smtClean="0"/>
              <a:t>独立、服从参数为</a:t>
            </a:r>
            <a:r>
              <a:rPr lang="zh-CN" altLang="en-US" smtClean="0">
                <a:sym typeface="Symbol" panose="05050102010706020507" pitchFamily="18" charset="2"/>
              </a:rPr>
              <a:t></a:t>
            </a:r>
            <a:r>
              <a:rPr lang="en-US" altLang="zh-CN"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0)</a:t>
            </a:r>
            <a:r>
              <a:rPr lang="zh-CN" altLang="en-US" smtClean="0"/>
              <a:t>的负指数分布；</a:t>
            </a:r>
          </a:p>
          <a:p>
            <a:pPr marL="457200" indent="-457200" eaLnBrk="1" hangingPunct="1">
              <a:lnSpc>
                <a:spcPct val="150000"/>
              </a:lnSpc>
              <a:buClr>
                <a:srgbClr val="CC00CC"/>
              </a:buClr>
              <a:buFont typeface="Wingdings" panose="05000000000000000000" pitchFamily="2" charset="2"/>
              <a:buChar char="v"/>
            </a:pPr>
            <a:r>
              <a:rPr lang="zh-CN" altLang="en-US" smtClean="0"/>
              <a:t>系统中有无穷多（足够多）服务台，每个服务台是并行独立进行服务的。</a:t>
            </a:r>
          </a:p>
        </p:txBody>
      </p:sp>
      <p:sp>
        <p:nvSpPr>
          <p:cNvPr id="5427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5CD0442-989F-4DEC-8FDA-92A277BA0163}"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5427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5427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18962D81-E5F6-4E99-82AC-C413C90AD867}" type="slidenum">
              <a:rPr lang="zh-CN" altLang="en-US" sz="1800" smtClean="0">
                <a:solidFill>
                  <a:srgbClr val="00FF00"/>
                </a:solidFill>
                <a:ea typeface="黑体" panose="02010609060101010101" pitchFamily="49" charset="-122"/>
              </a:rPr>
              <a:pPr/>
              <a:t>25</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 calcmode="lin" valueType="num">
                                      <p:cBhvr additive="base">
                                        <p:cTn id="7" dur="500" fill="hold"/>
                                        <p:tgtEl>
                                          <p:spTgt spid="424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4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4963">
                                            <p:txEl>
                                              <p:pRg st="1" end="1"/>
                                            </p:txEl>
                                          </p:spTgt>
                                        </p:tgtEl>
                                        <p:attrNameLst>
                                          <p:attrName>style.visibility</p:attrName>
                                        </p:attrNameLst>
                                      </p:cBhvr>
                                      <p:to>
                                        <p:strVal val="visible"/>
                                      </p:to>
                                    </p:set>
                                    <p:anim calcmode="lin" valueType="num">
                                      <p:cBhvr additive="base">
                                        <p:cTn id="13" dur="500" fill="hold"/>
                                        <p:tgtEl>
                                          <p:spTgt spid="424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4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4963">
                                            <p:txEl>
                                              <p:pRg st="2" end="2"/>
                                            </p:txEl>
                                          </p:spTgt>
                                        </p:tgtEl>
                                        <p:attrNameLst>
                                          <p:attrName>style.visibility</p:attrName>
                                        </p:attrNameLst>
                                      </p:cBhvr>
                                      <p:to>
                                        <p:strVal val="visible"/>
                                      </p:to>
                                    </p:set>
                                    <p:anim calcmode="lin" valueType="num">
                                      <p:cBhvr additive="base">
                                        <p:cTn id="19" dur="500" fill="hold"/>
                                        <p:tgtEl>
                                          <p:spTgt spid="424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49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2.</a:t>
            </a:r>
            <a:r>
              <a:rPr lang="zh-CN" altLang="en-US" smtClean="0"/>
              <a:t>队长</a:t>
            </a:r>
          </a:p>
        </p:txBody>
      </p:sp>
      <p:sp>
        <p:nvSpPr>
          <p:cNvPr id="427011" name="Rectangle 3"/>
          <p:cNvSpPr>
            <a:spLocks noGrp="1" noChangeArrowheads="1"/>
          </p:cNvSpPr>
          <p:nvPr>
            <p:ph idx="1"/>
          </p:nvPr>
        </p:nvSpPr>
        <p:spPr>
          <a:xfrm>
            <a:off x="1822450" y="1143000"/>
            <a:ext cx="6940550" cy="512763"/>
          </a:xfrm>
        </p:spPr>
        <p:txBody>
          <a:bodyPr/>
          <a:lstStyle/>
          <a:p>
            <a:pPr eaLnBrk="1" hangingPunct="1">
              <a:buFont typeface="Wingdings" panose="05000000000000000000" pitchFamily="2" charset="2"/>
              <a:buNone/>
            </a:pPr>
            <a:r>
              <a:rPr lang="zh-CN" altLang="en-US" smtClean="0"/>
              <a:t>我们用</a:t>
            </a:r>
            <a:r>
              <a:rPr lang="en-US" altLang="zh-CN" smtClean="0"/>
              <a:t>N(t)</a:t>
            </a:r>
            <a:r>
              <a:rPr lang="zh-CN" altLang="en-US" smtClean="0"/>
              <a:t>表示在时刻</a:t>
            </a:r>
            <a:r>
              <a:rPr lang="en-US" altLang="zh-CN" smtClean="0"/>
              <a:t>t</a:t>
            </a:r>
            <a:r>
              <a:rPr lang="zh-CN" altLang="en-US" smtClean="0"/>
              <a:t>系统中的顾客数，</a:t>
            </a:r>
            <a:endParaRPr lang="zh-CN" altLang="en-US" smtClean="0">
              <a:sym typeface="Symbol" panose="05050102010706020507" pitchFamily="18" charset="2"/>
            </a:endParaRPr>
          </a:p>
        </p:txBody>
      </p:sp>
      <p:sp>
        <p:nvSpPr>
          <p:cNvPr id="5632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1F9F47E-B62E-4566-9D4E-3F4ED15109CE}"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5632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427012" name="Rectangle 4"/>
          <p:cNvSpPr>
            <a:spLocks noChangeArrowheads="1"/>
          </p:cNvSpPr>
          <p:nvPr/>
        </p:nvSpPr>
        <p:spPr bwMode="auto">
          <a:xfrm>
            <a:off x="1143000" y="1752600"/>
            <a:ext cx="76962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a:solidFill>
                  <a:srgbClr val="000000"/>
                </a:solidFill>
              </a:rPr>
              <a:t>此时也表示系统中正在忙的服务台个数，</a:t>
            </a:r>
            <a:r>
              <a:rPr lang="zh-CN" altLang="en-US">
                <a:solidFill>
                  <a:srgbClr val="000000"/>
                </a:solidFill>
                <a:sym typeface="Symbol" panose="05050102010706020507" pitchFamily="18" charset="2"/>
              </a:rPr>
              <a:t>令</a:t>
            </a:r>
          </a:p>
          <a:p>
            <a:pPr algn="ctr" eaLnBrk="1" hangingPunct="1">
              <a:lnSpc>
                <a:spcPct val="150000"/>
              </a:lnSpc>
              <a:buClrTx/>
              <a:buFontTx/>
              <a:buNone/>
            </a:pPr>
            <a:r>
              <a:rPr lang="en-US" altLang="zh-CN">
                <a:solidFill>
                  <a:srgbClr val="000000"/>
                </a:solidFill>
                <a:sym typeface="Symbol" panose="05050102010706020507" pitchFamily="18" charset="2"/>
              </a:rPr>
              <a:t>p</a:t>
            </a:r>
            <a:r>
              <a:rPr lang="en-US" altLang="zh-CN" baseline="-25000">
                <a:solidFill>
                  <a:srgbClr val="000000"/>
                </a:solidFill>
                <a:sym typeface="Symbol" panose="05050102010706020507" pitchFamily="18" charset="2"/>
              </a:rPr>
              <a:t>ij</a:t>
            </a:r>
            <a:r>
              <a:rPr lang="en-US" altLang="zh-CN">
                <a:solidFill>
                  <a:srgbClr val="000000"/>
                </a:solidFill>
                <a:sym typeface="Symbol" panose="05050102010706020507" pitchFamily="18" charset="2"/>
              </a:rPr>
              <a:t>(t)</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P{N(t+t)</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j|N(t)</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i}</a:t>
            </a:r>
            <a:r>
              <a:rPr lang="zh-CN" altLang="en-US">
                <a:solidFill>
                  <a:srgbClr val="000000"/>
                </a:solidFill>
                <a:sym typeface="Symbol" panose="05050102010706020507" pitchFamily="18" charset="2"/>
              </a:rPr>
              <a:t>，</a:t>
            </a:r>
          </a:p>
          <a:p>
            <a:pPr algn="ctr" eaLnBrk="1" hangingPunct="1">
              <a:lnSpc>
                <a:spcPct val="150000"/>
              </a:lnSpc>
              <a:buClrTx/>
              <a:buFontTx/>
              <a:buNone/>
            </a:pPr>
            <a:r>
              <a:rPr lang="en-US" altLang="zh-CN">
                <a:solidFill>
                  <a:srgbClr val="000000"/>
                </a:solidFill>
                <a:sym typeface="Symbol" panose="05050102010706020507" pitchFamily="18" charset="2"/>
              </a:rPr>
              <a:t>i,j</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0,1,2,…</a:t>
            </a:r>
          </a:p>
          <a:p>
            <a:pPr algn="just" eaLnBrk="1" hangingPunct="1">
              <a:lnSpc>
                <a:spcPct val="150000"/>
              </a:lnSpc>
              <a:buClrTx/>
              <a:buFontTx/>
              <a:buNone/>
            </a:pPr>
            <a:r>
              <a:rPr lang="zh-CN" altLang="en-US">
                <a:solidFill>
                  <a:srgbClr val="000000"/>
                </a:solidFill>
                <a:sym typeface="Symbol" panose="05050102010706020507" pitchFamily="18" charset="2"/>
              </a:rPr>
              <a:t>下面分别计算</a:t>
            </a:r>
          </a:p>
          <a:p>
            <a:pPr algn="just" eaLnBrk="1" hangingPunct="1">
              <a:lnSpc>
                <a:spcPct val="150000"/>
              </a:lnSpc>
              <a:buClrTx/>
              <a:buFontTx/>
              <a:buNone/>
            </a:pPr>
            <a:r>
              <a:rPr lang="zh-CN" altLang="en-US">
                <a:solidFill>
                  <a:srgbClr val="000000"/>
                </a:solidFill>
                <a:sym typeface="Symbol" panose="05050102010706020507" pitchFamily="18" charset="2"/>
              </a:rPr>
              <a:t>		</a:t>
            </a:r>
            <a:r>
              <a:rPr lang="en-US" altLang="zh-CN">
                <a:solidFill>
                  <a:srgbClr val="000000"/>
                </a:solidFill>
                <a:sym typeface="Symbol" panose="05050102010706020507" pitchFamily="18" charset="2"/>
              </a:rPr>
              <a:t>P</a:t>
            </a:r>
            <a:r>
              <a:rPr lang="en-US" altLang="zh-CN" baseline="-25000">
                <a:solidFill>
                  <a:srgbClr val="000000"/>
                </a:solidFill>
                <a:sym typeface="Symbol" panose="05050102010706020507" pitchFamily="18" charset="2"/>
              </a:rPr>
              <a:t>i,i-1</a:t>
            </a:r>
            <a:r>
              <a:rPr lang="en-US" altLang="zh-CN">
                <a:solidFill>
                  <a:srgbClr val="000000"/>
                </a:solidFill>
                <a:sym typeface="Symbol" panose="05050102010706020507" pitchFamily="18" charset="2"/>
              </a:rPr>
              <a:t>(t)</a:t>
            </a:r>
            <a:r>
              <a:rPr lang="zh-CN" altLang="en-US">
                <a:solidFill>
                  <a:srgbClr val="000000"/>
                </a:solidFill>
                <a:sym typeface="Symbol" panose="05050102010706020507" pitchFamily="18" charset="2"/>
              </a:rPr>
              <a:t>，	</a:t>
            </a:r>
            <a:r>
              <a:rPr lang="en-US" altLang="zh-CN">
                <a:solidFill>
                  <a:srgbClr val="000000"/>
                </a:solidFill>
                <a:sym typeface="Symbol" panose="05050102010706020507" pitchFamily="18" charset="2"/>
              </a:rPr>
              <a:t>i</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1,2,…</a:t>
            </a:r>
          </a:p>
          <a:p>
            <a:pPr algn="just" eaLnBrk="1" hangingPunct="1">
              <a:lnSpc>
                <a:spcPct val="150000"/>
              </a:lnSpc>
              <a:buClrTx/>
              <a:buFontTx/>
              <a:buNone/>
            </a:pPr>
            <a:r>
              <a:rPr lang="en-US" altLang="zh-CN">
                <a:solidFill>
                  <a:srgbClr val="000000"/>
                </a:solidFill>
                <a:sym typeface="Symbol" panose="05050102010706020507" pitchFamily="18" charset="2"/>
              </a:rPr>
              <a:t>		p</a:t>
            </a:r>
            <a:r>
              <a:rPr lang="en-US" altLang="zh-CN" baseline="-25000">
                <a:solidFill>
                  <a:srgbClr val="000000"/>
                </a:solidFill>
                <a:sym typeface="Symbol" panose="05050102010706020507" pitchFamily="18" charset="2"/>
              </a:rPr>
              <a:t>i,i</a:t>
            </a:r>
            <a:r>
              <a:rPr lang="zh-CN" altLang="en-US" baseline="-25000">
                <a:solidFill>
                  <a:srgbClr val="000000"/>
                </a:solidFill>
                <a:sym typeface="Symbol" panose="05050102010706020507" pitchFamily="18" charset="2"/>
              </a:rPr>
              <a:t>＋</a:t>
            </a:r>
            <a:r>
              <a:rPr lang="en-US" altLang="zh-CN" baseline="-25000">
                <a:solidFill>
                  <a:srgbClr val="000000"/>
                </a:solidFill>
                <a:sym typeface="Symbol" panose="05050102010706020507" pitchFamily="18" charset="2"/>
              </a:rPr>
              <a:t>1</a:t>
            </a:r>
            <a:r>
              <a:rPr lang="en-US" altLang="zh-CN">
                <a:solidFill>
                  <a:srgbClr val="000000"/>
                </a:solidFill>
                <a:sym typeface="Symbol" panose="05050102010706020507" pitchFamily="18" charset="2"/>
              </a:rPr>
              <a:t>(t)</a:t>
            </a:r>
            <a:r>
              <a:rPr lang="zh-CN" altLang="en-US">
                <a:solidFill>
                  <a:srgbClr val="000000"/>
                </a:solidFill>
                <a:sym typeface="Symbol" panose="05050102010706020507" pitchFamily="18" charset="2"/>
              </a:rPr>
              <a:t>，	</a:t>
            </a:r>
            <a:r>
              <a:rPr lang="en-US" altLang="zh-CN">
                <a:solidFill>
                  <a:srgbClr val="000000"/>
                </a:solidFill>
                <a:sym typeface="Symbol" panose="05050102010706020507" pitchFamily="18" charset="2"/>
              </a:rPr>
              <a:t>i</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0,1,2,…</a:t>
            </a:r>
          </a:p>
          <a:p>
            <a:pPr algn="just" eaLnBrk="1" hangingPunct="1">
              <a:lnSpc>
                <a:spcPct val="150000"/>
              </a:lnSpc>
              <a:buClrTx/>
              <a:buFontTx/>
              <a:buNone/>
            </a:pPr>
            <a:r>
              <a:rPr lang="en-US" altLang="zh-CN">
                <a:solidFill>
                  <a:srgbClr val="000000"/>
                </a:solidFill>
                <a:sym typeface="Symbol" panose="05050102010706020507" pitchFamily="18" charset="2"/>
              </a:rPr>
              <a:t>		p</a:t>
            </a:r>
            <a:r>
              <a:rPr lang="en-US" altLang="zh-CN" baseline="-25000">
                <a:solidFill>
                  <a:srgbClr val="000000"/>
                </a:solidFill>
                <a:sym typeface="Symbol" panose="05050102010706020507" pitchFamily="18" charset="2"/>
              </a:rPr>
              <a:t>i,j</a:t>
            </a:r>
            <a:r>
              <a:rPr lang="en-US" altLang="zh-CN">
                <a:solidFill>
                  <a:srgbClr val="000000"/>
                </a:solidFill>
                <a:sym typeface="Symbol" panose="05050102010706020507" pitchFamily="18" charset="2"/>
              </a:rPr>
              <a:t>(t)</a:t>
            </a:r>
            <a:r>
              <a:rPr lang="zh-CN" altLang="en-US">
                <a:solidFill>
                  <a:srgbClr val="000000"/>
                </a:solidFill>
                <a:sym typeface="Symbol" panose="05050102010706020507" pitchFamily="18" charset="2"/>
              </a:rPr>
              <a:t>，		</a:t>
            </a:r>
            <a:r>
              <a:rPr lang="en-US" altLang="zh-CN">
                <a:solidFill>
                  <a:srgbClr val="000000"/>
                </a:solidFill>
                <a:sym typeface="Symbol" panose="05050102010706020507" pitchFamily="18" charset="2"/>
              </a:rPr>
              <a:t>|i-j|≥2</a:t>
            </a:r>
          </a:p>
        </p:txBody>
      </p:sp>
      <p:sp>
        <p:nvSpPr>
          <p:cNvPr id="5632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5DB1373D-785C-4B60-A663-2E2E47EB9DC8}" type="slidenum">
              <a:rPr lang="zh-CN" altLang="en-US" sz="1800" smtClean="0">
                <a:solidFill>
                  <a:srgbClr val="00FF00"/>
                </a:solidFill>
                <a:ea typeface="黑体" panose="02010609060101010101" pitchFamily="49" charset="-122"/>
              </a:rPr>
              <a:pPr/>
              <a:t>26</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 calcmode="lin" valueType="num">
                                      <p:cBhvr additive="base">
                                        <p:cTn id="7" dur="500" fill="hold"/>
                                        <p:tgtEl>
                                          <p:spTgt spid="427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70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27012">
                                            <p:txEl>
                                              <p:pRg st="0" end="0"/>
                                            </p:txEl>
                                          </p:spTgt>
                                        </p:tgtEl>
                                        <p:attrNameLst>
                                          <p:attrName>style.visibility</p:attrName>
                                        </p:attrNameLst>
                                      </p:cBhvr>
                                      <p:to>
                                        <p:strVal val="visible"/>
                                      </p:to>
                                    </p:set>
                                    <p:anim calcmode="lin" valueType="num">
                                      <p:cBhvr additive="base">
                                        <p:cTn id="12" dur="500" fill="hold"/>
                                        <p:tgtEl>
                                          <p:spTgt spid="4270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27012">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27012">
                                            <p:txEl>
                                              <p:pRg st="1" end="1"/>
                                            </p:txEl>
                                          </p:spTgt>
                                        </p:tgtEl>
                                        <p:attrNameLst>
                                          <p:attrName>style.visibility</p:attrName>
                                        </p:attrNameLst>
                                      </p:cBhvr>
                                      <p:to>
                                        <p:strVal val="visible"/>
                                      </p:to>
                                    </p:set>
                                    <p:anim calcmode="lin" valueType="num">
                                      <p:cBhvr additive="base">
                                        <p:cTn id="17" dur="500" fill="hold"/>
                                        <p:tgtEl>
                                          <p:spTgt spid="42701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27012">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27012">
                                            <p:txEl>
                                              <p:pRg st="2" end="2"/>
                                            </p:txEl>
                                          </p:spTgt>
                                        </p:tgtEl>
                                        <p:attrNameLst>
                                          <p:attrName>style.visibility</p:attrName>
                                        </p:attrNameLst>
                                      </p:cBhvr>
                                      <p:to>
                                        <p:strVal val="visible"/>
                                      </p:to>
                                    </p:set>
                                    <p:anim calcmode="lin" valueType="num">
                                      <p:cBhvr additive="base">
                                        <p:cTn id="22" dur="500" fill="hold"/>
                                        <p:tgtEl>
                                          <p:spTgt spid="42701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27012">
                                            <p:txEl>
                                              <p:pRg st="2" end="2"/>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27012">
                                            <p:txEl>
                                              <p:pRg st="3" end="3"/>
                                            </p:txEl>
                                          </p:spTgt>
                                        </p:tgtEl>
                                        <p:attrNameLst>
                                          <p:attrName>style.visibility</p:attrName>
                                        </p:attrNameLst>
                                      </p:cBhvr>
                                      <p:to>
                                        <p:strVal val="visible"/>
                                      </p:to>
                                    </p:set>
                                    <p:anim calcmode="lin" valueType="num">
                                      <p:cBhvr additive="base">
                                        <p:cTn id="27" dur="500" fill="hold"/>
                                        <p:tgtEl>
                                          <p:spTgt spid="427012">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27012">
                                            <p:txEl>
                                              <p:pRg st="3" end="3"/>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27012">
                                            <p:txEl>
                                              <p:pRg st="4" end="4"/>
                                            </p:txEl>
                                          </p:spTgt>
                                        </p:tgtEl>
                                        <p:attrNameLst>
                                          <p:attrName>style.visibility</p:attrName>
                                        </p:attrNameLst>
                                      </p:cBhvr>
                                      <p:to>
                                        <p:strVal val="visible"/>
                                      </p:to>
                                    </p:set>
                                    <p:anim calcmode="lin" valueType="num">
                                      <p:cBhvr additive="base">
                                        <p:cTn id="32" dur="500" fill="hold"/>
                                        <p:tgtEl>
                                          <p:spTgt spid="427012">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27012">
                                            <p:txEl>
                                              <p:pRg st="4" end="4"/>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27012">
                                            <p:txEl>
                                              <p:pRg st="5" end="5"/>
                                            </p:txEl>
                                          </p:spTgt>
                                        </p:tgtEl>
                                        <p:attrNameLst>
                                          <p:attrName>style.visibility</p:attrName>
                                        </p:attrNameLst>
                                      </p:cBhvr>
                                      <p:to>
                                        <p:strVal val="visible"/>
                                      </p:to>
                                    </p:set>
                                    <p:anim calcmode="lin" valueType="num">
                                      <p:cBhvr additive="base">
                                        <p:cTn id="37" dur="500" fill="hold"/>
                                        <p:tgtEl>
                                          <p:spTgt spid="4270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27012">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27012">
                                            <p:txEl>
                                              <p:pRg st="6" end="6"/>
                                            </p:txEl>
                                          </p:spTgt>
                                        </p:tgtEl>
                                        <p:attrNameLst>
                                          <p:attrName>style.visibility</p:attrName>
                                        </p:attrNameLst>
                                      </p:cBhvr>
                                      <p:to>
                                        <p:strVal val="visible"/>
                                      </p:to>
                                    </p:set>
                                    <p:anim calcmode="lin" valueType="num">
                                      <p:cBhvr additive="base">
                                        <p:cTn id="42" dur="500" fill="hold"/>
                                        <p:tgtEl>
                                          <p:spTgt spid="427012">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270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utoUpdateAnimBg="0" advAuto="0"/>
      <p:bldP spid="427012"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p:txBody>
          <a:bodyPr/>
          <a:lstStyle/>
          <a:p>
            <a:pPr eaLnBrk="1" hangingPunct="1"/>
            <a:r>
              <a:rPr lang="en-US" altLang="zh-CN" smtClean="0">
                <a:sym typeface="Symbol" panose="05050102010706020507" pitchFamily="18" charset="2"/>
              </a:rPr>
              <a:t>p</a:t>
            </a:r>
            <a:r>
              <a:rPr lang="en-US" altLang="zh-CN" baseline="-25000" smtClean="0">
                <a:sym typeface="Symbol" panose="05050102010706020507" pitchFamily="18" charset="2"/>
              </a:rPr>
              <a:t>i,i+1</a:t>
            </a:r>
            <a:r>
              <a:rPr lang="en-US" altLang="zh-CN" smtClean="0">
                <a:sym typeface="Symbol" panose="05050102010706020507" pitchFamily="18" charset="2"/>
              </a:rPr>
              <a:t>(t)</a:t>
            </a:r>
            <a:endParaRPr lang="en-US" altLang="zh-CN" smtClean="0"/>
          </a:p>
        </p:txBody>
      </p:sp>
      <p:sp>
        <p:nvSpPr>
          <p:cNvPr id="429060" name="Rectangle 4"/>
          <p:cNvSpPr>
            <a:spLocks noGrp="1" noChangeArrowheads="1"/>
          </p:cNvSpPr>
          <p:nvPr>
            <p:ph idx="1"/>
          </p:nvPr>
        </p:nvSpPr>
        <p:spPr>
          <a:xfrm>
            <a:off x="1143000" y="1217613"/>
            <a:ext cx="7772400" cy="2479675"/>
          </a:xfrm>
        </p:spPr>
        <p:txBody>
          <a:bodyPr/>
          <a:lstStyle/>
          <a:p>
            <a:pPr eaLnBrk="1" hangingPunct="1">
              <a:lnSpc>
                <a:spcPct val="130000"/>
              </a:lnSpc>
              <a:buFontTx/>
              <a:buNone/>
            </a:pPr>
            <a:r>
              <a:rPr lang="en-US" altLang="zh-CN" smtClean="0">
                <a:sym typeface="Symbol" panose="05050102010706020507" pitchFamily="18" charset="2"/>
              </a:rPr>
              <a:t>p</a:t>
            </a:r>
            <a:r>
              <a:rPr lang="en-US" altLang="zh-CN" baseline="-25000" smtClean="0">
                <a:sym typeface="Symbol" panose="05050102010706020507" pitchFamily="18" charset="2"/>
              </a:rPr>
              <a:t>i,i+1</a:t>
            </a:r>
            <a:r>
              <a:rPr lang="en-US" altLang="zh-CN" smtClean="0">
                <a:sym typeface="Symbol" panose="05050102010706020507" pitchFamily="18" charset="2"/>
              </a:rPr>
              <a:t>(t)</a:t>
            </a:r>
            <a:r>
              <a:rPr lang="zh-CN" altLang="en-US" smtClean="0">
                <a:sym typeface="Symbol" panose="05050102010706020507" pitchFamily="18" charset="2"/>
              </a:rPr>
              <a:t>＝</a:t>
            </a:r>
            <a:r>
              <a:rPr lang="en-US" altLang="zh-CN" smtClean="0">
                <a:sym typeface="Symbol" panose="05050102010706020507" pitchFamily="18" charset="2"/>
              </a:rPr>
              <a:t>P{</a:t>
            </a:r>
            <a:r>
              <a:rPr lang="zh-CN" altLang="en-US" smtClean="0">
                <a:sym typeface="Symbol" panose="05050102010706020507" pitchFamily="18" charset="2"/>
              </a:rPr>
              <a:t>在</a:t>
            </a:r>
            <a:r>
              <a:rPr lang="en-US" altLang="zh-CN" smtClean="0">
                <a:sym typeface="Symbol" panose="05050102010706020507" pitchFamily="18" charset="2"/>
              </a:rPr>
              <a:t>t</a:t>
            </a:r>
            <a:r>
              <a:rPr lang="zh-CN" altLang="en-US" smtClean="0">
                <a:sym typeface="Symbol" panose="05050102010706020507" pitchFamily="18" charset="2"/>
              </a:rPr>
              <a:t>内到达一个顾客，</a:t>
            </a:r>
          </a:p>
          <a:p>
            <a:pPr eaLnBrk="1" hangingPunct="1">
              <a:lnSpc>
                <a:spcPct val="130000"/>
              </a:lnSpc>
              <a:buClrTx/>
              <a:buFontTx/>
              <a:buNone/>
            </a:pPr>
            <a:r>
              <a:rPr lang="zh-CN" altLang="en-US" smtClean="0">
                <a:sym typeface="Symbol" panose="05050102010706020507" pitchFamily="18" charset="2"/>
              </a:rPr>
              <a:t>			且</a:t>
            </a:r>
            <a:r>
              <a:rPr lang="en-US" altLang="zh-CN" smtClean="0">
                <a:sym typeface="Symbol" panose="05050102010706020507" pitchFamily="18" charset="2"/>
              </a:rPr>
              <a:t>i</a:t>
            </a:r>
            <a:r>
              <a:rPr lang="zh-CN" altLang="en-US" smtClean="0">
                <a:sym typeface="Symbol" panose="05050102010706020507" pitchFamily="18" charset="2"/>
              </a:rPr>
              <a:t>个正忙的服务台一个服务也未完成</a:t>
            </a:r>
            <a:r>
              <a:rPr lang="en-US" altLang="zh-CN" smtClean="0">
                <a:sym typeface="Symbol" panose="05050102010706020507" pitchFamily="18" charset="2"/>
              </a:rPr>
              <a:t>}</a:t>
            </a:r>
          </a:p>
          <a:p>
            <a:pPr eaLnBrk="1" hangingPunct="1">
              <a:lnSpc>
                <a:spcPct val="130000"/>
              </a:lnSpc>
              <a:spcBef>
                <a:spcPct val="30000"/>
              </a:spcBef>
              <a:spcAft>
                <a:spcPct val="30000"/>
              </a:spcAft>
              <a:buClrTx/>
              <a:buFontTx/>
              <a:buNone/>
            </a:pPr>
            <a:r>
              <a:rPr lang="en-US" altLang="zh-CN" smtClean="0">
                <a:sym typeface="Symbol" panose="05050102010706020507" pitchFamily="18" charset="2"/>
              </a:rPr>
              <a:t>		</a:t>
            </a:r>
            <a:r>
              <a:rPr lang="zh-CN" altLang="en-US" smtClean="0">
                <a:sym typeface="Symbol" panose="05050102010706020507" pitchFamily="18" charset="2"/>
              </a:rPr>
              <a:t>＋        </a:t>
            </a:r>
            <a:r>
              <a:rPr lang="en-US" altLang="zh-CN" smtClean="0">
                <a:sym typeface="Symbol" panose="05050102010706020507" pitchFamily="18" charset="2"/>
              </a:rPr>
              <a:t>{</a:t>
            </a:r>
            <a:r>
              <a:rPr lang="zh-CN" altLang="en-US" smtClean="0">
                <a:sym typeface="Symbol" panose="05050102010706020507" pitchFamily="18" charset="2"/>
              </a:rPr>
              <a:t>在</a:t>
            </a:r>
            <a:r>
              <a:rPr lang="en-US" altLang="zh-CN" smtClean="0">
                <a:sym typeface="Symbol" panose="05050102010706020507" pitchFamily="18" charset="2"/>
              </a:rPr>
              <a:t>t</a:t>
            </a:r>
            <a:r>
              <a:rPr lang="zh-CN" altLang="en-US" smtClean="0">
                <a:sym typeface="Symbol" panose="05050102010706020507" pitchFamily="18" charset="2"/>
              </a:rPr>
              <a:t>内到达</a:t>
            </a:r>
            <a:r>
              <a:rPr lang="en-US" altLang="zh-CN" smtClean="0">
                <a:sym typeface="Symbol" panose="05050102010706020507" pitchFamily="18" charset="2"/>
              </a:rPr>
              <a:t>j</a:t>
            </a:r>
            <a:r>
              <a:rPr lang="zh-CN" altLang="en-US" smtClean="0">
                <a:sym typeface="Symbol" panose="05050102010706020507" pitchFamily="18" charset="2"/>
              </a:rPr>
              <a:t>个，</a:t>
            </a:r>
          </a:p>
          <a:p>
            <a:pPr eaLnBrk="1" hangingPunct="1">
              <a:lnSpc>
                <a:spcPct val="130000"/>
              </a:lnSpc>
              <a:buClrTx/>
              <a:buFontTx/>
              <a:buNone/>
            </a:pPr>
            <a:r>
              <a:rPr lang="zh-CN" altLang="en-US" smtClean="0">
                <a:sym typeface="Symbol" panose="05050102010706020507" pitchFamily="18" charset="2"/>
              </a:rPr>
              <a:t>			而所有服务台共完成</a:t>
            </a:r>
            <a:r>
              <a:rPr lang="en-US" altLang="zh-CN" smtClean="0">
                <a:sym typeface="Symbol" panose="05050102010706020507" pitchFamily="18" charset="2"/>
              </a:rPr>
              <a:t>j-1</a:t>
            </a:r>
            <a:r>
              <a:rPr lang="zh-CN" altLang="en-US" smtClean="0">
                <a:sym typeface="Symbol" panose="05050102010706020507" pitchFamily="18" charset="2"/>
              </a:rPr>
              <a:t>个服务</a:t>
            </a:r>
            <a:r>
              <a:rPr lang="en-US" altLang="zh-CN" smtClean="0">
                <a:sym typeface="Symbol" panose="05050102010706020507" pitchFamily="18" charset="2"/>
              </a:rPr>
              <a:t>}</a:t>
            </a:r>
            <a:endParaRPr lang="en-US" altLang="zh-CN" smtClean="0"/>
          </a:p>
        </p:txBody>
      </p:sp>
      <p:sp>
        <p:nvSpPr>
          <p:cNvPr id="5837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753939D-DA78-4740-84FA-A9AACC4A6315}"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5837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429058" name="Rectangle 2"/>
          <p:cNvSpPr>
            <a:spLocks noChangeArrowheads="1"/>
          </p:cNvSpPr>
          <p:nvPr/>
        </p:nvSpPr>
        <p:spPr bwMode="auto">
          <a:xfrm>
            <a:off x="1143000" y="3733800"/>
            <a:ext cx="777240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en-US" altLang="zh-CN">
                <a:solidFill>
                  <a:srgbClr val="000000"/>
                </a:solidFill>
                <a:sym typeface="Symbol" panose="05050102010706020507" pitchFamily="18" charset="2"/>
              </a:rPr>
              <a:t>  </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P{</a:t>
            </a:r>
            <a:r>
              <a:rPr lang="en-US" altLang="zh-CN" baseline="-25000">
                <a:solidFill>
                  <a:srgbClr val="000000"/>
                </a:solidFill>
                <a:sym typeface="Symbol" panose="05050102010706020507" pitchFamily="18" charset="2"/>
              </a:rPr>
              <a:t>1</a:t>
            </a:r>
            <a:r>
              <a:rPr lang="en-US" altLang="zh-CN">
                <a:solidFill>
                  <a:srgbClr val="000000"/>
                </a:solidFill>
                <a:sym typeface="Symbol" panose="05050102010706020507" pitchFamily="18" charset="2"/>
              </a:rPr>
              <a:t>t</a:t>
            </a:r>
            <a:r>
              <a:rPr lang="zh-CN" altLang="en-US">
                <a:solidFill>
                  <a:srgbClr val="000000"/>
                </a:solidFill>
                <a:sym typeface="Symbol" panose="05050102010706020507" pitchFamily="18" charset="2"/>
              </a:rPr>
              <a:t>，</a:t>
            </a:r>
            <a:r>
              <a:rPr lang="en-US" altLang="zh-CN" baseline="-25000">
                <a:solidFill>
                  <a:srgbClr val="000000"/>
                </a:solidFill>
                <a:sym typeface="Symbol" panose="05050102010706020507" pitchFamily="18" charset="2"/>
              </a:rPr>
              <a:t>1</a:t>
            </a:r>
            <a:r>
              <a:rPr lang="en-US" altLang="zh-CN">
                <a:solidFill>
                  <a:srgbClr val="000000"/>
                </a:solidFill>
                <a:sym typeface="Symbol" panose="05050102010706020507" pitchFamily="18" charset="2"/>
              </a:rPr>
              <a:t>&gt;t,</a:t>
            </a:r>
            <a:r>
              <a:rPr lang="en-US" altLang="zh-CN" baseline="-25000">
                <a:solidFill>
                  <a:srgbClr val="000000"/>
                </a:solidFill>
                <a:sym typeface="Symbol" panose="05050102010706020507" pitchFamily="18" charset="2"/>
              </a:rPr>
              <a:t>2</a:t>
            </a:r>
            <a:r>
              <a:rPr lang="en-US" altLang="zh-CN">
                <a:solidFill>
                  <a:srgbClr val="000000"/>
                </a:solidFill>
                <a:sym typeface="Symbol" panose="05050102010706020507" pitchFamily="18" charset="2"/>
              </a:rPr>
              <a:t>&gt;t,…,</a:t>
            </a:r>
            <a:r>
              <a:rPr lang="en-US" altLang="zh-CN" baseline="-25000">
                <a:solidFill>
                  <a:srgbClr val="000000"/>
                </a:solidFill>
                <a:sym typeface="Symbol" panose="05050102010706020507" pitchFamily="18" charset="2"/>
              </a:rPr>
              <a:t>i</a:t>
            </a:r>
            <a:r>
              <a:rPr lang="en-US" altLang="zh-CN">
                <a:solidFill>
                  <a:srgbClr val="000000"/>
                </a:solidFill>
                <a:sym typeface="Symbol" panose="05050102010706020507" pitchFamily="18" charset="2"/>
              </a:rPr>
              <a:t>&gt;t,}</a:t>
            </a:r>
          </a:p>
          <a:p>
            <a:pPr eaLnBrk="1" hangingPunct="1">
              <a:lnSpc>
                <a:spcPct val="130000"/>
              </a:lnSpc>
              <a:spcBef>
                <a:spcPct val="30000"/>
              </a:spcBef>
              <a:spcAft>
                <a:spcPct val="30000"/>
              </a:spcAft>
              <a:buClrTx/>
              <a:buFontTx/>
              <a:buNone/>
            </a:pPr>
            <a:r>
              <a:rPr lang="en-US" altLang="zh-CN">
                <a:solidFill>
                  <a:srgbClr val="000000"/>
                </a:solidFill>
                <a:sym typeface="Symbol" panose="05050102010706020507" pitchFamily="18" charset="2"/>
              </a:rPr>
              <a:t>	</a:t>
            </a:r>
            <a:r>
              <a:rPr lang="zh-CN" altLang="en-US">
                <a:solidFill>
                  <a:srgbClr val="000000"/>
                </a:solidFill>
                <a:sym typeface="Symbol" panose="05050102010706020507" pitchFamily="18" charset="2"/>
              </a:rPr>
              <a:t>＋       </a:t>
            </a:r>
            <a:r>
              <a:rPr lang="en-US" altLang="zh-CN">
                <a:solidFill>
                  <a:srgbClr val="000000"/>
                </a:solidFill>
                <a:sym typeface="Symbol" panose="05050102010706020507" pitchFamily="18" charset="2"/>
              </a:rPr>
              <a:t>{</a:t>
            </a:r>
            <a:r>
              <a:rPr lang="en-US" altLang="zh-CN" baseline="-25000">
                <a:solidFill>
                  <a:srgbClr val="000000"/>
                </a:solidFill>
                <a:sym typeface="Symbol" panose="05050102010706020507" pitchFamily="18" charset="2"/>
              </a:rPr>
              <a:t>1</a:t>
            </a:r>
            <a:r>
              <a:rPr lang="en-US" altLang="zh-CN">
                <a:solidFill>
                  <a:srgbClr val="000000"/>
                </a:solidFill>
                <a:sym typeface="Symbol" panose="05050102010706020507" pitchFamily="18" charset="2"/>
              </a:rPr>
              <a:t>+…+</a:t>
            </a:r>
            <a:r>
              <a:rPr lang="en-US" altLang="zh-CN" baseline="-25000">
                <a:solidFill>
                  <a:srgbClr val="000000"/>
                </a:solidFill>
                <a:sym typeface="Symbol" panose="05050102010706020507" pitchFamily="18" charset="2"/>
              </a:rPr>
              <a:t>j</a:t>
            </a:r>
            <a:r>
              <a:rPr lang="en-US" altLang="zh-CN">
                <a:solidFill>
                  <a:srgbClr val="000000"/>
                </a:solidFill>
                <a:sym typeface="Symbol" panose="05050102010706020507" pitchFamily="18" charset="2"/>
              </a:rPr>
              <a:t>t&lt;</a:t>
            </a:r>
            <a:r>
              <a:rPr lang="en-US" altLang="zh-CN" baseline="-25000">
                <a:solidFill>
                  <a:srgbClr val="000000"/>
                </a:solidFill>
                <a:sym typeface="Symbol" panose="05050102010706020507" pitchFamily="18" charset="2"/>
              </a:rPr>
              <a:t>1</a:t>
            </a:r>
            <a:r>
              <a:rPr lang="en-US" altLang="zh-CN">
                <a:solidFill>
                  <a:srgbClr val="000000"/>
                </a:solidFill>
                <a:sym typeface="Symbol" panose="05050102010706020507" pitchFamily="18" charset="2"/>
              </a:rPr>
              <a:t>+…+</a:t>
            </a:r>
            <a:r>
              <a:rPr lang="en-US" altLang="zh-CN" baseline="-25000">
                <a:solidFill>
                  <a:srgbClr val="000000"/>
                </a:solidFill>
                <a:sym typeface="Symbol" panose="05050102010706020507" pitchFamily="18" charset="2"/>
              </a:rPr>
              <a:t>j+1</a:t>
            </a:r>
            <a:r>
              <a:rPr lang="zh-CN" altLang="en-US">
                <a:solidFill>
                  <a:srgbClr val="000000"/>
                </a:solidFill>
                <a:sym typeface="Symbol" panose="05050102010706020507" pitchFamily="18" charset="2"/>
              </a:rPr>
              <a:t>，</a:t>
            </a:r>
          </a:p>
          <a:p>
            <a:pPr eaLnBrk="1" hangingPunct="1">
              <a:lnSpc>
                <a:spcPct val="130000"/>
              </a:lnSpc>
              <a:buClrTx/>
              <a:buFontTx/>
              <a:buNone/>
            </a:pPr>
            <a:r>
              <a:rPr lang="zh-CN" altLang="en-US">
                <a:solidFill>
                  <a:srgbClr val="000000"/>
                </a:solidFill>
                <a:sym typeface="Symbol" panose="05050102010706020507" pitchFamily="18" charset="2"/>
              </a:rPr>
              <a:t>			所有服务台共完成</a:t>
            </a:r>
            <a:r>
              <a:rPr lang="en-US" altLang="zh-CN">
                <a:solidFill>
                  <a:srgbClr val="000000"/>
                </a:solidFill>
                <a:sym typeface="Symbol" panose="05050102010706020507" pitchFamily="18" charset="2"/>
              </a:rPr>
              <a:t>j-1</a:t>
            </a:r>
            <a:r>
              <a:rPr lang="zh-CN" altLang="en-US">
                <a:solidFill>
                  <a:srgbClr val="000000"/>
                </a:solidFill>
                <a:sym typeface="Symbol" panose="05050102010706020507" pitchFamily="18" charset="2"/>
              </a:rPr>
              <a:t>个服务</a:t>
            </a:r>
            <a:r>
              <a:rPr lang="en-US" altLang="zh-CN">
                <a:solidFill>
                  <a:srgbClr val="000000"/>
                </a:solidFill>
                <a:sym typeface="Symbol" panose="05050102010706020507" pitchFamily="18" charset="2"/>
              </a:rPr>
              <a:t>}</a:t>
            </a:r>
          </a:p>
          <a:p>
            <a:pPr eaLnBrk="1" hangingPunct="1">
              <a:lnSpc>
                <a:spcPct val="130000"/>
              </a:lnSpc>
              <a:buClrTx/>
              <a:buFontTx/>
              <a:buNone/>
            </a:pPr>
            <a:r>
              <a:rPr lang="en-US" altLang="zh-CN">
                <a:solidFill>
                  <a:srgbClr val="000000"/>
                </a:solidFill>
                <a:sym typeface="Symbol" panose="05050102010706020507" pitchFamily="18" charset="2"/>
              </a:rPr>
              <a:t>  </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t</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o(t)		i</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0,1,2,…</a:t>
            </a:r>
          </a:p>
        </p:txBody>
      </p:sp>
      <p:graphicFrame>
        <p:nvGraphicFramePr>
          <p:cNvPr id="429061" name="Object 2"/>
          <p:cNvGraphicFramePr>
            <a:graphicFrameLocks noChangeAspect="1"/>
          </p:cNvGraphicFramePr>
          <p:nvPr/>
        </p:nvGraphicFramePr>
        <p:xfrm>
          <a:off x="2520950" y="2387600"/>
          <a:ext cx="679450" cy="914400"/>
        </p:xfrm>
        <a:graphic>
          <a:graphicData uri="http://schemas.openxmlformats.org/presentationml/2006/ole">
            <mc:AlternateContent xmlns:mc="http://schemas.openxmlformats.org/markup-compatibility/2006">
              <mc:Choice xmlns:v="urn:schemas-microsoft-com:vml" Requires="v">
                <p:oleObj spid="_x0000_s58380" name="Equation" r:id="rId4" imgW="330057" imgH="444307" progId="Equation.3">
                  <p:embed/>
                </p:oleObj>
              </mc:Choice>
              <mc:Fallback>
                <p:oleObj name="Equation" r:id="rId4" imgW="330057" imgH="44430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0950" y="2387600"/>
                        <a:ext cx="6794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9062" name="Object 3"/>
          <p:cNvGraphicFramePr>
            <a:graphicFrameLocks noChangeAspect="1"/>
          </p:cNvGraphicFramePr>
          <p:nvPr/>
        </p:nvGraphicFramePr>
        <p:xfrm>
          <a:off x="1930400" y="4292600"/>
          <a:ext cx="736600" cy="990600"/>
        </p:xfrm>
        <a:graphic>
          <a:graphicData uri="http://schemas.openxmlformats.org/presentationml/2006/ole">
            <mc:AlternateContent xmlns:mc="http://schemas.openxmlformats.org/markup-compatibility/2006">
              <mc:Choice xmlns:v="urn:schemas-microsoft-com:vml" Requires="v">
                <p:oleObj spid="_x0000_s58381" name="Equation" r:id="rId6" imgW="330057" imgH="444307" progId="Equation.3">
                  <p:embed/>
                </p:oleObj>
              </mc:Choice>
              <mc:Fallback>
                <p:oleObj name="Equation" r:id="rId6" imgW="330057" imgH="444307"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400" y="4292600"/>
                        <a:ext cx="736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9B846A6F-FF16-4B1D-A371-361E2B045234}" type="slidenum">
              <a:rPr lang="zh-CN" altLang="en-US" sz="1800" smtClean="0">
                <a:solidFill>
                  <a:srgbClr val="00FF00"/>
                </a:solidFill>
                <a:ea typeface="黑体" panose="02010609060101010101" pitchFamily="49" charset="-122"/>
              </a:rPr>
              <a:pPr/>
              <a:t>27</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9060">
                                            <p:txEl>
                                              <p:pRg st="0" end="0"/>
                                            </p:txEl>
                                          </p:spTgt>
                                        </p:tgtEl>
                                        <p:attrNameLst>
                                          <p:attrName>style.visibility</p:attrName>
                                        </p:attrNameLst>
                                      </p:cBhvr>
                                      <p:to>
                                        <p:strVal val="visible"/>
                                      </p:to>
                                    </p:set>
                                    <p:anim calcmode="lin" valueType="num">
                                      <p:cBhvr additive="base">
                                        <p:cTn id="7" dur="500" fill="hold"/>
                                        <p:tgtEl>
                                          <p:spTgt spid="4290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906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29060">
                                            <p:txEl>
                                              <p:pRg st="1" end="1"/>
                                            </p:txEl>
                                          </p:spTgt>
                                        </p:tgtEl>
                                        <p:attrNameLst>
                                          <p:attrName>style.visibility</p:attrName>
                                        </p:attrNameLst>
                                      </p:cBhvr>
                                      <p:to>
                                        <p:strVal val="visible"/>
                                      </p:to>
                                    </p:set>
                                    <p:anim calcmode="lin" valueType="num">
                                      <p:cBhvr additive="base">
                                        <p:cTn id="12" dur="500" fill="hold"/>
                                        <p:tgtEl>
                                          <p:spTgt spid="42906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29060">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29060">
                                            <p:txEl>
                                              <p:pRg st="2" end="2"/>
                                            </p:txEl>
                                          </p:spTgt>
                                        </p:tgtEl>
                                        <p:attrNameLst>
                                          <p:attrName>style.visibility</p:attrName>
                                        </p:attrNameLst>
                                      </p:cBhvr>
                                      <p:to>
                                        <p:strVal val="visible"/>
                                      </p:to>
                                    </p:set>
                                    <p:anim calcmode="lin" valueType="num">
                                      <p:cBhvr additive="base">
                                        <p:cTn id="17" dur="500" fill="hold"/>
                                        <p:tgtEl>
                                          <p:spTgt spid="42906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29060">
                                            <p:txEl>
                                              <p:pRg st="2" end="2"/>
                                            </p:txEl>
                                          </p:spTgt>
                                        </p:tgtEl>
                                        <p:attrNameLst>
                                          <p:attrName>ppt_y</p:attrName>
                                        </p:attrNameLst>
                                      </p:cBhvr>
                                      <p:tavLst>
                                        <p:tav tm="0">
                                          <p:val>
                                            <p:strVal val="1+#ppt_h/2"/>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499"/>
                                          </p:stCondLst>
                                        </p:cTn>
                                        <p:tgtEl>
                                          <p:spTgt spid="429061"/>
                                        </p:tgtEl>
                                        <p:attrNameLst>
                                          <p:attrName>style.visibility</p:attrName>
                                        </p:attrNameLst>
                                      </p:cBhvr>
                                      <p:to>
                                        <p:strVal val="visible"/>
                                      </p:to>
                                    </p:set>
                                  </p:childTnLst>
                                </p:cTn>
                              </p:par>
                            </p:childTnLst>
                          </p:cTn>
                        </p:par>
                        <p:par>
                          <p:cTn id="21" fill="hold" nodeType="afterGroup">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429060">
                                            <p:txEl>
                                              <p:pRg st="3" end="3"/>
                                            </p:txEl>
                                          </p:spTgt>
                                        </p:tgtEl>
                                        <p:attrNameLst>
                                          <p:attrName>style.visibility</p:attrName>
                                        </p:attrNameLst>
                                      </p:cBhvr>
                                      <p:to>
                                        <p:strVal val="visible"/>
                                      </p:to>
                                    </p:set>
                                    <p:anim calcmode="lin" valueType="num">
                                      <p:cBhvr additive="base">
                                        <p:cTn id="24" dur="500" fill="hold"/>
                                        <p:tgtEl>
                                          <p:spTgt spid="429060">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290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29058">
                                            <p:txEl>
                                              <p:pRg st="0" end="0"/>
                                            </p:txEl>
                                          </p:spTgt>
                                        </p:tgtEl>
                                        <p:attrNameLst>
                                          <p:attrName>style.visibility</p:attrName>
                                        </p:attrNameLst>
                                      </p:cBhvr>
                                      <p:to>
                                        <p:strVal val="visible"/>
                                      </p:to>
                                    </p:set>
                                    <p:anim calcmode="lin" valueType="num">
                                      <p:cBhvr additive="base">
                                        <p:cTn id="30" dur="500" fill="hold"/>
                                        <p:tgtEl>
                                          <p:spTgt spid="42905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29058">
                                            <p:txEl>
                                              <p:pRg st="0" end="0"/>
                                            </p:txEl>
                                          </p:spTgt>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429058">
                                            <p:txEl>
                                              <p:pRg st="1" end="1"/>
                                            </p:txEl>
                                          </p:spTgt>
                                        </p:tgtEl>
                                        <p:attrNameLst>
                                          <p:attrName>style.visibility</p:attrName>
                                        </p:attrNameLst>
                                      </p:cBhvr>
                                      <p:to>
                                        <p:strVal val="visible"/>
                                      </p:to>
                                    </p:set>
                                    <p:anim calcmode="lin" valueType="num">
                                      <p:cBhvr additive="base">
                                        <p:cTn id="35" dur="500" fill="hold"/>
                                        <p:tgtEl>
                                          <p:spTgt spid="429058">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29058">
                                            <p:txEl>
                                              <p:pRg st="1" end="1"/>
                                            </p:txEl>
                                          </p:spTgt>
                                        </p:tgtEl>
                                        <p:attrNameLst>
                                          <p:attrName>ppt_y</p:attrName>
                                        </p:attrNameLst>
                                      </p:cBhvr>
                                      <p:tavLst>
                                        <p:tav tm="0">
                                          <p:val>
                                            <p:strVal val="1+#ppt_h/2"/>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499"/>
                                          </p:stCondLst>
                                        </p:cTn>
                                        <p:tgtEl>
                                          <p:spTgt spid="429062"/>
                                        </p:tgtEl>
                                        <p:attrNameLst>
                                          <p:attrName>style.visibility</p:attrName>
                                        </p:attrNameLst>
                                      </p:cBhvr>
                                      <p:to>
                                        <p:strVal val="visible"/>
                                      </p:to>
                                    </p:set>
                                  </p:childTnLst>
                                </p:cTn>
                              </p:par>
                            </p:childTnLst>
                          </p:cTn>
                        </p:par>
                        <p:par>
                          <p:cTn id="39" fill="hold" nodeType="afterGroup">
                            <p:stCondLst>
                              <p:cond delay="1000"/>
                            </p:stCondLst>
                            <p:childTnLst>
                              <p:par>
                                <p:cTn id="40" presetID="2" presetClass="entr" presetSubtype="4" fill="hold" grpId="0" nodeType="afterEffect">
                                  <p:stCondLst>
                                    <p:cond delay="0"/>
                                  </p:stCondLst>
                                  <p:childTnLst>
                                    <p:set>
                                      <p:cBhvr>
                                        <p:cTn id="41" dur="1" fill="hold">
                                          <p:stCondLst>
                                            <p:cond delay="0"/>
                                          </p:stCondLst>
                                        </p:cTn>
                                        <p:tgtEl>
                                          <p:spTgt spid="429058">
                                            <p:txEl>
                                              <p:pRg st="2" end="2"/>
                                            </p:txEl>
                                          </p:spTgt>
                                        </p:tgtEl>
                                        <p:attrNameLst>
                                          <p:attrName>style.visibility</p:attrName>
                                        </p:attrNameLst>
                                      </p:cBhvr>
                                      <p:to>
                                        <p:strVal val="visible"/>
                                      </p:to>
                                    </p:set>
                                    <p:anim calcmode="lin" valueType="num">
                                      <p:cBhvr additive="base">
                                        <p:cTn id="42" dur="500" fill="hold"/>
                                        <p:tgtEl>
                                          <p:spTgt spid="429058">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290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29058">
                                            <p:txEl>
                                              <p:pRg st="3" end="3"/>
                                            </p:txEl>
                                          </p:spTgt>
                                        </p:tgtEl>
                                        <p:attrNameLst>
                                          <p:attrName>style.visibility</p:attrName>
                                        </p:attrNameLst>
                                      </p:cBhvr>
                                      <p:to>
                                        <p:strVal val="visible"/>
                                      </p:to>
                                    </p:set>
                                    <p:anim calcmode="lin" valueType="num">
                                      <p:cBhvr additive="base">
                                        <p:cTn id="48" dur="500" fill="hold"/>
                                        <p:tgtEl>
                                          <p:spTgt spid="429058">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2905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build="p" autoUpdateAnimBg="0" advAuto="0"/>
      <p:bldP spid="429058" grpId="0" build="p"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sym typeface="Symbol" panose="05050102010706020507" pitchFamily="18" charset="2"/>
              </a:rPr>
              <a:t>p</a:t>
            </a:r>
            <a:r>
              <a:rPr lang="en-US" altLang="zh-CN" baseline="-25000" smtClean="0">
                <a:sym typeface="Symbol" panose="05050102010706020507" pitchFamily="18" charset="2"/>
              </a:rPr>
              <a:t>i,i-1</a:t>
            </a:r>
            <a:r>
              <a:rPr lang="en-US" altLang="zh-CN" smtClean="0">
                <a:sym typeface="Symbol" panose="05050102010706020507" pitchFamily="18" charset="2"/>
              </a:rPr>
              <a:t>(t)</a:t>
            </a:r>
            <a:endParaRPr lang="en-US" altLang="zh-CN" smtClean="0"/>
          </a:p>
        </p:txBody>
      </p:sp>
      <p:sp>
        <p:nvSpPr>
          <p:cNvPr id="431107" name="Rectangle 3"/>
          <p:cNvSpPr>
            <a:spLocks noGrp="1" noChangeArrowheads="1"/>
          </p:cNvSpPr>
          <p:nvPr>
            <p:ph idx="1"/>
          </p:nvPr>
        </p:nvSpPr>
        <p:spPr>
          <a:xfrm>
            <a:off x="1143000" y="1143000"/>
            <a:ext cx="7772400" cy="1423988"/>
          </a:xfrm>
        </p:spPr>
        <p:txBody>
          <a:bodyPr/>
          <a:lstStyle/>
          <a:p>
            <a:pPr marL="457200" indent="-457200" eaLnBrk="1" hangingPunct="1">
              <a:lnSpc>
                <a:spcPct val="130000"/>
              </a:lnSpc>
              <a:buFontTx/>
              <a:buNone/>
            </a:pPr>
            <a:r>
              <a:rPr lang="en-US" altLang="zh-CN" sz="2400" smtClean="0">
                <a:sym typeface="Symbol" panose="05050102010706020507" pitchFamily="18" charset="2"/>
              </a:rPr>
              <a:t>p</a:t>
            </a:r>
            <a:r>
              <a:rPr lang="en-US" altLang="zh-CN" sz="2400" baseline="-25000" smtClean="0">
                <a:sym typeface="Symbol" panose="05050102010706020507" pitchFamily="18" charset="2"/>
              </a:rPr>
              <a:t>i,i-1</a:t>
            </a:r>
            <a:r>
              <a:rPr lang="en-US" altLang="zh-CN" sz="2400" smtClean="0">
                <a:sym typeface="Symbol" panose="05050102010706020507" pitchFamily="18" charset="2"/>
              </a:rPr>
              <a:t>(t)</a:t>
            </a:r>
            <a:r>
              <a:rPr lang="zh-CN" altLang="en-US" sz="2400" smtClean="0">
                <a:sym typeface="Symbol" panose="05050102010706020507" pitchFamily="18" charset="2"/>
              </a:rPr>
              <a:t>＝</a:t>
            </a:r>
            <a:r>
              <a:rPr lang="en-US" altLang="zh-CN" sz="2400" smtClean="0">
                <a:sym typeface="Symbol" panose="05050102010706020507" pitchFamily="18" charset="2"/>
              </a:rPr>
              <a:t>P{</a:t>
            </a:r>
            <a:r>
              <a:rPr lang="zh-CN" altLang="en-US" sz="2400" smtClean="0">
                <a:sym typeface="Symbol" panose="05050102010706020507" pitchFamily="18" charset="2"/>
              </a:rPr>
              <a:t>在</a:t>
            </a:r>
            <a:r>
              <a:rPr lang="en-US" altLang="zh-CN" sz="2400" smtClean="0">
                <a:sym typeface="Symbol" panose="05050102010706020507" pitchFamily="18" charset="2"/>
              </a:rPr>
              <a:t>t</a:t>
            </a:r>
            <a:r>
              <a:rPr lang="zh-CN" altLang="en-US" sz="2400" smtClean="0">
                <a:sym typeface="Symbol" panose="05050102010706020507" pitchFamily="18" charset="2"/>
              </a:rPr>
              <a:t>内未到达</a:t>
            </a:r>
          </a:p>
          <a:p>
            <a:pPr marL="457200" indent="-457200" eaLnBrk="1" hangingPunct="1">
              <a:lnSpc>
                <a:spcPct val="130000"/>
              </a:lnSpc>
              <a:buFontTx/>
              <a:buNone/>
            </a:pPr>
            <a:r>
              <a:rPr lang="zh-CN" altLang="en-US" sz="2400" smtClean="0">
                <a:sym typeface="Symbol" panose="05050102010706020507" pitchFamily="18" charset="2"/>
              </a:rPr>
              <a:t>			而</a:t>
            </a:r>
            <a:r>
              <a:rPr lang="en-US" altLang="zh-CN" sz="2400" smtClean="0">
                <a:sym typeface="Symbol" panose="05050102010706020507" pitchFamily="18" charset="2"/>
              </a:rPr>
              <a:t>i</a:t>
            </a:r>
            <a:r>
              <a:rPr lang="zh-CN" altLang="en-US" sz="2400" smtClean="0">
                <a:sym typeface="Symbol" panose="05050102010706020507" pitchFamily="18" charset="2"/>
              </a:rPr>
              <a:t>个正忙的服务台完成一个服务</a:t>
            </a:r>
            <a:r>
              <a:rPr lang="en-US" altLang="zh-CN" sz="2400" smtClean="0">
                <a:sym typeface="Symbol" panose="05050102010706020507" pitchFamily="18" charset="2"/>
              </a:rPr>
              <a:t>}</a:t>
            </a:r>
          </a:p>
          <a:p>
            <a:pPr marL="457200" indent="-457200" eaLnBrk="1" hangingPunct="1">
              <a:lnSpc>
                <a:spcPct val="130000"/>
              </a:lnSpc>
              <a:buClrTx/>
              <a:buFontTx/>
              <a:buNone/>
            </a:pPr>
            <a:r>
              <a:rPr lang="en-US" altLang="zh-CN" sz="2400" smtClean="0">
                <a:sym typeface="Symbol" panose="05050102010706020507" pitchFamily="18" charset="2"/>
              </a:rPr>
              <a:t>	</a:t>
            </a:r>
            <a:r>
              <a:rPr lang="zh-CN" altLang="en-US" sz="2400" smtClean="0">
                <a:sym typeface="Symbol" panose="05050102010706020507" pitchFamily="18" charset="2"/>
              </a:rPr>
              <a:t>＋        </a:t>
            </a:r>
            <a:r>
              <a:rPr lang="en-US" altLang="zh-CN" sz="2400" smtClean="0">
                <a:sym typeface="Symbol" panose="05050102010706020507" pitchFamily="18" charset="2"/>
              </a:rPr>
              <a:t>{</a:t>
            </a:r>
            <a:r>
              <a:rPr lang="zh-CN" altLang="en-US" sz="2400" smtClean="0">
                <a:sym typeface="Symbol" panose="05050102010706020507" pitchFamily="18" charset="2"/>
              </a:rPr>
              <a:t>在</a:t>
            </a:r>
            <a:r>
              <a:rPr lang="en-US" altLang="zh-CN" sz="2400" smtClean="0">
                <a:sym typeface="Symbol" panose="05050102010706020507" pitchFamily="18" charset="2"/>
              </a:rPr>
              <a:t>t</a:t>
            </a:r>
            <a:r>
              <a:rPr lang="zh-CN" altLang="en-US" sz="2400" smtClean="0">
                <a:sym typeface="Symbol" panose="05050102010706020507" pitchFamily="18" charset="2"/>
              </a:rPr>
              <a:t>内到达</a:t>
            </a:r>
            <a:r>
              <a:rPr lang="en-US" altLang="zh-CN" sz="2400" smtClean="0">
                <a:sym typeface="Symbol" panose="05050102010706020507" pitchFamily="18" charset="2"/>
              </a:rPr>
              <a:t>j</a:t>
            </a:r>
            <a:r>
              <a:rPr lang="zh-CN" altLang="en-US" sz="2400" smtClean="0">
                <a:sym typeface="Symbol" panose="05050102010706020507" pitchFamily="18" charset="2"/>
              </a:rPr>
              <a:t>个而服务台共完成</a:t>
            </a:r>
            <a:r>
              <a:rPr lang="en-US" altLang="zh-CN" sz="2400" smtClean="0">
                <a:sym typeface="Symbol" panose="05050102010706020507" pitchFamily="18" charset="2"/>
              </a:rPr>
              <a:t>j+1</a:t>
            </a:r>
            <a:r>
              <a:rPr lang="zh-CN" altLang="en-US" sz="2400" smtClean="0">
                <a:sym typeface="Symbol" panose="05050102010706020507" pitchFamily="18" charset="2"/>
              </a:rPr>
              <a:t>个</a:t>
            </a:r>
            <a:r>
              <a:rPr lang="en-US" altLang="zh-CN" sz="2400" smtClean="0">
                <a:sym typeface="Symbol" panose="05050102010706020507" pitchFamily="18" charset="2"/>
              </a:rPr>
              <a:t>}</a:t>
            </a:r>
          </a:p>
        </p:txBody>
      </p:sp>
      <p:sp>
        <p:nvSpPr>
          <p:cNvPr id="6042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15963DE-7C4A-445F-BD93-3109BFC1228F}"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6042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graphicFrame>
        <p:nvGraphicFramePr>
          <p:cNvPr id="431108" name="Object 2"/>
          <p:cNvGraphicFramePr>
            <a:graphicFrameLocks noChangeAspect="1"/>
          </p:cNvGraphicFramePr>
          <p:nvPr/>
        </p:nvGraphicFramePr>
        <p:xfrm>
          <a:off x="1905000" y="1989138"/>
          <a:ext cx="679450" cy="914400"/>
        </p:xfrm>
        <a:graphic>
          <a:graphicData uri="http://schemas.openxmlformats.org/presentationml/2006/ole">
            <mc:AlternateContent xmlns:mc="http://schemas.openxmlformats.org/markup-compatibility/2006">
              <mc:Choice xmlns:v="urn:schemas-microsoft-com:vml" Requires="v">
                <p:oleObj spid="_x0000_s60432" name="Equation" r:id="rId4" imgW="330057" imgH="444307" progId="Equation.3">
                  <p:embed/>
                </p:oleObj>
              </mc:Choice>
              <mc:Fallback>
                <p:oleObj name="Equation" r:id="rId4" imgW="330057" imgH="44430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989138"/>
                        <a:ext cx="6794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09" name="Rectangle 5"/>
          <p:cNvSpPr>
            <a:spLocks noChangeArrowheads="1"/>
          </p:cNvSpPr>
          <p:nvPr/>
        </p:nvSpPr>
        <p:spPr bwMode="auto">
          <a:xfrm>
            <a:off x="990600" y="2692400"/>
            <a:ext cx="79470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zh-CN" altLang="en-US" sz="2400">
                <a:solidFill>
                  <a:srgbClr val="000000"/>
                </a:solidFill>
                <a:sym typeface="Symbol" panose="05050102010706020507" pitchFamily="18" charset="2"/>
              </a:rPr>
              <a:t>由于</a:t>
            </a:r>
            <a:r>
              <a:rPr lang="en-US" altLang="zh-CN" sz="2400">
                <a:solidFill>
                  <a:srgbClr val="000000"/>
                </a:solidFill>
                <a:sym typeface="Symbol" panose="05050102010706020507" pitchFamily="18" charset="2"/>
              </a:rPr>
              <a:t>i</a:t>
            </a:r>
            <a:r>
              <a:rPr lang="zh-CN" altLang="en-US" sz="2400">
                <a:solidFill>
                  <a:srgbClr val="000000"/>
                </a:solidFill>
                <a:sym typeface="Symbol" panose="05050102010706020507" pitchFamily="18" charset="2"/>
              </a:rPr>
              <a:t>个正忙的服务台在</a:t>
            </a:r>
            <a:r>
              <a:rPr lang="en-US" altLang="zh-CN" sz="2400">
                <a:solidFill>
                  <a:srgbClr val="000000"/>
                </a:solidFill>
                <a:sym typeface="Symbol" panose="05050102010706020507" pitchFamily="18" charset="2"/>
              </a:rPr>
              <a:t>t</a:t>
            </a:r>
            <a:r>
              <a:rPr lang="zh-CN" altLang="en-US" sz="2400">
                <a:solidFill>
                  <a:srgbClr val="000000"/>
                </a:solidFill>
                <a:sym typeface="Symbol" panose="05050102010706020507" pitchFamily="18" charset="2"/>
              </a:rPr>
              <a:t>内完成一个服务，可以是其中任意一个服务台完成的，所以上式第一项为</a:t>
            </a:r>
          </a:p>
        </p:txBody>
      </p:sp>
      <p:graphicFrame>
        <p:nvGraphicFramePr>
          <p:cNvPr id="431110" name="Object 3"/>
          <p:cNvGraphicFramePr>
            <a:graphicFrameLocks noChangeAspect="1"/>
          </p:cNvGraphicFramePr>
          <p:nvPr/>
        </p:nvGraphicFramePr>
        <p:xfrm>
          <a:off x="1219200" y="3657600"/>
          <a:ext cx="7694613" cy="804863"/>
        </p:xfrm>
        <a:graphic>
          <a:graphicData uri="http://schemas.openxmlformats.org/presentationml/2006/ole">
            <mc:AlternateContent xmlns:mc="http://schemas.openxmlformats.org/markup-compatibility/2006">
              <mc:Choice xmlns:v="urn:schemas-microsoft-com:vml" Requires="v">
                <p:oleObj spid="_x0000_s60433" name="Equation" r:id="rId6" imgW="4127500" imgH="431800" progId="Equation.3">
                  <p:embed/>
                </p:oleObj>
              </mc:Choice>
              <mc:Fallback>
                <p:oleObj name="Equation" r:id="rId6" imgW="4127500" imgH="431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657600"/>
                        <a:ext cx="7694613"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1111" name="Object 4"/>
          <p:cNvGraphicFramePr>
            <a:graphicFrameLocks noChangeAspect="1"/>
          </p:cNvGraphicFramePr>
          <p:nvPr/>
        </p:nvGraphicFramePr>
        <p:xfrm>
          <a:off x="1066800" y="4495800"/>
          <a:ext cx="5280025" cy="804863"/>
        </p:xfrm>
        <a:graphic>
          <a:graphicData uri="http://schemas.openxmlformats.org/presentationml/2006/ole">
            <mc:AlternateContent xmlns:mc="http://schemas.openxmlformats.org/markup-compatibility/2006">
              <mc:Choice xmlns:v="urn:schemas-microsoft-com:vml" Requires="v">
                <p:oleObj spid="_x0000_s60434" name="Equation" r:id="rId8" imgW="2832100" imgH="431800" progId="Equation.3">
                  <p:embed/>
                </p:oleObj>
              </mc:Choice>
              <mc:Fallback>
                <p:oleObj name="Equation" r:id="rId8" imgW="2832100" imgH="4318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4495800"/>
                        <a:ext cx="5280025"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12" name="Rectangle 8"/>
          <p:cNvSpPr>
            <a:spLocks noChangeArrowheads="1"/>
          </p:cNvSpPr>
          <p:nvPr/>
        </p:nvSpPr>
        <p:spPr bwMode="auto">
          <a:xfrm>
            <a:off x="1120775" y="5334000"/>
            <a:ext cx="710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olidFill>
                  <a:srgbClr val="000000"/>
                </a:solidFill>
                <a:sym typeface="Symbol" panose="05050102010706020507" pitchFamily="18" charset="2"/>
              </a:rPr>
              <a:t>而			第二项＝</a:t>
            </a:r>
            <a:r>
              <a:rPr lang="en-US" altLang="zh-CN" sz="2400">
                <a:solidFill>
                  <a:srgbClr val="000000"/>
                </a:solidFill>
                <a:sym typeface="Symbol" panose="05050102010706020507" pitchFamily="18" charset="2"/>
              </a:rPr>
              <a:t>o(t)</a:t>
            </a:r>
          </a:p>
        </p:txBody>
      </p:sp>
      <p:sp>
        <p:nvSpPr>
          <p:cNvPr id="431113" name="Rectangle 9"/>
          <p:cNvSpPr>
            <a:spLocks noChangeArrowheads="1"/>
          </p:cNvSpPr>
          <p:nvPr/>
        </p:nvSpPr>
        <p:spPr bwMode="auto">
          <a:xfrm>
            <a:off x="1143000" y="6035675"/>
            <a:ext cx="777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FontTx/>
              <a:buNone/>
            </a:pPr>
            <a:r>
              <a:rPr lang="zh-CN" altLang="en-US" sz="2400">
                <a:solidFill>
                  <a:srgbClr val="000000"/>
                </a:solidFill>
                <a:sym typeface="Symbol" panose="05050102010706020507" pitchFamily="18" charset="2"/>
              </a:rPr>
              <a:t>于是		</a:t>
            </a: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i,i-1</a:t>
            </a:r>
            <a:r>
              <a:rPr lang="en-US" altLang="zh-CN" sz="2400">
                <a:solidFill>
                  <a:srgbClr val="000000"/>
                </a:solidFill>
                <a:sym typeface="Symbol" panose="05050102010706020507" pitchFamily="18" charset="2"/>
              </a:rPr>
              <a:t>(t)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it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o(t)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i</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1,2,3,…</a:t>
            </a:r>
          </a:p>
        </p:txBody>
      </p:sp>
      <p:sp>
        <p:nvSpPr>
          <p:cNvPr id="604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20225988-CEEA-4322-B109-677D735B158C}" type="slidenum">
              <a:rPr lang="zh-CN" altLang="en-US" sz="1800" smtClean="0">
                <a:solidFill>
                  <a:srgbClr val="00FF00"/>
                </a:solidFill>
                <a:ea typeface="黑体" panose="02010609060101010101" pitchFamily="49" charset="-122"/>
              </a:rPr>
              <a:pPr/>
              <a:t>28</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Effect transition="in" filter="wipe(up)">
                                      <p:cBhvr>
                                        <p:cTn id="7" dur="500"/>
                                        <p:tgtEl>
                                          <p:spTgt spid="43110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animEffect transition="in" filter="wipe(up)">
                                      <p:cBhvr>
                                        <p:cTn id="11" dur="500"/>
                                        <p:tgtEl>
                                          <p:spTgt spid="43110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animEffect transition="in" filter="wipe(up)">
                                      <p:cBhvr>
                                        <p:cTn id="15" dur="500"/>
                                        <p:tgtEl>
                                          <p:spTgt spid="431107">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431108"/>
                                        </p:tgtEl>
                                        <p:attrNameLst>
                                          <p:attrName>style.visibility</p:attrName>
                                        </p:attrNameLst>
                                      </p:cBhvr>
                                      <p:to>
                                        <p:strVal val="visible"/>
                                      </p:to>
                                    </p:set>
                                    <p:animEffect transition="in" filter="wipe(up)">
                                      <p:cBhvr>
                                        <p:cTn id="18" dur="500"/>
                                        <p:tgtEl>
                                          <p:spTgt spid="4311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31109"/>
                                        </p:tgtEl>
                                        <p:attrNameLst>
                                          <p:attrName>style.visibility</p:attrName>
                                        </p:attrNameLst>
                                      </p:cBhvr>
                                      <p:to>
                                        <p:strVal val="visible"/>
                                      </p:to>
                                    </p:set>
                                    <p:animEffect transition="in" filter="wipe(up)">
                                      <p:cBhvr>
                                        <p:cTn id="23" dur="500"/>
                                        <p:tgtEl>
                                          <p:spTgt spid="431109"/>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431110"/>
                                        </p:tgtEl>
                                        <p:attrNameLst>
                                          <p:attrName>style.visibility</p:attrName>
                                        </p:attrNameLst>
                                      </p:cBhvr>
                                      <p:to>
                                        <p:strVal val="visible"/>
                                      </p:to>
                                    </p:set>
                                    <p:animEffect transition="in" filter="wipe(up)">
                                      <p:cBhvr>
                                        <p:cTn id="27" dur="500"/>
                                        <p:tgtEl>
                                          <p:spTgt spid="4311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31111"/>
                                        </p:tgtEl>
                                        <p:attrNameLst>
                                          <p:attrName>style.visibility</p:attrName>
                                        </p:attrNameLst>
                                      </p:cBhvr>
                                      <p:to>
                                        <p:strVal val="visible"/>
                                      </p:to>
                                    </p:set>
                                    <p:animEffect transition="in" filter="wipe(up)">
                                      <p:cBhvr>
                                        <p:cTn id="32" dur="500"/>
                                        <p:tgtEl>
                                          <p:spTgt spid="4311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31112"/>
                                        </p:tgtEl>
                                        <p:attrNameLst>
                                          <p:attrName>style.visibility</p:attrName>
                                        </p:attrNameLst>
                                      </p:cBhvr>
                                      <p:to>
                                        <p:strVal val="visible"/>
                                      </p:to>
                                    </p:set>
                                    <p:animEffect transition="in" filter="wipe(up)">
                                      <p:cBhvr>
                                        <p:cTn id="37" dur="500"/>
                                        <p:tgtEl>
                                          <p:spTgt spid="4311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1113"/>
                                        </p:tgtEl>
                                        <p:attrNameLst>
                                          <p:attrName>style.visibility</p:attrName>
                                        </p:attrNameLst>
                                      </p:cBhvr>
                                      <p:to>
                                        <p:strVal val="visible"/>
                                      </p:to>
                                    </p:set>
                                    <p:animEffect transition="in" filter="wipe(up)">
                                      <p:cBhvr>
                                        <p:cTn id="42" dur="500"/>
                                        <p:tgtEl>
                                          <p:spTgt spid="43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autoUpdateAnimBg="0" advAuto="0"/>
      <p:bldP spid="431109" grpId="0" autoUpdateAnimBg="0"/>
      <p:bldP spid="431112" grpId="0" autoUpdateAnimBg="0"/>
      <p:bldP spid="43111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sym typeface="Symbol" panose="05050102010706020507" pitchFamily="18" charset="2"/>
              </a:rPr>
              <a:t>生灭过程的参数</a:t>
            </a:r>
            <a:endParaRPr lang="zh-CN" altLang="en-US" smtClean="0"/>
          </a:p>
        </p:txBody>
      </p:sp>
      <p:sp>
        <p:nvSpPr>
          <p:cNvPr id="433155" name="Rectangle 3"/>
          <p:cNvSpPr>
            <a:spLocks noGrp="1" noChangeArrowheads="1"/>
          </p:cNvSpPr>
          <p:nvPr>
            <p:ph idx="1"/>
          </p:nvPr>
        </p:nvSpPr>
        <p:spPr>
          <a:xfrm>
            <a:off x="1143000" y="1143000"/>
            <a:ext cx="7772400" cy="1111250"/>
          </a:xfrm>
        </p:spPr>
        <p:txBody>
          <a:bodyPr/>
          <a:lstStyle/>
          <a:p>
            <a:pPr marL="457200" indent="-457200" eaLnBrk="1" hangingPunct="1">
              <a:lnSpc>
                <a:spcPct val="130000"/>
              </a:lnSpc>
              <a:buFontTx/>
              <a:buNone/>
            </a:pPr>
            <a:r>
              <a:rPr lang="zh-CN" altLang="en-US" smtClean="0">
                <a:sym typeface="Symbol" panose="05050102010706020507" pitchFamily="18" charset="2"/>
              </a:rPr>
              <a:t>　　当</a:t>
            </a:r>
            <a:r>
              <a:rPr lang="en-US" altLang="zh-CN" smtClean="0">
                <a:sym typeface="Symbol" panose="05050102010706020507" pitchFamily="18" charset="2"/>
              </a:rPr>
              <a:t>|i-j|2</a:t>
            </a:r>
            <a:r>
              <a:rPr lang="zh-CN" altLang="en-US" smtClean="0">
                <a:sym typeface="Symbol" panose="05050102010706020507" pitchFamily="18" charset="2"/>
              </a:rPr>
              <a:t>时，显然有 </a:t>
            </a:r>
            <a:r>
              <a:rPr lang="en-US" altLang="zh-CN" smtClean="0">
                <a:sym typeface="Symbol" panose="05050102010706020507" pitchFamily="18" charset="2"/>
              </a:rPr>
              <a:t>p</a:t>
            </a:r>
            <a:r>
              <a:rPr lang="en-US" altLang="zh-CN" baseline="-25000" smtClean="0">
                <a:sym typeface="Symbol" panose="05050102010706020507" pitchFamily="18" charset="2"/>
              </a:rPr>
              <a:t>ij</a:t>
            </a:r>
            <a:r>
              <a:rPr lang="en-US" altLang="zh-CN" smtClean="0">
                <a:sym typeface="Symbol" panose="05050102010706020507" pitchFamily="18" charset="2"/>
              </a:rPr>
              <a:t>(t)</a:t>
            </a:r>
            <a:r>
              <a:rPr lang="zh-CN" altLang="en-US" smtClean="0">
                <a:sym typeface="Symbol" panose="05050102010706020507" pitchFamily="18" charset="2"/>
              </a:rPr>
              <a:t>＝</a:t>
            </a:r>
            <a:r>
              <a:rPr lang="en-US" altLang="zh-CN" smtClean="0">
                <a:sym typeface="Symbol" panose="05050102010706020507" pitchFamily="18" charset="2"/>
              </a:rPr>
              <a:t>o(t)</a:t>
            </a:r>
            <a:r>
              <a:rPr lang="zh-CN" altLang="en-US" smtClean="0">
                <a:sym typeface="Symbol" panose="05050102010706020507" pitchFamily="18" charset="2"/>
              </a:rPr>
              <a:t>，</a:t>
            </a:r>
          </a:p>
          <a:p>
            <a:pPr marL="457200" indent="-457200" eaLnBrk="1" hangingPunct="1">
              <a:lnSpc>
                <a:spcPct val="130000"/>
              </a:lnSpc>
              <a:buClrTx/>
              <a:buFontTx/>
              <a:buNone/>
            </a:pPr>
            <a:r>
              <a:rPr lang="zh-CN" altLang="en-US" smtClean="0">
                <a:sym typeface="Symbol" panose="05050102010706020507" pitchFamily="18" charset="2"/>
              </a:rPr>
              <a:t>综合上述，得</a:t>
            </a:r>
          </a:p>
        </p:txBody>
      </p:sp>
      <p:sp>
        <p:nvSpPr>
          <p:cNvPr id="6246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00BD722-17CA-4023-8E8E-CEDD742FA9CA}"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6246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graphicFrame>
        <p:nvGraphicFramePr>
          <p:cNvPr id="433156" name="Object 2"/>
          <p:cNvGraphicFramePr>
            <a:graphicFrameLocks noChangeAspect="1"/>
          </p:cNvGraphicFramePr>
          <p:nvPr/>
        </p:nvGraphicFramePr>
        <p:xfrm>
          <a:off x="2133600" y="2273300"/>
          <a:ext cx="5270500" cy="1536700"/>
        </p:xfrm>
        <a:graphic>
          <a:graphicData uri="http://schemas.openxmlformats.org/presentationml/2006/ole">
            <mc:AlternateContent xmlns:mc="http://schemas.openxmlformats.org/markup-compatibility/2006">
              <mc:Choice xmlns:v="urn:schemas-microsoft-com:vml" Requires="v">
                <p:oleObj spid="_x0000_s62476" name="Equation" r:id="rId4" imgW="2387600" imgH="698500" progId="Equation.3">
                  <p:embed/>
                </p:oleObj>
              </mc:Choice>
              <mc:Fallback>
                <p:oleObj name="Equation" r:id="rId4" imgW="2387600" imgH="698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273300"/>
                        <a:ext cx="52705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3157" name="Rectangle 5"/>
          <p:cNvSpPr>
            <a:spLocks noChangeArrowheads="1"/>
          </p:cNvSpPr>
          <p:nvPr/>
        </p:nvSpPr>
        <p:spPr bwMode="auto">
          <a:xfrm>
            <a:off x="1066800" y="3825875"/>
            <a:ext cx="78486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zh-CN" altLang="en-US">
                <a:solidFill>
                  <a:srgbClr val="000000"/>
                </a:solidFill>
                <a:sym typeface="Symbol" panose="05050102010706020507" pitchFamily="18" charset="2"/>
              </a:rPr>
              <a:t>于是，</a:t>
            </a:r>
            <a:r>
              <a:rPr lang="en-US" altLang="zh-CN">
                <a:solidFill>
                  <a:srgbClr val="000000"/>
                </a:solidFill>
                <a:sym typeface="Symbol" panose="05050102010706020507" pitchFamily="18" charset="2"/>
              </a:rPr>
              <a:t>{N(t),t0}</a:t>
            </a:r>
            <a:r>
              <a:rPr lang="zh-CN" altLang="en-US">
                <a:solidFill>
                  <a:srgbClr val="000000"/>
                </a:solidFill>
                <a:sym typeface="Symbol" panose="05050102010706020507" pitchFamily="18" charset="2"/>
              </a:rPr>
              <a:t>是可列无限状态</a:t>
            </a:r>
            <a:r>
              <a:rPr lang="en-US" altLang="zh-CN">
                <a:solidFill>
                  <a:srgbClr val="000000"/>
                </a:solidFill>
                <a:sym typeface="Symbol" panose="05050102010706020507" pitchFamily="18" charset="2"/>
              </a:rPr>
              <a:t>E</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{0,1,2,…}</a:t>
            </a:r>
            <a:r>
              <a:rPr lang="zh-CN" altLang="en-US">
                <a:solidFill>
                  <a:srgbClr val="000000"/>
                </a:solidFill>
                <a:sym typeface="Symbol" panose="05050102010706020507" pitchFamily="18" charset="2"/>
              </a:rPr>
              <a:t>上的生灭过程，其参数为</a:t>
            </a:r>
          </a:p>
        </p:txBody>
      </p:sp>
      <p:graphicFrame>
        <p:nvGraphicFramePr>
          <p:cNvPr id="433158" name="Object 3"/>
          <p:cNvGraphicFramePr>
            <a:graphicFrameLocks noChangeAspect="1"/>
          </p:cNvGraphicFramePr>
          <p:nvPr/>
        </p:nvGraphicFramePr>
        <p:xfrm>
          <a:off x="3352800" y="5257800"/>
          <a:ext cx="2667000" cy="1231900"/>
        </p:xfrm>
        <a:graphic>
          <a:graphicData uri="http://schemas.openxmlformats.org/presentationml/2006/ole">
            <mc:AlternateContent xmlns:mc="http://schemas.openxmlformats.org/markup-compatibility/2006">
              <mc:Choice xmlns:v="urn:schemas-microsoft-com:vml" Requires="v">
                <p:oleObj spid="_x0000_s62477" name="Equation" r:id="rId6" imgW="1016000" imgH="469900" progId="Equation.3">
                  <p:embed/>
                </p:oleObj>
              </mc:Choice>
              <mc:Fallback>
                <p:oleObj name="Equation" r:id="rId6" imgW="1016000" imgH="4699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5257800"/>
                        <a:ext cx="2667000"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4459E8E0-AD13-46BF-8D76-7170B6108154}" type="slidenum">
              <a:rPr lang="zh-CN" altLang="en-US" sz="1800" smtClean="0">
                <a:solidFill>
                  <a:srgbClr val="00FF00"/>
                </a:solidFill>
                <a:ea typeface="黑体" panose="02010609060101010101" pitchFamily="49" charset="-122"/>
              </a:rPr>
              <a:pPr/>
              <a:t>29</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wipe(up)">
                                      <p:cBhvr>
                                        <p:cTn id="7" dur="500"/>
                                        <p:tgtEl>
                                          <p:spTgt spid="433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3155">
                                            <p:txEl>
                                              <p:pRg st="1" end="1"/>
                                            </p:txEl>
                                          </p:spTgt>
                                        </p:tgtEl>
                                        <p:attrNameLst>
                                          <p:attrName>style.visibility</p:attrName>
                                        </p:attrNameLst>
                                      </p:cBhvr>
                                      <p:to>
                                        <p:strVal val="visible"/>
                                      </p:to>
                                    </p:set>
                                    <p:animEffect transition="in" filter="wipe(up)">
                                      <p:cBhvr>
                                        <p:cTn id="12" dur="500"/>
                                        <p:tgtEl>
                                          <p:spTgt spid="433155">
                                            <p:txEl>
                                              <p:pRg st="1" end="1"/>
                                            </p:txEl>
                                          </p:spTgt>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433156"/>
                                        </p:tgtEl>
                                        <p:attrNameLst>
                                          <p:attrName>style.visibility</p:attrName>
                                        </p:attrNameLst>
                                      </p:cBhvr>
                                      <p:to>
                                        <p:strVal val="visible"/>
                                      </p:to>
                                    </p:set>
                                    <p:animEffect transition="in" filter="wipe(up)">
                                      <p:cBhvr>
                                        <p:cTn id="16" dur="500"/>
                                        <p:tgtEl>
                                          <p:spTgt spid="4331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33157"/>
                                        </p:tgtEl>
                                        <p:attrNameLst>
                                          <p:attrName>style.visibility</p:attrName>
                                        </p:attrNameLst>
                                      </p:cBhvr>
                                      <p:to>
                                        <p:strVal val="visible"/>
                                      </p:to>
                                    </p:set>
                                    <p:animEffect transition="in" filter="wipe(up)">
                                      <p:cBhvr>
                                        <p:cTn id="21" dur="500"/>
                                        <p:tgtEl>
                                          <p:spTgt spid="433157"/>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433158"/>
                                        </p:tgtEl>
                                        <p:attrNameLst>
                                          <p:attrName>style.visibility</p:attrName>
                                        </p:attrNameLst>
                                      </p:cBhvr>
                                      <p:to>
                                        <p:strVal val="visible"/>
                                      </p:to>
                                    </p:set>
                                    <p:animEffect transition="in" filter="wipe(up)">
                                      <p:cBhvr>
                                        <p:cTn id="25" dur="500"/>
                                        <p:tgtEl>
                                          <p:spTgt spid="433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autoUpdateAnimBg="0" advAuto="0"/>
      <p:bldP spid="43315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8B6B147-144E-4754-A1C9-2A8F33814B4C}"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92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9220" name="Rectangle 2"/>
          <p:cNvSpPr>
            <a:spLocks noGrp="1" noChangeArrowheads="1"/>
          </p:cNvSpPr>
          <p:nvPr>
            <p:ph type="title"/>
          </p:nvPr>
        </p:nvSpPr>
        <p:spPr/>
        <p:txBody>
          <a:bodyPr/>
          <a:lstStyle/>
          <a:p>
            <a:pPr eaLnBrk="1" hangingPunct="1"/>
            <a:r>
              <a:rPr lang="zh-CN" altLang="en-US" smtClean="0"/>
              <a:t>本讲主要内容</a:t>
            </a:r>
          </a:p>
        </p:txBody>
      </p:sp>
      <p:sp>
        <p:nvSpPr>
          <p:cNvPr id="411651" name="Rectangle 3"/>
          <p:cNvSpPr>
            <a:spLocks noGrp="1" noChangeArrowheads="1"/>
          </p:cNvSpPr>
          <p:nvPr>
            <p:ph type="body" idx="1"/>
          </p:nvPr>
        </p:nvSpPr>
        <p:spPr>
          <a:xfrm>
            <a:off x="1187450" y="1052513"/>
            <a:ext cx="7705725" cy="5556250"/>
          </a:xfrm>
        </p:spPr>
        <p:txBody>
          <a:bodyPr/>
          <a:lstStyle/>
          <a:p>
            <a:pPr eaLnBrk="1" hangingPunct="1">
              <a:lnSpc>
                <a:spcPct val="100000"/>
              </a:lnSpc>
              <a:spcBef>
                <a:spcPts val="300"/>
              </a:spcBef>
              <a:buFont typeface="Wingdings" panose="05000000000000000000" pitchFamily="2" charset="2"/>
              <a:buChar char="Ø"/>
            </a:pPr>
            <a:r>
              <a:rPr lang="zh-CN" altLang="en-US" smtClean="0">
                <a:solidFill>
                  <a:srgbClr val="0000FF"/>
                </a:solidFill>
              </a:rPr>
              <a:t>具有可变输入率的</a:t>
            </a:r>
            <a:r>
              <a:rPr lang="en-US" altLang="zh-CN" smtClean="0">
                <a:solidFill>
                  <a:srgbClr val="0000FF"/>
                </a:solidFill>
              </a:rPr>
              <a:t>M/M/1/</a:t>
            </a:r>
            <a:r>
              <a:rPr lang="en-US" altLang="zh-CN" smtClean="0">
                <a:solidFill>
                  <a:srgbClr val="0000FF"/>
                </a:solidFill>
                <a:sym typeface="Symbol" panose="05050102010706020507" pitchFamily="18" charset="2"/>
              </a:rPr>
              <a:t></a:t>
            </a:r>
          </a:p>
          <a:p>
            <a:pPr lvl="1" eaLnBrk="1" hangingPunct="1">
              <a:lnSpc>
                <a:spcPct val="100000"/>
              </a:lnSpc>
              <a:spcBef>
                <a:spcPts val="300"/>
              </a:spcBef>
              <a:buClr>
                <a:srgbClr val="FF0000"/>
              </a:buClr>
              <a:buFontTx/>
              <a:buChar char="•"/>
            </a:pPr>
            <a:r>
              <a:rPr lang="zh-CN" altLang="en-US" sz="2400" smtClean="0">
                <a:solidFill>
                  <a:srgbClr val="CC00CC"/>
                </a:solidFill>
              </a:rPr>
              <a:t>问题的引入</a:t>
            </a:r>
          </a:p>
          <a:p>
            <a:pPr lvl="1" eaLnBrk="1" hangingPunct="1">
              <a:lnSpc>
                <a:spcPct val="100000"/>
              </a:lnSpc>
              <a:spcBef>
                <a:spcPts val="300"/>
              </a:spcBef>
              <a:buClr>
                <a:srgbClr val="FF0000"/>
              </a:buClr>
              <a:buFontTx/>
              <a:buChar char="•"/>
            </a:pPr>
            <a:r>
              <a:rPr lang="zh-CN" altLang="en-US" sz="2400" smtClean="0">
                <a:solidFill>
                  <a:srgbClr val="CC00CC"/>
                </a:solidFill>
              </a:rPr>
              <a:t>队长</a:t>
            </a:r>
          </a:p>
          <a:p>
            <a:pPr lvl="1" eaLnBrk="1" hangingPunct="1">
              <a:lnSpc>
                <a:spcPct val="100000"/>
              </a:lnSpc>
              <a:spcBef>
                <a:spcPts val="300"/>
              </a:spcBef>
              <a:buClr>
                <a:srgbClr val="FF0000"/>
              </a:buClr>
              <a:buFontTx/>
              <a:buChar char="•"/>
            </a:pPr>
            <a:r>
              <a:rPr lang="zh-CN" altLang="en-US" sz="2400" smtClean="0">
                <a:solidFill>
                  <a:srgbClr val="CC00CC"/>
                </a:solidFill>
              </a:rPr>
              <a:t>等待时间与逗留时间</a:t>
            </a:r>
          </a:p>
          <a:p>
            <a:pPr lvl="1" eaLnBrk="1" hangingPunct="1">
              <a:lnSpc>
                <a:spcPct val="100000"/>
              </a:lnSpc>
              <a:spcBef>
                <a:spcPts val="300"/>
              </a:spcBef>
              <a:buClr>
                <a:srgbClr val="FF0000"/>
              </a:buClr>
              <a:buFontTx/>
              <a:buChar char="•"/>
            </a:pPr>
            <a:r>
              <a:rPr lang="en-US" altLang="zh-CN" sz="2400" smtClean="0">
                <a:solidFill>
                  <a:srgbClr val="CC00CC"/>
                </a:solidFill>
              </a:rPr>
              <a:t>Little</a:t>
            </a:r>
            <a:r>
              <a:rPr lang="zh-CN" altLang="en-US" sz="2400" smtClean="0">
                <a:solidFill>
                  <a:srgbClr val="CC00CC"/>
                </a:solidFill>
              </a:rPr>
              <a:t>公式</a:t>
            </a:r>
          </a:p>
          <a:p>
            <a:pPr eaLnBrk="1" hangingPunct="1">
              <a:lnSpc>
                <a:spcPct val="100000"/>
              </a:lnSpc>
              <a:spcBef>
                <a:spcPts val="300"/>
              </a:spcBef>
              <a:buFont typeface="Wingdings" panose="05000000000000000000" pitchFamily="2" charset="2"/>
              <a:buChar char="Ø"/>
            </a:pPr>
            <a:r>
              <a:rPr lang="zh-CN" altLang="en-US" sz="3200" smtClean="0">
                <a:solidFill>
                  <a:srgbClr val="0000FF"/>
                </a:solidFill>
              </a:rPr>
              <a:t>具有可变服务率的</a:t>
            </a:r>
            <a:r>
              <a:rPr lang="en-US" altLang="zh-CN" sz="3200" smtClean="0">
                <a:solidFill>
                  <a:srgbClr val="0000FF"/>
                </a:solidFill>
              </a:rPr>
              <a:t>M/M/1/</a:t>
            </a:r>
            <a:r>
              <a:rPr lang="en-US" altLang="zh-CN" sz="3200" smtClean="0">
                <a:solidFill>
                  <a:srgbClr val="0000FF"/>
                </a:solidFill>
                <a:sym typeface="Symbol" panose="05050102010706020507" pitchFamily="18" charset="2"/>
              </a:rPr>
              <a:t></a:t>
            </a:r>
            <a:endParaRPr lang="en-US" altLang="zh-CN" smtClean="0">
              <a:solidFill>
                <a:srgbClr val="0000FF"/>
              </a:solidFill>
            </a:endParaRPr>
          </a:p>
          <a:p>
            <a:pPr lvl="1" eaLnBrk="1" hangingPunct="1">
              <a:lnSpc>
                <a:spcPct val="100000"/>
              </a:lnSpc>
              <a:spcBef>
                <a:spcPts val="300"/>
              </a:spcBef>
              <a:buClr>
                <a:srgbClr val="FF0000"/>
              </a:buClr>
              <a:buFontTx/>
              <a:buChar char="•"/>
            </a:pPr>
            <a:r>
              <a:rPr lang="zh-CN" altLang="en-US" sz="2400" smtClean="0">
                <a:solidFill>
                  <a:srgbClr val="CC00CC"/>
                </a:solidFill>
              </a:rPr>
              <a:t>问题的引入</a:t>
            </a:r>
          </a:p>
          <a:p>
            <a:pPr lvl="1" eaLnBrk="1" hangingPunct="1">
              <a:lnSpc>
                <a:spcPct val="100000"/>
              </a:lnSpc>
              <a:spcBef>
                <a:spcPts val="300"/>
              </a:spcBef>
              <a:buClr>
                <a:srgbClr val="FF0000"/>
              </a:buClr>
              <a:buFontTx/>
              <a:buChar char="•"/>
            </a:pPr>
            <a:r>
              <a:rPr lang="zh-CN" altLang="en-US" sz="2400" smtClean="0">
                <a:solidFill>
                  <a:srgbClr val="CC00CC"/>
                </a:solidFill>
              </a:rPr>
              <a:t>队长</a:t>
            </a:r>
          </a:p>
          <a:p>
            <a:pPr lvl="1" eaLnBrk="1" hangingPunct="1">
              <a:lnSpc>
                <a:spcPct val="100000"/>
              </a:lnSpc>
              <a:spcBef>
                <a:spcPts val="300"/>
              </a:spcBef>
              <a:buClr>
                <a:srgbClr val="FF0000"/>
              </a:buClr>
              <a:buFontTx/>
              <a:buChar char="•"/>
            </a:pPr>
            <a:r>
              <a:rPr lang="zh-CN" altLang="en-US" sz="2400" smtClean="0">
                <a:solidFill>
                  <a:srgbClr val="CC00CC"/>
                </a:solidFill>
              </a:rPr>
              <a:t>等待时间与逗留时间</a:t>
            </a:r>
            <a:endParaRPr lang="en-US" altLang="zh-CN" sz="2400" smtClean="0">
              <a:solidFill>
                <a:srgbClr val="CC00CC"/>
              </a:solidFill>
            </a:endParaRPr>
          </a:p>
          <a:p>
            <a:pPr eaLnBrk="1" hangingPunct="1">
              <a:lnSpc>
                <a:spcPct val="105000"/>
              </a:lnSpc>
              <a:buClr>
                <a:srgbClr val="CC00CC"/>
              </a:buClr>
              <a:buFont typeface="Wingdings" panose="05000000000000000000" pitchFamily="2" charset="2"/>
              <a:buChar char="Ø"/>
            </a:pPr>
            <a:r>
              <a:rPr lang="en-US" altLang="zh-CN" sz="3200" smtClean="0">
                <a:solidFill>
                  <a:srgbClr val="0000FF"/>
                </a:solidFill>
              </a:rPr>
              <a:t>M/M/</a:t>
            </a:r>
            <a:r>
              <a:rPr lang="en-US" altLang="zh-CN" sz="3200" smtClean="0">
                <a:solidFill>
                  <a:srgbClr val="0000FF"/>
                </a:solidFill>
                <a:sym typeface="Symbol" panose="05050102010706020507" pitchFamily="18" charset="2"/>
              </a:rPr>
              <a:t></a:t>
            </a:r>
            <a:r>
              <a:rPr lang="zh-CN" altLang="en-US" sz="3200" smtClean="0">
                <a:solidFill>
                  <a:srgbClr val="0000FF"/>
                </a:solidFill>
                <a:sym typeface="Symbol" panose="05050102010706020507" pitchFamily="18" charset="2"/>
              </a:rPr>
              <a:t>排队系统</a:t>
            </a:r>
          </a:p>
          <a:p>
            <a:pPr lvl="1" eaLnBrk="1" hangingPunct="1">
              <a:lnSpc>
                <a:spcPct val="100000"/>
              </a:lnSpc>
              <a:spcBef>
                <a:spcPts val="300"/>
              </a:spcBef>
              <a:buClr>
                <a:srgbClr val="FF0000"/>
              </a:buClr>
              <a:buFontTx/>
              <a:buChar char="•"/>
            </a:pPr>
            <a:r>
              <a:rPr lang="zh-CN" altLang="en-US" sz="2400" smtClean="0">
                <a:solidFill>
                  <a:srgbClr val="CC00CC"/>
                </a:solidFill>
              </a:rPr>
              <a:t>问题的引入</a:t>
            </a:r>
          </a:p>
          <a:p>
            <a:pPr lvl="1" eaLnBrk="1" hangingPunct="1">
              <a:lnSpc>
                <a:spcPct val="100000"/>
              </a:lnSpc>
              <a:spcBef>
                <a:spcPts val="300"/>
              </a:spcBef>
              <a:buClr>
                <a:srgbClr val="FF0000"/>
              </a:buClr>
              <a:buFontTx/>
              <a:buChar char="•"/>
            </a:pPr>
            <a:r>
              <a:rPr lang="zh-CN" altLang="en-US" sz="2400" smtClean="0">
                <a:solidFill>
                  <a:srgbClr val="CC00CC"/>
                </a:solidFill>
              </a:rPr>
              <a:t>队长</a:t>
            </a:r>
          </a:p>
          <a:p>
            <a:pPr lvl="1" eaLnBrk="1" hangingPunct="1">
              <a:lnSpc>
                <a:spcPct val="100000"/>
              </a:lnSpc>
              <a:spcBef>
                <a:spcPts val="300"/>
              </a:spcBef>
              <a:buClr>
                <a:srgbClr val="FF0000"/>
              </a:buClr>
              <a:buFontTx/>
              <a:buChar char="•"/>
            </a:pPr>
            <a:r>
              <a:rPr lang="zh-CN" altLang="en-US" sz="2400" smtClean="0">
                <a:solidFill>
                  <a:srgbClr val="CC00CC"/>
                </a:solidFill>
              </a:rPr>
              <a:t>等待时间与逗留时间</a:t>
            </a:r>
          </a:p>
        </p:txBody>
      </p:sp>
      <p:sp>
        <p:nvSpPr>
          <p:cNvPr id="922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092B7995-B2A2-471C-88B4-22CA14115BEE}" type="slidenum">
              <a:rPr lang="zh-CN" altLang="en-US" sz="1800" smtClean="0">
                <a:solidFill>
                  <a:srgbClr val="00FF00"/>
                </a:solidFill>
                <a:ea typeface="黑体" panose="02010609060101010101" pitchFamily="49" charset="-122"/>
              </a:rPr>
              <a:pPr/>
              <a:t>3</a:t>
            </a:fld>
            <a:endParaRPr lang="zh-CN" altLang="en-US" sz="1800" smtClean="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1651">
                                            <p:txEl>
                                              <p:pRg st="1" end="1"/>
                                            </p:txEl>
                                          </p:spTgt>
                                        </p:tgtEl>
                                        <p:attrNameLst>
                                          <p:attrName>style.visibility</p:attrName>
                                        </p:attrNameLst>
                                      </p:cBhvr>
                                      <p:to>
                                        <p:strVal val="visible"/>
                                      </p:to>
                                    </p:set>
                                    <p:anim calcmode="lin" valueType="num">
                                      <p:cBhvr additive="base">
                                        <p:cTn id="11"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11651">
                                            <p:txEl>
                                              <p:pRg st="2" end="2"/>
                                            </p:txEl>
                                          </p:spTgt>
                                        </p:tgtEl>
                                        <p:attrNameLst>
                                          <p:attrName>style.visibility</p:attrName>
                                        </p:attrNameLst>
                                      </p:cBhvr>
                                      <p:to>
                                        <p:strVal val="visible"/>
                                      </p:to>
                                    </p:set>
                                    <p:anim calcmode="lin" valueType="num">
                                      <p:cBhvr additive="base">
                                        <p:cTn id="15"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1651">
                                            <p:txEl>
                                              <p:pRg st="3" end="3"/>
                                            </p:txEl>
                                          </p:spTgt>
                                        </p:tgtEl>
                                        <p:attrNameLst>
                                          <p:attrName>style.visibility</p:attrName>
                                        </p:attrNameLst>
                                      </p:cBhvr>
                                      <p:to>
                                        <p:strVal val="visible"/>
                                      </p:to>
                                    </p:set>
                                    <p:anim calcmode="lin" valueType="num">
                                      <p:cBhvr additive="base">
                                        <p:cTn id="19"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1651">
                                            <p:txEl>
                                              <p:pRg st="4" end="4"/>
                                            </p:txEl>
                                          </p:spTgt>
                                        </p:tgtEl>
                                        <p:attrNameLst>
                                          <p:attrName>style.visibility</p:attrName>
                                        </p:attrNameLst>
                                      </p:cBhvr>
                                      <p:to>
                                        <p:strVal val="visible"/>
                                      </p:to>
                                    </p:set>
                                    <p:anim calcmode="lin" valueType="num">
                                      <p:cBhvr additive="base">
                                        <p:cTn id="23"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11651">
                                            <p:txEl>
                                              <p:pRg st="5" end="5"/>
                                            </p:txEl>
                                          </p:spTgt>
                                        </p:tgtEl>
                                        <p:attrNameLst>
                                          <p:attrName>style.visibility</p:attrName>
                                        </p:attrNameLst>
                                      </p:cBhvr>
                                      <p:to>
                                        <p:strVal val="visible"/>
                                      </p:to>
                                    </p:set>
                                    <p:anim calcmode="lin" valueType="num">
                                      <p:cBhvr additive="base">
                                        <p:cTn id="29"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16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11651">
                                            <p:txEl>
                                              <p:pRg st="6" end="6"/>
                                            </p:txEl>
                                          </p:spTgt>
                                        </p:tgtEl>
                                        <p:attrNameLst>
                                          <p:attrName>style.visibility</p:attrName>
                                        </p:attrNameLst>
                                      </p:cBhvr>
                                      <p:to>
                                        <p:strVal val="visible"/>
                                      </p:to>
                                    </p:set>
                                    <p:anim calcmode="lin" valueType="num">
                                      <p:cBhvr additive="base">
                                        <p:cTn id="33"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11651">
                                            <p:txEl>
                                              <p:pRg st="7" end="7"/>
                                            </p:txEl>
                                          </p:spTgt>
                                        </p:tgtEl>
                                        <p:attrNameLst>
                                          <p:attrName>style.visibility</p:attrName>
                                        </p:attrNameLst>
                                      </p:cBhvr>
                                      <p:to>
                                        <p:strVal val="visible"/>
                                      </p:to>
                                    </p:set>
                                    <p:anim calcmode="lin" valueType="num">
                                      <p:cBhvr additive="base">
                                        <p:cTn id="37"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1651">
                                            <p:txEl>
                                              <p:pRg st="8" end="8"/>
                                            </p:txEl>
                                          </p:spTgt>
                                        </p:tgtEl>
                                        <p:attrNameLst>
                                          <p:attrName>style.visibility</p:attrName>
                                        </p:attrNameLst>
                                      </p:cBhvr>
                                      <p:to>
                                        <p:strVal val="visible"/>
                                      </p:to>
                                    </p:set>
                                    <p:anim calcmode="lin" valueType="num">
                                      <p:cBhvr additive="base">
                                        <p:cTn id="41" dur="500" fill="hold"/>
                                        <p:tgtEl>
                                          <p:spTgt spid="41165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11651">
                                            <p:txEl>
                                              <p:pRg st="9" end="9"/>
                                            </p:txEl>
                                          </p:spTgt>
                                        </p:tgtEl>
                                        <p:attrNameLst>
                                          <p:attrName>style.visibility</p:attrName>
                                        </p:attrNameLst>
                                      </p:cBhvr>
                                      <p:to>
                                        <p:strVal val="visible"/>
                                      </p:to>
                                    </p:set>
                                    <p:anim calcmode="lin" valueType="num">
                                      <p:cBhvr additive="base">
                                        <p:cTn id="47" dur="500" fill="hold"/>
                                        <p:tgtEl>
                                          <p:spTgt spid="41165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165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11651">
                                            <p:txEl>
                                              <p:pRg st="10" end="10"/>
                                            </p:txEl>
                                          </p:spTgt>
                                        </p:tgtEl>
                                        <p:attrNameLst>
                                          <p:attrName>style.visibility</p:attrName>
                                        </p:attrNameLst>
                                      </p:cBhvr>
                                      <p:to>
                                        <p:strVal val="visible"/>
                                      </p:to>
                                    </p:set>
                                    <p:anim calcmode="lin" valueType="num">
                                      <p:cBhvr additive="base">
                                        <p:cTn id="51" dur="500" fill="hold"/>
                                        <p:tgtEl>
                                          <p:spTgt spid="41165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1651">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1651">
                                            <p:txEl>
                                              <p:pRg st="11" end="11"/>
                                            </p:txEl>
                                          </p:spTgt>
                                        </p:tgtEl>
                                        <p:attrNameLst>
                                          <p:attrName>style.visibility</p:attrName>
                                        </p:attrNameLst>
                                      </p:cBhvr>
                                      <p:to>
                                        <p:strVal val="visible"/>
                                      </p:to>
                                    </p:set>
                                    <p:anim calcmode="lin" valueType="num">
                                      <p:cBhvr additive="base">
                                        <p:cTn id="55" dur="500" fill="hold"/>
                                        <p:tgtEl>
                                          <p:spTgt spid="41165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1651">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11651">
                                            <p:txEl>
                                              <p:pRg st="12" end="12"/>
                                            </p:txEl>
                                          </p:spTgt>
                                        </p:tgtEl>
                                        <p:attrNameLst>
                                          <p:attrName>style.visibility</p:attrName>
                                        </p:attrNameLst>
                                      </p:cBhvr>
                                      <p:to>
                                        <p:strVal val="visible"/>
                                      </p:to>
                                    </p:set>
                                    <p:anim calcmode="lin" valueType="num">
                                      <p:cBhvr additive="base">
                                        <p:cTn id="59" dur="500" fill="hold"/>
                                        <p:tgtEl>
                                          <p:spTgt spid="41165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116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just" eaLnBrk="1" hangingPunct="1"/>
            <a:r>
              <a:rPr lang="zh-CN" altLang="en-US" smtClean="0">
                <a:sym typeface="Symbol" panose="05050102010706020507" pitchFamily="18" charset="2"/>
              </a:rPr>
              <a:t>定理</a:t>
            </a:r>
            <a:endParaRPr lang="zh-CN" altLang="en-US" smtClean="0"/>
          </a:p>
        </p:txBody>
      </p:sp>
      <p:sp>
        <p:nvSpPr>
          <p:cNvPr id="435203" name="Rectangle 3"/>
          <p:cNvSpPr>
            <a:spLocks noGrp="1" noChangeArrowheads="1"/>
          </p:cNvSpPr>
          <p:nvPr>
            <p:ph idx="1"/>
          </p:nvPr>
        </p:nvSpPr>
        <p:spPr>
          <a:xfrm>
            <a:off x="1066800" y="1231900"/>
            <a:ext cx="7897813" cy="1508105"/>
          </a:xfrm>
        </p:spPr>
        <p:txBody>
          <a:bodyPr/>
          <a:lstStyle/>
          <a:p>
            <a:pPr eaLnBrk="1" hangingPunct="1">
              <a:lnSpc>
                <a:spcPct val="150000"/>
              </a:lnSpc>
              <a:buClrTx/>
              <a:buFontTx/>
              <a:buNone/>
            </a:pPr>
            <a:r>
              <a:rPr lang="zh-CN" altLang="en-US" dirty="0" smtClean="0">
                <a:sym typeface="Symbol" panose="05050102010706020507" pitchFamily="18" charset="2"/>
              </a:rPr>
              <a:t>令＝    ，</a:t>
            </a:r>
            <a:r>
              <a:rPr lang="en-US" altLang="zh-CN" dirty="0" err="1" smtClean="0">
                <a:sym typeface="Symbol" panose="05050102010706020507" pitchFamily="18" charset="2"/>
              </a:rPr>
              <a:t>p</a:t>
            </a:r>
            <a:r>
              <a:rPr lang="en-US" altLang="zh-CN" baseline="-25000" dirty="0" err="1" smtClean="0">
                <a:sym typeface="Symbol" panose="05050102010706020507" pitchFamily="18" charset="2"/>
              </a:rPr>
              <a:t>j</a:t>
            </a:r>
            <a:r>
              <a:rPr lang="en-US" altLang="zh-CN" dirty="0" smtClean="0">
                <a:sym typeface="Symbol" panose="05050102010706020507" pitchFamily="18" charset="2"/>
              </a:rPr>
              <a:t>(t)</a:t>
            </a:r>
            <a:r>
              <a:rPr lang="zh-CN" altLang="en-US" dirty="0" smtClean="0">
                <a:sym typeface="Symbol" panose="05050102010706020507" pitchFamily="18" charset="2"/>
              </a:rPr>
              <a:t>＝</a:t>
            </a:r>
            <a:r>
              <a:rPr lang="en-US" altLang="zh-CN" dirty="0" smtClean="0">
                <a:sym typeface="Symbol" panose="05050102010706020507" pitchFamily="18" charset="2"/>
              </a:rPr>
              <a:t>P{N((t)=j}</a:t>
            </a:r>
            <a:r>
              <a:rPr lang="zh-CN" altLang="en-US" dirty="0" smtClean="0">
                <a:sym typeface="Symbol" panose="05050102010706020507" pitchFamily="18" charset="2"/>
              </a:rPr>
              <a:t>，</a:t>
            </a:r>
            <a:r>
              <a:rPr lang="en-US" altLang="zh-CN" dirty="0" err="1" smtClean="0">
                <a:sym typeface="Symbol" panose="05050102010706020507" pitchFamily="18" charset="2"/>
              </a:rPr>
              <a:t>p</a:t>
            </a:r>
            <a:r>
              <a:rPr lang="en-US" altLang="zh-CN" baseline="-25000" dirty="0" err="1" smtClean="0">
                <a:sym typeface="Symbol" panose="05050102010706020507" pitchFamily="18" charset="2"/>
              </a:rPr>
              <a:t>j</a:t>
            </a:r>
            <a:r>
              <a:rPr lang="zh-CN" altLang="en-US" dirty="0" smtClean="0">
                <a:sym typeface="Symbol" panose="05050102010706020507" pitchFamily="18" charset="2"/>
              </a:rPr>
              <a:t>＝ </a:t>
            </a:r>
            <a:r>
              <a:rPr lang="zh-CN" altLang="en-US" dirty="0" smtClean="0">
                <a:sym typeface="Symbol" panose="05050102010706020507" pitchFamily="18" charset="2"/>
              </a:rPr>
              <a:t>              </a:t>
            </a:r>
            <a:r>
              <a:rPr lang="zh-CN" altLang="en-US" dirty="0" smtClean="0">
                <a:sym typeface="Symbol" panose="05050102010706020507" pitchFamily="18" charset="2"/>
              </a:rPr>
              <a:t>，</a:t>
            </a:r>
            <a:r>
              <a:rPr lang="en-US" altLang="zh-CN" dirty="0" smtClean="0">
                <a:sym typeface="Symbol" panose="05050102010706020507" pitchFamily="18" charset="2"/>
              </a:rPr>
              <a:t>j≥0</a:t>
            </a:r>
            <a:r>
              <a:rPr lang="zh-CN" altLang="en-US" dirty="0" smtClean="0">
                <a:sym typeface="Symbol" panose="05050102010706020507" pitchFamily="18" charset="2"/>
              </a:rPr>
              <a:t>，</a:t>
            </a:r>
          </a:p>
          <a:p>
            <a:pPr eaLnBrk="1" hangingPunct="1">
              <a:lnSpc>
                <a:spcPct val="200000"/>
              </a:lnSpc>
              <a:buClrTx/>
              <a:buFontTx/>
              <a:buNone/>
            </a:pPr>
            <a:r>
              <a:rPr lang="zh-CN" altLang="en-US" dirty="0" smtClean="0">
                <a:sym typeface="Symbol" panose="05050102010706020507" pitchFamily="18" charset="2"/>
              </a:rPr>
              <a:t>则</a:t>
            </a:r>
          </a:p>
        </p:txBody>
      </p:sp>
      <p:sp>
        <p:nvSpPr>
          <p:cNvPr id="6451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1A69666-EC94-472F-9E76-00022483E8E4}"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6451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graphicFrame>
        <p:nvGraphicFramePr>
          <p:cNvPr id="435204" name="Object 2"/>
          <p:cNvGraphicFramePr>
            <a:graphicFrameLocks noChangeAspect="1"/>
          </p:cNvGraphicFramePr>
          <p:nvPr/>
        </p:nvGraphicFramePr>
        <p:xfrm>
          <a:off x="1968500" y="1155700"/>
          <a:ext cx="349250" cy="914400"/>
        </p:xfrm>
        <a:graphic>
          <a:graphicData uri="http://schemas.openxmlformats.org/presentationml/2006/ole">
            <mc:AlternateContent xmlns:mc="http://schemas.openxmlformats.org/markup-compatibility/2006">
              <mc:Choice xmlns:v="urn:schemas-microsoft-com:vml" Requires="v">
                <p:oleObj spid="_x0000_s64527" name="Equation" r:id="rId4" imgW="165028" imgH="431613" progId="Equation.3">
                  <p:embed/>
                </p:oleObj>
              </mc:Choice>
              <mc:Fallback>
                <p:oleObj name="Equation" r:id="rId4" imgW="165028" imgH="431613"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500" y="1155700"/>
                        <a:ext cx="3492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5" name="Object 3"/>
          <p:cNvGraphicFramePr>
            <a:graphicFrameLocks noChangeAspect="1"/>
          </p:cNvGraphicFramePr>
          <p:nvPr>
            <p:extLst>
              <p:ext uri="{D42A27DB-BD31-4B8C-83A1-F6EECF244321}">
                <p14:modId xmlns:p14="http://schemas.microsoft.com/office/powerpoint/2010/main" val="481082933"/>
              </p:ext>
            </p:extLst>
          </p:nvPr>
        </p:nvGraphicFramePr>
        <p:xfrm>
          <a:off x="6228184" y="1268413"/>
          <a:ext cx="1371600" cy="657225"/>
        </p:xfrm>
        <a:graphic>
          <a:graphicData uri="http://schemas.openxmlformats.org/presentationml/2006/ole">
            <mc:AlternateContent xmlns:mc="http://schemas.openxmlformats.org/markup-compatibility/2006">
              <mc:Choice xmlns:v="urn:schemas-microsoft-com:vml" Requires="v">
                <p:oleObj spid="_x0000_s64528" name="Equation" r:id="rId6" imgW="583947" imgH="279279" progId="Equation.3">
                  <p:embed/>
                </p:oleObj>
              </mc:Choice>
              <mc:Fallback>
                <p:oleObj name="Equation" r:id="rId6" imgW="583947" imgH="279279"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184" y="1268413"/>
                        <a:ext cx="1371600"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6" name="Object 4"/>
          <p:cNvGraphicFramePr>
            <a:graphicFrameLocks noChangeAspect="1"/>
          </p:cNvGraphicFramePr>
          <p:nvPr/>
        </p:nvGraphicFramePr>
        <p:xfrm>
          <a:off x="1981200" y="2936875"/>
          <a:ext cx="6781800" cy="1058863"/>
        </p:xfrm>
        <a:graphic>
          <a:graphicData uri="http://schemas.openxmlformats.org/presentationml/2006/ole">
            <mc:AlternateContent xmlns:mc="http://schemas.openxmlformats.org/markup-compatibility/2006">
              <mc:Choice xmlns:v="urn:schemas-microsoft-com:vml" Requires="v">
                <p:oleObj spid="_x0000_s64529" name="Equation" r:id="rId8" imgW="2768600" imgH="431800" progId="Equation.3">
                  <p:embed/>
                </p:oleObj>
              </mc:Choice>
              <mc:Fallback>
                <p:oleObj name="Equation" r:id="rId8" imgW="2768600" imgH="4318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2936875"/>
                        <a:ext cx="6781800"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7" name="Object 5"/>
          <p:cNvGraphicFramePr>
            <a:graphicFrameLocks noChangeAspect="1"/>
          </p:cNvGraphicFramePr>
          <p:nvPr/>
        </p:nvGraphicFramePr>
        <p:xfrm>
          <a:off x="1981200" y="4419600"/>
          <a:ext cx="4881563" cy="1090613"/>
        </p:xfrm>
        <a:graphic>
          <a:graphicData uri="http://schemas.openxmlformats.org/presentationml/2006/ole">
            <mc:AlternateContent xmlns:mc="http://schemas.openxmlformats.org/markup-compatibility/2006">
              <mc:Choice xmlns:v="urn:schemas-microsoft-com:vml" Requires="v">
                <p:oleObj spid="_x0000_s64530" name="Equation" r:id="rId10" imgW="1993900" imgH="444500" progId="Equation.3">
                  <p:embed/>
                </p:oleObj>
              </mc:Choice>
              <mc:Fallback>
                <p:oleObj name="Equation" r:id="rId10" imgW="1993900" imgH="4445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4419600"/>
                        <a:ext cx="4881563"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8EE023F6-3EDF-4B9F-9923-922E82E0CFB8}" type="slidenum">
              <a:rPr lang="zh-CN" altLang="en-US" sz="1800" smtClean="0">
                <a:solidFill>
                  <a:srgbClr val="00FF00"/>
                </a:solidFill>
                <a:ea typeface="黑体" panose="02010609060101010101" pitchFamily="49" charset="-122"/>
              </a:rPr>
              <a:pPr/>
              <a:t>30</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35203">
                                            <p:txEl>
                                              <p:pRg st="0" end="0"/>
                                            </p:txEl>
                                          </p:spTgt>
                                        </p:tgtEl>
                                        <p:attrNameLst>
                                          <p:attrName>style.visibility</p:attrName>
                                        </p:attrNameLst>
                                      </p:cBhvr>
                                      <p:to>
                                        <p:strVal val="visible"/>
                                      </p:to>
                                    </p:set>
                                    <p:animEffect transition="in" filter="wipe(up)">
                                      <p:cBhvr>
                                        <p:cTn id="7" dur="500"/>
                                        <p:tgtEl>
                                          <p:spTgt spid="43520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35203">
                                            <p:txEl>
                                              <p:pRg st="1" end="1"/>
                                            </p:txEl>
                                          </p:spTgt>
                                        </p:tgtEl>
                                        <p:attrNameLst>
                                          <p:attrName>style.visibility</p:attrName>
                                        </p:attrNameLst>
                                      </p:cBhvr>
                                      <p:to>
                                        <p:strVal val="visible"/>
                                      </p:to>
                                    </p:set>
                                    <p:animEffect transition="in" filter="wipe(up)">
                                      <p:cBhvr>
                                        <p:cTn id="11" dur="500"/>
                                        <p:tgtEl>
                                          <p:spTgt spid="435203">
                                            <p:txEl>
                                              <p:pRg st="1" end="1"/>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435204"/>
                                        </p:tgtEl>
                                        <p:attrNameLst>
                                          <p:attrName>style.visibility</p:attrName>
                                        </p:attrNameLst>
                                      </p:cBhvr>
                                      <p:to>
                                        <p:strVal val="visible"/>
                                      </p:to>
                                    </p:set>
                                    <p:animEffect transition="in" filter="wipe(up)">
                                      <p:cBhvr>
                                        <p:cTn id="14" dur="500"/>
                                        <p:tgtEl>
                                          <p:spTgt spid="435204"/>
                                        </p:tgtEl>
                                      </p:cBhvr>
                                    </p:animEffect>
                                  </p:childTnLst>
                                </p:cTn>
                              </p:par>
                              <p:par>
                                <p:cTn id="15" presetID="22" presetClass="entr" presetSubtype="1" fill="hold" nodeType="withEffect">
                                  <p:stCondLst>
                                    <p:cond delay="0"/>
                                  </p:stCondLst>
                                  <p:childTnLst>
                                    <p:set>
                                      <p:cBhvr>
                                        <p:cTn id="16" dur="1" fill="hold">
                                          <p:stCondLst>
                                            <p:cond delay="0"/>
                                          </p:stCondLst>
                                        </p:cTn>
                                        <p:tgtEl>
                                          <p:spTgt spid="435205"/>
                                        </p:tgtEl>
                                        <p:attrNameLst>
                                          <p:attrName>style.visibility</p:attrName>
                                        </p:attrNameLst>
                                      </p:cBhvr>
                                      <p:to>
                                        <p:strVal val="visible"/>
                                      </p:to>
                                    </p:set>
                                    <p:animEffect transition="in" filter="wipe(up)">
                                      <p:cBhvr>
                                        <p:cTn id="17" dur="500"/>
                                        <p:tgtEl>
                                          <p:spTgt spid="435205"/>
                                        </p:tgtEl>
                                      </p:cBhvr>
                                    </p:animEffect>
                                  </p:childTnLst>
                                </p:cTn>
                              </p:par>
                            </p:childTnLst>
                          </p:cTn>
                        </p:par>
                        <p:par>
                          <p:cTn id="18" fill="hold" nodeType="afterGroup">
                            <p:stCondLst>
                              <p:cond delay="1000"/>
                            </p:stCondLst>
                            <p:childTnLst>
                              <p:par>
                                <p:cTn id="19" presetID="22" presetClass="entr" presetSubtype="1" fill="hold" nodeType="afterEffect">
                                  <p:stCondLst>
                                    <p:cond delay="0"/>
                                  </p:stCondLst>
                                  <p:childTnLst>
                                    <p:set>
                                      <p:cBhvr>
                                        <p:cTn id="20" dur="1" fill="hold">
                                          <p:stCondLst>
                                            <p:cond delay="0"/>
                                          </p:stCondLst>
                                        </p:cTn>
                                        <p:tgtEl>
                                          <p:spTgt spid="435206"/>
                                        </p:tgtEl>
                                        <p:attrNameLst>
                                          <p:attrName>style.visibility</p:attrName>
                                        </p:attrNameLst>
                                      </p:cBhvr>
                                      <p:to>
                                        <p:strVal val="visible"/>
                                      </p:to>
                                    </p:set>
                                    <p:animEffect transition="in" filter="wipe(up)">
                                      <p:cBhvr>
                                        <p:cTn id="21" dur="500"/>
                                        <p:tgtEl>
                                          <p:spTgt spid="435206"/>
                                        </p:tgtEl>
                                      </p:cBhvr>
                                    </p:animEffect>
                                  </p:childTnLst>
                                </p:cTn>
                              </p:par>
                            </p:childTnLst>
                          </p:cTn>
                        </p:par>
                        <p:par>
                          <p:cTn id="22" fill="hold" nodeType="afterGroup">
                            <p:stCondLst>
                              <p:cond delay="1500"/>
                            </p:stCondLst>
                            <p:childTnLst>
                              <p:par>
                                <p:cTn id="23" presetID="22" presetClass="entr" presetSubtype="1" fill="hold" nodeType="afterEffect">
                                  <p:stCondLst>
                                    <p:cond delay="0"/>
                                  </p:stCondLst>
                                  <p:childTnLst>
                                    <p:set>
                                      <p:cBhvr>
                                        <p:cTn id="24" dur="1" fill="hold">
                                          <p:stCondLst>
                                            <p:cond delay="0"/>
                                          </p:stCondLst>
                                        </p:cTn>
                                        <p:tgtEl>
                                          <p:spTgt spid="435207"/>
                                        </p:tgtEl>
                                        <p:attrNameLst>
                                          <p:attrName>style.visibility</p:attrName>
                                        </p:attrNameLst>
                                      </p:cBhvr>
                                      <p:to>
                                        <p:strVal val="visible"/>
                                      </p:to>
                                    </p:set>
                                    <p:animEffect transition="in" filter="wipe(up)">
                                      <p:cBhvr>
                                        <p:cTn id="25" dur="500"/>
                                        <p:tgtEl>
                                          <p:spTgt spid="435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just" eaLnBrk="1" hangingPunct="1"/>
            <a:r>
              <a:rPr lang="zh-CN" altLang="en-US" smtClean="0">
                <a:sym typeface="Symbol" panose="05050102010706020507" pitchFamily="18" charset="2"/>
              </a:rPr>
              <a:t>证明</a:t>
            </a:r>
          </a:p>
        </p:txBody>
      </p:sp>
      <p:sp>
        <p:nvSpPr>
          <p:cNvPr id="437251" name="Rectangle 3"/>
          <p:cNvSpPr>
            <a:spLocks noGrp="1" noChangeArrowheads="1"/>
          </p:cNvSpPr>
          <p:nvPr>
            <p:ph idx="1"/>
          </p:nvPr>
        </p:nvSpPr>
        <p:spPr>
          <a:xfrm>
            <a:off x="1143000" y="1219200"/>
            <a:ext cx="7543800" cy="1111250"/>
          </a:xfrm>
        </p:spPr>
        <p:txBody>
          <a:bodyPr/>
          <a:lstStyle/>
          <a:p>
            <a:pPr eaLnBrk="1" hangingPunct="1">
              <a:lnSpc>
                <a:spcPct val="130000"/>
              </a:lnSpc>
              <a:buClrTx/>
              <a:buFontTx/>
              <a:buNone/>
            </a:pPr>
            <a:r>
              <a:rPr lang="en-US" altLang="zh-CN" smtClean="0">
                <a:solidFill>
                  <a:srgbClr val="CC00CC"/>
                </a:solidFill>
                <a:sym typeface="Symbol" panose="05050102010706020507" pitchFamily="18" charset="2"/>
              </a:rPr>
              <a:t>1</a:t>
            </a:r>
            <a:r>
              <a:rPr lang="zh-CN" altLang="en-US" smtClean="0">
                <a:solidFill>
                  <a:srgbClr val="CC00CC"/>
                </a:solidFill>
                <a:sym typeface="Symbol" panose="05050102010706020507" pitchFamily="18" charset="2"/>
              </a:rPr>
              <a:t>）</a:t>
            </a:r>
            <a:r>
              <a:rPr lang="zh-CN" altLang="en-US" smtClean="0">
                <a:sym typeface="Symbol" panose="05050102010706020507" pitchFamily="18" charset="2"/>
              </a:rPr>
              <a:t>此生灭过程的绝对分布</a:t>
            </a:r>
            <a:r>
              <a:rPr lang="en-US" altLang="zh-CN" smtClean="0">
                <a:sym typeface="Symbol" panose="05050102010706020507" pitchFamily="18" charset="2"/>
              </a:rPr>
              <a:t>p</a:t>
            </a:r>
            <a:r>
              <a:rPr lang="en-US" altLang="zh-CN" baseline="-25000" smtClean="0">
                <a:sym typeface="Symbol" panose="05050102010706020507" pitchFamily="18" charset="2"/>
              </a:rPr>
              <a:t>j</a:t>
            </a:r>
            <a:r>
              <a:rPr lang="en-US" altLang="zh-CN" smtClean="0">
                <a:sym typeface="Symbol" panose="05050102010706020507" pitchFamily="18" charset="2"/>
              </a:rPr>
              <a:t>(t)</a:t>
            </a:r>
            <a:r>
              <a:rPr lang="zh-CN" altLang="en-US" smtClean="0">
                <a:sym typeface="Symbol" panose="05050102010706020507" pitchFamily="18" charset="2"/>
              </a:rPr>
              <a:t>＝</a:t>
            </a:r>
            <a:r>
              <a:rPr lang="en-US" altLang="zh-CN" smtClean="0">
                <a:sym typeface="Symbol" panose="05050102010706020507" pitchFamily="18" charset="2"/>
              </a:rPr>
              <a:t>P{N(t)=j}</a:t>
            </a:r>
            <a:r>
              <a:rPr lang="zh-CN" altLang="en-US" smtClean="0">
                <a:sym typeface="Symbol" panose="05050102010706020507" pitchFamily="18" charset="2"/>
              </a:rPr>
              <a:t>，</a:t>
            </a:r>
            <a:r>
              <a:rPr lang="en-US" altLang="zh-CN" smtClean="0">
                <a:sym typeface="Symbol" panose="05050102010706020507" pitchFamily="18" charset="2"/>
              </a:rPr>
              <a:t>j≥0</a:t>
            </a:r>
            <a:r>
              <a:rPr lang="zh-CN" altLang="en-US" smtClean="0">
                <a:sym typeface="Symbol" panose="05050102010706020507" pitchFamily="18" charset="2"/>
              </a:rPr>
              <a:t>的福克－普朗克方程组为</a:t>
            </a:r>
          </a:p>
        </p:txBody>
      </p:sp>
      <p:sp>
        <p:nvSpPr>
          <p:cNvPr id="6656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A97D69F-D223-4E82-A05A-745DE1FAB7EB}"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6656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graphicFrame>
        <p:nvGraphicFramePr>
          <p:cNvPr id="437252" name="Object 2"/>
          <p:cNvGraphicFramePr>
            <a:graphicFrameLocks noChangeAspect="1"/>
          </p:cNvGraphicFramePr>
          <p:nvPr/>
        </p:nvGraphicFramePr>
        <p:xfrm>
          <a:off x="1447800" y="2438400"/>
          <a:ext cx="7391400" cy="1063625"/>
        </p:xfrm>
        <a:graphic>
          <a:graphicData uri="http://schemas.openxmlformats.org/presentationml/2006/ole">
            <mc:AlternateContent xmlns:mc="http://schemas.openxmlformats.org/markup-compatibility/2006">
              <mc:Choice xmlns:v="urn:schemas-microsoft-com:vml" Requires="v">
                <p:oleObj spid="_x0000_s66575" name="Equation" r:id="rId4" imgW="3441700" imgH="495300" progId="Equation.3">
                  <p:embed/>
                </p:oleObj>
              </mc:Choice>
              <mc:Fallback>
                <p:oleObj name="Equation" r:id="rId4" imgW="3441700" imgH="495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438400"/>
                        <a:ext cx="7391400"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7253" name="Rectangle 5"/>
          <p:cNvSpPr>
            <a:spLocks noChangeArrowheads="1"/>
          </p:cNvSpPr>
          <p:nvPr/>
        </p:nvSpPr>
        <p:spPr bwMode="auto">
          <a:xfrm>
            <a:off x="1447800" y="35814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olidFill>
                  <a:srgbClr val="000000"/>
                </a:solidFill>
                <a:sym typeface="Symbol" panose="05050102010706020507" pitchFamily="18" charset="2"/>
              </a:rPr>
              <a:t>解之得</a:t>
            </a:r>
          </a:p>
        </p:txBody>
      </p:sp>
      <p:graphicFrame>
        <p:nvGraphicFramePr>
          <p:cNvPr id="437254" name="Object 3"/>
          <p:cNvGraphicFramePr>
            <a:graphicFrameLocks noChangeAspect="1"/>
          </p:cNvGraphicFramePr>
          <p:nvPr/>
        </p:nvGraphicFramePr>
        <p:xfrm>
          <a:off x="1847850" y="3962400"/>
          <a:ext cx="6381750" cy="920750"/>
        </p:xfrm>
        <a:graphic>
          <a:graphicData uri="http://schemas.openxmlformats.org/presentationml/2006/ole">
            <mc:AlternateContent xmlns:mc="http://schemas.openxmlformats.org/markup-compatibility/2006">
              <mc:Choice xmlns:v="urn:schemas-microsoft-com:vml" Requires="v">
                <p:oleObj spid="_x0000_s66576" name="Equation" r:id="rId6" imgW="2997200" imgH="431800" progId="Equation.3">
                  <p:embed/>
                </p:oleObj>
              </mc:Choice>
              <mc:Fallback>
                <p:oleObj name="Equation" r:id="rId6" imgW="2997200" imgH="431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7850" y="3962400"/>
                        <a:ext cx="6381750"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7255" name="Rectangle 7"/>
          <p:cNvSpPr>
            <a:spLocks noChangeArrowheads="1"/>
          </p:cNvSpPr>
          <p:nvPr/>
        </p:nvSpPr>
        <p:spPr bwMode="auto">
          <a:xfrm>
            <a:off x="1143000" y="4837113"/>
            <a:ext cx="2147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olidFill>
                  <a:srgbClr val="CC00CC"/>
                </a:solidFill>
                <a:sym typeface="Symbol" panose="05050102010706020507" pitchFamily="18" charset="2"/>
              </a:rPr>
              <a:t>2</a:t>
            </a:r>
            <a:r>
              <a:rPr lang="zh-CN" altLang="en-US">
                <a:solidFill>
                  <a:srgbClr val="CC00CC"/>
                </a:solidFill>
                <a:sym typeface="Symbol" panose="05050102010706020507" pitchFamily="18" charset="2"/>
              </a:rPr>
              <a:t>）</a:t>
            </a:r>
            <a:r>
              <a:rPr lang="zh-CN" altLang="en-US">
                <a:solidFill>
                  <a:srgbClr val="000000"/>
                </a:solidFill>
                <a:sym typeface="Symbol" panose="05050102010706020507" pitchFamily="18" charset="2"/>
              </a:rPr>
              <a:t>求极限得</a:t>
            </a:r>
          </a:p>
        </p:txBody>
      </p:sp>
      <p:graphicFrame>
        <p:nvGraphicFramePr>
          <p:cNvPr id="437256" name="Object 4"/>
          <p:cNvGraphicFramePr>
            <a:graphicFrameLocks noChangeAspect="1"/>
          </p:cNvGraphicFramePr>
          <p:nvPr/>
        </p:nvGraphicFramePr>
        <p:xfrm>
          <a:off x="1831975" y="5133975"/>
          <a:ext cx="6626225" cy="1404938"/>
        </p:xfrm>
        <a:graphic>
          <a:graphicData uri="http://schemas.openxmlformats.org/presentationml/2006/ole">
            <mc:AlternateContent xmlns:mc="http://schemas.openxmlformats.org/markup-compatibility/2006">
              <mc:Choice xmlns:v="urn:schemas-microsoft-com:vml" Requires="v">
                <p:oleObj spid="_x0000_s66577" name="Equation" r:id="rId8" imgW="3238500" imgH="685800" progId="Equation.3">
                  <p:embed/>
                </p:oleObj>
              </mc:Choice>
              <mc:Fallback>
                <p:oleObj name="Equation" r:id="rId8" imgW="3238500" imgH="6858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1975" y="5133975"/>
                        <a:ext cx="6626225" cy="1404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7B1C6FED-611C-4CB7-BFA3-CAE5F3E076B4}" type="slidenum">
              <a:rPr lang="zh-CN" altLang="en-US" sz="1800" smtClean="0">
                <a:solidFill>
                  <a:srgbClr val="00FF00"/>
                </a:solidFill>
                <a:ea typeface="黑体" panose="02010609060101010101" pitchFamily="49" charset="-122"/>
              </a:rPr>
              <a:pPr/>
              <a:t>31</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 calcmode="lin" valueType="num">
                                      <p:cBhvr additive="base">
                                        <p:cTn id="7" dur="500" fill="hold"/>
                                        <p:tgtEl>
                                          <p:spTgt spid="437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2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437252"/>
                                        </p:tgtEl>
                                        <p:attrNameLst>
                                          <p:attrName>style.visibility</p:attrName>
                                        </p:attrNameLst>
                                      </p:cBhvr>
                                      <p:to>
                                        <p:strVal val="visible"/>
                                      </p:to>
                                    </p:set>
                                    <p:animEffect transition="in" filter="wipe(up)">
                                      <p:cBhvr>
                                        <p:cTn id="12" dur="500"/>
                                        <p:tgtEl>
                                          <p:spTgt spid="437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7253"/>
                                        </p:tgtEl>
                                        <p:attrNameLst>
                                          <p:attrName>style.visibility</p:attrName>
                                        </p:attrNameLst>
                                      </p:cBhvr>
                                      <p:to>
                                        <p:strVal val="visible"/>
                                      </p:to>
                                    </p:set>
                                    <p:animEffect transition="in" filter="wipe(up)">
                                      <p:cBhvr>
                                        <p:cTn id="17" dur="500"/>
                                        <p:tgtEl>
                                          <p:spTgt spid="437253"/>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437254"/>
                                        </p:tgtEl>
                                        <p:attrNameLst>
                                          <p:attrName>style.visibility</p:attrName>
                                        </p:attrNameLst>
                                      </p:cBhvr>
                                      <p:to>
                                        <p:strVal val="visible"/>
                                      </p:to>
                                    </p:set>
                                    <p:animEffect transition="in" filter="wipe(up)">
                                      <p:cBhvr>
                                        <p:cTn id="21" dur="500"/>
                                        <p:tgtEl>
                                          <p:spTgt spid="4372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437255"/>
                                        </p:tgtEl>
                                        <p:attrNameLst>
                                          <p:attrName>style.visibility</p:attrName>
                                        </p:attrNameLst>
                                      </p:cBhvr>
                                      <p:to>
                                        <p:strVal val="visible"/>
                                      </p:to>
                                    </p:set>
                                    <p:anim calcmode="lin" valueType="num">
                                      <p:cBhvr additive="base">
                                        <p:cTn id="26" dur="500" fill="hold"/>
                                        <p:tgtEl>
                                          <p:spTgt spid="437255"/>
                                        </p:tgtEl>
                                        <p:attrNameLst>
                                          <p:attrName>ppt_x</p:attrName>
                                        </p:attrNameLst>
                                      </p:cBhvr>
                                      <p:tavLst>
                                        <p:tav tm="0">
                                          <p:val>
                                            <p:strVal val="0-#ppt_w/2"/>
                                          </p:val>
                                        </p:tav>
                                        <p:tav tm="100000">
                                          <p:val>
                                            <p:strVal val="#ppt_x"/>
                                          </p:val>
                                        </p:tav>
                                      </p:tavLst>
                                    </p:anim>
                                    <p:anim calcmode="lin" valueType="num">
                                      <p:cBhvr additive="base">
                                        <p:cTn id="27" dur="500" fill="hold"/>
                                        <p:tgtEl>
                                          <p:spTgt spid="437255"/>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437256"/>
                                        </p:tgtEl>
                                        <p:attrNameLst>
                                          <p:attrName>style.visibility</p:attrName>
                                        </p:attrNameLst>
                                      </p:cBhvr>
                                      <p:to>
                                        <p:strVal val="visible"/>
                                      </p:to>
                                    </p:set>
                                    <p:anim calcmode="lin" valueType="num">
                                      <p:cBhvr additive="base">
                                        <p:cTn id="31" dur="500" fill="hold"/>
                                        <p:tgtEl>
                                          <p:spTgt spid="437256"/>
                                        </p:tgtEl>
                                        <p:attrNameLst>
                                          <p:attrName>ppt_x</p:attrName>
                                        </p:attrNameLst>
                                      </p:cBhvr>
                                      <p:tavLst>
                                        <p:tav tm="0">
                                          <p:val>
                                            <p:strVal val="0-#ppt_w/2"/>
                                          </p:val>
                                        </p:tav>
                                        <p:tav tm="100000">
                                          <p:val>
                                            <p:strVal val="#ppt_x"/>
                                          </p:val>
                                        </p:tav>
                                      </p:tavLst>
                                    </p:anim>
                                    <p:anim calcmode="lin" valueType="num">
                                      <p:cBhvr additive="base">
                                        <p:cTn id="32" dur="500" fill="hold"/>
                                        <p:tgtEl>
                                          <p:spTgt spid="4372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p:bldP spid="437253" grpId="0" autoUpdateAnimBg="0"/>
      <p:bldP spid="43725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zh-CN" altLang="en-US" smtClean="0">
                <a:sym typeface="Symbol" panose="05050102010706020507" pitchFamily="18" charset="2"/>
              </a:rPr>
              <a:t>利用生灭过程的极限定理求</a:t>
            </a:r>
            <a:r>
              <a:rPr lang="en-US" altLang="zh-CN" smtClean="0">
                <a:sym typeface="Symbol" panose="05050102010706020507" pitchFamily="18" charset="2"/>
              </a:rPr>
              <a:t>p</a:t>
            </a:r>
            <a:r>
              <a:rPr lang="en-US" altLang="zh-CN" baseline="-25000" smtClean="0">
                <a:sym typeface="Symbol" panose="05050102010706020507" pitchFamily="18" charset="2"/>
              </a:rPr>
              <a:t>j</a:t>
            </a:r>
            <a:endParaRPr lang="en-US" altLang="zh-CN" smtClean="0">
              <a:sym typeface="Symbol" panose="05050102010706020507" pitchFamily="18" charset="2"/>
            </a:endParaRPr>
          </a:p>
        </p:txBody>
      </p:sp>
      <p:sp>
        <p:nvSpPr>
          <p:cNvPr id="439299" name="Rectangle 3"/>
          <p:cNvSpPr>
            <a:spLocks noGrp="1" noChangeArrowheads="1"/>
          </p:cNvSpPr>
          <p:nvPr>
            <p:ph idx="1"/>
          </p:nvPr>
        </p:nvSpPr>
        <p:spPr>
          <a:xfrm>
            <a:off x="1116013" y="1192213"/>
            <a:ext cx="6705600" cy="365125"/>
          </a:xfrm>
        </p:spPr>
        <p:txBody>
          <a:bodyPr/>
          <a:lstStyle/>
          <a:p>
            <a:pPr eaLnBrk="1" hangingPunct="1">
              <a:lnSpc>
                <a:spcPct val="100000"/>
              </a:lnSpc>
              <a:buClrTx/>
              <a:buFontTx/>
              <a:buNone/>
            </a:pPr>
            <a:r>
              <a:rPr lang="zh-CN" altLang="en-US" sz="2400" smtClean="0">
                <a:sym typeface="Symbol" panose="05050102010706020507" pitchFamily="18" charset="2"/>
              </a:rPr>
              <a:t>因为</a:t>
            </a:r>
          </a:p>
        </p:txBody>
      </p:sp>
      <p:sp>
        <p:nvSpPr>
          <p:cNvPr id="6861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BBEF755-A298-4C15-9744-C53A25DEBCB4}"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6861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graphicFrame>
        <p:nvGraphicFramePr>
          <p:cNvPr id="439300" name="Object 2"/>
          <p:cNvGraphicFramePr>
            <a:graphicFrameLocks noChangeAspect="1"/>
          </p:cNvGraphicFramePr>
          <p:nvPr/>
        </p:nvGraphicFramePr>
        <p:xfrm>
          <a:off x="1692275" y="4437063"/>
          <a:ext cx="6475413" cy="2157412"/>
        </p:xfrm>
        <a:graphic>
          <a:graphicData uri="http://schemas.openxmlformats.org/presentationml/2006/ole">
            <mc:AlternateContent xmlns:mc="http://schemas.openxmlformats.org/markup-compatibility/2006">
              <mc:Choice xmlns:v="urn:schemas-microsoft-com:vml" Requires="v">
                <p:oleObj spid="_x0000_s68628" name="Equation" r:id="rId4" imgW="3765473" imgH="1219140" progId="Equation.3">
                  <p:embed/>
                </p:oleObj>
              </mc:Choice>
              <mc:Fallback>
                <p:oleObj name="Equation" r:id="rId4" imgW="3765473" imgH="12191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4437063"/>
                        <a:ext cx="6475413" cy="2157412"/>
                      </a:xfrm>
                      <a:prstGeom prst="rect">
                        <a:avLst/>
                      </a:prstGeom>
                      <a:noFill/>
                      <a:ln>
                        <a:noFill/>
                      </a:ln>
                      <a:effectLst/>
                      <a:extLst>
                        <a:ext uri="{909E8E84-426E-40DD-AFC4-6F175D3DCCD1}">
                          <a14:hiddenFill xmlns:a14="http://schemas.microsoft.com/office/drawing/2010/main">
                            <a:solidFill>
                              <a:srgbClr val="9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01" name="Object 3"/>
          <p:cNvGraphicFramePr>
            <a:graphicFrameLocks noChangeAspect="1"/>
          </p:cNvGraphicFramePr>
          <p:nvPr/>
        </p:nvGraphicFramePr>
        <p:xfrm>
          <a:off x="1331913" y="1606550"/>
          <a:ext cx="2827337" cy="798513"/>
        </p:xfrm>
        <a:graphic>
          <a:graphicData uri="http://schemas.openxmlformats.org/presentationml/2006/ole">
            <mc:AlternateContent xmlns:mc="http://schemas.openxmlformats.org/markup-compatibility/2006">
              <mc:Choice xmlns:v="urn:schemas-microsoft-com:vml" Requires="v">
                <p:oleObj spid="_x0000_s68629" name="公式" r:id="rId6" imgW="1663700" imgH="469900" progId="Equation.3">
                  <p:embed/>
                </p:oleObj>
              </mc:Choice>
              <mc:Fallback>
                <p:oleObj name="公式" r:id="rId6" imgW="1663700" imgH="4699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1606550"/>
                        <a:ext cx="2827337"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02" name="Object 4"/>
          <p:cNvGraphicFramePr>
            <a:graphicFrameLocks noChangeAspect="1"/>
          </p:cNvGraphicFramePr>
          <p:nvPr/>
        </p:nvGraphicFramePr>
        <p:xfrm>
          <a:off x="1331913" y="2541588"/>
          <a:ext cx="3021012" cy="927100"/>
        </p:xfrm>
        <a:graphic>
          <a:graphicData uri="http://schemas.openxmlformats.org/presentationml/2006/ole">
            <mc:AlternateContent xmlns:mc="http://schemas.openxmlformats.org/markup-compatibility/2006">
              <mc:Choice xmlns:v="urn:schemas-microsoft-com:vml" Requires="v">
                <p:oleObj spid="_x0000_s68630" name="公式" r:id="rId8" imgW="1777229" imgH="545863" progId="Equation.3">
                  <p:embed/>
                </p:oleObj>
              </mc:Choice>
              <mc:Fallback>
                <p:oleObj name="公式" r:id="rId8" imgW="1777229" imgH="545863"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2541588"/>
                        <a:ext cx="3021012"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9303" name="Rectangle 7"/>
          <p:cNvSpPr>
            <a:spLocks noChangeArrowheads="1"/>
          </p:cNvSpPr>
          <p:nvPr/>
        </p:nvSpPr>
        <p:spPr bwMode="auto">
          <a:xfrm>
            <a:off x="1116013" y="3963988"/>
            <a:ext cx="77771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olidFill>
                  <a:srgbClr val="000000"/>
                </a:solidFill>
                <a:sym typeface="Symbol" panose="05050102010706020507" pitchFamily="18" charset="2"/>
              </a:rPr>
              <a:t>所以平稳分布</a:t>
            </a: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j</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j0}</a:t>
            </a:r>
            <a:r>
              <a:rPr lang="zh-CN" altLang="en-US" sz="2400">
                <a:solidFill>
                  <a:srgbClr val="000000"/>
                </a:solidFill>
                <a:sym typeface="Symbol" panose="05050102010706020507" pitchFamily="18" charset="2"/>
              </a:rPr>
              <a:t>存在，且初始条件无关，</a:t>
            </a:r>
          </a:p>
        </p:txBody>
      </p:sp>
      <p:graphicFrame>
        <p:nvGraphicFramePr>
          <p:cNvPr id="439304" name="Object 5"/>
          <p:cNvGraphicFramePr>
            <a:graphicFrameLocks noChangeAspect="1"/>
          </p:cNvGraphicFramePr>
          <p:nvPr/>
        </p:nvGraphicFramePr>
        <p:xfrm>
          <a:off x="4387850" y="2562225"/>
          <a:ext cx="2093913" cy="885825"/>
        </p:xfrm>
        <a:graphic>
          <a:graphicData uri="http://schemas.openxmlformats.org/presentationml/2006/ole">
            <mc:AlternateContent xmlns:mc="http://schemas.openxmlformats.org/markup-compatibility/2006">
              <mc:Choice xmlns:v="urn:schemas-microsoft-com:vml" Requires="v">
                <p:oleObj spid="_x0000_s68631" name="公式" r:id="rId10" imgW="1231366" imgH="520474" progId="Equation.3">
                  <p:embed/>
                </p:oleObj>
              </mc:Choice>
              <mc:Fallback>
                <p:oleObj name="公式" r:id="rId10" imgW="1231366" imgH="520474"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87850" y="2562225"/>
                        <a:ext cx="2093913"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05" name="Object 6"/>
          <p:cNvGraphicFramePr>
            <a:graphicFrameLocks noChangeAspect="1"/>
          </p:cNvGraphicFramePr>
          <p:nvPr/>
        </p:nvGraphicFramePr>
        <p:xfrm>
          <a:off x="4249738" y="1833563"/>
          <a:ext cx="969962" cy="344487"/>
        </p:xfrm>
        <a:graphic>
          <a:graphicData uri="http://schemas.openxmlformats.org/presentationml/2006/ole">
            <mc:AlternateContent xmlns:mc="http://schemas.openxmlformats.org/markup-compatibility/2006">
              <mc:Choice xmlns:v="urn:schemas-microsoft-com:vml" Requires="v">
                <p:oleObj spid="_x0000_s68632" name="公式" r:id="rId12" imgW="571252" imgH="203112" progId="Equation.3">
                  <p:embed/>
                </p:oleObj>
              </mc:Choice>
              <mc:Fallback>
                <p:oleObj name="公式" r:id="rId12" imgW="571252" imgH="203112"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9738" y="1833563"/>
                        <a:ext cx="969962"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07" name="Object 7"/>
          <p:cNvGraphicFramePr>
            <a:graphicFrameLocks noChangeAspect="1"/>
          </p:cNvGraphicFramePr>
          <p:nvPr/>
        </p:nvGraphicFramePr>
        <p:xfrm>
          <a:off x="6516688" y="2627313"/>
          <a:ext cx="2008187" cy="755650"/>
        </p:xfrm>
        <a:graphic>
          <a:graphicData uri="http://schemas.openxmlformats.org/presentationml/2006/ole">
            <mc:AlternateContent xmlns:mc="http://schemas.openxmlformats.org/markup-compatibility/2006">
              <mc:Choice xmlns:v="urn:schemas-microsoft-com:vml" Requires="v">
                <p:oleObj spid="_x0000_s68633" name="公式" r:id="rId14" imgW="1180588" imgH="444307" progId="Equation.3">
                  <p:embed/>
                </p:oleObj>
              </mc:Choice>
              <mc:Fallback>
                <p:oleObj name="公式" r:id="rId14" imgW="1180588" imgH="444307"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16688" y="2627313"/>
                        <a:ext cx="2008187"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CA71F42E-2B51-4E6A-A99D-122C70B526A8}" type="slidenum">
              <a:rPr lang="zh-CN" altLang="en-US" sz="1800" smtClean="0">
                <a:solidFill>
                  <a:srgbClr val="00FF00"/>
                </a:solidFill>
                <a:ea typeface="黑体" panose="02010609060101010101" pitchFamily="49" charset="-122"/>
              </a:rPr>
              <a:pPr/>
              <a:t>32</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 calcmode="lin" valueType="num">
                                      <p:cBhvr additive="base">
                                        <p:cTn id="7" dur="500" fill="hold"/>
                                        <p:tgtEl>
                                          <p:spTgt spid="439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929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39301"/>
                                        </p:tgtEl>
                                        <p:attrNameLst>
                                          <p:attrName>style.visibility</p:attrName>
                                        </p:attrNameLst>
                                      </p:cBhvr>
                                      <p:to>
                                        <p:strVal val="visible"/>
                                      </p:to>
                                    </p:set>
                                    <p:anim calcmode="lin" valueType="num">
                                      <p:cBhvr additive="base">
                                        <p:cTn id="12" dur="500" fill="hold"/>
                                        <p:tgtEl>
                                          <p:spTgt spid="439301"/>
                                        </p:tgtEl>
                                        <p:attrNameLst>
                                          <p:attrName>ppt_x</p:attrName>
                                        </p:attrNameLst>
                                      </p:cBhvr>
                                      <p:tavLst>
                                        <p:tav tm="0">
                                          <p:val>
                                            <p:strVal val="#ppt_x"/>
                                          </p:val>
                                        </p:tav>
                                        <p:tav tm="100000">
                                          <p:val>
                                            <p:strVal val="#ppt_x"/>
                                          </p:val>
                                        </p:tav>
                                      </p:tavLst>
                                    </p:anim>
                                    <p:anim calcmode="lin" valueType="num">
                                      <p:cBhvr additive="base">
                                        <p:cTn id="13" dur="500" fill="hold"/>
                                        <p:tgtEl>
                                          <p:spTgt spid="43930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39302"/>
                                        </p:tgtEl>
                                        <p:attrNameLst>
                                          <p:attrName>style.visibility</p:attrName>
                                        </p:attrNameLst>
                                      </p:cBhvr>
                                      <p:to>
                                        <p:strVal val="visible"/>
                                      </p:to>
                                    </p:set>
                                    <p:anim calcmode="lin" valueType="num">
                                      <p:cBhvr additive="base">
                                        <p:cTn id="17" dur="500" fill="hold"/>
                                        <p:tgtEl>
                                          <p:spTgt spid="439302"/>
                                        </p:tgtEl>
                                        <p:attrNameLst>
                                          <p:attrName>ppt_x</p:attrName>
                                        </p:attrNameLst>
                                      </p:cBhvr>
                                      <p:tavLst>
                                        <p:tav tm="0">
                                          <p:val>
                                            <p:strVal val="#ppt_x"/>
                                          </p:val>
                                        </p:tav>
                                        <p:tav tm="100000">
                                          <p:val>
                                            <p:strVal val="#ppt_x"/>
                                          </p:val>
                                        </p:tav>
                                      </p:tavLst>
                                    </p:anim>
                                    <p:anim calcmode="lin" valueType="num">
                                      <p:cBhvr additive="base">
                                        <p:cTn id="18" dur="500" fill="hold"/>
                                        <p:tgtEl>
                                          <p:spTgt spid="43930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39305"/>
                                        </p:tgtEl>
                                        <p:attrNameLst>
                                          <p:attrName>style.visibility</p:attrName>
                                        </p:attrNameLst>
                                      </p:cBhvr>
                                      <p:to>
                                        <p:strVal val="visible"/>
                                      </p:to>
                                    </p:set>
                                    <p:anim calcmode="lin" valueType="num">
                                      <p:cBhvr additive="base">
                                        <p:cTn id="23" dur="500" fill="hold"/>
                                        <p:tgtEl>
                                          <p:spTgt spid="439305"/>
                                        </p:tgtEl>
                                        <p:attrNameLst>
                                          <p:attrName>ppt_x</p:attrName>
                                        </p:attrNameLst>
                                      </p:cBhvr>
                                      <p:tavLst>
                                        <p:tav tm="0">
                                          <p:val>
                                            <p:strVal val="#ppt_x"/>
                                          </p:val>
                                        </p:tav>
                                        <p:tav tm="100000">
                                          <p:val>
                                            <p:strVal val="#ppt_x"/>
                                          </p:val>
                                        </p:tav>
                                      </p:tavLst>
                                    </p:anim>
                                    <p:anim calcmode="lin" valueType="num">
                                      <p:cBhvr additive="base">
                                        <p:cTn id="24" dur="500" fill="hold"/>
                                        <p:tgtEl>
                                          <p:spTgt spid="43930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39304"/>
                                        </p:tgtEl>
                                        <p:attrNameLst>
                                          <p:attrName>style.visibility</p:attrName>
                                        </p:attrNameLst>
                                      </p:cBhvr>
                                      <p:to>
                                        <p:strVal val="visible"/>
                                      </p:to>
                                    </p:set>
                                    <p:anim calcmode="lin" valueType="num">
                                      <p:cBhvr additive="base">
                                        <p:cTn id="29" dur="500" fill="hold"/>
                                        <p:tgtEl>
                                          <p:spTgt spid="439304"/>
                                        </p:tgtEl>
                                        <p:attrNameLst>
                                          <p:attrName>ppt_x</p:attrName>
                                        </p:attrNameLst>
                                      </p:cBhvr>
                                      <p:tavLst>
                                        <p:tav tm="0">
                                          <p:val>
                                            <p:strVal val="#ppt_x"/>
                                          </p:val>
                                        </p:tav>
                                        <p:tav tm="100000">
                                          <p:val>
                                            <p:strVal val="#ppt_x"/>
                                          </p:val>
                                        </p:tav>
                                      </p:tavLst>
                                    </p:anim>
                                    <p:anim calcmode="lin" valueType="num">
                                      <p:cBhvr additive="base">
                                        <p:cTn id="30" dur="500" fill="hold"/>
                                        <p:tgtEl>
                                          <p:spTgt spid="43930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39303"/>
                                        </p:tgtEl>
                                        <p:attrNameLst>
                                          <p:attrName>style.visibility</p:attrName>
                                        </p:attrNameLst>
                                      </p:cBhvr>
                                      <p:to>
                                        <p:strVal val="visible"/>
                                      </p:to>
                                    </p:set>
                                    <p:anim calcmode="lin" valueType="num">
                                      <p:cBhvr additive="base">
                                        <p:cTn id="35" dur="500" fill="hold"/>
                                        <p:tgtEl>
                                          <p:spTgt spid="439303"/>
                                        </p:tgtEl>
                                        <p:attrNameLst>
                                          <p:attrName>ppt_x</p:attrName>
                                        </p:attrNameLst>
                                      </p:cBhvr>
                                      <p:tavLst>
                                        <p:tav tm="0">
                                          <p:val>
                                            <p:strVal val="#ppt_x"/>
                                          </p:val>
                                        </p:tav>
                                        <p:tav tm="100000">
                                          <p:val>
                                            <p:strVal val="#ppt_x"/>
                                          </p:val>
                                        </p:tav>
                                      </p:tavLst>
                                    </p:anim>
                                    <p:anim calcmode="lin" valueType="num">
                                      <p:cBhvr additive="base">
                                        <p:cTn id="36" dur="500" fill="hold"/>
                                        <p:tgtEl>
                                          <p:spTgt spid="439303"/>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4" presetClass="entr" presetSubtype="32" fill="hold" nodeType="afterEffect">
                                  <p:stCondLst>
                                    <p:cond delay="0"/>
                                  </p:stCondLst>
                                  <p:childTnLst>
                                    <p:set>
                                      <p:cBhvr>
                                        <p:cTn id="39" dur="1" fill="hold">
                                          <p:stCondLst>
                                            <p:cond delay="0"/>
                                          </p:stCondLst>
                                        </p:cTn>
                                        <p:tgtEl>
                                          <p:spTgt spid="439300"/>
                                        </p:tgtEl>
                                        <p:attrNameLst>
                                          <p:attrName>style.visibility</p:attrName>
                                        </p:attrNameLst>
                                      </p:cBhvr>
                                      <p:to>
                                        <p:strVal val="visible"/>
                                      </p:to>
                                    </p:set>
                                    <p:animEffect transition="in" filter="box(out)">
                                      <p:cBhvr>
                                        <p:cTn id="40" dur="500"/>
                                        <p:tgtEl>
                                          <p:spTgt spid="43930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39307"/>
                                        </p:tgtEl>
                                        <p:attrNameLst>
                                          <p:attrName>style.visibility</p:attrName>
                                        </p:attrNameLst>
                                      </p:cBhvr>
                                      <p:to>
                                        <p:strVal val="visible"/>
                                      </p:to>
                                    </p:set>
                                    <p:anim calcmode="lin" valueType="num">
                                      <p:cBhvr additive="base">
                                        <p:cTn id="45" dur="500" fill="hold"/>
                                        <p:tgtEl>
                                          <p:spTgt spid="439307"/>
                                        </p:tgtEl>
                                        <p:attrNameLst>
                                          <p:attrName>ppt_x</p:attrName>
                                        </p:attrNameLst>
                                      </p:cBhvr>
                                      <p:tavLst>
                                        <p:tav tm="0">
                                          <p:val>
                                            <p:strVal val="#ppt_x"/>
                                          </p:val>
                                        </p:tav>
                                        <p:tav tm="100000">
                                          <p:val>
                                            <p:strVal val="#ppt_x"/>
                                          </p:val>
                                        </p:tav>
                                      </p:tavLst>
                                    </p:anim>
                                    <p:anim calcmode="lin" valueType="num">
                                      <p:cBhvr additive="base">
                                        <p:cTn id="46" dur="500" fill="hold"/>
                                        <p:tgtEl>
                                          <p:spTgt spid="439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build="p"/>
      <p:bldP spid="43930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结论</a:t>
            </a:r>
          </a:p>
        </p:txBody>
      </p:sp>
      <p:sp>
        <p:nvSpPr>
          <p:cNvPr id="441347" name="Rectangle 3"/>
          <p:cNvSpPr>
            <a:spLocks noGrp="1" noChangeArrowheads="1"/>
          </p:cNvSpPr>
          <p:nvPr>
            <p:ph idx="1"/>
          </p:nvPr>
        </p:nvSpPr>
        <p:spPr>
          <a:xfrm>
            <a:off x="838200" y="1219200"/>
            <a:ext cx="7848600" cy="1282700"/>
          </a:xfrm>
        </p:spPr>
        <p:txBody>
          <a:bodyPr/>
          <a:lstStyle/>
          <a:p>
            <a:pPr eaLnBrk="1" hangingPunct="1">
              <a:lnSpc>
                <a:spcPct val="150000"/>
              </a:lnSpc>
              <a:buFont typeface="Wingdings" panose="05000000000000000000" pitchFamily="2" charset="2"/>
              <a:buNone/>
            </a:pPr>
            <a:r>
              <a:rPr lang="en-US" altLang="zh-CN" smtClean="0"/>
              <a:t>	</a:t>
            </a:r>
            <a:r>
              <a:rPr lang="zh-CN" altLang="en-US" smtClean="0"/>
              <a:t>　　对于</a:t>
            </a:r>
            <a:r>
              <a:rPr lang="en-US" altLang="zh-CN" smtClean="0"/>
              <a:t>M/M/</a:t>
            </a:r>
            <a:r>
              <a:rPr lang="en-US" altLang="zh-CN" smtClean="0">
                <a:sym typeface="Symbol" panose="05050102010706020507" pitchFamily="18" charset="2"/>
              </a:rPr>
              <a:t></a:t>
            </a:r>
            <a:r>
              <a:rPr lang="zh-CN" altLang="en-US" smtClean="0">
                <a:sym typeface="Symbol" panose="05050102010706020507" pitchFamily="18" charset="2"/>
              </a:rPr>
              <a:t>排队系统，因为有足够多的服务台，所以</a:t>
            </a:r>
          </a:p>
        </p:txBody>
      </p:sp>
      <p:sp>
        <p:nvSpPr>
          <p:cNvPr id="7066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9CB8DE9-A217-4A7C-9811-A3BA0598827E}"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7066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graphicFrame>
        <p:nvGraphicFramePr>
          <p:cNvPr id="441348" name="Object 2"/>
          <p:cNvGraphicFramePr>
            <a:graphicFrameLocks noChangeAspect="1"/>
          </p:cNvGraphicFramePr>
          <p:nvPr/>
        </p:nvGraphicFramePr>
        <p:xfrm>
          <a:off x="3625850" y="2608263"/>
          <a:ext cx="5353050" cy="1028700"/>
        </p:xfrm>
        <a:graphic>
          <a:graphicData uri="http://schemas.openxmlformats.org/presentationml/2006/ole">
            <mc:AlternateContent xmlns:mc="http://schemas.openxmlformats.org/markup-compatibility/2006">
              <mc:Choice xmlns:v="urn:schemas-microsoft-com:vml" Requires="v">
                <p:oleObj spid="_x0000_s70673" name="公式" r:id="rId4" imgW="2324044" imgH="412740" progId="Equation.3">
                  <p:embed/>
                </p:oleObj>
              </mc:Choice>
              <mc:Fallback>
                <p:oleObj name="公式" r:id="rId4" imgW="2324044" imgH="4127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5850" y="2608263"/>
                        <a:ext cx="535305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49" name="Rectangle 5"/>
          <p:cNvSpPr>
            <a:spLocks noChangeArrowheads="1"/>
          </p:cNvSpPr>
          <p:nvPr/>
        </p:nvSpPr>
        <p:spPr bwMode="auto">
          <a:xfrm>
            <a:off x="2174875" y="2735263"/>
            <a:ext cx="1676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solidFill>
                  <a:srgbClr val="000000"/>
                </a:solidFill>
              </a:rPr>
              <a:t>平均队长</a:t>
            </a:r>
          </a:p>
        </p:txBody>
      </p:sp>
      <p:graphicFrame>
        <p:nvGraphicFramePr>
          <p:cNvPr id="441350" name="Object 3"/>
          <p:cNvGraphicFramePr>
            <a:graphicFrameLocks noChangeAspect="1"/>
          </p:cNvGraphicFramePr>
          <p:nvPr/>
        </p:nvGraphicFramePr>
        <p:xfrm>
          <a:off x="4427538" y="3565525"/>
          <a:ext cx="1058862" cy="542925"/>
        </p:xfrm>
        <a:graphic>
          <a:graphicData uri="http://schemas.openxmlformats.org/presentationml/2006/ole">
            <mc:AlternateContent xmlns:mc="http://schemas.openxmlformats.org/markup-compatibility/2006">
              <mc:Choice xmlns:v="urn:schemas-microsoft-com:vml" Requires="v">
                <p:oleObj spid="_x0000_s70674" name="Equation" r:id="rId6" imgW="419066" imgH="190440" progId="Equation.3">
                  <p:embed/>
                </p:oleObj>
              </mc:Choice>
              <mc:Fallback>
                <p:oleObj name="Equation" r:id="rId6" imgW="419066" imgH="1904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3565525"/>
                        <a:ext cx="1058862"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51" name="Rectangle 7"/>
          <p:cNvSpPr>
            <a:spLocks noChangeArrowheads="1"/>
          </p:cNvSpPr>
          <p:nvPr/>
        </p:nvSpPr>
        <p:spPr bwMode="auto">
          <a:xfrm>
            <a:off x="2174875" y="3481388"/>
            <a:ext cx="2438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solidFill>
                  <a:srgbClr val="000000"/>
                </a:solidFill>
              </a:rPr>
              <a:t>平均等待队长</a:t>
            </a:r>
          </a:p>
        </p:txBody>
      </p:sp>
      <p:sp>
        <p:nvSpPr>
          <p:cNvPr id="441352" name="Rectangle 8"/>
          <p:cNvSpPr>
            <a:spLocks noChangeArrowheads="1"/>
          </p:cNvSpPr>
          <p:nvPr/>
        </p:nvSpPr>
        <p:spPr bwMode="auto">
          <a:xfrm>
            <a:off x="2174875" y="4227513"/>
            <a:ext cx="2438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solidFill>
                  <a:srgbClr val="000000"/>
                </a:solidFill>
              </a:rPr>
              <a:t>平均等待时间</a:t>
            </a:r>
          </a:p>
        </p:txBody>
      </p:sp>
      <p:graphicFrame>
        <p:nvGraphicFramePr>
          <p:cNvPr id="441353" name="Object 4"/>
          <p:cNvGraphicFramePr>
            <a:graphicFrameLocks noChangeAspect="1"/>
          </p:cNvGraphicFramePr>
          <p:nvPr/>
        </p:nvGraphicFramePr>
        <p:xfrm>
          <a:off x="4427538" y="4310063"/>
          <a:ext cx="1143000" cy="544512"/>
        </p:xfrm>
        <a:graphic>
          <a:graphicData uri="http://schemas.openxmlformats.org/presentationml/2006/ole">
            <mc:AlternateContent xmlns:mc="http://schemas.openxmlformats.org/markup-compatibility/2006">
              <mc:Choice xmlns:v="urn:schemas-microsoft-com:vml" Requires="v">
                <p:oleObj spid="_x0000_s70675" name="Equation" r:id="rId8" imgW="457245" imgH="190440" progId="Equation.3">
                  <p:embed/>
                </p:oleObj>
              </mc:Choice>
              <mc:Fallback>
                <p:oleObj name="Equation" r:id="rId8" imgW="457245" imgH="19044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7538" y="4310063"/>
                        <a:ext cx="1143000"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54" name="Rectangle 10"/>
          <p:cNvSpPr>
            <a:spLocks noChangeArrowheads="1"/>
          </p:cNvSpPr>
          <p:nvPr/>
        </p:nvSpPr>
        <p:spPr bwMode="auto">
          <a:xfrm>
            <a:off x="2174875" y="4973638"/>
            <a:ext cx="35052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solidFill>
                  <a:srgbClr val="000000"/>
                </a:solidFill>
              </a:rPr>
              <a:t>逗留时间＝服务时间</a:t>
            </a:r>
          </a:p>
        </p:txBody>
      </p:sp>
      <p:sp>
        <p:nvSpPr>
          <p:cNvPr id="7066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0C278963-475C-45A8-9A08-D059A98A2C02}" type="slidenum">
              <a:rPr lang="zh-CN" altLang="en-US" sz="1800" smtClean="0">
                <a:solidFill>
                  <a:srgbClr val="00FF00"/>
                </a:solidFill>
                <a:ea typeface="黑体" panose="02010609060101010101" pitchFamily="49" charset="-122"/>
              </a:rPr>
              <a:pPr/>
              <a:t>33</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 calcmode="lin" valueType="num">
                                      <p:cBhvr additive="base">
                                        <p:cTn id="7" dur="500" fill="hold"/>
                                        <p:tgtEl>
                                          <p:spTgt spid="441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134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41349"/>
                                        </p:tgtEl>
                                        <p:attrNameLst>
                                          <p:attrName>style.visibility</p:attrName>
                                        </p:attrNameLst>
                                      </p:cBhvr>
                                      <p:to>
                                        <p:strVal val="visible"/>
                                      </p:to>
                                    </p:set>
                                    <p:anim calcmode="lin" valueType="num">
                                      <p:cBhvr additive="base">
                                        <p:cTn id="12" dur="500" fill="hold"/>
                                        <p:tgtEl>
                                          <p:spTgt spid="441349"/>
                                        </p:tgtEl>
                                        <p:attrNameLst>
                                          <p:attrName>ppt_x</p:attrName>
                                        </p:attrNameLst>
                                      </p:cBhvr>
                                      <p:tavLst>
                                        <p:tav tm="0">
                                          <p:val>
                                            <p:strVal val="0-#ppt_w/2"/>
                                          </p:val>
                                        </p:tav>
                                        <p:tav tm="100000">
                                          <p:val>
                                            <p:strVal val="#ppt_x"/>
                                          </p:val>
                                        </p:tav>
                                      </p:tavLst>
                                    </p:anim>
                                    <p:anim calcmode="lin" valueType="num">
                                      <p:cBhvr additive="base">
                                        <p:cTn id="13" dur="500" fill="hold"/>
                                        <p:tgtEl>
                                          <p:spTgt spid="44134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441348"/>
                                        </p:tgtEl>
                                        <p:attrNameLst>
                                          <p:attrName>style.visibility</p:attrName>
                                        </p:attrNameLst>
                                      </p:cBhvr>
                                      <p:to>
                                        <p:strVal val="visible"/>
                                      </p:to>
                                    </p:set>
                                    <p:anim calcmode="lin" valueType="num">
                                      <p:cBhvr additive="base">
                                        <p:cTn id="17" dur="500" fill="hold"/>
                                        <p:tgtEl>
                                          <p:spTgt spid="441348"/>
                                        </p:tgtEl>
                                        <p:attrNameLst>
                                          <p:attrName>ppt_x</p:attrName>
                                        </p:attrNameLst>
                                      </p:cBhvr>
                                      <p:tavLst>
                                        <p:tav tm="0">
                                          <p:val>
                                            <p:strVal val="1+#ppt_w/2"/>
                                          </p:val>
                                        </p:tav>
                                        <p:tav tm="100000">
                                          <p:val>
                                            <p:strVal val="#ppt_x"/>
                                          </p:val>
                                        </p:tav>
                                      </p:tavLst>
                                    </p:anim>
                                    <p:anim calcmode="lin" valueType="num">
                                      <p:cBhvr additive="base">
                                        <p:cTn id="18" dur="500" fill="hold"/>
                                        <p:tgtEl>
                                          <p:spTgt spid="44134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41351"/>
                                        </p:tgtEl>
                                        <p:attrNameLst>
                                          <p:attrName>style.visibility</p:attrName>
                                        </p:attrNameLst>
                                      </p:cBhvr>
                                      <p:to>
                                        <p:strVal val="visible"/>
                                      </p:to>
                                    </p:set>
                                    <p:anim calcmode="lin" valueType="num">
                                      <p:cBhvr additive="base">
                                        <p:cTn id="22" dur="500" fill="hold"/>
                                        <p:tgtEl>
                                          <p:spTgt spid="441351"/>
                                        </p:tgtEl>
                                        <p:attrNameLst>
                                          <p:attrName>ppt_x</p:attrName>
                                        </p:attrNameLst>
                                      </p:cBhvr>
                                      <p:tavLst>
                                        <p:tav tm="0">
                                          <p:val>
                                            <p:strVal val="0-#ppt_w/2"/>
                                          </p:val>
                                        </p:tav>
                                        <p:tav tm="100000">
                                          <p:val>
                                            <p:strVal val="#ppt_x"/>
                                          </p:val>
                                        </p:tav>
                                      </p:tavLst>
                                    </p:anim>
                                    <p:anim calcmode="lin" valueType="num">
                                      <p:cBhvr additive="base">
                                        <p:cTn id="23" dur="500" fill="hold"/>
                                        <p:tgtEl>
                                          <p:spTgt spid="44135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nodeType="afterEffect">
                                  <p:stCondLst>
                                    <p:cond delay="0"/>
                                  </p:stCondLst>
                                  <p:childTnLst>
                                    <p:set>
                                      <p:cBhvr>
                                        <p:cTn id="26" dur="1" fill="hold">
                                          <p:stCondLst>
                                            <p:cond delay="0"/>
                                          </p:stCondLst>
                                        </p:cTn>
                                        <p:tgtEl>
                                          <p:spTgt spid="441350"/>
                                        </p:tgtEl>
                                        <p:attrNameLst>
                                          <p:attrName>style.visibility</p:attrName>
                                        </p:attrNameLst>
                                      </p:cBhvr>
                                      <p:to>
                                        <p:strVal val="visible"/>
                                      </p:to>
                                    </p:set>
                                    <p:anim calcmode="lin" valueType="num">
                                      <p:cBhvr additive="base">
                                        <p:cTn id="27" dur="500" fill="hold"/>
                                        <p:tgtEl>
                                          <p:spTgt spid="441350"/>
                                        </p:tgtEl>
                                        <p:attrNameLst>
                                          <p:attrName>ppt_x</p:attrName>
                                        </p:attrNameLst>
                                      </p:cBhvr>
                                      <p:tavLst>
                                        <p:tav tm="0">
                                          <p:val>
                                            <p:strVal val="1+#ppt_w/2"/>
                                          </p:val>
                                        </p:tav>
                                        <p:tav tm="100000">
                                          <p:val>
                                            <p:strVal val="#ppt_x"/>
                                          </p:val>
                                        </p:tav>
                                      </p:tavLst>
                                    </p:anim>
                                    <p:anim calcmode="lin" valueType="num">
                                      <p:cBhvr additive="base">
                                        <p:cTn id="28" dur="500" fill="hold"/>
                                        <p:tgtEl>
                                          <p:spTgt spid="441350"/>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441352"/>
                                        </p:tgtEl>
                                        <p:attrNameLst>
                                          <p:attrName>style.visibility</p:attrName>
                                        </p:attrNameLst>
                                      </p:cBhvr>
                                      <p:to>
                                        <p:strVal val="visible"/>
                                      </p:to>
                                    </p:set>
                                    <p:anim calcmode="lin" valueType="num">
                                      <p:cBhvr additive="base">
                                        <p:cTn id="32" dur="500" fill="hold"/>
                                        <p:tgtEl>
                                          <p:spTgt spid="441352"/>
                                        </p:tgtEl>
                                        <p:attrNameLst>
                                          <p:attrName>ppt_x</p:attrName>
                                        </p:attrNameLst>
                                      </p:cBhvr>
                                      <p:tavLst>
                                        <p:tav tm="0">
                                          <p:val>
                                            <p:strVal val="0-#ppt_w/2"/>
                                          </p:val>
                                        </p:tav>
                                        <p:tav tm="100000">
                                          <p:val>
                                            <p:strVal val="#ppt_x"/>
                                          </p:val>
                                        </p:tav>
                                      </p:tavLst>
                                    </p:anim>
                                    <p:anim calcmode="lin" valueType="num">
                                      <p:cBhvr additive="base">
                                        <p:cTn id="33" dur="500" fill="hold"/>
                                        <p:tgtEl>
                                          <p:spTgt spid="441352"/>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2" fill="hold" nodeType="afterEffect">
                                  <p:stCondLst>
                                    <p:cond delay="0"/>
                                  </p:stCondLst>
                                  <p:childTnLst>
                                    <p:set>
                                      <p:cBhvr>
                                        <p:cTn id="36" dur="1" fill="hold">
                                          <p:stCondLst>
                                            <p:cond delay="0"/>
                                          </p:stCondLst>
                                        </p:cTn>
                                        <p:tgtEl>
                                          <p:spTgt spid="441353"/>
                                        </p:tgtEl>
                                        <p:attrNameLst>
                                          <p:attrName>style.visibility</p:attrName>
                                        </p:attrNameLst>
                                      </p:cBhvr>
                                      <p:to>
                                        <p:strVal val="visible"/>
                                      </p:to>
                                    </p:set>
                                    <p:anim calcmode="lin" valueType="num">
                                      <p:cBhvr additive="base">
                                        <p:cTn id="37" dur="500" fill="hold"/>
                                        <p:tgtEl>
                                          <p:spTgt spid="441353"/>
                                        </p:tgtEl>
                                        <p:attrNameLst>
                                          <p:attrName>ppt_x</p:attrName>
                                        </p:attrNameLst>
                                      </p:cBhvr>
                                      <p:tavLst>
                                        <p:tav tm="0">
                                          <p:val>
                                            <p:strVal val="1+#ppt_w/2"/>
                                          </p:val>
                                        </p:tav>
                                        <p:tav tm="100000">
                                          <p:val>
                                            <p:strVal val="#ppt_x"/>
                                          </p:val>
                                        </p:tav>
                                      </p:tavLst>
                                    </p:anim>
                                    <p:anim calcmode="lin" valueType="num">
                                      <p:cBhvr additive="base">
                                        <p:cTn id="38" dur="500" fill="hold"/>
                                        <p:tgtEl>
                                          <p:spTgt spid="441353"/>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41354"/>
                                        </p:tgtEl>
                                        <p:attrNameLst>
                                          <p:attrName>style.visibility</p:attrName>
                                        </p:attrNameLst>
                                      </p:cBhvr>
                                      <p:to>
                                        <p:strVal val="visible"/>
                                      </p:to>
                                    </p:set>
                                    <p:anim calcmode="lin" valueType="num">
                                      <p:cBhvr additive="base">
                                        <p:cTn id="42" dur="500" fill="hold"/>
                                        <p:tgtEl>
                                          <p:spTgt spid="441354"/>
                                        </p:tgtEl>
                                        <p:attrNameLst>
                                          <p:attrName>ppt_x</p:attrName>
                                        </p:attrNameLst>
                                      </p:cBhvr>
                                      <p:tavLst>
                                        <p:tav tm="0">
                                          <p:val>
                                            <p:strVal val="#ppt_x"/>
                                          </p:val>
                                        </p:tav>
                                        <p:tav tm="100000">
                                          <p:val>
                                            <p:strVal val="#ppt_x"/>
                                          </p:val>
                                        </p:tav>
                                      </p:tavLst>
                                    </p:anim>
                                    <p:anim calcmode="lin" valueType="num">
                                      <p:cBhvr additive="base">
                                        <p:cTn id="43" dur="500" fill="hold"/>
                                        <p:tgtEl>
                                          <p:spTgt spid="441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autoUpdateAnimBg="0" advAuto="0"/>
      <p:bldP spid="441349" grpId="0" autoUpdateAnimBg="0"/>
      <p:bldP spid="441351" grpId="0" autoUpdateAnimBg="0"/>
      <p:bldP spid="441352" grpId="0" autoUpdateAnimBg="0"/>
      <p:bldP spid="44135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lgn="l" eaLnBrk="1" hangingPunct="1"/>
            <a:r>
              <a:rPr lang="zh-CN" altLang="en-US" smtClean="0"/>
              <a:t>例</a:t>
            </a:r>
          </a:p>
        </p:txBody>
      </p:sp>
      <p:sp>
        <p:nvSpPr>
          <p:cNvPr id="443395" name="Rectangle 3"/>
          <p:cNvSpPr>
            <a:spLocks noGrp="1" noChangeArrowheads="1"/>
          </p:cNvSpPr>
          <p:nvPr>
            <p:ph idx="1"/>
          </p:nvPr>
        </p:nvSpPr>
        <p:spPr>
          <a:xfrm>
            <a:off x="1143000" y="1143000"/>
            <a:ext cx="7696200" cy="512763"/>
          </a:xfrm>
        </p:spPr>
        <p:txBody>
          <a:bodyPr/>
          <a:lstStyle/>
          <a:p>
            <a:pPr algn="r" eaLnBrk="1" hangingPunct="1">
              <a:buFont typeface="Wingdings" panose="05000000000000000000" pitchFamily="2" charset="2"/>
              <a:buNone/>
            </a:pPr>
            <a:r>
              <a:rPr lang="zh-CN" altLang="en-US" smtClean="0"/>
              <a:t>某航空港的飞机以泊松流到达，平均每天到达</a:t>
            </a:r>
          </a:p>
        </p:txBody>
      </p:sp>
      <p:sp>
        <p:nvSpPr>
          <p:cNvPr id="7270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95402F2-D34F-4750-B1CF-0393CC80FB24}"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7270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443396" name="Rectangle 4"/>
          <p:cNvSpPr>
            <a:spLocks noChangeArrowheads="1"/>
          </p:cNvSpPr>
          <p:nvPr/>
        </p:nvSpPr>
        <p:spPr bwMode="auto">
          <a:xfrm>
            <a:off x="1120775" y="1600200"/>
            <a:ext cx="7794625"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buFont typeface="Wingdings" panose="05000000000000000000" pitchFamily="2" charset="2"/>
              <a:buNone/>
            </a:pPr>
            <a:r>
              <a:rPr lang="en-US" altLang="zh-CN">
                <a:solidFill>
                  <a:srgbClr val="000000"/>
                </a:solidFill>
              </a:rPr>
              <a:t>6</a:t>
            </a:r>
            <a:r>
              <a:rPr lang="zh-CN" altLang="en-US">
                <a:solidFill>
                  <a:srgbClr val="000000"/>
                </a:solidFill>
              </a:rPr>
              <a:t>架运输货机。设每个装卸小组装卸每架飞机的时间服从负指数分布，平均每天装卸</a:t>
            </a:r>
            <a:r>
              <a:rPr lang="en-US" altLang="zh-CN">
                <a:solidFill>
                  <a:srgbClr val="000000"/>
                </a:solidFill>
              </a:rPr>
              <a:t>2</a:t>
            </a:r>
            <a:r>
              <a:rPr lang="zh-CN" altLang="en-US">
                <a:solidFill>
                  <a:srgbClr val="000000"/>
                </a:solidFill>
              </a:rPr>
              <a:t>架飞机。若飞机留港时间过长，会造成机场拥挤，延误其它飞机的起降，因此必须组成若干个装卸小组作业。求：</a:t>
            </a:r>
          </a:p>
        </p:txBody>
      </p:sp>
      <p:sp>
        <p:nvSpPr>
          <p:cNvPr id="443397" name="Rectangle 5"/>
          <p:cNvSpPr>
            <a:spLocks noChangeArrowheads="1"/>
          </p:cNvSpPr>
          <p:nvPr/>
        </p:nvSpPr>
        <p:spPr bwMode="auto">
          <a:xfrm>
            <a:off x="1422400" y="4114800"/>
            <a:ext cx="7340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arenR"/>
            </a:pPr>
            <a:r>
              <a:rPr lang="zh-CN" altLang="en-US">
                <a:solidFill>
                  <a:srgbClr val="000000"/>
                </a:solidFill>
              </a:rPr>
              <a:t>平均有多少个装卸小组在作业？</a:t>
            </a:r>
          </a:p>
          <a:p>
            <a:pPr eaLnBrk="1" hangingPunct="1">
              <a:buClr>
                <a:srgbClr val="CC00CC"/>
              </a:buClr>
              <a:buFont typeface="Wingdings" panose="05000000000000000000" pitchFamily="2" charset="2"/>
              <a:buAutoNum type="arabicParenR"/>
            </a:pPr>
            <a:r>
              <a:rPr lang="zh-CN" altLang="en-US">
                <a:solidFill>
                  <a:srgbClr val="000000"/>
                </a:solidFill>
              </a:rPr>
              <a:t>为了使拥挤的概率小于</a:t>
            </a:r>
            <a:r>
              <a:rPr lang="en-US" altLang="zh-CN">
                <a:solidFill>
                  <a:srgbClr val="000000"/>
                </a:solidFill>
              </a:rPr>
              <a:t>0.05</a:t>
            </a:r>
            <a:r>
              <a:rPr lang="zh-CN" altLang="en-US">
                <a:solidFill>
                  <a:srgbClr val="000000"/>
                </a:solidFill>
              </a:rPr>
              <a:t>，至少应配备多少个装卸小组？</a:t>
            </a:r>
          </a:p>
          <a:p>
            <a:pPr eaLnBrk="1" hangingPunct="1">
              <a:buClr>
                <a:srgbClr val="CC00CC"/>
              </a:buClr>
              <a:buFont typeface="Wingdings" panose="05000000000000000000" pitchFamily="2" charset="2"/>
              <a:buAutoNum type="arabicParenR"/>
            </a:pPr>
            <a:r>
              <a:rPr lang="zh-CN" altLang="en-US">
                <a:solidFill>
                  <a:srgbClr val="000000"/>
                </a:solidFill>
              </a:rPr>
              <a:t>需要多于</a:t>
            </a:r>
            <a:r>
              <a:rPr lang="en-US" altLang="zh-CN">
                <a:solidFill>
                  <a:srgbClr val="000000"/>
                </a:solidFill>
              </a:rPr>
              <a:t>10</a:t>
            </a:r>
            <a:r>
              <a:rPr lang="zh-CN" altLang="en-US">
                <a:solidFill>
                  <a:srgbClr val="000000"/>
                </a:solidFill>
              </a:rPr>
              <a:t>个装卸小组的概率是多少？</a:t>
            </a:r>
          </a:p>
        </p:txBody>
      </p:sp>
      <p:sp>
        <p:nvSpPr>
          <p:cNvPr id="7271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1A30F943-876C-49A2-8C42-0B43553D08C0}" type="slidenum">
              <a:rPr lang="zh-CN" altLang="en-US" sz="1800" smtClean="0">
                <a:solidFill>
                  <a:srgbClr val="00FF00"/>
                </a:solidFill>
                <a:ea typeface="黑体" panose="02010609060101010101" pitchFamily="49" charset="-122"/>
              </a:rPr>
              <a:pPr/>
              <a:t>34</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anim calcmode="lin" valueType="num">
                                      <p:cBhvr additive="base">
                                        <p:cTn id="7" dur="500" fill="hold"/>
                                        <p:tgtEl>
                                          <p:spTgt spid="443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339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43396"/>
                                        </p:tgtEl>
                                        <p:attrNameLst>
                                          <p:attrName>style.visibility</p:attrName>
                                        </p:attrNameLst>
                                      </p:cBhvr>
                                      <p:to>
                                        <p:strVal val="visible"/>
                                      </p:to>
                                    </p:set>
                                    <p:anim calcmode="lin" valueType="num">
                                      <p:cBhvr additive="base">
                                        <p:cTn id="12" dur="500" fill="hold"/>
                                        <p:tgtEl>
                                          <p:spTgt spid="443396"/>
                                        </p:tgtEl>
                                        <p:attrNameLst>
                                          <p:attrName>ppt_x</p:attrName>
                                        </p:attrNameLst>
                                      </p:cBhvr>
                                      <p:tavLst>
                                        <p:tav tm="0">
                                          <p:val>
                                            <p:strVal val="#ppt_x"/>
                                          </p:val>
                                        </p:tav>
                                        <p:tav tm="100000">
                                          <p:val>
                                            <p:strVal val="#ppt_x"/>
                                          </p:val>
                                        </p:tav>
                                      </p:tavLst>
                                    </p:anim>
                                    <p:anim calcmode="lin" valueType="num">
                                      <p:cBhvr additive="base">
                                        <p:cTn id="13" dur="500" fill="hold"/>
                                        <p:tgtEl>
                                          <p:spTgt spid="44339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43397">
                                            <p:txEl>
                                              <p:pRg st="0" end="0"/>
                                            </p:txEl>
                                          </p:spTgt>
                                        </p:tgtEl>
                                        <p:attrNameLst>
                                          <p:attrName>style.visibility</p:attrName>
                                        </p:attrNameLst>
                                      </p:cBhvr>
                                      <p:to>
                                        <p:strVal val="visible"/>
                                      </p:to>
                                    </p:set>
                                    <p:anim calcmode="lin" valueType="num">
                                      <p:cBhvr additive="base">
                                        <p:cTn id="17" dur="500" fill="hold"/>
                                        <p:tgtEl>
                                          <p:spTgt spid="44339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3397">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43397">
                                            <p:txEl>
                                              <p:pRg st="1" end="1"/>
                                            </p:txEl>
                                          </p:spTgt>
                                        </p:tgtEl>
                                        <p:attrNameLst>
                                          <p:attrName>style.visibility</p:attrName>
                                        </p:attrNameLst>
                                      </p:cBhvr>
                                      <p:to>
                                        <p:strVal val="visible"/>
                                      </p:to>
                                    </p:set>
                                    <p:anim calcmode="lin" valueType="num">
                                      <p:cBhvr additive="base">
                                        <p:cTn id="22" dur="500" fill="hold"/>
                                        <p:tgtEl>
                                          <p:spTgt spid="44339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43397">
                                            <p:txEl>
                                              <p:pRg st="1" end="1"/>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43397">
                                            <p:txEl>
                                              <p:pRg st="2" end="2"/>
                                            </p:txEl>
                                          </p:spTgt>
                                        </p:tgtEl>
                                        <p:attrNameLst>
                                          <p:attrName>style.visibility</p:attrName>
                                        </p:attrNameLst>
                                      </p:cBhvr>
                                      <p:to>
                                        <p:strVal val="visible"/>
                                      </p:to>
                                    </p:set>
                                    <p:anim calcmode="lin" valueType="num">
                                      <p:cBhvr additive="base">
                                        <p:cTn id="27" dur="500" fill="hold"/>
                                        <p:tgtEl>
                                          <p:spTgt spid="443397">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339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P spid="443396" grpId="0"/>
      <p:bldP spid="44339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l" eaLnBrk="1" hangingPunct="1"/>
            <a:r>
              <a:rPr lang="zh-CN" altLang="en-US" smtClean="0"/>
              <a:t>解</a:t>
            </a:r>
          </a:p>
        </p:txBody>
      </p:sp>
      <p:sp>
        <p:nvSpPr>
          <p:cNvPr id="445443" name="Rectangle 3"/>
          <p:cNvSpPr>
            <a:spLocks noGrp="1" noChangeArrowheads="1"/>
          </p:cNvSpPr>
          <p:nvPr>
            <p:ph idx="1"/>
          </p:nvPr>
        </p:nvSpPr>
        <p:spPr>
          <a:xfrm>
            <a:off x="1143000" y="1143000"/>
            <a:ext cx="7696200" cy="2216150"/>
          </a:xfrm>
        </p:spPr>
        <p:txBody>
          <a:bodyPr/>
          <a:lstStyle/>
          <a:p>
            <a:pPr algn="r" eaLnBrk="1" hangingPunct="1">
              <a:buFont typeface="Wingdings" panose="05000000000000000000" pitchFamily="2" charset="2"/>
              <a:buNone/>
            </a:pPr>
            <a:r>
              <a:rPr lang="zh-CN" altLang="en-US" smtClean="0"/>
              <a:t>把该系统看成是</a:t>
            </a:r>
            <a:r>
              <a:rPr lang="en-US" altLang="zh-CN" smtClean="0"/>
              <a:t>M/M/</a:t>
            </a:r>
            <a:r>
              <a:rPr lang="en-US" altLang="zh-CN" smtClean="0">
                <a:sym typeface="Symbol" panose="05050102010706020507" pitchFamily="18" charset="2"/>
              </a:rPr>
              <a:t></a:t>
            </a:r>
            <a:r>
              <a:rPr lang="zh-CN" altLang="en-US" smtClean="0">
                <a:sym typeface="Symbol" panose="05050102010706020507" pitchFamily="18" charset="2"/>
              </a:rPr>
              <a:t>排队系统，＝</a:t>
            </a:r>
            <a:r>
              <a:rPr lang="en-US" altLang="zh-CN" smtClean="0">
                <a:sym typeface="Symbol" panose="05050102010706020507" pitchFamily="18" charset="2"/>
              </a:rPr>
              <a:t>6(</a:t>
            </a:r>
            <a:r>
              <a:rPr lang="zh-CN" altLang="en-US" smtClean="0">
                <a:sym typeface="Symbol" panose="05050102010706020507" pitchFamily="18" charset="2"/>
              </a:rPr>
              <a:t>架</a:t>
            </a:r>
            <a:r>
              <a:rPr lang="en-US" altLang="zh-CN" smtClean="0">
                <a:sym typeface="Symbol" panose="05050102010706020507" pitchFamily="18" charset="2"/>
              </a:rPr>
              <a:t>/</a:t>
            </a:r>
            <a:r>
              <a:rPr lang="zh-CN" altLang="en-US" smtClean="0">
                <a:sym typeface="Symbol" panose="05050102010706020507" pitchFamily="18" charset="2"/>
              </a:rPr>
              <a:t>天</a:t>
            </a:r>
            <a:r>
              <a:rPr lang="en-US" altLang="zh-CN" smtClean="0">
                <a:sym typeface="Symbol" panose="05050102010706020507" pitchFamily="18" charset="2"/>
              </a:rPr>
              <a:t>)</a:t>
            </a:r>
            <a:r>
              <a:rPr lang="zh-CN" altLang="en-US" smtClean="0">
                <a:sym typeface="Symbol" panose="05050102010706020507" pitchFamily="18" charset="2"/>
              </a:rPr>
              <a:t>，</a:t>
            </a:r>
          </a:p>
          <a:p>
            <a:pPr algn="just" eaLnBrk="1" hangingPunct="1">
              <a:buFont typeface="Wingdings" panose="05000000000000000000" pitchFamily="2" charset="2"/>
              <a:buNone/>
            </a:pPr>
            <a:r>
              <a:rPr lang="zh-CN" altLang="en-US" smtClean="0">
                <a:sym typeface="Symbol" panose="05050102010706020507" pitchFamily="18" charset="2"/>
              </a:rPr>
              <a:t> ＝</a:t>
            </a:r>
            <a:r>
              <a:rPr lang="en-US" altLang="zh-CN" smtClean="0">
                <a:sym typeface="Symbol" panose="05050102010706020507" pitchFamily="18" charset="2"/>
              </a:rPr>
              <a:t>2(</a:t>
            </a:r>
            <a:r>
              <a:rPr lang="zh-CN" altLang="en-US" smtClean="0">
                <a:sym typeface="Symbol" panose="05050102010706020507" pitchFamily="18" charset="2"/>
              </a:rPr>
              <a:t>架</a:t>
            </a:r>
            <a:r>
              <a:rPr lang="en-US" altLang="zh-CN" smtClean="0">
                <a:sym typeface="Symbol" panose="05050102010706020507" pitchFamily="18" charset="2"/>
              </a:rPr>
              <a:t>/</a:t>
            </a:r>
            <a:r>
              <a:rPr lang="zh-CN" altLang="en-US" smtClean="0">
                <a:sym typeface="Symbol" panose="05050102010706020507" pitchFamily="18" charset="2"/>
              </a:rPr>
              <a:t>天</a:t>
            </a:r>
            <a:r>
              <a:rPr lang="en-US" altLang="zh-CN"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3</a:t>
            </a:r>
            <a:r>
              <a:rPr lang="zh-CN" altLang="en-US" smtClean="0">
                <a:sym typeface="Symbol" panose="05050102010706020507" pitchFamily="18" charset="2"/>
              </a:rPr>
              <a:t>。</a:t>
            </a:r>
          </a:p>
        </p:txBody>
      </p:sp>
      <p:sp>
        <p:nvSpPr>
          <p:cNvPr id="7475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D7899AF-A2B9-4303-8380-3173E6011055}"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7475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445444" name="Rectangle 4"/>
          <p:cNvSpPr>
            <a:spLocks noChangeArrowheads="1"/>
          </p:cNvSpPr>
          <p:nvPr/>
        </p:nvSpPr>
        <p:spPr bwMode="auto">
          <a:xfrm>
            <a:off x="1066800" y="2209800"/>
            <a:ext cx="78740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arenR"/>
            </a:pPr>
            <a:r>
              <a:rPr lang="en-US" altLang="zh-CN">
                <a:solidFill>
                  <a:srgbClr val="000000"/>
                </a:solidFill>
              </a:rPr>
              <a:t>  </a:t>
            </a:r>
          </a:p>
        </p:txBody>
      </p:sp>
      <p:graphicFrame>
        <p:nvGraphicFramePr>
          <p:cNvPr id="445445" name="Object 2"/>
          <p:cNvGraphicFramePr>
            <a:graphicFrameLocks noChangeAspect="1"/>
          </p:cNvGraphicFramePr>
          <p:nvPr/>
        </p:nvGraphicFramePr>
        <p:xfrm>
          <a:off x="1587500" y="2281238"/>
          <a:ext cx="1612900" cy="614362"/>
        </p:xfrm>
        <a:graphic>
          <a:graphicData uri="http://schemas.openxmlformats.org/presentationml/2006/ole">
            <mc:AlternateContent xmlns:mc="http://schemas.openxmlformats.org/markup-compatibility/2006">
              <mc:Choice xmlns:v="urn:schemas-microsoft-com:vml" Requires="v">
                <p:oleObj spid="_x0000_s74764" name="Equation" r:id="rId4" imgW="634725" imgH="241195" progId="Equation.3">
                  <p:embed/>
                </p:oleObj>
              </mc:Choice>
              <mc:Fallback>
                <p:oleObj name="Equation" r:id="rId4" imgW="634725" imgH="241195"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500" y="2281238"/>
                        <a:ext cx="1612900"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5446" name="Rectangle 6"/>
          <p:cNvSpPr>
            <a:spLocks noChangeArrowheads="1"/>
          </p:cNvSpPr>
          <p:nvPr/>
        </p:nvSpPr>
        <p:spPr bwMode="auto">
          <a:xfrm>
            <a:off x="1066800" y="2895600"/>
            <a:ext cx="78740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arenR" startAt="2"/>
            </a:pPr>
            <a:r>
              <a:rPr lang="zh-CN" altLang="en-US">
                <a:solidFill>
                  <a:srgbClr val="000000"/>
                </a:solidFill>
              </a:rPr>
              <a:t>当装卸小组个数小于飞机架数时，即认为发生拥挤。因此，若设装卸小组个数为</a:t>
            </a:r>
            <a:r>
              <a:rPr lang="en-US" altLang="zh-CN">
                <a:solidFill>
                  <a:srgbClr val="000000"/>
                </a:solidFill>
              </a:rPr>
              <a:t>k</a:t>
            </a:r>
            <a:r>
              <a:rPr lang="zh-CN" altLang="en-US">
                <a:solidFill>
                  <a:srgbClr val="000000"/>
                </a:solidFill>
              </a:rPr>
              <a:t>，则系统达到平衡时应有</a:t>
            </a:r>
            <a:endParaRPr lang="zh-CN" altLang="en-US">
              <a:solidFill>
                <a:srgbClr val="000000"/>
              </a:solidFill>
              <a:sym typeface="Symbol" panose="05050102010706020507" pitchFamily="18" charset="2"/>
            </a:endParaRPr>
          </a:p>
        </p:txBody>
      </p:sp>
      <p:sp>
        <p:nvSpPr>
          <p:cNvPr id="445447" name="Rectangle 7"/>
          <p:cNvSpPr>
            <a:spLocks noChangeArrowheads="1"/>
          </p:cNvSpPr>
          <p:nvPr/>
        </p:nvSpPr>
        <p:spPr bwMode="auto">
          <a:xfrm>
            <a:off x="3962400" y="46482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a:solidFill>
                  <a:srgbClr val="000000"/>
                </a:solidFill>
              </a:rPr>
              <a:t>P{N</a:t>
            </a:r>
            <a:r>
              <a:rPr lang="en-US" altLang="zh-CN">
                <a:solidFill>
                  <a:srgbClr val="000000"/>
                </a:solidFill>
                <a:sym typeface="Symbol" panose="05050102010706020507" pitchFamily="18" charset="2"/>
              </a:rPr>
              <a:t>k</a:t>
            </a:r>
            <a:r>
              <a:rPr lang="en-US" altLang="zh-CN">
                <a:solidFill>
                  <a:srgbClr val="000000"/>
                </a:solidFill>
              </a:rPr>
              <a:t>} </a:t>
            </a:r>
            <a:r>
              <a:rPr lang="en-US" altLang="zh-CN">
                <a:solidFill>
                  <a:srgbClr val="000000"/>
                </a:solidFill>
                <a:sym typeface="Symbol" panose="05050102010706020507" pitchFamily="18" charset="2"/>
              </a:rPr>
              <a:t>0.05</a:t>
            </a:r>
          </a:p>
        </p:txBody>
      </p:sp>
      <p:sp>
        <p:nvSpPr>
          <p:cNvPr id="7476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0E91A12A-39DB-42E3-BC4F-CD66A007A20B}" type="slidenum">
              <a:rPr lang="zh-CN" altLang="en-US" sz="1800" smtClean="0">
                <a:solidFill>
                  <a:srgbClr val="00FF00"/>
                </a:solidFill>
                <a:ea typeface="黑体" panose="02010609060101010101" pitchFamily="49" charset="-122"/>
              </a:rPr>
              <a:pPr/>
              <a:t>35</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anim calcmode="lin" valueType="num">
                                      <p:cBhvr additive="base">
                                        <p:cTn id="7" dur="500" fill="hold"/>
                                        <p:tgtEl>
                                          <p:spTgt spid="445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5443">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445443">
                                            <p:txEl>
                                              <p:pRg st="1" end="1"/>
                                            </p:txEl>
                                          </p:spTgt>
                                        </p:tgtEl>
                                        <p:attrNameLst>
                                          <p:attrName>style.visibility</p:attrName>
                                        </p:attrNameLst>
                                      </p:cBhvr>
                                      <p:to>
                                        <p:strVal val="visible"/>
                                      </p:to>
                                    </p:set>
                                    <p:anim calcmode="lin" valueType="num">
                                      <p:cBhvr additive="base">
                                        <p:cTn id="12" dur="500" fill="hold"/>
                                        <p:tgtEl>
                                          <p:spTgt spid="44544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4544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445444"/>
                                        </p:tgtEl>
                                        <p:attrNameLst>
                                          <p:attrName>style.visibility</p:attrName>
                                        </p:attrNameLst>
                                      </p:cBhvr>
                                      <p:to>
                                        <p:strVal val="visible"/>
                                      </p:to>
                                    </p:set>
                                    <p:anim calcmode="lin" valueType="num">
                                      <p:cBhvr additive="base">
                                        <p:cTn id="18" dur="500" fill="hold"/>
                                        <p:tgtEl>
                                          <p:spTgt spid="445444"/>
                                        </p:tgtEl>
                                        <p:attrNameLst>
                                          <p:attrName>ppt_x</p:attrName>
                                        </p:attrNameLst>
                                      </p:cBhvr>
                                      <p:tavLst>
                                        <p:tav tm="0">
                                          <p:val>
                                            <p:strVal val="#ppt_x"/>
                                          </p:val>
                                        </p:tav>
                                        <p:tav tm="100000">
                                          <p:val>
                                            <p:strVal val="#ppt_x"/>
                                          </p:val>
                                        </p:tav>
                                      </p:tavLst>
                                    </p:anim>
                                    <p:anim calcmode="lin" valueType="num">
                                      <p:cBhvr additive="base">
                                        <p:cTn id="19" dur="500" fill="hold"/>
                                        <p:tgtEl>
                                          <p:spTgt spid="445444"/>
                                        </p:tgtEl>
                                        <p:attrNameLst>
                                          <p:attrName>ppt_y</p:attrName>
                                        </p:attrNameLst>
                                      </p:cBhvr>
                                      <p:tavLst>
                                        <p:tav tm="0">
                                          <p:val>
                                            <p:strVal val="0-#ppt_h/2"/>
                                          </p:val>
                                        </p:tav>
                                        <p:tav tm="100000">
                                          <p:val>
                                            <p:strVal val="#ppt_y"/>
                                          </p:val>
                                        </p:tav>
                                      </p:tavLst>
                                    </p:anim>
                                  </p:childTnLst>
                                </p:cTn>
                              </p:par>
                              <p:par>
                                <p:cTn id="20" presetID="2" presetClass="entr" presetSubtype="1" fill="hold" nodeType="withEffect">
                                  <p:stCondLst>
                                    <p:cond delay="0"/>
                                  </p:stCondLst>
                                  <p:childTnLst>
                                    <p:set>
                                      <p:cBhvr>
                                        <p:cTn id="21" dur="1" fill="hold">
                                          <p:stCondLst>
                                            <p:cond delay="0"/>
                                          </p:stCondLst>
                                        </p:cTn>
                                        <p:tgtEl>
                                          <p:spTgt spid="445445"/>
                                        </p:tgtEl>
                                        <p:attrNameLst>
                                          <p:attrName>style.visibility</p:attrName>
                                        </p:attrNameLst>
                                      </p:cBhvr>
                                      <p:to>
                                        <p:strVal val="visible"/>
                                      </p:to>
                                    </p:set>
                                    <p:anim calcmode="lin" valueType="num">
                                      <p:cBhvr additive="base">
                                        <p:cTn id="22" dur="500" fill="hold"/>
                                        <p:tgtEl>
                                          <p:spTgt spid="445445"/>
                                        </p:tgtEl>
                                        <p:attrNameLst>
                                          <p:attrName>ppt_x</p:attrName>
                                        </p:attrNameLst>
                                      </p:cBhvr>
                                      <p:tavLst>
                                        <p:tav tm="0">
                                          <p:val>
                                            <p:strVal val="#ppt_x"/>
                                          </p:val>
                                        </p:tav>
                                        <p:tav tm="100000">
                                          <p:val>
                                            <p:strVal val="#ppt_x"/>
                                          </p:val>
                                        </p:tav>
                                      </p:tavLst>
                                    </p:anim>
                                    <p:anim calcmode="lin" valueType="num">
                                      <p:cBhvr additive="base">
                                        <p:cTn id="23" dur="500" fill="hold"/>
                                        <p:tgtEl>
                                          <p:spTgt spid="445445"/>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445446"/>
                                        </p:tgtEl>
                                        <p:attrNameLst>
                                          <p:attrName>style.visibility</p:attrName>
                                        </p:attrNameLst>
                                      </p:cBhvr>
                                      <p:to>
                                        <p:strVal val="visible"/>
                                      </p:to>
                                    </p:set>
                                    <p:anim calcmode="lin" valueType="num">
                                      <p:cBhvr additive="base">
                                        <p:cTn id="28" dur="500" fill="hold"/>
                                        <p:tgtEl>
                                          <p:spTgt spid="445446"/>
                                        </p:tgtEl>
                                        <p:attrNameLst>
                                          <p:attrName>ppt_x</p:attrName>
                                        </p:attrNameLst>
                                      </p:cBhvr>
                                      <p:tavLst>
                                        <p:tav tm="0">
                                          <p:val>
                                            <p:strVal val="#ppt_x"/>
                                          </p:val>
                                        </p:tav>
                                        <p:tav tm="100000">
                                          <p:val>
                                            <p:strVal val="#ppt_x"/>
                                          </p:val>
                                        </p:tav>
                                      </p:tavLst>
                                    </p:anim>
                                    <p:anim calcmode="lin" valueType="num">
                                      <p:cBhvr additive="base">
                                        <p:cTn id="29" dur="500" fill="hold"/>
                                        <p:tgtEl>
                                          <p:spTgt spid="445446"/>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500"/>
                            </p:stCondLst>
                            <p:childTnLst>
                              <p:par>
                                <p:cTn id="31" presetID="2" presetClass="entr" presetSubtype="1" fill="hold" grpId="0" nodeType="afterEffect">
                                  <p:stCondLst>
                                    <p:cond delay="0"/>
                                  </p:stCondLst>
                                  <p:childTnLst>
                                    <p:set>
                                      <p:cBhvr>
                                        <p:cTn id="32" dur="1" fill="hold">
                                          <p:stCondLst>
                                            <p:cond delay="0"/>
                                          </p:stCondLst>
                                        </p:cTn>
                                        <p:tgtEl>
                                          <p:spTgt spid="445447"/>
                                        </p:tgtEl>
                                        <p:attrNameLst>
                                          <p:attrName>style.visibility</p:attrName>
                                        </p:attrNameLst>
                                      </p:cBhvr>
                                      <p:to>
                                        <p:strVal val="visible"/>
                                      </p:to>
                                    </p:set>
                                    <p:anim calcmode="lin" valueType="num">
                                      <p:cBhvr additive="base">
                                        <p:cTn id="33" dur="500" fill="hold"/>
                                        <p:tgtEl>
                                          <p:spTgt spid="445447"/>
                                        </p:tgtEl>
                                        <p:attrNameLst>
                                          <p:attrName>ppt_x</p:attrName>
                                        </p:attrNameLst>
                                      </p:cBhvr>
                                      <p:tavLst>
                                        <p:tav tm="0">
                                          <p:val>
                                            <p:strVal val="#ppt_x"/>
                                          </p:val>
                                        </p:tav>
                                        <p:tav tm="100000">
                                          <p:val>
                                            <p:strVal val="#ppt_x"/>
                                          </p:val>
                                        </p:tav>
                                      </p:tavLst>
                                    </p:anim>
                                    <p:anim calcmode="lin" valueType="num">
                                      <p:cBhvr additive="base">
                                        <p:cTn id="34" dur="500" fill="hold"/>
                                        <p:tgtEl>
                                          <p:spTgt spid="4454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autoUpdateAnimBg="0" advAuto="0"/>
      <p:bldP spid="445444" grpId="0" autoUpdateAnimBg="0"/>
      <p:bldP spid="445446" grpId="0" autoUpdateAnimBg="0"/>
      <p:bldP spid="44544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zh-CN" altLang="en-US" smtClean="0"/>
              <a:t>解</a:t>
            </a:r>
            <a:r>
              <a:rPr lang="en-US" altLang="zh-CN" smtClean="0"/>
              <a:t>(</a:t>
            </a:r>
            <a:r>
              <a:rPr lang="zh-CN" altLang="en-US" smtClean="0"/>
              <a:t>续</a:t>
            </a:r>
            <a:r>
              <a:rPr lang="en-US" altLang="zh-CN" smtClean="0"/>
              <a:t>)</a:t>
            </a:r>
          </a:p>
        </p:txBody>
      </p:sp>
      <p:sp>
        <p:nvSpPr>
          <p:cNvPr id="447491" name="Rectangle 3"/>
          <p:cNvSpPr>
            <a:spLocks noGrp="1" noChangeArrowheads="1"/>
          </p:cNvSpPr>
          <p:nvPr>
            <p:ph idx="1"/>
          </p:nvPr>
        </p:nvSpPr>
        <p:spPr>
          <a:xfrm>
            <a:off x="1187450" y="1143000"/>
            <a:ext cx="6781800" cy="512763"/>
          </a:xfrm>
        </p:spPr>
        <p:txBody>
          <a:bodyPr/>
          <a:lstStyle/>
          <a:p>
            <a:pPr algn="just" eaLnBrk="1" hangingPunct="1">
              <a:buFont typeface="Wingdings" panose="05000000000000000000" pitchFamily="2" charset="2"/>
              <a:buNone/>
            </a:pPr>
            <a:r>
              <a:rPr lang="zh-CN" altLang="en-US" smtClean="0">
                <a:sym typeface="Symbol" panose="05050102010706020507" pitchFamily="18" charset="2"/>
              </a:rPr>
              <a:t>但</a:t>
            </a:r>
          </a:p>
        </p:txBody>
      </p:sp>
      <p:sp>
        <p:nvSpPr>
          <p:cNvPr id="7680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3143579-35F8-4A92-8B24-C3EA8DAF72A6}"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7680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graphicFrame>
        <p:nvGraphicFramePr>
          <p:cNvPr id="447492" name="Object 2"/>
          <p:cNvGraphicFramePr>
            <a:graphicFrameLocks noChangeAspect="1"/>
          </p:cNvGraphicFramePr>
          <p:nvPr/>
        </p:nvGraphicFramePr>
        <p:xfrm>
          <a:off x="1547813" y="1509713"/>
          <a:ext cx="7345362" cy="982662"/>
        </p:xfrm>
        <a:graphic>
          <a:graphicData uri="http://schemas.openxmlformats.org/presentationml/2006/ole">
            <mc:AlternateContent xmlns:mc="http://schemas.openxmlformats.org/markup-compatibility/2006">
              <mc:Choice xmlns:v="urn:schemas-microsoft-com:vml" Requires="v">
                <p:oleObj spid="_x0000_s76818" name="Equation" r:id="rId4" imgW="3416300" imgH="457200" progId="Equation.3">
                  <p:embed/>
                </p:oleObj>
              </mc:Choice>
              <mc:Fallback>
                <p:oleObj name="Equation" r:id="rId4" imgW="341630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509713"/>
                        <a:ext cx="7345362"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7493" name="Object 3"/>
          <p:cNvGraphicFramePr>
            <a:graphicFrameLocks noChangeAspect="1"/>
          </p:cNvGraphicFramePr>
          <p:nvPr/>
        </p:nvGraphicFramePr>
        <p:xfrm>
          <a:off x="1604963" y="2565400"/>
          <a:ext cx="4310062" cy="436563"/>
        </p:xfrm>
        <a:graphic>
          <a:graphicData uri="http://schemas.openxmlformats.org/presentationml/2006/ole">
            <mc:AlternateContent xmlns:mc="http://schemas.openxmlformats.org/markup-compatibility/2006">
              <mc:Choice xmlns:v="urn:schemas-microsoft-com:vml" Requires="v">
                <p:oleObj spid="_x0000_s76819" name="Equation" r:id="rId6" imgW="2005729" imgH="203112" progId="Equation.DSMT4">
                  <p:embed/>
                </p:oleObj>
              </mc:Choice>
              <mc:Fallback>
                <p:oleObj name="Equation" r:id="rId6" imgW="2005729" imgH="203112"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4963" y="2565400"/>
                        <a:ext cx="4310062"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7494" name="Rectangle 6"/>
          <p:cNvSpPr>
            <a:spLocks noChangeArrowheads="1"/>
          </p:cNvSpPr>
          <p:nvPr/>
        </p:nvSpPr>
        <p:spPr bwMode="auto">
          <a:xfrm>
            <a:off x="1524000" y="3887788"/>
            <a:ext cx="1827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a:solidFill>
                  <a:srgbClr val="000000"/>
                </a:solidFill>
              </a:rPr>
              <a:t>所以</a:t>
            </a:r>
            <a:r>
              <a:rPr lang="en-US" altLang="zh-CN">
                <a:solidFill>
                  <a:srgbClr val="000000"/>
                </a:solidFill>
              </a:rPr>
              <a:t>k</a:t>
            </a:r>
            <a:r>
              <a:rPr lang="en-US" altLang="zh-CN">
                <a:solidFill>
                  <a:srgbClr val="000000"/>
                </a:solidFill>
                <a:sym typeface="Symbol" panose="05050102010706020507" pitchFamily="18" charset="2"/>
              </a:rPr>
              <a:t>7</a:t>
            </a:r>
            <a:r>
              <a:rPr lang="zh-CN" altLang="en-US">
                <a:solidFill>
                  <a:srgbClr val="000000"/>
                </a:solidFill>
                <a:sym typeface="Symbol" panose="05050102010706020507" pitchFamily="18" charset="2"/>
              </a:rPr>
              <a:t>。</a:t>
            </a:r>
          </a:p>
        </p:txBody>
      </p:sp>
      <p:sp>
        <p:nvSpPr>
          <p:cNvPr id="447495" name="Rectangle 7"/>
          <p:cNvSpPr>
            <a:spLocks noChangeArrowheads="1"/>
          </p:cNvSpPr>
          <p:nvPr/>
        </p:nvSpPr>
        <p:spPr bwMode="auto">
          <a:xfrm>
            <a:off x="1066800" y="4489450"/>
            <a:ext cx="78740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arenR" startAt="3"/>
            </a:pPr>
            <a:r>
              <a:rPr lang="en-US" altLang="zh-CN">
                <a:solidFill>
                  <a:srgbClr val="000000"/>
                </a:solidFill>
              </a:rPr>
              <a:t>  </a:t>
            </a:r>
          </a:p>
        </p:txBody>
      </p:sp>
      <p:graphicFrame>
        <p:nvGraphicFramePr>
          <p:cNvPr id="447496" name="Object 4"/>
          <p:cNvGraphicFramePr>
            <a:graphicFrameLocks noChangeAspect="1"/>
          </p:cNvGraphicFramePr>
          <p:nvPr/>
        </p:nvGraphicFramePr>
        <p:xfrm>
          <a:off x="1600200" y="4413250"/>
          <a:ext cx="4783138" cy="982663"/>
        </p:xfrm>
        <a:graphic>
          <a:graphicData uri="http://schemas.openxmlformats.org/presentationml/2006/ole">
            <mc:AlternateContent xmlns:mc="http://schemas.openxmlformats.org/markup-compatibility/2006">
              <mc:Choice xmlns:v="urn:schemas-microsoft-com:vml" Requires="v">
                <p:oleObj spid="_x0000_s76820" name="Equation" r:id="rId8" imgW="2222500" imgH="457200" progId="Equation.3">
                  <p:embed/>
                </p:oleObj>
              </mc:Choice>
              <mc:Fallback>
                <p:oleObj name="Equation" r:id="rId8" imgW="2222500" imgH="4572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4413250"/>
                        <a:ext cx="4783138"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7497" name="Rectangle 9"/>
          <p:cNvSpPr>
            <a:spLocks noChangeArrowheads="1"/>
          </p:cNvSpPr>
          <p:nvPr/>
        </p:nvSpPr>
        <p:spPr bwMode="auto">
          <a:xfrm>
            <a:off x="1600200" y="5321300"/>
            <a:ext cx="73152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zh-CN" altLang="en-US">
                <a:solidFill>
                  <a:srgbClr val="000000"/>
                </a:solidFill>
              </a:rPr>
              <a:t>即同时需要多于</a:t>
            </a:r>
            <a:r>
              <a:rPr lang="en-US" altLang="zh-CN">
                <a:solidFill>
                  <a:srgbClr val="000000"/>
                </a:solidFill>
              </a:rPr>
              <a:t>10</a:t>
            </a:r>
            <a:r>
              <a:rPr lang="zh-CN" altLang="en-US">
                <a:solidFill>
                  <a:srgbClr val="000000"/>
                </a:solidFill>
              </a:rPr>
              <a:t>个装卸小组的概率约为十万分之一，所以无需准备无穷个装卸小组。</a:t>
            </a:r>
          </a:p>
        </p:txBody>
      </p:sp>
      <p:graphicFrame>
        <p:nvGraphicFramePr>
          <p:cNvPr id="15" name="Object 3"/>
          <p:cNvGraphicFramePr>
            <a:graphicFrameLocks noChangeAspect="1"/>
          </p:cNvGraphicFramePr>
          <p:nvPr/>
        </p:nvGraphicFramePr>
        <p:xfrm>
          <a:off x="2863850" y="3033713"/>
          <a:ext cx="4502150" cy="900112"/>
        </p:xfrm>
        <a:graphic>
          <a:graphicData uri="http://schemas.openxmlformats.org/presentationml/2006/ole">
            <mc:AlternateContent xmlns:mc="http://schemas.openxmlformats.org/markup-compatibility/2006">
              <mc:Choice xmlns:v="urn:schemas-microsoft-com:vml" Requires="v">
                <p:oleObj spid="_x0000_s76821" name="Equation" r:id="rId10" imgW="2095500" imgH="419100" progId="Equation.DSMT4">
                  <p:embed/>
                </p:oleObj>
              </mc:Choice>
              <mc:Fallback>
                <p:oleObj name="Equation" r:id="rId10" imgW="2095500" imgH="41910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63850" y="3033713"/>
                        <a:ext cx="4502150"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1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756B7AD3-74E4-414B-BD95-97531081AA51}" type="slidenum">
              <a:rPr lang="zh-CN" altLang="en-US" sz="1800" smtClean="0">
                <a:solidFill>
                  <a:srgbClr val="00FF00"/>
                </a:solidFill>
                <a:ea typeface="黑体" panose="02010609060101010101" pitchFamily="49" charset="-122"/>
              </a:rPr>
              <a:pPr/>
              <a:t>36</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7491">
                                            <p:txEl>
                                              <p:pRg st="0" end="0"/>
                                            </p:txEl>
                                          </p:spTgt>
                                        </p:tgtEl>
                                        <p:attrNameLst>
                                          <p:attrName>style.visibility</p:attrName>
                                        </p:attrNameLst>
                                      </p:cBhvr>
                                      <p:to>
                                        <p:strVal val="visible"/>
                                      </p:to>
                                    </p:set>
                                    <p:anim calcmode="lin" valueType="num">
                                      <p:cBhvr additive="base">
                                        <p:cTn id="7" dur="500" fill="hold"/>
                                        <p:tgtEl>
                                          <p:spTgt spid="447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749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47492"/>
                                        </p:tgtEl>
                                        <p:attrNameLst>
                                          <p:attrName>style.visibility</p:attrName>
                                        </p:attrNameLst>
                                      </p:cBhvr>
                                      <p:to>
                                        <p:strVal val="visible"/>
                                      </p:to>
                                    </p:set>
                                    <p:anim calcmode="lin" valueType="num">
                                      <p:cBhvr additive="base">
                                        <p:cTn id="13" dur="500" fill="hold"/>
                                        <p:tgtEl>
                                          <p:spTgt spid="447492"/>
                                        </p:tgtEl>
                                        <p:attrNameLst>
                                          <p:attrName>ppt_x</p:attrName>
                                        </p:attrNameLst>
                                      </p:cBhvr>
                                      <p:tavLst>
                                        <p:tav tm="0">
                                          <p:val>
                                            <p:strVal val="#ppt_x"/>
                                          </p:val>
                                        </p:tav>
                                        <p:tav tm="100000">
                                          <p:val>
                                            <p:strVal val="#ppt_x"/>
                                          </p:val>
                                        </p:tav>
                                      </p:tavLst>
                                    </p:anim>
                                    <p:anim calcmode="lin" valueType="num">
                                      <p:cBhvr additive="base">
                                        <p:cTn id="14" dur="500" fill="hold"/>
                                        <p:tgtEl>
                                          <p:spTgt spid="447492"/>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ppt_x"/>
                                          </p:val>
                                        </p:tav>
                                        <p:tav tm="100000">
                                          <p:val>
                                            <p:strVal val="#ppt_x"/>
                                          </p:val>
                                        </p:tav>
                                      </p:tavLst>
                                    </p:anim>
                                    <p:anim calcmode="lin" valueType="num">
                                      <p:cBhvr additive="base">
                                        <p:cTn id="20" dur="500" fill="hold"/>
                                        <p:tgtEl>
                                          <p:spTgt spid="447493"/>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447494"/>
                                        </p:tgtEl>
                                        <p:attrNameLst>
                                          <p:attrName>style.visibility</p:attrName>
                                        </p:attrNameLst>
                                      </p:cBhvr>
                                      <p:to>
                                        <p:strVal val="visible"/>
                                      </p:to>
                                    </p:set>
                                    <p:anim calcmode="lin" valueType="num">
                                      <p:cBhvr additive="base">
                                        <p:cTn id="31" dur="500" fill="hold"/>
                                        <p:tgtEl>
                                          <p:spTgt spid="447494"/>
                                        </p:tgtEl>
                                        <p:attrNameLst>
                                          <p:attrName>ppt_x</p:attrName>
                                        </p:attrNameLst>
                                      </p:cBhvr>
                                      <p:tavLst>
                                        <p:tav tm="0">
                                          <p:val>
                                            <p:strVal val="#ppt_x"/>
                                          </p:val>
                                        </p:tav>
                                        <p:tav tm="100000">
                                          <p:val>
                                            <p:strVal val="#ppt_x"/>
                                          </p:val>
                                        </p:tav>
                                      </p:tavLst>
                                    </p:anim>
                                    <p:anim calcmode="lin" valueType="num">
                                      <p:cBhvr additive="base">
                                        <p:cTn id="32" dur="500" fill="hold"/>
                                        <p:tgtEl>
                                          <p:spTgt spid="447494"/>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447495"/>
                                        </p:tgtEl>
                                        <p:attrNameLst>
                                          <p:attrName>style.visibility</p:attrName>
                                        </p:attrNameLst>
                                      </p:cBhvr>
                                      <p:to>
                                        <p:strVal val="visible"/>
                                      </p:to>
                                    </p:set>
                                    <p:anim calcmode="lin" valueType="num">
                                      <p:cBhvr additive="base">
                                        <p:cTn id="37" dur="500" fill="hold"/>
                                        <p:tgtEl>
                                          <p:spTgt spid="447495"/>
                                        </p:tgtEl>
                                        <p:attrNameLst>
                                          <p:attrName>ppt_x</p:attrName>
                                        </p:attrNameLst>
                                      </p:cBhvr>
                                      <p:tavLst>
                                        <p:tav tm="0">
                                          <p:val>
                                            <p:strVal val="#ppt_x"/>
                                          </p:val>
                                        </p:tav>
                                        <p:tav tm="100000">
                                          <p:val>
                                            <p:strVal val="#ppt_x"/>
                                          </p:val>
                                        </p:tav>
                                      </p:tavLst>
                                    </p:anim>
                                    <p:anim calcmode="lin" valueType="num">
                                      <p:cBhvr additive="base">
                                        <p:cTn id="38" dur="500" fill="hold"/>
                                        <p:tgtEl>
                                          <p:spTgt spid="447495"/>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500"/>
                            </p:stCondLst>
                            <p:childTnLst>
                              <p:par>
                                <p:cTn id="40" presetID="2" presetClass="entr" presetSubtype="1" fill="hold" nodeType="afterEffect">
                                  <p:stCondLst>
                                    <p:cond delay="0"/>
                                  </p:stCondLst>
                                  <p:childTnLst>
                                    <p:set>
                                      <p:cBhvr>
                                        <p:cTn id="41" dur="1" fill="hold">
                                          <p:stCondLst>
                                            <p:cond delay="0"/>
                                          </p:stCondLst>
                                        </p:cTn>
                                        <p:tgtEl>
                                          <p:spTgt spid="447496"/>
                                        </p:tgtEl>
                                        <p:attrNameLst>
                                          <p:attrName>style.visibility</p:attrName>
                                        </p:attrNameLst>
                                      </p:cBhvr>
                                      <p:to>
                                        <p:strVal val="visible"/>
                                      </p:to>
                                    </p:set>
                                    <p:anim calcmode="lin" valueType="num">
                                      <p:cBhvr additive="base">
                                        <p:cTn id="42" dur="500" fill="hold"/>
                                        <p:tgtEl>
                                          <p:spTgt spid="447496"/>
                                        </p:tgtEl>
                                        <p:attrNameLst>
                                          <p:attrName>ppt_x</p:attrName>
                                        </p:attrNameLst>
                                      </p:cBhvr>
                                      <p:tavLst>
                                        <p:tav tm="0">
                                          <p:val>
                                            <p:strVal val="#ppt_x"/>
                                          </p:val>
                                        </p:tav>
                                        <p:tav tm="100000">
                                          <p:val>
                                            <p:strVal val="#ppt_x"/>
                                          </p:val>
                                        </p:tav>
                                      </p:tavLst>
                                    </p:anim>
                                    <p:anim calcmode="lin" valueType="num">
                                      <p:cBhvr additive="base">
                                        <p:cTn id="43" dur="500" fill="hold"/>
                                        <p:tgtEl>
                                          <p:spTgt spid="447496"/>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447497"/>
                                        </p:tgtEl>
                                        <p:attrNameLst>
                                          <p:attrName>style.visibility</p:attrName>
                                        </p:attrNameLst>
                                      </p:cBhvr>
                                      <p:to>
                                        <p:strVal val="visible"/>
                                      </p:to>
                                    </p:set>
                                    <p:anim calcmode="lin" valueType="num">
                                      <p:cBhvr additive="base">
                                        <p:cTn id="48" dur="500" fill="hold"/>
                                        <p:tgtEl>
                                          <p:spTgt spid="447497"/>
                                        </p:tgtEl>
                                        <p:attrNameLst>
                                          <p:attrName>ppt_x</p:attrName>
                                        </p:attrNameLst>
                                      </p:cBhvr>
                                      <p:tavLst>
                                        <p:tav tm="0">
                                          <p:val>
                                            <p:strVal val="#ppt_x"/>
                                          </p:val>
                                        </p:tav>
                                        <p:tav tm="100000">
                                          <p:val>
                                            <p:strVal val="#ppt_x"/>
                                          </p:val>
                                        </p:tav>
                                      </p:tavLst>
                                    </p:anim>
                                    <p:anim calcmode="lin" valueType="num">
                                      <p:cBhvr additive="base">
                                        <p:cTn id="49" dur="500" fill="hold"/>
                                        <p:tgtEl>
                                          <p:spTgt spid="44749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autoUpdateAnimBg="0" advAuto="0"/>
      <p:bldP spid="447494" grpId="0" autoUpdateAnimBg="0"/>
      <p:bldP spid="447495" grpId="0" autoUpdateAnimBg="0"/>
      <p:bldP spid="44749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00FEEFA-2BBD-4D34-A6C6-C57A870B338D}"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7885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78852" name="Rectangle 2"/>
          <p:cNvSpPr>
            <a:spLocks noGrp="1" noChangeArrowheads="1"/>
          </p:cNvSpPr>
          <p:nvPr>
            <p:ph type="title"/>
          </p:nvPr>
        </p:nvSpPr>
        <p:spPr/>
        <p:txBody>
          <a:bodyPr/>
          <a:lstStyle/>
          <a:p>
            <a:pPr eaLnBrk="1" hangingPunct="1"/>
            <a:r>
              <a:rPr lang="zh-CN" altLang="en-US" smtClean="0"/>
              <a:t>本讲主要内容</a:t>
            </a:r>
          </a:p>
        </p:txBody>
      </p:sp>
      <p:sp>
        <p:nvSpPr>
          <p:cNvPr id="411651" name="Rectangle 3"/>
          <p:cNvSpPr>
            <a:spLocks noGrp="1" noChangeArrowheads="1"/>
          </p:cNvSpPr>
          <p:nvPr>
            <p:ph type="body" idx="1"/>
          </p:nvPr>
        </p:nvSpPr>
        <p:spPr>
          <a:xfrm>
            <a:off x="1187450" y="1052513"/>
            <a:ext cx="7705725" cy="5556250"/>
          </a:xfrm>
        </p:spPr>
        <p:txBody>
          <a:bodyPr/>
          <a:lstStyle/>
          <a:p>
            <a:pPr eaLnBrk="1" hangingPunct="1">
              <a:lnSpc>
                <a:spcPct val="100000"/>
              </a:lnSpc>
              <a:spcBef>
                <a:spcPts val="300"/>
              </a:spcBef>
              <a:buFont typeface="Wingdings" panose="05000000000000000000" pitchFamily="2" charset="2"/>
              <a:buChar char="Ø"/>
            </a:pPr>
            <a:r>
              <a:rPr lang="zh-CN" altLang="en-US" smtClean="0">
                <a:solidFill>
                  <a:srgbClr val="0000FF"/>
                </a:solidFill>
              </a:rPr>
              <a:t>具有可变输入率的</a:t>
            </a:r>
            <a:r>
              <a:rPr lang="en-US" altLang="zh-CN" smtClean="0">
                <a:solidFill>
                  <a:srgbClr val="0000FF"/>
                </a:solidFill>
              </a:rPr>
              <a:t>M/M/1/</a:t>
            </a:r>
            <a:r>
              <a:rPr lang="en-US" altLang="zh-CN" smtClean="0">
                <a:solidFill>
                  <a:srgbClr val="0000FF"/>
                </a:solidFill>
                <a:sym typeface="Symbol" panose="05050102010706020507" pitchFamily="18" charset="2"/>
              </a:rPr>
              <a:t></a:t>
            </a:r>
          </a:p>
          <a:p>
            <a:pPr lvl="1" eaLnBrk="1" hangingPunct="1">
              <a:lnSpc>
                <a:spcPct val="100000"/>
              </a:lnSpc>
              <a:spcBef>
                <a:spcPts val="300"/>
              </a:spcBef>
              <a:buClr>
                <a:srgbClr val="FF0000"/>
              </a:buClr>
              <a:buFontTx/>
              <a:buChar char="•"/>
            </a:pPr>
            <a:r>
              <a:rPr lang="zh-CN" altLang="en-US" sz="2400" smtClean="0">
                <a:solidFill>
                  <a:srgbClr val="CC00CC"/>
                </a:solidFill>
              </a:rPr>
              <a:t>问题的引入</a:t>
            </a:r>
          </a:p>
          <a:p>
            <a:pPr lvl="1" eaLnBrk="1" hangingPunct="1">
              <a:lnSpc>
                <a:spcPct val="100000"/>
              </a:lnSpc>
              <a:spcBef>
                <a:spcPts val="300"/>
              </a:spcBef>
              <a:buClr>
                <a:srgbClr val="FF0000"/>
              </a:buClr>
              <a:buFontTx/>
              <a:buChar char="•"/>
            </a:pPr>
            <a:r>
              <a:rPr lang="zh-CN" altLang="en-US" sz="2400" smtClean="0">
                <a:solidFill>
                  <a:srgbClr val="CC00CC"/>
                </a:solidFill>
              </a:rPr>
              <a:t>队长</a:t>
            </a:r>
          </a:p>
          <a:p>
            <a:pPr lvl="1" eaLnBrk="1" hangingPunct="1">
              <a:lnSpc>
                <a:spcPct val="100000"/>
              </a:lnSpc>
              <a:spcBef>
                <a:spcPts val="300"/>
              </a:spcBef>
              <a:buClr>
                <a:srgbClr val="FF0000"/>
              </a:buClr>
              <a:buFontTx/>
              <a:buChar char="•"/>
            </a:pPr>
            <a:r>
              <a:rPr lang="zh-CN" altLang="en-US" sz="2400" smtClean="0">
                <a:solidFill>
                  <a:srgbClr val="CC00CC"/>
                </a:solidFill>
              </a:rPr>
              <a:t>等待时间与逗留时间</a:t>
            </a:r>
          </a:p>
          <a:p>
            <a:pPr lvl="1" eaLnBrk="1" hangingPunct="1">
              <a:lnSpc>
                <a:spcPct val="100000"/>
              </a:lnSpc>
              <a:spcBef>
                <a:spcPts val="300"/>
              </a:spcBef>
              <a:buClr>
                <a:srgbClr val="FF0000"/>
              </a:buClr>
              <a:buFontTx/>
              <a:buChar char="•"/>
            </a:pPr>
            <a:r>
              <a:rPr lang="en-US" altLang="zh-CN" sz="2400" smtClean="0">
                <a:solidFill>
                  <a:srgbClr val="CC00CC"/>
                </a:solidFill>
              </a:rPr>
              <a:t>Little</a:t>
            </a:r>
            <a:r>
              <a:rPr lang="zh-CN" altLang="en-US" sz="2400" smtClean="0">
                <a:solidFill>
                  <a:srgbClr val="CC00CC"/>
                </a:solidFill>
              </a:rPr>
              <a:t>公式</a:t>
            </a:r>
          </a:p>
          <a:p>
            <a:pPr eaLnBrk="1" hangingPunct="1">
              <a:lnSpc>
                <a:spcPct val="100000"/>
              </a:lnSpc>
              <a:spcBef>
                <a:spcPts val="300"/>
              </a:spcBef>
              <a:buFont typeface="Wingdings" panose="05000000000000000000" pitchFamily="2" charset="2"/>
              <a:buChar char="Ø"/>
            </a:pPr>
            <a:r>
              <a:rPr lang="zh-CN" altLang="en-US" sz="3200" smtClean="0">
                <a:solidFill>
                  <a:srgbClr val="0000FF"/>
                </a:solidFill>
              </a:rPr>
              <a:t>具有可变服务率的</a:t>
            </a:r>
            <a:r>
              <a:rPr lang="en-US" altLang="zh-CN" sz="3200" smtClean="0">
                <a:solidFill>
                  <a:srgbClr val="0000FF"/>
                </a:solidFill>
              </a:rPr>
              <a:t>M/M/1/</a:t>
            </a:r>
            <a:r>
              <a:rPr lang="en-US" altLang="zh-CN" sz="3200" smtClean="0">
                <a:solidFill>
                  <a:srgbClr val="0000FF"/>
                </a:solidFill>
                <a:sym typeface="Symbol" panose="05050102010706020507" pitchFamily="18" charset="2"/>
              </a:rPr>
              <a:t></a:t>
            </a:r>
            <a:endParaRPr lang="en-US" altLang="zh-CN" smtClean="0">
              <a:solidFill>
                <a:srgbClr val="0000FF"/>
              </a:solidFill>
            </a:endParaRPr>
          </a:p>
          <a:p>
            <a:pPr lvl="1" eaLnBrk="1" hangingPunct="1">
              <a:lnSpc>
                <a:spcPct val="100000"/>
              </a:lnSpc>
              <a:spcBef>
                <a:spcPts val="300"/>
              </a:spcBef>
              <a:buClr>
                <a:srgbClr val="FF0000"/>
              </a:buClr>
              <a:buFontTx/>
              <a:buChar char="•"/>
            </a:pPr>
            <a:r>
              <a:rPr lang="zh-CN" altLang="en-US" sz="2400" smtClean="0">
                <a:solidFill>
                  <a:srgbClr val="CC00CC"/>
                </a:solidFill>
              </a:rPr>
              <a:t>问题的引入</a:t>
            </a:r>
          </a:p>
          <a:p>
            <a:pPr lvl="1" eaLnBrk="1" hangingPunct="1">
              <a:lnSpc>
                <a:spcPct val="100000"/>
              </a:lnSpc>
              <a:spcBef>
                <a:spcPts val="300"/>
              </a:spcBef>
              <a:buClr>
                <a:srgbClr val="FF0000"/>
              </a:buClr>
              <a:buFontTx/>
              <a:buChar char="•"/>
            </a:pPr>
            <a:r>
              <a:rPr lang="zh-CN" altLang="en-US" sz="2400" smtClean="0">
                <a:solidFill>
                  <a:srgbClr val="CC00CC"/>
                </a:solidFill>
              </a:rPr>
              <a:t>队长</a:t>
            </a:r>
          </a:p>
          <a:p>
            <a:pPr lvl="1" eaLnBrk="1" hangingPunct="1">
              <a:lnSpc>
                <a:spcPct val="100000"/>
              </a:lnSpc>
              <a:spcBef>
                <a:spcPts val="300"/>
              </a:spcBef>
              <a:buClr>
                <a:srgbClr val="FF0000"/>
              </a:buClr>
              <a:buFontTx/>
              <a:buChar char="•"/>
            </a:pPr>
            <a:r>
              <a:rPr lang="zh-CN" altLang="en-US" sz="2400" smtClean="0">
                <a:solidFill>
                  <a:srgbClr val="CC00CC"/>
                </a:solidFill>
              </a:rPr>
              <a:t>等待时间与逗留时间</a:t>
            </a:r>
            <a:endParaRPr lang="en-US" altLang="zh-CN" sz="2400" smtClean="0">
              <a:solidFill>
                <a:srgbClr val="CC00CC"/>
              </a:solidFill>
            </a:endParaRPr>
          </a:p>
          <a:p>
            <a:pPr eaLnBrk="1" hangingPunct="1">
              <a:lnSpc>
                <a:spcPct val="105000"/>
              </a:lnSpc>
              <a:buClr>
                <a:srgbClr val="CC00CC"/>
              </a:buClr>
              <a:buFont typeface="Wingdings" panose="05000000000000000000" pitchFamily="2" charset="2"/>
              <a:buChar char="Ø"/>
            </a:pPr>
            <a:r>
              <a:rPr lang="en-US" altLang="zh-CN" sz="3200" smtClean="0">
                <a:solidFill>
                  <a:srgbClr val="0000FF"/>
                </a:solidFill>
              </a:rPr>
              <a:t>M/M/</a:t>
            </a:r>
            <a:r>
              <a:rPr lang="en-US" altLang="zh-CN" sz="3200" smtClean="0">
                <a:solidFill>
                  <a:srgbClr val="0000FF"/>
                </a:solidFill>
                <a:sym typeface="Symbol" panose="05050102010706020507" pitchFamily="18" charset="2"/>
              </a:rPr>
              <a:t></a:t>
            </a:r>
            <a:r>
              <a:rPr lang="zh-CN" altLang="en-US" sz="3200" smtClean="0">
                <a:solidFill>
                  <a:srgbClr val="0000FF"/>
                </a:solidFill>
                <a:sym typeface="Symbol" panose="05050102010706020507" pitchFamily="18" charset="2"/>
              </a:rPr>
              <a:t>排队系统</a:t>
            </a:r>
          </a:p>
          <a:p>
            <a:pPr lvl="1" eaLnBrk="1" hangingPunct="1">
              <a:lnSpc>
                <a:spcPct val="100000"/>
              </a:lnSpc>
              <a:spcBef>
                <a:spcPts val="300"/>
              </a:spcBef>
              <a:buClr>
                <a:srgbClr val="FF0000"/>
              </a:buClr>
              <a:buFontTx/>
              <a:buChar char="•"/>
            </a:pPr>
            <a:r>
              <a:rPr lang="zh-CN" altLang="en-US" sz="2400" smtClean="0">
                <a:solidFill>
                  <a:srgbClr val="CC00CC"/>
                </a:solidFill>
              </a:rPr>
              <a:t>问题的引入</a:t>
            </a:r>
          </a:p>
          <a:p>
            <a:pPr lvl="1" eaLnBrk="1" hangingPunct="1">
              <a:lnSpc>
                <a:spcPct val="100000"/>
              </a:lnSpc>
              <a:spcBef>
                <a:spcPts val="300"/>
              </a:spcBef>
              <a:buClr>
                <a:srgbClr val="FF0000"/>
              </a:buClr>
              <a:buFontTx/>
              <a:buChar char="•"/>
            </a:pPr>
            <a:r>
              <a:rPr lang="zh-CN" altLang="en-US" sz="2400" smtClean="0">
                <a:solidFill>
                  <a:srgbClr val="CC00CC"/>
                </a:solidFill>
              </a:rPr>
              <a:t>队长</a:t>
            </a:r>
          </a:p>
          <a:p>
            <a:pPr lvl="1" eaLnBrk="1" hangingPunct="1">
              <a:lnSpc>
                <a:spcPct val="100000"/>
              </a:lnSpc>
              <a:spcBef>
                <a:spcPts val="300"/>
              </a:spcBef>
              <a:buClr>
                <a:srgbClr val="FF0000"/>
              </a:buClr>
              <a:buFontTx/>
              <a:buChar char="•"/>
            </a:pPr>
            <a:r>
              <a:rPr lang="zh-CN" altLang="en-US" sz="2400" smtClean="0">
                <a:solidFill>
                  <a:srgbClr val="CC00CC"/>
                </a:solidFill>
              </a:rPr>
              <a:t>等待时间与逗留时间</a:t>
            </a:r>
          </a:p>
        </p:txBody>
      </p:sp>
      <p:sp>
        <p:nvSpPr>
          <p:cNvPr id="7885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6D01964F-2888-4222-9BF2-E880F30C8A26}" type="slidenum">
              <a:rPr lang="zh-CN" altLang="en-US" sz="1800" smtClean="0">
                <a:solidFill>
                  <a:srgbClr val="00FF00"/>
                </a:solidFill>
                <a:ea typeface="黑体" panose="02010609060101010101" pitchFamily="49" charset="-122"/>
              </a:rPr>
              <a:pPr/>
              <a:t>37</a:t>
            </a:fld>
            <a:endParaRPr lang="zh-CN" altLang="en-US" sz="1800" smtClean="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1651">
                                            <p:txEl>
                                              <p:pRg st="1" end="1"/>
                                            </p:txEl>
                                          </p:spTgt>
                                        </p:tgtEl>
                                        <p:attrNameLst>
                                          <p:attrName>style.visibility</p:attrName>
                                        </p:attrNameLst>
                                      </p:cBhvr>
                                      <p:to>
                                        <p:strVal val="visible"/>
                                      </p:to>
                                    </p:set>
                                    <p:anim calcmode="lin" valueType="num">
                                      <p:cBhvr additive="base">
                                        <p:cTn id="11"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11651">
                                            <p:txEl>
                                              <p:pRg st="2" end="2"/>
                                            </p:txEl>
                                          </p:spTgt>
                                        </p:tgtEl>
                                        <p:attrNameLst>
                                          <p:attrName>style.visibility</p:attrName>
                                        </p:attrNameLst>
                                      </p:cBhvr>
                                      <p:to>
                                        <p:strVal val="visible"/>
                                      </p:to>
                                    </p:set>
                                    <p:anim calcmode="lin" valueType="num">
                                      <p:cBhvr additive="base">
                                        <p:cTn id="15"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1651">
                                            <p:txEl>
                                              <p:pRg st="3" end="3"/>
                                            </p:txEl>
                                          </p:spTgt>
                                        </p:tgtEl>
                                        <p:attrNameLst>
                                          <p:attrName>style.visibility</p:attrName>
                                        </p:attrNameLst>
                                      </p:cBhvr>
                                      <p:to>
                                        <p:strVal val="visible"/>
                                      </p:to>
                                    </p:set>
                                    <p:anim calcmode="lin" valueType="num">
                                      <p:cBhvr additive="base">
                                        <p:cTn id="19"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1651">
                                            <p:txEl>
                                              <p:pRg st="4" end="4"/>
                                            </p:txEl>
                                          </p:spTgt>
                                        </p:tgtEl>
                                        <p:attrNameLst>
                                          <p:attrName>style.visibility</p:attrName>
                                        </p:attrNameLst>
                                      </p:cBhvr>
                                      <p:to>
                                        <p:strVal val="visible"/>
                                      </p:to>
                                    </p:set>
                                    <p:anim calcmode="lin" valueType="num">
                                      <p:cBhvr additive="base">
                                        <p:cTn id="23"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11651">
                                            <p:txEl>
                                              <p:pRg st="5" end="5"/>
                                            </p:txEl>
                                          </p:spTgt>
                                        </p:tgtEl>
                                        <p:attrNameLst>
                                          <p:attrName>style.visibility</p:attrName>
                                        </p:attrNameLst>
                                      </p:cBhvr>
                                      <p:to>
                                        <p:strVal val="visible"/>
                                      </p:to>
                                    </p:set>
                                    <p:anim calcmode="lin" valueType="num">
                                      <p:cBhvr additive="base">
                                        <p:cTn id="29"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16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11651">
                                            <p:txEl>
                                              <p:pRg st="6" end="6"/>
                                            </p:txEl>
                                          </p:spTgt>
                                        </p:tgtEl>
                                        <p:attrNameLst>
                                          <p:attrName>style.visibility</p:attrName>
                                        </p:attrNameLst>
                                      </p:cBhvr>
                                      <p:to>
                                        <p:strVal val="visible"/>
                                      </p:to>
                                    </p:set>
                                    <p:anim calcmode="lin" valueType="num">
                                      <p:cBhvr additive="base">
                                        <p:cTn id="33"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11651">
                                            <p:txEl>
                                              <p:pRg st="7" end="7"/>
                                            </p:txEl>
                                          </p:spTgt>
                                        </p:tgtEl>
                                        <p:attrNameLst>
                                          <p:attrName>style.visibility</p:attrName>
                                        </p:attrNameLst>
                                      </p:cBhvr>
                                      <p:to>
                                        <p:strVal val="visible"/>
                                      </p:to>
                                    </p:set>
                                    <p:anim calcmode="lin" valueType="num">
                                      <p:cBhvr additive="base">
                                        <p:cTn id="37"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1651">
                                            <p:txEl>
                                              <p:pRg st="8" end="8"/>
                                            </p:txEl>
                                          </p:spTgt>
                                        </p:tgtEl>
                                        <p:attrNameLst>
                                          <p:attrName>style.visibility</p:attrName>
                                        </p:attrNameLst>
                                      </p:cBhvr>
                                      <p:to>
                                        <p:strVal val="visible"/>
                                      </p:to>
                                    </p:set>
                                    <p:anim calcmode="lin" valueType="num">
                                      <p:cBhvr additive="base">
                                        <p:cTn id="41" dur="500" fill="hold"/>
                                        <p:tgtEl>
                                          <p:spTgt spid="41165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11651">
                                            <p:txEl>
                                              <p:pRg st="9" end="9"/>
                                            </p:txEl>
                                          </p:spTgt>
                                        </p:tgtEl>
                                        <p:attrNameLst>
                                          <p:attrName>style.visibility</p:attrName>
                                        </p:attrNameLst>
                                      </p:cBhvr>
                                      <p:to>
                                        <p:strVal val="visible"/>
                                      </p:to>
                                    </p:set>
                                    <p:anim calcmode="lin" valueType="num">
                                      <p:cBhvr additive="base">
                                        <p:cTn id="47" dur="500" fill="hold"/>
                                        <p:tgtEl>
                                          <p:spTgt spid="41165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165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11651">
                                            <p:txEl>
                                              <p:pRg st="10" end="10"/>
                                            </p:txEl>
                                          </p:spTgt>
                                        </p:tgtEl>
                                        <p:attrNameLst>
                                          <p:attrName>style.visibility</p:attrName>
                                        </p:attrNameLst>
                                      </p:cBhvr>
                                      <p:to>
                                        <p:strVal val="visible"/>
                                      </p:to>
                                    </p:set>
                                    <p:anim calcmode="lin" valueType="num">
                                      <p:cBhvr additive="base">
                                        <p:cTn id="51" dur="500" fill="hold"/>
                                        <p:tgtEl>
                                          <p:spTgt spid="41165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1651">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1651">
                                            <p:txEl>
                                              <p:pRg st="11" end="11"/>
                                            </p:txEl>
                                          </p:spTgt>
                                        </p:tgtEl>
                                        <p:attrNameLst>
                                          <p:attrName>style.visibility</p:attrName>
                                        </p:attrNameLst>
                                      </p:cBhvr>
                                      <p:to>
                                        <p:strVal val="visible"/>
                                      </p:to>
                                    </p:set>
                                    <p:anim calcmode="lin" valueType="num">
                                      <p:cBhvr additive="base">
                                        <p:cTn id="55" dur="500" fill="hold"/>
                                        <p:tgtEl>
                                          <p:spTgt spid="41165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1651">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11651">
                                            <p:txEl>
                                              <p:pRg st="12" end="12"/>
                                            </p:txEl>
                                          </p:spTgt>
                                        </p:tgtEl>
                                        <p:attrNameLst>
                                          <p:attrName>style.visibility</p:attrName>
                                        </p:attrNameLst>
                                      </p:cBhvr>
                                      <p:to>
                                        <p:strVal val="visible"/>
                                      </p:to>
                                    </p:set>
                                    <p:anim calcmode="lin" valueType="num">
                                      <p:cBhvr additive="base">
                                        <p:cTn id="59" dur="500" fill="hold"/>
                                        <p:tgtEl>
                                          <p:spTgt spid="41165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116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0B40582-55C4-4ED0-8D2D-B1D0041DBEF5}"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808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80900" name="Rectangle 2"/>
          <p:cNvSpPr>
            <a:spLocks noGrp="1" noChangeArrowheads="1"/>
          </p:cNvSpPr>
          <p:nvPr>
            <p:ph type="title"/>
          </p:nvPr>
        </p:nvSpPr>
        <p:spPr/>
        <p:txBody>
          <a:bodyPr/>
          <a:lstStyle/>
          <a:p>
            <a:pPr eaLnBrk="1" hangingPunct="1"/>
            <a:r>
              <a:rPr lang="zh-CN" altLang="en-US" smtClean="0"/>
              <a:t>下一讲内容预告</a:t>
            </a:r>
          </a:p>
        </p:txBody>
      </p:sp>
      <p:sp>
        <p:nvSpPr>
          <p:cNvPr id="307203" name="Rectangle 3"/>
          <p:cNvSpPr>
            <a:spLocks noGrp="1" noChangeArrowheads="1"/>
          </p:cNvSpPr>
          <p:nvPr>
            <p:ph type="body" idx="1"/>
          </p:nvPr>
        </p:nvSpPr>
        <p:spPr>
          <a:xfrm>
            <a:off x="1116013" y="1079500"/>
            <a:ext cx="7559675" cy="5302250"/>
          </a:xfrm>
        </p:spPr>
        <p:txBody>
          <a:bodyPr/>
          <a:lstStyle/>
          <a:p>
            <a:pPr eaLnBrk="1" hangingPunct="1">
              <a:lnSpc>
                <a:spcPct val="130000"/>
              </a:lnSpc>
              <a:buClr>
                <a:srgbClr val="CC00CC"/>
              </a:buClr>
              <a:buFont typeface="Wingdings" panose="05000000000000000000" pitchFamily="2" charset="2"/>
              <a:buChar char="Ø"/>
            </a:pPr>
            <a:r>
              <a:rPr lang="en-US" altLang="zh-CN" sz="3600" smtClean="0">
                <a:solidFill>
                  <a:srgbClr val="0000FF"/>
                </a:solidFill>
              </a:rPr>
              <a:t>M/M/c/</a:t>
            </a:r>
            <a:r>
              <a:rPr lang="en-US" altLang="zh-CN" sz="3600" smtClean="0">
                <a:solidFill>
                  <a:srgbClr val="0000FF"/>
                </a:solidFill>
                <a:sym typeface="Symbol" panose="05050102010706020507" pitchFamily="18" charset="2"/>
              </a:rPr>
              <a:t></a:t>
            </a:r>
            <a:r>
              <a:rPr lang="zh-CN" altLang="en-US" sz="3600" smtClean="0">
                <a:solidFill>
                  <a:srgbClr val="0000FF"/>
                </a:solidFill>
                <a:sym typeface="Symbol" panose="05050102010706020507" pitchFamily="18" charset="2"/>
              </a:rPr>
              <a:t>排队系统</a:t>
            </a:r>
            <a:endParaRPr lang="zh-CN" altLang="en-US" sz="3600" smtClean="0">
              <a:solidFill>
                <a:srgbClr val="0000FF"/>
              </a:solidFill>
            </a:endParaRPr>
          </a:p>
          <a:p>
            <a:pPr lvl="1" eaLnBrk="1" hangingPunct="1">
              <a:lnSpc>
                <a:spcPct val="130000"/>
              </a:lnSpc>
              <a:buClr>
                <a:srgbClr val="FF0000"/>
              </a:buClr>
              <a:buFontTx/>
              <a:buChar char="•"/>
            </a:pPr>
            <a:r>
              <a:rPr lang="zh-CN" altLang="en-US" smtClean="0">
                <a:solidFill>
                  <a:srgbClr val="CC00CC"/>
                </a:solidFill>
              </a:rPr>
              <a:t>问题的引入</a:t>
            </a:r>
          </a:p>
          <a:p>
            <a:pPr lvl="1" eaLnBrk="1" hangingPunct="1">
              <a:lnSpc>
                <a:spcPct val="130000"/>
              </a:lnSpc>
              <a:buClr>
                <a:srgbClr val="FF0000"/>
              </a:buClr>
              <a:buFontTx/>
              <a:buChar char="•"/>
            </a:pPr>
            <a:r>
              <a:rPr lang="zh-CN" altLang="en-US" smtClean="0">
                <a:solidFill>
                  <a:srgbClr val="CC00CC"/>
                </a:solidFill>
              </a:rPr>
              <a:t>队长</a:t>
            </a:r>
          </a:p>
          <a:p>
            <a:pPr lvl="1" eaLnBrk="1" hangingPunct="1">
              <a:lnSpc>
                <a:spcPct val="130000"/>
              </a:lnSpc>
              <a:buClr>
                <a:srgbClr val="FF0000"/>
              </a:buClr>
              <a:buFontTx/>
              <a:buChar char="•"/>
            </a:pPr>
            <a:r>
              <a:rPr lang="zh-CN" altLang="en-US" smtClean="0">
                <a:solidFill>
                  <a:srgbClr val="CC00CC"/>
                </a:solidFill>
              </a:rPr>
              <a:t>等待时间与逗留时间</a:t>
            </a:r>
          </a:p>
          <a:p>
            <a:pPr lvl="1" eaLnBrk="1" hangingPunct="1">
              <a:lnSpc>
                <a:spcPct val="130000"/>
              </a:lnSpc>
              <a:buClr>
                <a:srgbClr val="FF0000"/>
              </a:buClr>
              <a:buFontTx/>
              <a:buChar char="•"/>
            </a:pPr>
            <a:r>
              <a:rPr lang="zh-CN" altLang="en-US" smtClean="0">
                <a:solidFill>
                  <a:srgbClr val="CC00CC"/>
                </a:solidFill>
              </a:rPr>
              <a:t>输出过程</a:t>
            </a:r>
            <a:endParaRPr lang="en-US" altLang="zh-CN" smtClean="0">
              <a:solidFill>
                <a:srgbClr val="CC00CC"/>
              </a:solidFill>
            </a:endParaRPr>
          </a:p>
          <a:p>
            <a:pPr eaLnBrk="1" hangingPunct="1">
              <a:lnSpc>
                <a:spcPct val="130000"/>
              </a:lnSpc>
              <a:buClr>
                <a:srgbClr val="CC00CC"/>
              </a:buClr>
              <a:buFont typeface="Wingdings" panose="05000000000000000000" pitchFamily="2" charset="2"/>
              <a:buChar char="Ø"/>
            </a:pPr>
            <a:r>
              <a:rPr lang="en-US" altLang="zh-CN" sz="3600" smtClean="0">
                <a:solidFill>
                  <a:srgbClr val="0000FF"/>
                </a:solidFill>
              </a:rPr>
              <a:t>M/M/c/</a:t>
            </a:r>
            <a:r>
              <a:rPr lang="en-US" altLang="zh-CN" sz="3600" smtClean="0">
                <a:solidFill>
                  <a:srgbClr val="0000FF"/>
                </a:solidFill>
                <a:sym typeface="Symbol" panose="05050102010706020507" pitchFamily="18" charset="2"/>
              </a:rPr>
              <a:t>K</a:t>
            </a:r>
            <a:r>
              <a:rPr lang="zh-CN" altLang="en-US" sz="3600" smtClean="0">
                <a:solidFill>
                  <a:srgbClr val="0000FF"/>
                </a:solidFill>
                <a:sym typeface="Symbol" panose="05050102010706020507" pitchFamily="18" charset="2"/>
              </a:rPr>
              <a:t>混合制排队系统</a:t>
            </a:r>
          </a:p>
          <a:p>
            <a:pPr lvl="1" eaLnBrk="1" hangingPunct="1">
              <a:lnSpc>
                <a:spcPct val="130000"/>
              </a:lnSpc>
              <a:buClr>
                <a:srgbClr val="FF0000"/>
              </a:buClr>
              <a:buFontTx/>
              <a:buChar char="•"/>
            </a:pPr>
            <a:r>
              <a:rPr lang="zh-CN" altLang="en-US" smtClean="0">
                <a:solidFill>
                  <a:srgbClr val="CC00CC"/>
                </a:solidFill>
              </a:rPr>
              <a:t>问题的引入</a:t>
            </a:r>
          </a:p>
          <a:p>
            <a:pPr lvl="1" eaLnBrk="1" hangingPunct="1">
              <a:lnSpc>
                <a:spcPct val="130000"/>
              </a:lnSpc>
              <a:buClr>
                <a:srgbClr val="FF0000"/>
              </a:buClr>
              <a:buFontTx/>
              <a:buChar char="•"/>
            </a:pPr>
            <a:r>
              <a:rPr lang="zh-CN" altLang="en-US" smtClean="0">
                <a:solidFill>
                  <a:srgbClr val="CC00CC"/>
                </a:solidFill>
              </a:rPr>
              <a:t>队长</a:t>
            </a:r>
          </a:p>
          <a:p>
            <a:pPr lvl="1" eaLnBrk="1" hangingPunct="1">
              <a:lnSpc>
                <a:spcPct val="130000"/>
              </a:lnSpc>
              <a:buClr>
                <a:srgbClr val="FF0000"/>
              </a:buClr>
              <a:buFontTx/>
              <a:buChar char="•"/>
            </a:pPr>
            <a:r>
              <a:rPr lang="zh-CN" altLang="en-US" smtClean="0">
                <a:solidFill>
                  <a:srgbClr val="CC00CC"/>
                </a:solidFill>
              </a:rPr>
              <a:t>等待时间与逗留时间</a:t>
            </a:r>
          </a:p>
        </p:txBody>
      </p:sp>
      <p:sp>
        <p:nvSpPr>
          <p:cNvPr id="8090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1F5B715C-B56F-4709-9A0C-6EE666C78AF3}" type="slidenum">
              <a:rPr lang="zh-CN" altLang="en-US" sz="1800" smtClean="0">
                <a:solidFill>
                  <a:srgbClr val="00FF00"/>
                </a:solidFill>
                <a:ea typeface="黑体" panose="02010609060101010101" pitchFamily="49" charset="-122"/>
              </a:rPr>
              <a:pPr/>
              <a:t>38</a:t>
            </a:fld>
            <a:endParaRPr lang="zh-CN" altLang="en-US" sz="1800" smtClean="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additive="base">
                                        <p:cTn id="7" dur="500" fill="hold"/>
                                        <p:tgtEl>
                                          <p:spTgt spid="307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7203">
                                            <p:txEl>
                                              <p:pRg st="1" end="1"/>
                                            </p:txEl>
                                          </p:spTgt>
                                        </p:tgtEl>
                                        <p:attrNameLst>
                                          <p:attrName>style.visibility</p:attrName>
                                        </p:attrNameLst>
                                      </p:cBhvr>
                                      <p:to>
                                        <p:strVal val="visible"/>
                                      </p:to>
                                    </p:set>
                                    <p:anim calcmode="lin" valueType="num">
                                      <p:cBhvr additive="base">
                                        <p:cTn id="11" dur="500" fill="hold"/>
                                        <p:tgtEl>
                                          <p:spTgt spid="3072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2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7203">
                                            <p:txEl>
                                              <p:pRg st="2" end="2"/>
                                            </p:txEl>
                                          </p:spTgt>
                                        </p:tgtEl>
                                        <p:attrNameLst>
                                          <p:attrName>style.visibility</p:attrName>
                                        </p:attrNameLst>
                                      </p:cBhvr>
                                      <p:to>
                                        <p:strVal val="visible"/>
                                      </p:to>
                                    </p:set>
                                    <p:anim calcmode="lin" valueType="num">
                                      <p:cBhvr additive="base">
                                        <p:cTn id="15" dur="500" fill="hold"/>
                                        <p:tgtEl>
                                          <p:spTgt spid="3072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20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7203">
                                            <p:txEl>
                                              <p:pRg st="3" end="3"/>
                                            </p:txEl>
                                          </p:spTgt>
                                        </p:tgtEl>
                                        <p:attrNameLst>
                                          <p:attrName>style.visibility</p:attrName>
                                        </p:attrNameLst>
                                      </p:cBhvr>
                                      <p:to>
                                        <p:strVal val="visible"/>
                                      </p:to>
                                    </p:set>
                                    <p:anim calcmode="lin" valueType="num">
                                      <p:cBhvr additive="base">
                                        <p:cTn id="19" dur="500" fill="hold"/>
                                        <p:tgtEl>
                                          <p:spTgt spid="3072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0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7203">
                                            <p:txEl>
                                              <p:pRg st="4" end="4"/>
                                            </p:txEl>
                                          </p:spTgt>
                                        </p:tgtEl>
                                        <p:attrNameLst>
                                          <p:attrName>style.visibility</p:attrName>
                                        </p:attrNameLst>
                                      </p:cBhvr>
                                      <p:to>
                                        <p:strVal val="visible"/>
                                      </p:to>
                                    </p:set>
                                    <p:anim calcmode="lin" valueType="num">
                                      <p:cBhvr additive="base">
                                        <p:cTn id="23" dur="500" fill="hold"/>
                                        <p:tgtEl>
                                          <p:spTgt spid="30720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2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7203">
                                            <p:txEl>
                                              <p:pRg st="5" end="5"/>
                                            </p:txEl>
                                          </p:spTgt>
                                        </p:tgtEl>
                                        <p:attrNameLst>
                                          <p:attrName>style.visibility</p:attrName>
                                        </p:attrNameLst>
                                      </p:cBhvr>
                                      <p:to>
                                        <p:strVal val="visible"/>
                                      </p:to>
                                    </p:set>
                                    <p:anim calcmode="lin" valueType="num">
                                      <p:cBhvr additive="base">
                                        <p:cTn id="29" dur="500" fill="hold"/>
                                        <p:tgtEl>
                                          <p:spTgt spid="30720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0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07203">
                                            <p:txEl>
                                              <p:pRg st="6" end="6"/>
                                            </p:txEl>
                                          </p:spTgt>
                                        </p:tgtEl>
                                        <p:attrNameLst>
                                          <p:attrName>style.visibility</p:attrName>
                                        </p:attrNameLst>
                                      </p:cBhvr>
                                      <p:to>
                                        <p:strVal val="visible"/>
                                      </p:to>
                                    </p:set>
                                    <p:anim calcmode="lin" valueType="num">
                                      <p:cBhvr additive="base">
                                        <p:cTn id="33" dur="500" fill="hold"/>
                                        <p:tgtEl>
                                          <p:spTgt spid="30720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20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07203">
                                            <p:txEl>
                                              <p:pRg st="7" end="7"/>
                                            </p:txEl>
                                          </p:spTgt>
                                        </p:tgtEl>
                                        <p:attrNameLst>
                                          <p:attrName>style.visibility</p:attrName>
                                        </p:attrNameLst>
                                      </p:cBhvr>
                                      <p:to>
                                        <p:strVal val="visible"/>
                                      </p:to>
                                    </p:set>
                                    <p:anim calcmode="lin" valueType="num">
                                      <p:cBhvr additive="base">
                                        <p:cTn id="37" dur="500" fill="hold"/>
                                        <p:tgtEl>
                                          <p:spTgt spid="30720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0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07203">
                                            <p:txEl>
                                              <p:pRg st="8" end="8"/>
                                            </p:txEl>
                                          </p:spTgt>
                                        </p:tgtEl>
                                        <p:attrNameLst>
                                          <p:attrName>style.visibility</p:attrName>
                                        </p:attrNameLst>
                                      </p:cBhvr>
                                      <p:to>
                                        <p:strVal val="visible"/>
                                      </p:to>
                                    </p:set>
                                    <p:anim calcmode="lin" valueType="num">
                                      <p:cBhvr additive="base">
                                        <p:cTn id="41" dur="500" fill="hold"/>
                                        <p:tgtEl>
                                          <p:spTgt spid="30720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2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EE581D9-D9B8-46C6-BA5B-E4106BB437B3}"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829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395266" name="Rectangle 2"/>
          <p:cNvSpPr>
            <a:spLocks noGrp="1" noChangeArrowheads="1"/>
          </p:cNvSpPr>
          <p:nvPr>
            <p:ph type="body" idx="1"/>
          </p:nvPr>
        </p:nvSpPr>
        <p:spPr>
          <a:xfrm>
            <a:off x="1066800" y="1125538"/>
            <a:ext cx="7753350" cy="5435600"/>
          </a:xfrm>
        </p:spPr>
        <p:txBody>
          <a:bodyPr/>
          <a:lstStyle/>
          <a:p>
            <a:pPr marL="457200" indent="-457200" eaLnBrk="1" hangingPunct="1">
              <a:lnSpc>
                <a:spcPct val="114000"/>
              </a:lnSpc>
              <a:buClr>
                <a:srgbClr val="CC00CC"/>
              </a:buClr>
              <a:buFont typeface="Wingdings" panose="05000000000000000000" pitchFamily="2" charset="2"/>
              <a:buChar char="v"/>
            </a:pPr>
            <a:r>
              <a:rPr lang="zh-CN" altLang="en-US" sz="2400" smtClean="0"/>
              <a:t>顾客到达为参数</a:t>
            </a:r>
            <a:r>
              <a:rPr lang="zh-CN" altLang="en-US" sz="2400" smtClean="0">
                <a:sym typeface="Symbol" panose="05050102010706020507" pitchFamily="18" charset="2"/>
              </a:rPr>
              <a:t></a:t>
            </a:r>
            <a:r>
              <a:rPr lang="en-US" altLang="zh-CN" sz="2400" smtClean="0">
                <a:sym typeface="Symbol" panose="05050102010706020507" pitchFamily="18" charset="2"/>
              </a:rPr>
              <a:t>(&gt;0)</a:t>
            </a:r>
            <a:r>
              <a:rPr lang="zh-CN" altLang="en-US" sz="2400" smtClean="0"/>
              <a:t>的泊松过程 ；</a:t>
            </a:r>
          </a:p>
          <a:p>
            <a:pPr marL="457200" indent="-457200" eaLnBrk="1" hangingPunct="1">
              <a:lnSpc>
                <a:spcPct val="114000"/>
              </a:lnSpc>
              <a:buClr>
                <a:srgbClr val="CC00CC"/>
              </a:buClr>
              <a:buFont typeface="Wingdings" panose="05000000000000000000" pitchFamily="2" charset="2"/>
              <a:buChar char="v"/>
            </a:pPr>
            <a:r>
              <a:rPr lang="zh-CN" altLang="en-US" sz="2400" smtClean="0"/>
              <a:t>顾客到达看到队长为</a:t>
            </a:r>
            <a:r>
              <a:rPr lang="en-US" altLang="zh-CN" sz="2400" smtClean="0"/>
              <a:t>k</a:t>
            </a:r>
            <a:r>
              <a:rPr lang="zh-CN" altLang="en-US" sz="2400" smtClean="0"/>
              <a:t>时，进入系统的概率为</a:t>
            </a:r>
            <a:r>
              <a:rPr lang="en-US" altLang="zh-CN" sz="2400" smtClean="0"/>
              <a:t>a</a:t>
            </a:r>
            <a:r>
              <a:rPr lang="en-US" altLang="zh-CN" sz="2400" baseline="-25000" smtClean="0"/>
              <a:t>k</a:t>
            </a:r>
            <a:r>
              <a:rPr lang="en-US" altLang="zh-CN" sz="2400" smtClean="0"/>
              <a:t>(0</a:t>
            </a:r>
            <a:r>
              <a:rPr lang="zh-CN" altLang="en-US" sz="2400" smtClean="0"/>
              <a:t>＜</a:t>
            </a:r>
            <a:r>
              <a:rPr lang="en-US" altLang="zh-CN" sz="2400" smtClean="0"/>
              <a:t>a</a:t>
            </a:r>
            <a:r>
              <a:rPr lang="en-US" altLang="zh-CN" sz="2400" baseline="-25000" smtClean="0"/>
              <a:t>k</a:t>
            </a:r>
            <a:r>
              <a:rPr lang="zh-CN" altLang="en-US" sz="2400" smtClean="0"/>
              <a:t>＜</a:t>
            </a:r>
            <a:r>
              <a:rPr lang="en-US" altLang="zh-CN" sz="2400" smtClean="0"/>
              <a:t>1)</a:t>
            </a:r>
            <a:r>
              <a:rPr lang="zh-CN" altLang="en-US" sz="2400" smtClean="0"/>
              <a:t>，</a:t>
            </a:r>
            <a:r>
              <a:rPr lang="en-US" altLang="zh-CN" sz="2400" smtClean="0"/>
              <a:t>1</a:t>
            </a:r>
            <a:r>
              <a:rPr lang="zh-CN" altLang="en-US" sz="2400" smtClean="0"/>
              <a:t>＝</a:t>
            </a:r>
            <a:r>
              <a:rPr lang="en-US" altLang="zh-CN" sz="2400" smtClean="0"/>
              <a:t>a</a:t>
            </a:r>
            <a:r>
              <a:rPr lang="en-US" altLang="zh-CN" sz="2400" baseline="-25000" smtClean="0"/>
              <a:t>0</a:t>
            </a:r>
            <a:r>
              <a:rPr lang="zh-CN" altLang="en-US" sz="2400" smtClean="0"/>
              <a:t>＞</a:t>
            </a:r>
            <a:r>
              <a:rPr lang="en-US" altLang="zh-CN" sz="2400" smtClean="0"/>
              <a:t>a</a:t>
            </a:r>
            <a:r>
              <a:rPr lang="en-US" altLang="zh-CN" sz="2400" baseline="-25000" smtClean="0"/>
              <a:t>1</a:t>
            </a:r>
            <a:r>
              <a:rPr lang="zh-CN" altLang="en-US" sz="2400" smtClean="0"/>
              <a:t>＞</a:t>
            </a:r>
            <a:r>
              <a:rPr lang="en-US" altLang="zh-CN" sz="2400" smtClean="0"/>
              <a:t>…</a:t>
            </a:r>
            <a:r>
              <a:rPr lang="zh-CN" altLang="en-US" sz="2400" smtClean="0"/>
              <a:t>＞</a:t>
            </a:r>
            <a:r>
              <a:rPr lang="en-US" altLang="zh-CN" sz="2400" smtClean="0"/>
              <a:t>a</a:t>
            </a:r>
            <a:r>
              <a:rPr lang="en-US" altLang="zh-CN" sz="2400" baseline="-25000" smtClean="0"/>
              <a:t>k</a:t>
            </a:r>
            <a:r>
              <a:rPr lang="en-US" altLang="zh-CN" sz="2400" smtClean="0"/>
              <a:t>→0(k→</a:t>
            </a:r>
            <a:r>
              <a:rPr lang="en-US" altLang="zh-CN" sz="2400" smtClean="0">
                <a:sym typeface="Symbol" panose="05050102010706020507" pitchFamily="18" charset="2"/>
              </a:rPr>
              <a:t></a:t>
            </a:r>
            <a:r>
              <a:rPr lang="en-US" altLang="zh-CN" sz="2400" smtClean="0"/>
              <a:t>)</a:t>
            </a:r>
            <a:r>
              <a:rPr lang="zh-CN" altLang="en-US" sz="2400" smtClean="0"/>
              <a:t>，即排队越长进入的可能性越小</a:t>
            </a:r>
            <a:r>
              <a:rPr lang="en-US" altLang="zh-CN" sz="2400" smtClean="0"/>
              <a:t>(</a:t>
            </a:r>
            <a:r>
              <a:rPr lang="zh-CN" altLang="en-US" sz="2400" smtClean="0"/>
              <a:t>令</a:t>
            </a:r>
            <a:r>
              <a:rPr lang="en-US" altLang="zh-CN" sz="2400" smtClean="0"/>
              <a:t>a</a:t>
            </a:r>
            <a:r>
              <a:rPr lang="en-US" altLang="zh-CN" sz="2400" baseline="-25000" smtClean="0"/>
              <a:t>k</a:t>
            </a:r>
            <a:r>
              <a:rPr lang="zh-CN" altLang="en-US" sz="2400" smtClean="0"/>
              <a:t>＝        </a:t>
            </a:r>
            <a:r>
              <a:rPr lang="en-US" altLang="zh-CN" sz="2400" smtClean="0"/>
              <a:t>)</a:t>
            </a:r>
            <a:r>
              <a:rPr lang="zh-CN" altLang="en-US" sz="2400" smtClean="0"/>
              <a:t>；</a:t>
            </a:r>
          </a:p>
          <a:p>
            <a:pPr marL="457200" indent="-457200" eaLnBrk="1" hangingPunct="1">
              <a:lnSpc>
                <a:spcPct val="114000"/>
              </a:lnSpc>
              <a:buClr>
                <a:srgbClr val="CC00CC"/>
              </a:buClr>
              <a:buFont typeface="Wingdings" panose="05000000000000000000" pitchFamily="2" charset="2"/>
              <a:buChar char="v"/>
            </a:pPr>
            <a:r>
              <a:rPr lang="zh-CN" altLang="en-US" sz="2400" smtClean="0"/>
              <a:t>顾客所需的服务时间序列</a:t>
            </a:r>
            <a:r>
              <a:rPr lang="en-US" altLang="zh-CN" sz="2400" smtClean="0"/>
              <a:t>{</a:t>
            </a:r>
            <a:r>
              <a:rPr lang="en-US" altLang="zh-CN" sz="2400" smtClean="0">
                <a:sym typeface="Symbol" panose="05050102010706020507" pitchFamily="18" charset="2"/>
              </a:rPr>
              <a:t></a:t>
            </a:r>
            <a:r>
              <a:rPr lang="en-US" altLang="zh-CN" sz="2400" baseline="-25000" smtClean="0">
                <a:sym typeface="Symbol" panose="05050102010706020507" pitchFamily="18" charset="2"/>
              </a:rPr>
              <a:t>n</a:t>
            </a:r>
            <a:r>
              <a:rPr lang="en-US" altLang="zh-CN" sz="2400" smtClean="0">
                <a:sym typeface="Symbol" panose="05050102010706020507" pitchFamily="18" charset="2"/>
              </a:rPr>
              <a:t>,n</a:t>
            </a:r>
            <a:r>
              <a:rPr lang="en-US" altLang="zh-CN" sz="2000" smtClean="0"/>
              <a:t>≥</a:t>
            </a:r>
            <a:r>
              <a:rPr lang="en-US" altLang="zh-CN" sz="2400" smtClean="0">
                <a:sym typeface="Symbol" panose="05050102010706020507" pitchFamily="18" charset="2"/>
              </a:rPr>
              <a:t>1</a:t>
            </a:r>
            <a:r>
              <a:rPr lang="en-US" altLang="zh-CN" sz="2400" smtClean="0"/>
              <a:t>}</a:t>
            </a:r>
            <a:r>
              <a:rPr lang="zh-CN" altLang="en-US" sz="2400" smtClean="0"/>
              <a:t>独立、服从负指数分布，具有两个服务率</a:t>
            </a:r>
            <a:r>
              <a:rPr lang="zh-CN" altLang="en-US" sz="2400" smtClean="0">
                <a:sym typeface="Symbol" panose="05050102010706020507" pitchFamily="18" charset="2"/>
              </a:rPr>
              <a:t></a:t>
            </a:r>
            <a:r>
              <a:rPr lang="en-US" altLang="zh-CN" sz="2400" baseline="-25000" smtClean="0">
                <a:sym typeface="Symbol" panose="05050102010706020507" pitchFamily="18" charset="2"/>
              </a:rPr>
              <a:t>1</a:t>
            </a:r>
            <a:r>
              <a:rPr lang="zh-CN" altLang="en-US" sz="2400" smtClean="0">
                <a:sym typeface="Symbol" panose="05050102010706020507" pitchFamily="18" charset="2"/>
              </a:rPr>
              <a:t>、</a:t>
            </a:r>
            <a:r>
              <a:rPr lang="en-US" altLang="zh-CN" sz="2400" baseline="-25000" smtClean="0">
                <a:sym typeface="Symbol" panose="05050102010706020507" pitchFamily="18" charset="2"/>
              </a:rPr>
              <a:t>2</a:t>
            </a:r>
            <a:r>
              <a:rPr lang="en-US" altLang="zh-CN" sz="2400" smtClean="0">
                <a:sym typeface="Symbol" panose="05050102010706020507" pitchFamily="18" charset="2"/>
              </a:rPr>
              <a:t>(0</a:t>
            </a:r>
            <a:r>
              <a:rPr lang="zh-CN" altLang="en-US" sz="2000" smtClean="0"/>
              <a:t>＜</a:t>
            </a:r>
            <a:r>
              <a:rPr lang="zh-CN" altLang="en-US" sz="2400" smtClean="0">
                <a:sym typeface="Symbol" panose="05050102010706020507" pitchFamily="18" charset="2"/>
              </a:rPr>
              <a:t></a:t>
            </a:r>
            <a:r>
              <a:rPr lang="en-US" altLang="zh-CN" sz="2400" baseline="-25000" smtClean="0">
                <a:sym typeface="Symbol" panose="05050102010706020507" pitchFamily="18" charset="2"/>
              </a:rPr>
              <a:t>1</a:t>
            </a:r>
            <a:r>
              <a:rPr lang="zh-CN" altLang="en-US" sz="2000" smtClean="0"/>
              <a:t>＜</a:t>
            </a:r>
            <a:r>
              <a:rPr lang="zh-CN" altLang="en-US" sz="2400" smtClean="0">
                <a:sym typeface="Symbol" panose="05050102010706020507" pitchFamily="18" charset="2"/>
              </a:rPr>
              <a:t></a:t>
            </a:r>
            <a:r>
              <a:rPr lang="en-US" altLang="zh-CN" sz="2400" baseline="-25000" smtClean="0">
                <a:sym typeface="Symbol" panose="05050102010706020507" pitchFamily="18" charset="2"/>
              </a:rPr>
              <a:t>2</a:t>
            </a:r>
            <a:r>
              <a:rPr lang="en-US" altLang="zh-CN" sz="2400" smtClean="0">
                <a:sym typeface="Symbol" panose="05050102010706020507" pitchFamily="18" charset="2"/>
              </a:rPr>
              <a:t>)</a:t>
            </a:r>
            <a:r>
              <a:rPr lang="zh-CN" altLang="en-US" sz="2400" smtClean="0">
                <a:sym typeface="Symbol" panose="05050102010706020507" pitchFamily="18" charset="2"/>
              </a:rPr>
              <a:t>，当对长</a:t>
            </a:r>
            <a:r>
              <a:rPr lang="zh-CN" altLang="en-US" sz="2000" smtClean="0"/>
              <a:t>＜</a:t>
            </a:r>
            <a:r>
              <a:rPr lang="en-US" altLang="zh-CN" sz="2400" smtClean="0">
                <a:sym typeface="Symbol" panose="05050102010706020507" pitchFamily="18" charset="2"/>
              </a:rPr>
              <a:t>m</a:t>
            </a:r>
            <a:r>
              <a:rPr lang="zh-CN" altLang="en-US" sz="2400" smtClean="0">
                <a:sym typeface="Symbol" panose="05050102010706020507" pitchFamily="18" charset="2"/>
              </a:rPr>
              <a:t>（</a:t>
            </a:r>
            <a:r>
              <a:rPr lang="en-US" altLang="zh-CN" sz="2400" smtClean="0">
                <a:sym typeface="Symbol" panose="05050102010706020507" pitchFamily="18" charset="2"/>
              </a:rPr>
              <a:t>m</a:t>
            </a:r>
            <a:r>
              <a:rPr lang="zh-CN" altLang="en-US" sz="2400" smtClean="0">
                <a:sym typeface="Symbol" panose="05050102010706020507" pitchFamily="18" charset="2"/>
              </a:rPr>
              <a:t>是一个固定的正整数）时，服务员用速率</a:t>
            </a:r>
            <a:r>
              <a:rPr lang="en-US" altLang="zh-CN" sz="2400" baseline="-25000" smtClean="0">
                <a:sym typeface="Symbol" panose="05050102010706020507" pitchFamily="18" charset="2"/>
              </a:rPr>
              <a:t>1</a:t>
            </a:r>
            <a:r>
              <a:rPr lang="zh-CN" altLang="en-US" sz="2400" smtClean="0">
                <a:sym typeface="Symbol" panose="05050102010706020507" pitchFamily="18" charset="2"/>
              </a:rPr>
              <a:t>工作，当对长</a:t>
            </a:r>
            <a:r>
              <a:rPr lang="zh-CN" altLang="en-US" sz="2000" smtClean="0"/>
              <a:t>≥</a:t>
            </a:r>
            <a:r>
              <a:rPr lang="en-US" altLang="zh-CN" sz="2400" smtClean="0">
                <a:sym typeface="Symbol" panose="05050102010706020507" pitchFamily="18" charset="2"/>
              </a:rPr>
              <a:t>m</a:t>
            </a:r>
            <a:r>
              <a:rPr lang="zh-CN" altLang="en-US" sz="2400" smtClean="0">
                <a:sym typeface="Symbol" panose="05050102010706020507" pitchFamily="18" charset="2"/>
              </a:rPr>
              <a:t>时，服务员用速率</a:t>
            </a:r>
            <a:r>
              <a:rPr lang="en-US" altLang="zh-CN" sz="2400" baseline="-25000" smtClean="0">
                <a:sym typeface="Symbol" panose="05050102010706020507" pitchFamily="18" charset="2"/>
              </a:rPr>
              <a:t>2</a:t>
            </a:r>
            <a:r>
              <a:rPr lang="zh-CN" altLang="en-US" sz="2400" smtClean="0">
                <a:sym typeface="Symbol" panose="05050102010706020507" pitchFamily="18" charset="2"/>
              </a:rPr>
              <a:t>工作；</a:t>
            </a:r>
          </a:p>
          <a:p>
            <a:pPr marL="457200" indent="-457200" eaLnBrk="1" hangingPunct="1">
              <a:lnSpc>
                <a:spcPct val="114000"/>
              </a:lnSpc>
              <a:buClr>
                <a:srgbClr val="CC00CC"/>
              </a:buClr>
              <a:buFont typeface="Wingdings" panose="05000000000000000000" pitchFamily="2" charset="2"/>
              <a:buChar char="v"/>
            </a:pPr>
            <a:r>
              <a:rPr lang="zh-CN" altLang="en-US" sz="2400" smtClean="0"/>
              <a:t>系统中只有一个服务台；</a:t>
            </a:r>
          </a:p>
          <a:p>
            <a:pPr marL="457200" indent="-457200" eaLnBrk="1" hangingPunct="1">
              <a:lnSpc>
                <a:spcPct val="114000"/>
              </a:lnSpc>
              <a:buClr>
                <a:srgbClr val="CC00CC"/>
              </a:buClr>
              <a:buFont typeface="Wingdings" panose="05000000000000000000" pitchFamily="2" charset="2"/>
              <a:buChar char="v"/>
            </a:pPr>
            <a:r>
              <a:rPr lang="zh-CN" altLang="en-US" sz="2400" smtClean="0"/>
              <a:t>容量为无穷大，而且到达过程与服务过程彼此独立。</a:t>
            </a:r>
            <a:endParaRPr lang="en-US" altLang="zh-CN" sz="2400" smtClean="0"/>
          </a:p>
          <a:p>
            <a:pPr marL="457200" indent="-457200" eaLnBrk="1" hangingPunct="1">
              <a:lnSpc>
                <a:spcPct val="114000"/>
              </a:lnSpc>
              <a:buClr>
                <a:srgbClr val="CC00CC"/>
              </a:buClr>
              <a:buFont typeface="Wingdings" panose="05000000000000000000" pitchFamily="2" charset="2"/>
              <a:buChar char="v"/>
            </a:pPr>
            <a:r>
              <a:rPr lang="zh-CN" altLang="en-US" sz="2400" smtClean="0"/>
              <a:t>讨论队长、等待队长、等待时间和逗留时间的极限分布及平均队长、平均等待队长、平均等待时间和平均逗留时间</a:t>
            </a:r>
          </a:p>
        </p:txBody>
      </p:sp>
      <p:sp>
        <p:nvSpPr>
          <p:cNvPr id="82949" name="Rectangle 3"/>
          <p:cNvSpPr>
            <a:spLocks noGrp="1" noChangeArrowheads="1"/>
          </p:cNvSpPr>
          <p:nvPr>
            <p:ph type="title"/>
          </p:nvPr>
        </p:nvSpPr>
        <p:spPr>
          <a:xfrm>
            <a:off x="1219200" y="327025"/>
            <a:ext cx="7467600" cy="677863"/>
          </a:xfrm>
          <a:noFill/>
        </p:spPr>
        <p:txBody>
          <a:bodyPr/>
          <a:lstStyle/>
          <a:p>
            <a:r>
              <a:rPr lang="zh-CN" altLang="en-US" sz="4400" smtClean="0">
                <a:latin typeface="黑体" panose="02010609060101010101" pitchFamily="49" charset="-122"/>
              </a:rPr>
              <a:t>本节习题</a:t>
            </a:r>
          </a:p>
        </p:txBody>
      </p:sp>
      <p:graphicFrame>
        <p:nvGraphicFramePr>
          <p:cNvPr id="260100" name="Object 4"/>
          <p:cNvGraphicFramePr>
            <a:graphicFrameLocks noChangeAspect="1"/>
          </p:cNvGraphicFramePr>
          <p:nvPr/>
        </p:nvGraphicFramePr>
        <p:xfrm>
          <a:off x="4324350" y="2206625"/>
          <a:ext cx="622300" cy="685800"/>
        </p:xfrm>
        <a:graphic>
          <a:graphicData uri="http://schemas.openxmlformats.org/presentationml/2006/ole">
            <mc:AlternateContent xmlns:mc="http://schemas.openxmlformats.org/markup-compatibility/2006">
              <mc:Choice xmlns:v="urn:schemas-microsoft-com:vml" Requires="v">
                <p:oleObj spid="_x0000_s82953" name="Equation" r:id="rId4" imgW="368140" imgH="406224" progId="Equation.3">
                  <p:embed/>
                </p:oleObj>
              </mc:Choice>
              <mc:Fallback>
                <p:oleObj name="Equation" r:id="rId4" imgW="368140" imgH="40622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4350" y="2206625"/>
                        <a:ext cx="622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A9B9A425-8A65-4A27-8A29-5AFD7D681169}" type="slidenum">
              <a:rPr lang="zh-CN" altLang="en-US" sz="1800" smtClean="0">
                <a:solidFill>
                  <a:srgbClr val="00FF00"/>
                </a:solidFill>
                <a:ea typeface="黑体" panose="02010609060101010101" pitchFamily="49" charset="-122"/>
              </a:rPr>
              <a:pPr/>
              <a:t>39</a:t>
            </a:fld>
            <a:endParaRPr lang="zh-CN" altLang="en-US" sz="1800" smtClean="0">
              <a:solidFill>
                <a:srgbClr val="00FF00"/>
              </a:solidFill>
              <a:ea typeface="黑体" panose="020106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5266">
                                            <p:txEl>
                                              <p:pRg st="0" end="0"/>
                                            </p:txEl>
                                          </p:spTgt>
                                        </p:tgtEl>
                                        <p:attrNameLst>
                                          <p:attrName>style.visibility</p:attrName>
                                        </p:attrNameLst>
                                      </p:cBhvr>
                                      <p:to>
                                        <p:strVal val="visible"/>
                                      </p:to>
                                    </p:set>
                                    <p:anim calcmode="lin" valueType="num">
                                      <p:cBhvr additive="base">
                                        <p:cTn id="7" dur="500" fill="hold"/>
                                        <p:tgtEl>
                                          <p:spTgt spid="3952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526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95266">
                                            <p:txEl>
                                              <p:pRg st="1" end="1"/>
                                            </p:txEl>
                                          </p:spTgt>
                                        </p:tgtEl>
                                        <p:attrNameLst>
                                          <p:attrName>style.visibility</p:attrName>
                                        </p:attrNameLst>
                                      </p:cBhvr>
                                      <p:to>
                                        <p:strVal val="visible"/>
                                      </p:to>
                                    </p:set>
                                    <p:anim calcmode="lin" valueType="num">
                                      <p:cBhvr additive="base">
                                        <p:cTn id="12" dur="500" fill="hold"/>
                                        <p:tgtEl>
                                          <p:spTgt spid="39526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9526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95266">
                                            <p:txEl>
                                              <p:pRg st="2" end="2"/>
                                            </p:txEl>
                                          </p:spTgt>
                                        </p:tgtEl>
                                        <p:attrNameLst>
                                          <p:attrName>style.visibility</p:attrName>
                                        </p:attrNameLst>
                                      </p:cBhvr>
                                      <p:to>
                                        <p:strVal val="visible"/>
                                      </p:to>
                                    </p:set>
                                    <p:anim calcmode="lin" valueType="num">
                                      <p:cBhvr additive="base">
                                        <p:cTn id="17" dur="500" fill="hold"/>
                                        <p:tgtEl>
                                          <p:spTgt spid="39526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95266">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95266">
                                            <p:txEl>
                                              <p:pRg st="3" end="3"/>
                                            </p:txEl>
                                          </p:spTgt>
                                        </p:tgtEl>
                                        <p:attrNameLst>
                                          <p:attrName>style.visibility</p:attrName>
                                        </p:attrNameLst>
                                      </p:cBhvr>
                                      <p:to>
                                        <p:strVal val="visible"/>
                                      </p:to>
                                    </p:set>
                                    <p:anim calcmode="lin" valueType="num">
                                      <p:cBhvr additive="base">
                                        <p:cTn id="22" dur="500" fill="hold"/>
                                        <p:tgtEl>
                                          <p:spTgt spid="39526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95266">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95266">
                                            <p:txEl>
                                              <p:pRg st="4" end="4"/>
                                            </p:txEl>
                                          </p:spTgt>
                                        </p:tgtEl>
                                        <p:attrNameLst>
                                          <p:attrName>style.visibility</p:attrName>
                                        </p:attrNameLst>
                                      </p:cBhvr>
                                      <p:to>
                                        <p:strVal val="visible"/>
                                      </p:to>
                                    </p:set>
                                    <p:anim calcmode="lin" valueType="num">
                                      <p:cBhvr additive="base">
                                        <p:cTn id="27" dur="500" fill="hold"/>
                                        <p:tgtEl>
                                          <p:spTgt spid="39526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95266">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95266">
                                            <p:txEl>
                                              <p:pRg st="5" end="5"/>
                                            </p:txEl>
                                          </p:spTgt>
                                        </p:tgtEl>
                                        <p:attrNameLst>
                                          <p:attrName>style.visibility</p:attrName>
                                        </p:attrNameLst>
                                      </p:cBhvr>
                                      <p:to>
                                        <p:strVal val="visible"/>
                                      </p:to>
                                    </p:set>
                                    <p:anim calcmode="lin" valueType="num">
                                      <p:cBhvr additive="base">
                                        <p:cTn id="32" dur="500" fill="hold"/>
                                        <p:tgtEl>
                                          <p:spTgt spid="39526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95266">
                                            <p:txEl>
                                              <p:pRg st="5" end="5"/>
                                            </p:txEl>
                                          </p:spTgt>
                                        </p:tgtEl>
                                        <p:attrNameLst>
                                          <p:attrName>ppt_y</p:attrName>
                                        </p:attrNameLst>
                                      </p:cBhvr>
                                      <p:tavLst>
                                        <p:tav tm="0">
                                          <p:val>
                                            <p:strVal val="#ppt_y"/>
                                          </p:val>
                                        </p:tav>
                                        <p:tav tm="100000">
                                          <p:val>
                                            <p:strVal val="#ppt_y"/>
                                          </p:val>
                                        </p:tav>
                                      </p:tavLst>
                                    </p:anim>
                                  </p:childTnLst>
                                </p:cTn>
                              </p:par>
                              <p:par>
                                <p:cTn id="34" presetID="1" presetClass="entr" presetSubtype="0" fill="hold" nodeType="withEffect">
                                  <p:stCondLst>
                                    <p:cond delay="0"/>
                                  </p:stCondLst>
                                  <p:childTnLst>
                                    <p:set>
                                      <p:cBhvr>
                                        <p:cTn id="35" dur="1" fill="hold">
                                          <p:stCondLst>
                                            <p:cond delay="499"/>
                                          </p:stCondLst>
                                        </p:cTn>
                                        <p:tgtEl>
                                          <p:spTgt spid="260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9824CBF-CCA5-458B-8D5F-A57EE157298D}"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112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1268" name="Rectangle 2"/>
          <p:cNvSpPr>
            <a:spLocks noGrp="1" noChangeArrowheads="1"/>
          </p:cNvSpPr>
          <p:nvPr>
            <p:ph type="title"/>
          </p:nvPr>
        </p:nvSpPr>
        <p:spPr>
          <a:xfrm>
            <a:off x="1066800" y="358775"/>
            <a:ext cx="7848600" cy="609600"/>
          </a:xfrm>
        </p:spPr>
        <p:txBody>
          <a:bodyPr/>
          <a:lstStyle/>
          <a:p>
            <a:pPr eaLnBrk="1" hangingPunct="1"/>
            <a:r>
              <a:rPr lang="en-US" altLang="zh-CN" smtClean="0">
                <a:latin typeface="黑体" panose="02010609060101010101" pitchFamily="49" charset="-122"/>
              </a:rPr>
              <a:t>§5.2 </a:t>
            </a:r>
            <a:r>
              <a:rPr lang="zh-CN" altLang="en-US" smtClean="0">
                <a:latin typeface="黑体" panose="02010609060101010101" pitchFamily="49" charset="-122"/>
              </a:rPr>
              <a:t>具有可变输入率的</a:t>
            </a:r>
            <a:r>
              <a:rPr lang="en-US" altLang="zh-CN" smtClean="0">
                <a:latin typeface="黑体" panose="02010609060101010101" pitchFamily="49" charset="-122"/>
              </a:rPr>
              <a:t>M/M/1/</a:t>
            </a:r>
            <a:r>
              <a:rPr lang="en-US" altLang="zh-CN" smtClean="0">
                <a:latin typeface="黑体" panose="02010609060101010101" pitchFamily="49" charset="-122"/>
                <a:sym typeface="Symbol" panose="05050102010706020507" pitchFamily="18" charset="2"/>
              </a:rPr>
              <a:t></a:t>
            </a:r>
          </a:p>
        </p:txBody>
      </p:sp>
      <p:sp>
        <p:nvSpPr>
          <p:cNvPr id="259075" name="Rectangle 3"/>
          <p:cNvSpPr>
            <a:spLocks noGrp="1" noChangeArrowheads="1"/>
          </p:cNvSpPr>
          <p:nvPr>
            <p:ph type="body" idx="1"/>
          </p:nvPr>
        </p:nvSpPr>
        <p:spPr>
          <a:xfrm>
            <a:off x="1116013" y="1143000"/>
            <a:ext cx="7559675" cy="5338763"/>
          </a:xfrm>
        </p:spPr>
        <p:txBody>
          <a:bodyPr/>
          <a:lstStyle/>
          <a:p>
            <a:pPr marL="0" indent="719138" algn="just" eaLnBrk="1" hangingPunct="1">
              <a:lnSpc>
                <a:spcPct val="140000"/>
              </a:lnSpc>
              <a:buClr>
                <a:srgbClr val="CC00CC"/>
              </a:buClr>
              <a:buFont typeface="Wingdings" panose="05000000000000000000" pitchFamily="2" charset="2"/>
              <a:buNone/>
            </a:pPr>
            <a:r>
              <a:rPr lang="zh-CN" altLang="en-US" smtClean="0">
                <a:latin typeface="黑体" panose="02010609060101010101" pitchFamily="49" charset="-122"/>
              </a:rPr>
              <a:t>在实际中，尽管顾客源源不断到达，但并不一定进入排队系统接受服务。常见的一种现象就是到达的顾客看到系统空闲或者等待的顾客不多则进入系统接受服务，看到前面排着长对时则产生犹豫，考虑是否排队接受服务，这样，如果排队人数少时进入系统接受服务的可能性就大，排队人数多则进入系统接受服务的可能性就小。顾客进入系统接受服务的可能性大小可用一概率表示，一般情况下是队长的函数。</a:t>
            </a:r>
          </a:p>
        </p:txBody>
      </p:sp>
      <p:sp>
        <p:nvSpPr>
          <p:cNvPr id="1127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86964B4D-9321-4558-ABEF-62F6C249DAA5}" type="slidenum">
              <a:rPr lang="zh-CN" altLang="en-US" sz="1800" smtClean="0">
                <a:solidFill>
                  <a:srgbClr val="00FF00"/>
                </a:solidFill>
                <a:ea typeface="黑体" panose="02010609060101010101" pitchFamily="49" charset="-122"/>
              </a:rPr>
              <a:pPr/>
              <a:t>4</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
                                  </p:iterate>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left)">
                                      <p:cBhvr>
                                        <p:cTn id="7" dur="500"/>
                                        <p:tgtEl>
                                          <p:spTgt spid="259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A3FA49B-0986-4E42-80A7-4F1BEED6544D}"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1331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3316" name="Rectangle 2"/>
          <p:cNvSpPr>
            <a:spLocks noGrp="1" noChangeArrowheads="1"/>
          </p:cNvSpPr>
          <p:nvPr>
            <p:ph type="title"/>
          </p:nvPr>
        </p:nvSpPr>
        <p:spPr>
          <a:xfrm>
            <a:off x="1066800" y="358775"/>
            <a:ext cx="7848600" cy="609600"/>
          </a:xfrm>
        </p:spPr>
        <p:txBody>
          <a:bodyPr/>
          <a:lstStyle/>
          <a:p>
            <a:pPr eaLnBrk="1" hangingPunct="1"/>
            <a:r>
              <a:rPr lang="en-US" altLang="zh-CN" smtClean="0"/>
              <a:t>1.</a:t>
            </a:r>
            <a:r>
              <a:rPr lang="zh-CN" altLang="en-US" smtClean="0"/>
              <a:t>问题的叙述</a:t>
            </a:r>
            <a:endParaRPr lang="zh-CN" altLang="en-US" smtClean="0">
              <a:sym typeface="Symbol" panose="05050102010706020507" pitchFamily="18" charset="2"/>
            </a:endParaRPr>
          </a:p>
        </p:txBody>
      </p:sp>
      <p:sp>
        <p:nvSpPr>
          <p:cNvPr id="260099" name="Rectangle 3"/>
          <p:cNvSpPr>
            <a:spLocks noGrp="1" noChangeArrowheads="1"/>
          </p:cNvSpPr>
          <p:nvPr>
            <p:ph type="body" idx="1"/>
          </p:nvPr>
        </p:nvSpPr>
        <p:spPr>
          <a:xfrm>
            <a:off x="990600" y="1143000"/>
            <a:ext cx="7848600" cy="5386388"/>
          </a:xfrm>
        </p:spPr>
        <p:txBody>
          <a:bodyPr/>
          <a:lstStyle/>
          <a:p>
            <a:pPr marL="457200" indent="-457200" eaLnBrk="1" hangingPunct="1">
              <a:lnSpc>
                <a:spcPct val="140000"/>
              </a:lnSpc>
              <a:buClr>
                <a:srgbClr val="CC00CC"/>
              </a:buClr>
              <a:buFont typeface="Wingdings" panose="05000000000000000000" pitchFamily="2" charset="2"/>
              <a:buChar char="v"/>
            </a:pPr>
            <a:r>
              <a:rPr lang="zh-CN" altLang="en-US" smtClean="0"/>
              <a:t>顾客到达为参数</a:t>
            </a:r>
            <a:r>
              <a:rPr lang="zh-CN" altLang="en-US" smtClean="0">
                <a:sym typeface="Symbol" panose="05050102010706020507" pitchFamily="18" charset="2"/>
              </a:rPr>
              <a:t></a:t>
            </a:r>
            <a:r>
              <a:rPr lang="en-US" altLang="zh-CN" smtClean="0">
                <a:sym typeface="Symbol" panose="05050102010706020507" pitchFamily="18" charset="2"/>
              </a:rPr>
              <a:t>(&gt;0)</a:t>
            </a:r>
            <a:r>
              <a:rPr lang="zh-CN" altLang="en-US" smtClean="0"/>
              <a:t>的泊松过程 ；</a:t>
            </a:r>
          </a:p>
          <a:p>
            <a:pPr marL="457200" indent="-457200" eaLnBrk="1" hangingPunct="1">
              <a:lnSpc>
                <a:spcPct val="140000"/>
              </a:lnSpc>
              <a:buClr>
                <a:srgbClr val="CC00CC"/>
              </a:buClr>
              <a:buFont typeface="Wingdings" panose="05000000000000000000" pitchFamily="2" charset="2"/>
              <a:buChar char="v"/>
            </a:pPr>
            <a:r>
              <a:rPr lang="zh-CN" altLang="en-US" smtClean="0"/>
              <a:t>顾客到达看到队长为</a:t>
            </a:r>
            <a:r>
              <a:rPr lang="en-US" altLang="zh-CN" smtClean="0"/>
              <a:t>k</a:t>
            </a:r>
            <a:r>
              <a:rPr lang="zh-CN" altLang="en-US" smtClean="0"/>
              <a:t>时，进入系统的概率为</a:t>
            </a:r>
            <a:r>
              <a:rPr lang="en-US" altLang="zh-CN" smtClean="0"/>
              <a:t>a</a:t>
            </a:r>
            <a:r>
              <a:rPr lang="en-US" altLang="zh-CN" baseline="-25000" smtClean="0"/>
              <a:t>k</a:t>
            </a:r>
            <a:r>
              <a:rPr lang="en-US" altLang="zh-CN" smtClean="0"/>
              <a:t>(0</a:t>
            </a:r>
            <a:r>
              <a:rPr lang="zh-CN" altLang="en-US" smtClean="0"/>
              <a:t>＜</a:t>
            </a:r>
            <a:r>
              <a:rPr lang="en-US" altLang="zh-CN" smtClean="0"/>
              <a:t>a</a:t>
            </a:r>
            <a:r>
              <a:rPr lang="en-US" altLang="zh-CN" baseline="-25000" smtClean="0"/>
              <a:t>k</a:t>
            </a:r>
            <a:r>
              <a:rPr lang="zh-CN" altLang="en-US" smtClean="0"/>
              <a:t>＜</a:t>
            </a:r>
            <a:r>
              <a:rPr lang="en-US" altLang="zh-CN" smtClean="0"/>
              <a:t>1)</a:t>
            </a:r>
            <a:r>
              <a:rPr lang="zh-CN" altLang="en-US" smtClean="0"/>
              <a:t>，</a:t>
            </a:r>
            <a:r>
              <a:rPr lang="en-US" altLang="zh-CN" smtClean="0"/>
              <a:t>1</a:t>
            </a:r>
            <a:r>
              <a:rPr lang="zh-CN" altLang="en-US" smtClean="0"/>
              <a:t>＝</a:t>
            </a:r>
            <a:r>
              <a:rPr lang="en-US" altLang="zh-CN" smtClean="0"/>
              <a:t>a</a:t>
            </a:r>
            <a:r>
              <a:rPr lang="en-US" altLang="zh-CN" baseline="-25000" smtClean="0"/>
              <a:t>0</a:t>
            </a:r>
            <a:r>
              <a:rPr lang="zh-CN" altLang="en-US" smtClean="0"/>
              <a:t>＞</a:t>
            </a:r>
            <a:r>
              <a:rPr lang="en-US" altLang="zh-CN" smtClean="0"/>
              <a:t>a</a:t>
            </a:r>
            <a:r>
              <a:rPr lang="en-US" altLang="zh-CN" baseline="-25000" smtClean="0"/>
              <a:t>1</a:t>
            </a:r>
            <a:r>
              <a:rPr lang="zh-CN" altLang="en-US" smtClean="0"/>
              <a:t>＞</a:t>
            </a:r>
            <a:r>
              <a:rPr lang="en-US" altLang="zh-CN" smtClean="0"/>
              <a:t>…</a:t>
            </a:r>
            <a:r>
              <a:rPr lang="zh-CN" altLang="en-US" smtClean="0"/>
              <a:t>＞</a:t>
            </a:r>
            <a:r>
              <a:rPr lang="en-US" altLang="zh-CN" smtClean="0"/>
              <a:t>a</a:t>
            </a:r>
            <a:r>
              <a:rPr lang="en-US" altLang="zh-CN" baseline="-25000" smtClean="0"/>
              <a:t>k</a:t>
            </a:r>
            <a:r>
              <a:rPr lang="en-US" altLang="zh-CN" smtClean="0"/>
              <a:t>→0(k→</a:t>
            </a:r>
            <a:r>
              <a:rPr lang="en-US" altLang="zh-CN" smtClean="0">
                <a:sym typeface="Symbol" panose="05050102010706020507" pitchFamily="18" charset="2"/>
              </a:rPr>
              <a:t></a:t>
            </a:r>
            <a:r>
              <a:rPr lang="en-US" altLang="zh-CN" smtClean="0"/>
              <a:t>)</a:t>
            </a:r>
            <a:r>
              <a:rPr lang="zh-CN" altLang="en-US" smtClean="0"/>
              <a:t>，即排队越长进入的可能性越小</a:t>
            </a:r>
            <a:r>
              <a:rPr lang="en-US" altLang="zh-CN" smtClean="0"/>
              <a:t>(</a:t>
            </a:r>
            <a:r>
              <a:rPr lang="zh-CN" altLang="en-US" smtClean="0"/>
              <a:t>令</a:t>
            </a:r>
            <a:r>
              <a:rPr lang="en-US" altLang="zh-CN" smtClean="0"/>
              <a:t>a</a:t>
            </a:r>
            <a:r>
              <a:rPr lang="en-US" altLang="zh-CN" baseline="-25000" smtClean="0"/>
              <a:t>k</a:t>
            </a:r>
            <a:r>
              <a:rPr lang="zh-CN" altLang="en-US" smtClean="0"/>
              <a:t>＝      </a:t>
            </a:r>
            <a:r>
              <a:rPr lang="en-US" altLang="zh-CN" smtClean="0"/>
              <a:t>)</a:t>
            </a:r>
            <a:r>
              <a:rPr lang="zh-CN" altLang="en-US" smtClean="0"/>
              <a:t>；</a:t>
            </a:r>
          </a:p>
          <a:p>
            <a:pPr marL="457200" indent="-457200" eaLnBrk="1" hangingPunct="1">
              <a:lnSpc>
                <a:spcPct val="140000"/>
              </a:lnSpc>
              <a:buClr>
                <a:srgbClr val="CC00CC"/>
              </a:buClr>
              <a:buFont typeface="Wingdings" panose="05000000000000000000" pitchFamily="2" charset="2"/>
              <a:buChar char="v"/>
            </a:pPr>
            <a:r>
              <a:rPr lang="zh-CN" altLang="en-US" smtClean="0"/>
              <a:t>顾客所需的服务时间序列</a:t>
            </a:r>
            <a:r>
              <a:rPr lang="en-US" altLang="zh-CN" smtClean="0"/>
              <a:t>{</a:t>
            </a:r>
            <a:r>
              <a:rPr lang="en-US" altLang="zh-CN" smtClean="0">
                <a:sym typeface="Symbol" panose="05050102010706020507" pitchFamily="18" charset="2"/>
              </a:rPr>
              <a:t></a:t>
            </a:r>
            <a:r>
              <a:rPr lang="en-US" altLang="zh-CN" baseline="-25000" smtClean="0">
                <a:sym typeface="Symbol" panose="05050102010706020507" pitchFamily="18" charset="2"/>
              </a:rPr>
              <a:t>n</a:t>
            </a:r>
            <a:r>
              <a:rPr lang="en-US" altLang="zh-CN" smtClean="0">
                <a:sym typeface="Symbol" panose="05050102010706020507" pitchFamily="18" charset="2"/>
              </a:rPr>
              <a:t>,n1</a:t>
            </a:r>
            <a:r>
              <a:rPr lang="en-US" altLang="zh-CN" smtClean="0"/>
              <a:t>}</a:t>
            </a:r>
            <a:r>
              <a:rPr lang="zh-CN" altLang="en-US" smtClean="0"/>
              <a:t>独立、服从参数为</a:t>
            </a:r>
            <a:r>
              <a:rPr lang="zh-CN" altLang="en-US" smtClean="0">
                <a:sym typeface="Symbol" panose="05050102010706020507" pitchFamily="18" charset="2"/>
              </a:rPr>
              <a:t></a:t>
            </a:r>
            <a:r>
              <a:rPr lang="en-US" altLang="zh-CN" smtClean="0">
                <a:sym typeface="Symbol" panose="05050102010706020507" pitchFamily="18" charset="2"/>
              </a:rPr>
              <a:t>(&gt;0)</a:t>
            </a:r>
            <a:r>
              <a:rPr lang="zh-CN" altLang="en-US" smtClean="0"/>
              <a:t>的负指数分布；</a:t>
            </a:r>
          </a:p>
          <a:p>
            <a:pPr marL="457200" indent="-457200" eaLnBrk="1" hangingPunct="1">
              <a:lnSpc>
                <a:spcPct val="140000"/>
              </a:lnSpc>
              <a:buClr>
                <a:srgbClr val="CC00CC"/>
              </a:buClr>
              <a:buFont typeface="Wingdings" panose="05000000000000000000" pitchFamily="2" charset="2"/>
              <a:buChar char="v"/>
            </a:pPr>
            <a:r>
              <a:rPr lang="zh-CN" altLang="en-US" smtClean="0"/>
              <a:t>系统中只有一个服务台；</a:t>
            </a:r>
          </a:p>
          <a:p>
            <a:pPr marL="457200" indent="-457200" eaLnBrk="1" hangingPunct="1">
              <a:lnSpc>
                <a:spcPct val="140000"/>
              </a:lnSpc>
              <a:buClr>
                <a:srgbClr val="CC00CC"/>
              </a:buClr>
              <a:buFont typeface="Wingdings" panose="05000000000000000000" pitchFamily="2" charset="2"/>
              <a:buChar char="v"/>
            </a:pPr>
            <a:r>
              <a:rPr lang="zh-CN" altLang="en-US" smtClean="0"/>
              <a:t>容量为无穷大，而且到达过程与服务过程彼此独立。</a:t>
            </a:r>
          </a:p>
        </p:txBody>
      </p:sp>
      <p:graphicFrame>
        <p:nvGraphicFramePr>
          <p:cNvPr id="260100" name="Object 4"/>
          <p:cNvGraphicFramePr>
            <a:graphicFrameLocks noChangeAspect="1"/>
          </p:cNvGraphicFramePr>
          <p:nvPr/>
        </p:nvGraphicFramePr>
        <p:xfrm>
          <a:off x="7192963" y="2943225"/>
          <a:ext cx="622300" cy="685800"/>
        </p:xfrm>
        <a:graphic>
          <a:graphicData uri="http://schemas.openxmlformats.org/presentationml/2006/ole">
            <mc:AlternateContent xmlns:mc="http://schemas.openxmlformats.org/markup-compatibility/2006">
              <mc:Choice xmlns:v="urn:schemas-microsoft-com:vml" Requires="v">
                <p:oleObj spid="_x0000_s13321" name="Equation" r:id="rId4" imgW="368140" imgH="406224" progId="Equation.3">
                  <p:embed/>
                </p:oleObj>
              </mc:Choice>
              <mc:Fallback>
                <p:oleObj name="Equation" r:id="rId4" imgW="368140" imgH="40622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2963" y="2943225"/>
                        <a:ext cx="622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EE68A921-25A6-4501-9447-90C2AD80F9B0}" type="slidenum">
              <a:rPr lang="zh-CN" altLang="en-US" sz="1800" smtClean="0">
                <a:solidFill>
                  <a:srgbClr val="00FF00"/>
                </a:solidFill>
                <a:ea typeface="黑体" panose="02010609060101010101" pitchFamily="49" charset="-122"/>
              </a:rPr>
              <a:pPr/>
              <a:t>5</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499"/>
                                          </p:stCondLst>
                                        </p:cTn>
                                        <p:tgtEl>
                                          <p:spTgt spid="2601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0099">
                                            <p:txEl>
                                              <p:pRg st="2" end="2"/>
                                            </p:txEl>
                                          </p:spTgt>
                                        </p:tgtEl>
                                        <p:attrNameLst>
                                          <p:attrName>style.visibility</p:attrName>
                                        </p:attrNameLst>
                                      </p:cBhvr>
                                      <p:to>
                                        <p:strVal val="visible"/>
                                      </p:to>
                                    </p:set>
                                    <p:anim calcmode="lin" valueType="num">
                                      <p:cBhvr additive="base">
                                        <p:cTn id="21"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60099">
                                            <p:txEl>
                                              <p:pRg st="3" end="3"/>
                                            </p:txEl>
                                          </p:spTgt>
                                        </p:tgtEl>
                                        <p:attrNameLst>
                                          <p:attrName>style.visibility</p:attrName>
                                        </p:attrNameLst>
                                      </p:cBhvr>
                                      <p:to>
                                        <p:strVal val="visible"/>
                                      </p:to>
                                    </p:set>
                                    <p:anim calcmode="lin" valueType="num">
                                      <p:cBhvr additive="base">
                                        <p:cTn id="27" dur="500" fill="hold"/>
                                        <p:tgtEl>
                                          <p:spTgt spid="260099">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0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0099">
                                            <p:txEl>
                                              <p:pRg st="4" end="4"/>
                                            </p:txEl>
                                          </p:spTgt>
                                        </p:tgtEl>
                                        <p:attrNameLst>
                                          <p:attrName>style.visibility</p:attrName>
                                        </p:attrNameLst>
                                      </p:cBhvr>
                                      <p:to>
                                        <p:strVal val="visible"/>
                                      </p:to>
                                    </p:set>
                                    <p:anim calcmode="lin" valueType="num">
                                      <p:cBhvr additive="base">
                                        <p:cTn id="33" dur="500" fill="hold"/>
                                        <p:tgtEl>
                                          <p:spTgt spid="260099">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0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4DA1F43-EBE5-4693-8EF1-40333319D539}"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153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5364" name="Rectangle 2"/>
          <p:cNvSpPr>
            <a:spLocks noGrp="1" noChangeArrowheads="1"/>
          </p:cNvSpPr>
          <p:nvPr>
            <p:ph type="title"/>
          </p:nvPr>
        </p:nvSpPr>
        <p:spPr/>
        <p:txBody>
          <a:bodyPr/>
          <a:lstStyle/>
          <a:p>
            <a:pPr eaLnBrk="1" hangingPunct="1"/>
            <a:r>
              <a:rPr lang="en-US" altLang="zh-CN" smtClean="0"/>
              <a:t>2.</a:t>
            </a:r>
            <a:r>
              <a:rPr lang="zh-CN" altLang="en-US" smtClean="0"/>
              <a:t>队长</a:t>
            </a:r>
          </a:p>
        </p:txBody>
      </p:sp>
      <p:sp>
        <p:nvSpPr>
          <p:cNvPr id="261123" name="Rectangle 3"/>
          <p:cNvSpPr>
            <a:spLocks noGrp="1" noChangeArrowheads="1"/>
          </p:cNvSpPr>
          <p:nvPr>
            <p:ph type="body" idx="1"/>
          </p:nvPr>
        </p:nvSpPr>
        <p:spPr>
          <a:xfrm>
            <a:off x="1822450" y="1143000"/>
            <a:ext cx="6565900" cy="438150"/>
          </a:xfrm>
        </p:spPr>
        <p:txBody>
          <a:bodyPr/>
          <a:lstStyle/>
          <a:p>
            <a:pPr eaLnBrk="1" hangingPunct="1">
              <a:buFont typeface="Wingdings" panose="05000000000000000000" pitchFamily="2" charset="2"/>
              <a:buNone/>
            </a:pPr>
            <a:r>
              <a:rPr lang="zh-CN" altLang="en-US" sz="2400" smtClean="0"/>
              <a:t>我们仍用</a:t>
            </a:r>
            <a:r>
              <a:rPr lang="en-US" altLang="zh-CN" sz="2400" smtClean="0"/>
              <a:t>N(t)</a:t>
            </a:r>
            <a:r>
              <a:rPr lang="zh-CN" altLang="en-US" sz="2400" smtClean="0"/>
              <a:t>表示在时刻</a:t>
            </a:r>
            <a:r>
              <a:rPr lang="en-US" altLang="zh-CN" sz="2400" smtClean="0"/>
              <a:t>t</a:t>
            </a:r>
            <a:r>
              <a:rPr lang="zh-CN" altLang="en-US" sz="2400" smtClean="0"/>
              <a:t>系统中的顾客数，</a:t>
            </a:r>
            <a:r>
              <a:rPr lang="zh-CN" altLang="en-US" sz="2400" smtClean="0">
                <a:sym typeface="Symbol" panose="05050102010706020507" pitchFamily="18" charset="2"/>
              </a:rPr>
              <a:t>令</a:t>
            </a:r>
          </a:p>
        </p:txBody>
      </p:sp>
      <p:sp>
        <p:nvSpPr>
          <p:cNvPr id="261124" name="Rectangle 4"/>
          <p:cNvSpPr>
            <a:spLocks noChangeArrowheads="1"/>
          </p:cNvSpPr>
          <p:nvPr/>
        </p:nvSpPr>
        <p:spPr bwMode="auto">
          <a:xfrm>
            <a:off x="1600200" y="1682750"/>
            <a:ext cx="7239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a:sym typeface="Symbol" panose="05050102010706020507" pitchFamily="18" charset="2"/>
              </a:rPr>
              <a:t>p</a:t>
            </a:r>
            <a:r>
              <a:rPr lang="en-US" altLang="zh-CN" sz="2400" baseline="-25000">
                <a:sym typeface="Symbol" panose="05050102010706020507" pitchFamily="18" charset="2"/>
              </a:rPr>
              <a:t>ij</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P{N(t+t)</a:t>
            </a:r>
            <a:r>
              <a:rPr lang="zh-CN" altLang="en-US" sz="2400">
                <a:sym typeface="Symbol" panose="05050102010706020507" pitchFamily="18" charset="2"/>
              </a:rPr>
              <a:t>＝</a:t>
            </a:r>
            <a:r>
              <a:rPr lang="en-US" altLang="zh-CN" sz="2400">
                <a:sym typeface="Symbol" panose="05050102010706020507" pitchFamily="18" charset="2"/>
              </a:rPr>
              <a:t>j|N(t)</a:t>
            </a:r>
            <a:r>
              <a:rPr lang="zh-CN" altLang="en-US" sz="2400">
                <a:sym typeface="Symbol" panose="05050102010706020507" pitchFamily="18" charset="2"/>
              </a:rPr>
              <a:t>＝</a:t>
            </a:r>
            <a:r>
              <a:rPr lang="en-US" altLang="zh-CN" sz="2400">
                <a:sym typeface="Symbol" panose="05050102010706020507" pitchFamily="18" charset="2"/>
              </a:rPr>
              <a:t>i}</a:t>
            </a:r>
            <a:r>
              <a:rPr lang="zh-CN" altLang="en-US" sz="2400">
                <a:sym typeface="Symbol" panose="05050102010706020507" pitchFamily="18" charset="2"/>
              </a:rPr>
              <a:t>，</a:t>
            </a:r>
            <a:r>
              <a:rPr lang="en-US" altLang="zh-CN" sz="2400">
                <a:sym typeface="Symbol" panose="05050102010706020507" pitchFamily="18" charset="2"/>
              </a:rPr>
              <a:t>i,j</a:t>
            </a:r>
            <a:r>
              <a:rPr lang="zh-CN" altLang="en-US" sz="2400">
                <a:sym typeface="Symbol" panose="05050102010706020507" pitchFamily="18" charset="2"/>
              </a:rPr>
              <a:t>＝</a:t>
            </a:r>
            <a:r>
              <a:rPr lang="en-US" altLang="zh-CN" sz="2400">
                <a:sym typeface="Symbol" panose="05050102010706020507" pitchFamily="18" charset="2"/>
              </a:rPr>
              <a:t>0,1,2,…</a:t>
            </a:r>
          </a:p>
        </p:txBody>
      </p:sp>
      <p:sp>
        <p:nvSpPr>
          <p:cNvPr id="261125" name="Rectangle 5"/>
          <p:cNvSpPr>
            <a:spLocks noChangeArrowheads="1"/>
          </p:cNvSpPr>
          <p:nvPr/>
        </p:nvSpPr>
        <p:spPr bwMode="auto">
          <a:xfrm>
            <a:off x="1143000" y="2149475"/>
            <a:ext cx="777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则类似</a:t>
            </a:r>
            <a:r>
              <a:rPr lang="en-US" altLang="zh-CN" sz="2400">
                <a:sym typeface="Symbol" panose="05050102010706020507" pitchFamily="18" charset="2"/>
              </a:rPr>
              <a:t>§5.1</a:t>
            </a:r>
            <a:r>
              <a:rPr lang="zh-CN" altLang="en-US" sz="2400">
                <a:sym typeface="Symbol" panose="05050102010706020507" pitchFamily="18" charset="2"/>
              </a:rPr>
              <a:t>中</a:t>
            </a:r>
            <a:r>
              <a:rPr lang="en-US" altLang="zh-CN" sz="2400">
                <a:sym typeface="Symbol" panose="05050102010706020507" pitchFamily="18" charset="2"/>
              </a:rPr>
              <a:t>p</a:t>
            </a:r>
            <a:r>
              <a:rPr lang="en-US" altLang="zh-CN" sz="2400" baseline="-25000">
                <a:sym typeface="Symbol" panose="05050102010706020507" pitchFamily="18" charset="2"/>
              </a:rPr>
              <a:t>ij</a:t>
            </a:r>
            <a:r>
              <a:rPr lang="en-US" altLang="zh-CN" sz="2400">
                <a:sym typeface="Symbol" panose="05050102010706020507" pitchFamily="18" charset="2"/>
              </a:rPr>
              <a:t>(t)</a:t>
            </a:r>
            <a:r>
              <a:rPr lang="zh-CN" altLang="en-US" sz="2400">
                <a:sym typeface="Symbol" panose="05050102010706020507" pitchFamily="18" charset="2"/>
              </a:rPr>
              <a:t>的推导，有</a:t>
            </a:r>
          </a:p>
        </p:txBody>
      </p:sp>
      <p:graphicFrame>
        <p:nvGraphicFramePr>
          <p:cNvPr id="261126" name="Object 6"/>
          <p:cNvGraphicFramePr>
            <a:graphicFrameLocks noChangeAspect="1"/>
          </p:cNvGraphicFramePr>
          <p:nvPr/>
        </p:nvGraphicFramePr>
        <p:xfrm>
          <a:off x="2286000" y="2587625"/>
          <a:ext cx="5300663" cy="1966913"/>
        </p:xfrm>
        <a:graphic>
          <a:graphicData uri="http://schemas.openxmlformats.org/presentationml/2006/ole">
            <mc:AlternateContent xmlns:mc="http://schemas.openxmlformats.org/markup-compatibility/2006">
              <mc:Choice xmlns:v="urn:schemas-microsoft-com:vml" Requires="v">
                <p:oleObj spid="_x0000_s15374" name="Equation" r:id="rId4" imgW="2590800" imgH="965200" progId="Equation.3">
                  <p:embed/>
                </p:oleObj>
              </mc:Choice>
              <mc:Fallback>
                <p:oleObj name="Equation" r:id="rId4" imgW="2590800" imgH="965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587625"/>
                        <a:ext cx="5300663" cy="196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27" name="Rectangle 7"/>
          <p:cNvSpPr>
            <a:spLocks noChangeArrowheads="1"/>
          </p:cNvSpPr>
          <p:nvPr/>
        </p:nvSpPr>
        <p:spPr bwMode="auto">
          <a:xfrm>
            <a:off x="1066800" y="4438650"/>
            <a:ext cx="78486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于是，</a:t>
            </a:r>
            <a:r>
              <a:rPr lang="en-US" altLang="zh-CN" sz="2400">
                <a:sym typeface="Symbol" panose="05050102010706020507" pitchFamily="18" charset="2"/>
              </a:rPr>
              <a:t>{N(t)</a:t>
            </a:r>
            <a:r>
              <a:rPr lang="zh-CN" altLang="en-US" sz="2400">
                <a:sym typeface="Symbol" panose="05050102010706020507" pitchFamily="18" charset="2"/>
              </a:rPr>
              <a:t>，</a:t>
            </a:r>
            <a:r>
              <a:rPr lang="en-US" altLang="zh-CN" sz="2400">
                <a:sym typeface="Symbol" panose="05050102010706020507" pitchFamily="18" charset="2"/>
              </a:rPr>
              <a:t>t0}</a:t>
            </a:r>
            <a:r>
              <a:rPr lang="zh-CN" altLang="en-US" sz="2400">
                <a:sym typeface="Symbol" panose="05050102010706020507" pitchFamily="18" charset="2"/>
              </a:rPr>
              <a:t>是</a:t>
            </a:r>
            <a:r>
              <a:rPr lang="en-US" altLang="zh-CN" sz="2400">
                <a:sym typeface="Symbol" panose="05050102010706020507" pitchFamily="18" charset="2"/>
              </a:rPr>
              <a:t>E</a:t>
            </a:r>
            <a:r>
              <a:rPr lang="zh-CN" altLang="en-US" sz="2400">
                <a:sym typeface="Symbol" panose="05050102010706020507" pitchFamily="18" charset="2"/>
              </a:rPr>
              <a:t>＝</a:t>
            </a:r>
            <a:r>
              <a:rPr lang="en-US" altLang="zh-CN" sz="2400">
                <a:sym typeface="Symbol" panose="05050102010706020507" pitchFamily="18" charset="2"/>
              </a:rPr>
              <a:t>{0,1,2,…}</a:t>
            </a:r>
            <a:r>
              <a:rPr lang="zh-CN" altLang="en-US" sz="2400">
                <a:sym typeface="Symbol" panose="05050102010706020507" pitchFamily="18" charset="2"/>
              </a:rPr>
              <a:t>上的生灭过程，其参数为</a:t>
            </a:r>
          </a:p>
        </p:txBody>
      </p:sp>
      <p:graphicFrame>
        <p:nvGraphicFramePr>
          <p:cNvPr id="261128" name="Object 8"/>
          <p:cNvGraphicFramePr>
            <a:graphicFrameLocks noChangeAspect="1"/>
          </p:cNvGraphicFramePr>
          <p:nvPr/>
        </p:nvGraphicFramePr>
        <p:xfrm>
          <a:off x="3429000" y="5167313"/>
          <a:ext cx="2657475" cy="1385887"/>
        </p:xfrm>
        <a:graphic>
          <a:graphicData uri="http://schemas.openxmlformats.org/presentationml/2006/ole">
            <mc:AlternateContent xmlns:mc="http://schemas.openxmlformats.org/markup-compatibility/2006">
              <mc:Choice xmlns:v="urn:schemas-microsoft-com:vml" Requires="v">
                <p:oleObj spid="_x0000_s15375" name="Equation" r:id="rId6" imgW="1168400" imgH="609600" progId="Equation.3">
                  <p:embed/>
                </p:oleObj>
              </mc:Choice>
              <mc:Fallback>
                <p:oleObj name="Equation" r:id="rId6" imgW="1168400" imgH="609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5167313"/>
                        <a:ext cx="2657475" cy="1385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55342CC6-B293-40CF-9264-173B0ED1029F}" type="slidenum">
              <a:rPr lang="zh-CN" altLang="en-US" sz="1800" smtClean="0">
                <a:solidFill>
                  <a:srgbClr val="00FF00"/>
                </a:solidFill>
                <a:ea typeface="黑体" panose="02010609060101010101" pitchFamily="49" charset="-122"/>
              </a:rPr>
              <a:pPr/>
              <a:t>6</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500" fill="hold"/>
                                        <p:tgtEl>
                                          <p:spTgt spid="261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112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1124"/>
                                        </p:tgtEl>
                                        <p:attrNameLst>
                                          <p:attrName>style.visibility</p:attrName>
                                        </p:attrNameLst>
                                      </p:cBhvr>
                                      <p:to>
                                        <p:strVal val="visible"/>
                                      </p:to>
                                    </p:set>
                                    <p:anim calcmode="lin" valueType="num">
                                      <p:cBhvr additive="base">
                                        <p:cTn id="12" dur="500" fill="hold"/>
                                        <p:tgtEl>
                                          <p:spTgt spid="261124"/>
                                        </p:tgtEl>
                                        <p:attrNameLst>
                                          <p:attrName>ppt_x</p:attrName>
                                        </p:attrNameLst>
                                      </p:cBhvr>
                                      <p:tavLst>
                                        <p:tav tm="0">
                                          <p:val>
                                            <p:strVal val="#ppt_x"/>
                                          </p:val>
                                        </p:tav>
                                        <p:tav tm="100000">
                                          <p:val>
                                            <p:strVal val="#ppt_x"/>
                                          </p:val>
                                        </p:tav>
                                      </p:tavLst>
                                    </p:anim>
                                    <p:anim calcmode="lin" valueType="num">
                                      <p:cBhvr additive="base">
                                        <p:cTn id="13" dur="500" fill="hold"/>
                                        <p:tgtEl>
                                          <p:spTgt spid="26112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61125"/>
                                        </p:tgtEl>
                                        <p:attrNameLst>
                                          <p:attrName>style.visibility</p:attrName>
                                        </p:attrNameLst>
                                      </p:cBhvr>
                                      <p:to>
                                        <p:strVal val="visible"/>
                                      </p:to>
                                    </p:set>
                                    <p:anim calcmode="lin" valueType="num">
                                      <p:cBhvr additive="base">
                                        <p:cTn id="18" dur="500" fill="hold"/>
                                        <p:tgtEl>
                                          <p:spTgt spid="261125"/>
                                        </p:tgtEl>
                                        <p:attrNameLst>
                                          <p:attrName>ppt_x</p:attrName>
                                        </p:attrNameLst>
                                      </p:cBhvr>
                                      <p:tavLst>
                                        <p:tav tm="0">
                                          <p:val>
                                            <p:strVal val="#ppt_x"/>
                                          </p:val>
                                        </p:tav>
                                        <p:tav tm="100000">
                                          <p:val>
                                            <p:strVal val="#ppt_x"/>
                                          </p:val>
                                        </p:tav>
                                      </p:tavLst>
                                    </p:anim>
                                    <p:anim calcmode="lin" valueType="num">
                                      <p:cBhvr additive="base">
                                        <p:cTn id="19" dur="500" fill="hold"/>
                                        <p:tgtEl>
                                          <p:spTgt spid="26112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1126"/>
                                        </p:tgtEl>
                                        <p:attrNameLst>
                                          <p:attrName>style.visibility</p:attrName>
                                        </p:attrNameLst>
                                      </p:cBhvr>
                                      <p:to>
                                        <p:strVal val="visible"/>
                                      </p:to>
                                    </p:set>
                                    <p:anim calcmode="lin" valueType="num">
                                      <p:cBhvr additive="base">
                                        <p:cTn id="24" dur="500" fill="hold"/>
                                        <p:tgtEl>
                                          <p:spTgt spid="261126"/>
                                        </p:tgtEl>
                                        <p:attrNameLst>
                                          <p:attrName>ppt_x</p:attrName>
                                        </p:attrNameLst>
                                      </p:cBhvr>
                                      <p:tavLst>
                                        <p:tav tm="0">
                                          <p:val>
                                            <p:strVal val="#ppt_x"/>
                                          </p:val>
                                        </p:tav>
                                        <p:tav tm="100000">
                                          <p:val>
                                            <p:strVal val="#ppt_x"/>
                                          </p:val>
                                        </p:tav>
                                      </p:tavLst>
                                    </p:anim>
                                    <p:anim calcmode="lin" valueType="num">
                                      <p:cBhvr additive="base">
                                        <p:cTn id="25" dur="500" fill="hold"/>
                                        <p:tgtEl>
                                          <p:spTgt spid="26112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61127"/>
                                        </p:tgtEl>
                                        <p:attrNameLst>
                                          <p:attrName>style.visibility</p:attrName>
                                        </p:attrNameLst>
                                      </p:cBhvr>
                                      <p:to>
                                        <p:strVal val="visible"/>
                                      </p:to>
                                    </p:set>
                                    <p:anim calcmode="lin" valueType="num">
                                      <p:cBhvr additive="base">
                                        <p:cTn id="30" dur="500" fill="hold"/>
                                        <p:tgtEl>
                                          <p:spTgt spid="261127"/>
                                        </p:tgtEl>
                                        <p:attrNameLst>
                                          <p:attrName>ppt_x</p:attrName>
                                        </p:attrNameLst>
                                      </p:cBhvr>
                                      <p:tavLst>
                                        <p:tav tm="0">
                                          <p:val>
                                            <p:strVal val="#ppt_x"/>
                                          </p:val>
                                        </p:tav>
                                        <p:tav tm="100000">
                                          <p:val>
                                            <p:strVal val="#ppt_x"/>
                                          </p:val>
                                        </p:tav>
                                      </p:tavLst>
                                    </p:anim>
                                    <p:anim calcmode="lin" valueType="num">
                                      <p:cBhvr additive="base">
                                        <p:cTn id="31" dur="500" fill="hold"/>
                                        <p:tgtEl>
                                          <p:spTgt spid="261127"/>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500"/>
                            </p:stCondLst>
                            <p:childTnLst>
                              <p:par>
                                <p:cTn id="33" presetID="2" presetClass="entr" presetSubtype="4" fill="hold" nodeType="afterEffect">
                                  <p:stCondLst>
                                    <p:cond delay="0"/>
                                  </p:stCondLst>
                                  <p:childTnLst>
                                    <p:set>
                                      <p:cBhvr>
                                        <p:cTn id="34" dur="1" fill="hold">
                                          <p:stCondLst>
                                            <p:cond delay="0"/>
                                          </p:stCondLst>
                                        </p:cTn>
                                        <p:tgtEl>
                                          <p:spTgt spid="261128"/>
                                        </p:tgtEl>
                                        <p:attrNameLst>
                                          <p:attrName>style.visibility</p:attrName>
                                        </p:attrNameLst>
                                      </p:cBhvr>
                                      <p:to>
                                        <p:strVal val="visible"/>
                                      </p:to>
                                    </p:set>
                                    <p:anim calcmode="lin" valueType="num">
                                      <p:cBhvr additive="base">
                                        <p:cTn id="35" dur="500" fill="hold"/>
                                        <p:tgtEl>
                                          <p:spTgt spid="261128"/>
                                        </p:tgtEl>
                                        <p:attrNameLst>
                                          <p:attrName>ppt_x</p:attrName>
                                        </p:attrNameLst>
                                      </p:cBhvr>
                                      <p:tavLst>
                                        <p:tav tm="0">
                                          <p:val>
                                            <p:strVal val="#ppt_x"/>
                                          </p:val>
                                        </p:tav>
                                        <p:tav tm="100000">
                                          <p:val>
                                            <p:strVal val="#ppt_x"/>
                                          </p:val>
                                        </p:tav>
                                      </p:tavLst>
                                    </p:anim>
                                    <p:anim calcmode="lin" valueType="num">
                                      <p:cBhvr additive="base">
                                        <p:cTn id="36" dur="500" fill="hold"/>
                                        <p:tgtEl>
                                          <p:spTgt spid="261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P spid="261124" grpId="0"/>
      <p:bldP spid="261125" grpId="0"/>
      <p:bldP spid="2611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D180CB8-131D-406B-A1EE-0E33E8FB9C7F}"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174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7412" name="Rectangle 2"/>
          <p:cNvSpPr>
            <a:spLocks noGrp="1" noChangeArrowheads="1"/>
          </p:cNvSpPr>
          <p:nvPr>
            <p:ph type="title"/>
          </p:nvPr>
        </p:nvSpPr>
        <p:spPr/>
        <p:txBody>
          <a:bodyPr/>
          <a:lstStyle/>
          <a:p>
            <a:pPr eaLnBrk="1" hangingPunct="1"/>
            <a:r>
              <a:rPr lang="zh-CN" altLang="en-US" smtClean="0">
                <a:sym typeface="Symbol" panose="05050102010706020507" pitchFamily="18" charset="2"/>
              </a:rPr>
              <a:t>定理</a:t>
            </a:r>
            <a:endParaRPr lang="zh-CN" altLang="en-US" smtClean="0"/>
          </a:p>
        </p:txBody>
      </p:sp>
      <p:sp>
        <p:nvSpPr>
          <p:cNvPr id="262147" name="Rectangle 3"/>
          <p:cNvSpPr>
            <a:spLocks noGrp="1" noChangeArrowheads="1"/>
          </p:cNvSpPr>
          <p:nvPr>
            <p:ph type="body" idx="1"/>
          </p:nvPr>
        </p:nvSpPr>
        <p:spPr>
          <a:xfrm>
            <a:off x="1512888" y="1219200"/>
            <a:ext cx="7380287" cy="365125"/>
          </a:xfrm>
        </p:spPr>
        <p:txBody>
          <a:bodyPr/>
          <a:lstStyle/>
          <a:p>
            <a:pPr eaLnBrk="1" hangingPunct="1">
              <a:lnSpc>
                <a:spcPct val="100000"/>
              </a:lnSpc>
              <a:buClrTx/>
              <a:buFontTx/>
              <a:buNone/>
            </a:pPr>
            <a:r>
              <a:rPr lang="zh-CN" altLang="en-US" sz="2400" smtClean="0">
                <a:solidFill>
                  <a:srgbClr val="CC00CC"/>
                </a:solidFill>
                <a:sym typeface="Symbol" panose="05050102010706020507" pitchFamily="18" charset="2"/>
              </a:rPr>
              <a:t>定理</a:t>
            </a:r>
            <a:r>
              <a:rPr lang="zh-CN" altLang="en-US" sz="2400" smtClean="0">
                <a:sym typeface="Symbol" panose="05050102010706020507" pitchFamily="18" charset="2"/>
              </a:rPr>
              <a:t>  令</a:t>
            </a:r>
            <a:r>
              <a:rPr lang="en-US" altLang="zh-CN" sz="2400" smtClean="0">
                <a:sym typeface="Symbol" panose="05050102010706020507" pitchFamily="18" charset="2"/>
              </a:rPr>
              <a:t>p</a:t>
            </a:r>
            <a:r>
              <a:rPr lang="en-US" altLang="zh-CN" sz="2400" baseline="-25000" smtClean="0">
                <a:sym typeface="Symbol" panose="05050102010706020507" pitchFamily="18" charset="2"/>
              </a:rPr>
              <a:t>j</a:t>
            </a:r>
            <a:r>
              <a:rPr lang="zh-CN" altLang="en-US" sz="2400" smtClean="0">
                <a:sym typeface="Symbol" panose="05050102010706020507" pitchFamily="18" charset="2"/>
              </a:rPr>
              <a:t>＝                ，</a:t>
            </a:r>
            <a:r>
              <a:rPr lang="en-US" altLang="zh-CN" sz="2400" smtClean="0">
                <a:sym typeface="Symbol" panose="05050102010706020507" pitchFamily="18" charset="2"/>
              </a:rPr>
              <a:t>j=0,1,2,…</a:t>
            </a:r>
            <a:r>
              <a:rPr lang="zh-CN" altLang="en-US" sz="2400" smtClean="0">
                <a:sym typeface="Symbol" panose="05050102010706020507" pitchFamily="18" charset="2"/>
              </a:rPr>
              <a:t>，则对一切＝     ，</a:t>
            </a:r>
          </a:p>
        </p:txBody>
      </p:sp>
      <p:sp>
        <p:nvSpPr>
          <p:cNvPr id="262148" name="Rectangle 4"/>
          <p:cNvSpPr>
            <a:spLocks noChangeArrowheads="1"/>
          </p:cNvSpPr>
          <p:nvPr/>
        </p:nvSpPr>
        <p:spPr bwMode="auto">
          <a:xfrm>
            <a:off x="1066800" y="1676400"/>
            <a:ext cx="7848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en-US" altLang="zh-CN" sz="2400">
                <a:sym typeface="Symbol" panose="05050102010706020507" pitchFamily="18" charset="2"/>
              </a:rPr>
              <a:t>{p</a:t>
            </a:r>
            <a:r>
              <a:rPr lang="en-US" altLang="zh-CN" sz="2400" baseline="-25000">
                <a:sym typeface="Symbol" panose="05050102010706020507" pitchFamily="18" charset="2"/>
              </a:rPr>
              <a:t>j</a:t>
            </a:r>
            <a:r>
              <a:rPr lang="zh-CN" altLang="en-US" sz="2400">
                <a:sym typeface="Symbol" panose="05050102010706020507" pitchFamily="18" charset="2"/>
              </a:rPr>
              <a:t>，</a:t>
            </a:r>
            <a:r>
              <a:rPr lang="en-US" altLang="zh-CN" sz="2400">
                <a:sym typeface="Symbol" panose="05050102010706020507" pitchFamily="18" charset="2"/>
              </a:rPr>
              <a:t>j0}</a:t>
            </a:r>
            <a:r>
              <a:rPr lang="zh-CN" altLang="en-US" sz="2400">
                <a:sym typeface="Symbol" panose="05050102010706020507" pitchFamily="18" charset="2"/>
              </a:rPr>
              <a:t>存在，与初始条件无关，且</a:t>
            </a:r>
          </a:p>
        </p:txBody>
      </p:sp>
      <p:graphicFrame>
        <p:nvGraphicFramePr>
          <p:cNvPr id="262149" name="Object 5"/>
          <p:cNvGraphicFramePr>
            <a:graphicFrameLocks noChangeAspect="1"/>
          </p:cNvGraphicFramePr>
          <p:nvPr/>
        </p:nvGraphicFramePr>
        <p:xfrm>
          <a:off x="7983538" y="1079500"/>
          <a:ext cx="261937" cy="685800"/>
        </p:xfrm>
        <a:graphic>
          <a:graphicData uri="http://schemas.openxmlformats.org/presentationml/2006/ole">
            <mc:AlternateContent xmlns:mc="http://schemas.openxmlformats.org/markup-compatibility/2006">
              <mc:Choice xmlns:v="urn:schemas-microsoft-com:vml" Requires="v">
                <p:oleObj spid="_x0000_s17433" name="Equation" r:id="rId4" imgW="165028" imgH="431613" progId="Equation.3">
                  <p:embed/>
                </p:oleObj>
              </mc:Choice>
              <mc:Fallback>
                <p:oleObj name="Equation" r:id="rId4" imgW="165028"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3538" y="1079500"/>
                        <a:ext cx="26193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0" name="Object 6"/>
          <p:cNvGraphicFramePr>
            <a:graphicFrameLocks noChangeAspect="1"/>
          </p:cNvGraphicFramePr>
          <p:nvPr/>
        </p:nvGraphicFramePr>
        <p:xfrm>
          <a:off x="3230563" y="1196975"/>
          <a:ext cx="1054100" cy="504825"/>
        </p:xfrm>
        <a:graphic>
          <a:graphicData uri="http://schemas.openxmlformats.org/presentationml/2006/ole">
            <mc:AlternateContent xmlns:mc="http://schemas.openxmlformats.org/markup-compatibility/2006">
              <mc:Choice xmlns:v="urn:schemas-microsoft-com:vml" Requires="v">
                <p:oleObj spid="_x0000_s17434" name="Equation" r:id="rId6" imgW="583947" imgH="279279" progId="Equation.3">
                  <p:embed/>
                </p:oleObj>
              </mc:Choice>
              <mc:Fallback>
                <p:oleObj name="Equation" r:id="rId6" imgW="583947" imgH="279279"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0563" y="1196975"/>
                        <a:ext cx="10541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1" name="Object 7"/>
          <p:cNvGraphicFramePr>
            <a:graphicFrameLocks noChangeAspect="1"/>
          </p:cNvGraphicFramePr>
          <p:nvPr/>
        </p:nvGraphicFramePr>
        <p:xfrm>
          <a:off x="3265488" y="1981200"/>
          <a:ext cx="2886075" cy="879475"/>
        </p:xfrm>
        <a:graphic>
          <a:graphicData uri="http://schemas.openxmlformats.org/presentationml/2006/ole">
            <mc:AlternateContent xmlns:mc="http://schemas.openxmlformats.org/markup-compatibility/2006">
              <mc:Choice xmlns:v="urn:schemas-microsoft-com:vml" Requires="v">
                <p:oleObj spid="_x0000_s17435" name="Equation" r:id="rId8" imgW="1459866" imgH="444307" progId="Equation.DSMT4">
                  <p:embed/>
                </p:oleObj>
              </mc:Choice>
              <mc:Fallback>
                <p:oleObj name="Equation" r:id="rId8" imgW="1459866" imgH="444307"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5488" y="1981200"/>
                        <a:ext cx="2886075"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52" name="Rectangle 8"/>
          <p:cNvSpPr>
            <a:spLocks noChangeArrowheads="1"/>
          </p:cNvSpPr>
          <p:nvPr/>
        </p:nvSpPr>
        <p:spPr bwMode="auto">
          <a:xfrm>
            <a:off x="1219200" y="2819400"/>
            <a:ext cx="76962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构成参数为的泊松概率分布。</a:t>
            </a:r>
          </a:p>
        </p:txBody>
      </p:sp>
      <p:sp>
        <p:nvSpPr>
          <p:cNvPr id="262153" name="Rectangle 9"/>
          <p:cNvSpPr>
            <a:spLocks noChangeArrowheads="1"/>
          </p:cNvSpPr>
          <p:nvPr/>
        </p:nvSpPr>
        <p:spPr bwMode="auto">
          <a:xfrm>
            <a:off x="1219200" y="3276600"/>
            <a:ext cx="76962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a:solidFill>
                  <a:srgbClr val="CC00CC"/>
                </a:solidFill>
                <a:sym typeface="Symbol" panose="05050102010706020507" pitchFamily="18" charset="2"/>
              </a:rPr>
              <a:t>证明</a:t>
            </a:r>
            <a:r>
              <a:rPr lang="zh-CN" altLang="en-US" sz="2400">
                <a:sym typeface="Symbol" panose="05050102010706020507" pitchFamily="18" charset="2"/>
              </a:rPr>
              <a:t>  对一切＝     ，显然有</a:t>
            </a:r>
            <a:endParaRPr lang="zh-CN" altLang="en-US" sz="2000"/>
          </a:p>
        </p:txBody>
      </p:sp>
      <p:graphicFrame>
        <p:nvGraphicFramePr>
          <p:cNvPr id="262154" name="Object 10"/>
          <p:cNvGraphicFramePr>
            <a:graphicFrameLocks noChangeAspect="1"/>
          </p:cNvGraphicFramePr>
          <p:nvPr/>
        </p:nvGraphicFramePr>
        <p:xfrm>
          <a:off x="3446463" y="3170238"/>
          <a:ext cx="261937" cy="685800"/>
        </p:xfrm>
        <a:graphic>
          <a:graphicData uri="http://schemas.openxmlformats.org/presentationml/2006/ole">
            <mc:AlternateContent xmlns:mc="http://schemas.openxmlformats.org/markup-compatibility/2006">
              <mc:Choice xmlns:v="urn:schemas-microsoft-com:vml" Requires="v">
                <p:oleObj spid="_x0000_s17436" name="Equation" r:id="rId10" imgW="165028" imgH="431613" progId="Equation.3">
                  <p:embed/>
                </p:oleObj>
              </mc:Choice>
              <mc:Fallback>
                <p:oleObj name="Equation" r:id="rId10" imgW="165028" imgH="431613"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6463" y="3170238"/>
                        <a:ext cx="26193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5" name="Object 11"/>
          <p:cNvGraphicFramePr>
            <a:graphicFrameLocks noChangeAspect="1"/>
          </p:cNvGraphicFramePr>
          <p:nvPr/>
        </p:nvGraphicFramePr>
        <p:xfrm>
          <a:off x="2436813" y="3830638"/>
          <a:ext cx="4391025" cy="930275"/>
        </p:xfrm>
        <a:graphic>
          <a:graphicData uri="http://schemas.openxmlformats.org/presentationml/2006/ole">
            <mc:AlternateContent xmlns:mc="http://schemas.openxmlformats.org/markup-compatibility/2006">
              <mc:Choice xmlns:v="urn:schemas-microsoft-com:vml" Requires="v">
                <p:oleObj spid="_x0000_s17437" name="Equation" r:id="rId11" imgW="2222500" imgH="469900" progId="Equation.3">
                  <p:embed/>
                </p:oleObj>
              </mc:Choice>
              <mc:Fallback>
                <p:oleObj name="Equation" r:id="rId11" imgW="2222500" imgH="4699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6813" y="3830638"/>
                        <a:ext cx="4391025"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6" name="Object 12"/>
          <p:cNvGraphicFramePr>
            <a:graphicFrameLocks noChangeAspect="1"/>
          </p:cNvGraphicFramePr>
          <p:nvPr/>
        </p:nvGraphicFramePr>
        <p:xfrm>
          <a:off x="1176338" y="4724400"/>
          <a:ext cx="7781925" cy="920750"/>
        </p:xfrm>
        <a:graphic>
          <a:graphicData uri="http://schemas.openxmlformats.org/presentationml/2006/ole">
            <mc:AlternateContent xmlns:mc="http://schemas.openxmlformats.org/markup-compatibility/2006">
              <mc:Choice xmlns:v="urn:schemas-microsoft-com:vml" Requires="v">
                <p:oleObj spid="_x0000_s17438" name="公式" r:id="rId13" imgW="4610100" imgH="546100" progId="Equation.3">
                  <p:embed/>
                </p:oleObj>
              </mc:Choice>
              <mc:Fallback>
                <p:oleObj name="公式" r:id="rId13" imgW="4610100" imgH="5461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6338" y="4724400"/>
                        <a:ext cx="7781925"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57" name="Rectangle 13"/>
          <p:cNvSpPr>
            <a:spLocks noChangeArrowheads="1"/>
          </p:cNvSpPr>
          <p:nvPr/>
        </p:nvSpPr>
        <p:spPr bwMode="auto">
          <a:xfrm>
            <a:off x="1152525" y="5562600"/>
            <a:ext cx="77628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a:sym typeface="Symbol" panose="05050102010706020507" pitchFamily="18" charset="2"/>
              </a:rPr>
              <a:t>所以</a:t>
            </a:r>
            <a:r>
              <a:rPr lang="en-US" altLang="zh-CN" sz="2400">
                <a:sym typeface="Symbol" panose="05050102010706020507" pitchFamily="18" charset="2"/>
              </a:rPr>
              <a:t>{p</a:t>
            </a:r>
            <a:r>
              <a:rPr lang="en-US" altLang="zh-CN" sz="2400" baseline="-25000">
                <a:sym typeface="Symbol" panose="05050102010706020507" pitchFamily="18" charset="2"/>
              </a:rPr>
              <a:t>j</a:t>
            </a:r>
            <a:r>
              <a:rPr lang="zh-CN" altLang="en-US" sz="2400">
                <a:sym typeface="Symbol" panose="05050102010706020507" pitchFamily="18" charset="2"/>
              </a:rPr>
              <a:t>，</a:t>
            </a:r>
            <a:r>
              <a:rPr lang="en-US" altLang="zh-CN" sz="2400">
                <a:sym typeface="Symbol" panose="05050102010706020507" pitchFamily="18" charset="2"/>
              </a:rPr>
              <a:t>j0}</a:t>
            </a:r>
            <a:r>
              <a:rPr lang="zh-CN" altLang="en-US" sz="2400">
                <a:sym typeface="Symbol" panose="05050102010706020507" pitchFamily="18" charset="2"/>
              </a:rPr>
              <a:t>存在，与初始条件无关。再根据生灭过程的平稳分布公式易得结果。</a:t>
            </a:r>
            <a:endParaRPr lang="zh-CN" altLang="en-US" sz="2000"/>
          </a:p>
        </p:txBody>
      </p:sp>
      <p:graphicFrame>
        <p:nvGraphicFramePr>
          <p:cNvPr id="262158" name="Object 14"/>
          <p:cNvGraphicFramePr>
            <a:graphicFrameLocks noChangeAspect="1"/>
          </p:cNvGraphicFramePr>
          <p:nvPr/>
        </p:nvGraphicFramePr>
        <p:xfrm>
          <a:off x="1116013" y="3224213"/>
          <a:ext cx="7777162" cy="3228975"/>
        </p:xfrm>
        <a:graphic>
          <a:graphicData uri="http://schemas.openxmlformats.org/presentationml/2006/ole">
            <mc:AlternateContent xmlns:mc="http://schemas.openxmlformats.org/markup-compatibility/2006">
              <mc:Choice xmlns:v="urn:schemas-microsoft-com:vml" Requires="v">
                <p:oleObj spid="_x0000_s17439" name="Equation" r:id="rId15" imgW="2857466" imgH="977940" progId="Equation.3">
                  <p:embed/>
                </p:oleObj>
              </mc:Choice>
              <mc:Fallback>
                <p:oleObj name="Equation" r:id="rId15" imgW="2857466" imgH="97794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6013" y="3224213"/>
                        <a:ext cx="7777162" cy="3228975"/>
                      </a:xfrm>
                      <a:prstGeom prst="rect">
                        <a:avLst/>
                      </a:prstGeom>
                      <a:solidFill>
                        <a:srgbClr val="9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2D53F0B1-24FD-43E8-A2D4-8B7828C3143C}" type="slidenum">
              <a:rPr lang="zh-CN" altLang="en-US" sz="1800" smtClean="0">
                <a:solidFill>
                  <a:srgbClr val="00FF00"/>
                </a:solidFill>
                <a:ea typeface="黑体" panose="02010609060101010101" pitchFamily="49" charset="-122"/>
              </a:rPr>
              <a:pPr/>
              <a:t>7</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2150"/>
                                        </p:tgtEl>
                                        <p:attrNameLst>
                                          <p:attrName>style.visibility</p:attrName>
                                        </p:attrNameLst>
                                      </p:cBhvr>
                                      <p:to>
                                        <p:strVal val="visible"/>
                                      </p:to>
                                    </p:set>
                                    <p:anim calcmode="lin" valueType="num">
                                      <p:cBhvr additive="base">
                                        <p:cTn id="11" dur="500" fill="hold"/>
                                        <p:tgtEl>
                                          <p:spTgt spid="262150"/>
                                        </p:tgtEl>
                                        <p:attrNameLst>
                                          <p:attrName>ppt_x</p:attrName>
                                        </p:attrNameLst>
                                      </p:cBhvr>
                                      <p:tavLst>
                                        <p:tav tm="0">
                                          <p:val>
                                            <p:strVal val="#ppt_x"/>
                                          </p:val>
                                        </p:tav>
                                        <p:tav tm="100000">
                                          <p:val>
                                            <p:strVal val="#ppt_x"/>
                                          </p:val>
                                        </p:tav>
                                      </p:tavLst>
                                    </p:anim>
                                    <p:anim calcmode="lin" valueType="num">
                                      <p:cBhvr additive="base">
                                        <p:cTn id="12" dur="500" fill="hold"/>
                                        <p:tgtEl>
                                          <p:spTgt spid="26215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2149"/>
                                        </p:tgtEl>
                                        <p:attrNameLst>
                                          <p:attrName>style.visibility</p:attrName>
                                        </p:attrNameLst>
                                      </p:cBhvr>
                                      <p:to>
                                        <p:strVal val="visible"/>
                                      </p:to>
                                    </p:set>
                                    <p:anim calcmode="lin" valueType="num">
                                      <p:cBhvr additive="base">
                                        <p:cTn id="15" dur="500" fill="hold"/>
                                        <p:tgtEl>
                                          <p:spTgt spid="262149"/>
                                        </p:tgtEl>
                                        <p:attrNameLst>
                                          <p:attrName>ppt_x</p:attrName>
                                        </p:attrNameLst>
                                      </p:cBhvr>
                                      <p:tavLst>
                                        <p:tav tm="0">
                                          <p:val>
                                            <p:strVal val="#ppt_x"/>
                                          </p:val>
                                        </p:tav>
                                        <p:tav tm="100000">
                                          <p:val>
                                            <p:strVal val="#ppt_x"/>
                                          </p:val>
                                        </p:tav>
                                      </p:tavLst>
                                    </p:anim>
                                    <p:anim calcmode="lin" valueType="num">
                                      <p:cBhvr additive="base">
                                        <p:cTn id="16" dur="500" fill="hold"/>
                                        <p:tgtEl>
                                          <p:spTgt spid="262149"/>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62148"/>
                                        </p:tgtEl>
                                        <p:attrNameLst>
                                          <p:attrName>style.visibility</p:attrName>
                                        </p:attrNameLst>
                                      </p:cBhvr>
                                      <p:to>
                                        <p:strVal val="visible"/>
                                      </p:to>
                                    </p:set>
                                    <p:anim calcmode="lin" valueType="num">
                                      <p:cBhvr additive="base">
                                        <p:cTn id="20" dur="500" fill="hold"/>
                                        <p:tgtEl>
                                          <p:spTgt spid="262148"/>
                                        </p:tgtEl>
                                        <p:attrNameLst>
                                          <p:attrName>ppt_x</p:attrName>
                                        </p:attrNameLst>
                                      </p:cBhvr>
                                      <p:tavLst>
                                        <p:tav tm="0">
                                          <p:val>
                                            <p:strVal val="#ppt_x"/>
                                          </p:val>
                                        </p:tav>
                                        <p:tav tm="100000">
                                          <p:val>
                                            <p:strVal val="#ppt_x"/>
                                          </p:val>
                                        </p:tav>
                                      </p:tavLst>
                                    </p:anim>
                                    <p:anim calcmode="lin" valueType="num">
                                      <p:cBhvr additive="base">
                                        <p:cTn id="21" dur="500" fill="hold"/>
                                        <p:tgtEl>
                                          <p:spTgt spid="262148"/>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000"/>
                            </p:stCondLst>
                            <p:childTnLst>
                              <p:par>
                                <p:cTn id="23" presetID="2" presetClass="entr" presetSubtype="4" fill="hold" nodeType="afterEffect">
                                  <p:stCondLst>
                                    <p:cond delay="0"/>
                                  </p:stCondLst>
                                  <p:childTnLst>
                                    <p:set>
                                      <p:cBhvr>
                                        <p:cTn id="24" dur="1" fill="hold">
                                          <p:stCondLst>
                                            <p:cond delay="0"/>
                                          </p:stCondLst>
                                        </p:cTn>
                                        <p:tgtEl>
                                          <p:spTgt spid="262151"/>
                                        </p:tgtEl>
                                        <p:attrNameLst>
                                          <p:attrName>style.visibility</p:attrName>
                                        </p:attrNameLst>
                                      </p:cBhvr>
                                      <p:to>
                                        <p:strVal val="visible"/>
                                      </p:to>
                                    </p:set>
                                    <p:anim calcmode="lin" valueType="num">
                                      <p:cBhvr additive="base">
                                        <p:cTn id="25" dur="500" fill="hold"/>
                                        <p:tgtEl>
                                          <p:spTgt spid="262151"/>
                                        </p:tgtEl>
                                        <p:attrNameLst>
                                          <p:attrName>ppt_x</p:attrName>
                                        </p:attrNameLst>
                                      </p:cBhvr>
                                      <p:tavLst>
                                        <p:tav tm="0">
                                          <p:val>
                                            <p:strVal val="#ppt_x"/>
                                          </p:val>
                                        </p:tav>
                                        <p:tav tm="100000">
                                          <p:val>
                                            <p:strVal val="#ppt_x"/>
                                          </p:val>
                                        </p:tav>
                                      </p:tavLst>
                                    </p:anim>
                                    <p:anim calcmode="lin" valueType="num">
                                      <p:cBhvr additive="base">
                                        <p:cTn id="26" dur="500" fill="hold"/>
                                        <p:tgtEl>
                                          <p:spTgt spid="262151"/>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262152"/>
                                        </p:tgtEl>
                                        <p:attrNameLst>
                                          <p:attrName>style.visibility</p:attrName>
                                        </p:attrNameLst>
                                      </p:cBhvr>
                                      <p:to>
                                        <p:strVal val="visible"/>
                                      </p:to>
                                    </p:set>
                                    <p:anim calcmode="lin" valueType="num">
                                      <p:cBhvr additive="base">
                                        <p:cTn id="30" dur="500" fill="hold"/>
                                        <p:tgtEl>
                                          <p:spTgt spid="262152"/>
                                        </p:tgtEl>
                                        <p:attrNameLst>
                                          <p:attrName>ppt_x</p:attrName>
                                        </p:attrNameLst>
                                      </p:cBhvr>
                                      <p:tavLst>
                                        <p:tav tm="0">
                                          <p:val>
                                            <p:strVal val="#ppt_x"/>
                                          </p:val>
                                        </p:tav>
                                        <p:tav tm="100000">
                                          <p:val>
                                            <p:strVal val="#ppt_x"/>
                                          </p:val>
                                        </p:tav>
                                      </p:tavLst>
                                    </p:anim>
                                    <p:anim calcmode="lin" valueType="num">
                                      <p:cBhvr additive="base">
                                        <p:cTn id="31" dur="500" fill="hold"/>
                                        <p:tgtEl>
                                          <p:spTgt spid="26215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62153"/>
                                        </p:tgtEl>
                                        <p:attrNameLst>
                                          <p:attrName>style.visibility</p:attrName>
                                        </p:attrNameLst>
                                      </p:cBhvr>
                                      <p:to>
                                        <p:strVal val="visible"/>
                                      </p:to>
                                    </p:set>
                                    <p:anim calcmode="lin" valueType="num">
                                      <p:cBhvr additive="base">
                                        <p:cTn id="36" dur="500" fill="hold"/>
                                        <p:tgtEl>
                                          <p:spTgt spid="262153"/>
                                        </p:tgtEl>
                                        <p:attrNameLst>
                                          <p:attrName>ppt_x</p:attrName>
                                        </p:attrNameLst>
                                      </p:cBhvr>
                                      <p:tavLst>
                                        <p:tav tm="0">
                                          <p:val>
                                            <p:strVal val="#ppt_x"/>
                                          </p:val>
                                        </p:tav>
                                        <p:tav tm="100000">
                                          <p:val>
                                            <p:strVal val="#ppt_x"/>
                                          </p:val>
                                        </p:tav>
                                      </p:tavLst>
                                    </p:anim>
                                    <p:anim calcmode="lin" valueType="num">
                                      <p:cBhvr additive="base">
                                        <p:cTn id="37" dur="500" fill="hold"/>
                                        <p:tgtEl>
                                          <p:spTgt spid="262153"/>
                                        </p:tgtEl>
                                        <p:attrNameLst>
                                          <p:attrName>ppt_y</p:attrName>
                                        </p:attrNameLst>
                                      </p:cBhvr>
                                      <p:tavLst>
                                        <p:tav tm="0">
                                          <p:val>
                                            <p:strVal val="1+#ppt_h/2"/>
                                          </p:val>
                                        </p:tav>
                                        <p:tav tm="100000">
                                          <p:val>
                                            <p:strVal val="#ppt_y"/>
                                          </p:val>
                                        </p:tav>
                                      </p:tavLst>
                                    </p:anim>
                                  </p:childTnLst>
                                </p:cTn>
                              </p:par>
                              <p:par>
                                <p:cTn id="38" presetID="1" presetClass="entr" presetSubtype="0" fill="hold" nodeType="withEffect">
                                  <p:stCondLst>
                                    <p:cond delay="0"/>
                                  </p:stCondLst>
                                  <p:childTnLst>
                                    <p:set>
                                      <p:cBhvr>
                                        <p:cTn id="39" dur="1" fill="hold">
                                          <p:stCondLst>
                                            <p:cond delay="499"/>
                                          </p:stCondLst>
                                        </p:cTn>
                                        <p:tgtEl>
                                          <p:spTgt spid="26215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262155"/>
                                        </p:tgtEl>
                                        <p:attrNameLst>
                                          <p:attrName>style.visibility</p:attrName>
                                        </p:attrNameLst>
                                      </p:cBhvr>
                                      <p:to>
                                        <p:strVal val="visible"/>
                                      </p:to>
                                    </p:set>
                                    <p:anim calcmode="lin" valueType="num">
                                      <p:cBhvr additive="base">
                                        <p:cTn id="44" dur="500" fill="hold"/>
                                        <p:tgtEl>
                                          <p:spTgt spid="262155"/>
                                        </p:tgtEl>
                                        <p:attrNameLst>
                                          <p:attrName>ppt_x</p:attrName>
                                        </p:attrNameLst>
                                      </p:cBhvr>
                                      <p:tavLst>
                                        <p:tav tm="0">
                                          <p:val>
                                            <p:strVal val="#ppt_x"/>
                                          </p:val>
                                        </p:tav>
                                        <p:tav tm="100000">
                                          <p:val>
                                            <p:strVal val="#ppt_x"/>
                                          </p:val>
                                        </p:tav>
                                      </p:tavLst>
                                    </p:anim>
                                    <p:anim calcmode="lin" valueType="num">
                                      <p:cBhvr additive="base">
                                        <p:cTn id="45" dur="500" fill="hold"/>
                                        <p:tgtEl>
                                          <p:spTgt spid="262155"/>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262156"/>
                                        </p:tgtEl>
                                        <p:attrNameLst>
                                          <p:attrName>style.visibility</p:attrName>
                                        </p:attrNameLst>
                                      </p:cBhvr>
                                      <p:to>
                                        <p:strVal val="visible"/>
                                      </p:to>
                                    </p:set>
                                    <p:anim calcmode="lin" valueType="num">
                                      <p:cBhvr additive="base">
                                        <p:cTn id="50" dur="500" fill="hold"/>
                                        <p:tgtEl>
                                          <p:spTgt spid="262156"/>
                                        </p:tgtEl>
                                        <p:attrNameLst>
                                          <p:attrName>ppt_x</p:attrName>
                                        </p:attrNameLst>
                                      </p:cBhvr>
                                      <p:tavLst>
                                        <p:tav tm="0">
                                          <p:val>
                                            <p:strVal val="#ppt_x"/>
                                          </p:val>
                                        </p:tav>
                                        <p:tav tm="100000">
                                          <p:val>
                                            <p:strVal val="#ppt_x"/>
                                          </p:val>
                                        </p:tav>
                                      </p:tavLst>
                                    </p:anim>
                                    <p:anim calcmode="lin" valueType="num">
                                      <p:cBhvr additive="base">
                                        <p:cTn id="51" dur="500" fill="hold"/>
                                        <p:tgtEl>
                                          <p:spTgt spid="262156"/>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62157"/>
                                        </p:tgtEl>
                                        <p:attrNameLst>
                                          <p:attrName>style.visibility</p:attrName>
                                        </p:attrNameLst>
                                      </p:cBhvr>
                                      <p:to>
                                        <p:strVal val="visible"/>
                                      </p:to>
                                    </p:set>
                                    <p:anim calcmode="lin" valueType="num">
                                      <p:cBhvr additive="base">
                                        <p:cTn id="56" dur="500" fill="hold"/>
                                        <p:tgtEl>
                                          <p:spTgt spid="262157"/>
                                        </p:tgtEl>
                                        <p:attrNameLst>
                                          <p:attrName>ppt_x</p:attrName>
                                        </p:attrNameLst>
                                      </p:cBhvr>
                                      <p:tavLst>
                                        <p:tav tm="0">
                                          <p:val>
                                            <p:strVal val="#ppt_x"/>
                                          </p:val>
                                        </p:tav>
                                        <p:tav tm="100000">
                                          <p:val>
                                            <p:strVal val="#ppt_x"/>
                                          </p:val>
                                        </p:tav>
                                      </p:tavLst>
                                    </p:anim>
                                    <p:anim calcmode="lin" valueType="num">
                                      <p:cBhvr additive="base">
                                        <p:cTn id="57" dur="500" fill="hold"/>
                                        <p:tgtEl>
                                          <p:spTgt spid="262157"/>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5" presetClass="entr" presetSubtype="0" fill="hold" nodeType="clickEffect">
                                  <p:stCondLst>
                                    <p:cond delay="0"/>
                                  </p:stCondLst>
                                  <p:childTnLst>
                                    <p:set>
                                      <p:cBhvr>
                                        <p:cTn id="61" dur="1" fill="hold">
                                          <p:stCondLst>
                                            <p:cond delay="0"/>
                                          </p:stCondLst>
                                        </p:cTn>
                                        <p:tgtEl>
                                          <p:spTgt spid="262158"/>
                                        </p:tgtEl>
                                        <p:attrNameLst>
                                          <p:attrName>style.visibility</p:attrName>
                                        </p:attrNameLst>
                                      </p:cBhvr>
                                      <p:to>
                                        <p:strVal val="visible"/>
                                      </p:to>
                                    </p:set>
                                    <p:anim calcmode="lin" valueType="num">
                                      <p:cBhvr>
                                        <p:cTn id="62" dur="1000" fill="hold"/>
                                        <p:tgtEl>
                                          <p:spTgt spid="262158"/>
                                        </p:tgtEl>
                                        <p:attrNameLst>
                                          <p:attrName>ppt_w</p:attrName>
                                        </p:attrNameLst>
                                      </p:cBhvr>
                                      <p:tavLst>
                                        <p:tav tm="0">
                                          <p:val>
                                            <p:fltVal val="0"/>
                                          </p:val>
                                        </p:tav>
                                        <p:tav tm="100000">
                                          <p:val>
                                            <p:strVal val="#ppt_w"/>
                                          </p:val>
                                        </p:tav>
                                      </p:tavLst>
                                    </p:anim>
                                    <p:anim calcmode="lin" valueType="num">
                                      <p:cBhvr>
                                        <p:cTn id="63" dur="1000" fill="hold"/>
                                        <p:tgtEl>
                                          <p:spTgt spid="262158"/>
                                        </p:tgtEl>
                                        <p:attrNameLst>
                                          <p:attrName>ppt_h</p:attrName>
                                        </p:attrNameLst>
                                      </p:cBhvr>
                                      <p:tavLst>
                                        <p:tav tm="0">
                                          <p:val>
                                            <p:fltVal val="0"/>
                                          </p:val>
                                        </p:tav>
                                        <p:tav tm="100000">
                                          <p:val>
                                            <p:strVal val="#ppt_h"/>
                                          </p:val>
                                        </p:tav>
                                      </p:tavLst>
                                    </p:anim>
                                    <p:anim calcmode="lin" valueType="num">
                                      <p:cBhvr>
                                        <p:cTn id="64" dur="1000" fill="hold"/>
                                        <p:tgtEl>
                                          <p:spTgt spid="262158"/>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262158"/>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621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P spid="262148" grpId="0"/>
      <p:bldP spid="262152" grpId="0"/>
      <p:bldP spid="262153" grpId="0" autoUpdateAnimBg="0"/>
      <p:bldP spid="26215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A83E410-D9E0-4239-AA16-EF112BA02453}"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194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19460" name="Rectangle 2"/>
          <p:cNvSpPr>
            <a:spLocks noGrp="1" noChangeArrowheads="1"/>
          </p:cNvSpPr>
          <p:nvPr>
            <p:ph type="title"/>
          </p:nvPr>
        </p:nvSpPr>
        <p:spPr/>
        <p:txBody>
          <a:bodyPr/>
          <a:lstStyle/>
          <a:p>
            <a:pPr eaLnBrk="1" hangingPunct="1"/>
            <a:r>
              <a:rPr lang="zh-CN" altLang="en-US" smtClean="0">
                <a:latin typeface="黑体" panose="02010609060101010101" pitchFamily="49" charset="-122"/>
              </a:rPr>
              <a:t>结论</a:t>
            </a:r>
          </a:p>
        </p:txBody>
      </p:sp>
      <p:sp>
        <p:nvSpPr>
          <p:cNvPr id="263171" name="Rectangle 3"/>
          <p:cNvSpPr>
            <a:spLocks noGrp="1" noChangeArrowheads="1"/>
          </p:cNvSpPr>
          <p:nvPr>
            <p:ph type="body" idx="1"/>
          </p:nvPr>
        </p:nvSpPr>
        <p:spPr>
          <a:xfrm>
            <a:off x="1143000" y="1143000"/>
            <a:ext cx="7696200" cy="512763"/>
          </a:xfrm>
        </p:spPr>
        <p:txBody>
          <a:bodyPr/>
          <a:lstStyle/>
          <a:p>
            <a:pPr eaLnBrk="1" hangingPunct="1">
              <a:buFont typeface="Wingdings" panose="05000000000000000000" pitchFamily="2" charset="2"/>
              <a:buNone/>
            </a:pPr>
            <a:r>
              <a:rPr lang="zh-CN" altLang="en-US" smtClean="0">
                <a:latin typeface="黑体" panose="02010609060101010101" pitchFamily="49" charset="-122"/>
              </a:rPr>
              <a:t>在</a:t>
            </a:r>
            <a:r>
              <a:rPr lang="zh-CN" altLang="en-US" smtClean="0">
                <a:solidFill>
                  <a:srgbClr val="CC00CC"/>
                </a:solidFill>
                <a:latin typeface="黑体" panose="02010609060101010101" pitchFamily="49" charset="-122"/>
              </a:rPr>
              <a:t>统计平衡</a:t>
            </a:r>
            <a:r>
              <a:rPr lang="zh-CN" altLang="en-US" smtClean="0">
                <a:latin typeface="黑体" panose="02010609060101010101" pitchFamily="49" charset="-122"/>
              </a:rPr>
              <a:t>的条件下，有</a:t>
            </a:r>
          </a:p>
        </p:txBody>
      </p:sp>
      <p:graphicFrame>
        <p:nvGraphicFramePr>
          <p:cNvPr id="263172" name="Object 4"/>
          <p:cNvGraphicFramePr>
            <a:graphicFrameLocks noChangeAspect="1"/>
          </p:cNvGraphicFramePr>
          <p:nvPr/>
        </p:nvGraphicFramePr>
        <p:xfrm>
          <a:off x="2606675" y="2533650"/>
          <a:ext cx="5470525" cy="1052513"/>
        </p:xfrm>
        <a:graphic>
          <a:graphicData uri="http://schemas.openxmlformats.org/presentationml/2006/ole">
            <mc:AlternateContent xmlns:mc="http://schemas.openxmlformats.org/markup-compatibility/2006">
              <mc:Choice xmlns:v="urn:schemas-microsoft-com:vml" Requires="v">
                <p:oleObj spid="_x0000_s19471" name="Equation" r:id="rId4" imgW="2374900" imgH="457200" progId="Equation.DSMT4">
                  <p:embed/>
                </p:oleObj>
              </mc:Choice>
              <mc:Fallback>
                <p:oleObj name="Equation" r:id="rId4" imgW="23749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6675" y="2533650"/>
                        <a:ext cx="5470525"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73" name="Rectangle 5"/>
          <p:cNvSpPr>
            <a:spLocks noChangeArrowheads="1"/>
          </p:cNvSpPr>
          <p:nvPr/>
        </p:nvSpPr>
        <p:spPr bwMode="auto">
          <a:xfrm>
            <a:off x="1143000" y="1838325"/>
            <a:ext cx="2209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solidFill>
                  <a:srgbClr val="CC00CC"/>
                </a:solidFill>
              </a:rPr>
              <a:t>平均队长</a:t>
            </a:r>
            <a:endParaRPr lang="zh-CN" altLang="en-US"/>
          </a:p>
        </p:txBody>
      </p:sp>
      <p:graphicFrame>
        <p:nvGraphicFramePr>
          <p:cNvPr id="263174" name="Object 6"/>
          <p:cNvGraphicFramePr>
            <a:graphicFrameLocks noChangeAspect="1"/>
          </p:cNvGraphicFramePr>
          <p:nvPr/>
        </p:nvGraphicFramePr>
        <p:xfrm>
          <a:off x="2419350" y="4464050"/>
          <a:ext cx="5276850" cy="1128713"/>
        </p:xfrm>
        <a:graphic>
          <a:graphicData uri="http://schemas.openxmlformats.org/presentationml/2006/ole">
            <mc:AlternateContent xmlns:mc="http://schemas.openxmlformats.org/markup-compatibility/2006">
              <mc:Choice xmlns:v="urn:schemas-microsoft-com:vml" Requires="v">
                <p:oleObj spid="_x0000_s19472" name="Equation" r:id="rId6" imgW="2070100" imgH="444500" progId="Equation.3">
                  <p:embed/>
                </p:oleObj>
              </mc:Choice>
              <mc:Fallback>
                <p:oleObj name="Equation" r:id="rId6" imgW="2070100" imgH="444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9350" y="4464050"/>
                        <a:ext cx="5276850" cy="1128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75" name="Rectangle 7"/>
          <p:cNvSpPr>
            <a:spLocks noChangeArrowheads="1"/>
          </p:cNvSpPr>
          <p:nvPr/>
        </p:nvSpPr>
        <p:spPr bwMode="auto">
          <a:xfrm>
            <a:off x="1219200" y="3768725"/>
            <a:ext cx="2971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solidFill>
                  <a:srgbClr val="CC00CC"/>
                </a:solidFill>
              </a:rPr>
              <a:t>平均等待队长</a:t>
            </a:r>
            <a:endParaRPr lang="zh-CN" altLang="en-US"/>
          </a:p>
        </p:txBody>
      </p:sp>
      <p:graphicFrame>
        <p:nvGraphicFramePr>
          <p:cNvPr id="263176" name="Object 8"/>
          <p:cNvGraphicFramePr>
            <a:graphicFrameLocks noChangeAspect="1"/>
          </p:cNvGraphicFramePr>
          <p:nvPr/>
        </p:nvGraphicFramePr>
        <p:xfrm>
          <a:off x="3048000" y="5776913"/>
          <a:ext cx="4572000" cy="700087"/>
        </p:xfrm>
        <a:graphic>
          <a:graphicData uri="http://schemas.openxmlformats.org/presentationml/2006/ole">
            <mc:AlternateContent xmlns:mc="http://schemas.openxmlformats.org/markup-compatibility/2006">
              <mc:Choice xmlns:v="urn:schemas-microsoft-com:vml" Requires="v">
                <p:oleObj spid="_x0000_s19473" name="Equation" r:id="rId8" imgW="1651000" imgH="254000" progId="Equation.DSMT4">
                  <p:embed/>
                </p:oleObj>
              </mc:Choice>
              <mc:Fallback>
                <p:oleObj name="Equation" r:id="rId8" imgW="1651000" imgH="2540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5776913"/>
                        <a:ext cx="457200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EED9E852-8F38-4AB8-9E20-4C4C823DE38A}" type="slidenum">
              <a:rPr lang="zh-CN" altLang="en-US" sz="1800" smtClean="0">
                <a:solidFill>
                  <a:srgbClr val="00FF00"/>
                </a:solidFill>
                <a:ea typeface="黑体" panose="02010609060101010101" pitchFamily="49" charset="-122"/>
              </a:rPr>
              <a:pPr/>
              <a:t>8</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63173"/>
                                        </p:tgtEl>
                                        <p:attrNameLst>
                                          <p:attrName>style.visibility</p:attrName>
                                        </p:attrNameLst>
                                      </p:cBhvr>
                                      <p:to>
                                        <p:strVal val="visible"/>
                                      </p:to>
                                    </p:set>
                                    <p:anim calcmode="lin" valueType="num">
                                      <p:cBhvr additive="base">
                                        <p:cTn id="12" dur="500" fill="hold"/>
                                        <p:tgtEl>
                                          <p:spTgt spid="263173"/>
                                        </p:tgtEl>
                                        <p:attrNameLst>
                                          <p:attrName>ppt_x</p:attrName>
                                        </p:attrNameLst>
                                      </p:cBhvr>
                                      <p:tavLst>
                                        <p:tav tm="0">
                                          <p:val>
                                            <p:strVal val="#ppt_x"/>
                                          </p:val>
                                        </p:tav>
                                        <p:tav tm="100000">
                                          <p:val>
                                            <p:strVal val="#ppt_x"/>
                                          </p:val>
                                        </p:tav>
                                      </p:tavLst>
                                    </p:anim>
                                    <p:anim calcmode="lin" valueType="num">
                                      <p:cBhvr additive="base">
                                        <p:cTn id="13" dur="500" fill="hold"/>
                                        <p:tgtEl>
                                          <p:spTgt spid="263173"/>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500"/>
                            </p:stCondLst>
                            <p:childTnLst>
                              <p:par>
                                <p:cTn id="15" presetID="2" presetClass="entr" presetSubtype="1" fill="hold" grpId="0" nodeType="afterEffect">
                                  <p:stCondLst>
                                    <p:cond delay="0"/>
                                  </p:stCondLst>
                                  <p:childTnLst>
                                    <p:set>
                                      <p:cBhvr>
                                        <p:cTn id="16" dur="1" fill="hold">
                                          <p:stCondLst>
                                            <p:cond delay="0"/>
                                          </p:stCondLst>
                                        </p:cTn>
                                        <p:tgtEl>
                                          <p:spTgt spid="263175"/>
                                        </p:tgtEl>
                                        <p:attrNameLst>
                                          <p:attrName>style.visibility</p:attrName>
                                        </p:attrNameLst>
                                      </p:cBhvr>
                                      <p:to>
                                        <p:strVal val="visible"/>
                                      </p:to>
                                    </p:set>
                                    <p:anim calcmode="lin" valueType="num">
                                      <p:cBhvr additive="base">
                                        <p:cTn id="17" dur="500" fill="hold"/>
                                        <p:tgtEl>
                                          <p:spTgt spid="263175"/>
                                        </p:tgtEl>
                                        <p:attrNameLst>
                                          <p:attrName>ppt_x</p:attrName>
                                        </p:attrNameLst>
                                      </p:cBhvr>
                                      <p:tavLst>
                                        <p:tav tm="0">
                                          <p:val>
                                            <p:strVal val="#ppt_x"/>
                                          </p:val>
                                        </p:tav>
                                        <p:tav tm="100000">
                                          <p:val>
                                            <p:strVal val="#ppt_x"/>
                                          </p:val>
                                        </p:tav>
                                      </p:tavLst>
                                    </p:anim>
                                    <p:anim calcmode="lin" valueType="num">
                                      <p:cBhvr additive="base">
                                        <p:cTn id="18" dur="500" fill="hold"/>
                                        <p:tgtEl>
                                          <p:spTgt spid="263175"/>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263172"/>
                                        </p:tgtEl>
                                        <p:attrNameLst>
                                          <p:attrName>style.visibility</p:attrName>
                                        </p:attrNameLst>
                                      </p:cBhvr>
                                      <p:to>
                                        <p:strVal val="visible"/>
                                      </p:to>
                                    </p:set>
                                    <p:anim calcmode="lin" valueType="num">
                                      <p:cBhvr additive="base">
                                        <p:cTn id="23" dur="500" fill="hold"/>
                                        <p:tgtEl>
                                          <p:spTgt spid="263172"/>
                                        </p:tgtEl>
                                        <p:attrNameLst>
                                          <p:attrName>ppt_x</p:attrName>
                                        </p:attrNameLst>
                                      </p:cBhvr>
                                      <p:tavLst>
                                        <p:tav tm="0">
                                          <p:val>
                                            <p:strVal val="#ppt_x"/>
                                          </p:val>
                                        </p:tav>
                                        <p:tav tm="100000">
                                          <p:val>
                                            <p:strVal val="#ppt_x"/>
                                          </p:val>
                                        </p:tav>
                                      </p:tavLst>
                                    </p:anim>
                                    <p:anim calcmode="lin" valueType="num">
                                      <p:cBhvr additive="base">
                                        <p:cTn id="24" dur="500" fill="hold"/>
                                        <p:tgtEl>
                                          <p:spTgt spid="263172"/>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nodeType="clickEffect">
                                  <p:stCondLst>
                                    <p:cond delay="0"/>
                                  </p:stCondLst>
                                  <p:childTnLst>
                                    <p:set>
                                      <p:cBhvr>
                                        <p:cTn id="28" dur="1" fill="hold">
                                          <p:stCondLst>
                                            <p:cond delay="0"/>
                                          </p:stCondLst>
                                        </p:cTn>
                                        <p:tgtEl>
                                          <p:spTgt spid="263174"/>
                                        </p:tgtEl>
                                        <p:attrNameLst>
                                          <p:attrName>style.visibility</p:attrName>
                                        </p:attrNameLst>
                                      </p:cBhvr>
                                      <p:to>
                                        <p:strVal val="visible"/>
                                      </p:to>
                                    </p:set>
                                    <p:anim calcmode="lin" valueType="num">
                                      <p:cBhvr additive="base">
                                        <p:cTn id="29" dur="500" fill="hold"/>
                                        <p:tgtEl>
                                          <p:spTgt spid="263174"/>
                                        </p:tgtEl>
                                        <p:attrNameLst>
                                          <p:attrName>ppt_x</p:attrName>
                                        </p:attrNameLst>
                                      </p:cBhvr>
                                      <p:tavLst>
                                        <p:tav tm="0">
                                          <p:val>
                                            <p:strVal val="#ppt_x"/>
                                          </p:val>
                                        </p:tav>
                                        <p:tav tm="100000">
                                          <p:val>
                                            <p:strVal val="#ppt_x"/>
                                          </p:val>
                                        </p:tav>
                                      </p:tavLst>
                                    </p:anim>
                                    <p:anim calcmode="lin" valueType="num">
                                      <p:cBhvr additive="base">
                                        <p:cTn id="30" dur="500" fill="hold"/>
                                        <p:tgtEl>
                                          <p:spTgt spid="263174"/>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263176"/>
                                        </p:tgtEl>
                                        <p:attrNameLst>
                                          <p:attrName>style.visibility</p:attrName>
                                        </p:attrNameLst>
                                      </p:cBhvr>
                                      <p:to>
                                        <p:strVal val="visible"/>
                                      </p:to>
                                    </p:set>
                                    <p:anim calcmode="lin" valueType="num">
                                      <p:cBhvr additive="base">
                                        <p:cTn id="35" dur="500" fill="hold"/>
                                        <p:tgtEl>
                                          <p:spTgt spid="263176"/>
                                        </p:tgtEl>
                                        <p:attrNameLst>
                                          <p:attrName>ppt_x</p:attrName>
                                        </p:attrNameLst>
                                      </p:cBhvr>
                                      <p:tavLst>
                                        <p:tav tm="0">
                                          <p:val>
                                            <p:strVal val="#ppt_x"/>
                                          </p:val>
                                        </p:tav>
                                        <p:tav tm="100000">
                                          <p:val>
                                            <p:strVal val="#ppt_x"/>
                                          </p:val>
                                        </p:tav>
                                      </p:tavLst>
                                    </p:anim>
                                    <p:anim calcmode="lin" valueType="num">
                                      <p:cBhvr additive="base">
                                        <p:cTn id="36" dur="500" fill="hold"/>
                                        <p:tgtEl>
                                          <p:spTgt spid="2631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advAuto="0"/>
      <p:bldP spid="263173" grpId="0" autoUpdateAnimBg="0"/>
      <p:bldP spid="26317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746EDCB-E6FA-47CD-A5B1-BE8E0099FDBA}" type="datetime1">
              <a:rPr lang="zh-CN" altLang="en-US" sz="1800" smtClean="0">
                <a:solidFill>
                  <a:srgbClr val="00FF00"/>
                </a:solidFill>
                <a:ea typeface="黑体" panose="02010609060101010101" pitchFamily="49" charset="-122"/>
              </a:rPr>
              <a:pPr/>
              <a:t>2019/10/28</a:t>
            </a:fld>
            <a:endParaRPr lang="en-US" altLang="zh-CN" sz="1800" smtClean="0">
              <a:solidFill>
                <a:srgbClr val="00FF00"/>
              </a:solidFill>
              <a:ea typeface="黑体" panose="02010609060101010101" pitchFamily="49" charset="-122"/>
            </a:endParaRPr>
          </a:p>
        </p:txBody>
      </p:sp>
      <p:sp>
        <p:nvSpPr>
          <p:cNvPr id="215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21508" name="Rectangle 2"/>
          <p:cNvSpPr>
            <a:spLocks noGrp="1" noChangeArrowheads="1"/>
          </p:cNvSpPr>
          <p:nvPr>
            <p:ph type="title"/>
          </p:nvPr>
        </p:nvSpPr>
        <p:spPr/>
        <p:txBody>
          <a:bodyPr/>
          <a:lstStyle/>
          <a:p>
            <a:pPr eaLnBrk="1" hangingPunct="1"/>
            <a:r>
              <a:rPr lang="en-US" altLang="zh-CN" smtClean="0"/>
              <a:t>3.</a:t>
            </a:r>
            <a:r>
              <a:rPr lang="zh-CN" altLang="en-US" smtClean="0"/>
              <a:t>等待时间与逗留时间</a:t>
            </a:r>
          </a:p>
        </p:txBody>
      </p:sp>
      <p:sp>
        <p:nvSpPr>
          <p:cNvPr id="264195" name="Rectangle 3"/>
          <p:cNvSpPr>
            <a:spLocks noGrp="1" noChangeArrowheads="1"/>
          </p:cNvSpPr>
          <p:nvPr>
            <p:ph type="body" idx="1"/>
          </p:nvPr>
        </p:nvSpPr>
        <p:spPr>
          <a:xfrm>
            <a:off x="1143000" y="1143000"/>
            <a:ext cx="7772400" cy="1111250"/>
          </a:xfrm>
        </p:spPr>
        <p:txBody>
          <a:bodyPr/>
          <a:lstStyle/>
          <a:p>
            <a:pPr eaLnBrk="1" hangingPunct="1">
              <a:lnSpc>
                <a:spcPct val="130000"/>
              </a:lnSpc>
              <a:buFont typeface="Wingdings" panose="05000000000000000000" pitchFamily="2" charset="2"/>
              <a:buNone/>
            </a:pPr>
            <a:r>
              <a:rPr lang="en-US" altLang="zh-CN" smtClean="0"/>
              <a:t>	</a:t>
            </a:r>
            <a:r>
              <a:rPr lang="zh-CN" altLang="en-US" smtClean="0"/>
              <a:t>假定顾客是先到先服务。此处的等待时间是指</a:t>
            </a:r>
          </a:p>
          <a:p>
            <a:pPr eaLnBrk="1" hangingPunct="1">
              <a:lnSpc>
                <a:spcPct val="130000"/>
              </a:lnSpc>
              <a:buFont typeface="Wingdings" panose="05000000000000000000" pitchFamily="2" charset="2"/>
              <a:buNone/>
            </a:pPr>
            <a:r>
              <a:rPr lang="zh-CN" altLang="en-US" smtClean="0"/>
              <a:t>到达且进入系统接受服务的顾客的等待时间。</a:t>
            </a:r>
          </a:p>
        </p:txBody>
      </p:sp>
      <p:sp>
        <p:nvSpPr>
          <p:cNvPr id="264196" name="Rectangle 4"/>
          <p:cNvSpPr>
            <a:spLocks noChangeArrowheads="1"/>
          </p:cNvSpPr>
          <p:nvPr/>
        </p:nvSpPr>
        <p:spPr bwMode="auto">
          <a:xfrm>
            <a:off x="1119188" y="2227263"/>
            <a:ext cx="7796212"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en-US" altLang="zh-CN">
                <a:solidFill>
                  <a:srgbClr val="FF9900"/>
                </a:solidFill>
              </a:rPr>
              <a:t>    </a:t>
            </a:r>
            <a:r>
              <a:rPr lang="zh-CN" altLang="en-US">
                <a:solidFill>
                  <a:srgbClr val="CC00CC"/>
                </a:solidFill>
              </a:rPr>
              <a:t>定理</a:t>
            </a:r>
            <a:r>
              <a:rPr lang="zh-CN" altLang="en-US"/>
              <a:t>  在统计平衡下，进入系统接受服务的顾客的等待时间分布函数为：</a:t>
            </a:r>
          </a:p>
          <a:p>
            <a:pPr eaLnBrk="1" hangingPunct="1">
              <a:lnSpc>
                <a:spcPct val="130000"/>
              </a:lnSpc>
              <a:buClrTx/>
              <a:buFontTx/>
              <a:buNone/>
            </a:pPr>
            <a:r>
              <a:rPr lang="zh-CN" altLang="en-US"/>
              <a:t>	</a:t>
            </a:r>
            <a:r>
              <a:rPr lang="en-US" altLang="zh-CN"/>
              <a:t>W</a:t>
            </a:r>
            <a:r>
              <a:rPr lang="en-US" altLang="zh-CN" baseline="-25000"/>
              <a:t>q</a:t>
            </a:r>
            <a:r>
              <a:rPr lang="en-US" altLang="zh-CN"/>
              <a:t>(t)</a:t>
            </a:r>
            <a:r>
              <a:rPr lang="zh-CN" altLang="en-US"/>
              <a:t>＝</a:t>
            </a:r>
            <a:r>
              <a:rPr lang="en-US" altLang="zh-CN"/>
              <a:t>P{W</a:t>
            </a:r>
            <a:r>
              <a:rPr lang="en-US" altLang="zh-CN" baseline="-25000"/>
              <a:t>q</a:t>
            </a:r>
            <a:r>
              <a:rPr lang="en-US" altLang="zh-CN">
                <a:sym typeface="Symbol" panose="05050102010706020507" pitchFamily="18" charset="2"/>
              </a:rPr>
              <a:t>≤t</a:t>
            </a:r>
            <a:r>
              <a:rPr lang="en-US" altLang="zh-CN"/>
              <a:t>}	</a:t>
            </a:r>
          </a:p>
        </p:txBody>
      </p:sp>
      <p:graphicFrame>
        <p:nvGraphicFramePr>
          <p:cNvPr id="264197" name="Object 5"/>
          <p:cNvGraphicFramePr>
            <a:graphicFrameLocks noChangeAspect="1"/>
          </p:cNvGraphicFramePr>
          <p:nvPr/>
        </p:nvGraphicFramePr>
        <p:xfrm>
          <a:off x="2895600" y="4124325"/>
          <a:ext cx="6019800" cy="1165225"/>
        </p:xfrm>
        <a:graphic>
          <a:graphicData uri="http://schemas.openxmlformats.org/presentationml/2006/ole">
            <mc:AlternateContent xmlns:mc="http://schemas.openxmlformats.org/markup-compatibility/2006">
              <mc:Choice xmlns:v="urn:schemas-microsoft-com:vml" Requires="v">
                <p:oleObj spid="_x0000_s21517" name="Equation" r:id="rId4" imgW="2362200" imgH="457200" progId="Equation.DSMT4">
                  <p:embed/>
                </p:oleObj>
              </mc:Choice>
              <mc:Fallback>
                <p:oleObj name="Equation" r:id="rId4" imgW="236220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124325"/>
                        <a:ext cx="6019800"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198" name="Rectangle 6"/>
          <p:cNvSpPr>
            <a:spLocks noChangeArrowheads="1"/>
          </p:cNvSpPr>
          <p:nvPr/>
        </p:nvSpPr>
        <p:spPr bwMode="auto">
          <a:xfrm>
            <a:off x="1377950" y="5735638"/>
            <a:ext cx="28892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a:t>平均等待时间为：</a:t>
            </a:r>
          </a:p>
        </p:txBody>
      </p:sp>
      <p:graphicFrame>
        <p:nvGraphicFramePr>
          <p:cNvPr id="264199" name="Object 7"/>
          <p:cNvGraphicFramePr>
            <a:graphicFrameLocks noChangeAspect="1"/>
          </p:cNvGraphicFramePr>
          <p:nvPr/>
        </p:nvGraphicFramePr>
        <p:xfrm>
          <a:off x="4572000" y="5516563"/>
          <a:ext cx="2895600" cy="1036637"/>
        </p:xfrm>
        <a:graphic>
          <a:graphicData uri="http://schemas.openxmlformats.org/presentationml/2006/ole">
            <mc:AlternateContent xmlns:mc="http://schemas.openxmlformats.org/markup-compatibility/2006">
              <mc:Choice xmlns:v="urn:schemas-microsoft-com:vml" Requires="v">
                <p:oleObj spid="_x0000_s21518" name="Equation" r:id="rId6" imgW="1244600" imgH="444500" progId="Equation.DSMT4">
                  <p:embed/>
                </p:oleObj>
              </mc:Choice>
              <mc:Fallback>
                <p:oleObj name="Equation" r:id="rId6" imgW="1244600" imgH="4445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5516563"/>
                        <a:ext cx="2895600" cy="103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39</a:t>
            </a:r>
            <a:r>
              <a:rPr lang="zh-CN" altLang="en-US" sz="1800" smtClean="0">
                <a:solidFill>
                  <a:srgbClr val="00FF00"/>
                </a:solidFill>
                <a:ea typeface="黑体" panose="02010609060101010101" pitchFamily="49" charset="-122"/>
              </a:rPr>
              <a:t>－</a:t>
            </a:r>
            <a:fld id="{902006EA-6C4E-431B-8780-E1CEF5307976}" type="slidenum">
              <a:rPr lang="zh-CN" altLang="en-US" sz="1800" smtClean="0">
                <a:solidFill>
                  <a:srgbClr val="00FF00"/>
                </a:solidFill>
                <a:ea typeface="黑体" panose="02010609060101010101" pitchFamily="49" charset="-122"/>
              </a:rPr>
              <a:pPr/>
              <a:t>9</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 calcmode="lin" valueType="num">
                                      <p:cBhvr additive="base">
                                        <p:cTn id="12" dur="500" fill="hold"/>
                                        <p:tgtEl>
                                          <p:spTgt spid="2641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419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264196"/>
                                        </p:tgtEl>
                                        <p:attrNameLst>
                                          <p:attrName>style.visibility</p:attrName>
                                        </p:attrNameLst>
                                      </p:cBhvr>
                                      <p:to>
                                        <p:strVal val="visible"/>
                                      </p:to>
                                    </p:set>
                                    <p:anim calcmode="lin" valueType="num">
                                      <p:cBhvr additive="base">
                                        <p:cTn id="18" dur="500" fill="hold"/>
                                        <p:tgtEl>
                                          <p:spTgt spid="264196"/>
                                        </p:tgtEl>
                                        <p:attrNameLst>
                                          <p:attrName>ppt_x</p:attrName>
                                        </p:attrNameLst>
                                      </p:cBhvr>
                                      <p:tavLst>
                                        <p:tav tm="0">
                                          <p:val>
                                            <p:strVal val="#ppt_x"/>
                                          </p:val>
                                        </p:tav>
                                        <p:tav tm="100000">
                                          <p:val>
                                            <p:strVal val="#ppt_x"/>
                                          </p:val>
                                        </p:tav>
                                      </p:tavLst>
                                    </p:anim>
                                    <p:anim calcmode="lin" valueType="num">
                                      <p:cBhvr additive="base">
                                        <p:cTn id="19" dur="500" fill="hold"/>
                                        <p:tgtEl>
                                          <p:spTgt spid="264196"/>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 presetClass="entr" presetSubtype="1" fill="hold" nodeType="afterEffect">
                                  <p:stCondLst>
                                    <p:cond delay="0"/>
                                  </p:stCondLst>
                                  <p:childTnLst>
                                    <p:set>
                                      <p:cBhvr>
                                        <p:cTn id="22" dur="1" fill="hold">
                                          <p:stCondLst>
                                            <p:cond delay="0"/>
                                          </p:stCondLst>
                                        </p:cTn>
                                        <p:tgtEl>
                                          <p:spTgt spid="264197"/>
                                        </p:tgtEl>
                                        <p:attrNameLst>
                                          <p:attrName>style.visibility</p:attrName>
                                        </p:attrNameLst>
                                      </p:cBhvr>
                                      <p:to>
                                        <p:strVal val="visible"/>
                                      </p:to>
                                    </p:set>
                                    <p:anim calcmode="lin" valueType="num">
                                      <p:cBhvr additive="base">
                                        <p:cTn id="23" dur="500" fill="hold"/>
                                        <p:tgtEl>
                                          <p:spTgt spid="264197"/>
                                        </p:tgtEl>
                                        <p:attrNameLst>
                                          <p:attrName>ppt_x</p:attrName>
                                        </p:attrNameLst>
                                      </p:cBhvr>
                                      <p:tavLst>
                                        <p:tav tm="0">
                                          <p:val>
                                            <p:strVal val="#ppt_x"/>
                                          </p:val>
                                        </p:tav>
                                        <p:tav tm="100000">
                                          <p:val>
                                            <p:strVal val="#ppt_x"/>
                                          </p:val>
                                        </p:tav>
                                      </p:tavLst>
                                    </p:anim>
                                    <p:anim calcmode="lin" valueType="num">
                                      <p:cBhvr additive="base">
                                        <p:cTn id="24" dur="500" fill="hold"/>
                                        <p:tgtEl>
                                          <p:spTgt spid="264197"/>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1000"/>
                            </p:stCondLst>
                            <p:childTnLst>
                              <p:par>
                                <p:cTn id="26" presetID="2" presetClass="entr" presetSubtype="1" fill="hold" grpId="0" nodeType="afterEffect">
                                  <p:stCondLst>
                                    <p:cond delay="0"/>
                                  </p:stCondLst>
                                  <p:childTnLst>
                                    <p:set>
                                      <p:cBhvr>
                                        <p:cTn id="27" dur="1" fill="hold">
                                          <p:stCondLst>
                                            <p:cond delay="0"/>
                                          </p:stCondLst>
                                        </p:cTn>
                                        <p:tgtEl>
                                          <p:spTgt spid="264198"/>
                                        </p:tgtEl>
                                        <p:attrNameLst>
                                          <p:attrName>style.visibility</p:attrName>
                                        </p:attrNameLst>
                                      </p:cBhvr>
                                      <p:to>
                                        <p:strVal val="visible"/>
                                      </p:to>
                                    </p:set>
                                    <p:anim calcmode="lin" valueType="num">
                                      <p:cBhvr additive="base">
                                        <p:cTn id="28" dur="500" fill="hold"/>
                                        <p:tgtEl>
                                          <p:spTgt spid="264198"/>
                                        </p:tgtEl>
                                        <p:attrNameLst>
                                          <p:attrName>ppt_x</p:attrName>
                                        </p:attrNameLst>
                                      </p:cBhvr>
                                      <p:tavLst>
                                        <p:tav tm="0">
                                          <p:val>
                                            <p:strVal val="#ppt_x"/>
                                          </p:val>
                                        </p:tav>
                                        <p:tav tm="100000">
                                          <p:val>
                                            <p:strVal val="#ppt_x"/>
                                          </p:val>
                                        </p:tav>
                                      </p:tavLst>
                                    </p:anim>
                                    <p:anim calcmode="lin" valueType="num">
                                      <p:cBhvr additive="base">
                                        <p:cTn id="29" dur="500" fill="hold"/>
                                        <p:tgtEl>
                                          <p:spTgt spid="264198"/>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1500"/>
                            </p:stCondLst>
                            <p:childTnLst>
                              <p:par>
                                <p:cTn id="31" presetID="2" presetClass="entr" presetSubtype="1" fill="hold" nodeType="afterEffect">
                                  <p:stCondLst>
                                    <p:cond delay="0"/>
                                  </p:stCondLst>
                                  <p:childTnLst>
                                    <p:set>
                                      <p:cBhvr>
                                        <p:cTn id="32" dur="1" fill="hold">
                                          <p:stCondLst>
                                            <p:cond delay="0"/>
                                          </p:stCondLst>
                                        </p:cTn>
                                        <p:tgtEl>
                                          <p:spTgt spid="264199"/>
                                        </p:tgtEl>
                                        <p:attrNameLst>
                                          <p:attrName>style.visibility</p:attrName>
                                        </p:attrNameLst>
                                      </p:cBhvr>
                                      <p:to>
                                        <p:strVal val="visible"/>
                                      </p:to>
                                    </p:set>
                                    <p:anim calcmode="lin" valueType="num">
                                      <p:cBhvr additive="base">
                                        <p:cTn id="33" dur="500" fill="hold"/>
                                        <p:tgtEl>
                                          <p:spTgt spid="264199"/>
                                        </p:tgtEl>
                                        <p:attrNameLst>
                                          <p:attrName>ppt_x</p:attrName>
                                        </p:attrNameLst>
                                      </p:cBhvr>
                                      <p:tavLst>
                                        <p:tav tm="0">
                                          <p:val>
                                            <p:strVal val="#ppt_x"/>
                                          </p:val>
                                        </p:tav>
                                        <p:tav tm="100000">
                                          <p:val>
                                            <p:strVal val="#ppt_x"/>
                                          </p:val>
                                        </p:tav>
                                      </p:tavLst>
                                    </p:anim>
                                    <p:anim calcmode="lin" valueType="num">
                                      <p:cBhvr additive="base">
                                        <p:cTn id="34" dur="500" fill="hold"/>
                                        <p:tgtEl>
                                          <p:spTgt spid="26419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P spid="264196" grpId="0" autoUpdateAnimBg="0"/>
      <p:bldP spid="264198" grpId="0"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1713</TotalTime>
  <Words>2824</Words>
  <Application>Microsoft Office PowerPoint</Application>
  <PresentationFormat>全屏显示(4:3)</PresentationFormat>
  <Paragraphs>387</Paragraphs>
  <Slides>39</Slides>
  <Notes>39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49" baseType="lpstr">
      <vt:lpstr>黑体</vt:lpstr>
      <vt:lpstr>华文行楷</vt:lpstr>
      <vt:lpstr>宋体</vt:lpstr>
      <vt:lpstr>Symbol</vt:lpstr>
      <vt:lpstr>Times New Roman</vt:lpstr>
      <vt:lpstr>Wingdings</vt:lpstr>
      <vt:lpstr>默认设计模板</vt:lpstr>
      <vt:lpstr>BMP 图象</vt:lpstr>
      <vt:lpstr>Equation</vt:lpstr>
      <vt:lpstr>公式</vt:lpstr>
      <vt:lpstr>随机过程与排队论</vt:lpstr>
      <vt:lpstr>上一讲内容回顾</vt:lpstr>
      <vt:lpstr>本讲主要内容</vt:lpstr>
      <vt:lpstr>§5.2 具有可变输入率的M/M/1/</vt:lpstr>
      <vt:lpstr>1.问题的叙述</vt:lpstr>
      <vt:lpstr>2.队长</vt:lpstr>
      <vt:lpstr>定理</vt:lpstr>
      <vt:lpstr>结论</vt:lpstr>
      <vt:lpstr>3.等待时间与逗留时间</vt:lpstr>
      <vt:lpstr>证明</vt:lpstr>
      <vt:lpstr>证明(续1)</vt:lpstr>
      <vt:lpstr>证明(续2)</vt:lpstr>
      <vt:lpstr>逗留时间</vt:lpstr>
      <vt:lpstr>Little公式</vt:lpstr>
      <vt:lpstr>§5.3  具有可变服务率的M/M/1/</vt:lpstr>
      <vt:lpstr>1.问题的叙述</vt:lpstr>
      <vt:lpstr>2.队长</vt:lpstr>
      <vt:lpstr>定理</vt:lpstr>
      <vt:lpstr>证明</vt:lpstr>
      <vt:lpstr>证明(续)</vt:lpstr>
      <vt:lpstr>结论</vt:lpstr>
      <vt:lpstr>3.等待时间与逗留时间</vt:lpstr>
      <vt:lpstr>结论</vt:lpstr>
      <vt:lpstr>§5.4 M/M/排队系统</vt:lpstr>
      <vt:lpstr>1.问题的叙述</vt:lpstr>
      <vt:lpstr>2.队长</vt:lpstr>
      <vt:lpstr>pi,i+1(t)</vt:lpstr>
      <vt:lpstr>pi,i-1(t)</vt:lpstr>
      <vt:lpstr>生灭过程的参数</vt:lpstr>
      <vt:lpstr>定理</vt:lpstr>
      <vt:lpstr>证明</vt:lpstr>
      <vt:lpstr>利用生灭过程的极限定理求pj</vt:lpstr>
      <vt:lpstr>结论</vt:lpstr>
      <vt:lpstr>例</vt:lpstr>
      <vt:lpstr>解</vt:lpstr>
      <vt:lpstr>解(续)</vt:lpstr>
      <vt:lpstr>本讲主要内容</vt:lpstr>
      <vt:lpstr>下一讲内容预告</vt:lpstr>
      <vt:lpstr>本节习题</vt:lpstr>
    </vt:vector>
  </TitlesOfParts>
  <Company>UESTC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dc:title>
  <dc:creator>顾小丰</dc:creator>
  <cp:lastModifiedBy>GuXF</cp:lastModifiedBy>
  <cp:revision>60</cp:revision>
  <dcterms:created xsi:type="dcterms:W3CDTF">2002-12-17T04:12:09Z</dcterms:created>
  <dcterms:modified xsi:type="dcterms:W3CDTF">2019-10-28T09:01:05Z</dcterms:modified>
</cp:coreProperties>
</file>