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38"/>
  </p:notesMasterIdLst>
  <p:handoutMasterIdLst>
    <p:handoutMasterId r:id="rId39"/>
  </p:handoutMasterIdLst>
  <p:sldIdLst>
    <p:sldId id="257" r:id="rId2"/>
    <p:sldId id="332" r:id="rId3"/>
    <p:sldId id="335" r:id="rId4"/>
    <p:sldId id="336" r:id="rId5"/>
    <p:sldId id="333"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262" r:id="rId24"/>
    <p:sldId id="263" r:id="rId25"/>
    <p:sldId id="264" r:id="rId26"/>
    <p:sldId id="265" r:id="rId27"/>
    <p:sldId id="282" r:id="rId28"/>
    <p:sldId id="266" r:id="rId29"/>
    <p:sldId id="267" r:id="rId30"/>
    <p:sldId id="268" r:id="rId31"/>
    <p:sldId id="269" r:id="rId32"/>
    <p:sldId id="270" r:id="rId33"/>
    <p:sldId id="271" r:id="rId34"/>
    <p:sldId id="330" r:id="rId35"/>
    <p:sldId id="334" r:id="rId36"/>
    <p:sldId id="284" r:id="rId37"/>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99"/>
    <a:srgbClr val="FFFF00"/>
    <a:srgbClr val="6600CC"/>
    <a:srgbClr val="96FFFF"/>
    <a:srgbClr val="FF9900"/>
    <a:srgbClr val="CC00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797" y="3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notesViewPr>
    <p:cSldViewPr>
      <p:cViewPr varScale="1">
        <p:scale>
          <a:sx n="40" d="100"/>
          <a:sy n="40" d="100"/>
        </p:scale>
        <p:origin x="-154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30.xml"/><Relationship Id="rId3" Type="http://schemas.openxmlformats.org/officeDocument/2006/relationships/slide" Target="slides/slide4.xml"/><Relationship Id="rId21" Type="http://schemas.openxmlformats.org/officeDocument/2006/relationships/slide" Target="slides/slide24.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3.xml"/><Relationship Id="rId29" Type="http://schemas.openxmlformats.org/officeDocument/2006/relationships/slide" Target="slides/slide33.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7.xml"/><Relationship Id="rId32" Type="http://schemas.openxmlformats.org/officeDocument/2006/relationships/slide" Target="slides/slide36.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6.xml"/><Relationship Id="rId28" Type="http://schemas.openxmlformats.org/officeDocument/2006/relationships/slide" Target="slides/slide32.xml"/><Relationship Id="rId10" Type="http://schemas.openxmlformats.org/officeDocument/2006/relationships/slide" Target="slides/slide12.xml"/><Relationship Id="rId19" Type="http://schemas.openxmlformats.org/officeDocument/2006/relationships/slide" Target="slides/slide22.xml"/><Relationship Id="rId31" Type="http://schemas.openxmlformats.org/officeDocument/2006/relationships/slide" Target="slides/slide35.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6.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emf"/><Relationship Id="rId5" Type="http://schemas.openxmlformats.org/officeDocument/2006/relationships/image" Target="../media/image32.wmf"/><Relationship Id="rId4"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28.wmf"/><Relationship Id="rId5" Type="http://schemas.openxmlformats.org/officeDocument/2006/relationships/image" Target="../media/image57.wmf"/><Relationship Id="rId4"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65.wmf"/><Relationship Id="rId1" Type="http://schemas.openxmlformats.org/officeDocument/2006/relationships/image" Target="../media/image28.wmf"/><Relationship Id="rId5" Type="http://schemas.openxmlformats.org/officeDocument/2006/relationships/image" Target="../media/image67.emf"/><Relationship Id="rId4"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68.wmf"/><Relationship Id="rId1" Type="http://schemas.openxmlformats.org/officeDocument/2006/relationships/image" Target="../media/image28.wmf"/><Relationship Id="rId5" Type="http://schemas.openxmlformats.org/officeDocument/2006/relationships/image" Target="../media/image70.emf"/><Relationship Id="rId4"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50CDF52D-ECFD-41B8-9A34-1ED10717D6C0}" type="slidenum">
              <a:rPr lang="en-US" altLang="zh-CN"/>
              <a:pPr>
                <a:defRPr/>
              </a:pPr>
              <a:t>‹#›</a:t>
            </a:fld>
            <a:endParaRPr lang="en-US" altLang="zh-CN"/>
          </a:p>
        </p:txBody>
      </p:sp>
    </p:spTree>
    <p:extLst>
      <p:ext uri="{BB962C8B-B14F-4D97-AF65-F5344CB8AC3E}">
        <p14:creationId xmlns:p14="http://schemas.microsoft.com/office/powerpoint/2010/main" val="3956545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5A227948-652E-49C1-AEDE-CC71921D0272}" type="slidenum">
              <a:rPr lang="en-US" altLang="zh-CN"/>
              <a:pPr>
                <a:defRPr/>
              </a:pPr>
              <a:t>‹#›</a:t>
            </a:fld>
            <a:endParaRPr lang="en-US" altLang="zh-CN"/>
          </a:p>
        </p:txBody>
      </p:sp>
    </p:spTree>
    <p:extLst>
      <p:ext uri="{BB962C8B-B14F-4D97-AF65-F5344CB8AC3E}">
        <p14:creationId xmlns:p14="http://schemas.microsoft.com/office/powerpoint/2010/main" val="33981813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F5393BD-69A6-49CD-9FA6-E9C75007B62D}" type="slidenum">
              <a:rPr lang="en-US" altLang="zh-CN" smtClean="0"/>
              <a:pPr>
                <a:spcBef>
                  <a:spcPct val="0"/>
                </a:spcBef>
              </a:pPr>
              <a:t>1</a:t>
            </a:fld>
            <a:endParaRPr lang="en-US" altLang="zh-CN"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10086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465BD4-ADE2-45B3-A6AC-A2F6472B02CA}" type="slidenum">
              <a:rPr lang="en-US" altLang="zh-CN" smtClean="0"/>
              <a:pPr>
                <a:spcBef>
                  <a:spcPct val="0"/>
                </a:spcBef>
              </a:pPr>
              <a:t>10</a:t>
            </a:fld>
            <a:endParaRPr lang="en-US" altLang="zh-CN"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53634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A32FC0-10C3-46D6-A936-A58E321C500C}" type="slidenum">
              <a:rPr lang="en-US" altLang="zh-CN" smtClean="0"/>
              <a:pPr>
                <a:spcBef>
                  <a:spcPct val="0"/>
                </a:spcBef>
              </a:pPr>
              <a:t>11</a:t>
            </a:fld>
            <a:endParaRPr lang="en-US" altLang="zh-CN"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00807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ED3CF4-A003-436F-8490-6F56F03A26AD}" type="slidenum">
              <a:rPr lang="en-US" altLang="zh-CN" smtClean="0"/>
              <a:pPr>
                <a:spcBef>
                  <a:spcPct val="0"/>
                </a:spcBef>
              </a:pPr>
              <a:t>12</a:t>
            </a:fld>
            <a:endParaRPr lang="en-US" altLang="zh-CN"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70958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F11DDD3-2576-4CA4-938E-AA3122729CC8}" type="slidenum">
              <a:rPr lang="en-US" altLang="zh-CN" smtClean="0"/>
              <a:pPr>
                <a:spcBef>
                  <a:spcPct val="0"/>
                </a:spcBef>
              </a:pPr>
              <a:t>13</a:t>
            </a:fld>
            <a:endParaRPr lang="en-US" altLang="zh-CN"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02137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898F1E-502D-4280-B547-E59F2FCE6910}" type="slidenum">
              <a:rPr lang="en-US" altLang="zh-CN" smtClean="0"/>
              <a:pPr>
                <a:spcBef>
                  <a:spcPct val="0"/>
                </a:spcBef>
              </a:pPr>
              <a:t>14</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12596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355A90F-E99A-40BF-B676-A7CD8EFFA1B9}" type="slidenum">
              <a:rPr lang="en-US" altLang="zh-CN" smtClean="0"/>
              <a:pPr>
                <a:spcBef>
                  <a:spcPct val="0"/>
                </a:spcBef>
              </a:pPr>
              <a:t>15</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67763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1FC60D-E51E-41D0-808D-01C91C160771}" type="slidenum">
              <a:rPr lang="en-US" altLang="zh-CN" smtClean="0"/>
              <a:pPr>
                <a:spcBef>
                  <a:spcPct val="0"/>
                </a:spcBef>
              </a:pPr>
              <a:t>16</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80557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C2D1341-73C9-42BD-85AC-33C126649B42}" type="slidenum">
              <a:rPr lang="en-US" altLang="zh-CN" smtClean="0"/>
              <a:pPr>
                <a:spcBef>
                  <a:spcPct val="0"/>
                </a:spcBef>
              </a:pPr>
              <a:t>17</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7417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086745F-85FB-4152-BE84-C27355519993}" type="slidenum">
              <a:rPr lang="en-US" altLang="zh-CN" smtClean="0"/>
              <a:pPr>
                <a:spcBef>
                  <a:spcPct val="0"/>
                </a:spcBef>
              </a:pPr>
              <a:t>18</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92166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448FCE-62CF-4CB8-A9AB-371B7CDA7915}" type="slidenum">
              <a:rPr lang="en-US" altLang="zh-CN" smtClean="0"/>
              <a:pPr>
                <a:spcBef>
                  <a:spcPct val="0"/>
                </a:spcBef>
              </a:pPr>
              <a:t>19</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5184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76B3B8A-86D2-438F-8CE5-92D3B0AB2185}" type="slidenum">
              <a:rPr lang="en-US" altLang="zh-CN" smtClean="0">
                <a:solidFill>
                  <a:srgbClr val="000000"/>
                </a:solidFill>
              </a:rPr>
              <a:pPr>
                <a:spcBef>
                  <a:spcPct val="0"/>
                </a:spcBef>
              </a:pPr>
              <a:t>2</a:t>
            </a:fld>
            <a:endParaRPr lang="en-US" altLang="zh-CN" smtClean="0">
              <a:solidFill>
                <a:srgbClr val="000000"/>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81641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B3F046-E5C8-41CB-9FF8-2CD1225C191F}" type="slidenum">
              <a:rPr lang="en-US" altLang="zh-CN" smtClean="0"/>
              <a:pPr>
                <a:spcBef>
                  <a:spcPct val="0"/>
                </a:spcBef>
              </a:pPr>
              <a:t>20</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93430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4BAC27A-F1E6-465D-92BB-0E17A20F9196}" type="slidenum">
              <a:rPr lang="en-US" altLang="zh-CN" smtClean="0"/>
              <a:pPr>
                <a:spcBef>
                  <a:spcPct val="0"/>
                </a:spcBef>
              </a:pPr>
              <a:t>21</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89908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4EFA7A-12CA-41E1-B26F-AA591C4DC99D}" type="slidenum">
              <a:rPr lang="en-US" altLang="zh-CN" smtClean="0"/>
              <a:pPr>
                <a:spcBef>
                  <a:spcPct val="0"/>
                </a:spcBef>
              </a:pPr>
              <a:t>22</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74485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40484D-FB4B-4901-BE44-A6439EB1E671}" type="slidenum">
              <a:rPr lang="en-US" altLang="zh-CN" smtClean="0"/>
              <a:pPr>
                <a:spcBef>
                  <a:spcPct val="0"/>
                </a:spcBef>
              </a:pPr>
              <a:t>23</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05936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DF54BB-6C57-4CD3-9B5C-A502A1E43E6F}" type="slidenum">
              <a:rPr lang="en-US" altLang="zh-CN" smtClean="0"/>
              <a:pPr>
                <a:spcBef>
                  <a:spcPct val="0"/>
                </a:spcBef>
              </a:pPr>
              <a:t>24</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76173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8F82A4-6309-43EB-9A15-854F8A3627F4}" type="slidenum">
              <a:rPr lang="en-US" altLang="zh-CN" smtClean="0"/>
              <a:pPr>
                <a:spcBef>
                  <a:spcPct val="0"/>
                </a:spcBef>
              </a:pPr>
              <a:t>25</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4185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DC13953-8DCB-4657-B6AD-98BD999E15FF}" type="slidenum">
              <a:rPr lang="en-US" altLang="zh-CN" smtClean="0"/>
              <a:pPr>
                <a:spcBef>
                  <a:spcPct val="0"/>
                </a:spcBef>
              </a:pPr>
              <a:t>26</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39602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395742-5A0B-496B-8E9E-1B2A252B2539}" type="slidenum">
              <a:rPr lang="en-US" altLang="zh-CN" smtClean="0"/>
              <a:pPr>
                <a:spcBef>
                  <a:spcPct val="0"/>
                </a:spcBef>
              </a:pPr>
              <a:t>27</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07636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FE52EB6-2A42-421F-803D-74B144C810EC}" type="slidenum">
              <a:rPr lang="en-US" altLang="zh-CN" smtClean="0"/>
              <a:pPr>
                <a:spcBef>
                  <a:spcPct val="0"/>
                </a:spcBef>
              </a:pPr>
              <a:t>28</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50896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1EF4D75-AF6E-4F97-8B45-5F8AE5236261}" type="slidenum">
              <a:rPr lang="en-US" altLang="zh-CN" smtClean="0"/>
              <a:pPr>
                <a:spcBef>
                  <a:spcPct val="0"/>
                </a:spcBef>
              </a:pPr>
              <a:t>29</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6946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DEDEB80-C313-4744-A0AC-78136D83078E}" type="slidenum">
              <a:rPr lang="en-US" altLang="zh-CN" smtClean="0">
                <a:solidFill>
                  <a:srgbClr val="000000"/>
                </a:solidFill>
              </a:rPr>
              <a:pPr>
                <a:spcBef>
                  <a:spcPct val="0"/>
                </a:spcBef>
              </a:pPr>
              <a:t>3</a:t>
            </a:fld>
            <a:endParaRPr lang="en-US" altLang="zh-CN" smtClean="0">
              <a:solidFill>
                <a:srgbClr val="000000"/>
              </a:solidFill>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57954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A1993A-44A3-4E82-9100-BB5066D127E9}" type="slidenum">
              <a:rPr lang="en-US" altLang="zh-CN" smtClean="0"/>
              <a:pPr>
                <a:spcBef>
                  <a:spcPct val="0"/>
                </a:spcBef>
              </a:pPr>
              <a:t>30</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20810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66F208-EF89-4BDB-AE73-26381DAAFC0A}" type="slidenum">
              <a:rPr lang="en-US" altLang="zh-CN" smtClean="0"/>
              <a:pPr>
                <a:spcBef>
                  <a:spcPct val="0"/>
                </a:spcBef>
              </a:pPr>
              <a:t>31</a:t>
            </a:fld>
            <a:endParaRPr lang="en-US" altLang="zh-CN"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35334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AEB0E64-7952-4E48-9322-CEEA2C7793CF}" type="slidenum">
              <a:rPr lang="en-US" altLang="zh-CN" smtClean="0"/>
              <a:pPr>
                <a:spcBef>
                  <a:spcPct val="0"/>
                </a:spcBef>
              </a:pPr>
              <a:t>32</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21880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C53EC97-862C-4A7B-8C7B-86F8CE3123CA}" type="slidenum">
              <a:rPr lang="en-US" altLang="zh-CN" smtClean="0"/>
              <a:pPr>
                <a:spcBef>
                  <a:spcPct val="0"/>
                </a:spcBef>
              </a:pPr>
              <a:t>33</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28147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F52EBE-DE23-49F0-B40A-530A799B9874}" type="slidenum">
              <a:rPr lang="en-US" altLang="zh-CN" smtClean="0"/>
              <a:pPr>
                <a:spcBef>
                  <a:spcPct val="0"/>
                </a:spcBef>
              </a:pPr>
              <a:t>34</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29896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C5E5861-F080-40A4-975F-D39540FF2F73}" type="slidenum">
              <a:rPr lang="en-US" altLang="zh-CN" smtClean="0">
                <a:solidFill>
                  <a:srgbClr val="000000"/>
                </a:solidFill>
              </a:rPr>
              <a:pPr>
                <a:spcBef>
                  <a:spcPct val="0"/>
                </a:spcBef>
              </a:pPr>
              <a:t>35</a:t>
            </a:fld>
            <a:endParaRPr lang="en-US" altLang="zh-CN" smtClean="0">
              <a:solidFill>
                <a:srgbClr val="000000"/>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25442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DF1D85-7726-48F2-AD3F-6C3664787947}" type="slidenum">
              <a:rPr lang="en-US" altLang="zh-CN" smtClean="0"/>
              <a:pPr>
                <a:spcBef>
                  <a:spcPct val="0"/>
                </a:spcBef>
              </a:pPr>
              <a:t>36</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72447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502A67-436A-4BFA-ADF9-82CACEBF9D8B}" type="slidenum">
              <a:rPr lang="en-US" altLang="zh-CN" smtClean="0">
                <a:solidFill>
                  <a:srgbClr val="000000"/>
                </a:solidFill>
              </a:rPr>
              <a:pPr>
                <a:spcBef>
                  <a:spcPct val="0"/>
                </a:spcBef>
              </a:pPr>
              <a:t>4</a:t>
            </a:fld>
            <a:endParaRPr lang="en-US" altLang="zh-CN" smtClean="0">
              <a:solidFill>
                <a:srgbClr val="000000"/>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6846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F028B6-14F6-4F7F-86C2-1A68ADA4708C}" type="slidenum">
              <a:rPr lang="en-US" altLang="zh-CN" smtClean="0">
                <a:solidFill>
                  <a:srgbClr val="000000"/>
                </a:solidFill>
              </a:rPr>
              <a:pPr>
                <a:spcBef>
                  <a:spcPct val="0"/>
                </a:spcBef>
              </a:pPr>
              <a:t>5</a:t>
            </a:fld>
            <a:endParaRPr lang="en-US" altLang="zh-CN" smtClean="0">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6675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BDDE0E-C7EF-49B8-BFB3-559FB760D445}" type="slidenum">
              <a:rPr lang="en-US" altLang="zh-CN" smtClean="0"/>
              <a:pPr>
                <a:spcBef>
                  <a:spcPct val="0"/>
                </a:spcBef>
              </a:pPr>
              <a:t>6</a:t>
            </a:fld>
            <a:endParaRPr lang="en-US" altLang="zh-CN"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3765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BEA896-EEF1-416B-882D-5E59A0C3FBFE}" type="slidenum">
              <a:rPr lang="en-US" altLang="zh-CN" smtClean="0"/>
              <a:pPr>
                <a:spcBef>
                  <a:spcPct val="0"/>
                </a:spcBef>
              </a:pPr>
              <a:t>7</a:t>
            </a:fld>
            <a:endParaRPr lang="en-US" altLang="zh-CN"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08206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0BA64BE-1C72-4D5A-B1CB-326871A22EBA}" type="slidenum">
              <a:rPr lang="en-US" altLang="zh-CN" smtClean="0"/>
              <a:pPr>
                <a:spcBef>
                  <a:spcPct val="0"/>
                </a:spcBef>
              </a:pPr>
              <a:t>8</a:t>
            </a:fld>
            <a:endParaRPr lang="en-US" altLang="zh-CN"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33542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ABA2A3-8B76-40A6-9CFD-E24F7B2F477E}" type="slidenum">
              <a:rPr lang="en-US" altLang="zh-CN" smtClean="0"/>
              <a:pPr>
                <a:spcBef>
                  <a:spcPct val="0"/>
                </a:spcBef>
              </a:pPr>
              <a:t>9</a:t>
            </a:fld>
            <a:endParaRPr lang="en-US" altLang="zh-CN"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31216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userDrawn="1"/>
        </p:nvGraphicFramePr>
        <p:xfrm>
          <a:off x="3124200" y="0"/>
          <a:ext cx="2743200" cy="2506663"/>
        </p:xfrm>
        <a:graphic>
          <a:graphicData uri="http://schemas.openxmlformats.org/presentationml/2006/ole">
            <mc:AlternateContent xmlns:mc="http://schemas.openxmlformats.org/markup-compatibility/2006">
              <mc:Choice xmlns:v="urn:schemas-microsoft-com:vml" Requires="v">
                <p:oleObj spid="_x0000_s83973" name="BMP 图象" r:id="rId3" imgW="885949" imgH="809738" progId="Paint.Picture">
                  <p:embed/>
                </p:oleObj>
              </mc:Choice>
              <mc:Fallback>
                <p:oleObj name="BMP 图象" r:id="rId3" imgW="885949" imgH="8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0"/>
                        <a:ext cx="27432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 name="Rectangle 2"/>
          <p:cNvSpPr>
            <a:spLocks noGrp="1" noChangeArrowheads="1"/>
          </p:cNvSpPr>
          <p:nvPr>
            <p:ph type="ctrTitle"/>
          </p:nvPr>
        </p:nvSpPr>
        <p:spPr>
          <a:xfrm>
            <a:off x="685800" y="2552700"/>
            <a:ext cx="7772400" cy="609600"/>
          </a:xfrm>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7171" name="Rectangle 3"/>
          <p:cNvSpPr>
            <a:spLocks noGrp="1" noChangeArrowheads="1"/>
          </p:cNvSpPr>
          <p:nvPr>
            <p:ph type="subTitle" idx="1"/>
          </p:nvPr>
        </p:nvSpPr>
        <p:spPr>
          <a:xfrm>
            <a:off x="1371600" y="3886200"/>
            <a:ext cx="6400800" cy="512763"/>
          </a:xfrm>
        </p:spPr>
        <p:txBody>
          <a:bodyPr/>
          <a:lstStyle>
            <a:lvl1pPr marL="0" indent="0" algn="ctr">
              <a:buFont typeface="Wingdings" pitchFamily="2" charset="2"/>
              <a:buNone/>
              <a:defRPr>
                <a:latin typeface="Times New Roman" panose="02020603050405020304" pitchFamily="18" charset="0"/>
                <a:cs typeface="Times New Roman" panose="02020603050405020304" pitchFamily="18" charset="0"/>
              </a:defRPr>
            </a:lvl1pPr>
          </a:lstStyle>
          <a:p>
            <a:r>
              <a:rPr lang="zh-CN" altLang="en-US" dirty="0"/>
              <a:t>单击此处编辑母版副标题样式</a:t>
            </a:r>
          </a:p>
        </p:txBody>
      </p:sp>
    </p:spTree>
    <p:extLst>
      <p:ext uri="{BB962C8B-B14F-4D97-AF65-F5344CB8AC3E}">
        <p14:creationId xmlns:p14="http://schemas.microsoft.com/office/powerpoint/2010/main" val="10014045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cs typeface="Times New Roman" panose="02020603050405020304" pitchFamily="18" charset="0"/>
            </a:endParaRPr>
          </a:p>
        </p:txBody>
      </p:sp>
      <p:pic>
        <p:nvPicPr>
          <p:cNvPr id="5" name="Picture 8" descr="minispir"/>
          <p:cNvPicPr>
            <a:picLocks noChangeAspect="1" noChangeArrowheads="1"/>
          </p:cNvPicPr>
          <p:nvPr userDrawn="1"/>
        </p:nvPicPr>
        <p:blipFill>
          <a:blip r:embed="rId3">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cs typeface="Times New Roman" panose="02020603050405020304" pitchFamily="18" charset="0"/>
            </a:endParaRPr>
          </a:p>
        </p:txBody>
      </p:sp>
      <p:sp>
        <p:nvSpPr>
          <p:cNvPr id="7"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cs typeface="Times New Roman" panose="02020603050405020304" pitchFamily="18" charset="0"/>
            </a:endParaRPr>
          </a:p>
        </p:txBody>
      </p:sp>
      <p:sp>
        <p:nvSpPr>
          <p:cNvPr id="8"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cs typeface="Times New Roman" panose="02020603050405020304" pitchFamily="18" charset="0"/>
            </a:endParaRPr>
          </a:p>
        </p:txBody>
      </p:sp>
      <p:graphicFrame>
        <p:nvGraphicFramePr>
          <p:cNvPr id="9"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84997" name="BMP 图象" r:id="rId4" imgW="885949" imgH="809738" progId="Paint.Picture">
                  <p:embed/>
                </p:oleObj>
              </mc:Choice>
              <mc:Fallback>
                <p:oleObj name="BMP 图象" r:id="rId4" imgW="885949" imgH="8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lvl1pPr>
              <a:defRPr>
                <a:latin typeface="Times New Roman" panose="02020603050405020304" pitchFamily="18" charset="0"/>
                <a:ea typeface="黑体" pitchFamily="2" charset="-122"/>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3000" y="1143000"/>
            <a:ext cx="7696200" cy="2142125"/>
          </a:xfrm>
        </p:spPr>
        <p:txBody>
          <a:bodyPr/>
          <a:lstStyle>
            <a:lvl1pPr>
              <a:defRPr>
                <a:latin typeface="Times New Roman" panose="02020603050405020304" pitchFamily="18" charset="0"/>
                <a:ea typeface="黑体" pitchFamily="2" charset="-122"/>
                <a:cs typeface="Times New Roman" panose="02020603050405020304" pitchFamily="18" charset="0"/>
              </a:defRPr>
            </a:lvl1pPr>
            <a:lvl2pPr>
              <a:defRPr>
                <a:latin typeface="Times New Roman" panose="02020603050405020304" pitchFamily="18" charset="0"/>
                <a:ea typeface="黑体" pitchFamily="2" charset="-122"/>
                <a:cs typeface="Times New Roman" panose="02020603050405020304" pitchFamily="18" charset="0"/>
              </a:defRPr>
            </a:lvl2pPr>
            <a:lvl3pPr>
              <a:defRPr>
                <a:latin typeface="Times New Roman" panose="02020603050405020304" pitchFamily="18" charset="0"/>
                <a:ea typeface="黑体" pitchFamily="2" charset="-122"/>
                <a:cs typeface="Times New Roman" panose="02020603050405020304" pitchFamily="18" charset="0"/>
              </a:defRPr>
            </a:lvl3pPr>
            <a:lvl4pPr>
              <a:defRPr>
                <a:latin typeface="Times New Roman" panose="02020603050405020304" pitchFamily="18" charset="0"/>
                <a:ea typeface="黑体" pitchFamily="2" charset="-122"/>
                <a:cs typeface="Times New Roman" panose="02020603050405020304" pitchFamily="18" charset="0"/>
              </a:defRPr>
            </a:lvl4pPr>
            <a:lvl5pPr>
              <a:defRPr>
                <a:latin typeface="Times New Roman" panose="02020603050405020304" pitchFamily="18" charset="0"/>
                <a:ea typeface="黑体" pitchFamily="2"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Rectangle 4"/>
          <p:cNvSpPr>
            <a:spLocks noGrp="1" noChangeArrowheads="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pPr>
              <a:defRPr/>
            </a:pPr>
            <a:fld id="{E8C125EB-F3C1-4B09-9FE1-EFB864BB3D5F}" type="datetime1">
              <a:rPr lang="zh-CN" altLang="en-US"/>
              <a:pPr>
                <a:defRPr/>
              </a:pPr>
              <a:t>2019/11/6</a:t>
            </a:fld>
            <a:endParaRPr lang="en-US" altLang="zh-CN"/>
          </a:p>
        </p:txBody>
      </p:sp>
      <p:sp>
        <p:nvSpPr>
          <p:cNvPr id="11" name="Rectangle 5"/>
          <p:cNvSpPr>
            <a:spLocks noGrp="1" noChangeArrowheads="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r>
              <a:rPr lang="zh-CN" altLang="en-US"/>
              <a:t>信息与软件工程学院  顾小丰</a:t>
            </a:r>
            <a:endParaRPr lang="en-US" altLang="zh-CN"/>
          </a:p>
        </p:txBody>
      </p:sp>
      <p:sp>
        <p:nvSpPr>
          <p:cNvPr id="12" name="Rectangle 6"/>
          <p:cNvSpPr>
            <a:spLocks noGrp="1" noChangeArrowheads="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r>
              <a:rPr lang="en-US" altLang="zh-CN" dirty="0" smtClean="0"/>
              <a:t>36</a:t>
            </a:r>
            <a:r>
              <a:rPr lang="zh-CN" altLang="en-US" dirty="0" smtClean="0"/>
              <a:t>－</a:t>
            </a:r>
            <a:fld id="{0308C814-A6FA-4F5A-8736-A67FF14B0EF6}" type="slidenum">
              <a:rPr lang="zh-CN" altLang="en-US" smtClean="0"/>
              <a:pPr>
                <a:defRPr/>
              </a:pPr>
              <a:t>‹#›</a:t>
            </a:fld>
            <a:endParaRPr lang="zh-CN" altLang="en-US" dirty="0"/>
          </a:p>
        </p:txBody>
      </p:sp>
    </p:spTree>
    <p:extLst>
      <p:ext uri="{BB962C8B-B14F-4D97-AF65-F5344CB8AC3E}">
        <p14:creationId xmlns:p14="http://schemas.microsoft.com/office/powerpoint/2010/main" val="25665639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3429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116013" y="1143000"/>
            <a:ext cx="76962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p:txBody>
      </p:sp>
      <p:sp>
        <p:nvSpPr>
          <p:cNvPr id="1028"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cs typeface="Times New Roman" panose="02020603050405020304" pitchFamily="18" charset="0"/>
            </a:endParaRPr>
          </a:p>
        </p:txBody>
      </p:sp>
      <p:pic>
        <p:nvPicPr>
          <p:cNvPr id="1029" name="Picture 8" descr="minispir"/>
          <p:cNvPicPr>
            <a:picLocks noChangeAspect="1" noChangeArrowheads="1"/>
          </p:cNvPicPr>
          <p:nvPr userDrawn="1"/>
        </p:nvPicPr>
        <p:blipFill>
          <a:blip r:embed="rId5">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cs typeface="Times New Roman" panose="02020603050405020304" pitchFamily="18" charset="0"/>
            </a:endParaRPr>
          </a:p>
        </p:txBody>
      </p:sp>
      <p:sp>
        <p:nvSpPr>
          <p:cNvPr id="1031"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cs typeface="Times New Roman" panose="02020603050405020304" pitchFamily="18" charset="0"/>
            </a:endParaRPr>
          </a:p>
        </p:txBody>
      </p:sp>
      <p:sp>
        <p:nvSpPr>
          <p:cNvPr id="1032"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solidFill>
                <a:srgbClr val="000000"/>
              </a:solidFill>
              <a:cs typeface="Times New Roman" panose="02020603050405020304" pitchFamily="18" charset="0"/>
            </a:endParaRPr>
          </a:p>
        </p:txBody>
      </p:sp>
      <p:graphicFrame>
        <p:nvGraphicFramePr>
          <p:cNvPr id="1033"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040" name="BMP 图象" r:id="rId6" imgW="885949" imgH="809738" progId="Paint.Picture">
                  <p:embed/>
                </p:oleObj>
              </mc:Choice>
              <mc:Fallback>
                <p:oleObj name="BMP 图象" r:id="rId6" imgW="885949" imgH="809738" progId="Paint.Picture">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4"/>
          <p:cNvSpPr>
            <a:spLocks noGrp="1" noChangeArrowheads="1"/>
          </p:cNvSpPr>
          <p:nvPr>
            <p:ph type="dt" sz="half" idx="2"/>
          </p:nvPr>
        </p:nvSpPr>
        <p:spPr bwMode="auto">
          <a:xfrm>
            <a:off x="1143000" y="6569075"/>
            <a:ext cx="16764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eaLnBrk="1" hangingPunct="1">
              <a:defRPr sz="1800" b="1">
                <a:solidFill>
                  <a:srgbClr val="00FF00"/>
                </a:solidFill>
                <a:latin typeface="Times New Roman" panose="02020603050405020304" pitchFamily="18" charset="0"/>
                <a:ea typeface="+mn-ea"/>
                <a:cs typeface="Times New Roman" panose="02020603050405020304" pitchFamily="18" charset="0"/>
              </a:defRPr>
            </a:lvl1pPr>
          </a:lstStyle>
          <a:p>
            <a:pPr>
              <a:defRPr/>
            </a:pPr>
            <a:fld id="{CA4DC94E-71BE-494E-99E3-0676D561F4D2}" type="datetime1">
              <a:rPr lang="zh-CN" altLang="en-US"/>
              <a:pPr>
                <a:defRPr/>
              </a:pPr>
              <a:t>2019/11/6</a:t>
            </a:fld>
            <a:endParaRPr lang="en-US" altLang="zh-CN"/>
          </a:p>
        </p:txBody>
      </p:sp>
      <p:sp>
        <p:nvSpPr>
          <p:cNvPr id="4" name="Rectangle 5"/>
          <p:cNvSpPr>
            <a:spLocks noGrp="1" noChangeArrowheads="1"/>
          </p:cNvSpPr>
          <p:nvPr>
            <p:ph type="ftr" sz="quarter" idx="3"/>
          </p:nvPr>
        </p:nvSpPr>
        <p:spPr bwMode="auto">
          <a:xfrm>
            <a:off x="2819400" y="6569075"/>
            <a:ext cx="4191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1" hangingPunct="1">
              <a:defRPr sz="1800" b="1">
                <a:solidFill>
                  <a:srgbClr val="00FF00"/>
                </a:solidFill>
                <a:latin typeface="Times New Roman" panose="02020603050405020304" pitchFamily="18" charset="0"/>
                <a:ea typeface="+mn-ea"/>
                <a:cs typeface="Times New Roman" panose="02020603050405020304" pitchFamily="18" charset="0"/>
              </a:defRPr>
            </a:lvl1pPr>
          </a:lstStyle>
          <a:p>
            <a:pPr>
              <a:defRPr/>
            </a:pPr>
            <a:r>
              <a:rPr lang="zh-CN" altLang="en-US"/>
              <a:t>信息与软件工程学院  顾小丰</a:t>
            </a:r>
            <a:endParaRPr lang="en-US" altLang="zh-CN"/>
          </a:p>
        </p:txBody>
      </p:sp>
      <p:sp>
        <p:nvSpPr>
          <p:cNvPr id="2" name="Rectangle 6"/>
          <p:cNvSpPr>
            <a:spLocks noGrp="1" noChangeArrowheads="1"/>
          </p:cNvSpPr>
          <p:nvPr>
            <p:ph type="sldNum" sz="quarter" idx="4"/>
          </p:nvPr>
        </p:nvSpPr>
        <p:spPr bwMode="auto">
          <a:xfrm>
            <a:off x="7086600" y="6569075"/>
            <a:ext cx="1524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1800" b="1">
                <a:solidFill>
                  <a:srgbClr val="00FF00"/>
                </a:solidFill>
                <a:latin typeface="Times New Roman" panose="02020603050405020304" pitchFamily="18" charset="0"/>
                <a:ea typeface="宋体" panose="02010600030101010101" pitchFamily="2" charset="-122"/>
                <a:cs typeface="Times New Roman" panose="02020603050405020304" pitchFamily="18" charset="0"/>
              </a:defRPr>
            </a:lvl1pPr>
          </a:lstStyle>
          <a:p>
            <a:pPr>
              <a:defRPr/>
            </a:pPr>
            <a:r>
              <a:rPr lang="en-US" altLang="zh-CN" dirty="0" smtClean="0"/>
              <a:t>36</a:t>
            </a:r>
            <a:r>
              <a:rPr lang="zh-CN" altLang="en-US" dirty="0" smtClean="0"/>
              <a:t>－</a:t>
            </a:r>
            <a:fld id="{C08671D3-67CA-4DDC-A176-D2572C8A29D5}"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Lst>
  <p:timing>
    <p:tnLst>
      <p:par>
        <p:cTn id="1" dur="indefinite" restart="never" nodeType="tmRoot"/>
      </p:par>
    </p:tnLst>
  </p:timing>
  <p:hf hdr="0"/>
  <p:txStyles>
    <p:titleStyle>
      <a:lvl1pPr algn="ctr" rtl="0" eaLnBrk="0" fontAlgn="base" hangingPunct="0">
        <a:spcBef>
          <a:spcPct val="0"/>
        </a:spcBef>
        <a:spcAft>
          <a:spcPct val="0"/>
        </a:spcAft>
        <a:defRPr kumimoji="1" sz="4000" b="1">
          <a:solidFill>
            <a:srgbClr val="CC00CC"/>
          </a:solidFill>
          <a:latin typeface="Times New Roman" panose="02020603050405020304" pitchFamily="18" charset="0"/>
          <a:ea typeface="黑体" pitchFamily="2" charset="-122"/>
          <a:cs typeface="Times New Roman" panose="02020603050405020304" pitchFamily="18" charset="0"/>
        </a:defRPr>
      </a:lvl1pPr>
      <a:lvl2pPr algn="ctr" rtl="0" eaLnBrk="0" fontAlgn="base" hangingPunct="0">
        <a:spcBef>
          <a:spcPct val="0"/>
        </a:spcBef>
        <a:spcAft>
          <a:spcPct val="0"/>
        </a:spcAft>
        <a:defRPr kumimoji="1" sz="4000" b="1">
          <a:solidFill>
            <a:srgbClr val="CC00CC"/>
          </a:solidFill>
          <a:latin typeface="Times New Roman" pitchFamily="18" charset="0"/>
          <a:ea typeface="黑体" pitchFamily="2" charset="-122"/>
          <a:cs typeface="Times New Roman" panose="02020603050405020304" pitchFamily="18" charset="0"/>
        </a:defRPr>
      </a:lvl2pPr>
      <a:lvl3pPr algn="ctr" rtl="0" eaLnBrk="0" fontAlgn="base" hangingPunct="0">
        <a:spcBef>
          <a:spcPct val="0"/>
        </a:spcBef>
        <a:spcAft>
          <a:spcPct val="0"/>
        </a:spcAft>
        <a:defRPr kumimoji="1" sz="4000" b="1">
          <a:solidFill>
            <a:srgbClr val="CC00CC"/>
          </a:solidFill>
          <a:latin typeface="Times New Roman" pitchFamily="18" charset="0"/>
          <a:ea typeface="黑体" pitchFamily="2" charset="-122"/>
          <a:cs typeface="Times New Roman" panose="02020603050405020304" pitchFamily="18" charset="0"/>
        </a:defRPr>
      </a:lvl3pPr>
      <a:lvl4pPr algn="ctr" rtl="0" eaLnBrk="0" fontAlgn="base" hangingPunct="0">
        <a:spcBef>
          <a:spcPct val="0"/>
        </a:spcBef>
        <a:spcAft>
          <a:spcPct val="0"/>
        </a:spcAft>
        <a:defRPr kumimoji="1" sz="4000" b="1">
          <a:solidFill>
            <a:srgbClr val="CC00CC"/>
          </a:solidFill>
          <a:latin typeface="Times New Roman" pitchFamily="18" charset="0"/>
          <a:ea typeface="黑体" pitchFamily="2" charset="-122"/>
          <a:cs typeface="Times New Roman" panose="02020603050405020304" pitchFamily="18" charset="0"/>
        </a:defRPr>
      </a:lvl4pPr>
      <a:lvl5pPr algn="ctr" rtl="0" eaLnBrk="0" fontAlgn="base" hangingPunct="0">
        <a:spcBef>
          <a:spcPct val="0"/>
        </a:spcBef>
        <a:spcAft>
          <a:spcPct val="0"/>
        </a:spcAft>
        <a:defRPr kumimoji="1" sz="4000" b="1">
          <a:solidFill>
            <a:srgbClr val="CC00CC"/>
          </a:solidFill>
          <a:latin typeface="Times New Roman" pitchFamily="18" charset="0"/>
          <a:ea typeface="黑体" pitchFamily="2" charset="-122"/>
          <a:cs typeface="Times New Roman" panose="02020603050405020304" pitchFamily="18" charset="0"/>
        </a:defRPr>
      </a:lvl5pPr>
      <a:lvl6pPr marL="457200" algn="ctr" rtl="0" fontAlgn="base">
        <a:spcBef>
          <a:spcPct val="0"/>
        </a:spcBef>
        <a:spcAft>
          <a:spcPct val="0"/>
        </a:spcAft>
        <a:defRPr kumimoji="1" sz="4000" b="1">
          <a:solidFill>
            <a:srgbClr val="CC00CC"/>
          </a:solidFill>
          <a:latin typeface="Times New Roman" pitchFamily="18" charset="0"/>
          <a:ea typeface="宋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宋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宋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宋体" pitchFamily="2" charset="-122"/>
        </a:defRPr>
      </a:lvl9pPr>
    </p:titleStyle>
    <p:bodyStyle>
      <a:lvl1pPr marL="533400" indent="-533400" algn="l" rtl="0" eaLnBrk="0" fontAlgn="base" hangingPunct="0">
        <a:lnSpc>
          <a:spcPct val="120000"/>
        </a:lnSpc>
        <a:spcBef>
          <a:spcPct val="0"/>
        </a:spcBef>
        <a:spcAft>
          <a:spcPct val="0"/>
        </a:spcAft>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itchFamily="2" charset="-122"/>
          <a:cs typeface="Times New Roman" panose="02020603050405020304" pitchFamily="18" charset="0"/>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Times New Roman" panose="02020603050405020304" pitchFamily="18" charset="0"/>
          <a:ea typeface="黑体" pitchFamily="2" charset="-122"/>
          <a:cs typeface="Times New Roman" panose="02020603050405020304" pitchFamily="18" charset="0"/>
        </a:defRPr>
      </a:lvl2pPr>
      <a:lvl3pPr marL="1371600" indent="-457200" algn="l" rtl="0" eaLnBrk="0" fontAlgn="base" hangingPunct="0">
        <a:spcBef>
          <a:spcPct val="20000"/>
        </a:spcBef>
        <a:spcAft>
          <a:spcPct val="0"/>
        </a:spcAft>
        <a:buChar char="•"/>
        <a:defRPr kumimoji="1" sz="2400">
          <a:solidFill>
            <a:schemeClr val="tx1"/>
          </a:solidFill>
          <a:latin typeface="+mn-lt"/>
          <a:ea typeface="+mn-ea"/>
        </a:defRPr>
      </a:lvl3pPr>
      <a:lvl4pPr marL="1752600" indent="-381000" algn="l" rtl="0" eaLnBrk="0" fontAlgn="base" hangingPunct="0">
        <a:spcBef>
          <a:spcPct val="20000"/>
        </a:spcBef>
        <a:spcAft>
          <a:spcPct val="0"/>
        </a:spcAft>
        <a:buChar char="–"/>
        <a:defRPr kumimoji="1" sz="2000">
          <a:solidFill>
            <a:schemeClr val="tx1"/>
          </a:solidFill>
          <a:latin typeface="+mn-lt"/>
          <a:ea typeface="+mn-ea"/>
        </a:defRPr>
      </a:lvl4pPr>
      <a:lvl5pPr marL="2209800" indent="-381000" algn="l" rtl="0" eaLnBrk="0" fontAlgn="base" hangingPunct="0">
        <a:spcBef>
          <a:spcPct val="20000"/>
        </a:spcBef>
        <a:spcAft>
          <a:spcPct val="0"/>
        </a:spcAft>
        <a:buChar char="»"/>
        <a:defRPr kumimoji="1" sz="2000">
          <a:solidFill>
            <a:schemeClr val="tx1"/>
          </a:solidFill>
          <a:latin typeface="+mn-lt"/>
          <a:ea typeface="+mn-ea"/>
        </a:defRPr>
      </a:lvl5pPr>
      <a:lvl6pPr marL="2667000" indent="-381000" algn="l" rtl="0" fontAlgn="base">
        <a:spcBef>
          <a:spcPct val="20000"/>
        </a:spcBef>
        <a:spcAft>
          <a:spcPct val="0"/>
        </a:spcAft>
        <a:buChar char="»"/>
        <a:defRPr kumimoji="1" sz="2000">
          <a:solidFill>
            <a:schemeClr val="tx1"/>
          </a:solidFill>
          <a:latin typeface="+mn-lt"/>
          <a:ea typeface="+mn-ea"/>
        </a:defRPr>
      </a:lvl6pPr>
      <a:lvl7pPr marL="3124200" indent="-381000" algn="l" rtl="0" fontAlgn="base">
        <a:spcBef>
          <a:spcPct val="20000"/>
        </a:spcBef>
        <a:spcAft>
          <a:spcPct val="0"/>
        </a:spcAft>
        <a:buChar char="»"/>
        <a:defRPr kumimoji="1" sz="2000">
          <a:solidFill>
            <a:schemeClr val="tx1"/>
          </a:solidFill>
          <a:latin typeface="+mn-lt"/>
          <a:ea typeface="+mn-ea"/>
        </a:defRPr>
      </a:lvl7pPr>
      <a:lvl8pPr marL="3581400" indent="-381000" algn="l" rtl="0" fontAlgn="base">
        <a:spcBef>
          <a:spcPct val="20000"/>
        </a:spcBef>
        <a:spcAft>
          <a:spcPct val="0"/>
        </a:spcAft>
        <a:buChar char="»"/>
        <a:defRPr kumimoji="1" sz="2000">
          <a:solidFill>
            <a:schemeClr val="tx1"/>
          </a:solidFill>
          <a:latin typeface="+mn-lt"/>
          <a:ea typeface="+mn-ea"/>
        </a:defRPr>
      </a:lvl8pPr>
      <a:lvl9pPr marL="4038600" indent="-3810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5" Type="http://schemas.openxmlformats.org/officeDocument/2006/relationships/image" Target="../media/image26.wmf"/><Relationship Id="rId4"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2.wmf"/><Relationship Id="rId3" Type="http://schemas.openxmlformats.org/officeDocument/2006/relationships/notesSlide" Target="../notesSlides/notesSlide12.xml"/><Relationship Id="rId7" Type="http://schemas.openxmlformats.org/officeDocument/2006/relationships/image" Target="../media/image29.wmf"/><Relationship Id="rId12"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9.bin"/><Relationship Id="rId11" Type="http://schemas.openxmlformats.org/officeDocument/2006/relationships/image" Target="../media/image31.wmf"/><Relationship Id="rId5" Type="http://schemas.openxmlformats.org/officeDocument/2006/relationships/image" Target="../media/image28.wmf"/><Relationship Id="rId15" Type="http://schemas.openxmlformats.org/officeDocument/2006/relationships/image" Target="../media/image33.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0.wmf"/><Relationship Id="rId14"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3.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6.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9.bin"/><Relationship Id="rId5" Type="http://schemas.openxmlformats.org/officeDocument/2006/relationships/image" Target="../media/image38.wmf"/><Relationship Id="rId4" Type="http://schemas.openxmlformats.org/officeDocument/2006/relationships/oleObject" Target="../embeddings/oleObject3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4.wmf"/><Relationship Id="rId3" Type="http://schemas.openxmlformats.org/officeDocument/2006/relationships/notesSlide" Target="../notesSlides/notesSlide15.xml"/><Relationship Id="rId7" Type="http://schemas.openxmlformats.org/officeDocument/2006/relationships/image" Target="../media/image41.wmf"/><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1.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2.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5.wmf"/><Relationship Id="rId4" Type="http://schemas.openxmlformats.org/officeDocument/2006/relationships/oleObject" Target="../embeddings/oleObject4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0.wmf"/><Relationship Id="rId3" Type="http://schemas.openxmlformats.org/officeDocument/2006/relationships/notesSlide" Target="../notesSlides/notesSlide17.xml"/><Relationship Id="rId7" Type="http://schemas.openxmlformats.org/officeDocument/2006/relationships/image" Target="../media/image47.wmf"/><Relationship Id="rId12"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7.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8.wmf"/><Relationship Id="rId14" Type="http://schemas.openxmlformats.org/officeDocument/2006/relationships/oleObject" Target="../embeddings/oleObject5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3.bin"/><Relationship Id="rId5" Type="http://schemas.openxmlformats.org/officeDocument/2006/relationships/image" Target="../media/image52.wmf"/><Relationship Id="rId4" Type="http://schemas.openxmlformats.org/officeDocument/2006/relationships/oleObject" Target="../embeddings/oleObject52.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 Id="rId9" Type="http://schemas.openxmlformats.org/officeDocument/2006/relationships/image" Target="../media/image6.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7.wmf"/><Relationship Id="rId3" Type="http://schemas.openxmlformats.org/officeDocument/2006/relationships/notesSlide" Target="../notesSlides/notesSlide21.xml"/><Relationship Id="rId7" Type="http://schemas.openxmlformats.org/officeDocument/2006/relationships/image" Target="../media/image54.wmf"/><Relationship Id="rId12"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5.bin"/><Relationship Id="rId11" Type="http://schemas.openxmlformats.org/officeDocument/2006/relationships/image" Target="../media/image56.wmf"/><Relationship Id="rId5" Type="http://schemas.openxmlformats.org/officeDocument/2006/relationships/image" Target="../media/image28.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5.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0.bin"/><Relationship Id="rId5" Type="http://schemas.openxmlformats.org/officeDocument/2006/relationships/image" Target="../media/image58.wmf"/><Relationship Id="rId4" Type="http://schemas.openxmlformats.org/officeDocument/2006/relationships/oleObject" Target="../embeddings/oleObject59.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60.wmf"/><Relationship Id="rId4" Type="http://schemas.openxmlformats.org/officeDocument/2006/relationships/oleObject" Target="../embeddings/oleObject6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3.bin"/><Relationship Id="rId5" Type="http://schemas.openxmlformats.org/officeDocument/2006/relationships/image" Target="../media/image61.wmf"/><Relationship Id="rId4" Type="http://schemas.openxmlformats.org/officeDocument/2006/relationships/oleObject" Target="../embeddings/oleObject6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63.wmf"/><Relationship Id="rId4" Type="http://schemas.openxmlformats.org/officeDocument/2006/relationships/oleObject" Target="../embeddings/oleObject6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6.bin"/><Relationship Id="rId5" Type="http://schemas.openxmlformats.org/officeDocument/2006/relationships/image" Target="../media/image64.wmf"/><Relationship Id="rId4" Type="http://schemas.openxmlformats.org/officeDocument/2006/relationships/oleObject" Target="../embeddings/oleObject6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67.emf"/><Relationship Id="rId3" Type="http://schemas.openxmlformats.org/officeDocument/2006/relationships/notesSlide" Target="../notesSlides/notesSlide29.xml"/><Relationship Id="rId7" Type="http://schemas.openxmlformats.org/officeDocument/2006/relationships/image" Target="../media/image65.wmf"/><Relationship Id="rId12"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8.bin"/><Relationship Id="rId11" Type="http://schemas.openxmlformats.org/officeDocument/2006/relationships/image" Target="../media/image66.wmf"/><Relationship Id="rId5" Type="http://schemas.openxmlformats.org/officeDocument/2006/relationships/image" Target="../media/image28.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55.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1.wmf"/><Relationship Id="rId3" Type="http://schemas.openxmlformats.org/officeDocument/2006/relationships/notesSlide" Target="../notesSlides/notesSlide3.xml"/><Relationship Id="rId7" Type="http://schemas.openxmlformats.org/officeDocument/2006/relationships/image" Target="../media/image8.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70.emf"/><Relationship Id="rId3" Type="http://schemas.openxmlformats.org/officeDocument/2006/relationships/notesSlide" Target="../notesSlides/notesSlide30.xml"/><Relationship Id="rId7" Type="http://schemas.openxmlformats.org/officeDocument/2006/relationships/image" Target="../media/image68.wmf"/><Relationship Id="rId12"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3.bin"/><Relationship Id="rId11" Type="http://schemas.openxmlformats.org/officeDocument/2006/relationships/image" Target="../media/image69.wmf"/><Relationship Id="rId5" Type="http://schemas.openxmlformats.org/officeDocument/2006/relationships/image" Target="../media/image28.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55.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78.bin"/><Relationship Id="rId5" Type="http://schemas.openxmlformats.org/officeDocument/2006/relationships/image" Target="../media/image71.wmf"/><Relationship Id="rId4" Type="http://schemas.openxmlformats.org/officeDocument/2006/relationships/oleObject" Target="../embeddings/oleObject77.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4.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9.wmf"/><Relationship Id="rId3" Type="http://schemas.openxmlformats.org/officeDocument/2006/relationships/notesSlide" Target="../notesSlides/notesSlide8.xml"/><Relationship Id="rId7" Type="http://schemas.openxmlformats.org/officeDocument/2006/relationships/image" Target="../media/image16.wmf"/><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4.wmf"/><Relationship Id="rId3" Type="http://schemas.openxmlformats.org/officeDocument/2006/relationships/notesSlide" Target="../notesSlides/notesSlide9.xml"/><Relationship Id="rId7" Type="http://schemas.openxmlformats.org/officeDocument/2006/relationships/image" Target="../media/image21.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2.wmf"/><Relationship Id="rId1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2590800"/>
            <a:ext cx="8534400" cy="1219200"/>
          </a:xfrm>
        </p:spPr>
        <p:txBody>
          <a:bodyPr/>
          <a:lstStyle/>
          <a:p>
            <a:pPr eaLnBrk="1" hangingPunct="1"/>
            <a:r>
              <a:rPr lang="zh-CN" altLang="en-US" sz="8000" smtClean="0">
                <a:ea typeface="华文行楷" panose="02010800040101010101" pitchFamily="2" charset="-122"/>
              </a:rPr>
              <a:t>随机过程与排队论</a:t>
            </a:r>
          </a:p>
        </p:txBody>
      </p:sp>
      <p:sp>
        <p:nvSpPr>
          <p:cNvPr id="3075" name="Rectangle 3"/>
          <p:cNvSpPr>
            <a:spLocks noGrp="1" noChangeArrowheads="1"/>
          </p:cNvSpPr>
          <p:nvPr>
            <p:ph type="subTitle" idx="1"/>
          </p:nvPr>
        </p:nvSpPr>
        <p:spPr>
          <a:xfrm>
            <a:off x="762000" y="4038600"/>
            <a:ext cx="7772400" cy="2635250"/>
          </a:xfrm>
        </p:spPr>
        <p:txBody>
          <a:bodyPr/>
          <a:lstStyle/>
          <a:p>
            <a:pPr eaLnBrk="1" hangingPunct="1"/>
            <a:r>
              <a:rPr lang="zh-CN" altLang="en-US" sz="3600" smtClean="0">
                <a:solidFill>
                  <a:srgbClr val="0000CC"/>
                </a:solidFill>
                <a:ea typeface="华文行楷" panose="02010800040101010101" pitchFamily="2" charset="-122"/>
              </a:rPr>
              <a:t>信息与软件工程学院</a:t>
            </a:r>
          </a:p>
          <a:p>
            <a:pPr eaLnBrk="1" hangingPunct="1"/>
            <a:r>
              <a:rPr lang="zh-CN" altLang="en-US" sz="3600" smtClean="0">
                <a:solidFill>
                  <a:srgbClr val="CC00CC"/>
                </a:solidFill>
                <a:ea typeface="华文行楷" panose="02010800040101010101" pitchFamily="2" charset="-122"/>
              </a:rPr>
              <a:t>顾小丰</a:t>
            </a:r>
          </a:p>
          <a:p>
            <a:pPr eaLnBrk="1" hangingPunct="1"/>
            <a:r>
              <a:rPr lang="en-US" altLang="zh-CN" sz="3600" smtClean="0">
                <a:solidFill>
                  <a:srgbClr val="6600CC"/>
                </a:solidFill>
                <a:ea typeface="华文行楷" panose="02010800040101010101" pitchFamily="2" charset="-122"/>
              </a:rPr>
              <a:t>Email</a:t>
            </a:r>
            <a:r>
              <a:rPr lang="zh-CN" altLang="en-US" sz="3600" smtClean="0">
                <a:solidFill>
                  <a:srgbClr val="6600CC"/>
                </a:solidFill>
                <a:ea typeface="华文行楷" panose="02010800040101010101" pitchFamily="2" charset="-122"/>
              </a:rPr>
              <a:t>：</a:t>
            </a:r>
            <a:r>
              <a:rPr lang="en-US" altLang="zh-CN" sz="3600" smtClean="0">
                <a:solidFill>
                  <a:srgbClr val="6600CC"/>
                </a:solidFill>
                <a:ea typeface="华文行楷" panose="02010800040101010101" pitchFamily="2" charset="-122"/>
              </a:rPr>
              <a:t>guxf@uestc.edu.cn</a:t>
            </a:r>
          </a:p>
          <a:p>
            <a:pPr eaLnBrk="1" hangingPunct="1"/>
            <a:fld id="{ABBDA04C-3926-4344-A3BE-3C77F9B8C71A}" type="datetime3">
              <a:rPr lang="zh-CN" altLang="en-US" sz="3600" smtClean="0">
                <a:solidFill>
                  <a:srgbClr val="6600CC"/>
                </a:solidFill>
                <a:ea typeface="华文行楷" panose="02010800040101010101" pitchFamily="2" charset="-122"/>
              </a:rPr>
              <a:pPr eaLnBrk="1" hangingPunct="1"/>
              <a:t>2019年11月6日星期三</a:t>
            </a:fld>
            <a:endParaRPr lang="en-US" altLang="zh-CN" sz="3600" smtClean="0">
              <a:solidFill>
                <a:srgbClr val="6600CC"/>
              </a:solidFill>
              <a:ea typeface="华文行楷"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74"/>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p:cTn id="13" dur="1000" fill="hold"/>
                                        <p:tgtEl>
                                          <p:spTgt spid="3075">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075">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07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075">
                                            <p:txEl>
                                              <p:pRg st="0" end="0"/>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p:cTn id="19" dur="1000" fill="hold"/>
                                        <p:tgtEl>
                                          <p:spTgt spid="3075">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075">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07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075">
                                            <p:txEl>
                                              <p:pRg st="1" end="1"/>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3075">
                                            <p:txEl>
                                              <p:pRg st="2" end="2"/>
                                            </p:txEl>
                                          </p:spTgt>
                                        </p:tgtEl>
                                        <p:attrNameLst>
                                          <p:attrName>style.visibility</p:attrName>
                                        </p:attrNameLst>
                                      </p:cBhvr>
                                      <p:to>
                                        <p:strVal val="visible"/>
                                      </p:to>
                                    </p:set>
                                    <p:anim calcmode="lin" valueType="num">
                                      <p:cBhvr>
                                        <p:cTn id="25" dur="1000" fill="hold"/>
                                        <p:tgtEl>
                                          <p:spTgt spid="3075">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075">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07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075">
                                            <p:txEl>
                                              <p:pRg st="2" end="2"/>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3075">
                                            <p:txEl>
                                              <p:pRg st="3" end="3"/>
                                            </p:txEl>
                                          </p:spTgt>
                                        </p:tgtEl>
                                        <p:attrNameLst>
                                          <p:attrName>style.visibility</p:attrName>
                                        </p:attrNameLst>
                                      </p:cBhvr>
                                      <p:to>
                                        <p:strVal val="visible"/>
                                      </p:to>
                                    </p:set>
                                    <p:anim calcmode="lin" valueType="num">
                                      <p:cBhvr>
                                        <p:cTn id="31" dur="1000" fill="hold"/>
                                        <p:tgtEl>
                                          <p:spTgt spid="307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07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07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07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故障的机器数</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2)</a:t>
            </a:r>
          </a:p>
        </p:txBody>
      </p:sp>
      <p:sp>
        <p:nvSpPr>
          <p:cNvPr id="264195" name="Rectangle 3"/>
          <p:cNvSpPr>
            <a:spLocks noGrp="1" noChangeArrowheads="1"/>
          </p:cNvSpPr>
          <p:nvPr>
            <p:ph idx="1"/>
          </p:nvPr>
        </p:nvSpPr>
        <p:spPr>
          <a:xfrm>
            <a:off x="1143000" y="1143000"/>
            <a:ext cx="7696200" cy="427038"/>
          </a:xfrm>
        </p:spPr>
        <p:txBody>
          <a:bodyPr/>
          <a:lstStyle/>
          <a:p>
            <a:pPr eaLnBrk="1" hangingPunct="1">
              <a:lnSpc>
                <a:spcPct val="100000"/>
              </a:lnSpc>
              <a:buClrTx/>
              <a:buFontTx/>
              <a:buNone/>
            </a:pPr>
            <a:r>
              <a:rPr lang="zh-CN" altLang="en-US" smtClean="0">
                <a:ea typeface="黑体" panose="02010609060101010101" pitchFamily="49" charset="-122"/>
                <a:sym typeface="Symbol" panose="05050102010706020507" pitchFamily="18" charset="2"/>
              </a:rPr>
              <a:t>综合上述</a:t>
            </a:r>
            <a:r>
              <a:rPr lang="en-US" altLang="zh-CN" smtClean="0">
                <a:ea typeface="黑体" panose="02010609060101010101" pitchFamily="49" charset="-122"/>
                <a:sym typeface="Symbol" panose="05050102010706020507" pitchFamily="18" charset="2"/>
              </a:rPr>
              <a:t>1)2)3)</a:t>
            </a:r>
            <a:r>
              <a:rPr lang="zh-CN" altLang="en-US" smtClean="0">
                <a:ea typeface="黑体" panose="02010609060101010101" pitchFamily="49" charset="-122"/>
                <a:sym typeface="Symbol" panose="05050102010706020507" pitchFamily="18" charset="2"/>
              </a:rPr>
              <a:t>得</a:t>
            </a:r>
          </a:p>
        </p:txBody>
      </p:sp>
      <p:graphicFrame>
        <p:nvGraphicFramePr>
          <p:cNvPr id="264196" name="Object 4"/>
          <p:cNvGraphicFramePr>
            <a:graphicFrameLocks noChangeAspect="1"/>
          </p:cNvGraphicFramePr>
          <p:nvPr/>
        </p:nvGraphicFramePr>
        <p:xfrm>
          <a:off x="1308100" y="1665288"/>
          <a:ext cx="7423150" cy="1903412"/>
        </p:xfrm>
        <a:graphic>
          <a:graphicData uri="http://schemas.openxmlformats.org/presentationml/2006/ole">
            <mc:AlternateContent xmlns:mc="http://schemas.openxmlformats.org/markup-compatibility/2006">
              <mc:Choice xmlns:v="urn:schemas-microsoft-com:vml" Requires="v">
                <p:oleObj spid="_x0000_s24592" name="公式" r:id="rId4" imgW="3606800" imgH="927100" progId="Equation.3">
                  <p:embed/>
                </p:oleObj>
              </mc:Choice>
              <mc:Fallback>
                <p:oleObj name="公式" r:id="rId4" imgW="3606800" imgH="927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100" y="1665288"/>
                        <a:ext cx="7423150" cy="190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197" name="Rectangle 5"/>
          <p:cNvSpPr>
            <a:spLocks noChangeArrowheads="1"/>
          </p:cNvSpPr>
          <p:nvPr/>
        </p:nvSpPr>
        <p:spPr bwMode="auto">
          <a:xfrm>
            <a:off x="1066800" y="3603625"/>
            <a:ext cx="78486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a:sym typeface="Symbol" panose="05050102010706020507" pitchFamily="18" charset="2"/>
              </a:rPr>
              <a:t>于是，</a:t>
            </a:r>
            <a:r>
              <a:rPr lang="en-US" altLang="zh-CN">
                <a:sym typeface="Symbol" panose="05050102010706020507" pitchFamily="18" charset="2"/>
              </a:rPr>
              <a:t>{N(t)</a:t>
            </a:r>
            <a:r>
              <a:rPr lang="zh-CN" altLang="en-US">
                <a:sym typeface="Symbol" panose="05050102010706020507" pitchFamily="18" charset="2"/>
              </a:rPr>
              <a:t>，</a:t>
            </a:r>
            <a:r>
              <a:rPr lang="en-US" altLang="zh-CN">
                <a:sym typeface="Symbol" panose="05050102010706020507" pitchFamily="18" charset="2"/>
              </a:rPr>
              <a:t>t0}</a:t>
            </a:r>
            <a:r>
              <a:rPr lang="zh-CN" altLang="en-US">
                <a:sym typeface="Symbol" panose="05050102010706020507" pitchFamily="18" charset="2"/>
              </a:rPr>
              <a:t>是有限状态空间</a:t>
            </a:r>
            <a:r>
              <a:rPr lang="en-US" altLang="zh-CN">
                <a:sym typeface="Symbol" panose="05050102010706020507" pitchFamily="18" charset="2"/>
              </a:rPr>
              <a:t>E</a:t>
            </a:r>
            <a:r>
              <a:rPr lang="zh-CN" altLang="en-US">
                <a:sym typeface="Symbol" panose="05050102010706020507" pitchFamily="18" charset="2"/>
              </a:rPr>
              <a:t>＝</a:t>
            </a:r>
            <a:r>
              <a:rPr lang="en-US" altLang="zh-CN">
                <a:sym typeface="Symbol" panose="05050102010706020507" pitchFamily="18" charset="2"/>
              </a:rPr>
              <a:t>{0,1,2,</a:t>
            </a:r>
          </a:p>
          <a:p>
            <a:pPr eaLnBrk="1" hangingPunct="1">
              <a:lnSpc>
                <a:spcPct val="110000"/>
              </a:lnSpc>
              <a:buClrTx/>
              <a:buFontTx/>
              <a:buNone/>
            </a:pPr>
            <a:r>
              <a:rPr lang="en-US" altLang="zh-CN">
                <a:sym typeface="Symbol" panose="05050102010706020507" pitchFamily="18" charset="2"/>
              </a:rPr>
              <a:t>…,m}</a:t>
            </a:r>
            <a:r>
              <a:rPr lang="zh-CN" altLang="en-US">
                <a:sym typeface="Symbol" panose="05050102010706020507" pitchFamily="18" charset="2"/>
              </a:rPr>
              <a:t>上的生灭过程，而且顾客源是有限的，其参数为</a:t>
            </a:r>
          </a:p>
        </p:txBody>
      </p:sp>
      <p:graphicFrame>
        <p:nvGraphicFramePr>
          <p:cNvPr id="264198" name="Object 6"/>
          <p:cNvGraphicFramePr>
            <a:graphicFrameLocks noChangeAspect="1"/>
          </p:cNvGraphicFramePr>
          <p:nvPr/>
        </p:nvGraphicFramePr>
        <p:xfrm>
          <a:off x="1981200" y="5038725"/>
          <a:ext cx="4694238" cy="1438275"/>
        </p:xfrm>
        <a:graphic>
          <a:graphicData uri="http://schemas.openxmlformats.org/presentationml/2006/ole">
            <mc:AlternateContent xmlns:mc="http://schemas.openxmlformats.org/markup-compatibility/2006">
              <mc:Choice xmlns:v="urn:schemas-microsoft-com:vml" Requires="v">
                <p:oleObj spid="_x0000_s24593" name="Equation" r:id="rId6" imgW="2197100" imgH="673100" progId="Equation.3">
                  <p:embed/>
                </p:oleObj>
              </mc:Choice>
              <mc:Fallback>
                <p:oleObj name="Equation" r:id="rId6" imgW="2197100" imgH="673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038725"/>
                        <a:ext cx="4694238" cy="143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9E488F7F-6159-4ED6-AECA-6EB3703C3669}" type="datetime1">
              <a:rPr lang="zh-CN" altLang="en-US"/>
              <a:pPr>
                <a:defRPr/>
              </a:pPr>
              <a:t>2019/11/6</a:t>
            </a:fld>
            <a:endParaRPr lang="en-US" altLang="zh-CN"/>
          </a:p>
        </p:txBody>
      </p:sp>
      <p:sp>
        <p:nvSpPr>
          <p:cNvPr id="2458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2B024C1D-FECF-49D6-BF7D-A0982ADAE136}" type="slidenum">
              <a:rPr lang="zh-CN" altLang="en-US" sz="1800" smtClean="0">
                <a:solidFill>
                  <a:srgbClr val="00FF00"/>
                </a:solidFill>
                <a:ea typeface="宋体" panose="02010600030101010101" pitchFamily="2" charset="-122"/>
              </a:rPr>
              <a:pPr/>
              <a:t>10</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4196"/>
                                        </p:tgtEl>
                                        <p:attrNameLst>
                                          <p:attrName>style.visibility</p:attrName>
                                        </p:attrNameLst>
                                      </p:cBhvr>
                                      <p:to>
                                        <p:strVal val="visible"/>
                                      </p:to>
                                    </p:set>
                                    <p:anim calcmode="lin" valueType="num">
                                      <p:cBhvr additive="base">
                                        <p:cTn id="12" dur="500" fill="hold"/>
                                        <p:tgtEl>
                                          <p:spTgt spid="264196"/>
                                        </p:tgtEl>
                                        <p:attrNameLst>
                                          <p:attrName>ppt_x</p:attrName>
                                        </p:attrNameLst>
                                      </p:cBhvr>
                                      <p:tavLst>
                                        <p:tav tm="0">
                                          <p:val>
                                            <p:strVal val="#ppt_x"/>
                                          </p:val>
                                        </p:tav>
                                        <p:tav tm="100000">
                                          <p:val>
                                            <p:strVal val="#ppt_x"/>
                                          </p:val>
                                        </p:tav>
                                      </p:tavLst>
                                    </p:anim>
                                    <p:anim calcmode="lin" valueType="num">
                                      <p:cBhvr additive="base">
                                        <p:cTn id="13" dur="500" fill="hold"/>
                                        <p:tgtEl>
                                          <p:spTgt spid="2641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4197"/>
                                        </p:tgtEl>
                                        <p:attrNameLst>
                                          <p:attrName>style.visibility</p:attrName>
                                        </p:attrNameLst>
                                      </p:cBhvr>
                                      <p:to>
                                        <p:strVal val="visible"/>
                                      </p:to>
                                    </p:set>
                                    <p:anim calcmode="lin" valueType="num">
                                      <p:cBhvr additive="base">
                                        <p:cTn id="18" dur="500" fill="hold"/>
                                        <p:tgtEl>
                                          <p:spTgt spid="264197"/>
                                        </p:tgtEl>
                                        <p:attrNameLst>
                                          <p:attrName>ppt_x</p:attrName>
                                        </p:attrNameLst>
                                      </p:cBhvr>
                                      <p:tavLst>
                                        <p:tav tm="0">
                                          <p:val>
                                            <p:strVal val="#ppt_x"/>
                                          </p:val>
                                        </p:tav>
                                        <p:tav tm="100000">
                                          <p:val>
                                            <p:strVal val="#ppt_x"/>
                                          </p:val>
                                        </p:tav>
                                      </p:tavLst>
                                    </p:anim>
                                    <p:anim calcmode="lin" valueType="num">
                                      <p:cBhvr additive="base">
                                        <p:cTn id="19" dur="500" fill="hold"/>
                                        <p:tgtEl>
                                          <p:spTgt spid="26419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4198"/>
                                        </p:tgtEl>
                                        <p:attrNameLst>
                                          <p:attrName>style.visibility</p:attrName>
                                        </p:attrNameLst>
                                      </p:cBhvr>
                                      <p:to>
                                        <p:strVal val="visible"/>
                                      </p:to>
                                    </p:set>
                                    <p:anim calcmode="lin" valueType="num">
                                      <p:cBhvr additive="base">
                                        <p:cTn id="24" dur="500" fill="hold"/>
                                        <p:tgtEl>
                                          <p:spTgt spid="264198"/>
                                        </p:tgtEl>
                                        <p:attrNameLst>
                                          <p:attrName>ppt_x</p:attrName>
                                        </p:attrNameLst>
                                      </p:cBhvr>
                                      <p:tavLst>
                                        <p:tav tm="0">
                                          <p:val>
                                            <p:strVal val="#ppt_x"/>
                                          </p:val>
                                        </p:tav>
                                        <p:tav tm="100000">
                                          <p:val>
                                            <p:strVal val="#ppt_x"/>
                                          </p:val>
                                        </p:tav>
                                      </p:tavLst>
                                    </p:anim>
                                    <p:anim calcmode="lin" valueType="num">
                                      <p:cBhvr additive="base">
                                        <p:cTn id="25" dur="500" fill="hold"/>
                                        <p:tgtEl>
                                          <p:spTgt spid="264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P spid="2641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ea typeface="黑体" panose="02010609060101010101" pitchFamily="49" charset="-122"/>
                <a:sym typeface="Symbol" panose="05050102010706020507" pitchFamily="18" charset="2"/>
              </a:rPr>
              <a:t>状态转移速度图</a:t>
            </a:r>
            <a:endParaRPr lang="zh-CN" altLang="en-US" smtClean="0">
              <a:ea typeface="黑体" panose="02010609060101010101" pitchFamily="49" charset="-122"/>
            </a:endParaRPr>
          </a:p>
        </p:txBody>
      </p:sp>
      <p:sp>
        <p:nvSpPr>
          <p:cNvPr id="26627" name="Rectangle 3"/>
          <p:cNvSpPr>
            <a:spLocks noGrp="1" noChangeArrowheads="1"/>
          </p:cNvSpPr>
          <p:nvPr>
            <p:ph idx="1"/>
          </p:nvPr>
        </p:nvSpPr>
        <p:spPr>
          <a:xfrm>
            <a:off x="1066800" y="1219200"/>
            <a:ext cx="7772400" cy="427038"/>
          </a:xfrm>
        </p:spPr>
        <p:txBody>
          <a:bodyPr/>
          <a:lstStyle/>
          <a:p>
            <a:pPr eaLnBrk="1" hangingPunct="1">
              <a:lnSpc>
                <a:spcPct val="100000"/>
              </a:lnSpc>
              <a:buClrTx/>
              <a:buFontTx/>
              <a:buNone/>
            </a:pPr>
            <a:endParaRPr lang="zh-CN" altLang="zh-CN" smtClean="0">
              <a:ea typeface="黑体" panose="02010609060101010101" pitchFamily="49" charset="-122"/>
              <a:sym typeface="Symbol" panose="05050102010706020507" pitchFamily="18" charset="2"/>
            </a:endParaRPr>
          </a:p>
        </p:txBody>
      </p:sp>
      <p:grpSp>
        <p:nvGrpSpPr>
          <p:cNvPr id="2" name="Group 4"/>
          <p:cNvGrpSpPr>
            <a:grpSpLocks/>
          </p:cNvGrpSpPr>
          <p:nvPr/>
        </p:nvGrpSpPr>
        <p:grpSpPr bwMode="auto">
          <a:xfrm>
            <a:off x="1371600" y="2832100"/>
            <a:ext cx="7239000" cy="547688"/>
            <a:chOff x="624" y="1928"/>
            <a:chExt cx="4560" cy="345"/>
          </a:xfrm>
        </p:grpSpPr>
        <p:sp>
          <p:nvSpPr>
            <p:cNvPr id="26676" name="Oval 5"/>
            <p:cNvSpPr>
              <a:spLocks noChangeArrowheads="1"/>
            </p:cNvSpPr>
            <p:nvPr/>
          </p:nvSpPr>
          <p:spPr bwMode="auto">
            <a:xfrm>
              <a:off x="624" y="2015"/>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6677" name="Rectangle 6"/>
            <p:cNvSpPr>
              <a:spLocks noChangeArrowheads="1"/>
            </p:cNvSpPr>
            <p:nvPr/>
          </p:nvSpPr>
          <p:spPr bwMode="auto">
            <a:xfrm>
              <a:off x="624" y="19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0</a:t>
              </a:r>
            </a:p>
          </p:txBody>
        </p:sp>
        <p:sp>
          <p:nvSpPr>
            <p:cNvPr id="26678" name="Oval 7"/>
            <p:cNvSpPr>
              <a:spLocks noChangeArrowheads="1"/>
            </p:cNvSpPr>
            <p:nvPr/>
          </p:nvSpPr>
          <p:spPr bwMode="auto">
            <a:xfrm>
              <a:off x="1104" y="2015"/>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6679" name="Rectangle 8"/>
            <p:cNvSpPr>
              <a:spLocks noChangeArrowheads="1"/>
            </p:cNvSpPr>
            <p:nvPr/>
          </p:nvSpPr>
          <p:spPr bwMode="auto">
            <a:xfrm>
              <a:off x="1104" y="19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1</a:t>
              </a:r>
            </a:p>
          </p:txBody>
        </p:sp>
        <p:sp>
          <p:nvSpPr>
            <p:cNvPr id="26680" name="Oval 9"/>
            <p:cNvSpPr>
              <a:spLocks noChangeArrowheads="1"/>
            </p:cNvSpPr>
            <p:nvPr/>
          </p:nvSpPr>
          <p:spPr bwMode="auto">
            <a:xfrm>
              <a:off x="1584" y="2015"/>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6681" name="Rectangle 10"/>
            <p:cNvSpPr>
              <a:spLocks noChangeArrowheads="1"/>
            </p:cNvSpPr>
            <p:nvPr/>
          </p:nvSpPr>
          <p:spPr bwMode="auto">
            <a:xfrm>
              <a:off x="1584" y="19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2</a:t>
              </a:r>
            </a:p>
          </p:txBody>
        </p:sp>
        <p:sp>
          <p:nvSpPr>
            <p:cNvPr id="26682" name="Oval 11"/>
            <p:cNvSpPr>
              <a:spLocks noChangeArrowheads="1"/>
            </p:cNvSpPr>
            <p:nvPr/>
          </p:nvSpPr>
          <p:spPr bwMode="auto">
            <a:xfrm>
              <a:off x="2523" y="2015"/>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6683" name="Rectangle 12"/>
            <p:cNvSpPr>
              <a:spLocks noChangeArrowheads="1"/>
            </p:cNvSpPr>
            <p:nvPr/>
          </p:nvSpPr>
          <p:spPr bwMode="auto">
            <a:xfrm>
              <a:off x="2496" y="1990"/>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c-1</a:t>
              </a:r>
            </a:p>
          </p:txBody>
        </p:sp>
        <p:sp>
          <p:nvSpPr>
            <p:cNvPr id="26684" name="Rectangle 13"/>
            <p:cNvSpPr>
              <a:spLocks noChangeArrowheads="1"/>
            </p:cNvSpPr>
            <p:nvPr/>
          </p:nvSpPr>
          <p:spPr bwMode="auto">
            <a:xfrm>
              <a:off x="2044" y="19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a:t>
              </a:r>
            </a:p>
          </p:txBody>
        </p:sp>
        <p:sp>
          <p:nvSpPr>
            <p:cNvPr id="26685" name="Oval 14"/>
            <p:cNvSpPr>
              <a:spLocks noChangeArrowheads="1"/>
            </p:cNvSpPr>
            <p:nvPr/>
          </p:nvSpPr>
          <p:spPr bwMode="auto">
            <a:xfrm>
              <a:off x="3024" y="2006"/>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6686" name="Rectangle 15"/>
            <p:cNvSpPr>
              <a:spLocks noChangeArrowheads="1"/>
            </p:cNvSpPr>
            <p:nvPr/>
          </p:nvSpPr>
          <p:spPr bwMode="auto">
            <a:xfrm>
              <a:off x="3029" y="1989"/>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c</a:t>
              </a:r>
            </a:p>
          </p:txBody>
        </p:sp>
        <p:sp>
          <p:nvSpPr>
            <p:cNvPr id="26687" name="Oval 16"/>
            <p:cNvSpPr>
              <a:spLocks noChangeArrowheads="1"/>
            </p:cNvSpPr>
            <p:nvPr/>
          </p:nvSpPr>
          <p:spPr bwMode="auto">
            <a:xfrm>
              <a:off x="3480" y="2006"/>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6688" name="Rectangle 17"/>
            <p:cNvSpPr>
              <a:spLocks noChangeArrowheads="1"/>
            </p:cNvSpPr>
            <p:nvPr/>
          </p:nvSpPr>
          <p:spPr bwMode="auto">
            <a:xfrm>
              <a:off x="3434" y="1994"/>
              <a:ext cx="3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c+1</a:t>
              </a:r>
            </a:p>
          </p:txBody>
        </p:sp>
        <p:sp>
          <p:nvSpPr>
            <p:cNvPr id="26689" name="Oval 18"/>
            <p:cNvSpPr>
              <a:spLocks noChangeArrowheads="1"/>
            </p:cNvSpPr>
            <p:nvPr/>
          </p:nvSpPr>
          <p:spPr bwMode="auto">
            <a:xfrm>
              <a:off x="4428" y="2015"/>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6690" name="Rectangle 19"/>
            <p:cNvSpPr>
              <a:spLocks noChangeArrowheads="1"/>
            </p:cNvSpPr>
            <p:nvPr/>
          </p:nvSpPr>
          <p:spPr bwMode="auto">
            <a:xfrm>
              <a:off x="4370" y="1990"/>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m-1</a:t>
              </a:r>
            </a:p>
          </p:txBody>
        </p:sp>
        <p:sp>
          <p:nvSpPr>
            <p:cNvPr id="26691" name="Rectangle 20"/>
            <p:cNvSpPr>
              <a:spLocks noChangeArrowheads="1"/>
            </p:cNvSpPr>
            <p:nvPr/>
          </p:nvSpPr>
          <p:spPr bwMode="auto">
            <a:xfrm>
              <a:off x="3936" y="19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a:t>
              </a:r>
            </a:p>
          </p:txBody>
        </p:sp>
        <p:sp>
          <p:nvSpPr>
            <p:cNvPr id="26692" name="Oval 21"/>
            <p:cNvSpPr>
              <a:spLocks noChangeArrowheads="1"/>
            </p:cNvSpPr>
            <p:nvPr/>
          </p:nvSpPr>
          <p:spPr bwMode="auto">
            <a:xfrm>
              <a:off x="4948" y="2006"/>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6693" name="Rectangle 22"/>
            <p:cNvSpPr>
              <a:spLocks noChangeArrowheads="1"/>
            </p:cNvSpPr>
            <p:nvPr/>
          </p:nvSpPr>
          <p:spPr bwMode="auto">
            <a:xfrm>
              <a:off x="4935" y="1989"/>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m</a:t>
              </a:r>
            </a:p>
          </p:txBody>
        </p:sp>
      </p:grpSp>
      <p:grpSp>
        <p:nvGrpSpPr>
          <p:cNvPr id="3" name="Group 23"/>
          <p:cNvGrpSpPr>
            <a:grpSpLocks/>
          </p:cNvGrpSpPr>
          <p:nvPr/>
        </p:nvGrpSpPr>
        <p:grpSpPr bwMode="auto">
          <a:xfrm>
            <a:off x="1600200" y="2286000"/>
            <a:ext cx="609600" cy="720725"/>
            <a:chOff x="1008" y="1584"/>
            <a:chExt cx="384" cy="454"/>
          </a:xfrm>
        </p:grpSpPr>
        <p:sp>
          <p:nvSpPr>
            <p:cNvPr id="26674" name="Rectangle 24"/>
            <p:cNvSpPr>
              <a:spLocks noChangeArrowheads="1"/>
            </p:cNvSpPr>
            <p:nvPr/>
          </p:nvSpPr>
          <p:spPr bwMode="auto">
            <a:xfrm>
              <a:off x="1010" y="1584"/>
              <a:ext cx="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a:t>
              </a:r>
            </a:p>
          </p:txBody>
        </p:sp>
        <p:sp>
          <p:nvSpPr>
            <p:cNvPr id="26675" name="Arc 25"/>
            <p:cNvSpPr>
              <a:spLocks/>
            </p:cNvSpPr>
            <p:nvPr/>
          </p:nvSpPr>
          <p:spPr bwMode="auto">
            <a:xfrm flipH="1">
              <a:off x="1008" y="182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26"/>
          <p:cNvGrpSpPr>
            <a:grpSpLocks/>
          </p:cNvGrpSpPr>
          <p:nvPr/>
        </p:nvGrpSpPr>
        <p:grpSpPr bwMode="auto">
          <a:xfrm>
            <a:off x="1600200" y="3276600"/>
            <a:ext cx="608013" cy="755650"/>
            <a:chOff x="1008" y="2208"/>
            <a:chExt cx="383" cy="476"/>
          </a:xfrm>
        </p:grpSpPr>
        <p:sp>
          <p:nvSpPr>
            <p:cNvPr id="26672" name="Rectangle 27"/>
            <p:cNvSpPr>
              <a:spLocks noChangeArrowheads="1"/>
            </p:cNvSpPr>
            <p:nvPr/>
          </p:nvSpPr>
          <p:spPr bwMode="auto">
            <a:xfrm>
              <a:off x="1059" y="2396"/>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p>
          </p:txBody>
        </p:sp>
        <p:sp>
          <p:nvSpPr>
            <p:cNvPr id="26673" name="Arc 28"/>
            <p:cNvSpPr>
              <a:spLocks/>
            </p:cNvSpPr>
            <p:nvPr/>
          </p:nvSpPr>
          <p:spPr bwMode="auto">
            <a:xfrm flipV="1">
              <a:off x="1008" y="2208"/>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29"/>
          <p:cNvGrpSpPr>
            <a:grpSpLocks/>
          </p:cNvGrpSpPr>
          <p:nvPr/>
        </p:nvGrpSpPr>
        <p:grpSpPr bwMode="auto">
          <a:xfrm>
            <a:off x="2133600" y="2286000"/>
            <a:ext cx="1062038" cy="722313"/>
            <a:chOff x="1344" y="1584"/>
            <a:chExt cx="669" cy="455"/>
          </a:xfrm>
        </p:grpSpPr>
        <p:sp>
          <p:nvSpPr>
            <p:cNvPr id="26670" name="Rectangle 30"/>
            <p:cNvSpPr>
              <a:spLocks noChangeArrowheads="1"/>
            </p:cNvSpPr>
            <p:nvPr/>
          </p:nvSpPr>
          <p:spPr bwMode="auto">
            <a:xfrm>
              <a:off x="1344" y="1584"/>
              <a:ext cx="6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(m-1)</a:t>
              </a:r>
            </a:p>
          </p:txBody>
        </p:sp>
        <p:sp>
          <p:nvSpPr>
            <p:cNvPr id="26671" name="Arc 31"/>
            <p:cNvSpPr>
              <a:spLocks/>
            </p:cNvSpPr>
            <p:nvPr/>
          </p:nvSpPr>
          <p:spPr bwMode="auto">
            <a:xfrm flipH="1">
              <a:off x="1488" y="1824"/>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32"/>
          <p:cNvGrpSpPr>
            <a:grpSpLocks/>
          </p:cNvGrpSpPr>
          <p:nvPr/>
        </p:nvGrpSpPr>
        <p:grpSpPr bwMode="auto">
          <a:xfrm>
            <a:off x="2362200" y="3278188"/>
            <a:ext cx="608013" cy="754062"/>
            <a:chOff x="1488" y="2209"/>
            <a:chExt cx="383" cy="475"/>
          </a:xfrm>
        </p:grpSpPr>
        <p:sp>
          <p:nvSpPr>
            <p:cNvPr id="26668" name="Rectangle 33"/>
            <p:cNvSpPr>
              <a:spLocks noChangeArrowheads="1"/>
            </p:cNvSpPr>
            <p:nvPr/>
          </p:nvSpPr>
          <p:spPr bwMode="auto">
            <a:xfrm>
              <a:off x="1536" y="2396"/>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2</a:t>
              </a:r>
              <a:r>
                <a:rPr lang="en-US" altLang="zh-CN" sz="2400">
                  <a:sym typeface="Symbol" panose="05050102010706020507" pitchFamily="18" charset="2"/>
                </a:rPr>
                <a:t></a:t>
              </a:r>
            </a:p>
          </p:txBody>
        </p:sp>
        <p:sp>
          <p:nvSpPr>
            <p:cNvPr id="26669" name="Arc 34"/>
            <p:cNvSpPr>
              <a:spLocks/>
            </p:cNvSpPr>
            <p:nvPr/>
          </p:nvSpPr>
          <p:spPr bwMode="auto">
            <a:xfrm flipV="1">
              <a:off x="1488" y="2209"/>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65251" name="Arc 35"/>
          <p:cNvSpPr>
            <a:spLocks/>
          </p:cNvSpPr>
          <p:nvPr/>
        </p:nvSpPr>
        <p:spPr bwMode="auto">
          <a:xfrm flipH="1">
            <a:off x="3124200" y="2667000"/>
            <a:ext cx="609600" cy="341313"/>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5252" name="Arc 36"/>
          <p:cNvSpPr>
            <a:spLocks/>
          </p:cNvSpPr>
          <p:nvPr/>
        </p:nvSpPr>
        <p:spPr bwMode="auto">
          <a:xfrm flipV="1">
            <a:off x="3124200" y="3278188"/>
            <a:ext cx="608013" cy="382587"/>
          </a:xfrm>
          <a:custGeom>
            <a:avLst/>
            <a:gdLst>
              <a:gd name="T0" fmla="*/ 2147483646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5253" name="Arc 37"/>
          <p:cNvSpPr>
            <a:spLocks/>
          </p:cNvSpPr>
          <p:nvPr/>
        </p:nvSpPr>
        <p:spPr bwMode="auto">
          <a:xfrm flipH="1">
            <a:off x="3886200" y="2667000"/>
            <a:ext cx="609600" cy="341313"/>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 name="Group 38"/>
          <p:cNvGrpSpPr>
            <a:grpSpLocks/>
          </p:cNvGrpSpPr>
          <p:nvPr/>
        </p:nvGrpSpPr>
        <p:grpSpPr bwMode="auto">
          <a:xfrm>
            <a:off x="3771900" y="3278188"/>
            <a:ext cx="952500" cy="754062"/>
            <a:chOff x="2376" y="2209"/>
            <a:chExt cx="600" cy="475"/>
          </a:xfrm>
        </p:grpSpPr>
        <p:sp>
          <p:nvSpPr>
            <p:cNvPr id="26666" name="Rectangle 39"/>
            <p:cNvSpPr>
              <a:spLocks noChangeArrowheads="1"/>
            </p:cNvSpPr>
            <p:nvPr/>
          </p:nvSpPr>
          <p:spPr bwMode="auto">
            <a:xfrm>
              <a:off x="2376" y="2396"/>
              <a:ext cx="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(c-1)</a:t>
              </a:r>
              <a:r>
                <a:rPr lang="en-US" altLang="zh-CN" sz="2400">
                  <a:sym typeface="Symbol" panose="05050102010706020507" pitchFamily="18" charset="2"/>
                </a:rPr>
                <a:t></a:t>
              </a:r>
            </a:p>
          </p:txBody>
        </p:sp>
        <p:sp>
          <p:nvSpPr>
            <p:cNvPr id="26667" name="Arc 40"/>
            <p:cNvSpPr>
              <a:spLocks/>
            </p:cNvSpPr>
            <p:nvPr/>
          </p:nvSpPr>
          <p:spPr bwMode="auto">
            <a:xfrm flipV="1">
              <a:off x="2448" y="2209"/>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 name="Group 41"/>
          <p:cNvGrpSpPr>
            <a:grpSpLocks/>
          </p:cNvGrpSpPr>
          <p:nvPr/>
        </p:nvGrpSpPr>
        <p:grpSpPr bwMode="auto">
          <a:xfrm>
            <a:off x="4038600" y="2286000"/>
            <a:ext cx="1370013" cy="722313"/>
            <a:chOff x="2544" y="1584"/>
            <a:chExt cx="863" cy="455"/>
          </a:xfrm>
        </p:grpSpPr>
        <p:sp>
          <p:nvSpPr>
            <p:cNvPr id="26664" name="Rectangle 42"/>
            <p:cNvSpPr>
              <a:spLocks noChangeArrowheads="1"/>
            </p:cNvSpPr>
            <p:nvPr/>
          </p:nvSpPr>
          <p:spPr bwMode="auto">
            <a:xfrm>
              <a:off x="2544" y="1584"/>
              <a:ext cx="8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(m-c+1)</a:t>
              </a:r>
            </a:p>
          </p:txBody>
        </p:sp>
        <p:sp>
          <p:nvSpPr>
            <p:cNvPr id="26665" name="Arc 43"/>
            <p:cNvSpPr>
              <a:spLocks/>
            </p:cNvSpPr>
            <p:nvPr/>
          </p:nvSpPr>
          <p:spPr bwMode="auto">
            <a:xfrm flipH="1">
              <a:off x="2928" y="1824"/>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9" name="Group 44"/>
          <p:cNvGrpSpPr>
            <a:grpSpLocks/>
          </p:cNvGrpSpPr>
          <p:nvPr/>
        </p:nvGrpSpPr>
        <p:grpSpPr bwMode="auto">
          <a:xfrm>
            <a:off x="4648200" y="3278188"/>
            <a:ext cx="635000" cy="754062"/>
            <a:chOff x="2928" y="2209"/>
            <a:chExt cx="400" cy="475"/>
          </a:xfrm>
        </p:grpSpPr>
        <p:sp>
          <p:nvSpPr>
            <p:cNvPr id="26662" name="Rectangle 45"/>
            <p:cNvSpPr>
              <a:spLocks noChangeArrowheads="1"/>
            </p:cNvSpPr>
            <p:nvPr/>
          </p:nvSpPr>
          <p:spPr bwMode="auto">
            <a:xfrm>
              <a:off x="3016" y="2396"/>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26663" name="Arc 46"/>
            <p:cNvSpPr>
              <a:spLocks/>
            </p:cNvSpPr>
            <p:nvPr/>
          </p:nvSpPr>
          <p:spPr bwMode="auto">
            <a:xfrm flipV="1">
              <a:off x="2928" y="2209"/>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 name="Group 47"/>
          <p:cNvGrpSpPr>
            <a:grpSpLocks/>
          </p:cNvGrpSpPr>
          <p:nvPr/>
        </p:nvGrpSpPr>
        <p:grpSpPr bwMode="auto">
          <a:xfrm>
            <a:off x="5354638" y="2286000"/>
            <a:ext cx="1044575" cy="722313"/>
            <a:chOff x="3373" y="1584"/>
            <a:chExt cx="658" cy="455"/>
          </a:xfrm>
        </p:grpSpPr>
        <p:sp>
          <p:nvSpPr>
            <p:cNvPr id="26660" name="Rectangle 48"/>
            <p:cNvSpPr>
              <a:spLocks noChangeArrowheads="1"/>
            </p:cNvSpPr>
            <p:nvPr/>
          </p:nvSpPr>
          <p:spPr bwMode="auto">
            <a:xfrm>
              <a:off x="3373" y="1584"/>
              <a:ext cx="6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(m-c)</a:t>
              </a:r>
            </a:p>
          </p:txBody>
        </p:sp>
        <p:sp>
          <p:nvSpPr>
            <p:cNvPr id="26661" name="Arc 49"/>
            <p:cNvSpPr>
              <a:spLocks/>
            </p:cNvSpPr>
            <p:nvPr/>
          </p:nvSpPr>
          <p:spPr bwMode="auto">
            <a:xfrm flipH="1">
              <a:off x="3408" y="1824"/>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1" name="Group 50"/>
          <p:cNvGrpSpPr>
            <a:grpSpLocks/>
          </p:cNvGrpSpPr>
          <p:nvPr/>
        </p:nvGrpSpPr>
        <p:grpSpPr bwMode="auto">
          <a:xfrm>
            <a:off x="5410200" y="3278188"/>
            <a:ext cx="608013" cy="760412"/>
            <a:chOff x="3408" y="2209"/>
            <a:chExt cx="383" cy="479"/>
          </a:xfrm>
        </p:grpSpPr>
        <p:sp>
          <p:nvSpPr>
            <p:cNvPr id="26658" name="Rectangle 51"/>
            <p:cNvSpPr>
              <a:spLocks noChangeArrowheads="1"/>
            </p:cNvSpPr>
            <p:nvPr/>
          </p:nvSpPr>
          <p:spPr bwMode="auto">
            <a:xfrm>
              <a:off x="3432" y="2400"/>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26659" name="Arc 52"/>
            <p:cNvSpPr>
              <a:spLocks/>
            </p:cNvSpPr>
            <p:nvPr/>
          </p:nvSpPr>
          <p:spPr bwMode="auto">
            <a:xfrm flipV="1">
              <a:off x="3408" y="2209"/>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65269" name="Arc 53"/>
          <p:cNvSpPr>
            <a:spLocks/>
          </p:cNvSpPr>
          <p:nvPr/>
        </p:nvSpPr>
        <p:spPr bwMode="auto">
          <a:xfrm flipH="1">
            <a:off x="6172200" y="2668588"/>
            <a:ext cx="609600" cy="341312"/>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5270" name="Arc 54"/>
          <p:cNvSpPr>
            <a:spLocks/>
          </p:cNvSpPr>
          <p:nvPr/>
        </p:nvSpPr>
        <p:spPr bwMode="auto">
          <a:xfrm flipV="1">
            <a:off x="6172200" y="3279775"/>
            <a:ext cx="608013" cy="382588"/>
          </a:xfrm>
          <a:custGeom>
            <a:avLst/>
            <a:gdLst>
              <a:gd name="T0" fmla="*/ 2147483646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 name="Group 55"/>
          <p:cNvGrpSpPr>
            <a:grpSpLocks/>
          </p:cNvGrpSpPr>
          <p:nvPr/>
        </p:nvGrpSpPr>
        <p:grpSpPr bwMode="auto">
          <a:xfrm>
            <a:off x="6934200" y="2286000"/>
            <a:ext cx="609600" cy="723900"/>
            <a:chOff x="4368" y="1584"/>
            <a:chExt cx="384" cy="456"/>
          </a:xfrm>
        </p:grpSpPr>
        <p:sp>
          <p:nvSpPr>
            <p:cNvPr id="26656" name="Rectangle 56"/>
            <p:cNvSpPr>
              <a:spLocks noChangeArrowheads="1"/>
            </p:cNvSpPr>
            <p:nvPr/>
          </p:nvSpPr>
          <p:spPr bwMode="auto">
            <a:xfrm>
              <a:off x="4370" y="1584"/>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2</a:t>
              </a:r>
            </a:p>
          </p:txBody>
        </p:sp>
        <p:sp>
          <p:nvSpPr>
            <p:cNvPr id="26657" name="Arc 57"/>
            <p:cNvSpPr>
              <a:spLocks/>
            </p:cNvSpPr>
            <p:nvPr/>
          </p:nvSpPr>
          <p:spPr bwMode="auto">
            <a:xfrm flipH="1">
              <a:off x="4368" y="1825"/>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3" name="Group 58"/>
          <p:cNvGrpSpPr>
            <a:grpSpLocks/>
          </p:cNvGrpSpPr>
          <p:nvPr/>
        </p:nvGrpSpPr>
        <p:grpSpPr bwMode="auto">
          <a:xfrm>
            <a:off x="6934200" y="3279775"/>
            <a:ext cx="609600" cy="752475"/>
            <a:chOff x="4368" y="2210"/>
            <a:chExt cx="384" cy="474"/>
          </a:xfrm>
        </p:grpSpPr>
        <p:sp>
          <p:nvSpPr>
            <p:cNvPr id="26654" name="Rectangle 59"/>
            <p:cNvSpPr>
              <a:spLocks noChangeArrowheads="1"/>
            </p:cNvSpPr>
            <p:nvPr/>
          </p:nvSpPr>
          <p:spPr bwMode="auto">
            <a:xfrm>
              <a:off x="4440" y="2396"/>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26655" name="Arc 60"/>
            <p:cNvSpPr>
              <a:spLocks/>
            </p:cNvSpPr>
            <p:nvPr/>
          </p:nvSpPr>
          <p:spPr bwMode="auto">
            <a:xfrm flipV="1">
              <a:off x="4368" y="2210"/>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4" name="Group 61"/>
          <p:cNvGrpSpPr>
            <a:grpSpLocks/>
          </p:cNvGrpSpPr>
          <p:nvPr/>
        </p:nvGrpSpPr>
        <p:grpSpPr bwMode="auto">
          <a:xfrm>
            <a:off x="7696200" y="2286000"/>
            <a:ext cx="609600" cy="722313"/>
            <a:chOff x="4848" y="1584"/>
            <a:chExt cx="384" cy="455"/>
          </a:xfrm>
        </p:grpSpPr>
        <p:sp>
          <p:nvSpPr>
            <p:cNvPr id="26652" name="Rectangle 62"/>
            <p:cNvSpPr>
              <a:spLocks noChangeArrowheads="1"/>
            </p:cNvSpPr>
            <p:nvPr/>
          </p:nvSpPr>
          <p:spPr bwMode="auto">
            <a:xfrm>
              <a:off x="4914" y="1584"/>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p>
          </p:txBody>
        </p:sp>
        <p:sp>
          <p:nvSpPr>
            <p:cNvPr id="26653" name="Arc 63"/>
            <p:cNvSpPr>
              <a:spLocks/>
            </p:cNvSpPr>
            <p:nvPr/>
          </p:nvSpPr>
          <p:spPr bwMode="auto">
            <a:xfrm flipH="1">
              <a:off x="4848" y="1824"/>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5" name="Group 64"/>
          <p:cNvGrpSpPr>
            <a:grpSpLocks/>
          </p:cNvGrpSpPr>
          <p:nvPr/>
        </p:nvGrpSpPr>
        <p:grpSpPr bwMode="auto">
          <a:xfrm>
            <a:off x="7696200" y="3278188"/>
            <a:ext cx="609600" cy="754062"/>
            <a:chOff x="4848" y="2209"/>
            <a:chExt cx="384" cy="475"/>
          </a:xfrm>
        </p:grpSpPr>
        <p:sp>
          <p:nvSpPr>
            <p:cNvPr id="26650" name="Rectangle 65"/>
            <p:cNvSpPr>
              <a:spLocks noChangeArrowheads="1"/>
            </p:cNvSpPr>
            <p:nvPr/>
          </p:nvSpPr>
          <p:spPr bwMode="auto">
            <a:xfrm>
              <a:off x="4920" y="2396"/>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26651" name="Arc 66"/>
            <p:cNvSpPr>
              <a:spLocks/>
            </p:cNvSpPr>
            <p:nvPr/>
          </p:nvSpPr>
          <p:spPr bwMode="auto">
            <a:xfrm flipV="1">
              <a:off x="4848" y="2209"/>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6" name="页脚占位符 15"/>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8" name="日期占位符 17"/>
          <p:cNvSpPr>
            <a:spLocks noGrp="1"/>
          </p:cNvSpPr>
          <p:nvPr>
            <p:ph type="dt" sz="quarter" idx="10"/>
          </p:nvPr>
        </p:nvSpPr>
        <p:spPr/>
        <p:txBody>
          <a:bodyPr/>
          <a:lstStyle/>
          <a:p>
            <a:pPr>
              <a:defRPr/>
            </a:pPr>
            <a:fld id="{49A938D9-A87E-472D-9E3B-A60349B44FCA}" type="datetime1">
              <a:rPr lang="zh-CN" altLang="en-US"/>
              <a:pPr>
                <a:defRPr/>
              </a:pPr>
              <a:t>2019/11/6</a:t>
            </a:fld>
            <a:endParaRPr lang="en-US" altLang="zh-CN"/>
          </a:p>
        </p:txBody>
      </p:sp>
      <p:sp>
        <p:nvSpPr>
          <p:cNvPr id="26649" name="灯片编号占位符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5F31343A-2AF4-4CB4-A072-2D0B4E1EA802}" type="slidenum">
              <a:rPr lang="zh-CN" altLang="en-US" sz="1800" smtClean="0">
                <a:solidFill>
                  <a:srgbClr val="00FF00"/>
                </a:solidFill>
                <a:ea typeface="宋体" panose="02010600030101010101" pitchFamily="2" charset="-122"/>
              </a:rPr>
              <a:pPr/>
              <a:t>11</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65251"/>
                                        </p:tgtEl>
                                        <p:attrNameLst>
                                          <p:attrName>style.visibility</p:attrName>
                                        </p:attrNameLst>
                                      </p:cBhvr>
                                      <p:to>
                                        <p:strVal val="visible"/>
                                      </p:to>
                                    </p:set>
                                    <p:animEffect transition="in" filter="wipe(left)">
                                      <p:cBhvr>
                                        <p:cTn id="20" dur="500"/>
                                        <p:tgtEl>
                                          <p:spTgt spid="265251"/>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65253"/>
                                        </p:tgtEl>
                                        <p:attrNameLst>
                                          <p:attrName>style.visibility</p:attrName>
                                        </p:attrNameLst>
                                      </p:cBhvr>
                                      <p:to>
                                        <p:strVal val="visible"/>
                                      </p:to>
                                    </p:set>
                                    <p:animEffect transition="in" filter="wipe(left)">
                                      <p:cBhvr>
                                        <p:cTn id="24" dur="500"/>
                                        <p:tgtEl>
                                          <p:spTgt spid="265253"/>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nodeType="afterGroup">
                            <p:stCondLst>
                              <p:cond delay="2500"/>
                            </p:stCondLst>
                            <p:childTnLst>
                              <p:par>
                                <p:cTn id="30" presetID="22" presetClass="entr" presetSubtype="8"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nodeType="afterGroup">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65269"/>
                                        </p:tgtEl>
                                        <p:attrNameLst>
                                          <p:attrName>style.visibility</p:attrName>
                                        </p:attrNameLst>
                                      </p:cBhvr>
                                      <p:to>
                                        <p:strVal val="visible"/>
                                      </p:to>
                                    </p:set>
                                    <p:animEffect transition="in" filter="wipe(left)">
                                      <p:cBhvr>
                                        <p:cTn id="36" dur="500"/>
                                        <p:tgtEl>
                                          <p:spTgt spid="265269"/>
                                        </p:tgtEl>
                                      </p:cBhvr>
                                    </p:animEffect>
                                  </p:childTnLst>
                                </p:cTn>
                              </p:par>
                            </p:childTnLst>
                          </p:cTn>
                        </p:par>
                        <p:par>
                          <p:cTn id="37" fill="hold" nodeType="afterGroup">
                            <p:stCondLst>
                              <p:cond delay="3500"/>
                            </p:stCondLst>
                            <p:childTnLst>
                              <p:par>
                                <p:cTn id="38" presetID="22" presetClass="entr" presetSubtype="8"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nodeType="afterGroup">
                            <p:stCondLst>
                              <p:cond delay="4000"/>
                            </p:stCondLst>
                            <p:childTnLst>
                              <p:par>
                                <p:cTn id="42" presetID="22" presetClass="entr" presetSubtype="8"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par>
                          <p:cTn id="50" fill="hold" nodeType="afterGroup">
                            <p:stCondLst>
                              <p:cond delay="500"/>
                            </p:stCondLst>
                            <p:childTnLst>
                              <p:par>
                                <p:cTn id="51" presetID="22" presetClass="entr" presetSubtype="2"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childTnLst>
                          </p:cTn>
                        </p:par>
                        <p:par>
                          <p:cTn id="54" fill="hold" nodeType="afterGroup">
                            <p:stCondLst>
                              <p:cond delay="1000"/>
                            </p:stCondLst>
                            <p:childTnLst>
                              <p:par>
                                <p:cTn id="55" presetID="22" presetClass="entr" presetSubtype="2" fill="hold" grpId="0" nodeType="afterEffect">
                                  <p:stCondLst>
                                    <p:cond delay="0"/>
                                  </p:stCondLst>
                                  <p:childTnLst>
                                    <p:set>
                                      <p:cBhvr>
                                        <p:cTn id="56" dur="1" fill="hold">
                                          <p:stCondLst>
                                            <p:cond delay="0"/>
                                          </p:stCondLst>
                                        </p:cTn>
                                        <p:tgtEl>
                                          <p:spTgt spid="265270"/>
                                        </p:tgtEl>
                                        <p:attrNameLst>
                                          <p:attrName>style.visibility</p:attrName>
                                        </p:attrNameLst>
                                      </p:cBhvr>
                                      <p:to>
                                        <p:strVal val="visible"/>
                                      </p:to>
                                    </p:set>
                                    <p:animEffect transition="in" filter="wipe(right)">
                                      <p:cBhvr>
                                        <p:cTn id="57" dur="500"/>
                                        <p:tgtEl>
                                          <p:spTgt spid="265270"/>
                                        </p:tgtEl>
                                      </p:cBhvr>
                                    </p:animEffect>
                                  </p:childTnLst>
                                </p:cTn>
                              </p:par>
                            </p:childTnLst>
                          </p:cTn>
                        </p:par>
                        <p:par>
                          <p:cTn id="58" fill="hold" nodeType="afterGroup">
                            <p:stCondLst>
                              <p:cond delay="1500"/>
                            </p:stCondLst>
                            <p:childTnLst>
                              <p:par>
                                <p:cTn id="59" presetID="22" presetClass="entr" presetSubtype="2"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right)">
                                      <p:cBhvr>
                                        <p:cTn id="61" dur="500"/>
                                        <p:tgtEl>
                                          <p:spTgt spid="11"/>
                                        </p:tgtEl>
                                      </p:cBhvr>
                                    </p:animEffect>
                                  </p:childTnLst>
                                </p:cTn>
                              </p:par>
                            </p:childTnLst>
                          </p:cTn>
                        </p:par>
                        <p:par>
                          <p:cTn id="62" fill="hold" nodeType="afterGroup">
                            <p:stCondLst>
                              <p:cond delay="2000"/>
                            </p:stCondLst>
                            <p:childTnLst>
                              <p:par>
                                <p:cTn id="63" presetID="22" presetClass="entr" presetSubtype="2"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par>
                          <p:cTn id="66" fill="hold" nodeType="afterGroup">
                            <p:stCondLst>
                              <p:cond delay="2500"/>
                            </p:stCondLst>
                            <p:childTnLst>
                              <p:par>
                                <p:cTn id="67" presetID="22" presetClass="entr" presetSubtype="2" fill="hold"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right)">
                                      <p:cBhvr>
                                        <p:cTn id="69" dur="500"/>
                                        <p:tgtEl>
                                          <p:spTgt spid="7"/>
                                        </p:tgtEl>
                                      </p:cBhvr>
                                    </p:animEffect>
                                  </p:childTnLst>
                                </p:cTn>
                              </p:par>
                            </p:childTnLst>
                          </p:cTn>
                        </p:par>
                        <p:par>
                          <p:cTn id="70" fill="hold" nodeType="afterGroup">
                            <p:stCondLst>
                              <p:cond delay="3000"/>
                            </p:stCondLst>
                            <p:childTnLst>
                              <p:par>
                                <p:cTn id="71" presetID="22" presetClass="entr" presetSubtype="2" fill="hold" grpId="0" nodeType="afterEffect">
                                  <p:stCondLst>
                                    <p:cond delay="0"/>
                                  </p:stCondLst>
                                  <p:childTnLst>
                                    <p:set>
                                      <p:cBhvr>
                                        <p:cTn id="72" dur="1" fill="hold">
                                          <p:stCondLst>
                                            <p:cond delay="0"/>
                                          </p:stCondLst>
                                        </p:cTn>
                                        <p:tgtEl>
                                          <p:spTgt spid="265252"/>
                                        </p:tgtEl>
                                        <p:attrNameLst>
                                          <p:attrName>style.visibility</p:attrName>
                                        </p:attrNameLst>
                                      </p:cBhvr>
                                      <p:to>
                                        <p:strVal val="visible"/>
                                      </p:to>
                                    </p:set>
                                    <p:animEffect transition="in" filter="wipe(right)">
                                      <p:cBhvr>
                                        <p:cTn id="73" dur="500"/>
                                        <p:tgtEl>
                                          <p:spTgt spid="265252"/>
                                        </p:tgtEl>
                                      </p:cBhvr>
                                    </p:animEffect>
                                  </p:childTnLst>
                                </p:cTn>
                              </p:par>
                            </p:childTnLst>
                          </p:cTn>
                        </p:par>
                        <p:par>
                          <p:cTn id="74" fill="hold" nodeType="afterGroup">
                            <p:stCondLst>
                              <p:cond delay="3500"/>
                            </p:stCondLst>
                            <p:childTnLst>
                              <p:par>
                                <p:cTn id="75" presetID="22" presetClass="entr" presetSubtype="2"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right)">
                                      <p:cBhvr>
                                        <p:cTn id="77" dur="500"/>
                                        <p:tgtEl>
                                          <p:spTgt spid="6"/>
                                        </p:tgtEl>
                                      </p:cBhvr>
                                    </p:animEffect>
                                  </p:childTnLst>
                                </p:cTn>
                              </p:par>
                            </p:childTnLst>
                          </p:cTn>
                        </p:par>
                        <p:par>
                          <p:cTn id="78" fill="hold" nodeType="afterGroup">
                            <p:stCondLst>
                              <p:cond delay="4000"/>
                            </p:stCondLst>
                            <p:childTnLst>
                              <p:par>
                                <p:cTn id="79" presetID="22" presetClass="entr" presetSubtype="2" fill="hold" nodeType="after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wipe(right)">
                                      <p:cBhvr>
                                        <p:cTn id="8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51" grpId="0" animBg="1"/>
      <p:bldP spid="265252" grpId="0" animBg="1"/>
      <p:bldP spid="265253" grpId="0" animBg="1"/>
      <p:bldP spid="265269" grpId="0" animBg="1"/>
      <p:bldP spid="26527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定理</a:t>
            </a:r>
          </a:p>
        </p:txBody>
      </p:sp>
      <p:sp>
        <p:nvSpPr>
          <p:cNvPr id="266243" name="Rectangle 3"/>
          <p:cNvSpPr>
            <a:spLocks noGrp="1" noChangeArrowheads="1"/>
          </p:cNvSpPr>
          <p:nvPr>
            <p:ph idx="1"/>
          </p:nvPr>
        </p:nvSpPr>
        <p:spPr>
          <a:xfrm>
            <a:off x="1143000" y="1219200"/>
            <a:ext cx="7772400" cy="401638"/>
          </a:xfrm>
        </p:spPr>
        <p:txBody>
          <a:bodyPr/>
          <a:lstStyle/>
          <a:p>
            <a:pPr eaLnBrk="1" hangingPunct="1">
              <a:lnSpc>
                <a:spcPct val="110000"/>
              </a:lnSpc>
              <a:buClrTx/>
              <a:buFontTx/>
              <a:buNone/>
            </a:pPr>
            <a:r>
              <a:rPr lang="en-US" altLang="zh-CN" sz="2400" smtClean="0">
                <a:ea typeface="黑体" panose="02010609060101010101" pitchFamily="49" charset="-122"/>
                <a:sym typeface="Symbol" panose="05050102010706020507" pitchFamily="18" charset="2"/>
              </a:rPr>
              <a:t>    </a:t>
            </a:r>
            <a:r>
              <a:rPr lang="zh-CN" altLang="en-US" sz="2400" smtClean="0">
                <a:ea typeface="黑体" panose="02010609060101010101" pitchFamily="49" charset="-122"/>
                <a:sym typeface="Symbol" panose="05050102010706020507" pitchFamily="18" charset="2"/>
              </a:rPr>
              <a:t>令</a:t>
            </a: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j</a:t>
            </a:r>
            <a:r>
              <a:rPr lang="zh-CN" altLang="en-US" sz="2400" smtClean="0">
                <a:ea typeface="黑体" panose="02010609060101010101" pitchFamily="49" charset="-122"/>
                <a:sym typeface="Symbol" panose="05050102010706020507" pitchFamily="18" charset="2"/>
              </a:rPr>
              <a:t>＝               ，</a:t>
            </a:r>
            <a:r>
              <a:rPr lang="en-US" altLang="zh-CN" sz="2400" smtClean="0">
                <a:ea typeface="黑体" panose="02010609060101010101" pitchFamily="49" charset="-122"/>
                <a:sym typeface="Symbol" panose="05050102010706020507" pitchFamily="18" charset="2"/>
              </a:rPr>
              <a:t>j=0,1,2,…</a:t>
            </a:r>
            <a:r>
              <a:rPr lang="zh-CN" altLang="en-US" sz="2400" smtClean="0">
                <a:ea typeface="黑体" panose="02010609060101010101" pitchFamily="49" charset="-122"/>
                <a:sym typeface="Symbol" panose="05050102010706020507" pitchFamily="18" charset="2"/>
              </a:rPr>
              <a:t>，则</a:t>
            </a: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j</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j=0,1,2,…}</a:t>
            </a:r>
            <a:r>
              <a:rPr lang="zh-CN" altLang="en-US" sz="2400" smtClean="0">
                <a:ea typeface="黑体" panose="02010609060101010101" pitchFamily="49" charset="-122"/>
                <a:sym typeface="Symbol" panose="05050102010706020507" pitchFamily="18" charset="2"/>
              </a:rPr>
              <a:t>存</a:t>
            </a:r>
          </a:p>
        </p:txBody>
      </p:sp>
      <p:sp>
        <p:nvSpPr>
          <p:cNvPr id="266244" name="Rectangle 4"/>
          <p:cNvSpPr>
            <a:spLocks noChangeArrowheads="1"/>
          </p:cNvSpPr>
          <p:nvPr/>
        </p:nvSpPr>
        <p:spPr bwMode="auto">
          <a:xfrm>
            <a:off x="1066800" y="1676400"/>
            <a:ext cx="7848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在，且</a:t>
            </a:r>
          </a:p>
        </p:txBody>
      </p:sp>
      <p:graphicFrame>
        <p:nvGraphicFramePr>
          <p:cNvPr id="266245" name="Object 5"/>
          <p:cNvGraphicFramePr>
            <a:graphicFrameLocks noChangeAspect="1"/>
          </p:cNvGraphicFramePr>
          <p:nvPr/>
        </p:nvGraphicFramePr>
        <p:xfrm>
          <a:off x="2365375" y="1196975"/>
          <a:ext cx="1054100" cy="504825"/>
        </p:xfrm>
        <a:graphic>
          <a:graphicData uri="http://schemas.openxmlformats.org/presentationml/2006/ole">
            <mc:AlternateContent xmlns:mc="http://schemas.openxmlformats.org/markup-compatibility/2006">
              <mc:Choice xmlns:v="urn:schemas-microsoft-com:vml" Requires="v">
                <p:oleObj spid="_x0000_s28708" name="Equation" r:id="rId4" imgW="583947" imgH="279279" progId="Equation.3">
                  <p:embed/>
                </p:oleObj>
              </mc:Choice>
              <mc:Fallback>
                <p:oleObj name="Equation" r:id="rId4" imgW="583947" imgH="27927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75" y="1196975"/>
                        <a:ext cx="10541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6" name="Object 6"/>
          <p:cNvGraphicFramePr>
            <a:graphicFrameLocks noChangeAspect="1"/>
          </p:cNvGraphicFramePr>
          <p:nvPr/>
        </p:nvGraphicFramePr>
        <p:xfrm>
          <a:off x="2590800" y="2057400"/>
          <a:ext cx="4800600" cy="1195388"/>
        </p:xfrm>
        <a:graphic>
          <a:graphicData uri="http://schemas.openxmlformats.org/presentationml/2006/ole">
            <mc:AlternateContent xmlns:mc="http://schemas.openxmlformats.org/markup-compatibility/2006">
              <mc:Choice xmlns:v="urn:schemas-microsoft-com:vml" Requires="v">
                <p:oleObj spid="_x0000_s28709" name="Equation" r:id="rId6" imgW="2501900" imgH="622300" progId="Equation.3">
                  <p:embed/>
                </p:oleObj>
              </mc:Choice>
              <mc:Fallback>
                <p:oleObj name="Equation" r:id="rId6" imgW="2501900" imgH="622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2057400"/>
                        <a:ext cx="4800600" cy="119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47" name="Rectangle 7"/>
          <p:cNvSpPr>
            <a:spLocks noChangeArrowheads="1"/>
          </p:cNvSpPr>
          <p:nvPr/>
        </p:nvSpPr>
        <p:spPr bwMode="auto">
          <a:xfrm>
            <a:off x="1066800" y="3200400"/>
            <a:ext cx="7848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其中</a:t>
            </a:r>
          </a:p>
        </p:txBody>
      </p:sp>
      <p:graphicFrame>
        <p:nvGraphicFramePr>
          <p:cNvPr id="266248" name="Object 8"/>
          <p:cNvGraphicFramePr>
            <a:graphicFrameLocks noChangeAspect="1"/>
          </p:cNvGraphicFramePr>
          <p:nvPr/>
        </p:nvGraphicFramePr>
        <p:xfrm>
          <a:off x="2362200" y="3657600"/>
          <a:ext cx="5532438" cy="952500"/>
        </p:xfrm>
        <a:graphic>
          <a:graphicData uri="http://schemas.openxmlformats.org/presentationml/2006/ole">
            <mc:AlternateContent xmlns:mc="http://schemas.openxmlformats.org/markup-compatibility/2006">
              <mc:Choice xmlns:v="urn:schemas-microsoft-com:vml" Requires="v">
                <p:oleObj spid="_x0000_s28710" name="Equation" r:id="rId8" imgW="2882900" imgH="495300" progId="Equation.3">
                  <p:embed/>
                </p:oleObj>
              </mc:Choice>
              <mc:Fallback>
                <p:oleObj name="Equation" r:id="rId8" imgW="2882900" imgH="495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3657600"/>
                        <a:ext cx="553243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49" name="Rectangle 9"/>
          <p:cNvSpPr>
            <a:spLocks noChangeArrowheads="1"/>
          </p:cNvSpPr>
          <p:nvPr/>
        </p:nvSpPr>
        <p:spPr bwMode="auto">
          <a:xfrm>
            <a:off x="1676400" y="4627563"/>
            <a:ext cx="32766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特别地，当</a:t>
            </a:r>
            <a:r>
              <a:rPr lang="en-US" altLang="zh-CN" sz="2400">
                <a:sym typeface="Symbol" panose="05050102010706020507" pitchFamily="18" charset="2"/>
              </a:rPr>
              <a:t>c</a:t>
            </a:r>
            <a:r>
              <a:rPr lang="zh-CN" altLang="en-US" sz="2400">
                <a:sym typeface="Symbol" panose="05050102010706020507" pitchFamily="18" charset="2"/>
              </a:rPr>
              <a:t>＝</a:t>
            </a:r>
            <a:r>
              <a:rPr lang="en-US" altLang="zh-CN" sz="2400">
                <a:sym typeface="Symbol" panose="05050102010706020507" pitchFamily="18" charset="2"/>
              </a:rPr>
              <a:t>1</a:t>
            </a:r>
            <a:r>
              <a:rPr lang="zh-CN" altLang="en-US" sz="2400">
                <a:sym typeface="Symbol" panose="05050102010706020507" pitchFamily="18" charset="2"/>
              </a:rPr>
              <a:t>时，有</a:t>
            </a:r>
          </a:p>
        </p:txBody>
      </p:sp>
      <p:graphicFrame>
        <p:nvGraphicFramePr>
          <p:cNvPr id="266250" name="Object 10"/>
          <p:cNvGraphicFramePr>
            <a:graphicFrameLocks noChangeAspect="1"/>
          </p:cNvGraphicFramePr>
          <p:nvPr/>
        </p:nvGraphicFramePr>
        <p:xfrm>
          <a:off x="1603375" y="4876800"/>
          <a:ext cx="3995738" cy="828675"/>
        </p:xfrm>
        <a:graphic>
          <a:graphicData uri="http://schemas.openxmlformats.org/presentationml/2006/ole">
            <mc:AlternateContent xmlns:mc="http://schemas.openxmlformats.org/markup-compatibility/2006">
              <mc:Choice xmlns:v="urn:schemas-microsoft-com:vml" Requires="v">
                <p:oleObj spid="_x0000_s28711" name="Equation" r:id="rId10" imgW="2082800" imgH="431800" progId="Equation.3">
                  <p:embed/>
                </p:oleObj>
              </mc:Choice>
              <mc:Fallback>
                <p:oleObj name="Equation" r:id="rId10" imgW="2082800" imgH="4318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3375" y="4876800"/>
                        <a:ext cx="3995738"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51" name="Object 11"/>
          <p:cNvGraphicFramePr>
            <a:graphicFrameLocks noChangeAspect="1"/>
          </p:cNvGraphicFramePr>
          <p:nvPr/>
        </p:nvGraphicFramePr>
        <p:xfrm>
          <a:off x="5638800" y="4800600"/>
          <a:ext cx="2997200" cy="952500"/>
        </p:xfrm>
        <a:graphic>
          <a:graphicData uri="http://schemas.openxmlformats.org/presentationml/2006/ole">
            <mc:AlternateContent xmlns:mc="http://schemas.openxmlformats.org/markup-compatibility/2006">
              <mc:Choice xmlns:v="urn:schemas-microsoft-com:vml" Requires="v">
                <p:oleObj spid="_x0000_s28712" name="Equation" r:id="rId12" imgW="1562100" imgH="495300" progId="Equation.3">
                  <p:embed/>
                </p:oleObj>
              </mc:Choice>
              <mc:Fallback>
                <p:oleObj name="Equation" r:id="rId12" imgW="1562100" imgH="4953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4800600"/>
                        <a:ext cx="29972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52" name="Rectangle 12"/>
          <p:cNvSpPr>
            <a:spLocks noChangeArrowheads="1"/>
          </p:cNvSpPr>
          <p:nvPr/>
        </p:nvSpPr>
        <p:spPr bwMode="auto">
          <a:xfrm>
            <a:off x="1066800" y="5943600"/>
            <a:ext cx="7848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olidFill>
                  <a:srgbClr val="CC00CC"/>
                </a:solidFill>
                <a:sym typeface="Symbol" panose="05050102010706020507" pitchFamily="18" charset="2"/>
              </a:rPr>
              <a:t>证明</a:t>
            </a:r>
            <a:r>
              <a:rPr lang="zh-CN" altLang="en-US" sz="2400">
                <a:sym typeface="Symbol" panose="05050102010706020507" pitchFamily="18" charset="2"/>
              </a:rPr>
              <a:t>  由生灭过程的极限定理即得。</a:t>
            </a:r>
          </a:p>
        </p:txBody>
      </p:sp>
      <p:sp>
        <p:nvSpPr>
          <p:cNvPr id="266253" name="Rectangle 13"/>
          <p:cNvSpPr>
            <a:spLocks noChangeArrowheads="1"/>
          </p:cNvSpPr>
          <p:nvPr/>
        </p:nvSpPr>
        <p:spPr bwMode="auto">
          <a:xfrm>
            <a:off x="5867400" y="6003925"/>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aphicFrame>
        <p:nvGraphicFramePr>
          <p:cNvPr id="266254" name="Object 14"/>
          <p:cNvGraphicFramePr>
            <a:graphicFrameLocks noChangeAspect="1"/>
          </p:cNvGraphicFramePr>
          <p:nvPr/>
        </p:nvGraphicFramePr>
        <p:xfrm>
          <a:off x="971550" y="3716338"/>
          <a:ext cx="7864475" cy="2628900"/>
        </p:xfrm>
        <a:graphic>
          <a:graphicData uri="http://schemas.openxmlformats.org/presentationml/2006/ole">
            <mc:AlternateContent xmlns:mc="http://schemas.openxmlformats.org/markup-compatibility/2006">
              <mc:Choice xmlns:v="urn:schemas-microsoft-com:vml" Requires="v">
                <p:oleObj spid="_x0000_s28713" name="Equation" r:id="rId14" imgW="3771954" imgH="1127688" progId="Equation.3">
                  <p:embed/>
                </p:oleObj>
              </mc:Choice>
              <mc:Fallback>
                <p:oleObj name="Equation" r:id="rId14" imgW="3771954" imgH="1127688"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1550" y="3716338"/>
                        <a:ext cx="7864475" cy="2628900"/>
                      </a:xfrm>
                      <a:prstGeom prst="rect">
                        <a:avLst/>
                      </a:prstGeom>
                      <a:solidFill>
                        <a:srgbClr val="9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CDE29F31-87BD-4CD7-B0B8-F92CFDFCAD74}" type="datetime1">
              <a:rPr lang="zh-CN" altLang="en-US"/>
              <a:pPr>
                <a:defRPr/>
              </a:pPr>
              <a:t>2019/11/6</a:t>
            </a:fld>
            <a:endParaRPr lang="en-US" altLang="zh-CN"/>
          </a:p>
        </p:txBody>
      </p:sp>
      <p:sp>
        <p:nvSpPr>
          <p:cNvPr id="286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962F7547-A00F-4E6E-AFE7-B9C18CFB0558}" type="slidenum">
              <a:rPr lang="zh-CN" altLang="en-US" sz="1800" smtClean="0">
                <a:solidFill>
                  <a:srgbClr val="00FF00"/>
                </a:solidFill>
                <a:ea typeface="宋体" panose="02010600030101010101" pitchFamily="2" charset="-122"/>
              </a:rPr>
              <a:pPr/>
              <a:t>12</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66245"/>
                                        </p:tgtEl>
                                        <p:attrNameLst>
                                          <p:attrName>style.visibility</p:attrName>
                                        </p:attrNameLst>
                                      </p:cBhvr>
                                      <p:to>
                                        <p:strVal val="visible"/>
                                      </p:to>
                                    </p:set>
                                  </p:childTnLst>
                                </p:cTn>
                              </p:par>
                            </p:childTnLst>
                          </p:cTn>
                        </p:par>
                        <p:par>
                          <p:cTn id="12" fill="hold" nodeType="afterGroup">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66244"/>
                                        </p:tgtEl>
                                        <p:attrNameLst>
                                          <p:attrName>style.visibility</p:attrName>
                                        </p:attrNameLst>
                                      </p:cBhvr>
                                      <p:to>
                                        <p:strVal val="visible"/>
                                      </p:to>
                                    </p:set>
                                    <p:anim calcmode="lin" valueType="num">
                                      <p:cBhvr additive="base">
                                        <p:cTn id="15" dur="500" fill="hold"/>
                                        <p:tgtEl>
                                          <p:spTgt spid="266244"/>
                                        </p:tgtEl>
                                        <p:attrNameLst>
                                          <p:attrName>ppt_x</p:attrName>
                                        </p:attrNameLst>
                                      </p:cBhvr>
                                      <p:tavLst>
                                        <p:tav tm="0">
                                          <p:val>
                                            <p:strVal val="#ppt_x"/>
                                          </p:val>
                                        </p:tav>
                                        <p:tav tm="100000">
                                          <p:val>
                                            <p:strVal val="#ppt_x"/>
                                          </p:val>
                                        </p:tav>
                                      </p:tavLst>
                                    </p:anim>
                                    <p:anim calcmode="lin" valueType="num">
                                      <p:cBhvr additive="base">
                                        <p:cTn id="16" dur="500" fill="hold"/>
                                        <p:tgtEl>
                                          <p:spTgt spid="266244"/>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66246"/>
                                        </p:tgtEl>
                                        <p:attrNameLst>
                                          <p:attrName>style.visibility</p:attrName>
                                        </p:attrNameLst>
                                      </p:cBhvr>
                                      <p:to>
                                        <p:strVal val="visible"/>
                                      </p:to>
                                    </p:set>
                                    <p:anim calcmode="lin" valueType="num">
                                      <p:cBhvr additive="base">
                                        <p:cTn id="20" dur="500" fill="hold"/>
                                        <p:tgtEl>
                                          <p:spTgt spid="266246"/>
                                        </p:tgtEl>
                                        <p:attrNameLst>
                                          <p:attrName>ppt_x</p:attrName>
                                        </p:attrNameLst>
                                      </p:cBhvr>
                                      <p:tavLst>
                                        <p:tav tm="0">
                                          <p:val>
                                            <p:strVal val="#ppt_x"/>
                                          </p:val>
                                        </p:tav>
                                        <p:tav tm="100000">
                                          <p:val>
                                            <p:strVal val="#ppt_x"/>
                                          </p:val>
                                        </p:tav>
                                      </p:tavLst>
                                    </p:anim>
                                    <p:anim calcmode="lin" valueType="num">
                                      <p:cBhvr additive="base">
                                        <p:cTn id="21" dur="500" fill="hold"/>
                                        <p:tgtEl>
                                          <p:spTgt spid="266246"/>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66247"/>
                                        </p:tgtEl>
                                        <p:attrNameLst>
                                          <p:attrName>style.visibility</p:attrName>
                                        </p:attrNameLst>
                                      </p:cBhvr>
                                      <p:to>
                                        <p:strVal val="visible"/>
                                      </p:to>
                                    </p:set>
                                    <p:anim calcmode="lin" valueType="num">
                                      <p:cBhvr additive="base">
                                        <p:cTn id="25" dur="500" fill="hold"/>
                                        <p:tgtEl>
                                          <p:spTgt spid="266247"/>
                                        </p:tgtEl>
                                        <p:attrNameLst>
                                          <p:attrName>ppt_x</p:attrName>
                                        </p:attrNameLst>
                                      </p:cBhvr>
                                      <p:tavLst>
                                        <p:tav tm="0">
                                          <p:val>
                                            <p:strVal val="#ppt_x"/>
                                          </p:val>
                                        </p:tav>
                                        <p:tav tm="100000">
                                          <p:val>
                                            <p:strVal val="#ppt_x"/>
                                          </p:val>
                                        </p:tav>
                                      </p:tavLst>
                                    </p:anim>
                                    <p:anim calcmode="lin" valueType="num">
                                      <p:cBhvr additive="base">
                                        <p:cTn id="26" dur="500" fill="hold"/>
                                        <p:tgtEl>
                                          <p:spTgt spid="266247"/>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266248"/>
                                        </p:tgtEl>
                                        <p:attrNameLst>
                                          <p:attrName>style.visibility</p:attrName>
                                        </p:attrNameLst>
                                      </p:cBhvr>
                                      <p:to>
                                        <p:strVal val="visible"/>
                                      </p:to>
                                    </p:set>
                                    <p:anim calcmode="lin" valueType="num">
                                      <p:cBhvr additive="base">
                                        <p:cTn id="30" dur="500" fill="hold"/>
                                        <p:tgtEl>
                                          <p:spTgt spid="266248"/>
                                        </p:tgtEl>
                                        <p:attrNameLst>
                                          <p:attrName>ppt_x</p:attrName>
                                        </p:attrNameLst>
                                      </p:cBhvr>
                                      <p:tavLst>
                                        <p:tav tm="0">
                                          <p:val>
                                            <p:strVal val="#ppt_x"/>
                                          </p:val>
                                        </p:tav>
                                        <p:tav tm="100000">
                                          <p:val>
                                            <p:strVal val="#ppt_x"/>
                                          </p:val>
                                        </p:tav>
                                      </p:tavLst>
                                    </p:anim>
                                    <p:anim calcmode="lin" valueType="num">
                                      <p:cBhvr additive="base">
                                        <p:cTn id="31" dur="500" fill="hold"/>
                                        <p:tgtEl>
                                          <p:spTgt spid="266248"/>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66249"/>
                                        </p:tgtEl>
                                        <p:attrNameLst>
                                          <p:attrName>style.visibility</p:attrName>
                                        </p:attrNameLst>
                                      </p:cBhvr>
                                      <p:to>
                                        <p:strVal val="visible"/>
                                      </p:to>
                                    </p:set>
                                    <p:anim calcmode="lin" valueType="num">
                                      <p:cBhvr additive="base">
                                        <p:cTn id="36" dur="500" fill="hold"/>
                                        <p:tgtEl>
                                          <p:spTgt spid="266249"/>
                                        </p:tgtEl>
                                        <p:attrNameLst>
                                          <p:attrName>ppt_x</p:attrName>
                                        </p:attrNameLst>
                                      </p:cBhvr>
                                      <p:tavLst>
                                        <p:tav tm="0">
                                          <p:val>
                                            <p:strVal val="#ppt_x"/>
                                          </p:val>
                                        </p:tav>
                                        <p:tav tm="100000">
                                          <p:val>
                                            <p:strVal val="#ppt_x"/>
                                          </p:val>
                                        </p:tav>
                                      </p:tavLst>
                                    </p:anim>
                                    <p:anim calcmode="lin" valueType="num">
                                      <p:cBhvr additive="base">
                                        <p:cTn id="37" dur="500" fill="hold"/>
                                        <p:tgtEl>
                                          <p:spTgt spid="266249"/>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266250"/>
                                        </p:tgtEl>
                                        <p:attrNameLst>
                                          <p:attrName>style.visibility</p:attrName>
                                        </p:attrNameLst>
                                      </p:cBhvr>
                                      <p:to>
                                        <p:strVal val="visible"/>
                                      </p:to>
                                    </p:set>
                                    <p:anim calcmode="lin" valueType="num">
                                      <p:cBhvr additive="base">
                                        <p:cTn id="41" dur="500" fill="hold"/>
                                        <p:tgtEl>
                                          <p:spTgt spid="266250"/>
                                        </p:tgtEl>
                                        <p:attrNameLst>
                                          <p:attrName>ppt_x</p:attrName>
                                        </p:attrNameLst>
                                      </p:cBhvr>
                                      <p:tavLst>
                                        <p:tav tm="0">
                                          <p:val>
                                            <p:strVal val="0-#ppt_w/2"/>
                                          </p:val>
                                        </p:tav>
                                        <p:tav tm="100000">
                                          <p:val>
                                            <p:strVal val="#ppt_x"/>
                                          </p:val>
                                        </p:tav>
                                      </p:tavLst>
                                    </p:anim>
                                    <p:anim calcmode="lin" valueType="num">
                                      <p:cBhvr additive="base">
                                        <p:cTn id="42" dur="500" fill="hold"/>
                                        <p:tgtEl>
                                          <p:spTgt spid="266250"/>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1000"/>
                            </p:stCondLst>
                            <p:childTnLst>
                              <p:par>
                                <p:cTn id="44" presetID="2" presetClass="entr" presetSubtype="2" fill="hold" nodeType="afterEffect">
                                  <p:stCondLst>
                                    <p:cond delay="0"/>
                                  </p:stCondLst>
                                  <p:childTnLst>
                                    <p:set>
                                      <p:cBhvr>
                                        <p:cTn id="45" dur="1" fill="hold">
                                          <p:stCondLst>
                                            <p:cond delay="0"/>
                                          </p:stCondLst>
                                        </p:cTn>
                                        <p:tgtEl>
                                          <p:spTgt spid="266251"/>
                                        </p:tgtEl>
                                        <p:attrNameLst>
                                          <p:attrName>style.visibility</p:attrName>
                                        </p:attrNameLst>
                                      </p:cBhvr>
                                      <p:to>
                                        <p:strVal val="visible"/>
                                      </p:to>
                                    </p:set>
                                    <p:anim calcmode="lin" valueType="num">
                                      <p:cBhvr additive="base">
                                        <p:cTn id="46" dur="500" fill="hold"/>
                                        <p:tgtEl>
                                          <p:spTgt spid="266251"/>
                                        </p:tgtEl>
                                        <p:attrNameLst>
                                          <p:attrName>ppt_x</p:attrName>
                                        </p:attrNameLst>
                                      </p:cBhvr>
                                      <p:tavLst>
                                        <p:tav tm="0">
                                          <p:val>
                                            <p:strVal val="1+#ppt_w/2"/>
                                          </p:val>
                                        </p:tav>
                                        <p:tav tm="100000">
                                          <p:val>
                                            <p:strVal val="#ppt_x"/>
                                          </p:val>
                                        </p:tav>
                                      </p:tavLst>
                                    </p:anim>
                                    <p:anim calcmode="lin" valueType="num">
                                      <p:cBhvr additive="base">
                                        <p:cTn id="47" dur="500" fill="hold"/>
                                        <p:tgtEl>
                                          <p:spTgt spid="266251"/>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66252"/>
                                        </p:tgtEl>
                                        <p:attrNameLst>
                                          <p:attrName>style.visibility</p:attrName>
                                        </p:attrNameLst>
                                      </p:cBhvr>
                                      <p:to>
                                        <p:strVal val="visible"/>
                                      </p:to>
                                    </p:set>
                                    <p:anim calcmode="lin" valueType="num">
                                      <p:cBhvr additive="base">
                                        <p:cTn id="52" dur="500" fill="hold"/>
                                        <p:tgtEl>
                                          <p:spTgt spid="266252"/>
                                        </p:tgtEl>
                                        <p:attrNameLst>
                                          <p:attrName>ppt_x</p:attrName>
                                        </p:attrNameLst>
                                      </p:cBhvr>
                                      <p:tavLst>
                                        <p:tav tm="0">
                                          <p:val>
                                            <p:strVal val="#ppt_x"/>
                                          </p:val>
                                        </p:tav>
                                        <p:tav tm="100000">
                                          <p:val>
                                            <p:strVal val="#ppt_x"/>
                                          </p:val>
                                        </p:tav>
                                      </p:tavLst>
                                    </p:anim>
                                    <p:anim calcmode="lin" valueType="num">
                                      <p:cBhvr additive="base">
                                        <p:cTn id="53" dur="500" fill="hold"/>
                                        <p:tgtEl>
                                          <p:spTgt spid="266252"/>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528" fill="hold" nodeType="clickEffect">
                                  <p:stCondLst>
                                    <p:cond delay="0"/>
                                  </p:stCondLst>
                                  <p:childTnLst>
                                    <p:set>
                                      <p:cBhvr>
                                        <p:cTn id="57" dur="1" fill="hold">
                                          <p:stCondLst>
                                            <p:cond delay="0"/>
                                          </p:stCondLst>
                                        </p:cTn>
                                        <p:tgtEl>
                                          <p:spTgt spid="266254"/>
                                        </p:tgtEl>
                                        <p:attrNameLst>
                                          <p:attrName>style.visibility</p:attrName>
                                        </p:attrNameLst>
                                      </p:cBhvr>
                                      <p:to>
                                        <p:strVal val="visible"/>
                                      </p:to>
                                    </p:set>
                                    <p:anim calcmode="lin" valueType="num">
                                      <p:cBhvr>
                                        <p:cTn id="58" dur="500" fill="hold"/>
                                        <p:tgtEl>
                                          <p:spTgt spid="266254"/>
                                        </p:tgtEl>
                                        <p:attrNameLst>
                                          <p:attrName>ppt_w</p:attrName>
                                        </p:attrNameLst>
                                      </p:cBhvr>
                                      <p:tavLst>
                                        <p:tav tm="0">
                                          <p:val>
                                            <p:fltVal val="0"/>
                                          </p:val>
                                        </p:tav>
                                        <p:tav tm="100000">
                                          <p:val>
                                            <p:strVal val="#ppt_w"/>
                                          </p:val>
                                        </p:tav>
                                      </p:tavLst>
                                    </p:anim>
                                    <p:anim calcmode="lin" valueType="num">
                                      <p:cBhvr>
                                        <p:cTn id="59" dur="500" fill="hold"/>
                                        <p:tgtEl>
                                          <p:spTgt spid="266254"/>
                                        </p:tgtEl>
                                        <p:attrNameLst>
                                          <p:attrName>ppt_h</p:attrName>
                                        </p:attrNameLst>
                                      </p:cBhvr>
                                      <p:tavLst>
                                        <p:tav tm="0">
                                          <p:val>
                                            <p:fltVal val="0"/>
                                          </p:val>
                                        </p:tav>
                                        <p:tav tm="100000">
                                          <p:val>
                                            <p:strVal val="#ppt_h"/>
                                          </p:val>
                                        </p:tav>
                                      </p:tavLst>
                                    </p:anim>
                                    <p:anim calcmode="lin" valueType="num">
                                      <p:cBhvr>
                                        <p:cTn id="60" dur="500" fill="hold"/>
                                        <p:tgtEl>
                                          <p:spTgt spid="266254"/>
                                        </p:tgtEl>
                                        <p:attrNameLst>
                                          <p:attrName>ppt_x</p:attrName>
                                        </p:attrNameLst>
                                      </p:cBhvr>
                                      <p:tavLst>
                                        <p:tav tm="0">
                                          <p:val>
                                            <p:fltVal val="0.5"/>
                                          </p:val>
                                        </p:tav>
                                        <p:tav tm="100000">
                                          <p:val>
                                            <p:strVal val="#ppt_x"/>
                                          </p:val>
                                        </p:tav>
                                      </p:tavLst>
                                    </p:anim>
                                    <p:anim calcmode="lin" valueType="num">
                                      <p:cBhvr>
                                        <p:cTn id="61" dur="500" fill="hold"/>
                                        <p:tgtEl>
                                          <p:spTgt spid="266254"/>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266254"/>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66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advAuto="0"/>
      <p:bldP spid="266244" grpId="0" autoUpdateAnimBg="0"/>
      <p:bldP spid="266247" grpId="0" autoUpdateAnimBg="0"/>
      <p:bldP spid="266249" grpId="0" autoUpdateAnimBg="0"/>
      <p:bldP spid="266252" grpId="0" autoUpdateAnimBg="0"/>
      <p:bldP spid="26625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结论</a:t>
            </a:r>
          </a:p>
        </p:txBody>
      </p:sp>
      <p:sp>
        <p:nvSpPr>
          <p:cNvPr id="267267" name="Rectangle 3"/>
          <p:cNvSpPr>
            <a:spLocks noGrp="1" noChangeArrowheads="1"/>
          </p:cNvSpPr>
          <p:nvPr>
            <p:ph idx="1"/>
          </p:nvPr>
        </p:nvSpPr>
        <p:spPr>
          <a:xfrm>
            <a:off x="1143000" y="1125538"/>
            <a:ext cx="7696200" cy="512762"/>
          </a:xfrm>
        </p:spPr>
        <p:txBody>
          <a:bodyPr/>
          <a:lstStyle/>
          <a:p>
            <a:pPr eaLnBrk="1" hangingPunct="1">
              <a:buFont typeface="Wingdings" panose="05000000000000000000" pitchFamily="2" charset="2"/>
              <a:buNone/>
            </a:pPr>
            <a:r>
              <a:rPr lang="en-US" altLang="zh-CN" smtClean="0">
                <a:ea typeface="黑体" panose="02010609060101010101" pitchFamily="49" charset="-122"/>
              </a:rPr>
              <a:t>    </a:t>
            </a:r>
            <a:r>
              <a:rPr lang="zh-CN" altLang="en-US" smtClean="0">
                <a:ea typeface="黑体" panose="02010609060101010101" pitchFamily="49" charset="-122"/>
              </a:rPr>
              <a:t>我们仍然用</a:t>
            </a:r>
            <a:r>
              <a:rPr lang="en-US" altLang="zh-CN" smtClean="0">
                <a:ea typeface="黑体" panose="02010609060101010101" pitchFamily="49" charset="-122"/>
              </a:rPr>
              <a:t>N</a:t>
            </a:r>
            <a:r>
              <a:rPr lang="zh-CN" altLang="en-US" smtClean="0">
                <a:ea typeface="黑体" panose="02010609060101010101" pitchFamily="49" charset="-122"/>
              </a:rPr>
              <a:t>和</a:t>
            </a:r>
            <a:r>
              <a:rPr lang="en-US" altLang="zh-CN" smtClean="0">
                <a:ea typeface="黑体" panose="02010609060101010101" pitchFamily="49" charset="-122"/>
              </a:rPr>
              <a:t>N</a:t>
            </a:r>
            <a:r>
              <a:rPr lang="en-US" altLang="zh-CN" baseline="-25000" smtClean="0">
                <a:ea typeface="黑体" panose="02010609060101010101" pitchFamily="49" charset="-122"/>
              </a:rPr>
              <a:t>q</a:t>
            </a:r>
            <a:r>
              <a:rPr lang="zh-CN" altLang="en-US" smtClean="0">
                <a:ea typeface="黑体" panose="02010609060101010101" pitchFamily="49" charset="-122"/>
              </a:rPr>
              <a:t>分别表示在统计平衡的条件</a:t>
            </a:r>
          </a:p>
        </p:txBody>
      </p:sp>
      <p:graphicFrame>
        <p:nvGraphicFramePr>
          <p:cNvPr id="267268" name="Object 4"/>
          <p:cNvGraphicFramePr>
            <a:graphicFrameLocks noChangeAspect="1"/>
          </p:cNvGraphicFramePr>
          <p:nvPr/>
        </p:nvGraphicFramePr>
        <p:xfrm>
          <a:off x="2057400" y="2573338"/>
          <a:ext cx="2655888" cy="998537"/>
        </p:xfrm>
        <a:graphic>
          <a:graphicData uri="http://schemas.openxmlformats.org/presentationml/2006/ole">
            <mc:AlternateContent xmlns:mc="http://schemas.openxmlformats.org/markup-compatibility/2006">
              <mc:Choice xmlns:v="urn:schemas-microsoft-com:vml" Requires="v">
                <p:oleObj spid="_x0000_s30747" name="Equation" r:id="rId4" imgW="1180588" imgH="444307" progId="Equation.3">
                  <p:embed/>
                </p:oleObj>
              </mc:Choice>
              <mc:Fallback>
                <p:oleObj name="Equation" r:id="rId4" imgW="1180588" imgH="44430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573338"/>
                        <a:ext cx="2655888"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69" name="Rectangle 5"/>
          <p:cNvSpPr>
            <a:spLocks noChangeArrowheads="1"/>
          </p:cNvSpPr>
          <p:nvPr/>
        </p:nvSpPr>
        <p:spPr bwMode="auto">
          <a:xfrm>
            <a:off x="1143000" y="1608138"/>
            <a:ext cx="77724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 typeface="Wingdings" panose="05000000000000000000" pitchFamily="2" charset="2"/>
              <a:buNone/>
            </a:pPr>
            <a:r>
              <a:rPr lang="zh-CN" altLang="en-US"/>
              <a:t>下发生故障的机器数和等待修复的机器数，则</a:t>
            </a:r>
          </a:p>
        </p:txBody>
      </p:sp>
      <p:graphicFrame>
        <p:nvGraphicFramePr>
          <p:cNvPr id="267270" name="Object 6"/>
          <p:cNvGraphicFramePr>
            <a:graphicFrameLocks noChangeAspect="1"/>
          </p:cNvGraphicFramePr>
          <p:nvPr/>
        </p:nvGraphicFramePr>
        <p:xfrm>
          <a:off x="2362200" y="3540125"/>
          <a:ext cx="6426200" cy="1028700"/>
        </p:xfrm>
        <a:graphic>
          <a:graphicData uri="http://schemas.openxmlformats.org/presentationml/2006/ole">
            <mc:AlternateContent xmlns:mc="http://schemas.openxmlformats.org/markup-compatibility/2006">
              <mc:Choice xmlns:v="urn:schemas-microsoft-com:vml" Requires="v">
                <p:oleObj spid="_x0000_s30748" name="Equation" r:id="rId6" imgW="2857500" imgH="457200" progId="Equation.3">
                  <p:embed/>
                </p:oleObj>
              </mc:Choice>
              <mc:Fallback>
                <p:oleObj name="Equation" r:id="rId6" imgW="28575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540125"/>
                        <a:ext cx="64262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1" name="Object 7"/>
          <p:cNvGraphicFramePr>
            <a:graphicFrameLocks noChangeAspect="1"/>
          </p:cNvGraphicFramePr>
          <p:nvPr/>
        </p:nvGraphicFramePr>
        <p:xfrm>
          <a:off x="5119688" y="4538663"/>
          <a:ext cx="2427287" cy="998537"/>
        </p:xfrm>
        <a:graphic>
          <a:graphicData uri="http://schemas.openxmlformats.org/presentationml/2006/ole">
            <mc:AlternateContent xmlns:mc="http://schemas.openxmlformats.org/markup-compatibility/2006">
              <mc:Choice xmlns:v="urn:schemas-microsoft-com:vml" Requires="v">
                <p:oleObj spid="_x0000_s30749" name="Equation" r:id="rId8" imgW="1079032" imgH="444307" progId="Equation.3">
                  <p:embed/>
                </p:oleObj>
              </mc:Choice>
              <mc:Fallback>
                <p:oleObj name="Equation" r:id="rId8" imgW="1079032" imgH="444307"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9688" y="4538663"/>
                        <a:ext cx="2427287"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2" name="Rectangle 8"/>
          <p:cNvSpPr>
            <a:spLocks noChangeArrowheads="1"/>
          </p:cNvSpPr>
          <p:nvPr/>
        </p:nvSpPr>
        <p:spPr bwMode="auto">
          <a:xfrm>
            <a:off x="1143000" y="2176463"/>
            <a:ext cx="3929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t>平均发生故障的机器数为</a:t>
            </a:r>
          </a:p>
        </p:txBody>
      </p:sp>
      <p:sp>
        <p:nvSpPr>
          <p:cNvPr id="267273" name="Rectangle 9"/>
          <p:cNvSpPr>
            <a:spLocks noChangeArrowheads="1"/>
          </p:cNvSpPr>
          <p:nvPr/>
        </p:nvSpPr>
        <p:spPr bwMode="auto">
          <a:xfrm>
            <a:off x="1143000" y="4746625"/>
            <a:ext cx="3929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t>平均等待修复的机器数为</a:t>
            </a:r>
          </a:p>
        </p:txBody>
      </p:sp>
      <p:graphicFrame>
        <p:nvGraphicFramePr>
          <p:cNvPr id="267274" name="Object 10"/>
          <p:cNvGraphicFramePr>
            <a:graphicFrameLocks noChangeAspect="1"/>
          </p:cNvGraphicFramePr>
          <p:nvPr/>
        </p:nvGraphicFramePr>
        <p:xfrm>
          <a:off x="4722813" y="5507038"/>
          <a:ext cx="2655887" cy="998537"/>
        </p:xfrm>
        <a:graphic>
          <a:graphicData uri="http://schemas.openxmlformats.org/presentationml/2006/ole">
            <mc:AlternateContent xmlns:mc="http://schemas.openxmlformats.org/markup-compatibility/2006">
              <mc:Choice xmlns:v="urn:schemas-microsoft-com:vml" Requires="v">
                <p:oleObj spid="_x0000_s30750" name="公式" r:id="rId10" imgW="1180588" imgH="444307" progId="Equation.3">
                  <p:embed/>
                </p:oleObj>
              </mc:Choice>
              <mc:Fallback>
                <p:oleObj name="公式" r:id="rId10" imgW="1180588" imgH="444307"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2813" y="5507038"/>
                        <a:ext cx="2655887"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5" name="Rectangle 11"/>
          <p:cNvSpPr>
            <a:spLocks noChangeArrowheads="1"/>
          </p:cNvSpPr>
          <p:nvPr/>
        </p:nvSpPr>
        <p:spPr bwMode="auto">
          <a:xfrm>
            <a:off x="1143000" y="5689600"/>
            <a:ext cx="35718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t>平均忙的维修工人数为</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E1C706CA-1FFA-42A4-8C77-629515B22FE4}" type="datetime1">
              <a:rPr lang="zh-CN" altLang="en-US"/>
              <a:pPr>
                <a:defRPr/>
              </a:pPr>
              <a:t>2019/11/6</a:t>
            </a:fld>
            <a:endParaRPr lang="en-US" altLang="zh-CN"/>
          </a:p>
        </p:txBody>
      </p:sp>
      <p:sp>
        <p:nvSpPr>
          <p:cNvPr id="3073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39633C5A-EB40-466A-ABBC-68FE4E631BBC}" type="slidenum">
              <a:rPr lang="zh-CN" altLang="en-US" sz="1800" smtClean="0">
                <a:solidFill>
                  <a:srgbClr val="00FF00"/>
                </a:solidFill>
                <a:ea typeface="宋体" panose="02010600030101010101" pitchFamily="2" charset="-122"/>
              </a:rPr>
              <a:pPr/>
              <a:t>13</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7269"/>
                                        </p:tgtEl>
                                        <p:attrNameLst>
                                          <p:attrName>style.visibility</p:attrName>
                                        </p:attrNameLst>
                                      </p:cBhvr>
                                      <p:to>
                                        <p:strVal val="visible"/>
                                      </p:to>
                                    </p:set>
                                    <p:anim calcmode="lin" valueType="num">
                                      <p:cBhvr additive="base">
                                        <p:cTn id="12" dur="500" fill="hold"/>
                                        <p:tgtEl>
                                          <p:spTgt spid="267269"/>
                                        </p:tgtEl>
                                        <p:attrNameLst>
                                          <p:attrName>ppt_x</p:attrName>
                                        </p:attrNameLst>
                                      </p:cBhvr>
                                      <p:tavLst>
                                        <p:tav tm="0">
                                          <p:val>
                                            <p:strVal val="#ppt_x"/>
                                          </p:val>
                                        </p:tav>
                                        <p:tav tm="100000">
                                          <p:val>
                                            <p:strVal val="#ppt_x"/>
                                          </p:val>
                                        </p:tav>
                                      </p:tavLst>
                                    </p:anim>
                                    <p:anim calcmode="lin" valueType="num">
                                      <p:cBhvr additive="base">
                                        <p:cTn id="13" dur="500" fill="hold"/>
                                        <p:tgtEl>
                                          <p:spTgt spid="26726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67272"/>
                                        </p:tgtEl>
                                        <p:attrNameLst>
                                          <p:attrName>style.visibility</p:attrName>
                                        </p:attrNameLst>
                                      </p:cBhvr>
                                      <p:to>
                                        <p:strVal val="visible"/>
                                      </p:to>
                                    </p:set>
                                    <p:anim calcmode="lin" valueType="num">
                                      <p:cBhvr additive="base">
                                        <p:cTn id="17" dur="500" fill="hold"/>
                                        <p:tgtEl>
                                          <p:spTgt spid="267272"/>
                                        </p:tgtEl>
                                        <p:attrNameLst>
                                          <p:attrName>ppt_x</p:attrName>
                                        </p:attrNameLst>
                                      </p:cBhvr>
                                      <p:tavLst>
                                        <p:tav tm="0">
                                          <p:val>
                                            <p:strVal val="#ppt_x"/>
                                          </p:val>
                                        </p:tav>
                                        <p:tav tm="100000">
                                          <p:val>
                                            <p:strVal val="#ppt_x"/>
                                          </p:val>
                                        </p:tav>
                                      </p:tavLst>
                                    </p:anim>
                                    <p:anim calcmode="lin" valueType="num">
                                      <p:cBhvr additive="base">
                                        <p:cTn id="18" dur="500" fill="hold"/>
                                        <p:tgtEl>
                                          <p:spTgt spid="26727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67273"/>
                                        </p:tgtEl>
                                        <p:attrNameLst>
                                          <p:attrName>style.visibility</p:attrName>
                                        </p:attrNameLst>
                                      </p:cBhvr>
                                      <p:to>
                                        <p:strVal val="visible"/>
                                      </p:to>
                                    </p:set>
                                    <p:anim calcmode="lin" valueType="num">
                                      <p:cBhvr additive="base">
                                        <p:cTn id="22" dur="500" fill="hold"/>
                                        <p:tgtEl>
                                          <p:spTgt spid="267273"/>
                                        </p:tgtEl>
                                        <p:attrNameLst>
                                          <p:attrName>ppt_x</p:attrName>
                                        </p:attrNameLst>
                                      </p:cBhvr>
                                      <p:tavLst>
                                        <p:tav tm="0">
                                          <p:val>
                                            <p:strVal val="#ppt_x"/>
                                          </p:val>
                                        </p:tav>
                                        <p:tav tm="100000">
                                          <p:val>
                                            <p:strVal val="#ppt_x"/>
                                          </p:val>
                                        </p:tav>
                                      </p:tavLst>
                                    </p:anim>
                                    <p:anim calcmode="lin" valueType="num">
                                      <p:cBhvr additive="base">
                                        <p:cTn id="23" dur="500" fill="hold"/>
                                        <p:tgtEl>
                                          <p:spTgt spid="26727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67275"/>
                                        </p:tgtEl>
                                        <p:attrNameLst>
                                          <p:attrName>style.visibility</p:attrName>
                                        </p:attrNameLst>
                                      </p:cBhvr>
                                      <p:to>
                                        <p:strVal val="visible"/>
                                      </p:to>
                                    </p:set>
                                    <p:anim calcmode="lin" valueType="num">
                                      <p:cBhvr additive="base">
                                        <p:cTn id="27" dur="500" fill="hold"/>
                                        <p:tgtEl>
                                          <p:spTgt spid="267275"/>
                                        </p:tgtEl>
                                        <p:attrNameLst>
                                          <p:attrName>ppt_x</p:attrName>
                                        </p:attrNameLst>
                                      </p:cBhvr>
                                      <p:tavLst>
                                        <p:tav tm="0">
                                          <p:val>
                                            <p:strVal val="#ppt_x"/>
                                          </p:val>
                                        </p:tav>
                                        <p:tav tm="100000">
                                          <p:val>
                                            <p:strVal val="#ppt_x"/>
                                          </p:val>
                                        </p:tav>
                                      </p:tavLst>
                                    </p:anim>
                                    <p:anim calcmode="lin" valueType="num">
                                      <p:cBhvr additive="base">
                                        <p:cTn id="28" dur="500" fill="hold"/>
                                        <p:tgtEl>
                                          <p:spTgt spid="26727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67268"/>
                                        </p:tgtEl>
                                        <p:attrNameLst>
                                          <p:attrName>style.visibility</p:attrName>
                                        </p:attrNameLst>
                                      </p:cBhvr>
                                      <p:to>
                                        <p:strVal val="visible"/>
                                      </p:to>
                                    </p:set>
                                    <p:anim calcmode="lin" valueType="num">
                                      <p:cBhvr additive="base">
                                        <p:cTn id="33" dur="500" fill="hold"/>
                                        <p:tgtEl>
                                          <p:spTgt spid="267268"/>
                                        </p:tgtEl>
                                        <p:attrNameLst>
                                          <p:attrName>ppt_x</p:attrName>
                                        </p:attrNameLst>
                                      </p:cBhvr>
                                      <p:tavLst>
                                        <p:tav tm="0">
                                          <p:val>
                                            <p:strVal val="#ppt_x"/>
                                          </p:val>
                                        </p:tav>
                                        <p:tav tm="100000">
                                          <p:val>
                                            <p:strVal val="#ppt_x"/>
                                          </p:val>
                                        </p:tav>
                                      </p:tavLst>
                                    </p:anim>
                                    <p:anim calcmode="lin" valueType="num">
                                      <p:cBhvr additive="base">
                                        <p:cTn id="34" dur="500" fill="hold"/>
                                        <p:tgtEl>
                                          <p:spTgt spid="26726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67270"/>
                                        </p:tgtEl>
                                        <p:attrNameLst>
                                          <p:attrName>style.visibility</p:attrName>
                                        </p:attrNameLst>
                                      </p:cBhvr>
                                      <p:to>
                                        <p:strVal val="visible"/>
                                      </p:to>
                                    </p:set>
                                    <p:anim calcmode="lin" valueType="num">
                                      <p:cBhvr additive="base">
                                        <p:cTn id="39" dur="500" fill="hold"/>
                                        <p:tgtEl>
                                          <p:spTgt spid="267270"/>
                                        </p:tgtEl>
                                        <p:attrNameLst>
                                          <p:attrName>ppt_x</p:attrName>
                                        </p:attrNameLst>
                                      </p:cBhvr>
                                      <p:tavLst>
                                        <p:tav tm="0">
                                          <p:val>
                                            <p:strVal val="#ppt_x"/>
                                          </p:val>
                                        </p:tav>
                                        <p:tav tm="100000">
                                          <p:val>
                                            <p:strVal val="#ppt_x"/>
                                          </p:val>
                                        </p:tav>
                                      </p:tavLst>
                                    </p:anim>
                                    <p:anim calcmode="lin" valueType="num">
                                      <p:cBhvr additive="base">
                                        <p:cTn id="40" dur="500" fill="hold"/>
                                        <p:tgtEl>
                                          <p:spTgt spid="267270"/>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267271"/>
                                        </p:tgtEl>
                                        <p:attrNameLst>
                                          <p:attrName>style.visibility</p:attrName>
                                        </p:attrNameLst>
                                      </p:cBhvr>
                                      <p:to>
                                        <p:strVal val="visible"/>
                                      </p:to>
                                    </p:set>
                                    <p:anim calcmode="lin" valueType="num">
                                      <p:cBhvr additive="base">
                                        <p:cTn id="45" dur="500" fill="hold"/>
                                        <p:tgtEl>
                                          <p:spTgt spid="267271"/>
                                        </p:tgtEl>
                                        <p:attrNameLst>
                                          <p:attrName>ppt_x</p:attrName>
                                        </p:attrNameLst>
                                      </p:cBhvr>
                                      <p:tavLst>
                                        <p:tav tm="0">
                                          <p:val>
                                            <p:strVal val="#ppt_x"/>
                                          </p:val>
                                        </p:tav>
                                        <p:tav tm="100000">
                                          <p:val>
                                            <p:strVal val="#ppt_x"/>
                                          </p:val>
                                        </p:tav>
                                      </p:tavLst>
                                    </p:anim>
                                    <p:anim calcmode="lin" valueType="num">
                                      <p:cBhvr additive="base">
                                        <p:cTn id="46" dur="500" fill="hold"/>
                                        <p:tgtEl>
                                          <p:spTgt spid="267271"/>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267274"/>
                                        </p:tgtEl>
                                        <p:attrNameLst>
                                          <p:attrName>style.visibility</p:attrName>
                                        </p:attrNameLst>
                                      </p:cBhvr>
                                      <p:to>
                                        <p:strVal val="visible"/>
                                      </p:to>
                                    </p:set>
                                    <p:anim calcmode="lin" valueType="num">
                                      <p:cBhvr additive="base">
                                        <p:cTn id="51" dur="500" fill="hold"/>
                                        <p:tgtEl>
                                          <p:spTgt spid="267274"/>
                                        </p:tgtEl>
                                        <p:attrNameLst>
                                          <p:attrName>ppt_x</p:attrName>
                                        </p:attrNameLst>
                                      </p:cBhvr>
                                      <p:tavLst>
                                        <p:tav tm="0">
                                          <p:val>
                                            <p:strVal val="#ppt_x"/>
                                          </p:val>
                                        </p:tav>
                                        <p:tav tm="100000">
                                          <p:val>
                                            <p:strVal val="#ppt_x"/>
                                          </p:val>
                                        </p:tav>
                                      </p:tavLst>
                                    </p:anim>
                                    <p:anim calcmode="lin" valueType="num">
                                      <p:cBhvr additive="base">
                                        <p:cTn id="52" dur="500" fill="hold"/>
                                        <p:tgtEl>
                                          <p:spTgt spid="2672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advAuto="0"/>
      <p:bldP spid="267269" grpId="0" autoUpdateAnimBg="0"/>
      <p:bldP spid="267272" grpId="0" autoUpdateAnimBg="0"/>
      <p:bldP spid="267273" grpId="0" autoUpdateAnimBg="0"/>
      <p:bldP spid="26727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3.</a:t>
            </a:r>
            <a:r>
              <a:rPr lang="zh-CN" altLang="en-US" smtClean="0">
                <a:ea typeface="黑体" panose="02010609060101010101" pitchFamily="49" charset="-122"/>
              </a:rPr>
              <a:t>故障机器等待维修的时间分布</a:t>
            </a:r>
          </a:p>
        </p:txBody>
      </p:sp>
      <p:sp>
        <p:nvSpPr>
          <p:cNvPr id="268291" name="Rectangle 3"/>
          <p:cNvSpPr>
            <a:spLocks noGrp="1" noChangeArrowheads="1"/>
          </p:cNvSpPr>
          <p:nvPr>
            <p:ph idx="1"/>
          </p:nvPr>
        </p:nvSpPr>
        <p:spPr>
          <a:xfrm>
            <a:off x="1143000" y="1143000"/>
            <a:ext cx="7696200" cy="512763"/>
          </a:xfrm>
        </p:spPr>
        <p:txBody>
          <a:bodyPr/>
          <a:lstStyle/>
          <a:p>
            <a:pPr eaLnBrk="1" hangingPunct="1">
              <a:buFont typeface="Wingdings" panose="05000000000000000000" pitchFamily="2" charset="2"/>
              <a:buNone/>
            </a:pPr>
            <a:r>
              <a:rPr lang="zh-CN" altLang="en-US" smtClean="0">
                <a:ea typeface="黑体" panose="02010609060101010101" pitchFamily="49" charset="-122"/>
              </a:rPr>
              <a:t>假定机器是先故障先维修。</a:t>
            </a:r>
          </a:p>
        </p:txBody>
      </p:sp>
      <p:sp>
        <p:nvSpPr>
          <p:cNvPr id="268292" name="Rectangle 4"/>
          <p:cNvSpPr>
            <a:spLocks noChangeArrowheads="1"/>
          </p:cNvSpPr>
          <p:nvPr/>
        </p:nvSpPr>
        <p:spPr bwMode="auto">
          <a:xfrm>
            <a:off x="1119188" y="1681163"/>
            <a:ext cx="77962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en-US" altLang="zh-CN">
                <a:solidFill>
                  <a:srgbClr val="CC00CC"/>
                </a:solidFill>
              </a:rPr>
              <a:t>    </a:t>
            </a:r>
            <a:r>
              <a:rPr lang="zh-CN" altLang="en-US">
                <a:solidFill>
                  <a:srgbClr val="CC00CC"/>
                </a:solidFill>
              </a:rPr>
              <a:t>定理</a:t>
            </a:r>
            <a:r>
              <a:rPr lang="zh-CN" altLang="en-US"/>
              <a:t>  令</a:t>
            </a:r>
            <a:r>
              <a:rPr lang="en-US" altLang="zh-CN"/>
              <a:t>W</a:t>
            </a:r>
            <a:r>
              <a:rPr lang="en-US" altLang="zh-CN" baseline="-25000"/>
              <a:t>q</a:t>
            </a:r>
            <a:r>
              <a:rPr lang="zh-CN" altLang="en-US"/>
              <a:t>表示在统计平衡下，该故障机器的等待修理时间，则分布函数</a:t>
            </a:r>
            <a:r>
              <a:rPr lang="en-US" altLang="zh-CN"/>
              <a:t>W</a:t>
            </a:r>
            <a:r>
              <a:rPr lang="en-US" altLang="zh-CN" baseline="-25000"/>
              <a:t>q</a:t>
            </a:r>
            <a:r>
              <a:rPr lang="en-US" altLang="zh-CN"/>
              <a:t>(t)</a:t>
            </a:r>
            <a:r>
              <a:rPr lang="zh-CN" altLang="en-US"/>
              <a:t>＝</a:t>
            </a:r>
            <a:r>
              <a:rPr lang="en-US" altLang="zh-CN"/>
              <a:t>P{W</a:t>
            </a:r>
            <a:r>
              <a:rPr lang="en-US" altLang="zh-CN" baseline="-25000"/>
              <a:t>q</a:t>
            </a:r>
            <a:r>
              <a:rPr lang="en-US" altLang="zh-CN"/>
              <a:t>≤</a:t>
            </a:r>
            <a:r>
              <a:rPr lang="en-US" altLang="zh-CN">
                <a:sym typeface="Symbol" panose="05050102010706020507" pitchFamily="18" charset="2"/>
              </a:rPr>
              <a:t>t</a:t>
            </a:r>
            <a:r>
              <a:rPr lang="en-US" altLang="zh-CN"/>
              <a:t>}</a:t>
            </a:r>
            <a:r>
              <a:rPr lang="zh-CN" altLang="en-US"/>
              <a:t>为</a:t>
            </a:r>
          </a:p>
        </p:txBody>
      </p:sp>
      <p:graphicFrame>
        <p:nvGraphicFramePr>
          <p:cNvPr id="268293" name="Object 5"/>
          <p:cNvGraphicFramePr>
            <a:graphicFrameLocks noChangeAspect="1"/>
          </p:cNvGraphicFramePr>
          <p:nvPr/>
        </p:nvGraphicFramePr>
        <p:xfrm>
          <a:off x="1219200" y="2971800"/>
          <a:ext cx="7696200" cy="1066800"/>
        </p:xfrm>
        <a:graphic>
          <a:graphicData uri="http://schemas.openxmlformats.org/presentationml/2006/ole">
            <mc:AlternateContent xmlns:mc="http://schemas.openxmlformats.org/markup-compatibility/2006">
              <mc:Choice xmlns:v="urn:schemas-microsoft-com:vml" Requires="v">
                <p:oleObj spid="_x0000_s32785" name="Equation" r:id="rId4" imgW="3479800" imgH="482600" progId="Equation.3">
                  <p:embed/>
                </p:oleObj>
              </mc:Choice>
              <mc:Fallback>
                <p:oleObj name="Equation" r:id="rId4" imgW="3479800" imgH="482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971800"/>
                        <a:ext cx="76962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4" name="Rectangle 6"/>
          <p:cNvSpPr>
            <a:spLocks noChangeArrowheads="1"/>
          </p:cNvSpPr>
          <p:nvPr/>
        </p:nvSpPr>
        <p:spPr bwMode="auto">
          <a:xfrm>
            <a:off x="1219200" y="4191000"/>
            <a:ext cx="38100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a:t>等待修理的平均时间为</a:t>
            </a:r>
          </a:p>
        </p:txBody>
      </p:sp>
      <p:graphicFrame>
        <p:nvGraphicFramePr>
          <p:cNvPr id="268295" name="Object 7"/>
          <p:cNvGraphicFramePr>
            <a:graphicFrameLocks noChangeAspect="1"/>
          </p:cNvGraphicFramePr>
          <p:nvPr/>
        </p:nvGraphicFramePr>
        <p:xfrm>
          <a:off x="2312988" y="4932363"/>
          <a:ext cx="4660900" cy="1038225"/>
        </p:xfrm>
        <a:graphic>
          <a:graphicData uri="http://schemas.openxmlformats.org/presentationml/2006/ole">
            <mc:AlternateContent xmlns:mc="http://schemas.openxmlformats.org/markup-compatibility/2006">
              <mc:Choice xmlns:v="urn:schemas-microsoft-com:vml" Requires="v">
                <p:oleObj spid="_x0000_s32786" name="Equation" r:id="rId6" imgW="2108200" imgH="469900" progId="Equation.3">
                  <p:embed/>
                </p:oleObj>
              </mc:Choice>
              <mc:Fallback>
                <p:oleObj name="Equation" r:id="rId6" imgW="2108200" imgH="469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2988" y="4932363"/>
                        <a:ext cx="4660900"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C60A08D7-588D-466A-9FC8-217DA0454619}" type="datetime1">
              <a:rPr lang="zh-CN" altLang="en-US"/>
              <a:pPr>
                <a:defRPr/>
              </a:pPr>
              <a:t>2019/11/6</a:t>
            </a:fld>
            <a:endParaRPr lang="en-US" altLang="zh-CN"/>
          </a:p>
        </p:txBody>
      </p:sp>
      <p:sp>
        <p:nvSpPr>
          <p:cNvPr id="3277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B1478AD9-7260-40B5-9E93-2CE7BB6CFB43}" type="slidenum">
              <a:rPr lang="zh-CN" altLang="en-US" sz="1800" smtClean="0">
                <a:solidFill>
                  <a:srgbClr val="00FF00"/>
                </a:solidFill>
                <a:ea typeface="宋体" panose="02010600030101010101" pitchFamily="2" charset="-122"/>
              </a:rPr>
              <a:pPr/>
              <a:t>14</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p:cTn id="7" dur="1000" fill="hold"/>
                                        <p:tgtEl>
                                          <p:spTgt spid="26829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6829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6829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829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68292"/>
                                        </p:tgtEl>
                                        <p:attrNameLst>
                                          <p:attrName>style.visibility</p:attrName>
                                        </p:attrNameLst>
                                      </p:cBhvr>
                                      <p:to>
                                        <p:strVal val="visible"/>
                                      </p:to>
                                    </p:set>
                                    <p:anim calcmode="lin" valueType="num">
                                      <p:cBhvr>
                                        <p:cTn id="15" dur="1000" fill="hold"/>
                                        <p:tgtEl>
                                          <p:spTgt spid="268292"/>
                                        </p:tgtEl>
                                        <p:attrNameLst>
                                          <p:attrName>ppt_w</p:attrName>
                                        </p:attrNameLst>
                                      </p:cBhvr>
                                      <p:tavLst>
                                        <p:tav tm="0">
                                          <p:val>
                                            <p:fltVal val="0"/>
                                          </p:val>
                                        </p:tav>
                                        <p:tav tm="100000">
                                          <p:val>
                                            <p:strVal val="#ppt_w"/>
                                          </p:val>
                                        </p:tav>
                                      </p:tavLst>
                                    </p:anim>
                                    <p:anim calcmode="lin" valueType="num">
                                      <p:cBhvr>
                                        <p:cTn id="16" dur="1000" fill="hold"/>
                                        <p:tgtEl>
                                          <p:spTgt spid="268292"/>
                                        </p:tgtEl>
                                        <p:attrNameLst>
                                          <p:attrName>ppt_h</p:attrName>
                                        </p:attrNameLst>
                                      </p:cBhvr>
                                      <p:tavLst>
                                        <p:tav tm="0">
                                          <p:val>
                                            <p:fltVal val="0"/>
                                          </p:val>
                                        </p:tav>
                                        <p:tav tm="100000">
                                          <p:val>
                                            <p:strVal val="#ppt_h"/>
                                          </p:val>
                                        </p:tav>
                                      </p:tavLst>
                                    </p:anim>
                                    <p:anim calcmode="lin" valueType="num">
                                      <p:cBhvr>
                                        <p:cTn id="17" dur="1000" fill="hold"/>
                                        <p:tgtEl>
                                          <p:spTgt spid="26829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68292"/>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nodeType="withEffect">
                                  <p:stCondLst>
                                    <p:cond delay="0"/>
                                  </p:stCondLst>
                                  <p:childTnLst>
                                    <p:set>
                                      <p:cBhvr>
                                        <p:cTn id="20" dur="1" fill="hold">
                                          <p:stCondLst>
                                            <p:cond delay="0"/>
                                          </p:stCondLst>
                                        </p:cTn>
                                        <p:tgtEl>
                                          <p:spTgt spid="268293"/>
                                        </p:tgtEl>
                                        <p:attrNameLst>
                                          <p:attrName>style.visibility</p:attrName>
                                        </p:attrNameLst>
                                      </p:cBhvr>
                                      <p:to>
                                        <p:strVal val="visible"/>
                                      </p:to>
                                    </p:set>
                                    <p:anim calcmode="lin" valueType="num">
                                      <p:cBhvr>
                                        <p:cTn id="21" dur="1000" fill="hold"/>
                                        <p:tgtEl>
                                          <p:spTgt spid="268293"/>
                                        </p:tgtEl>
                                        <p:attrNameLst>
                                          <p:attrName>ppt_w</p:attrName>
                                        </p:attrNameLst>
                                      </p:cBhvr>
                                      <p:tavLst>
                                        <p:tav tm="0">
                                          <p:val>
                                            <p:fltVal val="0"/>
                                          </p:val>
                                        </p:tav>
                                        <p:tav tm="100000">
                                          <p:val>
                                            <p:strVal val="#ppt_w"/>
                                          </p:val>
                                        </p:tav>
                                      </p:tavLst>
                                    </p:anim>
                                    <p:anim calcmode="lin" valueType="num">
                                      <p:cBhvr>
                                        <p:cTn id="22" dur="1000" fill="hold"/>
                                        <p:tgtEl>
                                          <p:spTgt spid="268293"/>
                                        </p:tgtEl>
                                        <p:attrNameLst>
                                          <p:attrName>ppt_h</p:attrName>
                                        </p:attrNameLst>
                                      </p:cBhvr>
                                      <p:tavLst>
                                        <p:tav tm="0">
                                          <p:val>
                                            <p:fltVal val="0"/>
                                          </p:val>
                                        </p:tav>
                                        <p:tav tm="100000">
                                          <p:val>
                                            <p:strVal val="#ppt_h"/>
                                          </p:val>
                                        </p:tav>
                                      </p:tavLst>
                                    </p:anim>
                                    <p:anim calcmode="lin" valueType="num">
                                      <p:cBhvr>
                                        <p:cTn id="23" dur="1000" fill="hold"/>
                                        <p:tgtEl>
                                          <p:spTgt spid="268293"/>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68293"/>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grpId="0" nodeType="withEffect">
                                  <p:stCondLst>
                                    <p:cond delay="0"/>
                                  </p:stCondLst>
                                  <p:childTnLst>
                                    <p:set>
                                      <p:cBhvr>
                                        <p:cTn id="26" dur="1" fill="hold">
                                          <p:stCondLst>
                                            <p:cond delay="0"/>
                                          </p:stCondLst>
                                        </p:cTn>
                                        <p:tgtEl>
                                          <p:spTgt spid="268294"/>
                                        </p:tgtEl>
                                        <p:attrNameLst>
                                          <p:attrName>style.visibility</p:attrName>
                                        </p:attrNameLst>
                                      </p:cBhvr>
                                      <p:to>
                                        <p:strVal val="visible"/>
                                      </p:to>
                                    </p:set>
                                    <p:anim calcmode="lin" valueType="num">
                                      <p:cBhvr>
                                        <p:cTn id="27" dur="1000" fill="hold"/>
                                        <p:tgtEl>
                                          <p:spTgt spid="268294"/>
                                        </p:tgtEl>
                                        <p:attrNameLst>
                                          <p:attrName>ppt_w</p:attrName>
                                        </p:attrNameLst>
                                      </p:cBhvr>
                                      <p:tavLst>
                                        <p:tav tm="0">
                                          <p:val>
                                            <p:fltVal val="0"/>
                                          </p:val>
                                        </p:tav>
                                        <p:tav tm="100000">
                                          <p:val>
                                            <p:strVal val="#ppt_w"/>
                                          </p:val>
                                        </p:tav>
                                      </p:tavLst>
                                    </p:anim>
                                    <p:anim calcmode="lin" valueType="num">
                                      <p:cBhvr>
                                        <p:cTn id="28" dur="1000" fill="hold"/>
                                        <p:tgtEl>
                                          <p:spTgt spid="268294"/>
                                        </p:tgtEl>
                                        <p:attrNameLst>
                                          <p:attrName>ppt_h</p:attrName>
                                        </p:attrNameLst>
                                      </p:cBhvr>
                                      <p:tavLst>
                                        <p:tav tm="0">
                                          <p:val>
                                            <p:fltVal val="0"/>
                                          </p:val>
                                        </p:tav>
                                        <p:tav tm="100000">
                                          <p:val>
                                            <p:strVal val="#ppt_h"/>
                                          </p:val>
                                        </p:tav>
                                      </p:tavLst>
                                    </p:anim>
                                    <p:anim calcmode="lin" valueType="num">
                                      <p:cBhvr>
                                        <p:cTn id="29" dur="1000" fill="hold"/>
                                        <p:tgtEl>
                                          <p:spTgt spid="268294"/>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68294"/>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0"/>
                                  </p:stCondLst>
                                  <p:childTnLst>
                                    <p:set>
                                      <p:cBhvr>
                                        <p:cTn id="32" dur="1" fill="hold">
                                          <p:stCondLst>
                                            <p:cond delay="0"/>
                                          </p:stCondLst>
                                        </p:cTn>
                                        <p:tgtEl>
                                          <p:spTgt spid="268295"/>
                                        </p:tgtEl>
                                        <p:attrNameLst>
                                          <p:attrName>style.visibility</p:attrName>
                                        </p:attrNameLst>
                                      </p:cBhvr>
                                      <p:to>
                                        <p:strVal val="visible"/>
                                      </p:to>
                                    </p:set>
                                    <p:anim calcmode="lin" valueType="num">
                                      <p:cBhvr>
                                        <p:cTn id="33" dur="1000" fill="hold"/>
                                        <p:tgtEl>
                                          <p:spTgt spid="268295"/>
                                        </p:tgtEl>
                                        <p:attrNameLst>
                                          <p:attrName>ppt_w</p:attrName>
                                        </p:attrNameLst>
                                      </p:cBhvr>
                                      <p:tavLst>
                                        <p:tav tm="0">
                                          <p:val>
                                            <p:fltVal val="0"/>
                                          </p:val>
                                        </p:tav>
                                        <p:tav tm="100000">
                                          <p:val>
                                            <p:strVal val="#ppt_w"/>
                                          </p:val>
                                        </p:tav>
                                      </p:tavLst>
                                    </p:anim>
                                    <p:anim calcmode="lin" valueType="num">
                                      <p:cBhvr>
                                        <p:cTn id="34" dur="1000" fill="hold"/>
                                        <p:tgtEl>
                                          <p:spTgt spid="268295"/>
                                        </p:tgtEl>
                                        <p:attrNameLst>
                                          <p:attrName>ppt_h</p:attrName>
                                        </p:attrNameLst>
                                      </p:cBhvr>
                                      <p:tavLst>
                                        <p:tav tm="0">
                                          <p:val>
                                            <p:fltVal val="0"/>
                                          </p:val>
                                        </p:tav>
                                        <p:tav tm="100000">
                                          <p:val>
                                            <p:strVal val="#ppt_h"/>
                                          </p:val>
                                        </p:tav>
                                      </p:tavLst>
                                    </p:anim>
                                    <p:anim calcmode="lin" valueType="num">
                                      <p:cBhvr>
                                        <p:cTn id="35" dur="1000" fill="hold"/>
                                        <p:tgtEl>
                                          <p:spTgt spid="268295"/>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2682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P spid="268292" grpId="0"/>
      <p:bldP spid="26829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证明</a:t>
            </a:r>
          </a:p>
        </p:txBody>
      </p:sp>
      <p:sp>
        <p:nvSpPr>
          <p:cNvPr id="269315" name="Rectangle 3"/>
          <p:cNvSpPr>
            <a:spLocks noGrp="1" noChangeArrowheads="1"/>
          </p:cNvSpPr>
          <p:nvPr>
            <p:ph idx="1"/>
          </p:nvPr>
        </p:nvSpPr>
        <p:spPr>
          <a:xfrm>
            <a:off x="1143000" y="1066800"/>
            <a:ext cx="7772400" cy="438150"/>
          </a:xfrm>
        </p:spPr>
        <p:txBody>
          <a:bodyPr/>
          <a:lstStyle/>
          <a:p>
            <a:pPr eaLnBrk="1" hangingPunct="1">
              <a:buFont typeface="Wingdings" panose="05000000000000000000" pitchFamily="2" charset="2"/>
              <a:buNone/>
            </a:pPr>
            <a:r>
              <a:rPr lang="en-US" altLang="zh-CN" sz="2400" smtClean="0">
                <a:ea typeface="黑体" panose="02010609060101010101" pitchFamily="49" charset="-122"/>
              </a:rPr>
              <a:t>    </a:t>
            </a:r>
            <a:r>
              <a:rPr lang="zh-CN" altLang="en-US" sz="2400" smtClean="0">
                <a:ea typeface="黑体" panose="02010609060101010101" pitchFamily="49" charset="-122"/>
              </a:rPr>
              <a:t>令</a:t>
            </a:r>
            <a:r>
              <a:rPr lang="en-US" altLang="zh-CN" sz="2400" smtClean="0">
                <a:ea typeface="黑体" panose="02010609060101010101" pitchFamily="49" charset="-122"/>
              </a:rPr>
              <a:t>p</a:t>
            </a:r>
            <a:r>
              <a:rPr lang="en-US" altLang="zh-CN" sz="2400" baseline="-25000" smtClean="0">
                <a:ea typeface="黑体" panose="02010609060101010101" pitchFamily="49" charset="-122"/>
              </a:rPr>
              <a:t>j</a:t>
            </a:r>
            <a:r>
              <a:rPr lang="en-US" altLang="zh-CN" sz="2400" baseline="30000" smtClean="0">
                <a:ea typeface="黑体" panose="02010609060101010101" pitchFamily="49" charset="-122"/>
              </a:rPr>
              <a:t>-</a:t>
            </a:r>
            <a:r>
              <a:rPr lang="zh-CN" altLang="en-US" sz="2400" smtClean="0">
                <a:ea typeface="黑体" panose="02010609060101010101" pitchFamily="49" charset="-122"/>
              </a:rPr>
              <a:t>表示在统计平衡下一台机器发生故障时已有</a:t>
            </a:r>
            <a:r>
              <a:rPr lang="en-US" altLang="zh-CN" sz="2400" smtClean="0">
                <a:ea typeface="黑体" panose="02010609060101010101" pitchFamily="49" charset="-122"/>
              </a:rPr>
              <a:t>j</a:t>
            </a:r>
            <a:r>
              <a:rPr lang="zh-CN" altLang="en-US" sz="2400" smtClean="0">
                <a:ea typeface="黑体" panose="02010609060101010101" pitchFamily="49" charset="-122"/>
              </a:rPr>
              <a:t>台</a:t>
            </a:r>
          </a:p>
        </p:txBody>
      </p:sp>
      <p:sp>
        <p:nvSpPr>
          <p:cNvPr id="269316" name="Rectangle 4"/>
          <p:cNvSpPr>
            <a:spLocks noChangeArrowheads="1"/>
          </p:cNvSpPr>
          <p:nvPr/>
        </p:nvSpPr>
        <p:spPr bwMode="auto">
          <a:xfrm>
            <a:off x="1143000" y="1524000"/>
            <a:ext cx="76962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t>机器早已处于故障状态的概率，由于在</a:t>
            </a:r>
            <a:r>
              <a:rPr lang="en-US" altLang="zh-CN" sz="2400"/>
              <a:t>j</a:t>
            </a:r>
            <a:r>
              <a:rPr lang="zh-CN" altLang="en-US" sz="2400"/>
              <a:t>台机器发生故障的条件下，只有</a:t>
            </a:r>
            <a:r>
              <a:rPr lang="en-US" altLang="zh-CN" sz="2400"/>
              <a:t>m-j</a:t>
            </a:r>
            <a:r>
              <a:rPr lang="zh-CN" altLang="en-US" sz="2400"/>
              <a:t>台机器正常工作，根据负指数分布的无记忆性（马氏性）和各台机器工作的独立性，有</a:t>
            </a:r>
          </a:p>
        </p:txBody>
      </p:sp>
      <p:graphicFrame>
        <p:nvGraphicFramePr>
          <p:cNvPr id="269317" name="Object 5"/>
          <p:cNvGraphicFramePr>
            <a:graphicFrameLocks noChangeAspect="1"/>
          </p:cNvGraphicFramePr>
          <p:nvPr/>
        </p:nvGraphicFramePr>
        <p:xfrm>
          <a:off x="2913063" y="2586038"/>
          <a:ext cx="4021137" cy="479425"/>
        </p:xfrm>
        <a:graphic>
          <a:graphicData uri="http://schemas.openxmlformats.org/presentationml/2006/ole">
            <mc:AlternateContent xmlns:mc="http://schemas.openxmlformats.org/markup-compatibility/2006">
              <mc:Choice xmlns:v="urn:schemas-microsoft-com:vml" Requires="v">
                <p:oleObj spid="_x0000_s34847" name="Equation" r:id="rId4" imgW="2133600" imgH="254000" progId="Equation.3">
                  <p:embed/>
                </p:oleObj>
              </mc:Choice>
              <mc:Fallback>
                <p:oleObj name="Equation" r:id="rId4" imgW="2133600" imgH="254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063" y="2586038"/>
                        <a:ext cx="40211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18" name="Rectangle 6"/>
          <p:cNvSpPr>
            <a:spLocks noChangeArrowheads="1"/>
          </p:cNvSpPr>
          <p:nvPr/>
        </p:nvSpPr>
        <p:spPr bwMode="auto">
          <a:xfrm>
            <a:off x="1219200" y="3030538"/>
            <a:ext cx="769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t>其中</a:t>
            </a:r>
            <a:r>
              <a:rPr lang="en-US" altLang="zh-CN" sz="2400"/>
              <a:t>k</a:t>
            </a:r>
            <a:r>
              <a:rPr lang="zh-CN" altLang="en-US" sz="2400"/>
              <a:t>为比例因子。</a:t>
            </a:r>
          </a:p>
        </p:txBody>
      </p:sp>
      <p:graphicFrame>
        <p:nvGraphicFramePr>
          <p:cNvPr id="269319" name="Object 7"/>
          <p:cNvGraphicFramePr>
            <a:graphicFrameLocks noChangeAspect="1"/>
          </p:cNvGraphicFramePr>
          <p:nvPr/>
        </p:nvGraphicFramePr>
        <p:xfrm>
          <a:off x="1549400" y="3360738"/>
          <a:ext cx="4213225" cy="839787"/>
        </p:xfrm>
        <a:graphic>
          <a:graphicData uri="http://schemas.openxmlformats.org/presentationml/2006/ole">
            <mc:AlternateContent xmlns:mc="http://schemas.openxmlformats.org/markup-compatibility/2006">
              <mc:Choice xmlns:v="urn:schemas-microsoft-com:vml" Requires="v">
                <p:oleObj spid="_x0000_s34848" name="Equation" r:id="rId6" imgW="2235200" imgH="444500" progId="Equation.DSMT4">
                  <p:embed/>
                </p:oleObj>
              </mc:Choice>
              <mc:Fallback>
                <p:oleObj name="Equation" r:id="rId6" imgW="2235200" imgH="4445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9400" y="3360738"/>
                        <a:ext cx="4213225"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20" name="Rectangle 8"/>
          <p:cNvSpPr>
            <a:spLocks noChangeArrowheads="1"/>
          </p:cNvSpPr>
          <p:nvPr/>
        </p:nvSpPr>
        <p:spPr bwMode="auto">
          <a:xfrm>
            <a:off x="1219200" y="434340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t>于是</a:t>
            </a:r>
          </a:p>
        </p:txBody>
      </p:sp>
      <p:graphicFrame>
        <p:nvGraphicFramePr>
          <p:cNvPr id="269321" name="Object 9"/>
          <p:cNvGraphicFramePr>
            <a:graphicFrameLocks noChangeAspect="1"/>
          </p:cNvGraphicFramePr>
          <p:nvPr/>
        </p:nvGraphicFramePr>
        <p:xfrm>
          <a:off x="2522538" y="4165600"/>
          <a:ext cx="3852862" cy="790575"/>
        </p:xfrm>
        <a:graphic>
          <a:graphicData uri="http://schemas.openxmlformats.org/presentationml/2006/ole">
            <mc:AlternateContent xmlns:mc="http://schemas.openxmlformats.org/markup-compatibility/2006">
              <mc:Choice xmlns:v="urn:schemas-microsoft-com:vml" Requires="v">
                <p:oleObj spid="_x0000_s34849" name="Equation" r:id="rId8" imgW="2044700" imgH="419100" progId="Equation.3">
                  <p:embed/>
                </p:oleObj>
              </mc:Choice>
              <mc:Fallback>
                <p:oleObj name="Equation" r:id="rId8" imgW="2044700" imgH="4191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2538" y="4165600"/>
                        <a:ext cx="3852862"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22" name="Rectangle 10"/>
          <p:cNvSpPr>
            <a:spLocks noChangeArrowheads="1"/>
          </p:cNvSpPr>
          <p:nvPr/>
        </p:nvSpPr>
        <p:spPr bwMode="auto">
          <a:xfrm>
            <a:off x="1295400" y="5105400"/>
            <a:ext cx="990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t>故</a:t>
            </a:r>
          </a:p>
        </p:txBody>
      </p:sp>
      <p:graphicFrame>
        <p:nvGraphicFramePr>
          <p:cNvPr id="269323" name="Object 11"/>
          <p:cNvGraphicFramePr>
            <a:graphicFrameLocks noChangeAspect="1"/>
          </p:cNvGraphicFramePr>
          <p:nvPr/>
        </p:nvGraphicFramePr>
        <p:xfrm>
          <a:off x="2286000" y="4921250"/>
          <a:ext cx="4672013" cy="828675"/>
        </p:xfrm>
        <a:graphic>
          <a:graphicData uri="http://schemas.openxmlformats.org/presentationml/2006/ole">
            <mc:AlternateContent xmlns:mc="http://schemas.openxmlformats.org/markup-compatibility/2006">
              <mc:Choice xmlns:v="urn:schemas-microsoft-com:vml" Requires="v">
                <p:oleObj spid="_x0000_s34850" name="Equation" r:id="rId10" imgW="2578100" imgH="457200" progId="Equation.3">
                  <p:embed/>
                </p:oleObj>
              </mc:Choice>
              <mc:Fallback>
                <p:oleObj name="Equation" r:id="rId10" imgW="2578100" imgH="4572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4921250"/>
                        <a:ext cx="4672013"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4" name="Object 12"/>
          <p:cNvGraphicFramePr>
            <a:graphicFrameLocks noChangeAspect="1"/>
          </p:cNvGraphicFramePr>
          <p:nvPr/>
        </p:nvGraphicFramePr>
        <p:xfrm>
          <a:off x="2994025" y="5715000"/>
          <a:ext cx="5592763" cy="874713"/>
        </p:xfrm>
        <a:graphic>
          <a:graphicData uri="http://schemas.openxmlformats.org/presentationml/2006/ole">
            <mc:AlternateContent xmlns:mc="http://schemas.openxmlformats.org/markup-compatibility/2006">
              <mc:Choice xmlns:v="urn:schemas-microsoft-com:vml" Requires="v">
                <p:oleObj spid="_x0000_s34851" name="Equation" r:id="rId12" imgW="3086100" imgH="482600" progId="Equation.3">
                  <p:embed/>
                </p:oleObj>
              </mc:Choice>
              <mc:Fallback>
                <p:oleObj name="Equation" r:id="rId12" imgW="3086100" imgH="4826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94025" y="5715000"/>
                        <a:ext cx="5592763"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591D2893-9318-4145-B5C1-964E43694F95}" type="datetime1">
              <a:rPr lang="zh-CN" altLang="en-US"/>
              <a:pPr>
                <a:defRPr/>
              </a:pPr>
              <a:t>2019/11/6</a:t>
            </a:fld>
            <a:endParaRPr lang="en-US" altLang="zh-CN"/>
          </a:p>
        </p:txBody>
      </p:sp>
      <p:sp>
        <p:nvSpPr>
          <p:cNvPr id="3483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752B86ED-E1A3-44C1-8570-FD972AC4C0A6}" type="slidenum">
              <a:rPr lang="zh-CN" altLang="en-US" sz="1800" smtClean="0">
                <a:solidFill>
                  <a:srgbClr val="00FF00"/>
                </a:solidFill>
                <a:ea typeface="宋体" panose="02010600030101010101" pitchFamily="2" charset="-122"/>
              </a:rPr>
              <a:pPr/>
              <a:t>15</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 calcmode="lin" valueType="num">
                                      <p:cBhvr additive="base">
                                        <p:cTn id="7" dur="500" fill="hold"/>
                                        <p:tgtEl>
                                          <p:spTgt spid="269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931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9316"/>
                                        </p:tgtEl>
                                        <p:attrNameLst>
                                          <p:attrName>style.visibility</p:attrName>
                                        </p:attrNameLst>
                                      </p:cBhvr>
                                      <p:to>
                                        <p:strVal val="visible"/>
                                      </p:to>
                                    </p:set>
                                    <p:anim calcmode="lin" valueType="num">
                                      <p:cBhvr additive="base">
                                        <p:cTn id="12" dur="500" fill="hold"/>
                                        <p:tgtEl>
                                          <p:spTgt spid="269316"/>
                                        </p:tgtEl>
                                        <p:attrNameLst>
                                          <p:attrName>ppt_x</p:attrName>
                                        </p:attrNameLst>
                                      </p:cBhvr>
                                      <p:tavLst>
                                        <p:tav tm="0">
                                          <p:val>
                                            <p:strVal val="#ppt_x"/>
                                          </p:val>
                                        </p:tav>
                                        <p:tav tm="100000">
                                          <p:val>
                                            <p:strVal val="#ppt_x"/>
                                          </p:val>
                                        </p:tav>
                                      </p:tavLst>
                                    </p:anim>
                                    <p:anim calcmode="lin" valueType="num">
                                      <p:cBhvr additive="base">
                                        <p:cTn id="13" dur="500" fill="hold"/>
                                        <p:tgtEl>
                                          <p:spTgt spid="26931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9317"/>
                                        </p:tgtEl>
                                        <p:attrNameLst>
                                          <p:attrName>style.visibility</p:attrName>
                                        </p:attrNameLst>
                                      </p:cBhvr>
                                      <p:to>
                                        <p:strVal val="visible"/>
                                      </p:to>
                                    </p:set>
                                    <p:anim calcmode="lin" valueType="num">
                                      <p:cBhvr additive="base">
                                        <p:cTn id="18" dur="500" fill="hold"/>
                                        <p:tgtEl>
                                          <p:spTgt spid="269317"/>
                                        </p:tgtEl>
                                        <p:attrNameLst>
                                          <p:attrName>ppt_x</p:attrName>
                                        </p:attrNameLst>
                                      </p:cBhvr>
                                      <p:tavLst>
                                        <p:tav tm="0">
                                          <p:val>
                                            <p:strVal val="#ppt_x"/>
                                          </p:val>
                                        </p:tav>
                                        <p:tav tm="100000">
                                          <p:val>
                                            <p:strVal val="#ppt_x"/>
                                          </p:val>
                                        </p:tav>
                                      </p:tavLst>
                                    </p:anim>
                                    <p:anim calcmode="lin" valueType="num">
                                      <p:cBhvr additive="base">
                                        <p:cTn id="19" dur="500" fill="hold"/>
                                        <p:tgtEl>
                                          <p:spTgt spid="269317"/>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69318"/>
                                        </p:tgtEl>
                                        <p:attrNameLst>
                                          <p:attrName>style.visibility</p:attrName>
                                        </p:attrNameLst>
                                      </p:cBhvr>
                                      <p:to>
                                        <p:strVal val="visible"/>
                                      </p:to>
                                    </p:set>
                                    <p:anim calcmode="lin" valueType="num">
                                      <p:cBhvr additive="base">
                                        <p:cTn id="23" dur="500" fill="hold"/>
                                        <p:tgtEl>
                                          <p:spTgt spid="269318"/>
                                        </p:tgtEl>
                                        <p:attrNameLst>
                                          <p:attrName>ppt_x</p:attrName>
                                        </p:attrNameLst>
                                      </p:cBhvr>
                                      <p:tavLst>
                                        <p:tav tm="0">
                                          <p:val>
                                            <p:strVal val="#ppt_x"/>
                                          </p:val>
                                        </p:tav>
                                        <p:tav tm="100000">
                                          <p:val>
                                            <p:strVal val="#ppt_x"/>
                                          </p:val>
                                        </p:tav>
                                      </p:tavLst>
                                    </p:anim>
                                    <p:anim calcmode="lin" valueType="num">
                                      <p:cBhvr additive="base">
                                        <p:cTn id="24" dur="500" fill="hold"/>
                                        <p:tgtEl>
                                          <p:spTgt spid="26931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69319"/>
                                        </p:tgtEl>
                                        <p:attrNameLst>
                                          <p:attrName>style.visibility</p:attrName>
                                        </p:attrNameLst>
                                      </p:cBhvr>
                                      <p:to>
                                        <p:strVal val="visible"/>
                                      </p:to>
                                    </p:set>
                                    <p:anim calcmode="lin" valueType="num">
                                      <p:cBhvr additive="base">
                                        <p:cTn id="29" dur="500" fill="hold"/>
                                        <p:tgtEl>
                                          <p:spTgt spid="269319"/>
                                        </p:tgtEl>
                                        <p:attrNameLst>
                                          <p:attrName>ppt_x</p:attrName>
                                        </p:attrNameLst>
                                      </p:cBhvr>
                                      <p:tavLst>
                                        <p:tav tm="0">
                                          <p:val>
                                            <p:strVal val="#ppt_x"/>
                                          </p:val>
                                        </p:tav>
                                        <p:tav tm="100000">
                                          <p:val>
                                            <p:strVal val="#ppt_x"/>
                                          </p:val>
                                        </p:tav>
                                      </p:tavLst>
                                    </p:anim>
                                    <p:anim calcmode="lin" valueType="num">
                                      <p:cBhvr additive="base">
                                        <p:cTn id="30" dur="500" fill="hold"/>
                                        <p:tgtEl>
                                          <p:spTgt spid="26931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9320"/>
                                        </p:tgtEl>
                                        <p:attrNameLst>
                                          <p:attrName>style.visibility</p:attrName>
                                        </p:attrNameLst>
                                      </p:cBhvr>
                                      <p:to>
                                        <p:strVal val="visible"/>
                                      </p:to>
                                    </p:set>
                                  </p:childTnLst>
                                </p:cTn>
                              </p:par>
                            </p:childTnLst>
                          </p:cTn>
                        </p:par>
                        <p:par>
                          <p:cTn id="35" fill="hold" nodeType="afterGroup">
                            <p:stCondLst>
                              <p:cond delay="500"/>
                            </p:stCondLst>
                            <p:childTnLst>
                              <p:par>
                                <p:cTn id="36" presetID="2" presetClass="entr" presetSubtype="4" fill="hold" nodeType="afterEffect">
                                  <p:stCondLst>
                                    <p:cond delay="0"/>
                                  </p:stCondLst>
                                  <p:childTnLst>
                                    <p:set>
                                      <p:cBhvr>
                                        <p:cTn id="37" dur="1" fill="hold">
                                          <p:stCondLst>
                                            <p:cond delay="0"/>
                                          </p:stCondLst>
                                        </p:cTn>
                                        <p:tgtEl>
                                          <p:spTgt spid="269321"/>
                                        </p:tgtEl>
                                        <p:attrNameLst>
                                          <p:attrName>style.visibility</p:attrName>
                                        </p:attrNameLst>
                                      </p:cBhvr>
                                      <p:to>
                                        <p:strVal val="visible"/>
                                      </p:to>
                                    </p:set>
                                    <p:anim calcmode="lin" valueType="num">
                                      <p:cBhvr additive="base">
                                        <p:cTn id="38" dur="500" fill="hold"/>
                                        <p:tgtEl>
                                          <p:spTgt spid="269321"/>
                                        </p:tgtEl>
                                        <p:attrNameLst>
                                          <p:attrName>ppt_x</p:attrName>
                                        </p:attrNameLst>
                                      </p:cBhvr>
                                      <p:tavLst>
                                        <p:tav tm="0">
                                          <p:val>
                                            <p:strVal val="#ppt_x"/>
                                          </p:val>
                                        </p:tav>
                                        <p:tav tm="100000">
                                          <p:val>
                                            <p:strVal val="#ppt_x"/>
                                          </p:val>
                                        </p:tav>
                                      </p:tavLst>
                                    </p:anim>
                                    <p:anim calcmode="lin" valueType="num">
                                      <p:cBhvr additive="base">
                                        <p:cTn id="39" dur="500" fill="hold"/>
                                        <p:tgtEl>
                                          <p:spTgt spid="269321"/>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69322"/>
                                        </p:tgtEl>
                                        <p:attrNameLst>
                                          <p:attrName>style.visibility</p:attrName>
                                        </p:attrNameLst>
                                      </p:cBhvr>
                                      <p:to>
                                        <p:strVal val="visible"/>
                                      </p:to>
                                    </p:set>
                                  </p:childTnLst>
                                </p:cTn>
                              </p:par>
                            </p:childTnLst>
                          </p:cTn>
                        </p:par>
                        <p:par>
                          <p:cTn id="44" fill="hold" nodeType="afterGroup">
                            <p:stCondLst>
                              <p:cond delay="500"/>
                            </p:stCondLst>
                            <p:childTnLst>
                              <p:par>
                                <p:cTn id="45" presetID="2" presetClass="entr" presetSubtype="4" fill="hold" nodeType="afterEffect">
                                  <p:stCondLst>
                                    <p:cond delay="0"/>
                                  </p:stCondLst>
                                  <p:childTnLst>
                                    <p:set>
                                      <p:cBhvr>
                                        <p:cTn id="46" dur="1" fill="hold">
                                          <p:stCondLst>
                                            <p:cond delay="0"/>
                                          </p:stCondLst>
                                        </p:cTn>
                                        <p:tgtEl>
                                          <p:spTgt spid="269323"/>
                                        </p:tgtEl>
                                        <p:attrNameLst>
                                          <p:attrName>style.visibility</p:attrName>
                                        </p:attrNameLst>
                                      </p:cBhvr>
                                      <p:to>
                                        <p:strVal val="visible"/>
                                      </p:to>
                                    </p:set>
                                    <p:anim calcmode="lin" valueType="num">
                                      <p:cBhvr additive="base">
                                        <p:cTn id="47" dur="500" fill="hold"/>
                                        <p:tgtEl>
                                          <p:spTgt spid="269323"/>
                                        </p:tgtEl>
                                        <p:attrNameLst>
                                          <p:attrName>ppt_x</p:attrName>
                                        </p:attrNameLst>
                                      </p:cBhvr>
                                      <p:tavLst>
                                        <p:tav tm="0">
                                          <p:val>
                                            <p:strVal val="#ppt_x"/>
                                          </p:val>
                                        </p:tav>
                                        <p:tav tm="100000">
                                          <p:val>
                                            <p:strVal val="#ppt_x"/>
                                          </p:val>
                                        </p:tav>
                                      </p:tavLst>
                                    </p:anim>
                                    <p:anim calcmode="lin" valueType="num">
                                      <p:cBhvr additive="base">
                                        <p:cTn id="48" dur="500" fill="hold"/>
                                        <p:tgtEl>
                                          <p:spTgt spid="26932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269324"/>
                                        </p:tgtEl>
                                        <p:attrNameLst>
                                          <p:attrName>style.visibility</p:attrName>
                                        </p:attrNameLst>
                                      </p:cBhvr>
                                      <p:to>
                                        <p:strVal val="visible"/>
                                      </p:to>
                                    </p:set>
                                    <p:anim calcmode="lin" valueType="num">
                                      <p:cBhvr additive="base">
                                        <p:cTn id="53" dur="500" fill="hold"/>
                                        <p:tgtEl>
                                          <p:spTgt spid="269324"/>
                                        </p:tgtEl>
                                        <p:attrNameLst>
                                          <p:attrName>ppt_x</p:attrName>
                                        </p:attrNameLst>
                                      </p:cBhvr>
                                      <p:tavLst>
                                        <p:tav tm="0">
                                          <p:val>
                                            <p:strVal val="#ppt_x"/>
                                          </p:val>
                                        </p:tav>
                                        <p:tav tm="100000">
                                          <p:val>
                                            <p:strVal val="#ppt_x"/>
                                          </p:val>
                                        </p:tav>
                                      </p:tavLst>
                                    </p:anim>
                                    <p:anim calcmode="lin" valueType="num">
                                      <p:cBhvr additive="base">
                                        <p:cTn id="54" dur="500" fill="hold"/>
                                        <p:tgtEl>
                                          <p:spTgt spid="269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advAuto="0"/>
      <p:bldP spid="269316" grpId="0" autoUpdateAnimBg="0"/>
      <p:bldP spid="269318" grpId="0" autoUpdateAnimBg="0"/>
      <p:bldP spid="269320" grpId="0" autoUpdateAnimBg="0"/>
      <p:bldP spid="26932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证明</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a:t>
            </a:r>
          </a:p>
        </p:txBody>
      </p:sp>
      <p:sp>
        <p:nvSpPr>
          <p:cNvPr id="270339" name="Rectangle 3"/>
          <p:cNvSpPr>
            <a:spLocks noGrp="1" noChangeArrowheads="1"/>
          </p:cNvSpPr>
          <p:nvPr>
            <p:ph idx="1"/>
          </p:nvPr>
        </p:nvSpPr>
        <p:spPr>
          <a:xfrm>
            <a:off x="1187450" y="1095375"/>
            <a:ext cx="7488238" cy="4756150"/>
          </a:xfrm>
        </p:spPr>
        <p:txBody>
          <a:bodyPr/>
          <a:lstStyle/>
          <a:p>
            <a:pPr marL="0" indent="0" algn="just" eaLnBrk="1" hangingPunct="1">
              <a:buFont typeface="Wingdings" panose="05000000000000000000" pitchFamily="2" charset="2"/>
              <a:buNone/>
            </a:pPr>
            <a:r>
              <a:rPr lang="en-US" altLang="zh-CN" sz="2600" smtClean="0">
                <a:latin typeface="黑体" panose="02010609060101010101" pitchFamily="49" charset="-122"/>
                <a:ea typeface="黑体" panose="02010609060101010101" pitchFamily="49" charset="-122"/>
              </a:rPr>
              <a:t>    </a:t>
            </a:r>
            <a:r>
              <a:rPr lang="zh-CN" altLang="en-US" sz="2600" smtClean="0">
                <a:ea typeface="黑体" panose="02010609060101010101" pitchFamily="49" charset="-122"/>
              </a:rPr>
              <a:t>在所有修理工均忙的条件下，新故障的机器必须等待前面</a:t>
            </a:r>
            <a:r>
              <a:rPr lang="en-US" altLang="zh-CN" sz="2600" smtClean="0">
                <a:ea typeface="黑体" panose="02010609060101010101" pitchFamily="49" charset="-122"/>
              </a:rPr>
              <a:t>j-c+1</a:t>
            </a:r>
            <a:r>
              <a:rPr lang="zh-CN" altLang="en-US" sz="2600" smtClean="0">
                <a:ea typeface="黑体" panose="02010609060101010101" pitchFamily="49" charset="-122"/>
              </a:rPr>
              <a:t>故障机器修复后才能接受修理。由于修理时间服从负指数分布，一台机器发生故障时，各个正接受修理的机器的剩余修理时间仍服从相同参数的负指数分布。在每个修理工均忙的条件下，每个修理工的输出流是参数</a:t>
            </a:r>
            <a:r>
              <a:rPr lang="zh-CN" altLang="en-US" sz="2600" smtClean="0">
                <a:ea typeface="黑体" panose="02010609060101010101" pitchFamily="49" charset="-122"/>
                <a:sym typeface="Symbol" panose="05050102010706020507" pitchFamily="18" charset="2"/>
              </a:rPr>
              <a:t>的泊松流，</a:t>
            </a:r>
            <a:r>
              <a:rPr lang="en-US" altLang="zh-CN" sz="2600" smtClean="0">
                <a:ea typeface="黑体" panose="02010609060101010101" pitchFamily="49" charset="-122"/>
                <a:sym typeface="Symbol" panose="05050102010706020507" pitchFamily="18" charset="2"/>
              </a:rPr>
              <a:t>c</a:t>
            </a:r>
            <a:r>
              <a:rPr lang="zh-CN" altLang="en-US" sz="2600" smtClean="0">
                <a:ea typeface="黑体" panose="02010609060101010101" pitchFamily="49" charset="-122"/>
                <a:sym typeface="Symbol" panose="05050102010706020507" pitchFamily="18" charset="2"/>
              </a:rPr>
              <a:t>个独立工作的修理工组成的输出流是参数</a:t>
            </a:r>
            <a:r>
              <a:rPr lang="en-US" altLang="zh-CN" sz="2600" smtClean="0">
                <a:ea typeface="黑体" panose="02010609060101010101" pitchFamily="49" charset="-122"/>
                <a:sym typeface="Symbol" panose="05050102010706020507" pitchFamily="18" charset="2"/>
              </a:rPr>
              <a:t>c</a:t>
            </a:r>
            <a:r>
              <a:rPr lang="zh-CN" altLang="en-US" sz="2600" smtClean="0">
                <a:ea typeface="黑体" panose="02010609060101010101" pitchFamily="49" charset="-122"/>
                <a:sym typeface="Symbol" panose="05050102010706020507" pitchFamily="18" charset="2"/>
              </a:rPr>
              <a:t>的泊松流，因此相邻修复完毕的故障机器之间的间隔时间应服从参数为</a:t>
            </a:r>
            <a:r>
              <a:rPr lang="en-US" altLang="zh-CN" sz="2600" smtClean="0">
                <a:ea typeface="黑体" panose="02010609060101010101" pitchFamily="49" charset="-122"/>
                <a:sym typeface="Symbol" panose="05050102010706020507" pitchFamily="18" charset="2"/>
              </a:rPr>
              <a:t>c</a:t>
            </a:r>
            <a:r>
              <a:rPr lang="zh-CN" altLang="en-US" sz="2600" smtClean="0">
                <a:ea typeface="黑体" panose="02010609060101010101" pitchFamily="49" charset="-122"/>
                <a:sym typeface="Symbol" panose="05050102010706020507" pitchFamily="18" charset="2"/>
              </a:rPr>
              <a:t>的</a:t>
            </a:r>
            <a:r>
              <a:rPr lang="en-US" altLang="zh-CN" sz="2600" smtClean="0">
                <a:ea typeface="黑体" panose="02010609060101010101" pitchFamily="49" charset="-122"/>
                <a:sym typeface="Symbol" panose="05050102010706020507" pitchFamily="18" charset="2"/>
              </a:rPr>
              <a:t>j-c+1</a:t>
            </a:r>
            <a:r>
              <a:rPr lang="zh-CN" altLang="en-US" sz="2600" smtClean="0">
                <a:ea typeface="黑体" panose="02010609060101010101" pitchFamily="49" charset="-122"/>
                <a:sym typeface="Symbol" panose="05050102010706020507" pitchFamily="18" charset="2"/>
              </a:rPr>
              <a:t>阶爱尔朗分布，于是等待修理的平均时间为</a:t>
            </a:r>
            <a:endParaRPr lang="zh-CN" altLang="en-US" sz="2600" smtClean="0">
              <a:ea typeface="黑体" panose="02010609060101010101" pitchFamily="49" charset="-122"/>
            </a:endParaRPr>
          </a:p>
        </p:txBody>
      </p:sp>
      <p:graphicFrame>
        <p:nvGraphicFramePr>
          <p:cNvPr id="270341" name="Object 5"/>
          <p:cNvGraphicFramePr>
            <a:graphicFrameLocks noChangeAspect="1"/>
          </p:cNvGraphicFramePr>
          <p:nvPr/>
        </p:nvGraphicFramePr>
        <p:xfrm>
          <a:off x="2468563" y="5357813"/>
          <a:ext cx="5257800" cy="1204912"/>
        </p:xfrm>
        <a:graphic>
          <a:graphicData uri="http://schemas.openxmlformats.org/presentationml/2006/ole">
            <mc:AlternateContent xmlns:mc="http://schemas.openxmlformats.org/markup-compatibility/2006">
              <mc:Choice xmlns:v="urn:schemas-microsoft-com:vml" Requires="v">
                <p:oleObj spid="_x0000_s36875" name="Equation" r:id="rId4" imgW="2108200" imgH="482600" progId="Equation.DSMT4">
                  <p:embed/>
                </p:oleObj>
              </mc:Choice>
              <mc:Fallback>
                <p:oleObj name="Equation" r:id="rId4" imgW="2108200" imgH="482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8563" y="5357813"/>
                        <a:ext cx="5257800" cy="1204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D8910B14-DF35-4771-8ECE-22FDD1CE11FF}" type="datetime1">
              <a:rPr lang="zh-CN" altLang="en-US"/>
              <a:pPr>
                <a:defRPr/>
              </a:pPr>
              <a:t>2019/11/6</a:t>
            </a:fld>
            <a:endParaRPr lang="en-US" altLang="zh-CN"/>
          </a:p>
        </p:txBody>
      </p:sp>
      <p:sp>
        <p:nvSpPr>
          <p:cNvPr id="3687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DD57226A-7254-47EC-8237-DA445F1BD62B}" type="slidenum">
              <a:rPr lang="zh-CN" altLang="en-US" sz="1800" smtClean="0">
                <a:solidFill>
                  <a:srgbClr val="00FF00"/>
                </a:solidFill>
                <a:ea typeface="宋体" panose="02010600030101010101" pitchFamily="2" charset="-122"/>
              </a:rPr>
              <a:pPr/>
              <a:t>16</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wipe(up)">
                                      <p:cBhvr>
                                        <p:cTn id="7" dur="500"/>
                                        <p:tgtEl>
                                          <p:spTgt spid="270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70341"/>
                                        </p:tgtEl>
                                        <p:attrNameLst>
                                          <p:attrName>style.visibility</p:attrName>
                                        </p:attrNameLst>
                                      </p:cBhvr>
                                      <p:to>
                                        <p:strVal val="visible"/>
                                      </p:to>
                                    </p:set>
                                    <p:animEffect transition="in" filter="wipe(up)">
                                      <p:cBhvr>
                                        <p:cTn id="12" dur="500"/>
                                        <p:tgtEl>
                                          <p:spTgt spid="270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4.</a:t>
            </a:r>
            <a:r>
              <a:rPr lang="zh-CN" altLang="en-US" smtClean="0">
                <a:ea typeface="黑体" panose="02010609060101010101" pitchFamily="49" charset="-122"/>
              </a:rPr>
              <a:t>其它重要指标</a:t>
            </a:r>
          </a:p>
        </p:txBody>
      </p:sp>
      <p:sp>
        <p:nvSpPr>
          <p:cNvPr id="271363" name="Rectangle 3"/>
          <p:cNvSpPr>
            <a:spLocks noGrp="1" noChangeArrowheads="1"/>
          </p:cNvSpPr>
          <p:nvPr>
            <p:ph idx="1"/>
          </p:nvPr>
        </p:nvSpPr>
        <p:spPr>
          <a:xfrm>
            <a:off x="1143000" y="1190650"/>
            <a:ext cx="7696200" cy="438150"/>
          </a:xfrm>
        </p:spPr>
        <p:txBody>
          <a:bodyPr/>
          <a:lstStyle/>
          <a:p>
            <a:pPr eaLnBrk="1" hangingPunct="1">
              <a:buClr>
                <a:srgbClr val="CC00CC"/>
              </a:buClr>
              <a:buFont typeface="Wingdings" panose="05000000000000000000" pitchFamily="2" charset="2"/>
              <a:buAutoNum type="arabicParenR"/>
            </a:pPr>
            <a:r>
              <a:rPr lang="zh-CN" altLang="en-US" sz="2400" dirty="0" smtClean="0">
                <a:ea typeface="黑体" panose="02010609060101010101" pitchFamily="49" charset="-122"/>
              </a:rPr>
              <a:t>平均忙的维修工人数为</a:t>
            </a:r>
          </a:p>
        </p:txBody>
      </p:sp>
      <p:graphicFrame>
        <p:nvGraphicFramePr>
          <p:cNvPr id="271364" name="Object 4"/>
          <p:cNvGraphicFramePr>
            <a:graphicFrameLocks noChangeAspect="1"/>
          </p:cNvGraphicFramePr>
          <p:nvPr>
            <p:extLst>
              <p:ext uri="{D42A27DB-BD31-4B8C-83A1-F6EECF244321}">
                <p14:modId xmlns:p14="http://schemas.microsoft.com/office/powerpoint/2010/main" val="792795047"/>
              </p:ext>
            </p:extLst>
          </p:nvPr>
        </p:nvGraphicFramePr>
        <p:xfrm>
          <a:off x="4811713" y="1066800"/>
          <a:ext cx="2351087" cy="804863"/>
        </p:xfrm>
        <a:graphic>
          <a:graphicData uri="http://schemas.openxmlformats.org/presentationml/2006/ole">
            <mc:AlternateContent xmlns:mc="http://schemas.openxmlformats.org/markup-compatibility/2006">
              <mc:Choice xmlns:v="urn:schemas-microsoft-com:vml" Requires="v">
                <p:oleObj spid="_x0000_s38946" name="Equation" r:id="rId4" imgW="1294838" imgH="444307" progId="Equation.DSMT4">
                  <p:embed/>
                </p:oleObj>
              </mc:Choice>
              <mc:Fallback>
                <p:oleObj name="Equation" r:id="rId4" imgW="1294838" imgH="444307"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1713" y="1066800"/>
                        <a:ext cx="2351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5" name="Rectangle 5"/>
          <p:cNvSpPr>
            <a:spLocks noChangeArrowheads="1"/>
          </p:cNvSpPr>
          <p:nvPr/>
        </p:nvSpPr>
        <p:spPr bwMode="auto">
          <a:xfrm>
            <a:off x="1143000" y="2038944"/>
            <a:ext cx="777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rgbClr val="CC00CC"/>
              </a:buClr>
              <a:buFont typeface="Wingdings" panose="05000000000000000000" pitchFamily="2" charset="2"/>
              <a:buAutoNum type="arabicParenR" startAt="2"/>
            </a:pPr>
            <a:r>
              <a:rPr lang="zh-CN" altLang="en-US" sz="2400" dirty="0"/>
              <a:t>平均运行的机器数为</a:t>
            </a:r>
          </a:p>
        </p:txBody>
      </p:sp>
      <p:graphicFrame>
        <p:nvGraphicFramePr>
          <p:cNvPr id="271366" name="Object 6"/>
          <p:cNvGraphicFramePr>
            <a:graphicFrameLocks noChangeAspect="1"/>
          </p:cNvGraphicFramePr>
          <p:nvPr>
            <p:extLst>
              <p:ext uri="{D42A27DB-BD31-4B8C-83A1-F6EECF244321}">
                <p14:modId xmlns:p14="http://schemas.microsoft.com/office/powerpoint/2010/main" val="3084696740"/>
              </p:ext>
            </p:extLst>
          </p:nvPr>
        </p:nvGraphicFramePr>
        <p:xfrm>
          <a:off x="4456113" y="1891428"/>
          <a:ext cx="3087687" cy="804862"/>
        </p:xfrm>
        <a:graphic>
          <a:graphicData uri="http://schemas.openxmlformats.org/presentationml/2006/ole">
            <mc:AlternateContent xmlns:mc="http://schemas.openxmlformats.org/markup-compatibility/2006">
              <mc:Choice xmlns:v="urn:schemas-microsoft-com:vml" Requires="v">
                <p:oleObj spid="_x0000_s38947" name="Equation" r:id="rId6" imgW="1701800" imgH="444500" progId="Equation.3">
                  <p:embed/>
                </p:oleObj>
              </mc:Choice>
              <mc:Fallback>
                <p:oleObj name="Equation" r:id="rId6" imgW="17018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6113" y="1891428"/>
                        <a:ext cx="3087687"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7" name="Rectangle 7"/>
          <p:cNvSpPr>
            <a:spLocks noChangeArrowheads="1"/>
          </p:cNvSpPr>
          <p:nvPr/>
        </p:nvSpPr>
        <p:spPr bwMode="auto">
          <a:xfrm>
            <a:off x="1143000" y="2716055"/>
            <a:ext cx="777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rgbClr val="CC00CC"/>
              </a:buClr>
              <a:buFont typeface="Wingdings" panose="05000000000000000000" pitchFamily="2" charset="2"/>
              <a:buAutoNum type="arabicParenR" startAt="3"/>
            </a:pPr>
            <a:r>
              <a:rPr lang="zh-CN" altLang="en-US" sz="2400"/>
              <a:t>统计平衡下单位时间内发生故障的平均机器数为</a:t>
            </a:r>
          </a:p>
        </p:txBody>
      </p:sp>
      <p:graphicFrame>
        <p:nvGraphicFramePr>
          <p:cNvPr id="271368" name="Object 8"/>
          <p:cNvGraphicFramePr>
            <a:graphicFrameLocks noChangeAspect="1"/>
          </p:cNvGraphicFramePr>
          <p:nvPr>
            <p:extLst>
              <p:ext uri="{D42A27DB-BD31-4B8C-83A1-F6EECF244321}">
                <p14:modId xmlns:p14="http://schemas.microsoft.com/office/powerpoint/2010/main" val="1094318181"/>
              </p:ext>
            </p:extLst>
          </p:nvPr>
        </p:nvGraphicFramePr>
        <p:xfrm>
          <a:off x="2822575" y="3173970"/>
          <a:ext cx="3502025" cy="804863"/>
        </p:xfrm>
        <a:graphic>
          <a:graphicData uri="http://schemas.openxmlformats.org/presentationml/2006/ole">
            <mc:AlternateContent xmlns:mc="http://schemas.openxmlformats.org/markup-compatibility/2006">
              <mc:Choice xmlns:v="urn:schemas-microsoft-com:vml" Requires="v">
                <p:oleObj spid="_x0000_s38948" name="Equation" r:id="rId8" imgW="1930400" imgH="444500" progId="Equation.DSMT4">
                  <p:embed/>
                </p:oleObj>
              </mc:Choice>
              <mc:Fallback>
                <p:oleObj name="Equation" r:id="rId8" imgW="1930400" imgH="4445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2575" y="3173970"/>
                        <a:ext cx="3502025"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9" name="Rectangle 9"/>
          <p:cNvSpPr>
            <a:spLocks noChangeArrowheads="1"/>
          </p:cNvSpPr>
          <p:nvPr/>
        </p:nvSpPr>
        <p:spPr bwMode="auto">
          <a:xfrm>
            <a:off x="1160463" y="3998598"/>
            <a:ext cx="777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rgbClr val="CC00CC"/>
              </a:buClr>
              <a:buFont typeface="Wingdings" panose="05000000000000000000" pitchFamily="2" charset="2"/>
              <a:buAutoNum type="arabicParenR" startAt="4"/>
            </a:pPr>
            <a:r>
              <a:rPr lang="zh-CN" altLang="en-US" sz="2400" dirty="0"/>
              <a:t>统计平衡下单位时间内平均修复的机器数为</a:t>
            </a:r>
          </a:p>
        </p:txBody>
      </p:sp>
      <p:graphicFrame>
        <p:nvGraphicFramePr>
          <p:cNvPr id="271370" name="Object 10"/>
          <p:cNvGraphicFramePr>
            <a:graphicFrameLocks noChangeAspect="1"/>
          </p:cNvGraphicFramePr>
          <p:nvPr>
            <p:extLst>
              <p:ext uri="{D42A27DB-BD31-4B8C-83A1-F6EECF244321}">
                <p14:modId xmlns:p14="http://schemas.microsoft.com/office/powerpoint/2010/main" val="1591864356"/>
              </p:ext>
            </p:extLst>
          </p:nvPr>
        </p:nvGraphicFramePr>
        <p:xfrm>
          <a:off x="2674938" y="4456513"/>
          <a:ext cx="3640137" cy="896938"/>
        </p:xfrm>
        <a:graphic>
          <a:graphicData uri="http://schemas.openxmlformats.org/presentationml/2006/ole">
            <mc:AlternateContent xmlns:mc="http://schemas.openxmlformats.org/markup-compatibility/2006">
              <mc:Choice xmlns:v="urn:schemas-microsoft-com:vml" Requires="v">
                <p:oleObj spid="_x0000_s38949" name="Equation" r:id="rId10" imgW="2005729" imgH="495085" progId="Equation.3">
                  <p:embed/>
                </p:oleObj>
              </mc:Choice>
              <mc:Fallback>
                <p:oleObj name="Equation" r:id="rId10" imgW="2005729" imgH="495085"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4938" y="4456513"/>
                        <a:ext cx="3640137"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71" name="Rectangle 11"/>
          <p:cNvSpPr>
            <a:spLocks noChangeArrowheads="1"/>
          </p:cNvSpPr>
          <p:nvPr/>
        </p:nvSpPr>
        <p:spPr bwMode="auto">
          <a:xfrm>
            <a:off x="1152525" y="5373216"/>
            <a:ext cx="7772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rgbClr val="CC00CC"/>
              </a:buClr>
              <a:buFont typeface="Wingdings" panose="05000000000000000000" pitchFamily="2" charset="2"/>
              <a:buAutoNum type="arabicParenR" startAt="5"/>
            </a:pPr>
            <a:r>
              <a:rPr lang="zh-CN" altLang="en-US" sz="2400" dirty="0"/>
              <a:t>统计平衡下单位时间内平均修复的机器数等于发生故障的平均数，即</a:t>
            </a:r>
          </a:p>
        </p:txBody>
      </p:sp>
      <p:graphicFrame>
        <p:nvGraphicFramePr>
          <p:cNvPr id="271372" name="Object 12"/>
          <p:cNvGraphicFramePr>
            <a:graphicFrameLocks noChangeAspect="1"/>
          </p:cNvGraphicFramePr>
          <p:nvPr>
            <p:extLst>
              <p:ext uri="{D42A27DB-BD31-4B8C-83A1-F6EECF244321}">
                <p14:modId xmlns:p14="http://schemas.microsoft.com/office/powerpoint/2010/main" val="423829033"/>
              </p:ext>
            </p:extLst>
          </p:nvPr>
        </p:nvGraphicFramePr>
        <p:xfrm>
          <a:off x="3803650" y="5799733"/>
          <a:ext cx="1073150" cy="509587"/>
        </p:xfrm>
        <a:graphic>
          <a:graphicData uri="http://schemas.openxmlformats.org/presentationml/2006/ole">
            <mc:AlternateContent xmlns:mc="http://schemas.openxmlformats.org/markup-compatibility/2006">
              <mc:Choice xmlns:v="urn:schemas-microsoft-com:vml" Requires="v">
                <p:oleObj spid="_x0000_s38950" name="Equation" r:id="rId12" imgW="508000" imgH="241300" progId="Equation.3">
                  <p:embed/>
                </p:oleObj>
              </mc:Choice>
              <mc:Fallback>
                <p:oleObj name="Equation" r:id="rId12" imgW="508000" imgH="2413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3650" y="5799733"/>
                        <a:ext cx="107315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73" name="AutoShape 13"/>
          <p:cNvSpPr>
            <a:spLocks noChangeArrowheads="1"/>
          </p:cNvSpPr>
          <p:nvPr/>
        </p:nvSpPr>
        <p:spPr bwMode="auto">
          <a:xfrm>
            <a:off x="3733800" y="3205336"/>
            <a:ext cx="3429000" cy="1447800"/>
          </a:xfrm>
          <a:prstGeom prst="wedgeEllipseCallout">
            <a:avLst>
              <a:gd name="adj1" fmla="val 24491"/>
              <a:gd name="adj2" fmla="val -96162"/>
            </a:avLst>
          </a:prstGeom>
          <a:solidFill>
            <a:srgbClr val="96FFFF"/>
          </a:solidFill>
          <a:ln w="9525">
            <a:solidFill>
              <a:schemeClr val="tx1"/>
            </a:solidFill>
            <a:miter lim="800000"/>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FF0000"/>
                </a:solidFill>
              </a:rPr>
              <a:t>j</a:t>
            </a:r>
            <a:r>
              <a:rPr lang="zh-CN" altLang="en-US" sz="2400">
                <a:solidFill>
                  <a:srgbClr val="FF0000"/>
                </a:solidFill>
              </a:rPr>
              <a:t>台机器故障的概率等于</a:t>
            </a:r>
            <a:r>
              <a:rPr lang="en-US" altLang="zh-CN" sz="2400">
                <a:solidFill>
                  <a:srgbClr val="FF0000"/>
                </a:solidFill>
              </a:rPr>
              <a:t>m-j</a:t>
            </a:r>
            <a:r>
              <a:rPr lang="zh-CN" altLang="en-US" sz="2400">
                <a:solidFill>
                  <a:srgbClr val="FF0000"/>
                </a:solidFill>
              </a:rPr>
              <a:t>台机器运行的概率</a:t>
            </a:r>
          </a:p>
        </p:txBody>
      </p:sp>
      <p:sp>
        <p:nvSpPr>
          <p:cNvPr id="2" name="页脚占位符 1"/>
          <p:cNvSpPr>
            <a:spLocks noGrp="1"/>
          </p:cNvSpPr>
          <p:nvPr>
            <p:ph type="ftr" sz="quarter" idx="11"/>
          </p:nvPr>
        </p:nvSpPr>
        <p:spPr>
          <a:xfrm>
            <a:off x="2819400" y="6569075"/>
            <a:ext cx="4191000" cy="276999"/>
          </a:xfrm>
        </p:spPr>
        <p:txBody>
          <a:bodyPr/>
          <a:lstStyle/>
          <a:p>
            <a:pPr>
              <a:defRPr/>
            </a:pPr>
            <a:r>
              <a:rPr lang="zh-CN" altLang="en-US" dirty="0"/>
              <a:t>信息与软件工程学院  顾</a:t>
            </a:r>
            <a:r>
              <a:rPr lang="zh-CN" altLang="en-US" dirty="0"/>
              <a:t>小丰平均</a:t>
            </a:r>
            <a:endParaRPr lang="en-US" altLang="zh-CN" dirty="0"/>
          </a:p>
        </p:txBody>
      </p:sp>
      <p:sp>
        <p:nvSpPr>
          <p:cNvPr id="4" name="日期占位符 3"/>
          <p:cNvSpPr>
            <a:spLocks noGrp="1"/>
          </p:cNvSpPr>
          <p:nvPr>
            <p:ph type="dt" sz="quarter" idx="10"/>
          </p:nvPr>
        </p:nvSpPr>
        <p:spPr/>
        <p:txBody>
          <a:bodyPr/>
          <a:lstStyle/>
          <a:p>
            <a:pPr>
              <a:defRPr/>
            </a:pPr>
            <a:fld id="{1FE42370-7C0B-4222-A9AA-7B44156578C5}" type="datetime1">
              <a:rPr lang="zh-CN" altLang="en-US"/>
              <a:pPr>
                <a:defRPr/>
              </a:pPr>
              <a:t>2019/11/6</a:t>
            </a:fld>
            <a:endParaRPr lang="en-US" altLang="zh-CN"/>
          </a:p>
        </p:txBody>
      </p:sp>
      <p:sp>
        <p:nvSpPr>
          <p:cNvPr id="3892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51B484DD-59F1-4417-B505-6044A938A174}" type="slidenum">
              <a:rPr lang="zh-CN" altLang="en-US" sz="1800" smtClean="0">
                <a:solidFill>
                  <a:srgbClr val="00FF00"/>
                </a:solidFill>
                <a:ea typeface="宋体" panose="02010600030101010101" pitchFamily="2" charset="-122"/>
              </a:rPr>
              <a:pPr/>
              <a:t>17</a:t>
            </a:fld>
            <a:endParaRPr lang="zh-CN" altLang="en-US" sz="1800" smtClean="0">
              <a:solidFill>
                <a:srgbClr val="00FF00"/>
              </a:solidFill>
              <a:ea typeface="宋体" panose="02010600030101010101" pitchFamily="2" charset="-122"/>
            </a:endParaRPr>
          </a:p>
        </p:txBody>
      </p:sp>
      <p:graphicFrame>
        <p:nvGraphicFramePr>
          <p:cNvPr id="17" name="Object 4"/>
          <p:cNvGraphicFramePr>
            <a:graphicFrameLocks noChangeAspect="1"/>
          </p:cNvGraphicFramePr>
          <p:nvPr>
            <p:extLst>
              <p:ext uri="{D42A27DB-BD31-4B8C-83A1-F6EECF244321}">
                <p14:modId xmlns:p14="http://schemas.microsoft.com/office/powerpoint/2010/main" val="3724230563"/>
              </p:ext>
            </p:extLst>
          </p:nvPr>
        </p:nvGraphicFramePr>
        <p:xfrm>
          <a:off x="6302375" y="5815036"/>
          <a:ext cx="2397125" cy="760412"/>
        </p:xfrm>
        <a:graphic>
          <a:graphicData uri="http://schemas.openxmlformats.org/presentationml/2006/ole">
            <mc:AlternateContent xmlns:mc="http://schemas.openxmlformats.org/markup-compatibility/2006">
              <mc:Choice xmlns:v="urn:schemas-microsoft-com:vml" Requires="v">
                <p:oleObj spid="_x0000_s38951" name="Equation" r:id="rId14" imgW="1320480" imgH="419040" progId="Equation.DSMT4">
                  <p:embed/>
                </p:oleObj>
              </mc:Choice>
              <mc:Fallback>
                <p:oleObj name="Equation" r:id="rId14" imgW="1320480" imgH="419040" progId="Equation.DSMT4">
                  <p:embed/>
                  <p:pic>
                    <p:nvPicPr>
                      <p:cNvPr id="0" name=""/>
                      <p:cNvPicPr>
                        <a:picLocks noChangeAspect="1" noChangeArrowheads="1"/>
                      </p:cNvPicPr>
                      <p:nvPr/>
                    </p:nvPicPr>
                    <p:blipFill>
                      <a:blip r:embed="rId15"/>
                      <a:srcRect/>
                      <a:stretch>
                        <a:fillRect/>
                      </a:stretch>
                    </p:blipFill>
                    <p:spPr bwMode="auto">
                      <a:xfrm>
                        <a:off x="6302375" y="5815036"/>
                        <a:ext cx="2397125"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9"/>
          <p:cNvSpPr>
            <a:spLocks noChangeArrowheads="1"/>
          </p:cNvSpPr>
          <p:nvPr/>
        </p:nvSpPr>
        <p:spPr bwMode="auto">
          <a:xfrm>
            <a:off x="5580112" y="5938130"/>
            <a:ext cx="699842"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gn="just" eaLnBrk="1" hangingPunct="1">
              <a:buClr>
                <a:srgbClr val="CC00CC"/>
              </a:buClr>
              <a:buNone/>
            </a:pPr>
            <a:r>
              <a:rPr lang="zh-CN" altLang="en-US" sz="2400" dirty="0"/>
              <a:t>故有</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1364"/>
                                        </p:tgtEl>
                                        <p:attrNameLst>
                                          <p:attrName>style.visibility</p:attrName>
                                        </p:attrNameLst>
                                      </p:cBhvr>
                                      <p:to>
                                        <p:strVal val="visible"/>
                                      </p:to>
                                    </p:set>
                                    <p:anim calcmode="lin" valueType="num">
                                      <p:cBhvr additive="base">
                                        <p:cTn id="13" dur="500" fill="hold"/>
                                        <p:tgtEl>
                                          <p:spTgt spid="271364"/>
                                        </p:tgtEl>
                                        <p:attrNameLst>
                                          <p:attrName>ppt_x</p:attrName>
                                        </p:attrNameLst>
                                      </p:cBhvr>
                                      <p:tavLst>
                                        <p:tav tm="0">
                                          <p:val>
                                            <p:strVal val="#ppt_x"/>
                                          </p:val>
                                        </p:tav>
                                        <p:tav tm="100000">
                                          <p:val>
                                            <p:strVal val="#ppt_x"/>
                                          </p:val>
                                        </p:tav>
                                      </p:tavLst>
                                    </p:anim>
                                    <p:anim calcmode="lin" valueType="num">
                                      <p:cBhvr additive="base">
                                        <p:cTn id="14" dur="500" fill="hold"/>
                                        <p:tgtEl>
                                          <p:spTgt spid="27136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1365"/>
                                        </p:tgtEl>
                                        <p:attrNameLst>
                                          <p:attrName>style.visibility</p:attrName>
                                        </p:attrNameLst>
                                      </p:cBhvr>
                                      <p:to>
                                        <p:strVal val="visible"/>
                                      </p:to>
                                    </p:set>
                                    <p:anim calcmode="lin" valueType="num">
                                      <p:cBhvr additive="base">
                                        <p:cTn id="19" dur="500" fill="hold"/>
                                        <p:tgtEl>
                                          <p:spTgt spid="271365"/>
                                        </p:tgtEl>
                                        <p:attrNameLst>
                                          <p:attrName>ppt_x</p:attrName>
                                        </p:attrNameLst>
                                      </p:cBhvr>
                                      <p:tavLst>
                                        <p:tav tm="0">
                                          <p:val>
                                            <p:strVal val="#ppt_x"/>
                                          </p:val>
                                        </p:tav>
                                        <p:tav tm="100000">
                                          <p:val>
                                            <p:strVal val="#ppt_x"/>
                                          </p:val>
                                        </p:tav>
                                      </p:tavLst>
                                    </p:anim>
                                    <p:anim calcmode="lin" valueType="num">
                                      <p:cBhvr additive="base">
                                        <p:cTn id="20" dur="500" fill="hold"/>
                                        <p:tgtEl>
                                          <p:spTgt spid="27136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1366"/>
                                        </p:tgtEl>
                                        <p:attrNameLst>
                                          <p:attrName>style.visibility</p:attrName>
                                        </p:attrNameLst>
                                      </p:cBhvr>
                                      <p:to>
                                        <p:strVal val="visible"/>
                                      </p:to>
                                    </p:set>
                                    <p:anim calcmode="lin" valueType="num">
                                      <p:cBhvr additive="base">
                                        <p:cTn id="25" dur="500" fill="hold"/>
                                        <p:tgtEl>
                                          <p:spTgt spid="271366"/>
                                        </p:tgtEl>
                                        <p:attrNameLst>
                                          <p:attrName>ppt_x</p:attrName>
                                        </p:attrNameLst>
                                      </p:cBhvr>
                                      <p:tavLst>
                                        <p:tav tm="0">
                                          <p:val>
                                            <p:strVal val="#ppt_x"/>
                                          </p:val>
                                        </p:tav>
                                        <p:tav tm="100000">
                                          <p:val>
                                            <p:strVal val="#ppt_x"/>
                                          </p:val>
                                        </p:tav>
                                      </p:tavLst>
                                    </p:anim>
                                    <p:anim calcmode="lin" valueType="num">
                                      <p:cBhvr additive="base">
                                        <p:cTn id="26" dur="500" fill="hold"/>
                                        <p:tgtEl>
                                          <p:spTgt spid="271366"/>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271373"/>
                                        </p:tgtEl>
                                        <p:attrNameLst>
                                          <p:attrName>style.visibility</p:attrName>
                                        </p:attrNameLst>
                                      </p:cBhvr>
                                      <p:to>
                                        <p:strVal val="visible"/>
                                      </p:to>
                                    </p:set>
                                    <p:animEffect transition="in" filter="box(out)">
                                      <p:cBhvr>
                                        <p:cTn id="30" dur="500"/>
                                        <p:tgtEl>
                                          <p:spTgt spid="271373"/>
                                        </p:tgtEl>
                                      </p:cBhvr>
                                    </p:animEffect>
                                  </p:childTnLst>
                                  <p:subTnLst>
                                    <p:set>
                                      <p:cBhvr override="childStyle">
                                        <p:cTn dur="1" fill="hold" display="0" masterRel="nextClick" afterEffect="1"/>
                                        <p:tgtEl>
                                          <p:spTgt spid="27137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71367"/>
                                        </p:tgtEl>
                                        <p:attrNameLst>
                                          <p:attrName>style.visibility</p:attrName>
                                        </p:attrNameLst>
                                      </p:cBhvr>
                                      <p:to>
                                        <p:strVal val="visible"/>
                                      </p:to>
                                    </p:set>
                                    <p:anim calcmode="lin" valueType="num">
                                      <p:cBhvr additive="base">
                                        <p:cTn id="35" dur="500" fill="hold"/>
                                        <p:tgtEl>
                                          <p:spTgt spid="271367"/>
                                        </p:tgtEl>
                                        <p:attrNameLst>
                                          <p:attrName>ppt_x</p:attrName>
                                        </p:attrNameLst>
                                      </p:cBhvr>
                                      <p:tavLst>
                                        <p:tav tm="0">
                                          <p:val>
                                            <p:strVal val="#ppt_x"/>
                                          </p:val>
                                        </p:tav>
                                        <p:tav tm="100000">
                                          <p:val>
                                            <p:strVal val="#ppt_x"/>
                                          </p:val>
                                        </p:tav>
                                      </p:tavLst>
                                    </p:anim>
                                    <p:anim calcmode="lin" valueType="num">
                                      <p:cBhvr additive="base">
                                        <p:cTn id="36" dur="500" fill="hold"/>
                                        <p:tgtEl>
                                          <p:spTgt spid="27136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71368"/>
                                        </p:tgtEl>
                                        <p:attrNameLst>
                                          <p:attrName>style.visibility</p:attrName>
                                        </p:attrNameLst>
                                      </p:cBhvr>
                                      <p:to>
                                        <p:strVal val="visible"/>
                                      </p:to>
                                    </p:set>
                                    <p:anim calcmode="lin" valueType="num">
                                      <p:cBhvr additive="base">
                                        <p:cTn id="41" dur="500" fill="hold"/>
                                        <p:tgtEl>
                                          <p:spTgt spid="271368"/>
                                        </p:tgtEl>
                                        <p:attrNameLst>
                                          <p:attrName>ppt_x</p:attrName>
                                        </p:attrNameLst>
                                      </p:cBhvr>
                                      <p:tavLst>
                                        <p:tav tm="0">
                                          <p:val>
                                            <p:strVal val="#ppt_x"/>
                                          </p:val>
                                        </p:tav>
                                        <p:tav tm="100000">
                                          <p:val>
                                            <p:strVal val="#ppt_x"/>
                                          </p:val>
                                        </p:tav>
                                      </p:tavLst>
                                    </p:anim>
                                    <p:anim calcmode="lin" valueType="num">
                                      <p:cBhvr additive="base">
                                        <p:cTn id="42" dur="500" fill="hold"/>
                                        <p:tgtEl>
                                          <p:spTgt spid="271368"/>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71369"/>
                                        </p:tgtEl>
                                        <p:attrNameLst>
                                          <p:attrName>style.visibility</p:attrName>
                                        </p:attrNameLst>
                                      </p:cBhvr>
                                      <p:to>
                                        <p:strVal val="visible"/>
                                      </p:to>
                                    </p:set>
                                    <p:anim calcmode="lin" valueType="num">
                                      <p:cBhvr additive="base">
                                        <p:cTn id="47" dur="500" fill="hold"/>
                                        <p:tgtEl>
                                          <p:spTgt spid="271369"/>
                                        </p:tgtEl>
                                        <p:attrNameLst>
                                          <p:attrName>ppt_x</p:attrName>
                                        </p:attrNameLst>
                                      </p:cBhvr>
                                      <p:tavLst>
                                        <p:tav tm="0">
                                          <p:val>
                                            <p:strVal val="#ppt_x"/>
                                          </p:val>
                                        </p:tav>
                                        <p:tav tm="100000">
                                          <p:val>
                                            <p:strVal val="#ppt_x"/>
                                          </p:val>
                                        </p:tav>
                                      </p:tavLst>
                                    </p:anim>
                                    <p:anim calcmode="lin" valueType="num">
                                      <p:cBhvr additive="base">
                                        <p:cTn id="48" dur="500" fill="hold"/>
                                        <p:tgtEl>
                                          <p:spTgt spid="27136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271370"/>
                                        </p:tgtEl>
                                        <p:attrNameLst>
                                          <p:attrName>style.visibility</p:attrName>
                                        </p:attrNameLst>
                                      </p:cBhvr>
                                      <p:to>
                                        <p:strVal val="visible"/>
                                      </p:to>
                                    </p:set>
                                    <p:anim calcmode="lin" valueType="num">
                                      <p:cBhvr additive="base">
                                        <p:cTn id="53" dur="500" fill="hold"/>
                                        <p:tgtEl>
                                          <p:spTgt spid="271370"/>
                                        </p:tgtEl>
                                        <p:attrNameLst>
                                          <p:attrName>ppt_x</p:attrName>
                                        </p:attrNameLst>
                                      </p:cBhvr>
                                      <p:tavLst>
                                        <p:tav tm="0">
                                          <p:val>
                                            <p:strVal val="#ppt_x"/>
                                          </p:val>
                                        </p:tav>
                                        <p:tav tm="100000">
                                          <p:val>
                                            <p:strVal val="#ppt_x"/>
                                          </p:val>
                                        </p:tav>
                                      </p:tavLst>
                                    </p:anim>
                                    <p:anim calcmode="lin" valueType="num">
                                      <p:cBhvr additive="base">
                                        <p:cTn id="54" dur="500" fill="hold"/>
                                        <p:tgtEl>
                                          <p:spTgt spid="271370"/>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71371"/>
                                        </p:tgtEl>
                                        <p:attrNameLst>
                                          <p:attrName>style.visibility</p:attrName>
                                        </p:attrNameLst>
                                      </p:cBhvr>
                                      <p:to>
                                        <p:strVal val="visible"/>
                                      </p:to>
                                    </p:set>
                                    <p:anim calcmode="lin" valueType="num">
                                      <p:cBhvr additive="base">
                                        <p:cTn id="59" dur="500" fill="hold"/>
                                        <p:tgtEl>
                                          <p:spTgt spid="271371"/>
                                        </p:tgtEl>
                                        <p:attrNameLst>
                                          <p:attrName>ppt_x</p:attrName>
                                        </p:attrNameLst>
                                      </p:cBhvr>
                                      <p:tavLst>
                                        <p:tav tm="0">
                                          <p:val>
                                            <p:strVal val="#ppt_x"/>
                                          </p:val>
                                        </p:tav>
                                        <p:tav tm="100000">
                                          <p:val>
                                            <p:strVal val="#ppt_x"/>
                                          </p:val>
                                        </p:tav>
                                      </p:tavLst>
                                    </p:anim>
                                    <p:anim calcmode="lin" valueType="num">
                                      <p:cBhvr additive="base">
                                        <p:cTn id="60" dur="500" fill="hold"/>
                                        <p:tgtEl>
                                          <p:spTgt spid="271371"/>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500"/>
                            </p:stCondLst>
                            <p:childTnLst>
                              <p:par>
                                <p:cTn id="62" presetID="2" presetClass="entr" presetSubtype="4" fill="hold" nodeType="afterEffect">
                                  <p:stCondLst>
                                    <p:cond delay="0"/>
                                  </p:stCondLst>
                                  <p:childTnLst>
                                    <p:set>
                                      <p:cBhvr>
                                        <p:cTn id="63" dur="1" fill="hold">
                                          <p:stCondLst>
                                            <p:cond delay="0"/>
                                          </p:stCondLst>
                                        </p:cTn>
                                        <p:tgtEl>
                                          <p:spTgt spid="271372"/>
                                        </p:tgtEl>
                                        <p:attrNameLst>
                                          <p:attrName>style.visibility</p:attrName>
                                        </p:attrNameLst>
                                      </p:cBhvr>
                                      <p:to>
                                        <p:strVal val="visible"/>
                                      </p:to>
                                    </p:set>
                                    <p:anim calcmode="lin" valueType="num">
                                      <p:cBhvr additive="base">
                                        <p:cTn id="64" dur="500" fill="hold"/>
                                        <p:tgtEl>
                                          <p:spTgt spid="271372"/>
                                        </p:tgtEl>
                                        <p:attrNameLst>
                                          <p:attrName>ppt_x</p:attrName>
                                        </p:attrNameLst>
                                      </p:cBhvr>
                                      <p:tavLst>
                                        <p:tav tm="0">
                                          <p:val>
                                            <p:strVal val="#ppt_x"/>
                                          </p:val>
                                        </p:tav>
                                        <p:tav tm="100000">
                                          <p:val>
                                            <p:strVal val="#ppt_x"/>
                                          </p:val>
                                        </p:tav>
                                      </p:tavLst>
                                    </p:anim>
                                    <p:anim calcmode="lin" valueType="num">
                                      <p:cBhvr additive="base">
                                        <p:cTn id="65" dur="500" fill="hold"/>
                                        <p:tgtEl>
                                          <p:spTgt spid="271372"/>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fill="hold"/>
                                        <p:tgtEl>
                                          <p:spTgt spid="18"/>
                                        </p:tgtEl>
                                        <p:attrNameLst>
                                          <p:attrName>ppt_x</p:attrName>
                                        </p:attrNameLst>
                                      </p:cBhvr>
                                      <p:tavLst>
                                        <p:tav tm="0">
                                          <p:val>
                                            <p:strVal val="#ppt_x"/>
                                          </p:val>
                                        </p:tav>
                                        <p:tav tm="100000">
                                          <p:val>
                                            <p:strVal val="#ppt_x"/>
                                          </p:val>
                                        </p:tav>
                                      </p:tavLst>
                                    </p:anim>
                                    <p:anim calcmode="lin" valueType="num">
                                      <p:cBhvr additive="base">
                                        <p:cTn id="71" dur="500" fill="hold"/>
                                        <p:tgtEl>
                                          <p:spTgt spid="18"/>
                                        </p:tgtEl>
                                        <p:attrNameLst>
                                          <p:attrName>ppt_y</p:attrName>
                                        </p:attrNameLst>
                                      </p:cBhvr>
                                      <p:tavLst>
                                        <p:tav tm="0">
                                          <p:val>
                                            <p:strVal val="1+#ppt_h/2"/>
                                          </p:val>
                                        </p:tav>
                                        <p:tav tm="100000">
                                          <p:val>
                                            <p:strVal val="#ppt_y"/>
                                          </p:val>
                                        </p:tav>
                                      </p:tavLst>
                                    </p:anim>
                                  </p:childTnLst>
                                </p:cTn>
                              </p:par>
                            </p:childTnLst>
                          </p:cTn>
                        </p:par>
                        <p:par>
                          <p:cTn id="72" fill="hold">
                            <p:stCondLst>
                              <p:cond delay="500"/>
                            </p:stCondLst>
                            <p:childTnLst>
                              <p:par>
                                <p:cTn id="73" presetID="2" presetClass="entr" presetSubtype="4" fill="hold" nodeType="after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ppt_x"/>
                                          </p:val>
                                        </p:tav>
                                        <p:tav tm="100000">
                                          <p:val>
                                            <p:strVal val="#ppt_x"/>
                                          </p:val>
                                        </p:tav>
                                      </p:tavLst>
                                    </p:anim>
                                    <p:anim calcmode="lin" valueType="num">
                                      <p:cBhvr additive="base">
                                        <p:cTn id="7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P spid="271365" grpId="0" autoUpdateAnimBg="0"/>
      <p:bldP spid="271367" grpId="0" autoUpdateAnimBg="0"/>
      <p:bldP spid="271369" grpId="0" autoUpdateAnimBg="0"/>
      <p:bldP spid="271371" grpId="0" autoUpdateAnimBg="0"/>
      <p:bldP spid="271373" grpId="0" animBg="1" autoUpdateAnimBg="0"/>
      <p:bldP spid="1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§6.2  M/M/c/m/m</a:t>
            </a:r>
            <a:r>
              <a:rPr lang="zh-CN" altLang="en-US" smtClean="0">
                <a:ea typeface="黑体" panose="02010609060101010101" pitchFamily="49" charset="-122"/>
              </a:rPr>
              <a:t>损失制系统</a:t>
            </a:r>
            <a:endParaRPr lang="zh-CN" altLang="en-US" smtClean="0">
              <a:ea typeface="黑体" panose="02010609060101010101" pitchFamily="49" charset="-122"/>
              <a:sym typeface="Symbol" panose="05050102010706020507" pitchFamily="18" charset="2"/>
            </a:endParaRPr>
          </a:p>
        </p:txBody>
      </p:sp>
      <p:sp>
        <p:nvSpPr>
          <p:cNvPr id="272387" name="Rectangle 3"/>
          <p:cNvSpPr>
            <a:spLocks noGrp="1" noChangeArrowheads="1"/>
          </p:cNvSpPr>
          <p:nvPr>
            <p:ph idx="1"/>
          </p:nvPr>
        </p:nvSpPr>
        <p:spPr>
          <a:xfrm>
            <a:off x="1143000" y="1011238"/>
            <a:ext cx="7804150" cy="5541962"/>
          </a:xfrm>
        </p:spPr>
        <p:txBody>
          <a:bodyPr/>
          <a:lstStyle/>
          <a:p>
            <a:pPr eaLnBrk="1" hangingPunct="1">
              <a:buClr>
                <a:srgbClr val="CC00CC"/>
              </a:buClr>
            </a:pPr>
            <a:r>
              <a:rPr lang="zh-CN" altLang="en-US" smtClean="0">
                <a:solidFill>
                  <a:srgbClr val="0000FF"/>
                </a:solidFill>
                <a:ea typeface="黑体" panose="02010609060101010101" pitchFamily="49" charset="-122"/>
              </a:rPr>
              <a:t>问题的叙述</a:t>
            </a:r>
          </a:p>
          <a:p>
            <a:pPr eaLnBrk="1" hangingPunct="1">
              <a:lnSpc>
                <a:spcPct val="150000"/>
              </a:lnSpc>
              <a:buClr>
                <a:srgbClr val="0000FF"/>
              </a:buClr>
              <a:buFont typeface="Wingdings" panose="05000000000000000000" pitchFamily="2" charset="2"/>
              <a:buChar char="v"/>
            </a:pPr>
            <a:r>
              <a:rPr lang="en-US" altLang="zh-CN" sz="2000" smtClean="0">
                <a:ea typeface="黑体" panose="02010609060101010101" pitchFamily="49" charset="-122"/>
              </a:rPr>
              <a:t>c</a:t>
            </a:r>
            <a:r>
              <a:rPr lang="zh-CN" altLang="en-US" sz="2000" smtClean="0">
                <a:ea typeface="黑体" panose="02010609060101010101" pitchFamily="49" charset="-122"/>
              </a:rPr>
              <a:t>个工人共同看管</a:t>
            </a:r>
            <a:r>
              <a:rPr lang="en-US" altLang="zh-CN" sz="2000" smtClean="0">
                <a:ea typeface="黑体" panose="02010609060101010101" pitchFamily="49" charset="-122"/>
              </a:rPr>
              <a:t>m(m≥</a:t>
            </a:r>
            <a:r>
              <a:rPr lang="en-US" altLang="zh-CN" sz="2000" smtClean="0">
                <a:ea typeface="黑体" panose="02010609060101010101" pitchFamily="49" charset="-122"/>
                <a:sym typeface="Symbol" panose="05050102010706020507" pitchFamily="18" charset="2"/>
              </a:rPr>
              <a:t>c</a:t>
            </a:r>
            <a:r>
              <a:rPr lang="en-US" altLang="zh-CN" sz="2000" smtClean="0">
                <a:ea typeface="黑体" panose="02010609060101010101" pitchFamily="49" charset="-122"/>
              </a:rPr>
              <a:t>)</a:t>
            </a:r>
            <a:r>
              <a:rPr lang="zh-CN" altLang="en-US" sz="2000" smtClean="0">
                <a:ea typeface="黑体" panose="02010609060101010101" pitchFamily="49" charset="-122"/>
              </a:rPr>
              <a:t>台机器，机器运转时会发生故障而停止生产，这时需要工人进行适当的维修，修复后立即投入运转；</a:t>
            </a:r>
          </a:p>
          <a:p>
            <a:pPr eaLnBrk="1" hangingPunct="1">
              <a:lnSpc>
                <a:spcPct val="150000"/>
              </a:lnSpc>
              <a:buClr>
                <a:srgbClr val="0000FF"/>
              </a:buClr>
              <a:buFont typeface="Wingdings" panose="05000000000000000000" pitchFamily="2" charset="2"/>
              <a:buChar char="v"/>
            </a:pPr>
            <a:r>
              <a:rPr lang="zh-CN" altLang="en-US" sz="2000" smtClean="0">
                <a:ea typeface="黑体" panose="02010609060101010101" pitchFamily="49" charset="-122"/>
              </a:rPr>
              <a:t>每台机器的寿命，即连续正常运转时间</a:t>
            </a:r>
            <a:r>
              <a:rPr lang="zh-CN" altLang="en-US" sz="2000" smtClean="0">
                <a:ea typeface="黑体" panose="02010609060101010101" pitchFamily="49" charset="-122"/>
                <a:sym typeface="Symbol" panose="05050102010706020507" pitchFamily="18" charset="2"/>
              </a:rPr>
              <a:t>均服从</a:t>
            </a:r>
            <a:r>
              <a:rPr lang="zh-CN" altLang="en-US" sz="2000" smtClean="0">
                <a:ea typeface="黑体" panose="02010609060101010101" pitchFamily="49" charset="-122"/>
              </a:rPr>
              <a:t>参数</a:t>
            </a:r>
            <a:r>
              <a:rPr lang="zh-CN" altLang="en-US" sz="2000" smtClean="0">
                <a:ea typeface="黑体" panose="02010609060101010101" pitchFamily="49" charset="-122"/>
                <a:sym typeface="Symbol" panose="05050102010706020507" pitchFamily="18" charset="2"/>
              </a:rPr>
              <a:t></a:t>
            </a:r>
            <a:r>
              <a:rPr lang="en-US" altLang="zh-CN" sz="2000" smtClean="0">
                <a:ea typeface="黑体" panose="02010609060101010101" pitchFamily="49" charset="-122"/>
                <a:sym typeface="Symbol" panose="05050102010706020507" pitchFamily="18" charset="2"/>
              </a:rPr>
              <a:t>(</a:t>
            </a:r>
            <a:r>
              <a:rPr lang="zh-CN" altLang="en-US" sz="2000" smtClean="0">
                <a:ea typeface="黑体" panose="02010609060101010101" pitchFamily="49" charset="-122"/>
                <a:sym typeface="Symbol" panose="05050102010706020507" pitchFamily="18" charset="2"/>
              </a:rPr>
              <a:t>＞</a:t>
            </a:r>
            <a:r>
              <a:rPr lang="en-US" altLang="zh-CN" sz="2000" smtClean="0">
                <a:ea typeface="黑体" panose="02010609060101010101" pitchFamily="49" charset="-122"/>
                <a:sym typeface="Symbol" panose="05050102010706020507" pitchFamily="18" charset="2"/>
              </a:rPr>
              <a:t>0)</a:t>
            </a:r>
            <a:r>
              <a:rPr lang="zh-CN" altLang="en-US" sz="2000" smtClean="0">
                <a:ea typeface="黑体" panose="02010609060101010101" pitchFamily="49" charset="-122"/>
              </a:rPr>
              <a:t>的负指数分布，即</a:t>
            </a:r>
            <a:r>
              <a:rPr lang="en-US" altLang="zh-CN" sz="2000" smtClean="0">
                <a:ea typeface="黑体" panose="02010609060101010101" pitchFamily="49" charset="-122"/>
              </a:rPr>
              <a:t>P(</a:t>
            </a:r>
            <a:r>
              <a:rPr lang="en-US" altLang="zh-CN" sz="2000" smtClean="0">
                <a:ea typeface="黑体" panose="02010609060101010101" pitchFamily="49" charset="-122"/>
                <a:sym typeface="Symbol" panose="05050102010706020507" pitchFamily="18" charset="2"/>
              </a:rPr>
              <a:t></a:t>
            </a:r>
            <a:r>
              <a:rPr lang="en-US" altLang="zh-CN" sz="2000" smtClean="0">
                <a:ea typeface="黑体" panose="02010609060101010101" pitchFamily="49" charset="-122"/>
              </a:rPr>
              <a:t>&gt;t)</a:t>
            </a:r>
            <a:r>
              <a:rPr lang="zh-CN" altLang="en-US" sz="2000" smtClean="0">
                <a:ea typeface="黑体" panose="02010609060101010101" pitchFamily="49" charset="-122"/>
              </a:rPr>
              <a:t>＝</a:t>
            </a:r>
            <a:r>
              <a:rPr lang="en-US" altLang="zh-CN" sz="2000" smtClean="0">
                <a:ea typeface="黑体" panose="02010609060101010101" pitchFamily="49" charset="-122"/>
              </a:rPr>
              <a:t>e</a:t>
            </a:r>
            <a:r>
              <a:rPr lang="en-US" altLang="zh-CN" sz="2000" baseline="30000" smtClean="0">
                <a:ea typeface="黑体" panose="02010609060101010101" pitchFamily="49" charset="-122"/>
              </a:rPr>
              <a:t>-</a:t>
            </a:r>
            <a:r>
              <a:rPr lang="en-US" altLang="zh-CN" sz="2000" baseline="30000" smtClean="0">
                <a:ea typeface="黑体" panose="02010609060101010101" pitchFamily="49" charset="-122"/>
                <a:sym typeface="Symbol" panose="05050102010706020507" pitchFamily="18" charset="2"/>
              </a:rPr>
              <a:t>t</a:t>
            </a:r>
            <a:r>
              <a:rPr lang="zh-CN" altLang="en-US" sz="2000" smtClean="0">
                <a:ea typeface="黑体" panose="02010609060101010101" pitchFamily="49" charset="-122"/>
              </a:rPr>
              <a:t>，</a:t>
            </a:r>
            <a:r>
              <a:rPr lang="en-US" altLang="zh-CN" sz="2000" smtClean="0">
                <a:ea typeface="黑体" panose="02010609060101010101" pitchFamily="49" charset="-122"/>
              </a:rPr>
              <a:t>t≥</a:t>
            </a:r>
            <a:r>
              <a:rPr lang="en-US" altLang="zh-CN" sz="2000" smtClean="0">
                <a:ea typeface="黑体" panose="02010609060101010101" pitchFamily="49" charset="-122"/>
                <a:sym typeface="Symbol" panose="05050102010706020507" pitchFamily="18" charset="2"/>
              </a:rPr>
              <a:t>0</a:t>
            </a:r>
            <a:r>
              <a:rPr lang="zh-CN" altLang="en-US" sz="2000" smtClean="0">
                <a:ea typeface="黑体" panose="02010609060101010101" pitchFamily="49" charset="-122"/>
              </a:rPr>
              <a:t>；</a:t>
            </a:r>
          </a:p>
          <a:p>
            <a:pPr eaLnBrk="1" hangingPunct="1">
              <a:lnSpc>
                <a:spcPct val="150000"/>
              </a:lnSpc>
              <a:buClr>
                <a:srgbClr val="0000FF"/>
              </a:buClr>
              <a:buFont typeface="Wingdings" panose="05000000000000000000" pitchFamily="2" charset="2"/>
              <a:buChar char="v"/>
            </a:pPr>
            <a:r>
              <a:rPr lang="en-US" altLang="zh-CN" sz="2000" smtClean="0">
                <a:ea typeface="黑体" panose="02010609060101010101" pitchFamily="49" charset="-122"/>
              </a:rPr>
              <a:t>m</a:t>
            </a:r>
            <a:r>
              <a:rPr lang="zh-CN" altLang="en-US" sz="2000" smtClean="0">
                <a:ea typeface="黑体" panose="02010609060101010101" pitchFamily="49" charset="-122"/>
              </a:rPr>
              <a:t>台机器各自独立运转，一旦发生故障，有空闲的工人立即对其进行修理，每个工人对每台发生故障的机器的修理时间</a:t>
            </a:r>
            <a:r>
              <a:rPr lang="zh-CN" altLang="en-US" sz="2000" smtClean="0">
                <a:ea typeface="黑体" panose="02010609060101010101" pitchFamily="49" charset="-122"/>
                <a:sym typeface="Symbol" panose="05050102010706020507" pitchFamily="18" charset="2"/>
              </a:rPr>
              <a:t>均服从</a:t>
            </a:r>
            <a:r>
              <a:rPr lang="zh-CN" altLang="en-US" sz="2000" smtClean="0">
                <a:ea typeface="黑体" panose="02010609060101010101" pitchFamily="49" charset="-122"/>
              </a:rPr>
              <a:t>参数为</a:t>
            </a:r>
            <a:r>
              <a:rPr lang="zh-CN" altLang="en-US" sz="2000" smtClean="0">
                <a:ea typeface="黑体" panose="02010609060101010101" pitchFamily="49" charset="-122"/>
                <a:sym typeface="Symbol" panose="05050102010706020507" pitchFamily="18" charset="2"/>
              </a:rPr>
              <a:t></a:t>
            </a:r>
            <a:r>
              <a:rPr lang="en-US" altLang="zh-CN" sz="2000" smtClean="0">
                <a:ea typeface="黑体" panose="02010609060101010101" pitchFamily="49" charset="-122"/>
                <a:sym typeface="Symbol" panose="05050102010706020507" pitchFamily="18" charset="2"/>
              </a:rPr>
              <a:t>(</a:t>
            </a:r>
            <a:r>
              <a:rPr lang="zh-CN" altLang="en-US" sz="2000" smtClean="0">
                <a:ea typeface="黑体" panose="02010609060101010101" pitchFamily="49" charset="-122"/>
                <a:sym typeface="Symbol" panose="05050102010706020507" pitchFamily="18" charset="2"/>
              </a:rPr>
              <a:t>＞</a:t>
            </a:r>
            <a:r>
              <a:rPr lang="en-US" altLang="zh-CN" sz="2000" smtClean="0">
                <a:ea typeface="黑体" panose="02010609060101010101" pitchFamily="49" charset="-122"/>
                <a:sym typeface="Symbol" panose="05050102010706020507" pitchFamily="18" charset="2"/>
              </a:rPr>
              <a:t>0)</a:t>
            </a:r>
            <a:r>
              <a:rPr lang="zh-CN" altLang="en-US" sz="2000" smtClean="0">
                <a:ea typeface="黑体" panose="02010609060101010101" pitchFamily="49" charset="-122"/>
              </a:rPr>
              <a:t>的负指数分布；</a:t>
            </a:r>
          </a:p>
          <a:p>
            <a:pPr eaLnBrk="1" hangingPunct="1">
              <a:lnSpc>
                <a:spcPct val="150000"/>
              </a:lnSpc>
              <a:buClr>
                <a:srgbClr val="0000FF"/>
              </a:buClr>
              <a:buFont typeface="Wingdings" panose="05000000000000000000" pitchFamily="2" charset="2"/>
              <a:buChar char="v"/>
            </a:pPr>
            <a:r>
              <a:rPr lang="zh-CN" altLang="en-US" sz="2000" smtClean="0">
                <a:ea typeface="黑体" panose="02010609060101010101" pitchFamily="49" charset="-122"/>
              </a:rPr>
              <a:t>当</a:t>
            </a:r>
            <a:r>
              <a:rPr lang="en-US" altLang="zh-CN" sz="2000" smtClean="0">
                <a:ea typeface="黑体" panose="02010609060101010101" pitchFamily="49" charset="-122"/>
              </a:rPr>
              <a:t>c</a:t>
            </a:r>
            <a:r>
              <a:rPr lang="zh-CN" altLang="en-US" sz="2000" smtClean="0">
                <a:ea typeface="黑体" panose="02010609060101010101" pitchFamily="49" charset="-122"/>
              </a:rPr>
              <a:t>个维修工人都忙于维修故障的机器时，发生故障的机器不是等待维修，而是立刻送到其它地方去修理，或者停产大修；</a:t>
            </a:r>
          </a:p>
          <a:p>
            <a:pPr eaLnBrk="1" hangingPunct="1">
              <a:lnSpc>
                <a:spcPct val="150000"/>
              </a:lnSpc>
              <a:buClr>
                <a:srgbClr val="0000FF"/>
              </a:buClr>
              <a:buFont typeface="Wingdings" panose="05000000000000000000" pitchFamily="2" charset="2"/>
              <a:buChar char="v"/>
            </a:pPr>
            <a:r>
              <a:rPr lang="zh-CN" altLang="en-US" sz="2000" smtClean="0">
                <a:ea typeface="黑体" panose="02010609060101010101" pitchFamily="49" charset="-122"/>
              </a:rPr>
              <a:t>每台机器的运转相互独立，修理与运转相互独立，每个工人之间的修理也相互独立。</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6" name="日期占位符 5"/>
          <p:cNvSpPr>
            <a:spLocks noGrp="1"/>
          </p:cNvSpPr>
          <p:nvPr>
            <p:ph type="dt" sz="quarter" idx="10"/>
          </p:nvPr>
        </p:nvSpPr>
        <p:spPr/>
        <p:txBody>
          <a:bodyPr/>
          <a:lstStyle/>
          <a:p>
            <a:pPr>
              <a:defRPr/>
            </a:pPr>
            <a:fld id="{F9C74AE1-DFF5-4E59-A68D-F9DD4D966CE5}" type="datetime1">
              <a:rPr lang="zh-CN" altLang="en-US"/>
              <a:pPr>
                <a:defRPr/>
              </a:pPr>
              <a:t>2019/11/6</a:t>
            </a:fld>
            <a:endParaRPr lang="en-US" altLang="zh-CN"/>
          </a:p>
        </p:txBody>
      </p:sp>
      <p:sp>
        <p:nvSpPr>
          <p:cNvPr id="409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A1500A81-907B-43EB-B869-5DA1B75E42AB}" type="slidenum">
              <a:rPr lang="zh-CN" altLang="en-US" sz="1800" smtClean="0">
                <a:solidFill>
                  <a:srgbClr val="00FF00"/>
                </a:solidFill>
                <a:ea typeface="宋体" panose="02010600030101010101" pitchFamily="2" charset="-122"/>
              </a:rPr>
              <a:pPr/>
              <a:t>18</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wipe(left)">
                                      <p:cBhvr>
                                        <p:cTn id="7" dur="500"/>
                                        <p:tgtEl>
                                          <p:spTgt spid="272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wipe(left)">
                                      <p:cBhvr>
                                        <p:cTn id="12" dur="500"/>
                                        <p:tgtEl>
                                          <p:spTgt spid="272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87">
                                            <p:txEl>
                                              <p:pRg st="2" end="2"/>
                                            </p:txEl>
                                          </p:spTgt>
                                        </p:tgtEl>
                                        <p:attrNameLst>
                                          <p:attrName>style.visibility</p:attrName>
                                        </p:attrNameLst>
                                      </p:cBhvr>
                                      <p:to>
                                        <p:strVal val="visible"/>
                                      </p:to>
                                    </p:set>
                                    <p:animEffect transition="in" filter="wipe(left)">
                                      <p:cBhvr>
                                        <p:cTn id="17" dur="500"/>
                                        <p:tgtEl>
                                          <p:spTgt spid="272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2387">
                                            <p:txEl>
                                              <p:pRg st="3" end="3"/>
                                            </p:txEl>
                                          </p:spTgt>
                                        </p:tgtEl>
                                        <p:attrNameLst>
                                          <p:attrName>style.visibility</p:attrName>
                                        </p:attrNameLst>
                                      </p:cBhvr>
                                      <p:to>
                                        <p:strVal val="visible"/>
                                      </p:to>
                                    </p:set>
                                    <p:animEffect transition="in" filter="wipe(left)">
                                      <p:cBhvr>
                                        <p:cTn id="22" dur="500"/>
                                        <p:tgtEl>
                                          <p:spTgt spid="272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2387">
                                            <p:txEl>
                                              <p:pRg st="4" end="4"/>
                                            </p:txEl>
                                          </p:spTgt>
                                        </p:tgtEl>
                                        <p:attrNameLst>
                                          <p:attrName>style.visibility</p:attrName>
                                        </p:attrNameLst>
                                      </p:cBhvr>
                                      <p:to>
                                        <p:strVal val="visible"/>
                                      </p:to>
                                    </p:set>
                                    <p:animEffect transition="in" filter="wipe(left)">
                                      <p:cBhvr>
                                        <p:cTn id="27" dur="500"/>
                                        <p:tgtEl>
                                          <p:spTgt spid="2723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2387">
                                            <p:txEl>
                                              <p:pRg st="5" end="5"/>
                                            </p:txEl>
                                          </p:spTgt>
                                        </p:tgtEl>
                                        <p:attrNameLst>
                                          <p:attrName>style.visibility</p:attrName>
                                        </p:attrNameLst>
                                      </p:cBhvr>
                                      <p:to>
                                        <p:strVal val="visible"/>
                                      </p:to>
                                    </p:set>
                                    <p:animEffect transition="in" filter="wipe(left)">
                                      <p:cBhvr>
                                        <p:cTn id="32" dur="500"/>
                                        <p:tgtEl>
                                          <p:spTgt spid="272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2.</a:t>
            </a:r>
            <a:r>
              <a:rPr lang="zh-CN" altLang="en-US" smtClean="0">
                <a:ea typeface="黑体" panose="02010609060101010101" pitchFamily="49" charset="-122"/>
              </a:rPr>
              <a:t>故障的机器数</a:t>
            </a:r>
          </a:p>
        </p:txBody>
      </p:sp>
      <p:sp>
        <p:nvSpPr>
          <p:cNvPr id="273411" name="Rectangle 3"/>
          <p:cNvSpPr>
            <a:spLocks noGrp="1" noChangeArrowheads="1"/>
          </p:cNvSpPr>
          <p:nvPr>
            <p:ph idx="1"/>
          </p:nvPr>
        </p:nvSpPr>
        <p:spPr>
          <a:xfrm>
            <a:off x="685800" y="1162050"/>
            <a:ext cx="8153400" cy="438150"/>
          </a:xfrm>
        </p:spPr>
        <p:txBody>
          <a:bodyPr/>
          <a:lstStyle/>
          <a:p>
            <a:pPr eaLnBrk="1" hangingPunct="1">
              <a:buFont typeface="Wingdings" panose="05000000000000000000" pitchFamily="2" charset="2"/>
              <a:buNone/>
            </a:pPr>
            <a:r>
              <a:rPr lang="en-US" altLang="zh-CN" sz="2400" smtClean="0">
                <a:ea typeface="黑体" panose="02010609060101010101" pitchFamily="49" charset="-122"/>
              </a:rPr>
              <a:t>	    </a:t>
            </a:r>
            <a:r>
              <a:rPr lang="zh-CN" altLang="en-US" sz="2400" smtClean="0">
                <a:ea typeface="黑体" panose="02010609060101010101" pitchFamily="49" charset="-122"/>
              </a:rPr>
              <a:t>假定</a:t>
            </a:r>
            <a:r>
              <a:rPr lang="en-US" altLang="zh-CN" sz="2400" smtClean="0">
                <a:ea typeface="黑体" panose="02010609060101010101" pitchFamily="49" charset="-122"/>
              </a:rPr>
              <a:t>N(t)</a:t>
            </a:r>
            <a:r>
              <a:rPr lang="zh-CN" altLang="en-US" sz="2400" smtClean="0">
                <a:ea typeface="黑体" panose="02010609060101010101" pitchFamily="49" charset="-122"/>
              </a:rPr>
              <a:t>表示在时刻</a:t>
            </a:r>
            <a:r>
              <a:rPr lang="en-US" altLang="zh-CN" sz="2400" smtClean="0">
                <a:ea typeface="黑体" panose="02010609060101010101" pitchFamily="49" charset="-122"/>
              </a:rPr>
              <a:t>t</a:t>
            </a:r>
            <a:r>
              <a:rPr lang="zh-CN" altLang="en-US" sz="2400" smtClean="0">
                <a:ea typeface="黑体" panose="02010609060101010101" pitchFamily="49" charset="-122"/>
              </a:rPr>
              <a:t>发生故障的机器数，</a:t>
            </a:r>
            <a:r>
              <a:rPr lang="zh-CN" altLang="en-US" sz="2400" smtClean="0">
                <a:ea typeface="黑体" panose="02010609060101010101" pitchFamily="49" charset="-122"/>
                <a:sym typeface="Symbol" panose="05050102010706020507" pitchFamily="18" charset="2"/>
              </a:rPr>
              <a:t>令</a:t>
            </a:r>
          </a:p>
        </p:txBody>
      </p:sp>
      <p:sp>
        <p:nvSpPr>
          <p:cNvPr id="273412" name="Rectangle 4"/>
          <p:cNvSpPr>
            <a:spLocks noChangeArrowheads="1"/>
          </p:cNvSpPr>
          <p:nvPr/>
        </p:nvSpPr>
        <p:spPr bwMode="auto">
          <a:xfrm>
            <a:off x="1143000" y="1693863"/>
            <a:ext cx="7772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ij</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P{N(t+t)</a:t>
            </a:r>
            <a:r>
              <a:rPr lang="zh-CN" altLang="en-US" sz="2400">
                <a:sym typeface="Symbol" panose="05050102010706020507" pitchFamily="18" charset="2"/>
              </a:rPr>
              <a:t>＝</a:t>
            </a:r>
            <a:r>
              <a:rPr lang="en-US" altLang="zh-CN" sz="2400">
                <a:sym typeface="Symbol" panose="05050102010706020507" pitchFamily="18" charset="2"/>
              </a:rPr>
              <a:t>j|N(t)</a:t>
            </a:r>
            <a:r>
              <a:rPr lang="zh-CN" altLang="en-US" sz="2400">
                <a:sym typeface="Symbol" panose="05050102010706020507" pitchFamily="18" charset="2"/>
              </a:rPr>
              <a:t>＝</a:t>
            </a:r>
            <a:r>
              <a:rPr lang="en-US" altLang="zh-CN" sz="2400">
                <a:sym typeface="Symbol" panose="05050102010706020507" pitchFamily="18" charset="2"/>
              </a:rPr>
              <a:t>i}</a:t>
            </a:r>
            <a:r>
              <a:rPr lang="zh-CN" altLang="en-US" sz="2400">
                <a:sym typeface="Symbol" panose="05050102010706020507" pitchFamily="18" charset="2"/>
              </a:rPr>
              <a:t>，</a:t>
            </a:r>
            <a:r>
              <a:rPr lang="en-US" altLang="zh-CN" sz="2400">
                <a:sym typeface="Symbol" panose="05050102010706020507" pitchFamily="18" charset="2"/>
              </a:rPr>
              <a:t>i,j</a:t>
            </a:r>
            <a:r>
              <a:rPr lang="zh-CN" altLang="en-US" sz="2400">
                <a:sym typeface="Symbol" panose="05050102010706020507" pitchFamily="18" charset="2"/>
              </a:rPr>
              <a:t>＝</a:t>
            </a:r>
            <a:r>
              <a:rPr lang="en-US" altLang="zh-CN" sz="2400">
                <a:sym typeface="Symbol" panose="05050102010706020507" pitchFamily="18" charset="2"/>
              </a:rPr>
              <a:t>0,1,2,…</a:t>
            </a:r>
          </a:p>
          <a:p>
            <a:pPr eaLnBrk="1" hangingPunct="1">
              <a:buClrTx/>
              <a:buFontTx/>
              <a:buNone/>
            </a:pPr>
            <a:r>
              <a:rPr lang="zh-CN" altLang="en-US" sz="2400">
                <a:sym typeface="Symbol" panose="05050102010706020507" pitchFamily="18" charset="2"/>
              </a:rPr>
              <a:t>则类似于</a:t>
            </a:r>
            <a:r>
              <a:rPr lang="en-US" altLang="zh-CN" sz="2400">
                <a:sym typeface="Symbol" panose="05050102010706020507" pitchFamily="18" charset="2"/>
              </a:rPr>
              <a:t>§6.1</a:t>
            </a:r>
            <a:r>
              <a:rPr lang="zh-CN" altLang="en-US" sz="2400">
                <a:sym typeface="Symbol" panose="05050102010706020507" pitchFamily="18" charset="2"/>
              </a:rPr>
              <a:t>的分析可得</a:t>
            </a:r>
          </a:p>
        </p:txBody>
      </p:sp>
      <p:graphicFrame>
        <p:nvGraphicFramePr>
          <p:cNvPr id="273413" name="Object 2"/>
          <p:cNvGraphicFramePr>
            <a:graphicFrameLocks noChangeAspect="1"/>
          </p:cNvGraphicFramePr>
          <p:nvPr/>
        </p:nvGraphicFramePr>
        <p:xfrm>
          <a:off x="1365250" y="2759075"/>
          <a:ext cx="7029450" cy="1381125"/>
        </p:xfrm>
        <a:graphic>
          <a:graphicData uri="http://schemas.openxmlformats.org/presentationml/2006/ole">
            <mc:AlternateContent xmlns:mc="http://schemas.openxmlformats.org/markup-compatibility/2006">
              <mc:Choice xmlns:v="urn:schemas-microsoft-com:vml" Requires="v">
                <p:oleObj spid="_x0000_s43025" name="Equation" r:id="rId4" imgW="3543300" imgH="698500" progId="Equation.3">
                  <p:embed/>
                </p:oleObj>
              </mc:Choice>
              <mc:Fallback>
                <p:oleObj name="Equation" r:id="rId4" imgW="3543300" imgH="698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250" y="2759075"/>
                        <a:ext cx="7029450"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4" name="Rectangle 6"/>
          <p:cNvSpPr>
            <a:spLocks noChangeArrowheads="1"/>
          </p:cNvSpPr>
          <p:nvPr/>
        </p:nvSpPr>
        <p:spPr bwMode="auto">
          <a:xfrm>
            <a:off x="1066800" y="4329113"/>
            <a:ext cx="7848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a:sym typeface="Symbol" panose="05050102010706020507" pitchFamily="18" charset="2"/>
              </a:rPr>
              <a:t>于是，</a:t>
            </a:r>
            <a:r>
              <a:rPr lang="en-US" altLang="zh-CN" sz="2400">
                <a:sym typeface="Symbol" panose="05050102010706020507" pitchFamily="18" charset="2"/>
              </a:rPr>
              <a:t>{N(t)</a:t>
            </a:r>
            <a:r>
              <a:rPr lang="zh-CN" altLang="en-US" sz="2400">
                <a:sym typeface="Symbol" panose="05050102010706020507" pitchFamily="18" charset="2"/>
              </a:rPr>
              <a:t>，</a:t>
            </a:r>
            <a:r>
              <a:rPr lang="en-US" altLang="zh-CN" sz="2400">
                <a:sym typeface="Symbol" panose="05050102010706020507" pitchFamily="18" charset="2"/>
              </a:rPr>
              <a:t>t0}</a:t>
            </a:r>
            <a:r>
              <a:rPr lang="zh-CN" altLang="en-US" sz="2400">
                <a:sym typeface="Symbol" panose="05050102010706020507" pitchFamily="18" charset="2"/>
              </a:rPr>
              <a:t>是有限状态空间</a:t>
            </a:r>
            <a:r>
              <a:rPr lang="en-US" altLang="zh-CN" sz="2400">
                <a:sym typeface="Symbol" panose="05050102010706020507" pitchFamily="18" charset="2"/>
              </a:rPr>
              <a:t>E</a:t>
            </a:r>
            <a:r>
              <a:rPr lang="zh-CN" altLang="en-US" sz="2400">
                <a:sym typeface="Symbol" panose="05050102010706020507" pitchFamily="18" charset="2"/>
              </a:rPr>
              <a:t>＝</a:t>
            </a:r>
            <a:r>
              <a:rPr lang="en-US" altLang="zh-CN" sz="2400">
                <a:sym typeface="Symbol" panose="05050102010706020507" pitchFamily="18" charset="2"/>
              </a:rPr>
              <a:t>{0,1,2,…,c}</a:t>
            </a:r>
            <a:r>
              <a:rPr lang="zh-CN" altLang="en-US" sz="2400">
                <a:sym typeface="Symbol" panose="05050102010706020507" pitchFamily="18" charset="2"/>
              </a:rPr>
              <a:t>上的生灭过程，而且顾客源是有限的，其参数为</a:t>
            </a:r>
          </a:p>
        </p:txBody>
      </p:sp>
      <p:graphicFrame>
        <p:nvGraphicFramePr>
          <p:cNvPr id="273415" name="Object 3"/>
          <p:cNvGraphicFramePr>
            <a:graphicFrameLocks noChangeAspect="1"/>
          </p:cNvGraphicFramePr>
          <p:nvPr/>
        </p:nvGraphicFramePr>
        <p:xfrm>
          <a:off x="2224088" y="5486400"/>
          <a:ext cx="4557712" cy="1004888"/>
        </p:xfrm>
        <a:graphic>
          <a:graphicData uri="http://schemas.openxmlformats.org/presentationml/2006/ole">
            <mc:AlternateContent xmlns:mc="http://schemas.openxmlformats.org/markup-compatibility/2006">
              <mc:Choice xmlns:v="urn:schemas-microsoft-com:vml" Requires="v">
                <p:oleObj spid="_x0000_s43026" name="Equation" r:id="rId6" imgW="2133600" imgH="469900" progId="Equation.3">
                  <p:embed/>
                </p:oleObj>
              </mc:Choice>
              <mc:Fallback>
                <p:oleObj name="Equation" r:id="rId6" imgW="2133600" imgH="4699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4088" y="5486400"/>
                        <a:ext cx="4557712"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9258AAF2-8962-446D-B87B-C5FEF73DA220}" type="datetime1">
              <a:rPr lang="zh-CN" altLang="en-US"/>
              <a:pPr>
                <a:defRPr/>
              </a:pPr>
              <a:t>2019/11/6</a:t>
            </a:fld>
            <a:endParaRPr lang="en-US" altLang="zh-CN"/>
          </a:p>
        </p:txBody>
      </p:sp>
      <p:sp>
        <p:nvSpPr>
          <p:cNvPr id="4301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DF6BF93D-E24A-4C6E-898B-58840D4AB46C}" type="slidenum">
              <a:rPr lang="zh-CN" altLang="en-US" sz="1800" smtClean="0">
                <a:solidFill>
                  <a:srgbClr val="00FF00"/>
                </a:solidFill>
                <a:ea typeface="宋体" panose="02010600030101010101" pitchFamily="2" charset="-122"/>
              </a:rPr>
              <a:pPr/>
              <a:t>19</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up)">
                                      <p:cBhvr>
                                        <p:cTn id="7" dur="500"/>
                                        <p:tgtEl>
                                          <p:spTgt spid="27341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3412">
                                            <p:txEl>
                                              <p:pRg st="0" end="0"/>
                                            </p:txEl>
                                          </p:spTgt>
                                        </p:tgtEl>
                                        <p:attrNameLst>
                                          <p:attrName>style.visibility</p:attrName>
                                        </p:attrNameLst>
                                      </p:cBhvr>
                                      <p:to>
                                        <p:strVal val="visible"/>
                                      </p:to>
                                    </p:set>
                                    <p:animEffect transition="in" filter="wipe(up)">
                                      <p:cBhvr>
                                        <p:cTn id="11" dur="500"/>
                                        <p:tgtEl>
                                          <p:spTgt spid="27341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73412">
                                            <p:txEl>
                                              <p:pRg st="1" end="1"/>
                                            </p:txEl>
                                          </p:spTgt>
                                        </p:tgtEl>
                                        <p:attrNameLst>
                                          <p:attrName>style.visibility</p:attrName>
                                        </p:attrNameLst>
                                      </p:cBhvr>
                                      <p:to>
                                        <p:strVal val="visible"/>
                                      </p:to>
                                    </p:set>
                                    <p:animEffect transition="in" filter="wipe(up)">
                                      <p:cBhvr>
                                        <p:cTn id="16" dur="500"/>
                                        <p:tgtEl>
                                          <p:spTgt spid="27341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73413"/>
                                        </p:tgtEl>
                                        <p:attrNameLst>
                                          <p:attrName>style.visibility</p:attrName>
                                        </p:attrNameLst>
                                      </p:cBhvr>
                                      <p:to>
                                        <p:strVal val="visible"/>
                                      </p:to>
                                    </p:set>
                                    <p:animEffect transition="in" filter="wipe(up)">
                                      <p:cBhvr>
                                        <p:cTn id="21" dur="500"/>
                                        <p:tgtEl>
                                          <p:spTgt spid="2734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73414"/>
                                        </p:tgtEl>
                                        <p:attrNameLst>
                                          <p:attrName>style.visibility</p:attrName>
                                        </p:attrNameLst>
                                      </p:cBhvr>
                                      <p:to>
                                        <p:strVal val="visible"/>
                                      </p:to>
                                    </p:set>
                                    <p:animEffect transition="in" filter="wipe(up)">
                                      <p:cBhvr>
                                        <p:cTn id="26" dur="500"/>
                                        <p:tgtEl>
                                          <p:spTgt spid="2734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73415"/>
                                        </p:tgtEl>
                                        <p:attrNameLst>
                                          <p:attrName>style.visibility</p:attrName>
                                        </p:attrNameLst>
                                      </p:cBhvr>
                                      <p:to>
                                        <p:strVal val="visible"/>
                                      </p:to>
                                    </p:set>
                                    <p:animEffect transition="in" filter="wipe(up)">
                                      <p:cBhvr>
                                        <p:cTn id="31" dur="500"/>
                                        <p:tgtEl>
                                          <p:spTgt spid="273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advAuto="0"/>
      <p:bldP spid="273412" grpId="0" build="p" autoUpdateAnimBg="0"/>
      <p:bldP spid="27341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上一讲内容回顾</a:t>
            </a:r>
          </a:p>
        </p:txBody>
      </p:sp>
      <p:sp>
        <p:nvSpPr>
          <p:cNvPr id="332803" name="Rectangle 3"/>
          <p:cNvSpPr>
            <a:spLocks noGrp="1" noChangeArrowheads="1"/>
          </p:cNvSpPr>
          <p:nvPr>
            <p:ph type="body" idx="1"/>
          </p:nvPr>
        </p:nvSpPr>
        <p:spPr>
          <a:xfrm>
            <a:off x="1187450" y="1108075"/>
            <a:ext cx="7559675" cy="3024188"/>
          </a:xfrm>
        </p:spPr>
        <p:txBody>
          <a:bodyPr/>
          <a:lstStyle/>
          <a:p>
            <a:pPr eaLnBrk="1" hangingPunct="1">
              <a:lnSpc>
                <a:spcPct val="150000"/>
              </a:lnSpc>
              <a:buFont typeface="Wingdings" panose="05000000000000000000" pitchFamily="2" charset="2"/>
              <a:buChar char="Ø"/>
            </a:pPr>
            <a:r>
              <a:rPr lang="en-US" altLang="zh-CN" sz="4000" smtClean="0">
                <a:solidFill>
                  <a:srgbClr val="0000FF"/>
                </a:solidFill>
                <a:latin typeface="黑体" panose="02010609060101010101" pitchFamily="49" charset="-122"/>
                <a:ea typeface="黑体" panose="02010609060101010101" pitchFamily="49" charset="-122"/>
              </a:rPr>
              <a:t>M/M/c/</a:t>
            </a:r>
            <a:r>
              <a:rPr lang="en-US" altLang="zh-CN" sz="4000" smtClean="0">
                <a:solidFill>
                  <a:srgbClr val="0000FF"/>
                </a:solidFill>
                <a:latin typeface="黑体" panose="02010609060101010101" pitchFamily="49" charset="-122"/>
                <a:ea typeface="黑体" panose="02010609060101010101" pitchFamily="49" charset="-122"/>
                <a:sym typeface="Symbol" panose="05050102010706020507" pitchFamily="18" charset="2"/>
              </a:rPr>
              <a:t>K</a:t>
            </a:r>
            <a:r>
              <a:rPr lang="zh-CN" altLang="en-US" sz="4000" smtClean="0">
                <a:solidFill>
                  <a:srgbClr val="0000FF"/>
                </a:solidFill>
                <a:latin typeface="黑体" panose="02010609060101010101" pitchFamily="49" charset="-122"/>
                <a:ea typeface="黑体" panose="02010609060101010101" pitchFamily="49" charset="-122"/>
                <a:sym typeface="Symbol" panose="05050102010706020507" pitchFamily="18" charset="2"/>
              </a:rPr>
              <a:t>混合制排队系统</a:t>
            </a:r>
          </a:p>
          <a:p>
            <a:pPr lvl="1" eaLnBrk="1" hangingPunct="1">
              <a:lnSpc>
                <a:spcPct val="150000"/>
              </a:lnSpc>
              <a:buClr>
                <a:srgbClr val="FF0000"/>
              </a:buClr>
              <a:buFontTx/>
              <a:buChar char="•"/>
            </a:pPr>
            <a:r>
              <a:rPr lang="zh-CN" altLang="en-US" sz="3200" smtClean="0">
                <a:solidFill>
                  <a:srgbClr val="CC00CC"/>
                </a:solidFill>
                <a:latin typeface="黑体" panose="02010609060101010101" pitchFamily="49" charset="-122"/>
                <a:ea typeface="黑体" panose="02010609060101010101" pitchFamily="49" charset="-122"/>
              </a:rPr>
              <a:t>问题的引入</a:t>
            </a:r>
          </a:p>
          <a:p>
            <a:pPr lvl="1" eaLnBrk="1" hangingPunct="1">
              <a:lnSpc>
                <a:spcPct val="150000"/>
              </a:lnSpc>
              <a:buClr>
                <a:srgbClr val="FF0000"/>
              </a:buClr>
              <a:buFontTx/>
              <a:buChar char="•"/>
            </a:pPr>
            <a:r>
              <a:rPr lang="zh-CN" altLang="en-US" sz="3200" smtClean="0">
                <a:solidFill>
                  <a:srgbClr val="CC00CC"/>
                </a:solidFill>
                <a:latin typeface="黑体" panose="02010609060101010101" pitchFamily="49" charset="-122"/>
                <a:ea typeface="黑体" panose="02010609060101010101" pitchFamily="49" charset="-122"/>
              </a:rPr>
              <a:t>队长</a:t>
            </a:r>
          </a:p>
          <a:p>
            <a:pPr lvl="1" eaLnBrk="1" hangingPunct="1">
              <a:lnSpc>
                <a:spcPct val="150000"/>
              </a:lnSpc>
              <a:buClr>
                <a:srgbClr val="FF0000"/>
              </a:buClr>
              <a:buFontTx/>
              <a:buChar char="•"/>
            </a:pPr>
            <a:r>
              <a:rPr lang="zh-CN" altLang="en-US" sz="3200" smtClean="0">
                <a:solidFill>
                  <a:srgbClr val="CC00CC"/>
                </a:solidFill>
                <a:latin typeface="黑体" panose="02010609060101010101" pitchFamily="49" charset="-122"/>
                <a:ea typeface="黑体" panose="02010609060101010101" pitchFamily="49" charset="-122"/>
              </a:rPr>
              <a:t>等待时间与逗留时间</a:t>
            </a:r>
            <a:endParaRPr lang="zh-CN" altLang="en-US" sz="3600" smtClean="0">
              <a:solidFill>
                <a:srgbClr val="CC00CC"/>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6" name="日期占位符 5"/>
          <p:cNvSpPr>
            <a:spLocks noGrp="1"/>
          </p:cNvSpPr>
          <p:nvPr>
            <p:ph type="dt" sz="quarter" idx="10"/>
          </p:nvPr>
        </p:nvSpPr>
        <p:spPr/>
        <p:txBody>
          <a:bodyPr/>
          <a:lstStyle/>
          <a:p>
            <a:pPr>
              <a:defRPr/>
            </a:pPr>
            <a:fld id="{5B055E64-B36A-4DFE-814A-19EFDD7202F1}" type="datetime1">
              <a:rPr lang="zh-CN" altLang="en-US"/>
              <a:pPr>
                <a:defRPr/>
              </a:pPr>
              <a:t>2019/11/6</a:t>
            </a:fld>
            <a:endParaRPr lang="en-US" altLang="zh-CN"/>
          </a:p>
        </p:txBody>
      </p:sp>
      <p:graphicFrame>
        <p:nvGraphicFramePr>
          <p:cNvPr id="8" name="Object 6"/>
          <p:cNvGraphicFramePr>
            <a:graphicFrameLocks noChangeAspect="1"/>
          </p:cNvGraphicFramePr>
          <p:nvPr/>
        </p:nvGraphicFramePr>
        <p:xfrm>
          <a:off x="5842000" y="320675"/>
          <a:ext cx="3136900" cy="2351088"/>
        </p:xfrm>
        <a:graphic>
          <a:graphicData uri="http://schemas.openxmlformats.org/presentationml/2006/ole">
            <mc:AlternateContent xmlns:mc="http://schemas.openxmlformats.org/markup-compatibility/2006">
              <mc:Choice xmlns:v="urn:schemas-microsoft-com:vml" Requires="v">
                <p:oleObj spid="_x0000_s8211" name="Equation" r:id="rId4" imgW="1973634" imgH="1447728" progId="Equation.DSMT4">
                  <p:embed/>
                </p:oleObj>
              </mc:Choice>
              <mc:Fallback>
                <p:oleObj name="Equation" r:id="rId4" imgW="1973634" imgH="1447728"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0" y="320675"/>
                        <a:ext cx="3136900" cy="2351088"/>
                      </a:xfrm>
                      <a:prstGeom prst="rect">
                        <a:avLst/>
                      </a:prstGeom>
                      <a:solidFill>
                        <a:srgbClr val="9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1117600" y="2708275"/>
          <a:ext cx="7861300" cy="3806825"/>
        </p:xfrm>
        <a:graphic>
          <a:graphicData uri="http://schemas.openxmlformats.org/presentationml/2006/ole">
            <mc:AlternateContent xmlns:mc="http://schemas.openxmlformats.org/markup-compatibility/2006">
              <mc:Choice xmlns:v="urn:schemas-microsoft-com:vml" Requires="v">
                <p:oleObj spid="_x0000_s8212" name="Equation" r:id="rId6" imgW="3962400" imgH="1930400" progId="Equation.DSMT4">
                  <p:embed/>
                </p:oleObj>
              </mc:Choice>
              <mc:Fallback>
                <p:oleObj name="Equation" r:id="rId6" imgW="3962400" imgH="19304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600" y="2708275"/>
                        <a:ext cx="7861300" cy="3806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4"/>
          <p:cNvGraphicFramePr>
            <a:graphicFrameLocks noChangeAspect="1"/>
          </p:cNvGraphicFramePr>
          <p:nvPr/>
        </p:nvGraphicFramePr>
        <p:xfrm>
          <a:off x="1058863" y="1992313"/>
          <a:ext cx="7920037" cy="4522787"/>
        </p:xfrm>
        <a:graphic>
          <a:graphicData uri="http://schemas.openxmlformats.org/presentationml/2006/ole">
            <mc:AlternateContent xmlns:mc="http://schemas.openxmlformats.org/markup-compatibility/2006">
              <mc:Choice xmlns:v="urn:schemas-microsoft-com:vml" Requires="v">
                <p:oleObj spid="_x0000_s8213" name="Equation" r:id="rId8" imgW="4102100" imgH="2336800" progId="Equation.DSMT4">
                  <p:embed/>
                </p:oleObj>
              </mc:Choice>
              <mc:Fallback>
                <p:oleObj name="Equation" r:id="rId8" imgW="4102100" imgH="23368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8863" y="1992313"/>
                        <a:ext cx="7920037" cy="4522787"/>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D9A4C185-7C69-4506-AFD5-22D2EF492DCE}" type="slidenum">
              <a:rPr lang="zh-CN" altLang="en-US" sz="1800" smtClean="0">
                <a:solidFill>
                  <a:srgbClr val="00FF00"/>
                </a:solidFill>
                <a:ea typeface="宋体" panose="02010600030101010101" pitchFamily="2" charset="-122"/>
              </a:rPr>
              <a:pPr/>
              <a:t>2</a:t>
            </a:fld>
            <a:endParaRPr lang="zh-CN" altLang="en-US" sz="1800" smtClean="0">
              <a:solidFill>
                <a:srgbClr val="00FF00"/>
              </a:solidFill>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 calcmode="lin" valueType="num">
                                      <p:cBhvr additive="base">
                                        <p:cTn id="7" dur="500" fill="hold"/>
                                        <p:tgtEl>
                                          <p:spTgt spid="332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28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2803">
                                            <p:txEl>
                                              <p:pRg st="1" end="1"/>
                                            </p:txEl>
                                          </p:spTgt>
                                        </p:tgtEl>
                                        <p:attrNameLst>
                                          <p:attrName>style.visibility</p:attrName>
                                        </p:attrNameLst>
                                      </p:cBhvr>
                                      <p:to>
                                        <p:strVal val="visible"/>
                                      </p:to>
                                    </p:set>
                                    <p:anim calcmode="lin" valueType="num">
                                      <p:cBhvr additive="base">
                                        <p:cTn id="11" dur="500" fill="hold"/>
                                        <p:tgtEl>
                                          <p:spTgt spid="3328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28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2803">
                                            <p:txEl>
                                              <p:pRg st="2" end="2"/>
                                            </p:txEl>
                                          </p:spTgt>
                                        </p:tgtEl>
                                        <p:attrNameLst>
                                          <p:attrName>style.visibility</p:attrName>
                                        </p:attrNameLst>
                                      </p:cBhvr>
                                      <p:to>
                                        <p:strVal val="visible"/>
                                      </p:to>
                                    </p:set>
                                    <p:anim calcmode="lin" valueType="num">
                                      <p:cBhvr additive="base">
                                        <p:cTn id="15" dur="500" fill="hold"/>
                                        <p:tgtEl>
                                          <p:spTgt spid="3328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2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ox(out)">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xit" presetSubtype="0" fill="hold" nodeType="click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2" presetClass="entr" presetSubtype="4" fill="hold" grpId="0" nodeType="withEffect">
                                  <p:stCondLst>
                                    <p:cond delay="0"/>
                                  </p:stCondLst>
                                  <p:childTnLst>
                                    <p:set>
                                      <p:cBhvr>
                                        <p:cTn id="36" dur="1" fill="hold">
                                          <p:stCondLst>
                                            <p:cond delay="0"/>
                                          </p:stCondLst>
                                        </p:cTn>
                                        <p:tgtEl>
                                          <p:spTgt spid="332803">
                                            <p:txEl>
                                              <p:pRg st="3" end="3"/>
                                            </p:txEl>
                                          </p:spTgt>
                                        </p:tgtEl>
                                        <p:attrNameLst>
                                          <p:attrName>style.visibility</p:attrName>
                                        </p:attrNameLst>
                                      </p:cBhvr>
                                      <p:to>
                                        <p:strVal val="visible"/>
                                      </p:to>
                                    </p:set>
                                    <p:anim calcmode="lin" valueType="num">
                                      <p:cBhvr additive="base">
                                        <p:cTn id="37" dur="500" fill="hold"/>
                                        <p:tgtEl>
                                          <p:spTgt spid="33280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2803">
                                            <p:txEl>
                                              <p:pRg st="3" end="3"/>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4"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ea typeface="黑体" panose="02010609060101010101" pitchFamily="49" charset="-122"/>
                <a:sym typeface="Symbol" panose="05050102010706020507" pitchFamily="18" charset="2"/>
              </a:rPr>
              <a:t>状态转移速度图</a:t>
            </a:r>
            <a:endParaRPr lang="zh-CN" altLang="en-US" smtClean="0">
              <a:ea typeface="黑体" panose="02010609060101010101" pitchFamily="49" charset="-122"/>
            </a:endParaRPr>
          </a:p>
        </p:txBody>
      </p:sp>
      <p:sp>
        <p:nvSpPr>
          <p:cNvPr id="45059" name="Rectangle 3"/>
          <p:cNvSpPr>
            <a:spLocks noGrp="1" noChangeArrowheads="1"/>
          </p:cNvSpPr>
          <p:nvPr>
            <p:ph idx="1"/>
          </p:nvPr>
        </p:nvSpPr>
        <p:spPr>
          <a:xfrm>
            <a:off x="1143000" y="1219200"/>
            <a:ext cx="7772400" cy="427038"/>
          </a:xfrm>
        </p:spPr>
        <p:txBody>
          <a:bodyPr/>
          <a:lstStyle/>
          <a:p>
            <a:pPr eaLnBrk="1" hangingPunct="1">
              <a:lnSpc>
                <a:spcPct val="100000"/>
              </a:lnSpc>
              <a:buClrTx/>
              <a:buFontTx/>
              <a:buNone/>
            </a:pPr>
            <a:endParaRPr lang="zh-CN" altLang="zh-CN" smtClean="0">
              <a:ea typeface="黑体" panose="02010609060101010101" pitchFamily="49" charset="-122"/>
              <a:sym typeface="Symbol" panose="05050102010706020507" pitchFamily="18" charset="2"/>
            </a:endParaRPr>
          </a:p>
        </p:txBody>
      </p:sp>
      <p:grpSp>
        <p:nvGrpSpPr>
          <p:cNvPr id="45060" name="Group 4"/>
          <p:cNvGrpSpPr>
            <a:grpSpLocks/>
          </p:cNvGrpSpPr>
          <p:nvPr/>
        </p:nvGrpSpPr>
        <p:grpSpPr bwMode="auto">
          <a:xfrm>
            <a:off x="1371600" y="2832100"/>
            <a:ext cx="7413625" cy="547688"/>
            <a:chOff x="864" y="1784"/>
            <a:chExt cx="2627" cy="345"/>
          </a:xfrm>
        </p:grpSpPr>
        <p:sp>
          <p:nvSpPr>
            <p:cNvPr id="45088" name="Oval 5"/>
            <p:cNvSpPr>
              <a:spLocks noChangeArrowheads="1"/>
            </p:cNvSpPr>
            <p:nvPr/>
          </p:nvSpPr>
          <p:spPr bwMode="auto">
            <a:xfrm>
              <a:off x="864" y="1871"/>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45089" name="Rectangle 6"/>
            <p:cNvSpPr>
              <a:spLocks noChangeArrowheads="1"/>
            </p:cNvSpPr>
            <p:nvPr/>
          </p:nvSpPr>
          <p:spPr bwMode="auto">
            <a:xfrm>
              <a:off x="910" y="1841"/>
              <a:ext cx="1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0</a:t>
              </a:r>
            </a:p>
          </p:txBody>
        </p:sp>
        <p:sp>
          <p:nvSpPr>
            <p:cNvPr id="45090" name="Oval 7"/>
            <p:cNvSpPr>
              <a:spLocks noChangeArrowheads="1"/>
            </p:cNvSpPr>
            <p:nvPr/>
          </p:nvSpPr>
          <p:spPr bwMode="auto">
            <a:xfrm>
              <a:off x="1344" y="1871"/>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45091" name="Rectangle 8"/>
            <p:cNvSpPr>
              <a:spLocks noChangeArrowheads="1"/>
            </p:cNvSpPr>
            <p:nvPr/>
          </p:nvSpPr>
          <p:spPr bwMode="auto">
            <a:xfrm>
              <a:off x="1390" y="1841"/>
              <a:ext cx="1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1</a:t>
              </a:r>
            </a:p>
          </p:txBody>
        </p:sp>
        <p:sp>
          <p:nvSpPr>
            <p:cNvPr id="45092" name="Oval 9"/>
            <p:cNvSpPr>
              <a:spLocks noChangeArrowheads="1"/>
            </p:cNvSpPr>
            <p:nvPr/>
          </p:nvSpPr>
          <p:spPr bwMode="auto">
            <a:xfrm>
              <a:off x="1824" y="1871"/>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45093" name="Rectangle 10"/>
            <p:cNvSpPr>
              <a:spLocks noChangeArrowheads="1"/>
            </p:cNvSpPr>
            <p:nvPr/>
          </p:nvSpPr>
          <p:spPr bwMode="auto">
            <a:xfrm>
              <a:off x="1870" y="1841"/>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2</a:t>
              </a:r>
            </a:p>
          </p:txBody>
        </p:sp>
        <p:sp>
          <p:nvSpPr>
            <p:cNvPr id="45094" name="Oval 11"/>
            <p:cNvSpPr>
              <a:spLocks noChangeArrowheads="1"/>
            </p:cNvSpPr>
            <p:nvPr/>
          </p:nvSpPr>
          <p:spPr bwMode="auto">
            <a:xfrm>
              <a:off x="2763" y="1871"/>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45095" name="Rectangle 12"/>
            <p:cNvSpPr>
              <a:spLocks noChangeArrowheads="1"/>
            </p:cNvSpPr>
            <p:nvPr/>
          </p:nvSpPr>
          <p:spPr bwMode="auto">
            <a:xfrm>
              <a:off x="2806" y="1846"/>
              <a:ext cx="1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c-1</a:t>
              </a:r>
            </a:p>
          </p:txBody>
        </p:sp>
        <p:sp>
          <p:nvSpPr>
            <p:cNvPr id="45096" name="Rectangle 13"/>
            <p:cNvSpPr>
              <a:spLocks noChangeArrowheads="1"/>
            </p:cNvSpPr>
            <p:nvPr/>
          </p:nvSpPr>
          <p:spPr bwMode="auto">
            <a:xfrm>
              <a:off x="2351" y="1784"/>
              <a:ext cx="1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a:t>
              </a:r>
            </a:p>
          </p:txBody>
        </p:sp>
        <p:sp>
          <p:nvSpPr>
            <p:cNvPr id="45097" name="Oval 14"/>
            <p:cNvSpPr>
              <a:spLocks noChangeArrowheads="1"/>
            </p:cNvSpPr>
            <p:nvPr/>
          </p:nvSpPr>
          <p:spPr bwMode="auto">
            <a:xfrm>
              <a:off x="3264" y="1862"/>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45098" name="Rectangle 15"/>
            <p:cNvSpPr>
              <a:spLocks noChangeArrowheads="1"/>
            </p:cNvSpPr>
            <p:nvPr/>
          </p:nvSpPr>
          <p:spPr bwMode="auto">
            <a:xfrm>
              <a:off x="3310" y="1845"/>
              <a:ext cx="1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c</a:t>
              </a:r>
            </a:p>
          </p:txBody>
        </p:sp>
      </p:grpSp>
      <p:grpSp>
        <p:nvGrpSpPr>
          <p:cNvPr id="3" name="Group 16"/>
          <p:cNvGrpSpPr>
            <a:grpSpLocks/>
          </p:cNvGrpSpPr>
          <p:nvPr/>
        </p:nvGrpSpPr>
        <p:grpSpPr bwMode="auto">
          <a:xfrm>
            <a:off x="1735138" y="2286000"/>
            <a:ext cx="1084262" cy="720725"/>
            <a:chOff x="1008" y="1584"/>
            <a:chExt cx="384" cy="454"/>
          </a:xfrm>
        </p:grpSpPr>
        <p:sp>
          <p:nvSpPr>
            <p:cNvPr id="45086" name="Rectangle 17"/>
            <p:cNvSpPr>
              <a:spLocks noChangeArrowheads="1"/>
            </p:cNvSpPr>
            <p:nvPr/>
          </p:nvSpPr>
          <p:spPr bwMode="auto">
            <a:xfrm>
              <a:off x="1093" y="1584"/>
              <a:ext cx="2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a:t>
              </a:r>
            </a:p>
          </p:txBody>
        </p:sp>
        <p:sp>
          <p:nvSpPr>
            <p:cNvPr id="45087" name="Arc 18"/>
            <p:cNvSpPr>
              <a:spLocks/>
            </p:cNvSpPr>
            <p:nvPr/>
          </p:nvSpPr>
          <p:spPr bwMode="auto">
            <a:xfrm flipH="1">
              <a:off x="1008" y="182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19"/>
          <p:cNvGrpSpPr>
            <a:grpSpLocks/>
          </p:cNvGrpSpPr>
          <p:nvPr/>
        </p:nvGrpSpPr>
        <p:grpSpPr bwMode="auto">
          <a:xfrm>
            <a:off x="1662113" y="3276600"/>
            <a:ext cx="1081087" cy="755650"/>
            <a:chOff x="1008" y="2208"/>
            <a:chExt cx="383" cy="476"/>
          </a:xfrm>
        </p:grpSpPr>
        <p:sp>
          <p:nvSpPr>
            <p:cNvPr id="45084" name="Rectangle 20"/>
            <p:cNvSpPr>
              <a:spLocks noChangeArrowheads="1"/>
            </p:cNvSpPr>
            <p:nvPr/>
          </p:nvSpPr>
          <p:spPr bwMode="auto">
            <a:xfrm>
              <a:off x="1109" y="2396"/>
              <a:ext cx="1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p>
          </p:txBody>
        </p:sp>
        <p:sp>
          <p:nvSpPr>
            <p:cNvPr id="45085" name="Arc 21"/>
            <p:cNvSpPr>
              <a:spLocks/>
            </p:cNvSpPr>
            <p:nvPr/>
          </p:nvSpPr>
          <p:spPr bwMode="auto">
            <a:xfrm flipV="1">
              <a:off x="1008" y="2208"/>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22"/>
          <p:cNvGrpSpPr>
            <a:grpSpLocks/>
          </p:cNvGrpSpPr>
          <p:nvPr/>
        </p:nvGrpSpPr>
        <p:grpSpPr bwMode="auto">
          <a:xfrm>
            <a:off x="3182938" y="2286000"/>
            <a:ext cx="1084262" cy="722313"/>
            <a:chOff x="1488" y="1584"/>
            <a:chExt cx="384" cy="455"/>
          </a:xfrm>
        </p:grpSpPr>
        <p:sp>
          <p:nvSpPr>
            <p:cNvPr id="45082" name="Rectangle 23"/>
            <p:cNvSpPr>
              <a:spLocks noChangeArrowheads="1"/>
            </p:cNvSpPr>
            <p:nvPr/>
          </p:nvSpPr>
          <p:spPr bwMode="auto">
            <a:xfrm>
              <a:off x="1490" y="1584"/>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(m-1)</a:t>
              </a:r>
            </a:p>
          </p:txBody>
        </p:sp>
        <p:sp>
          <p:nvSpPr>
            <p:cNvPr id="45083" name="Arc 24"/>
            <p:cNvSpPr>
              <a:spLocks/>
            </p:cNvSpPr>
            <p:nvPr/>
          </p:nvSpPr>
          <p:spPr bwMode="auto">
            <a:xfrm flipH="1">
              <a:off x="1488" y="1824"/>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25"/>
          <p:cNvGrpSpPr>
            <a:grpSpLocks/>
          </p:cNvGrpSpPr>
          <p:nvPr/>
        </p:nvGrpSpPr>
        <p:grpSpPr bwMode="auto">
          <a:xfrm>
            <a:off x="3109913" y="3278188"/>
            <a:ext cx="1081087" cy="754062"/>
            <a:chOff x="1488" y="2209"/>
            <a:chExt cx="383" cy="475"/>
          </a:xfrm>
        </p:grpSpPr>
        <p:sp>
          <p:nvSpPr>
            <p:cNvPr id="45080" name="Rectangle 26"/>
            <p:cNvSpPr>
              <a:spLocks noChangeArrowheads="1"/>
            </p:cNvSpPr>
            <p:nvPr/>
          </p:nvSpPr>
          <p:spPr bwMode="auto">
            <a:xfrm>
              <a:off x="1607" y="2396"/>
              <a:ext cx="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2</a:t>
              </a:r>
              <a:r>
                <a:rPr lang="en-US" altLang="zh-CN" sz="2400">
                  <a:sym typeface="Symbol" panose="05050102010706020507" pitchFamily="18" charset="2"/>
                </a:rPr>
                <a:t></a:t>
              </a:r>
            </a:p>
          </p:txBody>
        </p:sp>
        <p:sp>
          <p:nvSpPr>
            <p:cNvPr id="45081" name="Arc 27"/>
            <p:cNvSpPr>
              <a:spLocks/>
            </p:cNvSpPr>
            <p:nvPr/>
          </p:nvSpPr>
          <p:spPr bwMode="auto">
            <a:xfrm flipV="1">
              <a:off x="1488" y="2209"/>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74460" name="Arc 28"/>
          <p:cNvSpPr>
            <a:spLocks/>
          </p:cNvSpPr>
          <p:nvPr/>
        </p:nvSpPr>
        <p:spPr bwMode="auto">
          <a:xfrm flipH="1">
            <a:off x="4554538" y="2667000"/>
            <a:ext cx="1084262" cy="341313"/>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4461" name="Arc 29"/>
          <p:cNvSpPr>
            <a:spLocks/>
          </p:cNvSpPr>
          <p:nvPr/>
        </p:nvSpPr>
        <p:spPr bwMode="auto">
          <a:xfrm flipV="1">
            <a:off x="4557713" y="3278188"/>
            <a:ext cx="1081087" cy="382587"/>
          </a:xfrm>
          <a:custGeom>
            <a:avLst/>
            <a:gdLst>
              <a:gd name="T0" fmla="*/ 2147483646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4462" name="Arc 30"/>
          <p:cNvSpPr>
            <a:spLocks/>
          </p:cNvSpPr>
          <p:nvPr/>
        </p:nvSpPr>
        <p:spPr bwMode="auto">
          <a:xfrm flipH="1">
            <a:off x="5773738" y="2667000"/>
            <a:ext cx="1084262" cy="341313"/>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 name="Group 31"/>
          <p:cNvGrpSpPr>
            <a:grpSpLocks/>
          </p:cNvGrpSpPr>
          <p:nvPr/>
        </p:nvGrpSpPr>
        <p:grpSpPr bwMode="auto">
          <a:xfrm>
            <a:off x="5740400" y="3278188"/>
            <a:ext cx="1120775" cy="754062"/>
            <a:chOff x="2448" y="2209"/>
            <a:chExt cx="397" cy="475"/>
          </a:xfrm>
        </p:grpSpPr>
        <p:sp>
          <p:nvSpPr>
            <p:cNvPr id="45078" name="Rectangle 32"/>
            <p:cNvSpPr>
              <a:spLocks noChangeArrowheads="1"/>
            </p:cNvSpPr>
            <p:nvPr/>
          </p:nvSpPr>
          <p:spPr bwMode="auto">
            <a:xfrm>
              <a:off x="2507" y="2396"/>
              <a:ext cx="3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(c-1)</a:t>
              </a:r>
              <a:r>
                <a:rPr lang="en-US" altLang="zh-CN" sz="2400">
                  <a:sym typeface="Symbol" panose="05050102010706020507" pitchFamily="18" charset="2"/>
                </a:rPr>
                <a:t></a:t>
              </a:r>
            </a:p>
          </p:txBody>
        </p:sp>
        <p:sp>
          <p:nvSpPr>
            <p:cNvPr id="45079" name="Arc 33"/>
            <p:cNvSpPr>
              <a:spLocks/>
            </p:cNvSpPr>
            <p:nvPr/>
          </p:nvSpPr>
          <p:spPr bwMode="auto">
            <a:xfrm flipV="1">
              <a:off x="2448" y="2209"/>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 name="Group 34"/>
          <p:cNvGrpSpPr>
            <a:grpSpLocks/>
          </p:cNvGrpSpPr>
          <p:nvPr/>
        </p:nvGrpSpPr>
        <p:grpSpPr bwMode="auto">
          <a:xfrm>
            <a:off x="6672263" y="2286000"/>
            <a:ext cx="1633537" cy="722313"/>
            <a:chOff x="2733" y="1584"/>
            <a:chExt cx="579" cy="455"/>
          </a:xfrm>
        </p:grpSpPr>
        <p:sp>
          <p:nvSpPr>
            <p:cNvPr id="45076" name="Rectangle 35"/>
            <p:cNvSpPr>
              <a:spLocks noChangeArrowheads="1"/>
            </p:cNvSpPr>
            <p:nvPr/>
          </p:nvSpPr>
          <p:spPr bwMode="auto">
            <a:xfrm>
              <a:off x="2733" y="1584"/>
              <a:ext cx="4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(m-c+1)</a:t>
              </a:r>
            </a:p>
          </p:txBody>
        </p:sp>
        <p:sp>
          <p:nvSpPr>
            <p:cNvPr id="45077" name="Arc 36"/>
            <p:cNvSpPr>
              <a:spLocks/>
            </p:cNvSpPr>
            <p:nvPr/>
          </p:nvSpPr>
          <p:spPr bwMode="auto">
            <a:xfrm flipH="1">
              <a:off x="2928" y="1824"/>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9" name="Group 37"/>
          <p:cNvGrpSpPr>
            <a:grpSpLocks/>
          </p:cNvGrpSpPr>
          <p:nvPr/>
        </p:nvGrpSpPr>
        <p:grpSpPr bwMode="auto">
          <a:xfrm>
            <a:off x="7224713" y="3278188"/>
            <a:ext cx="1081087" cy="754062"/>
            <a:chOff x="2928" y="2209"/>
            <a:chExt cx="383" cy="475"/>
          </a:xfrm>
        </p:grpSpPr>
        <p:sp>
          <p:nvSpPr>
            <p:cNvPr id="45074" name="Rectangle 38"/>
            <p:cNvSpPr>
              <a:spLocks noChangeArrowheads="1"/>
            </p:cNvSpPr>
            <p:nvPr/>
          </p:nvSpPr>
          <p:spPr bwMode="auto">
            <a:xfrm>
              <a:off x="3084" y="2396"/>
              <a:ext cx="1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45075" name="Arc 39"/>
            <p:cNvSpPr>
              <a:spLocks/>
            </p:cNvSpPr>
            <p:nvPr/>
          </p:nvSpPr>
          <p:spPr bwMode="auto">
            <a:xfrm flipV="1">
              <a:off x="2928" y="2209"/>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1" name="日期占位符 10"/>
          <p:cNvSpPr>
            <a:spLocks noGrp="1"/>
          </p:cNvSpPr>
          <p:nvPr>
            <p:ph type="dt" sz="quarter" idx="10"/>
          </p:nvPr>
        </p:nvSpPr>
        <p:spPr/>
        <p:txBody>
          <a:bodyPr/>
          <a:lstStyle/>
          <a:p>
            <a:pPr>
              <a:defRPr/>
            </a:pPr>
            <a:fld id="{BF706795-1E2D-49B1-B9E6-1A2E3BD48672}" type="datetime1">
              <a:rPr lang="zh-CN" altLang="en-US"/>
              <a:pPr>
                <a:defRPr/>
              </a:pPr>
              <a:t>2019/11/6</a:t>
            </a:fld>
            <a:endParaRPr lang="en-US" altLang="zh-CN"/>
          </a:p>
        </p:txBody>
      </p:sp>
      <p:sp>
        <p:nvSpPr>
          <p:cNvPr id="45073"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C2D2FF66-A12F-436B-A5F3-71D9551C5D33}" type="slidenum">
              <a:rPr lang="zh-CN" altLang="en-US" sz="1800" smtClean="0">
                <a:solidFill>
                  <a:srgbClr val="00FF00"/>
                </a:solidFill>
                <a:ea typeface="宋体" panose="02010600030101010101" pitchFamily="2" charset="-122"/>
              </a:rPr>
              <a:pPr/>
              <a:t>20</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4460"/>
                                        </p:tgtEl>
                                        <p:attrNameLst>
                                          <p:attrName>style.visibility</p:attrName>
                                        </p:attrNameLst>
                                      </p:cBhvr>
                                      <p:to>
                                        <p:strVal val="visible"/>
                                      </p:to>
                                    </p:set>
                                    <p:animEffect transition="in" filter="wipe(left)">
                                      <p:cBhvr>
                                        <p:cTn id="15" dur="500"/>
                                        <p:tgtEl>
                                          <p:spTgt spid="27446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4462"/>
                                        </p:tgtEl>
                                        <p:attrNameLst>
                                          <p:attrName>style.visibility</p:attrName>
                                        </p:attrNameLst>
                                      </p:cBhvr>
                                      <p:to>
                                        <p:strVal val="visible"/>
                                      </p:to>
                                    </p:set>
                                    <p:animEffect transition="in" filter="wipe(left)">
                                      <p:cBhvr>
                                        <p:cTn id="19" dur="500"/>
                                        <p:tgtEl>
                                          <p:spTgt spid="274462"/>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nodeType="afterGroup">
                            <p:stCondLst>
                              <p:cond delay="2500"/>
                            </p:stCondLst>
                            <p:childTnLst>
                              <p:par>
                                <p:cTn id="25" presetID="22" presetClass="entr" presetSubtype="2"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par>
                          <p:cTn id="28" fill="hold" nodeType="afterGroup">
                            <p:stCondLst>
                              <p:cond delay="3000"/>
                            </p:stCondLst>
                            <p:childTnLst>
                              <p:par>
                                <p:cTn id="29" presetID="22" presetClass="entr" presetSubtype="2"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500"/>
                                        <p:tgtEl>
                                          <p:spTgt spid="7"/>
                                        </p:tgtEl>
                                      </p:cBhvr>
                                    </p:animEffect>
                                  </p:childTnLst>
                                </p:cTn>
                              </p:par>
                            </p:childTnLst>
                          </p:cTn>
                        </p:par>
                        <p:par>
                          <p:cTn id="32" fill="hold" nodeType="afterGroup">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274461"/>
                                        </p:tgtEl>
                                        <p:attrNameLst>
                                          <p:attrName>style.visibility</p:attrName>
                                        </p:attrNameLst>
                                      </p:cBhvr>
                                      <p:to>
                                        <p:strVal val="visible"/>
                                      </p:to>
                                    </p:set>
                                    <p:animEffect transition="in" filter="wipe(right)">
                                      <p:cBhvr>
                                        <p:cTn id="35" dur="500"/>
                                        <p:tgtEl>
                                          <p:spTgt spid="274461"/>
                                        </p:tgtEl>
                                      </p:cBhvr>
                                    </p:animEffect>
                                  </p:childTnLst>
                                </p:cTn>
                              </p:par>
                            </p:childTnLst>
                          </p:cTn>
                        </p:par>
                        <p:par>
                          <p:cTn id="36" fill="hold" nodeType="afterGroup">
                            <p:stCondLst>
                              <p:cond delay="4000"/>
                            </p:stCondLst>
                            <p:childTnLst>
                              <p:par>
                                <p:cTn id="37" presetID="22" presetClass="entr" presetSubtype="2"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childTnLst>
                          </p:cTn>
                        </p:par>
                        <p:par>
                          <p:cTn id="40" fill="hold" nodeType="afterGroup">
                            <p:stCondLst>
                              <p:cond delay="4500"/>
                            </p:stCondLst>
                            <p:childTnLst>
                              <p:par>
                                <p:cTn id="41" presetID="22" presetClass="entr" presetSubtype="2"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right)">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60" grpId="0" animBg="1"/>
      <p:bldP spid="274461" grpId="0" animBg="1"/>
      <p:bldP spid="27446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定理</a:t>
            </a:r>
          </a:p>
        </p:txBody>
      </p:sp>
      <p:sp>
        <p:nvSpPr>
          <p:cNvPr id="275459" name="Rectangle 3"/>
          <p:cNvSpPr>
            <a:spLocks noGrp="1" noChangeArrowheads="1"/>
          </p:cNvSpPr>
          <p:nvPr>
            <p:ph idx="1"/>
          </p:nvPr>
        </p:nvSpPr>
        <p:spPr>
          <a:xfrm>
            <a:off x="1358900" y="1219200"/>
            <a:ext cx="7029450" cy="401638"/>
          </a:xfrm>
        </p:spPr>
        <p:txBody>
          <a:bodyPr/>
          <a:lstStyle/>
          <a:p>
            <a:pPr eaLnBrk="1" hangingPunct="1">
              <a:lnSpc>
                <a:spcPct val="110000"/>
              </a:lnSpc>
              <a:buClrTx/>
              <a:buFontTx/>
              <a:buNone/>
            </a:pPr>
            <a:r>
              <a:rPr lang="en-US" altLang="zh-CN" sz="2400" smtClean="0">
                <a:ea typeface="黑体" panose="02010609060101010101" pitchFamily="49" charset="-122"/>
                <a:sym typeface="Symbol" panose="05050102010706020507" pitchFamily="18" charset="2"/>
              </a:rPr>
              <a:t>    </a:t>
            </a:r>
            <a:r>
              <a:rPr lang="zh-CN" altLang="en-US" sz="2400" smtClean="0">
                <a:ea typeface="黑体" panose="02010609060101010101" pitchFamily="49" charset="-122"/>
                <a:sym typeface="Symbol" panose="05050102010706020507" pitchFamily="18" charset="2"/>
              </a:rPr>
              <a:t>令</a:t>
            </a: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j</a:t>
            </a:r>
            <a:r>
              <a:rPr lang="zh-CN" altLang="en-US" sz="2400" smtClean="0">
                <a:ea typeface="黑体" panose="02010609060101010101" pitchFamily="49" charset="-122"/>
                <a:sym typeface="Symbol" panose="05050102010706020507" pitchFamily="18" charset="2"/>
              </a:rPr>
              <a:t>＝              ，</a:t>
            </a:r>
            <a:r>
              <a:rPr lang="en-US" altLang="zh-CN" sz="2400" smtClean="0">
                <a:ea typeface="黑体" panose="02010609060101010101" pitchFamily="49" charset="-122"/>
                <a:sym typeface="Symbol" panose="05050102010706020507" pitchFamily="18" charset="2"/>
              </a:rPr>
              <a:t>j=0,1,2,…,c</a:t>
            </a:r>
            <a:r>
              <a:rPr lang="zh-CN" altLang="en-US" sz="2400" smtClean="0">
                <a:ea typeface="黑体" panose="02010609060101010101" pitchFamily="49" charset="-122"/>
                <a:sym typeface="Symbol" panose="05050102010706020507" pitchFamily="18" charset="2"/>
              </a:rPr>
              <a:t>，则对任意             ，</a:t>
            </a:r>
          </a:p>
        </p:txBody>
      </p:sp>
      <p:sp>
        <p:nvSpPr>
          <p:cNvPr id="275460" name="Rectangle 4"/>
          <p:cNvSpPr>
            <a:spLocks noChangeArrowheads="1"/>
          </p:cNvSpPr>
          <p:nvPr/>
        </p:nvSpPr>
        <p:spPr bwMode="auto">
          <a:xfrm>
            <a:off x="1066800" y="1676400"/>
            <a:ext cx="7848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j</a:t>
            </a:r>
            <a:r>
              <a:rPr lang="zh-CN" altLang="en-US" sz="2400">
                <a:sym typeface="Symbol" panose="05050102010706020507" pitchFamily="18" charset="2"/>
              </a:rPr>
              <a:t>，</a:t>
            </a:r>
            <a:r>
              <a:rPr lang="zh-CN" altLang="en-US" sz="2400" b="0">
                <a:sym typeface="Symbol" panose="05050102010706020507" pitchFamily="18" charset="2"/>
              </a:rPr>
              <a:t> </a:t>
            </a:r>
            <a:r>
              <a:rPr lang="en-US" altLang="zh-CN" sz="2400">
                <a:sym typeface="Symbol" panose="05050102010706020507" pitchFamily="18" charset="2"/>
              </a:rPr>
              <a:t>0≤j≤c}</a:t>
            </a:r>
            <a:r>
              <a:rPr lang="zh-CN" altLang="en-US" sz="2400">
                <a:sym typeface="Symbol" panose="05050102010706020507" pitchFamily="18" charset="2"/>
              </a:rPr>
              <a:t>存在，且</a:t>
            </a:r>
          </a:p>
        </p:txBody>
      </p:sp>
      <p:graphicFrame>
        <p:nvGraphicFramePr>
          <p:cNvPr id="275461" name="Object 2"/>
          <p:cNvGraphicFramePr>
            <a:graphicFrameLocks noChangeAspect="1"/>
          </p:cNvGraphicFramePr>
          <p:nvPr/>
        </p:nvGraphicFramePr>
        <p:xfrm>
          <a:off x="2555875" y="1230313"/>
          <a:ext cx="1054100" cy="504825"/>
        </p:xfrm>
        <a:graphic>
          <a:graphicData uri="http://schemas.openxmlformats.org/presentationml/2006/ole">
            <mc:AlternateContent xmlns:mc="http://schemas.openxmlformats.org/markup-compatibility/2006">
              <mc:Choice xmlns:v="urn:schemas-microsoft-com:vml" Requires="v">
                <p:oleObj spid="_x0000_s47138" name="Equation" r:id="rId4" imgW="583947" imgH="279279" progId="Equation.3">
                  <p:embed/>
                </p:oleObj>
              </mc:Choice>
              <mc:Fallback>
                <p:oleObj name="Equation" r:id="rId4" imgW="583947" imgH="27927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230313"/>
                        <a:ext cx="10541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2" name="Object 3"/>
          <p:cNvGraphicFramePr>
            <a:graphicFrameLocks noChangeAspect="1"/>
          </p:cNvGraphicFramePr>
          <p:nvPr/>
        </p:nvGraphicFramePr>
        <p:xfrm>
          <a:off x="2979738" y="2033588"/>
          <a:ext cx="4021137" cy="1244600"/>
        </p:xfrm>
        <a:graphic>
          <a:graphicData uri="http://schemas.openxmlformats.org/presentationml/2006/ole">
            <mc:AlternateContent xmlns:mc="http://schemas.openxmlformats.org/markup-compatibility/2006">
              <mc:Choice xmlns:v="urn:schemas-microsoft-com:vml" Requires="v">
                <p:oleObj spid="_x0000_s47139" name="公式" r:id="rId6" imgW="2095500" imgH="647700" progId="Equation.3">
                  <p:embed/>
                </p:oleObj>
              </mc:Choice>
              <mc:Fallback>
                <p:oleObj name="公式" r:id="rId6" imgW="2095500" imgH="6477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9738" y="2033588"/>
                        <a:ext cx="4021137"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3" name="Object 4"/>
          <p:cNvGraphicFramePr>
            <a:graphicFrameLocks noChangeAspect="1"/>
          </p:cNvGraphicFramePr>
          <p:nvPr/>
        </p:nvGraphicFramePr>
        <p:xfrm>
          <a:off x="6948488" y="998538"/>
          <a:ext cx="779462" cy="830262"/>
        </p:xfrm>
        <a:graphic>
          <a:graphicData uri="http://schemas.openxmlformats.org/presentationml/2006/ole">
            <mc:AlternateContent xmlns:mc="http://schemas.openxmlformats.org/markup-compatibility/2006">
              <mc:Choice xmlns:v="urn:schemas-microsoft-com:vml" Requires="v">
                <p:oleObj spid="_x0000_s47140" name="Equation" r:id="rId8" imgW="406224" imgH="431613" progId="Equation.3">
                  <p:embed/>
                </p:oleObj>
              </mc:Choice>
              <mc:Fallback>
                <p:oleObj name="Equation" r:id="rId8" imgW="406224" imgH="431613"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8488" y="998538"/>
                        <a:ext cx="779462"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5464" name="Rectangle 8"/>
          <p:cNvSpPr>
            <a:spLocks noChangeArrowheads="1"/>
          </p:cNvSpPr>
          <p:nvPr/>
        </p:nvSpPr>
        <p:spPr bwMode="auto">
          <a:xfrm>
            <a:off x="1066800" y="3408363"/>
            <a:ext cx="78486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olidFill>
                  <a:srgbClr val="CC00CC"/>
                </a:solidFill>
                <a:sym typeface="Symbol" panose="05050102010706020507" pitchFamily="18" charset="2"/>
              </a:rPr>
              <a:t>证明 </a:t>
            </a:r>
            <a:r>
              <a:rPr lang="zh-CN" altLang="en-US" sz="2400">
                <a:sym typeface="Symbol" panose="05050102010706020507" pitchFamily="18" charset="2"/>
              </a:rPr>
              <a:t> 由生灭过程的极限定理即得。</a:t>
            </a:r>
          </a:p>
        </p:txBody>
      </p:sp>
      <p:sp>
        <p:nvSpPr>
          <p:cNvPr id="275465" name="Rectangle 9"/>
          <p:cNvSpPr>
            <a:spLocks noChangeArrowheads="1"/>
          </p:cNvSpPr>
          <p:nvPr/>
        </p:nvSpPr>
        <p:spPr bwMode="auto">
          <a:xfrm>
            <a:off x="5867400" y="3429000"/>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aphicFrame>
        <p:nvGraphicFramePr>
          <p:cNvPr id="47121" name="Object 6"/>
          <p:cNvGraphicFramePr>
            <a:graphicFrameLocks noChangeAspect="1"/>
          </p:cNvGraphicFramePr>
          <p:nvPr>
            <p:extLst>
              <p:ext uri="{D42A27DB-BD31-4B8C-83A1-F6EECF244321}">
                <p14:modId xmlns:p14="http://schemas.microsoft.com/office/powerpoint/2010/main" val="3769494063"/>
              </p:ext>
            </p:extLst>
          </p:nvPr>
        </p:nvGraphicFramePr>
        <p:xfrm>
          <a:off x="1639888" y="3919537"/>
          <a:ext cx="6262688" cy="2295525"/>
        </p:xfrm>
        <a:graphic>
          <a:graphicData uri="http://schemas.openxmlformats.org/presentationml/2006/ole">
            <mc:AlternateContent xmlns:mc="http://schemas.openxmlformats.org/markup-compatibility/2006">
              <mc:Choice xmlns:v="urn:schemas-microsoft-com:vml" Requires="v">
                <p:oleObj spid="_x0000_s47141" name="Equation" r:id="rId10" imgW="2997000" imgH="1066680" progId="Equation.DSMT4">
                  <p:embed/>
                </p:oleObj>
              </mc:Choice>
              <mc:Fallback>
                <p:oleObj name="Equation" r:id="rId10" imgW="2997000" imgH="1066680" progId="Equation.DSMT4">
                  <p:embed/>
                  <p:pic>
                    <p:nvPicPr>
                      <p:cNvPr id="0" name="Object 6"/>
                      <p:cNvPicPr>
                        <a:picLocks noChangeAspect="1" noChangeArrowheads="1"/>
                      </p:cNvPicPr>
                      <p:nvPr/>
                    </p:nvPicPr>
                    <p:blipFill>
                      <a:blip r:embed="rId11"/>
                      <a:srcRect/>
                      <a:stretch>
                        <a:fillRect/>
                      </a:stretch>
                    </p:blipFill>
                    <p:spPr bwMode="auto">
                      <a:xfrm>
                        <a:off x="1639888" y="3919537"/>
                        <a:ext cx="6262688" cy="2295525"/>
                      </a:xfrm>
                      <a:prstGeom prst="rect">
                        <a:avLst/>
                      </a:prstGeom>
                      <a:solidFill>
                        <a:srgbClr val="9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9" name="Object 5"/>
          <p:cNvGraphicFramePr>
            <a:graphicFrameLocks noChangeAspect="1"/>
          </p:cNvGraphicFramePr>
          <p:nvPr/>
        </p:nvGraphicFramePr>
        <p:xfrm>
          <a:off x="3429000" y="4627563"/>
          <a:ext cx="2192338" cy="1244600"/>
        </p:xfrm>
        <a:graphic>
          <a:graphicData uri="http://schemas.openxmlformats.org/presentationml/2006/ole">
            <mc:AlternateContent xmlns:mc="http://schemas.openxmlformats.org/markup-compatibility/2006">
              <mc:Choice xmlns:v="urn:schemas-microsoft-com:vml" Requires="v">
                <p:oleObj spid="_x0000_s47142" name="Equation" r:id="rId12" imgW="1143000" imgH="647700" progId="Equation.3">
                  <p:embed/>
                </p:oleObj>
              </mc:Choice>
              <mc:Fallback>
                <p:oleObj name="Equation" r:id="rId12" imgW="1143000" imgH="64770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4627563"/>
                        <a:ext cx="2192338"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5470" name="Rectangle 14"/>
          <p:cNvSpPr>
            <a:spLocks noChangeArrowheads="1"/>
          </p:cNvSpPr>
          <p:nvPr/>
        </p:nvSpPr>
        <p:spPr bwMode="auto">
          <a:xfrm>
            <a:off x="1143000" y="4225925"/>
            <a:ext cx="7848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上述分布</a:t>
            </a:r>
            <a:r>
              <a:rPr lang="en-US" altLang="zh-CN" sz="2400">
                <a:sym typeface="Symbol" panose="05050102010706020507" pitchFamily="18" charset="2"/>
              </a:rPr>
              <a:t>{p</a:t>
            </a:r>
            <a:r>
              <a:rPr lang="en-US" altLang="zh-CN" sz="2400" baseline="-25000">
                <a:sym typeface="Symbol" panose="05050102010706020507" pitchFamily="18" charset="2"/>
              </a:rPr>
              <a:t>j</a:t>
            </a:r>
            <a:r>
              <a:rPr lang="zh-CN" altLang="en-US" sz="2400">
                <a:sym typeface="Symbol" panose="05050102010706020507" pitchFamily="18" charset="2"/>
              </a:rPr>
              <a:t>，</a:t>
            </a:r>
            <a:r>
              <a:rPr lang="en-US" altLang="zh-CN" sz="2400">
                <a:sym typeface="Symbol" panose="05050102010706020507" pitchFamily="18" charset="2"/>
              </a:rPr>
              <a:t>0≤j≤c}</a:t>
            </a:r>
            <a:r>
              <a:rPr lang="zh-CN" altLang="en-US" sz="2400">
                <a:sym typeface="Symbol" panose="05050102010706020507" pitchFamily="18" charset="2"/>
              </a:rPr>
              <a:t>称为</a:t>
            </a:r>
            <a:r>
              <a:rPr lang="zh-CN" altLang="en-US" sz="2400">
                <a:solidFill>
                  <a:srgbClr val="FF0000"/>
                </a:solidFill>
                <a:sym typeface="Symbol" panose="05050102010706020507" pitchFamily="18" charset="2"/>
              </a:rPr>
              <a:t>恩格塞特</a:t>
            </a:r>
            <a:r>
              <a:rPr lang="en-US" altLang="zh-CN" sz="2400">
                <a:solidFill>
                  <a:srgbClr val="FF0000"/>
                </a:solidFill>
                <a:sym typeface="Symbol" panose="05050102010706020507" pitchFamily="18" charset="2"/>
              </a:rPr>
              <a:t>(Engset)</a:t>
            </a:r>
            <a:r>
              <a:rPr lang="zh-CN" altLang="en-US" sz="2400">
                <a:solidFill>
                  <a:srgbClr val="FF0000"/>
                </a:solidFill>
                <a:sym typeface="Symbol" panose="05050102010706020507" pitchFamily="18" charset="2"/>
              </a:rPr>
              <a:t>分布</a:t>
            </a:r>
            <a:r>
              <a:rPr lang="zh-CN" altLang="en-US" sz="2400">
                <a:sym typeface="Symbol" panose="05050102010706020507" pitchFamily="18" charset="2"/>
              </a:rPr>
              <a:t>，而</a:t>
            </a:r>
          </a:p>
        </p:txBody>
      </p:sp>
      <p:sp>
        <p:nvSpPr>
          <p:cNvPr id="275471" name="Rectangle 15"/>
          <p:cNvSpPr>
            <a:spLocks noChangeArrowheads="1"/>
          </p:cNvSpPr>
          <p:nvPr/>
        </p:nvSpPr>
        <p:spPr bwMode="auto">
          <a:xfrm>
            <a:off x="1143000" y="5846763"/>
            <a:ext cx="78486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称为</a:t>
            </a:r>
            <a:r>
              <a:rPr lang="zh-CN" altLang="en-US" sz="2400">
                <a:solidFill>
                  <a:srgbClr val="FF0000"/>
                </a:solidFill>
                <a:sym typeface="Symbol" panose="05050102010706020507" pitchFamily="18" charset="2"/>
              </a:rPr>
              <a:t>恩格塞特损失公式</a:t>
            </a:r>
            <a:r>
              <a:rPr lang="zh-CN" altLang="en-US" sz="2400">
                <a:sym typeface="Symbol" panose="05050102010706020507" pitchFamily="18" charset="2"/>
              </a:rPr>
              <a:t>，这是损失的概率。</a:t>
            </a:r>
          </a:p>
        </p:txBody>
      </p:sp>
      <p:sp>
        <p:nvSpPr>
          <p:cNvPr id="3" name="页脚占位符 2"/>
          <p:cNvSpPr>
            <a:spLocks noGrp="1"/>
          </p:cNvSpPr>
          <p:nvPr>
            <p:ph type="ftr" sz="quarter" idx="11"/>
          </p:nvPr>
        </p:nvSpPr>
        <p:spPr/>
        <p:txBody>
          <a:bodyPr/>
          <a:lstStyle/>
          <a:p>
            <a:pPr>
              <a:defRPr/>
            </a:pPr>
            <a:r>
              <a:rPr lang="zh-CN" altLang="en-US"/>
              <a:t>信息与软件工程学院  顾小丰</a:t>
            </a:r>
            <a:endParaRPr lang="en-US" altLang="zh-CN"/>
          </a:p>
        </p:txBody>
      </p:sp>
      <p:sp>
        <p:nvSpPr>
          <p:cNvPr id="5" name="日期占位符 4"/>
          <p:cNvSpPr>
            <a:spLocks noGrp="1"/>
          </p:cNvSpPr>
          <p:nvPr>
            <p:ph type="dt" sz="quarter" idx="10"/>
          </p:nvPr>
        </p:nvSpPr>
        <p:spPr/>
        <p:txBody>
          <a:bodyPr/>
          <a:lstStyle/>
          <a:p>
            <a:pPr>
              <a:defRPr/>
            </a:pPr>
            <a:fld id="{9C335195-366A-482A-B590-E82C85C74813}" type="datetime1">
              <a:rPr lang="zh-CN" altLang="en-US"/>
              <a:pPr>
                <a:defRPr/>
              </a:pPr>
              <a:t>2019/11/6</a:t>
            </a:fld>
            <a:endParaRPr lang="en-US" altLang="zh-CN"/>
          </a:p>
        </p:txBody>
      </p:sp>
      <p:sp>
        <p:nvSpPr>
          <p:cNvPr id="471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1E38659A-FDA0-4612-9769-AC2C96D3416E}" type="slidenum">
              <a:rPr lang="zh-CN" altLang="en-US" sz="1800" smtClean="0">
                <a:solidFill>
                  <a:srgbClr val="00FF00"/>
                </a:solidFill>
                <a:ea typeface="宋体" panose="02010600030101010101" pitchFamily="2" charset="-122"/>
              </a:rPr>
              <a:pPr/>
              <a:t>21</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75461"/>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75463"/>
                                        </p:tgtEl>
                                        <p:attrNameLst>
                                          <p:attrName>style.visibility</p:attrName>
                                        </p:attrNameLst>
                                      </p:cBhvr>
                                      <p:to>
                                        <p:strVal val="visible"/>
                                      </p:to>
                                    </p:set>
                                  </p:childTnLst>
                                </p:cTn>
                              </p:par>
                            </p:childTnLst>
                          </p:cTn>
                        </p:par>
                        <p:par>
                          <p:cTn id="15" fill="hold" nodeType="afterGroup">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275460"/>
                                        </p:tgtEl>
                                        <p:attrNameLst>
                                          <p:attrName>style.visibility</p:attrName>
                                        </p:attrNameLst>
                                      </p:cBhvr>
                                      <p:to>
                                        <p:strVal val="visible"/>
                                      </p:to>
                                    </p:set>
                                    <p:anim calcmode="lin" valueType="num">
                                      <p:cBhvr additive="base">
                                        <p:cTn id="18" dur="500" fill="hold"/>
                                        <p:tgtEl>
                                          <p:spTgt spid="275460"/>
                                        </p:tgtEl>
                                        <p:attrNameLst>
                                          <p:attrName>ppt_x</p:attrName>
                                        </p:attrNameLst>
                                      </p:cBhvr>
                                      <p:tavLst>
                                        <p:tav tm="0">
                                          <p:val>
                                            <p:strVal val="#ppt_x"/>
                                          </p:val>
                                        </p:tav>
                                        <p:tav tm="100000">
                                          <p:val>
                                            <p:strVal val="#ppt_x"/>
                                          </p:val>
                                        </p:tav>
                                      </p:tavLst>
                                    </p:anim>
                                    <p:anim calcmode="lin" valueType="num">
                                      <p:cBhvr additive="base">
                                        <p:cTn id="19" dur="500" fill="hold"/>
                                        <p:tgtEl>
                                          <p:spTgt spid="275460"/>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2000"/>
                            </p:stCondLst>
                            <p:childTnLst>
                              <p:par>
                                <p:cTn id="21" presetID="2" presetClass="entr" presetSubtype="4" fill="hold" nodeType="afterEffect">
                                  <p:stCondLst>
                                    <p:cond delay="0"/>
                                  </p:stCondLst>
                                  <p:childTnLst>
                                    <p:set>
                                      <p:cBhvr>
                                        <p:cTn id="22" dur="1" fill="hold">
                                          <p:stCondLst>
                                            <p:cond delay="0"/>
                                          </p:stCondLst>
                                        </p:cTn>
                                        <p:tgtEl>
                                          <p:spTgt spid="275462"/>
                                        </p:tgtEl>
                                        <p:attrNameLst>
                                          <p:attrName>style.visibility</p:attrName>
                                        </p:attrNameLst>
                                      </p:cBhvr>
                                      <p:to>
                                        <p:strVal val="visible"/>
                                      </p:to>
                                    </p:set>
                                    <p:anim calcmode="lin" valueType="num">
                                      <p:cBhvr additive="base">
                                        <p:cTn id="23" dur="500" fill="hold"/>
                                        <p:tgtEl>
                                          <p:spTgt spid="275462"/>
                                        </p:tgtEl>
                                        <p:attrNameLst>
                                          <p:attrName>ppt_x</p:attrName>
                                        </p:attrNameLst>
                                      </p:cBhvr>
                                      <p:tavLst>
                                        <p:tav tm="0">
                                          <p:val>
                                            <p:strVal val="#ppt_x"/>
                                          </p:val>
                                        </p:tav>
                                        <p:tav tm="100000">
                                          <p:val>
                                            <p:strVal val="#ppt_x"/>
                                          </p:val>
                                        </p:tav>
                                      </p:tavLst>
                                    </p:anim>
                                    <p:anim calcmode="lin" valueType="num">
                                      <p:cBhvr additive="base">
                                        <p:cTn id="24" dur="500" fill="hold"/>
                                        <p:tgtEl>
                                          <p:spTgt spid="27546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75464"/>
                                        </p:tgtEl>
                                        <p:attrNameLst>
                                          <p:attrName>style.visibility</p:attrName>
                                        </p:attrNameLst>
                                      </p:cBhvr>
                                      <p:to>
                                        <p:strVal val="visible"/>
                                      </p:to>
                                    </p:set>
                                    <p:anim calcmode="lin" valueType="num">
                                      <p:cBhvr additive="base">
                                        <p:cTn id="29" dur="500" fill="hold"/>
                                        <p:tgtEl>
                                          <p:spTgt spid="275464"/>
                                        </p:tgtEl>
                                        <p:attrNameLst>
                                          <p:attrName>ppt_x</p:attrName>
                                        </p:attrNameLst>
                                      </p:cBhvr>
                                      <p:tavLst>
                                        <p:tav tm="0">
                                          <p:val>
                                            <p:strVal val="#ppt_x"/>
                                          </p:val>
                                        </p:tav>
                                        <p:tav tm="100000">
                                          <p:val>
                                            <p:strVal val="#ppt_x"/>
                                          </p:val>
                                        </p:tav>
                                      </p:tavLst>
                                    </p:anim>
                                    <p:anim calcmode="lin" valueType="num">
                                      <p:cBhvr additive="base">
                                        <p:cTn id="30" dur="500" fill="hold"/>
                                        <p:tgtEl>
                                          <p:spTgt spid="27546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47121"/>
                                        </p:tgtEl>
                                        <p:attrNameLst>
                                          <p:attrName>style.visibility</p:attrName>
                                        </p:attrNameLst>
                                      </p:cBhvr>
                                      <p:to>
                                        <p:strVal val="visible"/>
                                      </p:to>
                                    </p:set>
                                    <p:anim calcmode="lin" valueType="num">
                                      <p:cBhvr>
                                        <p:cTn id="35" dur="500" fill="hold"/>
                                        <p:tgtEl>
                                          <p:spTgt spid="47121"/>
                                        </p:tgtEl>
                                        <p:attrNameLst>
                                          <p:attrName>ppt_w</p:attrName>
                                        </p:attrNameLst>
                                      </p:cBhvr>
                                      <p:tavLst>
                                        <p:tav tm="0">
                                          <p:val>
                                            <p:fltVal val="0"/>
                                          </p:val>
                                        </p:tav>
                                        <p:tav tm="100000">
                                          <p:val>
                                            <p:strVal val="#ppt_w"/>
                                          </p:val>
                                        </p:tav>
                                      </p:tavLst>
                                    </p:anim>
                                    <p:anim calcmode="lin" valueType="num">
                                      <p:cBhvr>
                                        <p:cTn id="36" dur="500" fill="hold"/>
                                        <p:tgtEl>
                                          <p:spTgt spid="47121"/>
                                        </p:tgtEl>
                                        <p:attrNameLst>
                                          <p:attrName>ppt_h</p:attrName>
                                        </p:attrNameLst>
                                      </p:cBhvr>
                                      <p:tavLst>
                                        <p:tav tm="0">
                                          <p:val>
                                            <p:fltVal val="0"/>
                                          </p:val>
                                        </p:tav>
                                        <p:tav tm="100000">
                                          <p:val>
                                            <p:strVal val="#ppt_h"/>
                                          </p:val>
                                        </p:tav>
                                      </p:tavLst>
                                    </p:anim>
                                    <p:animEffect transition="in" filter="fade">
                                      <p:cBhvr>
                                        <p:cTn id="37" dur="500"/>
                                        <p:tgtEl>
                                          <p:spTgt spid="4712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75465"/>
                                        </p:tgtEl>
                                        <p:attrNameLst>
                                          <p:attrName>style.visibility</p:attrName>
                                        </p:attrNameLst>
                                      </p:cBhvr>
                                      <p:to>
                                        <p:strVal val="visible"/>
                                      </p:to>
                                    </p:set>
                                  </p:childTnLst>
                                </p:cTn>
                              </p:par>
                              <p:par>
                                <p:cTn id="42" presetID="23" presetClass="exit" presetSubtype="32" fill="hold" nodeType="withEffect">
                                  <p:stCondLst>
                                    <p:cond delay="0"/>
                                  </p:stCondLst>
                                  <p:childTnLst>
                                    <p:anim calcmode="lin" valueType="num">
                                      <p:cBhvr>
                                        <p:cTn id="43" dur="500"/>
                                        <p:tgtEl>
                                          <p:spTgt spid="47121"/>
                                        </p:tgtEl>
                                        <p:attrNameLst>
                                          <p:attrName>ppt_w</p:attrName>
                                        </p:attrNameLst>
                                      </p:cBhvr>
                                      <p:tavLst>
                                        <p:tav tm="0">
                                          <p:val>
                                            <p:strVal val="ppt_w"/>
                                          </p:val>
                                        </p:tav>
                                        <p:tav tm="100000">
                                          <p:val>
                                            <p:fltVal val="0"/>
                                          </p:val>
                                        </p:tav>
                                      </p:tavLst>
                                    </p:anim>
                                    <p:anim calcmode="lin" valueType="num">
                                      <p:cBhvr>
                                        <p:cTn id="44" dur="500"/>
                                        <p:tgtEl>
                                          <p:spTgt spid="47121"/>
                                        </p:tgtEl>
                                        <p:attrNameLst>
                                          <p:attrName>ppt_h</p:attrName>
                                        </p:attrNameLst>
                                      </p:cBhvr>
                                      <p:tavLst>
                                        <p:tav tm="0">
                                          <p:val>
                                            <p:strVal val="ppt_h"/>
                                          </p:val>
                                        </p:tav>
                                        <p:tav tm="100000">
                                          <p:val>
                                            <p:fltVal val="0"/>
                                          </p:val>
                                        </p:tav>
                                      </p:tavLst>
                                    </p:anim>
                                    <p:set>
                                      <p:cBhvr>
                                        <p:cTn id="45" dur="1" fill="hold">
                                          <p:stCondLst>
                                            <p:cond delay="499"/>
                                          </p:stCondLst>
                                        </p:cTn>
                                        <p:tgtEl>
                                          <p:spTgt spid="4712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75470"/>
                                        </p:tgtEl>
                                        <p:attrNameLst>
                                          <p:attrName>style.visibility</p:attrName>
                                        </p:attrNameLst>
                                      </p:cBhvr>
                                      <p:to>
                                        <p:strVal val="visible"/>
                                      </p:to>
                                    </p:set>
                                    <p:anim calcmode="lin" valueType="num">
                                      <p:cBhvr additive="base">
                                        <p:cTn id="50" dur="500" fill="hold"/>
                                        <p:tgtEl>
                                          <p:spTgt spid="275470"/>
                                        </p:tgtEl>
                                        <p:attrNameLst>
                                          <p:attrName>ppt_x</p:attrName>
                                        </p:attrNameLst>
                                      </p:cBhvr>
                                      <p:tavLst>
                                        <p:tav tm="0">
                                          <p:val>
                                            <p:strVal val="#ppt_x"/>
                                          </p:val>
                                        </p:tav>
                                        <p:tav tm="100000">
                                          <p:val>
                                            <p:strVal val="#ppt_x"/>
                                          </p:val>
                                        </p:tav>
                                      </p:tavLst>
                                    </p:anim>
                                    <p:anim calcmode="lin" valueType="num">
                                      <p:cBhvr additive="base">
                                        <p:cTn id="51" dur="500" fill="hold"/>
                                        <p:tgtEl>
                                          <p:spTgt spid="275470"/>
                                        </p:tgtEl>
                                        <p:attrNameLst>
                                          <p:attrName>ppt_y</p:attrName>
                                        </p:attrNameLst>
                                      </p:cBhvr>
                                      <p:tavLst>
                                        <p:tav tm="0">
                                          <p:val>
                                            <p:strVal val="1+#ppt_h/2"/>
                                          </p:val>
                                        </p:tav>
                                        <p:tav tm="100000">
                                          <p:val>
                                            <p:strVal val="#ppt_y"/>
                                          </p:val>
                                        </p:tav>
                                      </p:tavLst>
                                    </p:anim>
                                  </p:childTnLst>
                                </p:cTn>
                              </p:par>
                            </p:childTnLst>
                          </p:cTn>
                        </p:par>
                        <p:par>
                          <p:cTn id="52" fill="hold" nodeType="afterGroup">
                            <p:stCondLst>
                              <p:cond delay="500"/>
                            </p:stCondLst>
                            <p:childTnLst>
                              <p:par>
                                <p:cTn id="53" presetID="2" presetClass="entr" presetSubtype="4" fill="hold" nodeType="afterEffect">
                                  <p:stCondLst>
                                    <p:cond delay="0"/>
                                  </p:stCondLst>
                                  <p:childTnLst>
                                    <p:set>
                                      <p:cBhvr>
                                        <p:cTn id="54" dur="1" fill="hold">
                                          <p:stCondLst>
                                            <p:cond delay="0"/>
                                          </p:stCondLst>
                                        </p:cTn>
                                        <p:tgtEl>
                                          <p:spTgt spid="275469"/>
                                        </p:tgtEl>
                                        <p:attrNameLst>
                                          <p:attrName>style.visibility</p:attrName>
                                        </p:attrNameLst>
                                      </p:cBhvr>
                                      <p:to>
                                        <p:strVal val="visible"/>
                                      </p:to>
                                    </p:set>
                                    <p:anim calcmode="lin" valueType="num">
                                      <p:cBhvr additive="base">
                                        <p:cTn id="55" dur="500" fill="hold"/>
                                        <p:tgtEl>
                                          <p:spTgt spid="275469"/>
                                        </p:tgtEl>
                                        <p:attrNameLst>
                                          <p:attrName>ppt_x</p:attrName>
                                        </p:attrNameLst>
                                      </p:cBhvr>
                                      <p:tavLst>
                                        <p:tav tm="0">
                                          <p:val>
                                            <p:strVal val="#ppt_x"/>
                                          </p:val>
                                        </p:tav>
                                        <p:tav tm="100000">
                                          <p:val>
                                            <p:strVal val="#ppt_x"/>
                                          </p:val>
                                        </p:tav>
                                      </p:tavLst>
                                    </p:anim>
                                    <p:anim calcmode="lin" valueType="num">
                                      <p:cBhvr additive="base">
                                        <p:cTn id="56" dur="500" fill="hold"/>
                                        <p:tgtEl>
                                          <p:spTgt spid="275469"/>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1000"/>
                            </p:stCondLst>
                            <p:childTnLst>
                              <p:par>
                                <p:cTn id="58" presetID="2" presetClass="entr" presetSubtype="4" fill="hold" grpId="0" nodeType="afterEffect">
                                  <p:stCondLst>
                                    <p:cond delay="0"/>
                                  </p:stCondLst>
                                  <p:childTnLst>
                                    <p:set>
                                      <p:cBhvr>
                                        <p:cTn id="59" dur="1" fill="hold">
                                          <p:stCondLst>
                                            <p:cond delay="0"/>
                                          </p:stCondLst>
                                        </p:cTn>
                                        <p:tgtEl>
                                          <p:spTgt spid="275471"/>
                                        </p:tgtEl>
                                        <p:attrNameLst>
                                          <p:attrName>style.visibility</p:attrName>
                                        </p:attrNameLst>
                                      </p:cBhvr>
                                      <p:to>
                                        <p:strVal val="visible"/>
                                      </p:to>
                                    </p:set>
                                    <p:anim calcmode="lin" valueType="num">
                                      <p:cBhvr additive="base">
                                        <p:cTn id="60" dur="500" fill="hold"/>
                                        <p:tgtEl>
                                          <p:spTgt spid="275471"/>
                                        </p:tgtEl>
                                        <p:attrNameLst>
                                          <p:attrName>ppt_x</p:attrName>
                                        </p:attrNameLst>
                                      </p:cBhvr>
                                      <p:tavLst>
                                        <p:tav tm="0">
                                          <p:val>
                                            <p:strVal val="#ppt_x"/>
                                          </p:val>
                                        </p:tav>
                                        <p:tav tm="100000">
                                          <p:val>
                                            <p:strVal val="#ppt_x"/>
                                          </p:val>
                                        </p:tav>
                                      </p:tavLst>
                                    </p:anim>
                                    <p:anim calcmode="lin" valueType="num">
                                      <p:cBhvr additive="base">
                                        <p:cTn id="61" dur="500" fill="hold"/>
                                        <p:tgtEl>
                                          <p:spTgt spid="2754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advAuto="0"/>
      <p:bldP spid="275460" grpId="0" autoUpdateAnimBg="0"/>
      <p:bldP spid="275464" grpId="0" autoUpdateAnimBg="0"/>
      <p:bldP spid="275465" grpId="0" autoUpdateAnimBg="0"/>
      <p:bldP spid="275470" grpId="0" autoUpdateAnimBg="0"/>
      <p:bldP spid="27547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结论</a:t>
            </a:r>
          </a:p>
        </p:txBody>
      </p:sp>
      <p:sp>
        <p:nvSpPr>
          <p:cNvPr id="276483" name="Rectangle 3"/>
          <p:cNvSpPr>
            <a:spLocks noGrp="1" noChangeArrowheads="1"/>
          </p:cNvSpPr>
          <p:nvPr>
            <p:ph idx="1"/>
          </p:nvPr>
        </p:nvSpPr>
        <p:spPr>
          <a:xfrm>
            <a:off x="1143000" y="1143000"/>
            <a:ext cx="7696200" cy="512763"/>
          </a:xfrm>
        </p:spPr>
        <p:txBody>
          <a:bodyPr/>
          <a:lstStyle/>
          <a:p>
            <a:pPr eaLnBrk="1" hangingPunct="1">
              <a:buFont typeface="Wingdings" panose="05000000000000000000" pitchFamily="2" charset="2"/>
              <a:buNone/>
            </a:pPr>
            <a:r>
              <a:rPr lang="en-US" altLang="zh-CN" smtClean="0">
                <a:ea typeface="黑体" panose="02010609060101010101" pitchFamily="49" charset="-122"/>
              </a:rPr>
              <a:t>    </a:t>
            </a:r>
            <a:r>
              <a:rPr lang="zh-CN" altLang="en-US" smtClean="0">
                <a:ea typeface="黑体" panose="02010609060101010101" pitchFamily="49" charset="-122"/>
              </a:rPr>
              <a:t>当</a:t>
            </a:r>
            <a:r>
              <a:rPr lang="en-US" altLang="zh-CN" smtClean="0">
                <a:ea typeface="黑体" panose="02010609060101010101" pitchFamily="49" charset="-122"/>
              </a:rPr>
              <a:t>m=c</a:t>
            </a:r>
            <a:r>
              <a:rPr lang="zh-CN" altLang="en-US" smtClean="0">
                <a:ea typeface="黑体" panose="02010609060101010101" pitchFamily="49" charset="-122"/>
              </a:rPr>
              <a:t>时，即</a:t>
            </a:r>
            <a:r>
              <a:rPr lang="en-US" altLang="zh-CN" smtClean="0">
                <a:ea typeface="黑体" panose="02010609060101010101" pitchFamily="49" charset="-122"/>
              </a:rPr>
              <a:t>m</a:t>
            </a:r>
            <a:r>
              <a:rPr lang="zh-CN" altLang="en-US" smtClean="0">
                <a:ea typeface="黑体" panose="02010609060101010101" pitchFamily="49" charset="-122"/>
              </a:rPr>
              <a:t>台机器</a:t>
            </a:r>
            <a:r>
              <a:rPr lang="en-US" altLang="zh-CN" smtClean="0">
                <a:ea typeface="黑体" panose="02010609060101010101" pitchFamily="49" charset="-122"/>
              </a:rPr>
              <a:t>m</a:t>
            </a:r>
            <a:r>
              <a:rPr lang="zh-CN" altLang="en-US" smtClean="0">
                <a:ea typeface="黑体" panose="02010609060101010101" pitchFamily="49" charset="-122"/>
              </a:rPr>
              <a:t>个维修工人，我们有</a:t>
            </a:r>
          </a:p>
        </p:txBody>
      </p:sp>
      <p:graphicFrame>
        <p:nvGraphicFramePr>
          <p:cNvPr id="276484" name="Object 2"/>
          <p:cNvGraphicFramePr>
            <a:graphicFrameLocks noChangeAspect="1"/>
          </p:cNvGraphicFramePr>
          <p:nvPr/>
        </p:nvGraphicFramePr>
        <p:xfrm>
          <a:off x="3176588" y="3505200"/>
          <a:ext cx="2919412" cy="1112838"/>
        </p:xfrm>
        <a:graphic>
          <a:graphicData uri="http://schemas.openxmlformats.org/presentationml/2006/ole">
            <mc:AlternateContent xmlns:mc="http://schemas.openxmlformats.org/markup-compatibility/2006">
              <mc:Choice xmlns:v="urn:schemas-microsoft-com:vml" Requires="v">
                <p:oleObj spid="_x0000_s49168" name="Equation" r:id="rId4" imgW="1167893" imgH="444307" progId="Equation.3">
                  <p:embed/>
                </p:oleObj>
              </mc:Choice>
              <mc:Fallback>
                <p:oleObj name="Equation" r:id="rId4" imgW="1167893" imgH="44430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588" y="3505200"/>
                        <a:ext cx="2919412"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85" name="Rectangle 5"/>
          <p:cNvSpPr>
            <a:spLocks noChangeArrowheads="1"/>
          </p:cNvSpPr>
          <p:nvPr/>
        </p:nvSpPr>
        <p:spPr bwMode="auto">
          <a:xfrm>
            <a:off x="1143000" y="3001963"/>
            <a:ext cx="50006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t>此时，平均发生故障的机器数为</a:t>
            </a:r>
          </a:p>
        </p:txBody>
      </p:sp>
      <p:graphicFrame>
        <p:nvGraphicFramePr>
          <p:cNvPr id="276486" name="Object 3"/>
          <p:cNvGraphicFramePr>
            <a:graphicFrameLocks noChangeAspect="1"/>
          </p:cNvGraphicFramePr>
          <p:nvPr/>
        </p:nvGraphicFramePr>
        <p:xfrm>
          <a:off x="2362200" y="1752600"/>
          <a:ext cx="5268913" cy="1112838"/>
        </p:xfrm>
        <a:graphic>
          <a:graphicData uri="http://schemas.openxmlformats.org/presentationml/2006/ole">
            <mc:AlternateContent xmlns:mc="http://schemas.openxmlformats.org/markup-compatibility/2006">
              <mc:Choice xmlns:v="urn:schemas-microsoft-com:vml" Requires="v">
                <p:oleObj spid="_x0000_s49169" name="Equation" r:id="rId6" imgW="2108200" imgH="444500" progId="Equation.3">
                  <p:embed/>
                </p:oleObj>
              </mc:Choice>
              <mc:Fallback>
                <p:oleObj name="Equation" r:id="rId6" imgW="2108200" imgH="4445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1752600"/>
                        <a:ext cx="5268913"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065AB70E-0D5F-412F-BA9B-5BAEE7A364D6}" type="datetime1">
              <a:rPr lang="zh-CN" altLang="en-US"/>
              <a:pPr>
                <a:defRPr/>
              </a:pPr>
              <a:t>2019/11/6</a:t>
            </a:fld>
            <a:endParaRPr lang="en-US" altLang="zh-CN"/>
          </a:p>
        </p:txBody>
      </p:sp>
      <p:sp>
        <p:nvSpPr>
          <p:cNvPr id="491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90343B13-2E42-4DF6-85A3-10CC33D80F48}" type="slidenum">
              <a:rPr lang="zh-CN" altLang="en-US" sz="1800" smtClean="0">
                <a:solidFill>
                  <a:srgbClr val="00FF00"/>
                </a:solidFill>
                <a:ea typeface="宋体" panose="02010600030101010101" pitchFamily="2" charset="-122"/>
              </a:rPr>
              <a:pPr/>
              <a:t>22</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486"/>
                                        </p:tgtEl>
                                        <p:attrNameLst>
                                          <p:attrName>style.visibility</p:attrName>
                                        </p:attrNameLst>
                                      </p:cBhvr>
                                      <p:to>
                                        <p:strVal val="visible"/>
                                      </p:to>
                                    </p:set>
                                    <p:anim calcmode="lin" valueType="num">
                                      <p:cBhvr additive="base">
                                        <p:cTn id="13" dur="500" fill="hold"/>
                                        <p:tgtEl>
                                          <p:spTgt spid="276486"/>
                                        </p:tgtEl>
                                        <p:attrNameLst>
                                          <p:attrName>ppt_x</p:attrName>
                                        </p:attrNameLst>
                                      </p:cBhvr>
                                      <p:tavLst>
                                        <p:tav tm="0">
                                          <p:val>
                                            <p:strVal val="#ppt_x"/>
                                          </p:val>
                                        </p:tav>
                                        <p:tav tm="100000">
                                          <p:val>
                                            <p:strVal val="#ppt_x"/>
                                          </p:val>
                                        </p:tav>
                                      </p:tavLst>
                                    </p:anim>
                                    <p:anim calcmode="lin" valueType="num">
                                      <p:cBhvr additive="base">
                                        <p:cTn id="14" dur="500" fill="hold"/>
                                        <p:tgtEl>
                                          <p:spTgt spid="2764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485"/>
                                        </p:tgtEl>
                                        <p:attrNameLst>
                                          <p:attrName>style.visibility</p:attrName>
                                        </p:attrNameLst>
                                      </p:cBhvr>
                                      <p:to>
                                        <p:strVal val="visible"/>
                                      </p:to>
                                    </p:set>
                                    <p:anim calcmode="lin" valueType="num">
                                      <p:cBhvr additive="base">
                                        <p:cTn id="19" dur="500" fill="hold"/>
                                        <p:tgtEl>
                                          <p:spTgt spid="276485"/>
                                        </p:tgtEl>
                                        <p:attrNameLst>
                                          <p:attrName>ppt_x</p:attrName>
                                        </p:attrNameLst>
                                      </p:cBhvr>
                                      <p:tavLst>
                                        <p:tav tm="0">
                                          <p:val>
                                            <p:strVal val="#ppt_x"/>
                                          </p:val>
                                        </p:tav>
                                        <p:tav tm="100000">
                                          <p:val>
                                            <p:strVal val="#ppt_x"/>
                                          </p:val>
                                        </p:tav>
                                      </p:tavLst>
                                    </p:anim>
                                    <p:anim calcmode="lin" valueType="num">
                                      <p:cBhvr additive="base">
                                        <p:cTn id="20" dur="500" fill="hold"/>
                                        <p:tgtEl>
                                          <p:spTgt spid="27648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6484"/>
                                        </p:tgtEl>
                                        <p:attrNameLst>
                                          <p:attrName>style.visibility</p:attrName>
                                        </p:attrNameLst>
                                      </p:cBhvr>
                                      <p:to>
                                        <p:strVal val="visible"/>
                                      </p:to>
                                    </p:set>
                                    <p:anim calcmode="lin" valueType="num">
                                      <p:cBhvr additive="base">
                                        <p:cTn id="25" dur="500" fill="hold"/>
                                        <p:tgtEl>
                                          <p:spTgt spid="276484"/>
                                        </p:tgtEl>
                                        <p:attrNameLst>
                                          <p:attrName>ppt_x</p:attrName>
                                        </p:attrNameLst>
                                      </p:cBhvr>
                                      <p:tavLst>
                                        <p:tav tm="0">
                                          <p:val>
                                            <p:strVal val="#ppt_x"/>
                                          </p:val>
                                        </p:tav>
                                        <p:tav tm="100000">
                                          <p:val>
                                            <p:strVal val="#ppt_x"/>
                                          </p:val>
                                        </p:tav>
                                      </p:tavLst>
                                    </p:anim>
                                    <p:anim calcmode="lin" valueType="num">
                                      <p:cBhvr additive="base">
                                        <p:cTn id="26" dur="500" fill="hold"/>
                                        <p:tgtEl>
                                          <p:spTgt spid="276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advAuto="0"/>
      <p:bldP spid="27648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19200" y="373063"/>
            <a:ext cx="7696200" cy="549275"/>
          </a:xfrm>
        </p:spPr>
        <p:txBody>
          <a:bodyPr/>
          <a:lstStyle/>
          <a:p>
            <a:pPr eaLnBrk="1" hangingPunct="1"/>
            <a:r>
              <a:rPr lang="en-US" altLang="zh-CN" sz="3600" smtClean="0">
                <a:ea typeface="黑体" panose="02010609060101010101" pitchFamily="49" charset="-122"/>
              </a:rPr>
              <a:t>§6.3  </a:t>
            </a:r>
            <a:r>
              <a:rPr lang="zh-CN" altLang="en-US" sz="3600" smtClean="0">
                <a:ea typeface="黑体" panose="02010609060101010101" pitchFamily="49" charset="-122"/>
              </a:rPr>
              <a:t>有备用品的</a:t>
            </a:r>
            <a:r>
              <a:rPr lang="en-US" altLang="zh-CN" sz="3600" smtClean="0">
                <a:ea typeface="黑体" panose="02010609060101010101" pitchFamily="49" charset="-122"/>
              </a:rPr>
              <a:t>M/M/c/m+K/m</a:t>
            </a:r>
            <a:r>
              <a:rPr lang="zh-CN" altLang="en-US" sz="3600" smtClean="0">
                <a:ea typeface="黑体" panose="02010609060101010101" pitchFamily="49" charset="-122"/>
              </a:rPr>
              <a:t>系统</a:t>
            </a:r>
            <a:endParaRPr lang="zh-CN" altLang="en-US" sz="3600" smtClean="0">
              <a:ea typeface="黑体" panose="02010609060101010101" pitchFamily="49" charset="-122"/>
              <a:sym typeface="Symbol" panose="05050102010706020507" pitchFamily="18" charset="2"/>
            </a:endParaRPr>
          </a:p>
        </p:txBody>
      </p:sp>
      <p:sp>
        <p:nvSpPr>
          <p:cNvPr id="259075" name="Rectangle 3"/>
          <p:cNvSpPr>
            <a:spLocks noGrp="1" noChangeArrowheads="1"/>
          </p:cNvSpPr>
          <p:nvPr>
            <p:ph idx="1"/>
          </p:nvPr>
        </p:nvSpPr>
        <p:spPr>
          <a:xfrm>
            <a:off x="1066800" y="1022350"/>
            <a:ext cx="7804150" cy="5502275"/>
          </a:xfrm>
        </p:spPr>
        <p:txBody>
          <a:bodyPr/>
          <a:lstStyle/>
          <a:p>
            <a:pPr eaLnBrk="1" hangingPunct="1">
              <a:lnSpc>
                <a:spcPct val="110000"/>
              </a:lnSpc>
              <a:buClr>
                <a:srgbClr val="CC00CC"/>
              </a:buClr>
            </a:pPr>
            <a:r>
              <a:rPr lang="zh-CN" altLang="en-US" sz="3200" smtClean="0">
                <a:solidFill>
                  <a:srgbClr val="0000FF"/>
                </a:solidFill>
                <a:ea typeface="黑体" panose="02010609060101010101" pitchFamily="49" charset="-122"/>
              </a:rPr>
              <a:t>问题的叙述</a:t>
            </a:r>
          </a:p>
          <a:p>
            <a:pPr eaLnBrk="1" hangingPunct="1">
              <a:lnSpc>
                <a:spcPct val="110000"/>
              </a:lnSpc>
              <a:spcBef>
                <a:spcPct val="30000"/>
              </a:spcBef>
              <a:buClr>
                <a:srgbClr val="0000FF"/>
              </a:buClr>
              <a:buFont typeface="Wingdings" panose="05000000000000000000" pitchFamily="2" charset="2"/>
              <a:buChar char="v"/>
            </a:pPr>
            <a:r>
              <a:rPr lang="en-US" altLang="zh-CN" sz="2400" smtClean="0">
                <a:ea typeface="黑体" panose="02010609060101010101" pitchFamily="49" charset="-122"/>
              </a:rPr>
              <a:t>m</a:t>
            </a:r>
            <a:r>
              <a:rPr lang="zh-CN" altLang="en-US" sz="2400" smtClean="0">
                <a:ea typeface="黑体" panose="02010609060101010101" pitchFamily="49" charset="-122"/>
              </a:rPr>
              <a:t>台机器正常工作，另有</a:t>
            </a:r>
            <a:r>
              <a:rPr lang="en-US" altLang="zh-CN" sz="2400" smtClean="0">
                <a:ea typeface="黑体" panose="02010609060101010101" pitchFamily="49" charset="-122"/>
              </a:rPr>
              <a:t>K</a:t>
            </a:r>
            <a:r>
              <a:rPr lang="zh-CN" altLang="en-US" sz="2400" smtClean="0">
                <a:ea typeface="黑体" panose="02010609060101010101" pitchFamily="49" charset="-122"/>
              </a:rPr>
              <a:t>台机器备用，有</a:t>
            </a:r>
            <a:r>
              <a:rPr lang="en-US" altLang="zh-CN" sz="2400" smtClean="0">
                <a:ea typeface="黑体" panose="02010609060101010101" pitchFamily="49" charset="-122"/>
              </a:rPr>
              <a:t>c</a:t>
            </a:r>
            <a:r>
              <a:rPr lang="zh-CN" altLang="en-US" sz="2400" smtClean="0">
                <a:ea typeface="黑体" panose="02010609060101010101" pitchFamily="49" charset="-122"/>
              </a:rPr>
              <a:t>个维修工人。当运转的机器发生故障时，发生故障的机器立刻由维修工去修理，修好后转入备用；</a:t>
            </a:r>
          </a:p>
          <a:p>
            <a:pPr eaLnBrk="1" hangingPunct="1">
              <a:lnSpc>
                <a:spcPct val="110000"/>
              </a:lnSpc>
              <a:spcBef>
                <a:spcPct val="30000"/>
              </a:spcBef>
              <a:buClr>
                <a:srgbClr val="0000FF"/>
              </a:buClr>
              <a:buFont typeface="Wingdings" panose="05000000000000000000" pitchFamily="2" charset="2"/>
              <a:buChar char="v"/>
            </a:pPr>
            <a:r>
              <a:rPr lang="zh-CN" altLang="en-US" sz="2400" smtClean="0">
                <a:ea typeface="黑体" panose="02010609060101010101" pitchFamily="49" charset="-122"/>
              </a:rPr>
              <a:t>处于正常运转的机器不足</a:t>
            </a:r>
            <a:r>
              <a:rPr lang="en-US" altLang="zh-CN" sz="2400" smtClean="0">
                <a:ea typeface="黑体" panose="02010609060101010101" pitchFamily="49" charset="-122"/>
              </a:rPr>
              <a:t>m</a:t>
            </a:r>
            <a:r>
              <a:rPr lang="zh-CN" altLang="en-US" sz="2400" smtClean="0">
                <a:ea typeface="黑体" panose="02010609060101010101" pitchFamily="49" charset="-122"/>
              </a:rPr>
              <a:t>台时，只好缺额生产；</a:t>
            </a:r>
          </a:p>
          <a:p>
            <a:pPr eaLnBrk="1" hangingPunct="1">
              <a:lnSpc>
                <a:spcPct val="110000"/>
              </a:lnSpc>
              <a:spcBef>
                <a:spcPct val="30000"/>
              </a:spcBef>
              <a:buClr>
                <a:srgbClr val="0000FF"/>
              </a:buClr>
              <a:buFont typeface="Wingdings" panose="05000000000000000000" pitchFamily="2" charset="2"/>
              <a:buChar char="v"/>
            </a:pPr>
            <a:r>
              <a:rPr lang="zh-CN" altLang="en-US" sz="2400" smtClean="0">
                <a:ea typeface="黑体" panose="02010609060101010101" pitchFamily="49" charset="-122"/>
              </a:rPr>
              <a:t>每台机器的寿命，即连续正常运转时间</a:t>
            </a:r>
            <a:r>
              <a:rPr lang="zh-CN" altLang="en-US" sz="2400" smtClean="0">
                <a:ea typeface="黑体" panose="02010609060101010101" pitchFamily="49" charset="-122"/>
                <a:sym typeface="Symbol" panose="05050102010706020507" pitchFamily="18" charset="2"/>
              </a:rPr>
              <a:t>均服从</a:t>
            </a:r>
            <a:r>
              <a:rPr lang="zh-CN" altLang="en-US" sz="2400" smtClean="0">
                <a:ea typeface="黑体" panose="02010609060101010101" pitchFamily="49" charset="-122"/>
              </a:rPr>
              <a:t>参数</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0)</a:t>
            </a:r>
            <a:r>
              <a:rPr lang="zh-CN" altLang="en-US" sz="2400" smtClean="0">
                <a:ea typeface="黑体" panose="02010609060101010101" pitchFamily="49" charset="-122"/>
              </a:rPr>
              <a:t>的负指数分布，即</a:t>
            </a:r>
            <a:r>
              <a:rPr lang="en-US" altLang="zh-CN" sz="2400" smtClean="0">
                <a:ea typeface="黑体" panose="02010609060101010101" pitchFamily="49" charset="-122"/>
              </a:rPr>
              <a:t>P(</a:t>
            </a:r>
            <a:r>
              <a:rPr lang="en-US" altLang="zh-CN" sz="2400" smtClean="0">
                <a:ea typeface="黑体" panose="02010609060101010101" pitchFamily="49" charset="-122"/>
                <a:sym typeface="Symbol" panose="05050102010706020507" pitchFamily="18" charset="2"/>
              </a:rPr>
              <a:t></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rPr>
              <a:t>t)</a:t>
            </a:r>
            <a:r>
              <a:rPr lang="zh-CN" altLang="en-US" sz="2400" smtClean="0">
                <a:ea typeface="黑体" panose="02010609060101010101" pitchFamily="49" charset="-122"/>
              </a:rPr>
              <a:t>＝</a:t>
            </a:r>
            <a:r>
              <a:rPr lang="en-US" altLang="zh-CN" sz="2400" smtClean="0">
                <a:ea typeface="黑体" panose="02010609060101010101" pitchFamily="49" charset="-122"/>
              </a:rPr>
              <a:t>e</a:t>
            </a:r>
            <a:r>
              <a:rPr lang="en-US" altLang="zh-CN" sz="2400" baseline="30000" smtClean="0">
                <a:ea typeface="黑体" panose="02010609060101010101" pitchFamily="49" charset="-122"/>
              </a:rPr>
              <a:t>-</a:t>
            </a:r>
            <a:r>
              <a:rPr lang="en-US" altLang="zh-CN" sz="2400" baseline="30000" smtClean="0">
                <a:ea typeface="黑体" panose="02010609060101010101" pitchFamily="49" charset="-122"/>
                <a:sym typeface="Symbol" panose="05050102010706020507" pitchFamily="18" charset="2"/>
              </a:rPr>
              <a:t>t</a:t>
            </a:r>
            <a:r>
              <a:rPr lang="zh-CN" altLang="en-US" sz="2400" smtClean="0">
                <a:ea typeface="黑体" panose="02010609060101010101" pitchFamily="49" charset="-122"/>
              </a:rPr>
              <a:t>，</a:t>
            </a:r>
            <a:r>
              <a:rPr lang="en-US" altLang="zh-CN" sz="2400" smtClean="0">
                <a:ea typeface="黑体" panose="02010609060101010101" pitchFamily="49" charset="-122"/>
              </a:rPr>
              <a:t>t≥</a:t>
            </a:r>
            <a:r>
              <a:rPr lang="en-US" altLang="zh-CN" sz="2400" smtClean="0">
                <a:ea typeface="黑体" panose="02010609060101010101" pitchFamily="49" charset="-122"/>
                <a:sym typeface="Symbol" panose="05050102010706020507" pitchFamily="18" charset="2"/>
              </a:rPr>
              <a:t>0</a:t>
            </a:r>
            <a:r>
              <a:rPr lang="zh-CN" altLang="en-US" sz="2400" smtClean="0">
                <a:ea typeface="黑体" panose="02010609060101010101" pitchFamily="49" charset="-122"/>
              </a:rPr>
              <a:t>；</a:t>
            </a:r>
          </a:p>
          <a:p>
            <a:pPr eaLnBrk="1" hangingPunct="1">
              <a:lnSpc>
                <a:spcPct val="110000"/>
              </a:lnSpc>
              <a:spcBef>
                <a:spcPct val="30000"/>
              </a:spcBef>
              <a:buClr>
                <a:srgbClr val="0000FF"/>
              </a:buClr>
              <a:buFont typeface="Wingdings" panose="05000000000000000000" pitchFamily="2" charset="2"/>
              <a:buChar char="v"/>
            </a:pPr>
            <a:r>
              <a:rPr lang="en-US" altLang="zh-CN" sz="2400" smtClean="0">
                <a:ea typeface="黑体" panose="02010609060101010101" pitchFamily="49" charset="-122"/>
              </a:rPr>
              <a:t>m</a:t>
            </a:r>
            <a:r>
              <a:rPr lang="zh-CN" altLang="en-US" sz="2400" smtClean="0">
                <a:ea typeface="黑体" panose="02010609060101010101" pitchFamily="49" charset="-122"/>
              </a:rPr>
              <a:t>台机器各自独立运转，一旦发生故障，有空闲的工人立即对其进行修理，每个工人对每台发生故障的机器的修理时间</a:t>
            </a:r>
            <a:r>
              <a:rPr lang="zh-CN" altLang="en-US" sz="2400" smtClean="0">
                <a:ea typeface="黑体" panose="02010609060101010101" pitchFamily="49" charset="-122"/>
                <a:sym typeface="Symbol" panose="05050102010706020507" pitchFamily="18" charset="2"/>
              </a:rPr>
              <a:t>均服从</a:t>
            </a:r>
            <a:r>
              <a:rPr lang="zh-CN" altLang="en-US" sz="2400" smtClean="0">
                <a:ea typeface="黑体" panose="02010609060101010101" pitchFamily="49" charset="-122"/>
              </a:rPr>
              <a:t>参数为</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0)</a:t>
            </a:r>
            <a:r>
              <a:rPr lang="zh-CN" altLang="en-US" sz="2400" smtClean="0">
                <a:ea typeface="黑体" panose="02010609060101010101" pitchFamily="49" charset="-122"/>
              </a:rPr>
              <a:t>的负指数分布；</a:t>
            </a:r>
          </a:p>
          <a:p>
            <a:pPr eaLnBrk="1" hangingPunct="1">
              <a:lnSpc>
                <a:spcPct val="110000"/>
              </a:lnSpc>
              <a:spcBef>
                <a:spcPct val="30000"/>
              </a:spcBef>
              <a:buClr>
                <a:srgbClr val="0000FF"/>
              </a:buClr>
              <a:buFont typeface="Wingdings" panose="05000000000000000000" pitchFamily="2" charset="2"/>
              <a:buChar char="v"/>
            </a:pPr>
            <a:r>
              <a:rPr lang="zh-CN" altLang="en-US" sz="2400" smtClean="0">
                <a:ea typeface="黑体" panose="02010609060101010101" pitchFamily="49" charset="-122"/>
              </a:rPr>
              <a:t>每台机器的运转相互独立，修理与运转相互独立，每个工人之间的修理也相互独立。</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6" name="日期占位符 5"/>
          <p:cNvSpPr>
            <a:spLocks noGrp="1"/>
          </p:cNvSpPr>
          <p:nvPr>
            <p:ph type="dt" sz="quarter" idx="10"/>
          </p:nvPr>
        </p:nvSpPr>
        <p:spPr/>
        <p:txBody>
          <a:bodyPr/>
          <a:lstStyle/>
          <a:p>
            <a:pPr>
              <a:defRPr/>
            </a:pPr>
            <a:fld id="{E81BE579-3AE6-46EE-9A7E-B6A561FFF55C}" type="datetime1">
              <a:rPr lang="zh-CN" altLang="en-US"/>
              <a:pPr>
                <a:defRPr/>
              </a:pPr>
              <a:t>2019/11/6</a:t>
            </a:fld>
            <a:endParaRPr lang="en-US" altLang="zh-CN"/>
          </a:p>
        </p:txBody>
      </p:sp>
      <p:sp>
        <p:nvSpPr>
          <p:cNvPr id="512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D978C408-F319-4E66-B266-EF490C7A3960}" type="slidenum">
              <a:rPr lang="zh-CN" altLang="en-US" sz="1800" smtClean="0">
                <a:solidFill>
                  <a:srgbClr val="00FF00"/>
                </a:solidFill>
                <a:ea typeface="宋体" panose="02010600030101010101" pitchFamily="2" charset="-122"/>
              </a:rPr>
              <a:pPr/>
              <a:t>23</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left)">
                                      <p:cBhvr>
                                        <p:cTn id="7" dur="500"/>
                                        <p:tgtEl>
                                          <p:spTgt spid="259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wipe(left)">
                                      <p:cBhvr>
                                        <p:cTn id="12" dur="500"/>
                                        <p:tgtEl>
                                          <p:spTgt spid="259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Effect transition="in" filter="wipe(left)">
                                      <p:cBhvr>
                                        <p:cTn id="17" dur="500"/>
                                        <p:tgtEl>
                                          <p:spTgt spid="259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75">
                                            <p:txEl>
                                              <p:pRg st="3" end="3"/>
                                            </p:txEl>
                                          </p:spTgt>
                                        </p:tgtEl>
                                        <p:attrNameLst>
                                          <p:attrName>style.visibility</p:attrName>
                                        </p:attrNameLst>
                                      </p:cBhvr>
                                      <p:to>
                                        <p:strVal val="visible"/>
                                      </p:to>
                                    </p:set>
                                    <p:animEffect transition="in" filter="wipe(left)">
                                      <p:cBhvr>
                                        <p:cTn id="22" dur="500"/>
                                        <p:tgtEl>
                                          <p:spTgt spid="259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9075">
                                            <p:txEl>
                                              <p:pRg st="4" end="4"/>
                                            </p:txEl>
                                          </p:spTgt>
                                        </p:tgtEl>
                                        <p:attrNameLst>
                                          <p:attrName>style.visibility</p:attrName>
                                        </p:attrNameLst>
                                      </p:cBhvr>
                                      <p:to>
                                        <p:strVal val="visible"/>
                                      </p:to>
                                    </p:set>
                                    <p:animEffect transition="in" filter="wipe(left)">
                                      <p:cBhvr>
                                        <p:cTn id="27" dur="500"/>
                                        <p:tgtEl>
                                          <p:spTgt spid="259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9075">
                                            <p:txEl>
                                              <p:pRg st="5" end="5"/>
                                            </p:txEl>
                                          </p:spTgt>
                                        </p:tgtEl>
                                        <p:attrNameLst>
                                          <p:attrName>style.visibility</p:attrName>
                                        </p:attrNameLst>
                                      </p:cBhvr>
                                      <p:to>
                                        <p:strVal val="visible"/>
                                      </p:to>
                                    </p:set>
                                    <p:animEffect transition="in" filter="wipe(left)">
                                      <p:cBhvr>
                                        <p:cTn id="32" dur="500"/>
                                        <p:tgtEl>
                                          <p:spTgt spid="259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2.</a:t>
            </a:r>
            <a:r>
              <a:rPr lang="zh-CN" altLang="en-US" smtClean="0">
                <a:ea typeface="黑体" panose="02010609060101010101" pitchFamily="49" charset="-122"/>
              </a:rPr>
              <a:t>故障的机器数</a:t>
            </a:r>
          </a:p>
        </p:txBody>
      </p:sp>
      <p:sp>
        <p:nvSpPr>
          <p:cNvPr id="260099" name="Rectangle 3"/>
          <p:cNvSpPr>
            <a:spLocks noGrp="1" noChangeArrowheads="1"/>
          </p:cNvSpPr>
          <p:nvPr>
            <p:ph idx="1"/>
          </p:nvPr>
        </p:nvSpPr>
        <p:spPr>
          <a:xfrm>
            <a:off x="539750" y="1162050"/>
            <a:ext cx="8299450" cy="512763"/>
          </a:xfrm>
        </p:spPr>
        <p:txBody>
          <a:bodyPr/>
          <a:lstStyle/>
          <a:p>
            <a:pPr eaLnBrk="1" hangingPunct="1">
              <a:buFont typeface="Wingdings" panose="05000000000000000000" pitchFamily="2" charset="2"/>
              <a:buNone/>
            </a:pPr>
            <a:r>
              <a:rPr lang="en-US" altLang="zh-CN" smtClean="0">
                <a:ea typeface="黑体" panose="02010609060101010101" pitchFamily="49" charset="-122"/>
              </a:rPr>
              <a:t>	    </a:t>
            </a:r>
            <a:r>
              <a:rPr lang="zh-CN" altLang="en-US" smtClean="0">
                <a:ea typeface="黑体" panose="02010609060101010101" pitchFamily="49" charset="-122"/>
              </a:rPr>
              <a:t>假定</a:t>
            </a:r>
            <a:r>
              <a:rPr lang="en-US" altLang="zh-CN" smtClean="0">
                <a:ea typeface="黑体" panose="02010609060101010101" pitchFamily="49" charset="-122"/>
              </a:rPr>
              <a:t>N(t)</a:t>
            </a:r>
            <a:r>
              <a:rPr lang="zh-CN" altLang="en-US" smtClean="0">
                <a:ea typeface="黑体" panose="02010609060101010101" pitchFamily="49" charset="-122"/>
              </a:rPr>
              <a:t>表示在时刻</a:t>
            </a:r>
            <a:r>
              <a:rPr lang="en-US" altLang="zh-CN" smtClean="0">
                <a:ea typeface="黑体" panose="02010609060101010101" pitchFamily="49" charset="-122"/>
              </a:rPr>
              <a:t>t</a:t>
            </a:r>
            <a:r>
              <a:rPr lang="zh-CN" altLang="en-US" smtClean="0">
                <a:ea typeface="黑体" panose="02010609060101010101" pitchFamily="49" charset="-122"/>
              </a:rPr>
              <a:t>发生故障的机器数，</a:t>
            </a:r>
            <a:r>
              <a:rPr lang="zh-CN" altLang="en-US" smtClean="0">
                <a:ea typeface="黑体" panose="02010609060101010101" pitchFamily="49" charset="-122"/>
                <a:sym typeface="Symbol" panose="05050102010706020507" pitchFamily="18" charset="2"/>
              </a:rPr>
              <a:t>令</a:t>
            </a:r>
          </a:p>
        </p:txBody>
      </p:sp>
      <p:sp>
        <p:nvSpPr>
          <p:cNvPr id="260100" name="Rectangle 4"/>
          <p:cNvSpPr>
            <a:spLocks noChangeArrowheads="1"/>
          </p:cNvSpPr>
          <p:nvPr/>
        </p:nvSpPr>
        <p:spPr bwMode="auto">
          <a:xfrm>
            <a:off x="1143000" y="1700213"/>
            <a:ext cx="77724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ClrTx/>
              <a:buFontTx/>
              <a:buNone/>
            </a:pPr>
            <a:r>
              <a:rPr lang="en-US" altLang="zh-CN">
                <a:sym typeface="Symbol" panose="05050102010706020507" pitchFamily="18" charset="2"/>
              </a:rPr>
              <a:t>p</a:t>
            </a:r>
            <a:r>
              <a:rPr lang="en-US" altLang="zh-CN" baseline="-25000">
                <a:sym typeface="Symbol" panose="05050102010706020507" pitchFamily="18" charset="2"/>
              </a:rPr>
              <a:t>ij</a:t>
            </a:r>
            <a:r>
              <a:rPr lang="en-US" altLang="zh-CN">
                <a:sym typeface="Symbol" panose="05050102010706020507" pitchFamily="18" charset="2"/>
              </a:rPr>
              <a:t>(t)</a:t>
            </a:r>
            <a:r>
              <a:rPr lang="zh-CN" altLang="en-US">
                <a:sym typeface="Symbol" panose="05050102010706020507" pitchFamily="18" charset="2"/>
              </a:rPr>
              <a:t>＝</a:t>
            </a:r>
            <a:r>
              <a:rPr lang="en-US" altLang="zh-CN">
                <a:sym typeface="Symbol" panose="05050102010706020507" pitchFamily="18" charset="2"/>
              </a:rPr>
              <a:t>P{N(t+t)</a:t>
            </a:r>
            <a:r>
              <a:rPr lang="zh-CN" altLang="en-US">
                <a:sym typeface="Symbol" panose="05050102010706020507" pitchFamily="18" charset="2"/>
              </a:rPr>
              <a:t>＝</a:t>
            </a:r>
            <a:r>
              <a:rPr lang="en-US" altLang="zh-CN">
                <a:sym typeface="Symbol" panose="05050102010706020507" pitchFamily="18" charset="2"/>
              </a:rPr>
              <a:t>j|N(t)</a:t>
            </a:r>
            <a:r>
              <a:rPr lang="zh-CN" altLang="en-US">
                <a:sym typeface="Symbol" panose="05050102010706020507" pitchFamily="18" charset="2"/>
              </a:rPr>
              <a:t>＝</a:t>
            </a:r>
            <a:r>
              <a:rPr lang="en-US" altLang="zh-CN">
                <a:sym typeface="Symbol" panose="05050102010706020507" pitchFamily="18" charset="2"/>
              </a:rPr>
              <a:t>i}</a:t>
            </a:r>
            <a:r>
              <a:rPr lang="zh-CN" altLang="en-US">
                <a:sym typeface="Symbol" panose="05050102010706020507" pitchFamily="18" charset="2"/>
              </a:rPr>
              <a:t>，</a:t>
            </a:r>
            <a:r>
              <a:rPr lang="en-US" altLang="zh-CN">
                <a:sym typeface="Symbol" panose="05050102010706020507" pitchFamily="18" charset="2"/>
              </a:rPr>
              <a:t>i,j</a:t>
            </a:r>
            <a:r>
              <a:rPr lang="zh-CN" altLang="en-US">
                <a:sym typeface="Symbol" panose="05050102010706020507" pitchFamily="18" charset="2"/>
              </a:rPr>
              <a:t>＝</a:t>
            </a:r>
            <a:r>
              <a:rPr lang="en-US" altLang="zh-CN">
                <a:sym typeface="Symbol" panose="05050102010706020507" pitchFamily="18" charset="2"/>
              </a:rPr>
              <a:t>0,1,2,…</a:t>
            </a:r>
          </a:p>
          <a:p>
            <a:pPr eaLnBrk="1" hangingPunct="1">
              <a:buClrTx/>
              <a:buFontTx/>
              <a:buNone/>
            </a:pPr>
            <a:r>
              <a:rPr lang="zh-CN" altLang="en-US">
                <a:sym typeface="Symbol" panose="05050102010706020507" pitchFamily="18" charset="2"/>
              </a:rPr>
              <a:t>则类似于</a:t>
            </a:r>
            <a:r>
              <a:rPr lang="en-US" altLang="zh-CN">
                <a:sym typeface="Symbol" panose="05050102010706020507" pitchFamily="18" charset="2"/>
              </a:rPr>
              <a:t>§6.1</a:t>
            </a:r>
            <a:r>
              <a:rPr lang="zh-CN" altLang="en-US">
                <a:sym typeface="Symbol" panose="05050102010706020507" pitchFamily="18" charset="2"/>
              </a:rPr>
              <a:t>的分析可得</a:t>
            </a:r>
          </a:p>
          <a:p>
            <a:pPr eaLnBrk="1" hangingPunct="1">
              <a:buClrTx/>
              <a:buFontTx/>
              <a:buNone/>
            </a:pPr>
            <a:r>
              <a:rPr lang="zh-CN" altLang="en-US">
                <a:solidFill>
                  <a:srgbClr val="CC00CC"/>
                </a:solidFill>
                <a:sym typeface="Symbol" panose="05050102010706020507" pitchFamily="18" charset="2"/>
              </a:rPr>
              <a:t>    </a:t>
            </a:r>
            <a:r>
              <a:rPr lang="en-US" altLang="zh-CN">
                <a:solidFill>
                  <a:srgbClr val="CC00CC"/>
                </a:solidFill>
                <a:sym typeface="Symbol" panose="05050102010706020507" pitchFamily="18" charset="2"/>
              </a:rPr>
              <a:t>1)</a:t>
            </a:r>
            <a:r>
              <a:rPr lang="zh-CN" altLang="en-US">
                <a:sym typeface="Symbol" panose="05050102010706020507" pitchFamily="18" charset="2"/>
              </a:rPr>
              <a:t>当</a:t>
            </a:r>
            <a:r>
              <a:rPr lang="en-US" altLang="zh-CN">
                <a:sym typeface="Symbol" panose="05050102010706020507" pitchFamily="18" charset="2"/>
              </a:rPr>
              <a:t>c≤K</a:t>
            </a:r>
            <a:r>
              <a:rPr lang="zh-CN" altLang="en-US">
                <a:sym typeface="Symbol" panose="05050102010706020507" pitchFamily="18" charset="2"/>
              </a:rPr>
              <a:t>，即维修工人数小于等于备用机器台数时，有</a:t>
            </a:r>
          </a:p>
        </p:txBody>
      </p:sp>
      <p:graphicFrame>
        <p:nvGraphicFramePr>
          <p:cNvPr id="260101" name="Object 5"/>
          <p:cNvGraphicFramePr>
            <a:graphicFrameLocks noChangeAspect="1"/>
          </p:cNvGraphicFramePr>
          <p:nvPr/>
        </p:nvGraphicFramePr>
        <p:xfrm>
          <a:off x="990600" y="4267200"/>
          <a:ext cx="8001000" cy="2205038"/>
        </p:xfrm>
        <a:graphic>
          <a:graphicData uri="http://schemas.openxmlformats.org/presentationml/2006/ole">
            <mc:AlternateContent xmlns:mc="http://schemas.openxmlformats.org/markup-compatibility/2006">
              <mc:Choice xmlns:v="urn:schemas-microsoft-com:vml" Requires="v">
                <p:oleObj spid="_x0000_s53260" name="Equation" r:id="rId4" imgW="4178300" imgH="1155700" progId="Equation.3">
                  <p:embed/>
                </p:oleObj>
              </mc:Choice>
              <mc:Fallback>
                <p:oleObj name="Equation" r:id="rId4" imgW="4178300" imgH="1155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267200"/>
                        <a:ext cx="8001000" cy="220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E9FA6554-6EBE-4443-AA67-A1A3441405A3}" type="datetime1">
              <a:rPr lang="zh-CN" altLang="en-US"/>
              <a:pPr>
                <a:defRPr/>
              </a:pPr>
              <a:t>2019/11/6</a:t>
            </a:fld>
            <a:endParaRPr lang="en-US" altLang="zh-CN"/>
          </a:p>
        </p:txBody>
      </p:sp>
      <p:sp>
        <p:nvSpPr>
          <p:cNvPr id="5325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E14A3E23-5ABF-4C00-8513-A764501D75EA}" type="slidenum">
              <a:rPr lang="zh-CN" altLang="en-US" sz="1800" smtClean="0">
                <a:solidFill>
                  <a:srgbClr val="00FF00"/>
                </a:solidFill>
                <a:ea typeface="宋体" panose="02010600030101010101" pitchFamily="2" charset="-122"/>
              </a:rPr>
              <a:pPr/>
              <a:t>24</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up)">
                                      <p:cBhvr>
                                        <p:cTn id="7" dur="500"/>
                                        <p:tgtEl>
                                          <p:spTgt spid="260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0100">
                                            <p:txEl>
                                              <p:pRg st="0" end="0"/>
                                            </p:txEl>
                                          </p:spTgt>
                                        </p:tgtEl>
                                        <p:attrNameLst>
                                          <p:attrName>style.visibility</p:attrName>
                                        </p:attrNameLst>
                                      </p:cBhvr>
                                      <p:to>
                                        <p:strVal val="visible"/>
                                      </p:to>
                                    </p:set>
                                    <p:animEffect transition="in" filter="wipe(up)">
                                      <p:cBhvr>
                                        <p:cTn id="12" dur="500"/>
                                        <p:tgtEl>
                                          <p:spTgt spid="26010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0100">
                                            <p:txEl>
                                              <p:pRg st="1" end="1"/>
                                            </p:txEl>
                                          </p:spTgt>
                                        </p:tgtEl>
                                        <p:attrNameLst>
                                          <p:attrName>style.visibility</p:attrName>
                                        </p:attrNameLst>
                                      </p:cBhvr>
                                      <p:to>
                                        <p:strVal val="visible"/>
                                      </p:to>
                                    </p:set>
                                    <p:animEffect transition="in" filter="wipe(up)">
                                      <p:cBhvr>
                                        <p:cTn id="17" dur="500"/>
                                        <p:tgtEl>
                                          <p:spTgt spid="26010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0100">
                                            <p:txEl>
                                              <p:pRg st="2" end="2"/>
                                            </p:txEl>
                                          </p:spTgt>
                                        </p:tgtEl>
                                        <p:attrNameLst>
                                          <p:attrName>style.visibility</p:attrName>
                                        </p:attrNameLst>
                                      </p:cBhvr>
                                      <p:to>
                                        <p:strVal val="visible"/>
                                      </p:to>
                                    </p:set>
                                    <p:animEffect transition="in" filter="wipe(up)">
                                      <p:cBhvr>
                                        <p:cTn id="22" dur="500"/>
                                        <p:tgtEl>
                                          <p:spTgt spid="26010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60101"/>
                                        </p:tgtEl>
                                        <p:attrNameLst>
                                          <p:attrName>style.visibility</p:attrName>
                                        </p:attrNameLst>
                                      </p:cBhvr>
                                      <p:to>
                                        <p:strVal val="visible"/>
                                      </p:to>
                                    </p:set>
                                    <p:animEffect transition="in" filter="wipe(up)">
                                      <p:cBhvr>
                                        <p:cTn id="27" dur="500"/>
                                        <p:tgtEl>
                                          <p:spTgt spid="26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advAuto="0"/>
      <p:bldP spid="26010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故障的机器数</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1)</a:t>
            </a:r>
          </a:p>
        </p:txBody>
      </p:sp>
      <p:sp>
        <p:nvSpPr>
          <p:cNvPr id="261200" name="Rectangle 80"/>
          <p:cNvSpPr>
            <a:spLocks noGrp="1" noChangeArrowheads="1"/>
          </p:cNvSpPr>
          <p:nvPr>
            <p:ph idx="1"/>
          </p:nvPr>
        </p:nvSpPr>
        <p:spPr>
          <a:xfrm>
            <a:off x="1066800" y="1392238"/>
            <a:ext cx="7696200" cy="512762"/>
          </a:xfrm>
        </p:spPr>
        <p:txBody>
          <a:bodyPr/>
          <a:lstStyle/>
          <a:p>
            <a:pPr algn="r" eaLnBrk="1" hangingPunct="1">
              <a:buFont typeface="Wingdings" panose="05000000000000000000" pitchFamily="2" charset="2"/>
              <a:buNone/>
            </a:pPr>
            <a:r>
              <a:rPr lang="zh-CN" altLang="en-US" smtClean="0">
                <a:ea typeface="黑体" panose="02010609060101010101" pitchFamily="49" charset="-122"/>
                <a:sym typeface="Symbol" panose="05050102010706020507" pitchFamily="18" charset="2"/>
              </a:rPr>
              <a:t>于是，当</a:t>
            </a:r>
            <a:r>
              <a:rPr lang="en-US" altLang="zh-CN" smtClean="0">
                <a:ea typeface="黑体" panose="02010609060101010101" pitchFamily="49" charset="-122"/>
                <a:sym typeface="Symbol" panose="05050102010706020507" pitchFamily="18" charset="2"/>
              </a:rPr>
              <a:t>c≤K</a:t>
            </a:r>
            <a:r>
              <a:rPr lang="zh-CN" altLang="en-US" smtClean="0">
                <a:ea typeface="黑体" panose="02010609060101010101" pitchFamily="49" charset="-122"/>
                <a:sym typeface="Symbol" panose="05050102010706020507" pitchFamily="18" charset="2"/>
              </a:rPr>
              <a:t>时，</a:t>
            </a:r>
            <a:r>
              <a:rPr lang="en-US" altLang="zh-CN" smtClean="0">
                <a:ea typeface="黑体" panose="02010609060101010101" pitchFamily="49" charset="-122"/>
                <a:sym typeface="Symbol" panose="05050102010706020507" pitchFamily="18" charset="2"/>
              </a:rPr>
              <a:t>{N(t)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t0}</a:t>
            </a:r>
            <a:r>
              <a:rPr lang="zh-CN" altLang="en-US" smtClean="0">
                <a:ea typeface="黑体" panose="02010609060101010101" pitchFamily="49" charset="-122"/>
                <a:sym typeface="Symbol" panose="05050102010706020507" pitchFamily="18" charset="2"/>
              </a:rPr>
              <a:t>是有限状态空</a:t>
            </a:r>
          </a:p>
        </p:txBody>
      </p:sp>
      <p:graphicFrame>
        <p:nvGraphicFramePr>
          <p:cNvPr id="261124" name="Object 4"/>
          <p:cNvGraphicFramePr>
            <a:graphicFrameLocks noChangeAspect="1"/>
          </p:cNvGraphicFramePr>
          <p:nvPr/>
        </p:nvGraphicFramePr>
        <p:xfrm>
          <a:off x="1828800" y="2835275"/>
          <a:ext cx="6489700" cy="1127125"/>
        </p:xfrm>
        <a:graphic>
          <a:graphicData uri="http://schemas.openxmlformats.org/presentationml/2006/ole">
            <mc:AlternateContent xmlns:mc="http://schemas.openxmlformats.org/markup-compatibility/2006">
              <mc:Choice xmlns:v="urn:schemas-microsoft-com:vml" Requires="v">
                <p:oleObj spid="_x0000_s55312" name="Equation" r:id="rId4" imgW="2705100" imgH="469900" progId="Equation.3">
                  <p:embed/>
                </p:oleObj>
              </mc:Choice>
              <mc:Fallback>
                <p:oleObj name="Equation" r:id="rId4" imgW="2705100" imgH="469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35275"/>
                        <a:ext cx="64897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5" name="Object 5"/>
          <p:cNvGraphicFramePr>
            <a:graphicFrameLocks noChangeAspect="1"/>
          </p:cNvGraphicFramePr>
          <p:nvPr/>
        </p:nvGraphicFramePr>
        <p:xfrm>
          <a:off x="1828800" y="4206875"/>
          <a:ext cx="3838575" cy="1127125"/>
        </p:xfrm>
        <a:graphic>
          <a:graphicData uri="http://schemas.openxmlformats.org/presentationml/2006/ole">
            <mc:AlternateContent xmlns:mc="http://schemas.openxmlformats.org/markup-compatibility/2006">
              <mc:Choice xmlns:v="urn:schemas-microsoft-com:vml" Requires="v">
                <p:oleObj spid="_x0000_s55313" name="Equation" r:id="rId6" imgW="1600200" imgH="469900" progId="Equation.3">
                  <p:embed/>
                </p:oleObj>
              </mc:Choice>
              <mc:Fallback>
                <p:oleObj name="Equation" r:id="rId6" imgW="1600200" imgH="4699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206875"/>
                        <a:ext cx="3838575"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99" name="Rectangle 79"/>
          <p:cNvSpPr>
            <a:spLocks noChangeArrowheads="1"/>
          </p:cNvSpPr>
          <p:nvPr/>
        </p:nvSpPr>
        <p:spPr bwMode="auto">
          <a:xfrm>
            <a:off x="1143000" y="1985963"/>
            <a:ext cx="755808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ym typeface="Symbol" panose="05050102010706020507" pitchFamily="18" charset="2"/>
              </a:rPr>
              <a:t>间</a:t>
            </a:r>
            <a:r>
              <a:rPr lang="en-US" altLang="zh-CN">
                <a:sym typeface="Symbol" panose="05050102010706020507" pitchFamily="18" charset="2"/>
              </a:rPr>
              <a:t>E</a:t>
            </a:r>
            <a:r>
              <a:rPr lang="zh-CN" altLang="en-US">
                <a:sym typeface="Symbol" panose="05050102010706020507" pitchFamily="18" charset="2"/>
              </a:rPr>
              <a:t>＝</a:t>
            </a:r>
            <a:r>
              <a:rPr lang="en-US" altLang="zh-CN">
                <a:sym typeface="Symbol" panose="05050102010706020507" pitchFamily="18" charset="2"/>
              </a:rPr>
              <a:t>{0,1,2,…,m+K}</a:t>
            </a:r>
            <a:r>
              <a:rPr lang="zh-CN" altLang="en-US">
                <a:sym typeface="Symbol" panose="05050102010706020507" pitchFamily="18" charset="2"/>
              </a:rPr>
              <a:t>上的生灭过程，其参数为</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89D2A2AA-EDEB-42FD-BCAC-B4BA833E2876}" type="datetime1">
              <a:rPr lang="zh-CN" altLang="en-US"/>
              <a:pPr>
                <a:defRPr/>
              </a:pPr>
              <a:t>2019/11/6</a:t>
            </a:fld>
            <a:endParaRPr lang="en-US" altLang="zh-CN"/>
          </a:p>
        </p:txBody>
      </p:sp>
      <p:sp>
        <p:nvSpPr>
          <p:cNvPr id="5530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5A5D7590-7587-4276-A8E8-911A125D4CF5}" type="slidenum">
              <a:rPr lang="zh-CN" altLang="en-US" sz="1800" smtClean="0">
                <a:solidFill>
                  <a:srgbClr val="00FF00"/>
                </a:solidFill>
                <a:ea typeface="宋体" panose="02010600030101010101" pitchFamily="2" charset="-122"/>
              </a:rPr>
              <a:pPr/>
              <a:t>25</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1200">
                                            <p:txEl>
                                              <p:pRg st="0" end="0"/>
                                            </p:txEl>
                                          </p:spTgt>
                                        </p:tgtEl>
                                        <p:attrNameLst>
                                          <p:attrName>style.visibility</p:attrName>
                                        </p:attrNameLst>
                                      </p:cBhvr>
                                      <p:to>
                                        <p:strVal val="visible"/>
                                      </p:to>
                                    </p:set>
                                    <p:anim calcmode="lin" valueType="num">
                                      <p:cBhvr additive="base">
                                        <p:cTn id="7" dur="500" fill="hold"/>
                                        <p:tgtEl>
                                          <p:spTgt spid="2612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120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1199"/>
                                        </p:tgtEl>
                                        <p:attrNameLst>
                                          <p:attrName>style.visibility</p:attrName>
                                        </p:attrNameLst>
                                      </p:cBhvr>
                                      <p:to>
                                        <p:strVal val="visible"/>
                                      </p:to>
                                    </p:set>
                                    <p:anim calcmode="lin" valueType="num">
                                      <p:cBhvr additive="base">
                                        <p:cTn id="12" dur="500" fill="hold"/>
                                        <p:tgtEl>
                                          <p:spTgt spid="261199"/>
                                        </p:tgtEl>
                                        <p:attrNameLst>
                                          <p:attrName>ppt_x</p:attrName>
                                        </p:attrNameLst>
                                      </p:cBhvr>
                                      <p:tavLst>
                                        <p:tav tm="0">
                                          <p:val>
                                            <p:strVal val="#ppt_x"/>
                                          </p:val>
                                        </p:tav>
                                        <p:tav tm="100000">
                                          <p:val>
                                            <p:strVal val="#ppt_x"/>
                                          </p:val>
                                        </p:tav>
                                      </p:tavLst>
                                    </p:anim>
                                    <p:anim calcmode="lin" valueType="num">
                                      <p:cBhvr additive="base">
                                        <p:cTn id="13" dur="500" fill="hold"/>
                                        <p:tgtEl>
                                          <p:spTgt spid="26119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61124"/>
                                        </p:tgtEl>
                                        <p:attrNameLst>
                                          <p:attrName>style.visibility</p:attrName>
                                        </p:attrNameLst>
                                      </p:cBhvr>
                                      <p:to>
                                        <p:strVal val="visible"/>
                                      </p:to>
                                    </p:set>
                                    <p:animEffect transition="in" filter="wipe(up)">
                                      <p:cBhvr>
                                        <p:cTn id="18" dur="500"/>
                                        <p:tgtEl>
                                          <p:spTgt spid="261124"/>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261125"/>
                                        </p:tgtEl>
                                        <p:attrNameLst>
                                          <p:attrName>style.visibility</p:attrName>
                                        </p:attrNameLst>
                                      </p:cBhvr>
                                      <p:to>
                                        <p:strVal val="visible"/>
                                      </p:to>
                                    </p:set>
                                    <p:animEffect transition="in" filter="wipe(up)">
                                      <p:cBhvr>
                                        <p:cTn id="22" dur="500"/>
                                        <p:tgtEl>
                                          <p:spTgt spid="26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200" grpId="0" build="p"/>
      <p:bldP spid="26119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2.</a:t>
            </a:r>
            <a:r>
              <a:rPr lang="zh-CN" altLang="en-US" smtClean="0">
                <a:ea typeface="黑体" panose="02010609060101010101" pitchFamily="49" charset="-122"/>
              </a:rPr>
              <a:t>故障的机器数</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2)</a:t>
            </a:r>
          </a:p>
        </p:txBody>
      </p:sp>
      <p:sp>
        <p:nvSpPr>
          <p:cNvPr id="262147" name="Rectangle 3"/>
          <p:cNvSpPr>
            <a:spLocks noGrp="1" noChangeArrowheads="1"/>
          </p:cNvSpPr>
          <p:nvPr>
            <p:ph idx="1"/>
          </p:nvPr>
        </p:nvSpPr>
        <p:spPr>
          <a:xfrm>
            <a:off x="1066800" y="1544638"/>
            <a:ext cx="7696200" cy="512762"/>
          </a:xfrm>
        </p:spPr>
        <p:txBody>
          <a:bodyPr/>
          <a:lstStyle/>
          <a:p>
            <a:pPr algn="r" eaLnBrk="1" hangingPunct="1">
              <a:buFont typeface="Wingdings" panose="05000000000000000000" pitchFamily="2" charset="2"/>
              <a:buNone/>
            </a:pPr>
            <a:r>
              <a:rPr lang="en-US" altLang="zh-CN" smtClean="0">
                <a:solidFill>
                  <a:srgbClr val="CC00CC"/>
                </a:solidFill>
                <a:ea typeface="黑体" panose="02010609060101010101" pitchFamily="49" charset="-122"/>
                <a:sym typeface="Symbol" panose="05050102010706020507" pitchFamily="18" charset="2"/>
              </a:rPr>
              <a:t>2)</a:t>
            </a:r>
            <a:r>
              <a:rPr lang="zh-CN" altLang="en-US" smtClean="0">
                <a:ea typeface="黑体" panose="02010609060101010101" pitchFamily="49" charset="-122"/>
                <a:sym typeface="Symbol" panose="05050102010706020507" pitchFamily="18" charset="2"/>
              </a:rPr>
              <a:t>当</a:t>
            </a:r>
            <a:r>
              <a:rPr lang="en-US" altLang="zh-CN" smtClean="0">
                <a:ea typeface="黑体" panose="02010609060101010101" pitchFamily="49" charset="-122"/>
                <a:sym typeface="Symbol" panose="05050102010706020507" pitchFamily="18" charset="2"/>
              </a:rPr>
              <a:t>c</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K</a:t>
            </a:r>
            <a:r>
              <a:rPr lang="zh-CN" altLang="en-US" smtClean="0">
                <a:ea typeface="黑体" panose="02010609060101010101" pitchFamily="49" charset="-122"/>
                <a:sym typeface="Symbol" panose="05050102010706020507" pitchFamily="18" charset="2"/>
              </a:rPr>
              <a:t>，即维修工人数大于备用机器台数</a:t>
            </a:r>
          </a:p>
        </p:txBody>
      </p:sp>
      <p:sp>
        <p:nvSpPr>
          <p:cNvPr id="262148" name="Rectangle 4"/>
          <p:cNvSpPr>
            <a:spLocks noChangeArrowheads="1"/>
          </p:cNvSpPr>
          <p:nvPr/>
        </p:nvSpPr>
        <p:spPr bwMode="auto">
          <a:xfrm>
            <a:off x="1066800" y="2057400"/>
            <a:ext cx="77724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ym typeface="Symbol" panose="05050102010706020507" pitchFamily="18" charset="2"/>
              </a:rPr>
              <a:t>时，有</a:t>
            </a:r>
            <a:r>
              <a:rPr lang="zh-CN" altLang="en-US" sz="2400">
                <a:sym typeface="Symbol" panose="05050102010706020507" pitchFamily="18" charset="2"/>
              </a:rPr>
              <a:t>    </a:t>
            </a:r>
          </a:p>
        </p:txBody>
      </p:sp>
      <p:graphicFrame>
        <p:nvGraphicFramePr>
          <p:cNvPr id="262149" name="Object 5"/>
          <p:cNvGraphicFramePr>
            <a:graphicFrameLocks noChangeAspect="1"/>
          </p:cNvGraphicFramePr>
          <p:nvPr/>
        </p:nvGraphicFramePr>
        <p:xfrm>
          <a:off x="984250" y="3048000"/>
          <a:ext cx="7931150" cy="2297113"/>
        </p:xfrm>
        <a:graphic>
          <a:graphicData uri="http://schemas.openxmlformats.org/presentationml/2006/ole">
            <mc:AlternateContent xmlns:mc="http://schemas.openxmlformats.org/markup-compatibility/2006">
              <mc:Choice xmlns:v="urn:schemas-microsoft-com:vml" Requires="v">
                <p:oleObj spid="_x0000_s57356" name="Equation" r:id="rId4" imgW="3975100" imgH="1155700" progId="Equation.3">
                  <p:embed/>
                </p:oleObj>
              </mc:Choice>
              <mc:Fallback>
                <p:oleObj name="Equation" r:id="rId4" imgW="3975100" imgH="1155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0" y="3048000"/>
                        <a:ext cx="7931150" cy="229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7C920993-F8EB-4DA5-B8BB-DA156D675436}" type="datetime1">
              <a:rPr lang="zh-CN" altLang="en-US"/>
              <a:pPr>
                <a:defRPr/>
              </a:pPr>
              <a:t>2019/11/6</a:t>
            </a:fld>
            <a:endParaRPr lang="en-US" altLang="zh-CN"/>
          </a:p>
        </p:txBody>
      </p:sp>
      <p:sp>
        <p:nvSpPr>
          <p:cNvPr id="5735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93B9DD1D-E2E1-45F8-86AB-42EACE069A92}" type="slidenum">
              <a:rPr lang="zh-CN" altLang="en-US" sz="1800" smtClean="0">
                <a:solidFill>
                  <a:srgbClr val="00FF00"/>
                </a:solidFill>
                <a:ea typeface="宋体" panose="02010600030101010101" pitchFamily="2" charset="-122"/>
              </a:rPr>
              <a:pPr/>
              <a:t>26</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up)">
                                      <p:cBhvr>
                                        <p:cTn id="7" dur="500"/>
                                        <p:tgtEl>
                                          <p:spTgt spid="26214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2148"/>
                                        </p:tgtEl>
                                        <p:attrNameLst>
                                          <p:attrName>style.visibility</p:attrName>
                                        </p:attrNameLst>
                                      </p:cBhvr>
                                      <p:to>
                                        <p:strVal val="visible"/>
                                      </p:to>
                                    </p:set>
                                    <p:animEffect transition="in" filter="wipe(up)">
                                      <p:cBhvr>
                                        <p:cTn id="11" dur="500"/>
                                        <p:tgtEl>
                                          <p:spTgt spid="262148"/>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62149"/>
                                        </p:tgtEl>
                                        <p:attrNameLst>
                                          <p:attrName>style.visibility</p:attrName>
                                        </p:attrNameLst>
                                      </p:cBhvr>
                                      <p:to>
                                        <p:strVal val="visible"/>
                                      </p:to>
                                    </p:set>
                                    <p:animEffect transition="in" filter="wipe(up)">
                                      <p:cBhvr>
                                        <p:cTn id="15" dur="500"/>
                                        <p:tgtEl>
                                          <p:spTgt spid="262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advAuto="0"/>
      <p:bldP spid="26214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2.</a:t>
            </a:r>
            <a:r>
              <a:rPr lang="zh-CN" altLang="en-US" smtClean="0">
                <a:ea typeface="黑体" panose="02010609060101010101" pitchFamily="49" charset="-122"/>
              </a:rPr>
              <a:t>故障的机器数</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3)</a:t>
            </a:r>
          </a:p>
        </p:txBody>
      </p:sp>
      <p:sp>
        <p:nvSpPr>
          <p:cNvPr id="279555" name="Rectangle 3"/>
          <p:cNvSpPr>
            <a:spLocks noGrp="1" noChangeArrowheads="1"/>
          </p:cNvSpPr>
          <p:nvPr>
            <p:ph idx="1"/>
          </p:nvPr>
        </p:nvSpPr>
        <p:spPr>
          <a:xfrm>
            <a:off x="990600" y="1316038"/>
            <a:ext cx="7916863" cy="512762"/>
          </a:xfrm>
        </p:spPr>
        <p:txBody>
          <a:bodyPr/>
          <a:lstStyle/>
          <a:p>
            <a:pPr eaLnBrk="1" hangingPunct="1">
              <a:buFont typeface="Wingdings" panose="05000000000000000000" pitchFamily="2" charset="2"/>
              <a:buNone/>
            </a:pPr>
            <a:r>
              <a:rPr lang="zh-CN" altLang="en-US" smtClean="0">
                <a:ea typeface="黑体" panose="02010609060101010101" pitchFamily="49" charset="-122"/>
                <a:sym typeface="Symbol" panose="05050102010706020507" pitchFamily="18" charset="2"/>
              </a:rPr>
              <a:t>　　于是，</a:t>
            </a:r>
            <a:r>
              <a:rPr lang="en-US" altLang="zh-CN" smtClean="0">
                <a:ea typeface="黑体" panose="02010609060101010101" pitchFamily="49" charset="-122"/>
                <a:sym typeface="Symbol" panose="05050102010706020507" pitchFamily="18" charset="2"/>
              </a:rPr>
              <a:t>{N(t)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t0}</a:t>
            </a:r>
            <a:r>
              <a:rPr lang="zh-CN" altLang="en-US" smtClean="0">
                <a:ea typeface="黑体" panose="02010609060101010101" pitchFamily="49" charset="-122"/>
                <a:sym typeface="Symbol" panose="05050102010706020507" pitchFamily="18" charset="2"/>
              </a:rPr>
              <a:t>是有限状态空间</a:t>
            </a:r>
            <a:r>
              <a:rPr lang="en-US" altLang="zh-CN" smtClean="0">
                <a:ea typeface="黑体" panose="02010609060101010101" pitchFamily="49" charset="-122"/>
                <a:sym typeface="Symbol" panose="05050102010706020507" pitchFamily="18" charset="2"/>
              </a:rPr>
              <a:t>E</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{0,1,</a:t>
            </a:r>
          </a:p>
        </p:txBody>
      </p:sp>
      <p:sp>
        <p:nvSpPr>
          <p:cNvPr id="279558" name="Rectangle 6"/>
          <p:cNvSpPr>
            <a:spLocks noChangeArrowheads="1"/>
          </p:cNvSpPr>
          <p:nvPr/>
        </p:nvSpPr>
        <p:spPr bwMode="auto">
          <a:xfrm>
            <a:off x="1042988" y="2151063"/>
            <a:ext cx="7848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en-US" altLang="zh-CN">
                <a:sym typeface="Symbol" panose="05050102010706020507" pitchFamily="18" charset="2"/>
              </a:rPr>
              <a:t>2,…,m+K}</a:t>
            </a:r>
            <a:r>
              <a:rPr lang="zh-CN" altLang="en-US">
                <a:sym typeface="Symbol" panose="05050102010706020507" pitchFamily="18" charset="2"/>
              </a:rPr>
              <a:t>上的生灭过程，其参数为</a:t>
            </a:r>
          </a:p>
        </p:txBody>
      </p:sp>
      <p:graphicFrame>
        <p:nvGraphicFramePr>
          <p:cNvPr id="279559" name="Object 7"/>
          <p:cNvGraphicFramePr>
            <a:graphicFrameLocks noChangeAspect="1"/>
          </p:cNvGraphicFramePr>
          <p:nvPr/>
        </p:nvGraphicFramePr>
        <p:xfrm>
          <a:off x="1666875" y="3078163"/>
          <a:ext cx="6181725" cy="1157287"/>
        </p:xfrm>
        <a:graphic>
          <a:graphicData uri="http://schemas.openxmlformats.org/presentationml/2006/ole">
            <mc:AlternateContent xmlns:mc="http://schemas.openxmlformats.org/markup-compatibility/2006">
              <mc:Choice xmlns:v="urn:schemas-microsoft-com:vml" Requires="v">
                <p:oleObj spid="_x0000_s59408" name="Equation" r:id="rId4" imgW="2514600" imgH="469900" progId="Equation.3">
                  <p:embed/>
                </p:oleObj>
              </mc:Choice>
              <mc:Fallback>
                <p:oleObj name="Equation" r:id="rId4" imgW="2514600" imgH="4699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875" y="3078163"/>
                        <a:ext cx="6181725" cy="1157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9560" name="Object 8"/>
          <p:cNvGraphicFramePr>
            <a:graphicFrameLocks noChangeAspect="1"/>
          </p:cNvGraphicFramePr>
          <p:nvPr/>
        </p:nvGraphicFramePr>
        <p:xfrm>
          <a:off x="1666875" y="4557713"/>
          <a:ext cx="3933825" cy="1157287"/>
        </p:xfrm>
        <a:graphic>
          <a:graphicData uri="http://schemas.openxmlformats.org/presentationml/2006/ole">
            <mc:AlternateContent xmlns:mc="http://schemas.openxmlformats.org/markup-compatibility/2006">
              <mc:Choice xmlns:v="urn:schemas-microsoft-com:vml" Requires="v">
                <p:oleObj spid="_x0000_s59409" name="Equation" r:id="rId6" imgW="1600200" imgH="469900" progId="Equation.3">
                  <p:embed/>
                </p:oleObj>
              </mc:Choice>
              <mc:Fallback>
                <p:oleObj name="Equation" r:id="rId6" imgW="1600200" imgH="4699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875" y="4557713"/>
                        <a:ext cx="3933825" cy="1157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9B792171-D4A8-4CE6-980F-D2D7DAFB3A60}" type="datetime1">
              <a:rPr lang="zh-CN" altLang="en-US"/>
              <a:pPr>
                <a:defRPr/>
              </a:pPr>
              <a:t>2019/11/6</a:t>
            </a:fld>
            <a:endParaRPr lang="en-US" altLang="zh-CN"/>
          </a:p>
        </p:txBody>
      </p:sp>
      <p:sp>
        <p:nvSpPr>
          <p:cNvPr id="594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521810F2-C673-40F2-9A7E-4CDFFE420745}" type="slidenum">
              <a:rPr lang="zh-CN" altLang="en-US" sz="1800" smtClean="0">
                <a:solidFill>
                  <a:srgbClr val="00FF00"/>
                </a:solidFill>
                <a:ea typeface="宋体" panose="02010600030101010101" pitchFamily="2" charset="-122"/>
              </a:rPr>
              <a:pPr/>
              <a:t>27</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up)">
                                      <p:cBhvr>
                                        <p:cTn id="7" dur="500"/>
                                        <p:tgtEl>
                                          <p:spTgt spid="27955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9558"/>
                                        </p:tgtEl>
                                        <p:attrNameLst>
                                          <p:attrName>style.visibility</p:attrName>
                                        </p:attrNameLst>
                                      </p:cBhvr>
                                      <p:to>
                                        <p:strVal val="visible"/>
                                      </p:to>
                                    </p:set>
                                    <p:animEffect transition="in" filter="wipe(up)">
                                      <p:cBhvr>
                                        <p:cTn id="11" dur="500"/>
                                        <p:tgtEl>
                                          <p:spTgt spid="2795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79559"/>
                                        </p:tgtEl>
                                        <p:attrNameLst>
                                          <p:attrName>style.visibility</p:attrName>
                                        </p:attrNameLst>
                                      </p:cBhvr>
                                      <p:to>
                                        <p:strVal val="visible"/>
                                      </p:to>
                                    </p:set>
                                    <p:animEffect transition="in" filter="wipe(up)">
                                      <p:cBhvr>
                                        <p:cTn id="16" dur="500"/>
                                        <p:tgtEl>
                                          <p:spTgt spid="279559"/>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79560"/>
                                        </p:tgtEl>
                                        <p:attrNameLst>
                                          <p:attrName>style.visibility</p:attrName>
                                        </p:attrNameLst>
                                      </p:cBhvr>
                                      <p:to>
                                        <p:strVal val="visible"/>
                                      </p:to>
                                    </p:set>
                                    <p:animEffect transition="in" filter="wipe(up)">
                                      <p:cBhvr>
                                        <p:cTn id="20" dur="500"/>
                                        <p:tgtEl>
                                          <p:spTgt spid="279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advAuto="0"/>
      <p:bldP spid="2795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smtClean="0">
                <a:ea typeface="黑体" panose="02010609060101010101" pitchFamily="49" charset="-122"/>
                <a:sym typeface="Symbol" panose="05050102010706020507" pitchFamily="18" charset="2"/>
              </a:rPr>
              <a:t>状态</a:t>
            </a:r>
            <a:r>
              <a:rPr lang="zh-CN" altLang="en-US" dirty="0" smtClean="0">
                <a:ea typeface="黑体" panose="02010609060101010101" pitchFamily="49" charset="-122"/>
                <a:sym typeface="Symbol" panose="05050102010706020507" pitchFamily="18" charset="2"/>
              </a:rPr>
              <a:t>转移速度图</a:t>
            </a:r>
          </a:p>
        </p:txBody>
      </p:sp>
      <p:sp>
        <p:nvSpPr>
          <p:cNvPr id="61443" name="Rectangle 222"/>
          <p:cNvSpPr>
            <a:spLocks noGrp="1" noChangeArrowheads="1"/>
          </p:cNvSpPr>
          <p:nvPr>
            <p:ph idx="1"/>
          </p:nvPr>
        </p:nvSpPr>
        <p:spPr>
          <a:xfrm>
            <a:off x="1094581" y="1203065"/>
            <a:ext cx="7696200" cy="534377"/>
          </a:xfrm>
        </p:spPr>
        <p:txBody>
          <a:bodyPr/>
          <a:lstStyle/>
          <a:p>
            <a:pPr eaLnBrk="1" hangingPunct="1">
              <a:buClr>
                <a:srgbClr val="C00000"/>
              </a:buClr>
              <a:buFont typeface="Wingdings" panose="05000000000000000000" pitchFamily="2" charset="2"/>
              <a:buChar char="u"/>
            </a:pPr>
            <a:r>
              <a:rPr lang="en-US" altLang="zh-CN" sz="3200" dirty="0" err="1">
                <a:solidFill>
                  <a:srgbClr val="0000FF"/>
                </a:solidFill>
                <a:ea typeface="黑体" panose="02010609060101010101" pitchFamily="49" charset="-122"/>
                <a:sym typeface="Symbol" panose="05050102010706020507" pitchFamily="18" charset="2"/>
              </a:rPr>
              <a:t>c≤K</a:t>
            </a:r>
            <a:r>
              <a:rPr lang="zh-CN" altLang="en-US" sz="3200" dirty="0">
                <a:solidFill>
                  <a:srgbClr val="0000FF"/>
                </a:solidFill>
                <a:ea typeface="黑体" panose="02010609060101010101" pitchFamily="49" charset="-122"/>
                <a:sym typeface="Symbol" panose="05050102010706020507" pitchFamily="18" charset="2"/>
              </a:rPr>
              <a:t>时</a:t>
            </a:r>
            <a:endParaRPr lang="zh-CN" altLang="zh-CN" sz="3200" dirty="0" smtClean="0">
              <a:solidFill>
                <a:srgbClr val="0000FF"/>
              </a:solidFill>
              <a:ea typeface="黑体" panose="02010609060101010101" pitchFamily="49" charset="-122"/>
            </a:endParaRPr>
          </a:p>
        </p:txBody>
      </p:sp>
      <p:grpSp>
        <p:nvGrpSpPr>
          <p:cNvPr id="2" name="Group 150"/>
          <p:cNvGrpSpPr>
            <a:grpSpLocks/>
          </p:cNvGrpSpPr>
          <p:nvPr/>
        </p:nvGrpSpPr>
        <p:grpSpPr bwMode="auto">
          <a:xfrm>
            <a:off x="1143000" y="1992015"/>
            <a:ext cx="609600" cy="720725"/>
            <a:chOff x="768" y="2594"/>
            <a:chExt cx="384" cy="454"/>
          </a:xfrm>
        </p:grpSpPr>
        <p:sp>
          <p:nvSpPr>
            <p:cNvPr id="61517" name="Rectangle 151"/>
            <p:cNvSpPr>
              <a:spLocks noChangeArrowheads="1"/>
            </p:cNvSpPr>
            <p:nvPr/>
          </p:nvSpPr>
          <p:spPr bwMode="auto">
            <a:xfrm>
              <a:off x="770" y="2594"/>
              <a:ext cx="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a:t>
              </a:r>
            </a:p>
          </p:txBody>
        </p:sp>
        <p:sp>
          <p:nvSpPr>
            <p:cNvPr id="61518" name="Arc 152"/>
            <p:cNvSpPr>
              <a:spLocks/>
            </p:cNvSpPr>
            <p:nvPr/>
          </p:nvSpPr>
          <p:spPr bwMode="auto">
            <a:xfrm flipH="1">
              <a:off x="76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153"/>
          <p:cNvGrpSpPr>
            <a:grpSpLocks/>
          </p:cNvGrpSpPr>
          <p:nvPr/>
        </p:nvGrpSpPr>
        <p:grpSpPr bwMode="auto">
          <a:xfrm>
            <a:off x="1143000" y="2979440"/>
            <a:ext cx="608013" cy="755650"/>
            <a:chOff x="768" y="3216"/>
            <a:chExt cx="383" cy="476"/>
          </a:xfrm>
        </p:grpSpPr>
        <p:sp>
          <p:nvSpPr>
            <p:cNvPr id="61515" name="Rectangle 154"/>
            <p:cNvSpPr>
              <a:spLocks noChangeArrowheads="1"/>
            </p:cNvSpPr>
            <p:nvPr/>
          </p:nvSpPr>
          <p:spPr bwMode="auto">
            <a:xfrm>
              <a:off x="819" y="3404"/>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p>
          </p:txBody>
        </p:sp>
        <p:sp>
          <p:nvSpPr>
            <p:cNvPr id="61516" name="Arc 155"/>
            <p:cNvSpPr>
              <a:spLocks/>
            </p:cNvSpPr>
            <p:nvPr/>
          </p:nvSpPr>
          <p:spPr bwMode="auto">
            <a:xfrm flipV="1">
              <a:off x="76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156"/>
          <p:cNvGrpSpPr>
            <a:grpSpLocks/>
          </p:cNvGrpSpPr>
          <p:nvPr/>
        </p:nvGrpSpPr>
        <p:grpSpPr bwMode="auto">
          <a:xfrm>
            <a:off x="1905000" y="1990427"/>
            <a:ext cx="609600" cy="722313"/>
            <a:chOff x="1248" y="2593"/>
            <a:chExt cx="384" cy="455"/>
          </a:xfrm>
        </p:grpSpPr>
        <p:sp>
          <p:nvSpPr>
            <p:cNvPr id="61513" name="Rectangle 157"/>
            <p:cNvSpPr>
              <a:spLocks noChangeArrowheads="1"/>
            </p:cNvSpPr>
            <p:nvPr/>
          </p:nvSpPr>
          <p:spPr bwMode="auto">
            <a:xfrm>
              <a:off x="1248" y="2593"/>
              <a:ext cx="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a:t>
              </a:r>
            </a:p>
          </p:txBody>
        </p:sp>
        <p:sp>
          <p:nvSpPr>
            <p:cNvPr id="61514" name="Arc 158"/>
            <p:cNvSpPr>
              <a:spLocks/>
            </p:cNvSpPr>
            <p:nvPr/>
          </p:nvSpPr>
          <p:spPr bwMode="auto">
            <a:xfrm flipH="1">
              <a:off x="124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159"/>
          <p:cNvGrpSpPr>
            <a:grpSpLocks/>
          </p:cNvGrpSpPr>
          <p:nvPr/>
        </p:nvGrpSpPr>
        <p:grpSpPr bwMode="auto">
          <a:xfrm>
            <a:off x="1905000" y="2979440"/>
            <a:ext cx="608013" cy="754062"/>
            <a:chOff x="1248" y="3216"/>
            <a:chExt cx="383" cy="475"/>
          </a:xfrm>
        </p:grpSpPr>
        <p:sp>
          <p:nvSpPr>
            <p:cNvPr id="61511" name="Rectangle 160"/>
            <p:cNvSpPr>
              <a:spLocks noChangeArrowheads="1"/>
            </p:cNvSpPr>
            <p:nvPr/>
          </p:nvSpPr>
          <p:spPr bwMode="auto">
            <a:xfrm>
              <a:off x="1296" y="3403"/>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2</a:t>
              </a:r>
              <a:r>
                <a:rPr lang="en-US" altLang="zh-CN" sz="2400">
                  <a:sym typeface="Symbol" panose="05050102010706020507" pitchFamily="18" charset="2"/>
                </a:rPr>
                <a:t></a:t>
              </a:r>
            </a:p>
          </p:txBody>
        </p:sp>
        <p:sp>
          <p:nvSpPr>
            <p:cNvPr id="61512" name="Arc 161"/>
            <p:cNvSpPr>
              <a:spLocks/>
            </p:cNvSpPr>
            <p:nvPr/>
          </p:nvSpPr>
          <p:spPr bwMode="auto">
            <a:xfrm flipV="1">
              <a:off x="124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63330" name="Arc 162"/>
          <p:cNvSpPr>
            <a:spLocks/>
          </p:cNvSpPr>
          <p:nvPr/>
        </p:nvSpPr>
        <p:spPr bwMode="auto">
          <a:xfrm flipH="1">
            <a:off x="2667000" y="2371427"/>
            <a:ext cx="609600" cy="341313"/>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3331" name="Arc 163"/>
          <p:cNvSpPr>
            <a:spLocks/>
          </p:cNvSpPr>
          <p:nvPr/>
        </p:nvSpPr>
        <p:spPr bwMode="auto">
          <a:xfrm flipV="1">
            <a:off x="4191000" y="2979440"/>
            <a:ext cx="608013" cy="382587"/>
          </a:xfrm>
          <a:custGeom>
            <a:avLst/>
            <a:gdLst>
              <a:gd name="T0" fmla="*/ 1857802483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 name="Group 164"/>
          <p:cNvGrpSpPr>
            <a:grpSpLocks/>
          </p:cNvGrpSpPr>
          <p:nvPr/>
        </p:nvGrpSpPr>
        <p:grpSpPr bwMode="auto">
          <a:xfrm>
            <a:off x="2514600" y="2979440"/>
            <a:ext cx="952500" cy="754062"/>
            <a:chOff x="2136" y="3216"/>
            <a:chExt cx="600" cy="475"/>
          </a:xfrm>
        </p:grpSpPr>
        <p:sp>
          <p:nvSpPr>
            <p:cNvPr id="61509" name="Rectangle 165"/>
            <p:cNvSpPr>
              <a:spLocks noChangeArrowheads="1"/>
            </p:cNvSpPr>
            <p:nvPr/>
          </p:nvSpPr>
          <p:spPr bwMode="auto">
            <a:xfrm>
              <a:off x="2136" y="3403"/>
              <a:ext cx="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(c-1)</a:t>
              </a:r>
              <a:r>
                <a:rPr lang="en-US" altLang="zh-CN" sz="2400">
                  <a:sym typeface="Symbol" panose="05050102010706020507" pitchFamily="18" charset="2"/>
                </a:rPr>
                <a:t></a:t>
              </a:r>
            </a:p>
          </p:txBody>
        </p:sp>
        <p:sp>
          <p:nvSpPr>
            <p:cNvPr id="61510" name="Arc 166"/>
            <p:cNvSpPr>
              <a:spLocks/>
            </p:cNvSpPr>
            <p:nvPr/>
          </p:nvSpPr>
          <p:spPr bwMode="auto">
            <a:xfrm flipV="1">
              <a:off x="220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167"/>
          <p:cNvGrpSpPr>
            <a:grpSpLocks/>
          </p:cNvGrpSpPr>
          <p:nvPr/>
        </p:nvGrpSpPr>
        <p:grpSpPr bwMode="auto">
          <a:xfrm>
            <a:off x="3429000" y="1988840"/>
            <a:ext cx="681038" cy="723900"/>
            <a:chOff x="2208" y="2592"/>
            <a:chExt cx="429" cy="456"/>
          </a:xfrm>
        </p:grpSpPr>
        <p:sp>
          <p:nvSpPr>
            <p:cNvPr id="61507" name="Arc 168"/>
            <p:cNvSpPr>
              <a:spLocks/>
            </p:cNvSpPr>
            <p:nvPr/>
          </p:nvSpPr>
          <p:spPr bwMode="auto">
            <a:xfrm flipH="1">
              <a:off x="220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08" name="Rectangle 169"/>
            <p:cNvSpPr>
              <a:spLocks noChangeArrowheads="1"/>
            </p:cNvSpPr>
            <p:nvPr/>
          </p:nvSpPr>
          <p:spPr bwMode="auto">
            <a:xfrm>
              <a:off x="2256" y="2592"/>
              <a:ext cx="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a:t>
              </a:r>
            </a:p>
          </p:txBody>
        </p:sp>
      </p:grpSp>
      <p:sp>
        <p:nvSpPr>
          <p:cNvPr id="263338" name="Arc 170"/>
          <p:cNvSpPr>
            <a:spLocks/>
          </p:cNvSpPr>
          <p:nvPr/>
        </p:nvSpPr>
        <p:spPr bwMode="auto">
          <a:xfrm flipH="1">
            <a:off x="4191000" y="2369840"/>
            <a:ext cx="609600" cy="341312"/>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 name="Group 171"/>
          <p:cNvGrpSpPr>
            <a:grpSpLocks/>
          </p:cNvGrpSpPr>
          <p:nvPr/>
        </p:nvGrpSpPr>
        <p:grpSpPr bwMode="auto">
          <a:xfrm>
            <a:off x="3390900" y="2979440"/>
            <a:ext cx="635000" cy="754062"/>
            <a:chOff x="2688" y="3216"/>
            <a:chExt cx="400" cy="475"/>
          </a:xfrm>
        </p:grpSpPr>
        <p:sp>
          <p:nvSpPr>
            <p:cNvPr id="61505" name="Rectangle 172"/>
            <p:cNvSpPr>
              <a:spLocks noChangeArrowheads="1"/>
            </p:cNvSpPr>
            <p:nvPr/>
          </p:nvSpPr>
          <p:spPr bwMode="auto">
            <a:xfrm>
              <a:off x="2776" y="3403"/>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61506" name="Arc 173"/>
            <p:cNvSpPr>
              <a:spLocks/>
            </p:cNvSpPr>
            <p:nvPr/>
          </p:nvSpPr>
          <p:spPr bwMode="auto">
            <a:xfrm flipV="1">
              <a:off x="268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9" name="Group 174"/>
          <p:cNvGrpSpPr>
            <a:grpSpLocks/>
          </p:cNvGrpSpPr>
          <p:nvPr/>
        </p:nvGrpSpPr>
        <p:grpSpPr bwMode="auto">
          <a:xfrm>
            <a:off x="4953000" y="1990427"/>
            <a:ext cx="609600" cy="722313"/>
            <a:chOff x="3168" y="2593"/>
            <a:chExt cx="384" cy="455"/>
          </a:xfrm>
        </p:grpSpPr>
        <p:sp>
          <p:nvSpPr>
            <p:cNvPr id="61503" name="Rectangle 175"/>
            <p:cNvSpPr>
              <a:spLocks noChangeArrowheads="1"/>
            </p:cNvSpPr>
            <p:nvPr/>
          </p:nvSpPr>
          <p:spPr bwMode="auto">
            <a:xfrm>
              <a:off x="3168" y="2593"/>
              <a:ext cx="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a:t>
              </a:r>
            </a:p>
          </p:txBody>
        </p:sp>
        <p:sp>
          <p:nvSpPr>
            <p:cNvPr id="61504" name="Arc 176"/>
            <p:cNvSpPr>
              <a:spLocks/>
            </p:cNvSpPr>
            <p:nvPr/>
          </p:nvSpPr>
          <p:spPr bwMode="auto">
            <a:xfrm flipH="1">
              <a:off x="316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 name="Group 177"/>
          <p:cNvGrpSpPr>
            <a:grpSpLocks/>
          </p:cNvGrpSpPr>
          <p:nvPr/>
        </p:nvGrpSpPr>
        <p:grpSpPr bwMode="auto">
          <a:xfrm>
            <a:off x="4953000" y="2979440"/>
            <a:ext cx="608013" cy="760412"/>
            <a:chOff x="3168" y="3216"/>
            <a:chExt cx="383" cy="479"/>
          </a:xfrm>
        </p:grpSpPr>
        <p:sp>
          <p:nvSpPr>
            <p:cNvPr id="61501" name="Rectangle 178"/>
            <p:cNvSpPr>
              <a:spLocks noChangeArrowheads="1"/>
            </p:cNvSpPr>
            <p:nvPr/>
          </p:nvSpPr>
          <p:spPr bwMode="auto">
            <a:xfrm>
              <a:off x="3192" y="3407"/>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61502" name="Arc 179"/>
            <p:cNvSpPr>
              <a:spLocks/>
            </p:cNvSpPr>
            <p:nvPr/>
          </p:nvSpPr>
          <p:spPr bwMode="auto">
            <a:xfrm flipV="1">
              <a:off x="316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63348" name="Arc 180"/>
          <p:cNvSpPr>
            <a:spLocks/>
          </p:cNvSpPr>
          <p:nvPr/>
        </p:nvSpPr>
        <p:spPr bwMode="auto">
          <a:xfrm flipV="1">
            <a:off x="5715000" y="2979440"/>
            <a:ext cx="608013" cy="382587"/>
          </a:xfrm>
          <a:custGeom>
            <a:avLst/>
            <a:gdLst>
              <a:gd name="T0" fmla="*/ 1857802483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 name="Group 181"/>
          <p:cNvGrpSpPr>
            <a:grpSpLocks/>
          </p:cNvGrpSpPr>
          <p:nvPr/>
        </p:nvGrpSpPr>
        <p:grpSpPr bwMode="auto">
          <a:xfrm>
            <a:off x="6175375" y="1988840"/>
            <a:ext cx="1062038" cy="723900"/>
            <a:chOff x="3938" y="2592"/>
            <a:chExt cx="669" cy="456"/>
          </a:xfrm>
        </p:grpSpPr>
        <p:sp>
          <p:nvSpPr>
            <p:cNvPr id="61499" name="Rectangle 182"/>
            <p:cNvSpPr>
              <a:spLocks noChangeArrowheads="1"/>
            </p:cNvSpPr>
            <p:nvPr/>
          </p:nvSpPr>
          <p:spPr bwMode="auto">
            <a:xfrm>
              <a:off x="3938" y="2592"/>
              <a:ext cx="6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(m-1)</a:t>
              </a:r>
            </a:p>
          </p:txBody>
        </p:sp>
        <p:sp>
          <p:nvSpPr>
            <p:cNvPr id="61500" name="Arc 183"/>
            <p:cNvSpPr>
              <a:spLocks/>
            </p:cNvSpPr>
            <p:nvPr/>
          </p:nvSpPr>
          <p:spPr bwMode="auto">
            <a:xfrm flipH="1">
              <a:off x="412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2" name="Group 184"/>
          <p:cNvGrpSpPr>
            <a:grpSpLocks/>
          </p:cNvGrpSpPr>
          <p:nvPr/>
        </p:nvGrpSpPr>
        <p:grpSpPr bwMode="auto">
          <a:xfrm>
            <a:off x="6477000" y="2979440"/>
            <a:ext cx="609600" cy="752475"/>
            <a:chOff x="4128" y="3216"/>
            <a:chExt cx="384" cy="474"/>
          </a:xfrm>
        </p:grpSpPr>
        <p:sp>
          <p:nvSpPr>
            <p:cNvPr id="61497" name="Rectangle 185"/>
            <p:cNvSpPr>
              <a:spLocks noChangeArrowheads="1"/>
            </p:cNvSpPr>
            <p:nvPr/>
          </p:nvSpPr>
          <p:spPr bwMode="auto">
            <a:xfrm>
              <a:off x="4200" y="3402"/>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61498" name="Arc 186"/>
            <p:cNvSpPr>
              <a:spLocks/>
            </p:cNvSpPr>
            <p:nvPr/>
          </p:nvSpPr>
          <p:spPr bwMode="auto">
            <a:xfrm flipV="1">
              <a:off x="412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3" name="Group 187"/>
          <p:cNvGrpSpPr>
            <a:grpSpLocks/>
          </p:cNvGrpSpPr>
          <p:nvPr/>
        </p:nvGrpSpPr>
        <p:grpSpPr bwMode="auto">
          <a:xfrm>
            <a:off x="7981950" y="1990427"/>
            <a:ext cx="609600" cy="722313"/>
            <a:chOff x="5076" y="2593"/>
            <a:chExt cx="384" cy="455"/>
          </a:xfrm>
        </p:grpSpPr>
        <p:sp>
          <p:nvSpPr>
            <p:cNvPr id="61495" name="Rectangle 188"/>
            <p:cNvSpPr>
              <a:spLocks noChangeArrowheads="1"/>
            </p:cNvSpPr>
            <p:nvPr/>
          </p:nvSpPr>
          <p:spPr bwMode="auto">
            <a:xfrm>
              <a:off x="5190" y="2593"/>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p>
          </p:txBody>
        </p:sp>
        <p:sp>
          <p:nvSpPr>
            <p:cNvPr id="61496" name="Arc 189"/>
            <p:cNvSpPr>
              <a:spLocks/>
            </p:cNvSpPr>
            <p:nvPr/>
          </p:nvSpPr>
          <p:spPr bwMode="auto">
            <a:xfrm flipH="1">
              <a:off x="5076"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4" name="Group 190"/>
          <p:cNvGrpSpPr>
            <a:grpSpLocks/>
          </p:cNvGrpSpPr>
          <p:nvPr/>
        </p:nvGrpSpPr>
        <p:grpSpPr bwMode="auto">
          <a:xfrm>
            <a:off x="7981950" y="2979440"/>
            <a:ext cx="609600" cy="754062"/>
            <a:chOff x="5076" y="3216"/>
            <a:chExt cx="384" cy="475"/>
          </a:xfrm>
        </p:grpSpPr>
        <p:sp>
          <p:nvSpPr>
            <p:cNvPr id="61493" name="Rectangle 191"/>
            <p:cNvSpPr>
              <a:spLocks noChangeArrowheads="1"/>
            </p:cNvSpPr>
            <p:nvPr/>
          </p:nvSpPr>
          <p:spPr bwMode="auto">
            <a:xfrm>
              <a:off x="5148" y="3403"/>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61494" name="Arc 192"/>
            <p:cNvSpPr>
              <a:spLocks/>
            </p:cNvSpPr>
            <p:nvPr/>
          </p:nvSpPr>
          <p:spPr bwMode="auto">
            <a:xfrm flipV="1">
              <a:off x="5076"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5" name="Group 193"/>
          <p:cNvGrpSpPr>
            <a:grpSpLocks/>
          </p:cNvGrpSpPr>
          <p:nvPr/>
        </p:nvGrpSpPr>
        <p:grpSpPr bwMode="auto">
          <a:xfrm>
            <a:off x="5638800" y="1988840"/>
            <a:ext cx="685800" cy="723900"/>
            <a:chOff x="3600" y="2592"/>
            <a:chExt cx="432" cy="456"/>
          </a:xfrm>
        </p:grpSpPr>
        <p:sp>
          <p:nvSpPr>
            <p:cNvPr id="61491" name="Arc 194"/>
            <p:cNvSpPr>
              <a:spLocks/>
            </p:cNvSpPr>
            <p:nvPr/>
          </p:nvSpPr>
          <p:spPr bwMode="auto">
            <a:xfrm flipH="1">
              <a:off x="364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92" name="Rectangle 195"/>
            <p:cNvSpPr>
              <a:spLocks noChangeArrowheads="1"/>
            </p:cNvSpPr>
            <p:nvPr/>
          </p:nvSpPr>
          <p:spPr bwMode="auto">
            <a:xfrm>
              <a:off x="3600" y="2592"/>
              <a:ext cx="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a:t>
              </a:r>
            </a:p>
          </p:txBody>
        </p:sp>
      </p:grpSp>
      <p:grpSp>
        <p:nvGrpSpPr>
          <p:cNvPr id="16" name="Group 196"/>
          <p:cNvGrpSpPr>
            <a:grpSpLocks/>
          </p:cNvGrpSpPr>
          <p:nvPr/>
        </p:nvGrpSpPr>
        <p:grpSpPr bwMode="auto">
          <a:xfrm>
            <a:off x="914400" y="2534940"/>
            <a:ext cx="8153400" cy="547687"/>
            <a:chOff x="624" y="2936"/>
            <a:chExt cx="5136" cy="345"/>
          </a:xfrm>
        </p:grpSpPr>
        <p:sp>
          <p:nvSpPr>
            <p:cNvPr id="61472" name="Oval 197"/>
            <p:cNvSpPr>
              <a:spLocks noChangeArrowheads="1"/>
            </p:cNvSpPr>
            <p:nvPr/>
          </p:nvSpPr>
          <p:spPr bwMode="auto">
            <a:xfrm>
              <a:off x="624" y="302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61473" name="Rectangle 198"/>
            <p:cNvSpPr>
              <a:spLocks noChangeArrowheads="1"/>
            </p:cNvSpPr>
            <p:nvPr/>
          </p:nvSpPr>
          <p:spPr bwMode="auto">
            <a:xfrm>
              <a:off x="624" y="299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dirty="0">
                  <a:solidFill>
                    <a:srgbClr val="0000FF"/>
                  </a:solidFill>
                </a:rPr>
                <a:t>0</a:t>
              </a:r>
            </a:p>
          </p:txBody>
        </p:sp>
        <p:sp>
          <p:nvSpPr>
            <p:cNvPr id="61474" name="Oval 199"/>
            <p:cNvSpPr>
              <a:spLocks noChangeArrowheads="1"/>
            </p:cNvSpPr>
            <p:nvPr/>
          </p:nvSpPr>
          <p:spPr bwMode="auto">
            <a:xfrm>
              <a:off x="1104" y="302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61475" name="Rectangle 200"/>
            <p:cNvSpPr>
              <a:spLocks noChangeArrowheads="1"/>
            </p:cNvSpPr>
            <p:nvPr/>
          </p:nvSpPr>
          <p:spPr bwMode="auto">
            <a:xfrm>
              <a:off x="1104" y="299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1</a:t>
              </a:r>
            </a:p>
          </p:txBody>
        </p:sp>
        <p:sp>
          <p:nvSpPr>
            <p:cNvPr id="61476" name="Oval 201"/>
            <p:cNvSpPr>
              <a:spLocks noChangeArrowheads="1"/>
            </p:cNvSpPr>
            <p:nvPr/>
          </p:nvSpPr>
          <p:spPr bwMode="auto">
            <a:xfrm>
              <a:off x="2042" y="302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61477" name="Rectangle 202"/>
            <p:cNvSpPr>
              <a:spLocks noChangeArrowheads="1"/>
            </p:cNvSpPr>
            <p:nvPr/>
          </p:nvSpPr>
          <p:spPr bwMode="auto">
            <a:xfrm>
              <a:off x="1967" y="2993"/>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c-1</a:t>
              </a:r>
            </a:p>
          </p:txBody>
        </p:sp>
        <p:sp>
          <p:nvSpPr>
            <p:cNvPr id="61478" name="Oval 203"/>
            <p:cNvSpPr>
              <a:spLocks noChangeArrowheads="1"/>
            </p:cNvSpPr>
            <p:nvPr/>
          </p:nvSpPr>
          <p:spPr bwMode="auto">
            <a:xfrm>
              <a:off x="2523" y="302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61479" name="Rectangle 204"/>
            <p:cNvSpPr>
              <a:spLocks noChangeArrowheads="1"/>
            </p:cNvSpPr>
            <p:nvPr/>
          </p:nvSpPr>
          <p:spPr bwMode="auto">
            <a:xfrm>
              <a:off x="2549" y="3011"/>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solidFill>
                    <a:srgbClr val="0000FF"/>
                  </a:solidFill>
                </a:rPr>
                <a:t>c</a:t>
              </a:r>
            </a:p>
          </p:txBody>
        </p:sp>
        <p:sp>
          <p:nvSpPr>
            <p:cNvPr id="61480" name="Rectangle 205"/>
            <p:cNvSpPr>
              <a:spLocks noChangeArrowheads="1"/>
            </p:cNvSpPr>
            <p:nvPr/>
          </p:nvSpPr>
          <p:spPr bwMode="auto">
            <a:xfrm>
              <a:off x="1516" y="29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a:t>
              </a:r>
            </a:p>
          </p:txBody>
        </p:sp>
        <p:sp>
          <p:nvSpPr>
            <p:cNvPr id="61481" name="Oval 206"/>
            <p:cNvSpPr>
              <a:spLocks noChangeArrowheads="1"/>
            </p:cNvSpPr>
            <p:nvPr/>
          </p:nvSpPr>
          <p:spPr bwMode="auto">
            <a:xfrm>
              <a:off x="3491" y="3014"/>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61482" name="Rectangle 207"/>
            <p:cNvSpPr>
              <a:spLocks noChangeArrowheads="1"/>
            </p:cNvSpPr>
            <p:nvPr/>
          </p:nvSpPr>
          <p:spPr bwMode="auto">
            <a:xfrm>
              <a:off x="3470" y="299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solidFill>
                    <a:srgbClr val="0000FF"/>
                  </a:solidFill>
                </a:rPr>
                <a:t>K</a:t>
              </a:r>
            </a:p>
          </p:txBody>
        </p:sp>
        <p:sp>
          <p:nvSpPr>
            <p:cNvPr id="61483" name="Oval 208"/>
            <p:cNvSpPr>
              <a:spLocks noChangeArrowheads="1"/>
            </p:cNvSpPr>
            <p:nvPr/>
          </p:nvSpPr>
          <p:spPr bwMode="auto">
            <a:xfrm>
              <a:off x="3986" y="3014"/>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61484" name="Rectangle 209"/>
            <p:cNvSpPr>
              <a:spLocks noChangeArrowheads="1"/>
            </p:cNvSpPr>
            <p:nvPr/>
          </p:nvSpPr>
          <p:spPr bwMode="auto">
            <a:xfrm>
              <a:off x="3914" y="3002"/>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solidFill>
                    <a:srgbClr val="0000FF"/>
                  </a:solidFill>
                </a:rPr>
                <a:t>K+1</a:t>
              </a:r>
            </a:p>
          </p:txBody>
        </p:sp>
        <p:sp>
          <p:nvSpPr>
            <p:cNvPr id="61485" name="Oval 210"/>
            <p:cNvSpPr>
              <a:spLocks noChangeArrowheads="1"/>
            </p:cNvSpPr>
            <p:nvPr/>
          </p:nvSpPr>
          <p:spPr bwMode="auto">
            <a:xfrm>
              <a:off x="5416" y="3014"/>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61486" name="Rectangle 211"/>
            <p:cNvSpPr>
              <a:spLocks noChangeArrowheads="1"/>
            </p:cNvSpPr>
            <p:nvPr/>
          </p:nvSpPr>
          <p:spPr bwMode="auto">
            <a:xfrm>
              <a:off x="5296" y="2997"/>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dirty="0" err="1">
                  <a:solidFill>
                    <a:srgbClr val="0000FF"/>
                  </a:solidFill>
                </a:rPr>
                <a:t>m+K</a:t>
              </a:r>
              <a:endParaRPr lang="en-US" altLang="zh-CN" sz="2000" dirty="0">
                <a:solidFill>
                  <a:srgbClr val="0000FF"/>
                </a:solidFill>
              </a:endParaRPr>
            </a:p>
          </p:txBody>
        </p:sp>
        <p:sp>
          <p:nvSpPr>
            <p:cNvPr id="61487" name="Rectangle 212"/>
            <p:cNvSpPr>
              <a:spLocks noChangeArrowheads="1"/>
            </p:cNvSpPr>
            <p:nvPr/>
          </p:nvSpPr>
          <p:spPr bwMode="auto">
            <a:xfrm>
              <a:off x="2976" y="29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a:t>
              </a:r>
            </a:p>
          </p:txBody>
        </p:sp>
        <p:sp>
          <p:nvSpPr>
            <p:cNvPr id="61488" name="Rectangle 213"/>
            <p:cNvSpPr>
              <a:spLocks noChangeArrowheads="1"/>
            </p:cNvSpPr>
            <p:nvPr/>
          </p:nvSpPr>
          <p:spPr bwMode="auto">
            <a:xfrm>
              <a:off x="4416" y="29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a:t>
              </a:r>
            </a:p>
          </p:txBody>
        </p:sp>
        <p:sp>
          <p:nvSpPr>
            <p:cNvPr id="61489" name="Oval 214"/>
            <p:cNvSpPr>
              <a:spLocks noChangeArrowheads="1"/>
            </p:cNvSpPr>
            <p:nvPr/>
          </p:nvSpPr>
          <p:spPr bwMode="auto">
            <a:xfrm>
              <a:off x="4936" y="3014"/>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61490" name="Rectangle 215"/>
            <p:cNvSpPr>
              <a:spLocks noChangeArrowheads="1"/>
            </p:cNvSpPr>
            <p:nvPr/>
          </p:nvSpPr>
          <p:spPr bwMode="auto">
            <a:xfrm>
              <a:off x="4752" y="2997"/>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solidFill>
                    <a:srgbClr val="0000FF"/>
                  </a:solidFill>
                </a:rPr>
                <a:t>m+K-1</a:t>
              </a:r>
            </a:p>
          </p:txBody>
        </p:sp>
      </p:grpSp>
      <p:grpSp>
        <p:nvGrpSpPr>
          <p:cNvPr id="17" name="Group 216"/>
          <p:cNvGrpSpPr>
            <a:grpSpLocks/>
          </p:cNvGrpSpPr>
          <p:nvPr/>
        </p:nvGrpSpPr>
        <p:grpSpPr bwMode="auto">
          <a:xfrm>
            <a:off x="7219950" y="1990427"/>
            <a:ext cx="609600" cy="722313"/>
            <a:chOff x="4596" y="2593"/>
            <a:chExt cx="384" cy="455"/>
          </a:xfrm>
        </p:grpSpPr>
        <p:sp>
          <p:nvSpPr>
            <p:cNvPr id="61470" name="Rectangle 217"/>
            <p:cNvSpPr>
              <a:spLocks noChangeArrowheads="1"/>
            </p:cNvSpPr>
            <p:nvPr/>
          </p:nvSpPr>
          <p:spPr bwMode="auto">
            <a:xfrm>
              <a:off x="4662" y="2593"/>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2</a:t>
              </a:r>
            </a:p>
          </p:txBody>
        </p:sp>
        <p:sp>
          <p:nvSpPr>
            <p:cNvPr id="61471" name="Arc 218"/>
            <p:cNvSpPr>
              <a:spLocks/>
            </p:cNvSpPr>
            <p:nvPr/>
          </p:nvSpPr>
          <p:spPr bwMode="auto">
            <a:xfrm flipH="1">
              <a:off x="4596"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8" name="Group 219"/>
          <p:cNvGrpSpPr>
            <a:grpSpLocks/>
          </p:cNvGrpSpPr>
          <p:nvPr/>
        </p:nvGrpSpPr>
        <p:grpSpPr bwMode="auto">
          <a:xfrm>
            <a:off x="7219950" y="2979440"/>
            <a:ext cx="609600" cy="754062"/>
            <a:chOff x="4596" y="3216"/>
            <a:chExt cx="384" cy="475"/>
          </a:xfrm>
        </p:grpSpPr>
        <p:sp>
          <p:nvSpPr>
            <p:cNvPr id="61468" name="Rectangle 220"/>
            <p:cNvSpPr>
              <a:spLocks noChangeArrowheads="1"/>
            </p:cNvSpPr>
            <p:nvPr/>
          </p:nvSpPr>
          <p:spPr bwMode="auto">
            <a:xfrm>
              <a:off x="4668" y="3403"/>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61469" name="Arc 221"/>
            <p:cNvSpPr>
              <a:spLocks/>
            </p:cNvSpPr>
            <p:nvPr/>
          </p:nvSpPr>
          <p:spPr bwMode="auto">
            <a:xfrm flipV="1">
              <a:off x="4596"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9" name="页脚占位符 18"/>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1" name="日期占位符 20"/>
          <p:cNvSpPr>
            <a:spLocks noGrp="1"/>
          </p:cNvSpPr>
          <p:nvPr>
            <p:ph type="dt" sz="quarter" idx="10"/>
          </p:nvPr>
        </p:nvSpPr>
        <p:spPr/>
        <p:txBody>
          <a:bodyPr/>
          <a:lstStyle/>
          <a:p>
            <a:pPr>
              <a:defRPr/>
            </a:pPr>
            <a:fld id="{8190FEBF-7C5F-4CC8-9113-52361B02FE82}" type="datetime1">
              <a:rPr lang="zh-CN" altLang="en-US"/>
              <a:pPr>
                <a:defRPr/>
              </a:pPr>
              <a:t>2019/11/6</a:t>
            </a:fld>
            <a:endParaRPr lang="en-US" altLang="zh-CN"/>
          </a:p>
        </p:txBody>
      </p:sp>
      <p:sp>
        <p:nvSpPr>
          <p:cNvPr id="61467" name="灯片编号占位符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A2F616E9-7E9F-42F1-8E25-3FB393BAFFD7}" type="slidenum">
              <a:rPr lang="zh-CN" altLang="en-US" sz="1800" smtClean="0">
                <a:solidFill>
                  <a:srgbClr val="00FF00"/>
                </a:solidFill>
                <a:ea typeface="宋体" panose="02010600030101010101" pitchFamily="2" charset="-122"/>
              </a:rPr>
              <a:pPr/>
              <a:t>28</a:t>
            </a:fld>
            <a:endParaRPr lang="zh-CN" altLang="en-US" sz="1800" smtClean="0">
              <a:solidFill>
                <a:srgbClr val="00FF00"/>
              </a:solidFill>
              <a:ea typeface="宋体" panose="02010600030101010101" pitchFamily="2" charset="-122"/>
            </a:endParaRPr>
          </a:p>
        </p:txBody>
      </p:sp>
      <p:grpSp>
        <p:nvGrpSpPr>
          <p:cNvPr id="79" name="Group 4"/>
          <p:cNvGrpSpPr>
            <a:grpSpLocks/>
          </p:cNvGrpSpPr>
          <p:nvPr/>
        </p:nvGrpSpPr>
        <p:grpSpPr bwMode="auto">
          <a:xfrm>
            <a:off x="1219200" y="4633491"/>
            <a:ext cx="609600" cy="720725"/>
            <a:chOff x="768" y="2594"/>
            <a:chExt cx="384" cy="454"/>
          </a:xfrm>
        </p:grpSpPr>
        <p:sp>
          <p:nvSpPr>
            <p:cNvPr id="80" name="Rectangle 5"/>
            <p:cNvSpPr>
              <a:spLocks noChangeArrowheads="1"/>
            </p:cNvSpPr>
            <p:nvPr/>
          </p:nvSpPr>
          <p:spPr bwMode="auto">
            <a:xfrm>
              <a:off x="770" y="2594"/>
              <a:ext cx="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a:t>
              </a:r>
            </a:p>
          </p:txBody>
        </p:sp>
        <p:sp>
          <p:nvSpPr>
            <p:cNvPr id="81" name="Arc 6"/>
            <p:cNvSpPr>
              <a:spLocks/>
            </p:cNvSpPr>
            <p:nvPr/>
          </p:nvSpPr>
          <p:spPr bwMode="auto">
            <a:xfrm flipH="1">
              <a:off x="76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2" name="Group 7"/>
          <p:cNvGrpSpPr>
            <a:grpSpLocks/>
          </p:cNvGrpSpPr>
          <p:nvPr/>
        </p:nvGrpSpPr>
        <p:grpSpPr bwMode="auto">
          <a:xfrm>
            <a:off x="1219200" y="5620916"/>
            <a:ext cx="608013" cy="755650"/>
            <a:chOff x="768" y="3216"/>
            <a:chExt cx="383" cy="476"/>
          </a:xfrm>
        </p:grpSpPr>
        <p:sp>
          <p:nvSpPr>
            <p:cNvPr id="83" name="Rectangle 8"/>
            <p:cNvSpPr>
              <a:spLocks noChangeArrowheads="1"/>
            </p:cNvSpPr>
            <p:nvPr/>
          </p:nvSpPr>
          <p:spPr bwMode="auto">
            <a:xfrm>
              <a:off x="819" y="3404"/>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p>
          </p:txBody>
        </p:sp>
        <p:sp>
          <p:nvSpPr>
            <p:cNvPr id="84" name="Arc 9"/>
            <p:cNvSpPr>
              <a:spLocks/>
            </p:cNvSpPr>
            <p:nvPr/>
          </p:nvSpPr>
          <p:spPr bwMode="auto">
            <a:xfrm flipV="1">
              <a:off x="76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5" name="Group 10"/>
          <p:cNvGrpSpPr>
            <a:grpSpLocks/>
          </p:cNvGrpSpPr>
          <p:nvPr/>
        </p:nvGrpSpPr>
        <p:grpSpPr bwMode="auto">
          <a:xfrm>
            <a:off x="1981200" y="4631903"/>
            <a:ext cx="609600" cy="722313"/>
            <a:chOff x="1248" y="2593"/>
            <a:chExt cx="384" cy="455"/>
          </a:xfrm>
        </p:grpSpPr>
        <p:sp>
          <p:nvSpPr>
            <p:cNvPr id="86" name="Rectangle 11"/>
            <p:cNvSpPr>
              <a:spLocks noChangeArrowheads="1"/>
            </p:cNvSpPr>
            <p:nvPr/>
          </p:nvSpPr>
          <p:spPr bwMode="auto">
            <a:xfrm>
              <a:off x="1248" y="2593"/>
              <a:ext cx="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a:t>
              </a:r>
            </a:p>
          </p:txBody>
        </p:sp>
        <p:sp>
          <p:nvSpPr>
            <p:cNvPr id="87" name="Arc 12"/>
            <p:cNvSpPr>
              <a:spLocks/>
            </p:cNvSpPr>
            <p:nvPr/>
          </p:nvSpPr>
          <p:spPr bwMode="auto">
            <a:xfrm flipH="1">
              <a:off x="124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8" name="Group 13"/>
          <p:cNvGrpSpPr>
            <a:grpSpLocks/>
          </p:cNvGrpSpPr>
          <p:nvPr/>
        </p:nvGrpSpPr>
        <p:grpSpPr bwMode="auto">
          <a:xfrm>
            <a:off x="1981200" y="5620916"/>
            <a:ext cx="608013" cy="754062"/>
            <a:chOff x="1248" y="3216"/>
            <a:chExt cx="383" cy="475"/>
          </a:xfrm>
        </p:grpSpPr>
        <p:sp>
          <p:nvSpPr>
            <p:cNvPr id="89" name="Rectangle 14"/>
            <p:cNvSpPr>
              <a:spLocks noChangeArrowheads="1"/>
            </p:cNvSpPr>
            <p:nvPr/>
          </p:nvSpPr>
          <p:spPr bwMode="auto">
            <a:xfrm>
              <a:off x="1296" y="3403"/>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2</a:t>
              </a:r>
              <a:r>
                <a:rPr lang="en-US" altLang="zh-CN" sz="2400">
                  <a:sym typeface="Symbol" panose="05050102010706020507" pitchFamily="18" charset="2"/>
                </a:rPr>
                <a:t></a:t>
              </a:r>
            </a:p>
          </p:txBody>
        </p:sp>
        <p:sp>
          <p:nvSpPr>
            <p:cNvPr id="90" name="Arc 15"/>
            <p:cNvSpPr>
              <a:spLocks/>
            </p:cNvSpPr>
            <p:nvPr/>
          </p:nvSpPr>
          <p:spPr bwMode="auto">
            <a:xfrm flipV="1">
              <a:off x="124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1" name="Arc 16"/>
          <p:cNvSpPr>
            <a:spLocks/>
          </p:cNvSpPr>
          <p:nvPr/>
        </p:nvSpPr>
        <p:spPr bwMode="auto">
          <a:xfrm flipH="1">
            <a:off x="2743200" y="5012903"/>
            <a:ext cx="609600" cy="341313"/>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 name="Arc 17"/>
          <p:cNvSpPr>
            <a:spLocks/>
          </p:cNvSpPr>
          <p:nvPr/>
        </p:nvSpPr>
        <p:spPr bwMode="auto">
          <a:xfrm flipV="1">
            <a:off x="4267200" y="5620916"/>
            <a:ext cx="608013" cy="382587"/>
          </a:xfrm>
          <a:custGeom>
            <a:avLst/>
            <a:gdLst>
              <a:gd name="T0" fmla="*/ 1857802483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3" name="Group 18"/>
          <p:cNvGrpSpPr>
            <a:grpSpLocks/>
          </p:cNvGrpSpPr>
          <p:nvPr/>
        </p:nvGrpSpPr>
        <p:grpSpPr bwMode="auto">
          <a:xfrm>
            <a:off x="2705100" y="5620916"/>
            <a:ext cx="660400" cy="754062"/>
            <a:chOff x="2208" y="3216"/>
            <a:chExt cx="416" cy="475"/>
          </a:xfrm>
        </p:grpSpPr>
        <p:sp>
          <p:nvSpPr>
            <p:cNvPr id="94" name="Rectangle 19"/>
            <p:cNvSpPr>
              <a:spLocks noChangeArrowheads="1"/>
            </p:cNvSpPr>
            <p:nvPr/>
          </p:nvSpPr>
          <p:spPr bwMode="auto">
            <a:xfrm>
              <a:off x="2248" y="3403"/>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K</a:t>
              </a:r>
              <a:r>
                <a:rPr lang="en-US" altLang="zh-CN" sz="2400">
                  <a:sym typeface="Symbol" panose="05050102010706020507" pitchFamily="18" charset="2"/>
                </a:rPr>
                <a:t></a:t>
              </a:r>
            </a:p>
          </p:txBody>
        </p:sp>
        <p:sp>
          <p:nvSpPr>
            <p:cNvPr id="95" name="Arc 20"/>
            <p:cNvSpPr>
              <a:spLocks/>
            </p:cNvSpPr>
            <p:nvPr/>
          </p:nvSpPr>
          <p:spPr bwMode="auto">
            <a:xfrm flipV="1">
              <a:off x="220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96" name="Group 21"/>
          <p:cNvGrpSpPr>
            <a:grpSpLocks/>
          </p:cNvGrpSpPr>
          <p:nvPr/>
        </p:nvGrpSpPr>
        <p:grpSpPr bwMode="auto">
          <a:xfrm>
            <a:off x="3505200" y="4630316"/>
            <a:ext cx="681038" cy="723900"/>
            <a:chOff x="2208" y="2592"/>
            <a:chExt cx="429" cy="456"/>
          </a:xfrm>
        </p:grpSpPr>
        <p:sp>
          <p:nvSpPr>
            <p:cNvPr id="97" name="Arc 22"/>
            <p:cNvSpPr>
              <a:spLocks/>
            </p:cNvSpPr>
            <p:nvPr/>
          </p:nvSpPr>
          <p:spPr bwMode="auto">
            <a:xfrm flipH="1">
              <a:off x="220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 name="Rectangle 23"/>
            <p:cNvSpPr>
              <a:spLocks noChangeArrowheads="1"/>
            </p:cNvSpPr>
            <p:nvPr/>
          </p:nvSpPr>
          <p:spPr bwMode="auto">
            <a:xfrm>
              <a:off x="2256" y="2592"/>
              <a:ext cx="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a:t>
              </a:r>
            </a:p>
          </p:txBody>
        </p:sp>
      </p:grpSp>
      <p:sp>
        <p:nvSpPr>
          <p:cNvPr id="99" name="Arc 24"/>
          <p:cNvSpPr>
            <a:spLocks/>
          </p:cNvSpPr>
          <p:nvPr/>
        </p:nvSpPr>
        <p:spPr bwMode="auto">
          <a:xfrm flipH="1">
            <a:off x="4953000" y="5011316"/>
            <a:ext cx="609600" cy="341312"/>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00" name="Group 25"/>
          <p:cNvGrpSpPr>
            <a:grpSpLocks/>
          </p:cNvGrpSpPr>
          <p:nvPr/>
        </p:nvGrpSpPr>
        <p:grpSpPr bwMode="auto">
          <a:xfrm>
            <a:off x="3292475" y="5620916"/>
            <a:ext cx="1125538" cy="754062"/>
            <a:chOff x="2578" y="3216"/>
            <a:chExt cx="709" cy="475"/>
          </a:xfrm>
        </p:grpSpPr>
        <p:sp>
          <p:nvSpPr>
            <p:cNvPr id="101" name="Rectangle 26"/>
            <p:cNvSpPr>
              <a:spLocks noChangeArrowheads="1"/>
            </p:cNvSpPr>
            <p:nvPr/>
          </p:nvSpPr>
          <p:spPr bwMode="auto">
            <a:xfrm>
              <a:off x="2578" y="3403"/>
              <a:ext cx="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(K+1)</a:t>
              </a:r>
              <a:r>
                <a:rPr lang="en-US" altLang="zh-CN" sz="2400">
                  <a:sym typeface="Symbol" panose="05050102010706020507" pitchFamily="18" charset="2"/>
                </a:rPr>
                <a:t></a:t>
              </a:r>
            </a:p>
          </p:txBody>
        </p:sp>
        <p:sp>
          <p:nvSpPr>
            <p:cNvPr id="102" name="Arc 27"/>
            <p:cNvSpPr>
              <a:spLocks/>
            </p:cNvSpPr>
            <p:nvPr/>
          </p:nvSpPr>
          <p:spPr bwMode="auto">
            <a:xfrm flipV="1">
              <a:off x="268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3" name="Group 28"/>
          <p:cNvGrpSpPr>
            <a:grpSpLocks/>
          </p:cNvGrpSpPr>
          <p:nvPr/>
        </p:nvGrpSpPr>
        <p:grpSpPr bwMode="auto">
          <a:xfrm>
            <a:off x="4013200" y="4631903"/>
            <a:ext cx="1062038" cy="722313"/>
            <a:chOff x="3024" y="2593"/>
            <a:chExt cx="669" cy="455"/>
          </a:xfrm>
        </p:grpSpPr>
        <p:sp>
          <p:nvSpPr>
            <p:cNvPr id="104" name="Rectangle 29"/>
            <p:cNvSpPr>
              <a:spLocks noChangeArrowheads="1"/>
            </p:cNvSpPr>
            <p:nvPr/>
          </p:nvSpPr>
          <p:spPr bwMode="auto">
            <a:xfrm>
              <a:off x="3024" y="2593"/>
              <a:ext cx="6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(m-1)</a:t>
              </a:r>
            </a:p>
          </p:txBody>
        </p:sp>
        <p:sp>
          <p:nvSpPr>
            <p:cNvPr id="105" name="Arc 30"/>
            <p:cNvSpPr>
              <a:spLocks/>
            </p:cNvSpPr>
            <p:nvPr/>
          </p:nvSpPr>
          <p:spPr bwMode="auto">
            <a:xfrm flipH="1">
              <a:off x="316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6" name="Group 31"/>
          <p:cNvGrpSpPr>
            <a:grpSpLocks/>
          </p:cNvGrpSpPr>
          <p:nvPr/>
        </p:nvGrpSpPr>
        <p:grpSpPr bwMode="auto">
          <a:xfrm>
            <a:off x="4838700" y="5620916"/>
            <a:ext cx="952500" cy="760412"/>
            <a:chOff x="3048" y="3216"/>
            <a:chExt cx="600" cy="479"/>
          </a:xfrm>
        </p:grpSpPr>
        <p:sp>
          <p:nvSpPr>
            <p:cNvPr id="107" name="Rectangle 32"/>
            <p:cNvSpPr>
              <a:spLocks noChangeArrowheads="1"/>
            </p:cNvSpPr>
            <p:nvPr/>
          </p:nvSpPr>
          <p:spPr bwMode="auto">
            <a:xfrm>
              <a:off x="3048" y="3407"/>
              <a:ext cx="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(c-1)</a:t>
              </a:r>
              <a:r>
                <a:rPr lang="en-US" altLang="zh-CN" sz="2400">
                  <a:sym typeface="Symbol" panose="05050102010706020507" pitchFamily="18" charset="2"/>
                </a:rPr>
                <a:t></a:t>
              </a:r>
            </a:p>
          </p:txBody>
        </p:sp>
        <p:sp>
          <p:nvSpPr>
            <p:cNvPr id="108" name="Arc 33"/>
            <p:cNvSpPr>
              <a:spLocks/>
            </p:cNvSpPr>
            <p:nvPr/>
          </p:nvSpPr>
          <p:spPr bwMode="auto">
            <a:xfrm flipV="1">
              <a:off x="316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9" name="Arc 34"/>
          <p:cNvSpPr>
            <a:spLocks/>
          </p:cNvSpPr>
          <p:nvPr/>
        </p:nvSpPr>
        <p:spPr bwMode="auto">
          <a:xfrm flipV="1">
            <a:off x="6554788" y="5620916"/>
            <a:ext cx="608012" cy="382587"/>
          </a:xfrm>
          <a:custGeom>
            <a:avLst/>
            <a:gdLst>
              <a:gd name="T0" fmla="*/ 1857790420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0" name="Group 35"/>
          <p:cNvGrpSpPr>
            <a:grpSpLocks/>
          </p:cNvGrpSpPr>
          <p:nvPr/>
        </p:nvGrpSpPr>
        <p:grpSpPr bwMode="auto">
          <a:xfrm>
            <a:off x="6099175" y="4630316"/>
            <a:ext cx="1370013" cy="723900"/>
            <a:chOff x="3842" y="2592"/>
            <a:chExt cx="863" cy="456"/>
          </a:xfrm>
        </p:grpSpPr>
        <p:sp>
          <p:nvSpPr>
            <p:cNvPr id="111" name="Rectangle 36"/>
            <p:cNvSpPr>
              <a:spLocks noChangeArrowheads="1"/>
            </p:cNvSpPr>
            <p:nvPr/>
          </p:nvSpPr>
          <p:spPr bwMode="auto">
            <a:xfrm>
              <a:off x="3842" y="2592"/>
              <a:ext cx="8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(m-c+1)</a:t>
              </a:r>
            </a:p>
          </p:txBody>
        </p:sp>
        <p:sp>
          <p:nvSpPr>
            <p:cNvPr id="112" name="Arc 37"/>
            <p:cNvSpPr>
              <a:spLocks/>
            </p:cNvSpPr>
            <p:nvPr/>
          </p:nvSpPr>
          <p:spPr bwMode="auto">
            <a:xfrm flipH="1">
              <a:off x="412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13" name="Group 38"/>
          <p:cNvGrpSpPr>
            <a:grpSpLocks/>
          </p:cNvGrpSpPr>
          <p:nvPr/>
        </p:nvGrpSpPr>
        <p:grpSpPr bwMode="auto">
          <a:xfrm>
            <a:off x="5791200" y="5620916"/>
            <a:ext cx="609600" cy="752475"/>
            <a:chOff x="4128" y="3216"/>
            <a:chExt cx="384" cy="474"/>
          </a:xfrm>
        </p:grpSpPr>
        <p:sp>
          <p:nvSpPr>
            <p:cNvPr id="114" name="Rectangle 39"/>
            <p:cNvSpPr>
              <a:spLocks noChangeArrowheads="1"/>
            </p:cNvSpPr>
            <p:nvPr/>
          </p:nvSpPr>
          <p:spPr bwMode="auto">
            <a:xfrm>
              <a:off x="4200" y="3402"/>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115" name="Arc 40"/>
            <p:cNvSpPr>
              <a:spLocks/>
            </p:cNvSpPr>
            <p:nvPr/>
          </p:nvSpPr>
          <p:spPr bwMode="auto">
            <a:xfrm flipV="1">
              <a:off x="4128"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16" name="Group 41"/>
          <p:cNvGrpSpPr>
            <a:grpSpLocks/>
          </p:cNvGrpSpPr>
          <p:nvPr/>
        </p:nvGrpSpPr>
        <p:grpSpPr bwMode="auto">
          <a:xfrm>
            <a:off x="8058150" y="4631903"/>
            <a:ext cx="609600" cy="722313"/>
            <a:chOff x="5076" y="2593"/>
            <a:chExt cx="384" cy="455"/>
          </a:xfrm>
        </p:grpSpPr>
        <p:sp>
          <p:nvSpPr>
            <p:cNvPr id="117" name="Rectangle 42"/>
            <p:cNvSpPr>
              <a:spLocks noChangeArrowheads="1"/>
            </p:cNvSpPr>
            <p:nvPr/>
          </p:nvSpPr>
          <p:spPr bwMode="auto">
            <a:xfrm>
              <a:off x="5190" y="2593"/>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p>
          </p:txBody>
        </p:sp>
        <p:sp>
          <p:nvSpPr>
            <p:cNvPr id="118" name="Arc 43"/>
            <p:cNvSpPr>
              <a:spLocks/>
            </p:cNvSpPr>
            <p:nvPr/>
          </p:nvSpPr>
          <p:spPr bwMode="auto">
            <a:xfrm flipH="1">
              <a:off x="5076"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19" name="Group 44"/>
          <p:cNvGrpSpPr>
            <a:grpSpLocks/>
          </p:cNvGrpSpPr>
          <p:nvPr/>
        </p:nvGrpSpPr>
        <p:grpSpPr bwMode="auto">
          <a:xfrm>
            <a:off x="8058150" y="5620916"/>
            <a:ext cx="609600" cy="754062"/>
            <a:chOff x="5076" y="3216"/>
            <a:chExt cx="384" cy="475"/>
          </a:xfrm>
        </p:grpSpPr>
        <p:sp>
          <p:nvSpPr>
            <p:cNvPr id="120" name="Rectangle 45"/>
            <p:cNvSpPr>
              <a:spLocks noChangeArrowheads="1"/>
            </p:cNvSpPr>
            <p:nvPr/>
          </p:nvSpPr>
          <p:spPr bwMode="auto">
            <a:xfrm>
              <a:off x="5148" y="3403"/>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121" name="Arc 46"/>
            <p:cNvSpPr>
              <a:spLocks/>
            </p:cNvSpPr>
            <p:nvPr/>
          </p:nvSpPr>
          <p:spPr bwMode="auto">
            <a:xfrm flipV="1">
              <a:off x="5076"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22" name="Group 47"/>
          <p:cNvGrpSpPr>
            <a:grpSpLocks/>
          </p:cNvGrpSpPr>
          <p:nvPr/>
        </p:nvGrpSpPr>
        <p:grpSpPr bwMode="auto">
          <a:xfrm>
            <a:off x="5791200" y="4616028"/>
            <a:ext cx="609600" cy="738188"/>
            <a:chOff x="3648" y="2583"/>
            <a:chExt cx="384" cy="465"/>
          </a:xfrm>
        </p:grpSpPr>
        <p:sp>
          <p:nvSpPr>
            <p:cNvPr id="123" name="Arc 48"/>
            <p:cNvSpPr>
              <a:spLocks/>
            </p:cNvSpPr>
            <p:nvPr/>
          </p:nvSpPr>
          <p:spPr bwMode="auto">
            <a:xfrm flipH="1">
              <a:off x="3648"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4" name="Rectangle 49"/>
            <p:cNvSpPr>
              <a:spLocks noChangeArrowheads="1"/>
            </p:cNvSpPr>
            <p:nvPr/>
          </p:nvSpPr>
          <p:spPr bwMode="auto">
            <a:xfrm>
              <a:off x="3733" y="258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endParaRPr lang="zh-CN" altLang="zh-CN" sz="2400">
                <a:sym typeface="Symbol" panose="05050102010706020507" pitchFamily="18" charset="2"/>
              </a:endParaRPr>
            </a:p>
          </p:txBody>
        </p:sp>
      </p:grpSp>
      <p:grpSp>
        <p:nvGrpSpPr>
          <p:cNvPr id="125" name="Group 50"/>
          <p:cNvGrpSpPr>
            <a:grpSpLocks/>
          </p:cNvGrpSpPr>
          <p:nvPr/>
        </p:nvGrpSpPr>
        <p:grpSpPr bwMode="auto">
          <a:xfrm>
            <a:off x="990600" y="5176416"/>
            <a:ext cx="8077200" cy="547687"/>
            <a:chOff x="624" y="2936"/>
            <a:chExt cx="5136" cy="345"/>
          </a:xfrm>
        </p:grpSpPr>
        <p:sp>
          <p:nvSpPr>
            <p:cNvPr id="126" name="Oval 51"/>
            <p:cNvSpPr>
              <a:spLocks noChangeArrowheads="1"/>
            </p:cNvSpPr>
            <p:nvPr/>
          </p:nvSpPr>
          <p:spPr bwMode="auto">
            <a:xfrm>
              <a:off x="624" y="302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27" name="Rectangle 52"/>
            <p:cNvSpPr>
              <a:spLocks noChangeArrowheads="1"/>
            </p:cNvSpPr>
            <p:nvPr/>
          </p:nvSpPr>
          <p:spPr bwMode="auto">
            <a:xfrm>
              <a:off x="624" y="299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0</a:t>
              </a:r>
            </a:p>
          </p:txBody>
        </p:sp>
        <p:sp>
          <p:nvSpPr>
            <p:cNvPr id="128" name="Oval 53"/>
            <p:cNvSpPr>
              <a:spLocks noChangeArrowheads="1"/>
            </p:cNvSpPr>
            <p:nvPr/>
          </p:nvSpPr>
          <p:spPr bwMode="auto">
            <a:xfrm>
              <a:off x="1104" y="302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29" name="Rectangle 54"/>
            <p:cNvSpPr>
              <a:spLocks noChangeArrowheads="1"/>
            </p:cNvSpPr>
            <p:nvPr/>
          </p:nvSpPr>
          <p:spPr bwMode="auto">
            <a:xfrm>
              <a:off x="1104" y="299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1</a:t>
              </a:r>
            </a:p>
          </p:txBody>
        </p:sp>
        <p:sp>
          <p:nvSpPr>
            <p:cNvPr id="130" name="Oval 55"/>
            <p:cNvSpPr>
              <a:spLocks noChangeArrowheads="1"/>
            </p:cNvSpPr>
            <p:nvPr/>
          </p:nvSpPr>
          <p:spPr bwMode="auto">
            <a:xfrm>
              <a:off x="2042" y="302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31" name="Rectangle 56"/>
            <p:cNvSpPr>
              <a:spLocks noChangeArrowheads="1"/>
            </p:cNvSpPr>
            <p:nvPr/>
          </p:nvSpPr>
          <p:spPr bwMode="auto">
            <a:xfrm>
              <a:off x="2015" y="2993"/>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K</a:t>
              </a:r>
            </a:p>
          </p:txBody>
        </p:sp>
        <p:sp>
          <p:nvSpPr>
            <p:cNvPr id="132" name="Oval 57"/>
            <p:cNvSpPr>
              <a:spLocks noChangeArrowheads="1"/>
            </p:cNvSpPr>
            <p:nvPr/>
          </p:nvSpPr>
          <p:spPr bwMode="auto">
            <a:xfrm>
              <a:off x="2523" y="302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33" name="Rectangle 58"/>
            <p:cNvSpPr>
              <a:spLocks noChangeArrowheads="1"/>
            </p:cNvSpPr>
            <p:nvPr/>
          </p:nvSpPr>
          <p:spPr bwMode="auto">
            <a:xfrm>
              <a:off x="2438" y="301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solidFill>
                    <a:srgbClr val="0000FF"/>
                  </a:solidFill>
                </a:rPr>
                <a:t>K+1</a:t>
              </a:r>
            </a:p>
          </p:txBody>
        </p:sp>
        <p:sp>
          <p:nvSpPr>
            <p:cNvPr id="134" name="Rectangle 59"/>
            <p:cNvSpPr>
              <a:spLocks noChangeArrowheads="1"/>
            </p:cNvSpPr>
            <p:nvPr/>
          </p:nvSpPr>
          <p:spPr bwMode="auto">
            <a:xfrm>
              <a:off x="1516" y="29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a:t>
              </a:r>
            </a:p>
          </p:txBody>
        </p:sp>
        <p:sp>
          <p:nvSpPr>
            <p:cNvPr id="135" name="Oval 60"/>
            <p:cNvSpPr>
              <a:spLocks noChangeArrowheads="1"/>
            </p:cNvSpPr>
            <p:nvPr/>
          </p:nvSpPr>
          <p:spPr bwMode="auto">
            <a:xfrm>
              <a:off x="3491" y="3014"/>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36" name="Rectangle 61"/>
            <p:cNvSpPr>
              <a:spLocks noChangeArrowheads="1"/>
            </p:cNvSpPr>
            <p:nvPr/>
          </p:nvSpPr>
          <p:spPr bwMode="auto">
            <a:xfrm>
              <a:off x="3430" y="2997"/>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solidFill>
                    <a:srgbClr val="0000FF"/>
                  </a:solidFill>
                </a:rPr>
                <a:t>c-1</a:t>
              </a:r>
            </a:p>
          </p:txBody>
        </p:sp>
        <p:sp>
          <p:nvSpPr>
            <p:cNvPr id="137" name="Oval 62"/>
            <p:cNvSpPr>
              <a:spLocks noChangeArrowheads="1"/>
            </p:cNvSpPr>
            <p:nvPr/>
          </p:nvSpPr>
          <p:spPr bwMode="auto">
            <a:xfrm>
              <a:off x="3986" y="3014"/>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38" name="Rectangle 63"/>
            <p:cNvSpPr>
              <a:spLocks noChangeArrowheads="1"/>
            </p:cNvSpPr>
            <p:nvPr/>
          </p:nvSpPr>
          <p:spPr bwMode="auto">
            <a:xfrm>
              <a:off x="4026" y="3002"/>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solidFill>
                    <a:srgbClr val="0000FF"/>
                  </a:solidFill>
                </a:rPr>
                <a:t>c</a:t>
              </a:r>
            </a:p>
          </p:txBody>
        </p:sp>
        <p:sp>
          <p:nvSpPr>
            <p:cNvPr id="139" name="Oval 64"/>
            <p:cNvSpPr>
              <a:spLocks noChangeArrowheads="1"/>
            </p:cNvSpPr>
            <p:nvPr/>
          </p:nvSpPr>
          <p:spPr bwMode="auto">
            <a:xfrm>
              <a:off x="5416" y="3014"/>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40" name="Rectangle 65"/>
            <p:cNvSpPr>
              <a:spLocks noChangeArrowheads="1"/>
            </p:cNvSpPr>
            <p:nvPr/>
          </p:nvSpPr>
          <p:spPr bwMode="auto">
            <a:xfrm>
              <a:off x="5296" y="2997"/>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dirty="0" err="1">
                  <a:solidFill>
                    <a:srgbClr val="0000FF"/>
                  </a:solidFill>
                </a:rPr>
                <a:t>m+K</a:t>
              </a:r>
              <a:endParaRPr lang="en-US" altLang="zh-CN" sz="2000" dirty="0">
                <a:solidFill>
                  <a:srgbClr val="0000FF"/>
                </a:solidFill>
              </a:endParaRPr>
            </a:p>
          </p:txBody>
        </p:sp>
        <p:sp>
          <p:nvSpPr>
            <p:cNvPr id="141" name="Rectangle 66"/>
            <p:cNvSpPr>
              <a:spLocks noChangeArrowheads="1"/>
            </p:cNvSpPr>
            <p:nvPr/>
          </p:nvSpPr>
          <p:spPr bwMode="auto">
            <a:xfrm>
              <a:off x="2976" y="29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a:t>
              </a:r>
            </a:p>
          </p:txBody>
        </p:sp>
        <p:sp>
          <p:nvSpPr>
            <p:cNvPr id="142" name="Rectangle 67"/>
            <p:cNvSpPr>
              <a:spLocks noChangeArrowheads="1"/>
            </p:cNvSpPr>
            <p:nvPr/>
          </p:nvSpPr>
          <p:spPr bwMode="auto">
            <a:xfrm>
              <a:off x="4416" y="293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olidFill>
                    <a:srgbClr val="0000FF"/>
                  </a:solidFill>
                </a:rPr>
                <a:t>…</a:t>
              </a:r>
            </a:p>
          </p:txBody>
        </p:sp>
        <p:sp>
          <p:nvSpPr>
            <p:cNvPr id="143" name="Oval 68"/>
            <p:cNvSpPr>
              <a:spLocks noChangeArrowheads="1"/>
            </p:cNvSpPr>
            <p:nvPr/>
          </p:nvSpPr>
          <p:spPr bwMode="auto">
            <a:xfrm>
              <a:off x="4936" y="3014"/>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144" name="Rectangle 69"/>
            <p:cNvSpPr>
              <a:spLocks noChangeArrowheads="1"/>
            </p:cNvSpPr>
            <p:nvPr/>
          </p:nvSpPr>
          <p:spPr bwMode="auto">
            <a:xfrm>
              <a:off x="4752" y="2997"/>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solidFill>
                    <a:srgbClr val="0000FF"/>
                  </a:solidFill>
                </a:rPr>
                <a:t>m+K-1</a:t>
              </a:r>
            </a:p>
          </p:txBody>
        </p:sp>
      </p:grpSp>
      <p:grpSp>
        <p:nvGrpSpPr>
          <p:cNvPr id="145" name="Group 70"/>
          <p:cNvGrpSpPr>
            <a:grpSpLocks/>
          </p:cNvGrpSpPr>
          <p:nvPr/>
        </p:nvGrpSpPr>
        <p:grpSpPr bwMode="auto">
          <a:xfrm>
            <a:off x="7296150" y="4631903"/>
            <a:ext cx="609600" cy="722313"/>
            <a:chOff x="4596" y="2593"/>
            <a:chExt cx="384" cy="455"/>
          </a:xfrm>
        </p:grpSpPr>
        <p:sp>
          <p:nvSpPr>
            <p:cNvPr id="146" name="Rectangle 71"/>
            <p:cNvSpPr>
              <a:spLocks noChangeArrowheads="1"/>
            </p:cNvSpPr>
            <p:nvPr/>
          </p:nvSpPr>
          <p:spPr bwMode="auto">
            <a:xfrm>
              <a:off x="4662" y="2593"/>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2</a:t>
              </a:r>
            </a:p>
          </p:txBody>
        </p:sp>
        <p:sp>
          <p:nvSpPr>
            <p:cNvPr id="147" name="Arc 72"/>
            <p:cNvSpPr>
              <a:spLocks/>
            </p:cNvSpPr>
            <p:nvPr/>
          </p:nvSpPr>
          <p:spPr bwMode="auto">
            <a:xfrm flipH="1">
              <a:off x="4596" y="2833"/>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48" name="Group 73"/>
          <p:cNvGrpSpPr>
            <a:grpSpLocks/>
          </p:cNvGrpSpPr>
          <p:nvPr/>
        </p:nvGrpSpPr>
        <p:grpSpPr bwMode="auto">
          <a:xfrm>
            <a:off x="7296150" y="5620916"/>
            <a:ext cx="609600" cy="754062"/>
            <a:chOff x="4596" y="3216"/>
            <a:chExt cx="384" cy="475"/>
          </a:xfrm>
        </p:grpSpPr>
        <p:sp>
          <p:nvSpPr>
            <p:cNvPr id="149" name="Rectangle 74"/>
            <p:cNvSpPr>
              <a:spLocks noChangeArrowheads="1"/>
            </p:cNvSpPr>
            <p:nvPr/>
          </p:nvSpPr>
          <p:spPr bwMode="auto">
            <a:xfrm>
              <a:off x="4668" y="3403"/>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c</a:t>
              </a:r>
              <a:r>
                <a:rPr lang="en-US" altLang="zh-CN" sz="2400">
                  <a:sym typeface="Symbol" panose="05050102010706020507" pitchFamily="18" charset="2"/>
                </a:rPr>
                <a:t></a:t>
              </a:r>
            </a:p>
          </p:txBody>
        </p:sp>
        <p:sp>
          <p:nvSpPr>
            <p:cNvPr id="150" name="Arc 75"/>
            <p:cNvSpPr>
              <a:spLocks/>
            </p:cNvSpPr>
            <p:nvPr/>
          </p:nvSpPr>
          <p:spPr bwMode="auto">
            <a:xfrm flipV="1">
              <a:off x="4596" y="321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1" name="Rectangle 222"/>
          <p:cNvSpPr txBox="1">
            <a:spLocks noChangeArrowheads="1"/>
          </p:cNvSpPr>
          <p:nvPr/>
        </p:nvSpPr>
        <p:spPr bwMode="auto">
          <a:xfrm>
            <a:off x="1094581" y="4059263"/>
            <a:ext cx="7696200" cy="534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533400" indent="-533400" algn="l" rtl="0" eaLnBrk="0" fontAlgn="base" hangingPunct="0">
              <a:lnSpc>
                <a:spcPct val="120000"/>
              </a:lnSpc>
              <a:spcBef>
                <a:spcPct val="0"/>
              </a:spcBef>
              <a:spcAft>
                <a:spcPct val="0"/>
              </a:spcAft>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itchFamily="2" charset="-122"/>
                <a:cs typeface="Times New Roman" panose="02020603050405020304" pitchFamily="18" charset="0"/>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Times New Roman" panose="02020603050405020304" pitchFamily="18" charset="0"/>
                <a:ea typeface="黑体" pitchFamily="2" charset="-122"/>
                <a:cs typeface="Times New Roman" panose="02020603050405020304" pitchFamily="18" charset="0"/>
              </a:defRPr>
            </a:lvl2pPr>
            <a:lvl3pPr marL="1371600" indent="-457200" algn="l" rtl="0" eaLnBrk="0" fontAlgn="base" hangingPunct="0">
              <a:spcBef>
                <a:spcPct val="20000"/>
              </a:spcBef>
              <a:spcAft>
                <a:spcPct val="0"/>
              </a:spcAft>
              <a:buChar char="•"/>
              <a:defRPr kumimoji="1" sz="2400">
                <a:solidFill>
                  <a:schemeClr val="tx1"/>
                </a:solidFill>
                <a:latin typeface="Times New Roman" panose="02020603050405020304" pitchFamily="18" charset="0"/>
                <a:ea typeface="黑体" pitchFamily="2" charset="-122"/>
                <a:cs typeface="Times New Roman" panose="02020603050405020304" pitchFamily="18" charset="0"/>
              </a:defRPr>
            </a:lvl3pPr>
            <a:lvl4pPr marL="1752600" indent="-381000" algn="l" rtl="0" eaLnBrk="0" fontAlgn="base" hangingPunct="0">
              <a:spcBef>
                <a:spcPct val="20000"/>
              </a:spcBef>
              <a:spcAft>
                <a:spcPct val="0"/>
              </a:spcAft>
              <a:buChar char="–"/>
              <a:defRPr kumimoji="1" sz="2000">
                <a:solidFill>
                  <a:schemeClr val="tx1"/>
                </a:solidFill>
                <a:latin typeface="Times New Roman" panose="02020603050405020304" pitchFamily="18" charset="0"/>
                <a:ea typeface="黑体" pitchFamily="2" charset="-122"/>
                <a:cs typeface="Times New Roman" panose="02020603050405020304" pitchFamily="18" charset="0"/>
              </a:defRPr>
            </a:lvl4pPr>
            <a:lvl5pPr marL="2209800" indent="-381000" algn="l" rtl="0" eaLnBrk="0" fontAlgn="base" hangingPunct="0">
              <a:spcBef>
                <a:spcPct val="20000"/>
              </a:spcBef>
              <a:spcAft>
                <a:spcPct val="0"/>
              </a:spcAft>
              <a:buChar char="»"/>
              <a:defRPr kumimoji="1" sz="2000">
                <a:solidFill>
                  <a:schemeClr val="tx1"/>
                </a:solidFill>
                <a:latin typeface="Times New Roman" panose="02020603050405020304" pitchFamily="18" charset="0"/>
                <a:ea typeface="黑体" pitchFamily="2" charset="-122"/>
                <a:cs typeface="Times New Roman" panose="02020603050405020304" pitchFamily="18" charset="0"/>
              </a:defRPr>
            </a:lvl5pPr>
            <a:lvl6pPr marL="2667000" indent="-381000" algn="l" rtl="0" fontAlgn="base">
              <a:spcBef>
                <a:spcPct val="20000"/>
              </a:spcBef>
              <a:spcAft>
                <a:spcPct val="0"/>
              </a:spcAft>
              <a:buChar char="»"/>
              <a:defRPr kumimoji="1" sz="2000">
                <a:solidFill>
                  <a:schemeClr val="tx1"/>
                </a:solidFill>
                <a:latin typeface="+mn-lt"/>
                <a:ea typeface="+mn-ea"/>
              </a:defRPr>
            </a:lvl6pPr>
            <a:lvl7pPr marL="3124200" indent="-381000" algn="l" rtl="0" fontAlgn="base">
              <a:spcBef>
                <a:spcPct val="20000"/>
              </a:spcBef>
              <a:spcAft>
                <a:spcPct val="0"/>
              </a:spcAft>
              <a:buChar char="»"/>
              <a:defRPr kumimoji="1" sz="2000">
                <a:solidFill>
                  <a:schemeClr val="tx1"/>
                </a:solidFill>
                <a:latin typeface="+mn-lt"/>
                <a:ea typeface="+mn-ea"/>
              </a:defRPr>
            </a:lvl7pPr>
            <a:lvl8pPr marL="3581400" indent="-381000" algn="l" rtl="0" fontAlgn="base">
              <a:spcBef>
                <a:spcPct val="20000"/>
              </a:spcBef>
              <a:spcAft>
                <a:spcPct val="0"/>
              </a:spcAft>
              <a:buChar char="»"/>
              <a:defRPr kumimoji="1" sz="2000">
                <a:solidFill>
                  <a:schemeClr val="tx1"/>
                </a:solidFill>
                <a:latin typeface="+mn-lt"/>
                <a:ea typeface="+mn-ea"/>
              </a:defRPr>
            </a:lvl8pPr>
            <a:lvl9pPr marL="4038600" indent="-381000" algn="l" rtl="0" fontAlgn="base">
              <a:spcBef>
                <a:spcPct val="20000"/>
              </a:spcBef>
              <a:spcAft>
                <a:spcPct val="0"/>
              </a:spcAft>
              <a:buChar char="»"/>
              <a:defRPr kumimoji="1" sz="2000">
                <a:solidFill>
                  <a:schemeClr val="tx1"/>
                </a:solidFill>
                <a:latin typeface="+mn-lt"/>
                <a:ea typeface="+mn-ea"/>
              </a:defRPr>
            </a:lvl9pPr>
          </a:lstStyle>
          <a:p>
            <a:pPr eaLnBrk="1" hangingPunct="1">
              <a:buClr>
                <a:srgbClr val="C00000"/>
              </a:buClr>
              <a:buFont typeface="Wingdings" panose="05000000000000000000" pitchFamily="2" charset="2"/>
              <a:buChar char="u"/>
            </a:pPr>
            <a:r>
              <a:rPr lang="en-US" altLang="zh-CN" sz="3200" kern="0" dirty="0" smtClean="0">
                <a:solidFill>
                  <a:srgbClr val="0000FF"/>
                </a:solidFill>
                <a:ea typeface="黑体" panose="02010609060101010101" pitchFamily="49" charset="-122"/>
                <a:sym typeface="Symbol" panose="05050102010706020507" pitchFamily="18" charset="2"/>
              </a:rPr>
              <a:t>c</a:t>
            </a:r>
            <a:r>
              <a:rPr lang="zh-CN" altLang="en-US" sz="3200" dirty="0" smtClean="0">
                <a:solidFill>
                  <a:srgbClr val="0000FF"/>
                </a:solidFill>
                <a:ea typeface="黑体" panose="02010609060101010101" pitchFamily="49" charset="-122"/>
                <a:sym typeface="Symbol" panose="05050102010706020507" pitchFamily="18" charset="2"/>
              </a:rPr>
              <a:t>＞</a:t>
            </a:r>
            <a:r>
              <a:rPr lang="en-US" altLang="zh-CN" sz="3200" kern="0" dirty="0" smtClean="0">
                <a:solidFill>
                  <a:srgbClr val="0000FF"/>
                </a:solidFill>
                <a:ea typeface="黑体" panose="02010609060101010101" pitchFamily="49" charset="-122"/>
                <a:sym typeface="Symbol" panose="05050102010706020507" pitchFamily="18" charset="2"/>
              </a:rPr>
              <a:t>K</a:t>
            </a:r>
            <a:r>
              <a:rPr lang="zh-CN" altLang="en-US" sz="3200" kern="0" dirty="0">
                <a:solidFill>
                  <a:srgbClr val="0000FF"/>
                </a:solidFill>
                <a:ea typeface="黑体" panose="02010609060101010101" pitchFamily="49" charset="-122"/>
                <a:sym typeface="Symbol" panose="05050102010706020507" pitchFamily="18" charset="2"/>
              </a:rPr>
              <a:t>时</a:t>
            </a:r>
            <a:endParaRPr lang="zh-CN" altLang="zh-CN" sz="3200" kern="0" dirty="0" smtClean="0">
              <a:solidFill>
                <a:srgbClr val="0000FF"/>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3330"/>
                                        </p:tgtEl>
                                        <p:attrNameLst>
                                          <p:attrName>style.visibility</p:attrName>
                                        </p:attrNameLst>
                                      </p:cBhvr>
                                      <p:to>
                                        <p:strVal val="visible"/>
                                      </p:to>
                                    </p:set>
                                    <p:animEffect transition="in" filter="wipe(left)">
                                      <p:cBhvr>
                                        <p:cTn id="19" dur="500"/>
                                        <p:tgtEl>
                                          <p:spTgt spid="26333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3338"/>
                                        </p:tgtEl>
                                        <p:attrNameLst>
                                          <p:attrName>style.visibility</p:attrName>
                                        </p:attrNameLst>
                                      </p:cBhvr>
                                      <p:to>
                                        <p:strVal val="visible"/>
                                      </p:to>
                                    </p:set>
                                    <p:animEffect transition="in" filter="wipe(left)">
                                      <p:cBhvr>
                                        <p:cTn id="27" dur="500"/>
                                        <p:tgtEl>
                                          <p:spTgt spid="263338"/>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nodeType="afterGroup">
                            <p:stCondLst>
                              <p:cond delay="5000"/>
                            </p:stCondLst>
                            <p:childTnLst>
                              <p:par>
                                <p:cTn id="45" presetID="22" presetClass="entr" presetSubtype="8"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par>
                          <p:cTn id="48" fill="hold" nodeType="afterGroup">
                            <p:stCondLst>
                              <p:cond delay="5500"/>
                            </p:stCondLst>
                            <p:childTnLst>
                              <p:par>
                                <p:cTn id="49" presetID="22" presetClass="entr" presetSubtype="2"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right)">
                                      <p:cBhvr>
                                        <p:cTn id="51" dur="500"/>
                                        <p:tgtEl>
                                          <p:spTgt spid="14"/>
                                        </p:tgtEl>
                                      </p:cBhvr>
                                    </p:animEffect>
                                  </p:childTnLst>
                                </p:cTn>
                              </p:par>
                            </p:childTnLst>
                          </p:cTn>
                        </p:par>
                        <p:par>
                          <p:cTn id="52" fill="hold" nodeType="afterGroup">
                            <p:stCondLst>
                              <p:cond delay="6000"/>
                            </p:stCondLst>
                            <p:childTnLst>
                              <p:par>
                                <p:cTn id="53" presetID="22" presetClass="entr" presetSubtype="2"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right)">
                                      <p:cBhvr>
                                        <p:cTn id="55" dur="500"/>
                                        <p:tgtEl>
                                          <p:spTgt spid="18"/>
                                        </p:tgtEl>
                                      </p:cBhvr>
                                    </p:animEffect>
                                  </p:childTnLst>
                                </p:cTn>
                              </p:par>
                            </p:childTnLst>
                          </p:cTn>
                        </p:par>
                        <p:par>
                          <p:cTn id="56" fill="hold" nodeType="afterGroup">
                            <p:stCondLst>
                              <p:cond delay="6500"/>
                            </p:stCondLst>
                            <p:childTnLst>
                              <p:par>
                                <p:cTn id="57" presetID="22" presetClass="entr" presetSubtype="2"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right)">
                                      <p:cBhvr>
                                        <p:cTn id="59" dur="500"/>
                                        <p:tgtEl>
                                          <p:spTgt spid="12"/>
                                        </p:tgtEl>
                                      </p:cBhvr>
                                    </p:animEffect>
                                  </p:childTnLst>
                                </p:cTn>
                              </p:par>
                            </p:childTnLst>
                          </p:cTn>
                        </p:par>
                        <p:par>
                          <p:cTn id="60" fill="hold" nodeType="afterGroup">
                            <p:stCondLst>
                              <p:cond delay="7000"/>
                            </p:stCondLst>
                            <p:childTnLst>
                              <p:par>
                                <p:cTn id="61" presetID="22" presetClass="entr" presetSubtype="2" fill="hold" grpId="0" nodeType="afterEffect">
                                  <p:stCondLst>
                                    <p:cond delay="0"/>
                                  </p:stCondLst>
                                  <p:childTnLst>
                                    <p:set>
                                      <p:cBhvr>
                                        <p:cTn id="62" dur="1" fill="hold">
                                          <p:stCondLst>
                                            <p:cond delay="0"/>
                                          </p:stCondLst>
                                        </p:cTn>
                                        <p:tgtEl>
                                          <p:spTgt spid="263348"/>
                                        </p:tgtEl>
                                        <p:attrNameLst>
                                          <p:attrName>style.visibility</p:attrName>
                                        </p:attrNameLst>
                                      </p:cBhvr>
                                      <p:to>
                                        <p:strVal val="visible"/>
                                      </p:to>
                                    </p:set>
                                    <p:animEffect transition="in" filter="wipe(right)">
                                      <p:cBhvr>
                                        <p:cTn id="63" dur="500"/>
                                        <p:tgtEl>
                                          <p:spTgt spid="263348"/>
                                        </p:tgtEl>
                                      </p:cBhvr>
                                    </p:animEffect>
                                  </p:childTnLst>
                                </p:cTn>
                              </p:par>
                            </p:childTnLst>
                          </p:cTn>
                        </p:par>
                        <p:par>
                          <p:cTn id="64" fill="hold" nodeType="afterGroup">
                            <p:stCondLst>
                              <p:cond delay="7500"/>
                            </p:stCondLst>
                            <p:childTnLst>
                              <p:par>
                                <p:cTn id="65" presetID="22" presetClass="entr" presetSubtype="2"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right)">
                                      <p:cBhvr>
                                        <p:cTn id="67" dur="500"/>
                                        <p:tgtEl>
                                          <p:spTgt spid="10"/>
                                        </p:tgtEl>
                                      </p:cBhvr>
                                    </p:animEffect>
                                  </p:childTnLst>
                                </p:cTn>
                              </p:par>
                            </p:childTnLst>
                          </p:cTn>
                        </p:par>
                        <p:par>
                          <p:cTn id="68" fill="hold" nodeType="afterGroup">
                            <p:stCondLst>
                              <p:cond delay="8000"/>
                            </p:stCondLst>
                            <p:childTnLst>
                              <p:par>
                                <p:cTn id="69" presetID="22" presetClass="entr" presetSubtype="2" fill="hold" grpId="0" nodeType="afterEffect">
                                  <p:stCondLst>
                                    <p:cond delay="0"/>
                                  </p:stCondLst>
                                  <p:childTnLst>
                                    <p:set>
                                      <p:cBhvr>
                                        <p:cTn id="70" dur="1" fill="hold">
                                          <p:stCondLst>
                                            <p:cond delay="0"/>
                                          </p:stCondLst>
                                        </p:cTn>
                                        <p:tgtEl>
                                          <p:spTgt spid="263331"/>
                                        </p:tgtEl>
                                        <p:attrNameLst>
                                          <p:attrName>style.visibility</p:attrName>
                                        </p:attrNameLst>
                                      </p:cBhvr>
                                      <p:to>
                                        <p:strVal val="visible"/>
                                      </p:to>
                                    </p:set>
                                    <p:animEffect transition="in" filter="wipe(right)">
                                      <p:cBhvr>
                                        <p:cTn id="71" dur="500"/>
                                        <p:tgtEl>
                                          <p:spTgt spid="263331"/>
                                        </p:tgtEl>
                                      </p:cBhvr>
                                    </p:animEffect>
                                  </p:childTnLst>
                                </p:cTn>
                              </p:par>
                            </p:childTnLst>
                          </p:cTn>
                        </p:par>
                        <p:par>
                          <p:cTn id="72" fill="hold" nodeType="afterGroup">
                            <p:stCondLst>
                              <p:cond delay="8500"/>
                            </p:stCondLst>
                            <p:childTnLst>
                              <p:par>
                                <p:cTn id="73" presetID="22" presetClass="entr" presetSubtype="2" fill="hold"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right)">
                                      <p:cBhvr>
                                        <p:cTn id="75" dur="500"/>
                                        <p:tgtEl>
                                          <p:spTgt spid="8"/>
                                        </p:tgtEl>
                                      </p:cBhvr>
                                    </p:animEffect>
                                  </p:childTnLst>
                                </p:cTn>
                              </p:par>
                            </p:childTnLst>
                          </p:cTn>
                        </p:par>
                        <p:par>
                          <p:cTn id="76" fill="hold" nodeType="afterGroup">
                            <p:stCondLst>
                              <p:cond delay="9000"/>
                            </p:stCondLst>
                            <p:childTnLst>
                              <p:par>
                                <p:cTn id="77" presetID="22" presetClass="entr" presetSubtype="2"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right)">
                                      <p:cBhvr>
                                        <p:cTn id="79" dur="500"/>
                                        <p:tgtEl>
                                          <p:spTgt spid="6"/>
                                        </p:tgtEl>
                                      </p:cBhvr>
                                    </p:animEffect>
                                  </p:childTnLst>
                                </p:cTn>
                              </p:par>
                            </p:childTnLst>
                          </p:cTn>
                        </p:par>
                        <p:par>
                          <p:cTn id="80" fill="hold" nodeType="afterGroup">
                            <p:stCondLst>
                              <p:cond delay="9500"/>
                            </p:stCondLst>
                            <p:childTnLst>
                              <p:par>
                                <p:cTn id="81" presetID="22" presetClass="entr" presetSubtype="2" fill="hold" nodeType="after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wipe(right)">
                                      <p:cBhvr>
                                        <p:cTn id="83" dur="500"/>
                                        <p:tgtEl>
                                          <p:spTgt spid="5"/>
                                        </p:tgtEl>
                                      </p:cBhvr>
                                    </p:animEffect>
                                  </p:childTnLst>
                                </p:cTn>
                              </p:par>
                            </p:childTnLst>
                          </p:cTn>
                        </p:par>
                        <p:par>
                          <p:cTn id="84" fill="hold" nodeType="afterGroup">
                            <p:stCondLst>
                              <p:cond delay="10000"/>
                            </p:stCondLst>
                            <p:childTnLst>
                              <p:par>
                                <p:cTn id="85" presetID="22" presetClass="entr" presetSubtype="2" fill="hold"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right)">
                                      <p:cBhvr>
                                        <p:cTn id="87" dur="500"/>
                                        <p:tgtEl>
                                          <p:spTgt spid="3"/>
                                        </p:tgtEl>
                                      </p:cBhvr>
                                    </p:animEffect>
                                  </p:childTnLst>
                                </p:cTn>
                              </p:par>
                            </p:childTnLst>
                          </p:cTn>
                        </p:par>
                        <p:par>
                          <p:cTn id="88" fill="hold">
                            <p:stCondLst>
                              <p:cond delay="10500"/>
                            </p:stCondLst>
                            <p:childTnLst>
                              <p:par>
                                <p:cTn id="89" presetID="16" presetClass="entr" presetSubtype="21" fill="hold" nodeType="after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barn(inVertical)">
                                      <p:cBhvr>
                                        <p:cTn id="91" dur="500"/>
                                        <p:tgtEl>
                                          <p:spTgt spid="125"/>
                                        </p:tgtEl>
                                      </p:cBhvr>
                                    </p:animEffect>
                                  </p:childTnLst>
                                </p:cTn>
                              </p:par>
                            </p:childTnLst>
                          </p:cTn>
                        </p:par>
                        <p:par>
                          <p:cTn id="92" fill="hold">
                            <p:stCondLst>
                              <p:cond delay="11000"/>
                            </p:stCondLst>
                            <p:childTnLst>
                              <p:par>
                                <p:cTn id="93" presetID="22" presetClass="entr" presetSubtype="8" fill="hold"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wipe(left)">
                                      <p:cBhvr>
                                        <p:cTn id="95" dur="500"/>
                                        <p:tgtEl>
                                          <p:spTgt spid="79"/>
                                        </p:tgtEl>
                                      </p:cBhvr>
                                    </p:animEffect>
                                  </p:childTnLst>
                                </p:cTn>
                              </p:par>
                            </p:childTnLst>
                          </p:cTn>
                        </p:par>
                        <p:par>
                          <p:cTn id="96" fill="hold">
                            <p:stCondLst>
                              <p:cond delay="11500"/>
                            </p:stCondLst>
                            <p:childTnLst>
                              <p:par>
                                <p:cTn id="97" presetID="22" presetClass="entr" presetSubtype="8" fill="hold" nodeType="afterEffect">
                                  <p:stCondLst>
                                    <p:cond delay="0"/>
                                  </p:stCondLst>
                                  <p:childTnLst>
                                    <p:set>
                                      <p:cBhvr>
                                        <p:cTn id="98" dur="1" fill="hold">
                                          <p:stCondLst>
                                            <p:cond delay="0"/>
                                          </p:stCondLst>
                                        </p:cTn>
                                        <p:tgtEl>
                                          <p:spTgt spid="85"/>
                                        </p:tgtEl>
                                        <p:attrNameLst>
                                          <p:attrName>style.visibility</p:attrName>
                                        </p:attrNameLst>
                                      </p:cBhvr>
                                      <p:to>
                                        <p:strVal val="visible"/>
                                      </p:to>
                                    </p:set>
                                    <p:animEffect transition="in" filter="wipe(left)">
                                      <p:cBhvr>
                                        <p:cTn id="99" dur="500"/>
                                        <p:tgtEl>
                                          <p:spTgt spid="85"/>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91"/>
                                        </p:tgtEl>
                                        <p:attrNameLst>
                                          <p:attrName>style.visibility</p:attrName>
                                        </p:attrNameLst>
                                      </p:cBhvr>
                                      <p:to>
                                        <p:strVal val="visible"/>
                                      </p:to>
                                    </p:set>
                                    <p:animEffect transition="in" filter="wipe(left)">
                                      <p:cBhvr>
                                        <p:cTn id="103" dur="500"/>
                                        <p:tgtEl>
                                          <p:spTgt spid="91"/>
                                        </p:tgtEl>
                                      </p:cBhvr>
                                    </p:animEffect>
                                  </p:childTnLst>
                                </p:cTn>
                              </p:par>
                            </p:childTnLst>
                          </p:cTn>
                        </p:par>
                        <p:par>
                          <p:cTn id="104" fill="hold">
                            <p:stCondLst>
                              <p:cond delay="12500"/>
                            </p:stCondLst>
                            <p:childTnLst>
                              <p:par>
                                <p:cTn id="105" presetID="22" presetClass="entr" presetSubtype="8" fill="hold" nodeType="afterEffect">
                                  <p:stCondLst>
                                    <p:cond delay="0"/>
                                  </p:stCondLst>
                                  <p:childTnLst>
                                    <p:set>
                                      <p:cBhvr>
                                        <p:cTn id="106" dur="1" fill="hold">
                                          <p:stCondLst>
                                            <p:cond delay="0"/>
                                          </p:stCondLst>
                                        </p:cTn>
                                        <p:tgtEl>
                                          <p:spTgt spid="96"/>
                                        </p:tgtEl>
                                        <p:attrNameLst>
                                          <p:attrName>style.visibility</p:attrName>
                                        </p:attrNameLst>
                                      </p:cBhvr>
                                      <p:to>
                                        <p:strVal val="visible"/>
                                      </p:to>
                                    </p:set>
                                    <p:animEffect transition="in" filter="wipe(left)">
                                      <p:cBhvr>
                                        <p:cTn id="107" dur="500"/>
                                        <p:tgtEl>
                                          <p:spTgt spid="96"/>
                                        </p:tgtEl>
                                      </p:cBhvr>
                                    </p:animEffect>
                                  </p:childTnLst>
                                </p:cTn>
                              </p:par>
                            </p:childTnLst>
                          </p:cTn>
                        </p:par>
                        <p:par>
                          <p:cTn id="108" fill="hold">
                            <p:stCondLst>
                              <p:cond delay="13000"/>
                            </p:stCondLst>
                            <p:childTnLst>
                              <p:par>
                                <p:cTn id="109" presetID="22" presetClass="entr" presetSubtype="8" fill="hold" nodeType="afterEffect">
                                  <p:stCondLst>
                                    <p:cond delay="0"/>
                                  </p:stCondLst>
                                  <p:childTnLst>
                                    <p:set>
                                      <p:cBhvr>
                                        <p:cTn id="110" dur="1" fill="hold">
                                          <p:stCondLst>
                                            <p:cond delay="0"/>
                                          </p:stCondLst>
                                        </p:cTn>
                                        <p:tgtEl>
                                          <p:spTgt spid="103"/>
                                        </p:tgtEl>
                                        <p:attrNameLst>
                                          <p:attrName>style.visibility</p:attrName>
                                        </p:attrNameLst>
                                      </p:cBhvr>
                                      <p:to>
                                        <p:strVal val="visible"/>
                                      </p:to>
                                    </p:set>
                                    <p:animEffect transition="in" filter="wipe(left)">
                                      <p:cBhvr>
                                        <p:cTn id="111" dur="500"/>
                                        <p:tgtEl>
                                          <p:spTgt spid="103"/>
                                        </p:tgtEl>
                                      </p:cBhvr>
                                    </p:animEffect>
                                  </p:childTnLst>
                                </p:cTn>
                              </p:par>
                            </p:childTnLst>
                          </p:cTn>
                        </p:par>
                        <p:par>
                          <p:cTn id="112" fill="hold">
                            <p:stCondLst>
                              <p:cond delay="13500"/>
                            </p:stCondLst>
                            <p:childTnLst>
                              <p:par>
                                <p:cTn id="113" presetID="22" presetClass="entr" presetSubtype="8" fill="hold" grpId="0" nodeType="afterEffect">
                                  <p:stCondLst>
                                    <p:cond delay="0"/>
                                  </p:stCondLst>
                                  <p:childTnLst>
                                    <p:set>
                                      <p:cBhvr>
                                        <p:cTn id="114" dur="1" fill="hold">
                                          <p:stCondLst>
                                            <p:cond delay="0"/>
                                          </p:stCondLst>
                                        </p:cTn>
                                        <p:tgtEl>
                                          <p:spTgt spid="99"/>
                                        </p:tgtEl>
                                        <p:attrNameLst>
                                          <p:attrName>style.visibility</p:attrName>
                                        </p:attrNameLst>
                                      </p:cBhvr>
                                      <p:to>
                                        <p:strVal val="visible"/>
                                      </p:to>
                                    </p:set>
                                    <p:animEffect transition="in" filter="wipe(left)">
                                      <p:cBhvr>
                                        <p:cTn id="115" dur="500"/>
                                        <p:tgtEl>
                                          <p:spTgt spid="99"/>
                                        </p:tgtEl>
                                      </p:cBhvr>
                                    </p:animEffect>
                                  </p:childTnLst>
                                </p:cTn>
                              </p:par>
                            </p:childTnLst>
                          </p:cTn>
                        </p:par>
                        <p:par>
                          <p:cTn id="116" fill="hold">
                            <p:stCondLst>
                              <p:cond delay="14000"/>
                            </p:stCondLst>
                            <p:childTnLst>
                              <p:par>
                                <p:cTn id="117" presetID="22" presetClass="entr" presetSubtype="8" fill="hold" nodeType="afterEffect">
                                  <p:stCondLst>
                                    <p:cond delay="0"/>
                                  </p:stCondLst>
                                  <p:childTnLst>
                                    <p:set>
                                      <p:cBhvr>
                                        <p:cTn id="118" dur="1" fill="hold">
                                          <p:stCondLst>
                                            <p:cond delay="0"/>
                                          </p:stCondLst>
                                        </p:cTn>
                                        <p:tgtEl>
                                          <p:spTgt spid="122"/>
                                        </p:tgtEl>
                                        <p:attrNameLst>
                                          <p:attrName>style.visibility</p:attrName>
                                        </p:attrNameLst>
                                      </p:cBhvr>
                                      <p:to>
                                        <p:strVal val="visible"/>
                                      </p:to>
                                    </p:set>
                                    <p:animEffect transition="in" filter="wipe(left)">
                                      <p:cBhvr>
                                        <p:cTn id="119" dur="500"/>
                                        <p:tgtEl>
                                          <p:spTgt spid="122"/>
                                        </p:tgtEl>
                                      </p:cBhvr>
                                    </p:animEffect>
                                  </p:childTnLst>
                                </p:cTn>
                              </p:par>
                            </p:childTnLst>
                          </p:cTn>
                        </p:par>
                        <p:par>
                          <p:cTn id="120" fill="hold">
                            <p:stCondLst>
                              <p:cond delay="14500"/>
                            </p:stCondLst>
                            <p:childTnLst>
                              <p:par>
                                <p:cTn id="121" presetID="22" presetClass="entr" presetSubtype="8" fill="hold" nodeType="afterEffect">
                                  <p:stCondLst>
                                    <p:cond delay="0"/>
                                  </p:stCondLst>
                                  <p:childTnLst>
                                    <p:set>
                                      <p:cBhvr>
                                        <p:cTn id="122" dur="1" fill="hold">
                                          <p:stCondLst>
                                            <p:cond delay="0"/>
                                          </p:stCondLst>
                                        </p:cTn>
                                        <p:tgtEl>
                                          <p:spTgt spid="110"/>
                                        </p:tgtEl>
                                        <p:attrNameLst>
                                          <p:attrName>style.visibility</p:attrName>
                                        </p:attrNameLst>
                                      </p:cBhvr>
                                      <p:to>
                                        <p:strVal val="visible"/>
                                      </p:to>
                                    </p:set>
                                    <p:animEffect transition="in" filter="wipe(left)">
                                      <p:cBhvr>
                                        <p:cTn id="123" dur="500"/>
                                        <p:tgtEl>
                                          <p:spTgt spid="110"/>
                                        </p:tgtEl>
                                      </p:cBhvr>
                                    </p:animEffect>
                                  </p:childTnLst>
                                </p:cTn>
                              </p:par>
                            </p:childTnLst>
                          </p:cTn>
                        </p:par>
                        <p:par>
                          <p:cTn id="124" fill="hold">
                            <p:stCondLst>
                              <p:cond delay="15000"/>
                            </p:stCondLst>
                            <p:childTnLst>
                              <p:par>
                                <p:cTn id="125" presetID="22" presetClass="entr" presetSubtype="8" fill="hold"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wipe(left)">
                                      <p:cBhvr>
                                        <p:cTn id="127" dur="500"/>
                                        <p:tgtEl>
                                          <p:spTgt spid="145"/>
                                        </p:tgtEl>
                                      </p:cBhvr>
                                    </p:animEffect>
                                  </p:childTnLst>
                                </p:cTn>
                              </p:par>
                            </p:childTnLst>
                          </p:cTn>
                        </p:par>
                        <p:par>
                          <p:cTn id="128" fill="hold">
                            <p:stCondLst>
                              <p:cond delay="15500"/>
                            </p:stCondLst>
                            <p:childTnLst>
                              <p:par>
                                <p:cTn id="129" presetID="22" presetClass="entr" presetSubtype="8" fill="hold" nodeType="afterEffect">
                                  <p:stCondLst>
                                    <p:cond delay="0"/>
                                  </p:stCondLst>
                                  <p:childTnLst>
                                    <p:set>
                                      <p:cBhvr>
                                        <p:cTn id="130" dur="1" fill="hold">
                                          <p:stCondLst>
                                            <p:cond delay="0"/>
                                          </p:stCondLst>
                                        </p:cTn>
                                        <p:tgtEl>
                                          <p:spTgt spid="116"/>
                                        </p:tgtEl>
                                        <p:attrNameLst>
                                          <p:attrName>style.visibility</p:attrName>
                                        </p:attrNameLst>
                                      </p:cBhvr>
                                      <p:to>
                                        <p:strVal val="visible"/>
                                      </p:to>
                                    </p:set>
                                    <p:animEffect transition="in" filter="wipe(left)">
                                      <p:cBhvr>
                                        <p:cTn id="131" dur="500"/>
                                        <p:tgtEl>
                                          <p:spTgt spid="116"/>
                                        </p:tgtEl>
                                      </p:cBhvr>
                                    </p:animEffect>
                                  </p:childTnLst>
                                </p:cTn>
                              </p:par>
                            </p:childTnLst>
                          </p:cTn>
                        </p:par>
                        <p:par>
                          <p:cTn id="132" fill="hold">
                            <p:stCondLst>
                              <p:cond delay="16000"/>
                            </p:stCondLst>
                            <p:childTnLst>
                              <p:par>
                                <p:cTn id="133" presetID="22" presetClass="entr" presetSubtype="2" fill="hold" nodeType="afterEffect">
                                  <p:stCondLst>
                                    <p:cond delay="0"/>
                                  </p:stCondLst>
                                  <p:childTnLst>
                                    <p:set>
                                      <p:cBhvr>
                                        <p:cTn id="134" dur="1" fill="hold">
                                          <p:stCondLst>
                                            <p:cond delay="0"/>
                                          </p:stCondLst>
                                        </p:cTn>
                                        <p:tgtEl>
                                          <p:spTgt spid="119"/>
                                        </p:tgtEl>
                                        <p:attrNameLst>
                                          <p:attrName>style.visibility</p:attrName>
                                        </p:attrNameLst>
                                      </p:cBhvr>
                                      <p:to>
                                        <p:strVal val="visible"/>
                                      </p:to>
                                    </p:set>
                                    <p:animEffect transition="in" filter="wipe(right)">
                                      <p:cBhvr>
                                        <p:cTn id="135" dur="500"/>
                                        <p:tgtEl>
                                          <p:spTgt spid="119"/>
                                        </p:tgtEl>
                                      </p:cBhvr>
                                    </p:animEffect>
                                  </p:childTnLst>
                                </p:cTn>
                              </p:par>
                            </p:childTnLst>
                          </p:cTn>
                        </p:par>
                        <p:par>
                          <p:cTn id="136" fill="hold">
                            <p:stCondLst>
                              <p:cond delay="16500"/>
                            </p:stCondLst>
                            <p:childTnLst>
                              <p:par>
                                <p:cTn id="137" presetID="22" presetClass="entr" presetSubtype="2" fill="hold" nodeType="after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wipe(right)">
                                      <p:cBhvr>
                                        <p:cTn id="139" dur="500"/>
                                        <p:tgtEl>
                                          <p:spTgt spid="148"/>
                                        </p:tgtEl>
                                      </p:cBhvr>
                                    </p:animEffect>
                                  </p:childTnLst>
                                </p:cTn>
                              </p:par>
                            </p:childTnLst>
                          </p:cTn>
                        </p:par>
                        <p:par>
                          <p:cTn id="140" fill="hold">
                            <p:stCondLst>
                              <p:cond delay="17000"/>
                            </p:stCondLst>
                            <p:childTnLst>
                              <p:par>
                                <p:cTn id="141" presetID="22" presetClass="entr" presetSubtype="2" fill="hold" grpId="0" nodeType="afterEffect">
                                  <p:stCondLst>
                                    <p:cond delay="0"/>
                                  </p:stCondLst>
                                  <p:childTnLst>
                                    <p:set>
                                      <p:cBhvr>
                                        <p:cTn id="142" dur="1" fill="hold">
                                          <p:stCondLst>
                                            <p:cond delay="0"/>
                                          </p:stCondLst>
                                        </p:cTn>
                                        <p:tgtEl>
                                          <p:spTgt spid="109"/>
                                        </p:tgtEl>
                                        <p:attrNameLst>
                                          <p:attrName>style.visibility</p:attrName>
                                        </p:attrNameLst>
                                      </p:cBhvr>
                                      <p:to>
                                        <p:strVal val="visible"/>
                                      </p:to>
                                    </p:set>
                                    <p:animEffect transition="in" filter="wipe(right)">
                                      <p:cBhvr>
                                        <p:cTn id="143" dur="500"/>
                                        <p:tgtEl>
                                          <p:spTgt spid="109"/>
                                        </p:tgtEl>
                                      </p:cBhvr>
                                    </p:animEffect>
                                  </p:childTnLst>
                                </p:cTn>
                              </p:par>
                            </p:childTnLst>
                          </p:cTn>
                        </p:par>
                        <p:par>
                          <p:cTn id="144" fill="hold">
                            <p:stCondLst>
                              <p:cond delay="17500"/>
                            </p:stCondLst>
                            <p:childTnLst>
                              <p:par>
                                <p:cTn id="145" presetID="22" presetClass="entr" presetSubtype="2" fill="hold" nodeType="afterEffect">
                                  <p:stCondLst>
                                    <p:cond delay="0"/>
                                  </p:stCondLst>
                                  <p:childTnLst>
                                    <p:set>
                                      <p:cBhvr>
                                        <p:cTn id="146" dur="1" fill="hold">
                                          <p:stCondLst>
                                            <p:cond delay="0"/>
                                          </p:stCondLst>
                                        </p:cTn>
                                        <p:tgtEl>
                                          <p:spTgt spid="113"/>
                                        </p:tgtEl>
                                        <p:attrNameLst>
                                          <p:attrName>style.visibility</p:attrName>
                                        </p:attrNameLst>
                                      </p:cBhvr>
                                      <p:to>
                                        <p:strVal val="visible"/>
                                      </p:to>
                                    </p:set>
                                    <p:animEffect transition="in" filter="wipe(right)">
                                      <p:cBhvr>
                                        <p:cTn id="147" dur="500"/>
                                        <p:tgtEl>
                                          <p:spTgt spid="113"/>
                                        </p:tgtEl>
                                      </p:cBhvr>
                                    </p:animEffect>
                                  </p:childTnLst>
                                </p:cTn>
                              </p:par>
                            </p:childTnLst>
                          </p:cTn>
                        </p:par>
                        <p:par>
                          <p:cTn id="148" fill="hold">
                            <p:stCondLst>
                              <p:cond delay="18000"/>
                            </p:stCondLst>
                            <p:childTnLst>
                              <p:par>
                                <p:cTn id="149" presetID="22" presetClass="entr" presetSubtype="2" fill="hold" nodeType="afterEffect">
                                  <p:stCondLst>
                                    <p:cond delay="0"/>
                                  </p:stCondLst>
                                  <p:childTnLst>
                                    <p:set>
                                      <p:cBhvr>
                                        <p:cTn id="150" dur="1" fill="hold">
                                          <p:stCondLst>
                                            <p:cond delay="0"/>
                                          </p:stCondLst>
                                        </p:cTn>
                                        <p:tgtEl>
                                          <p:spTgt spid="106"/>
                                        </p:tgtEl>
                                        <p:attrNameLst>
                                          <p:attrName>style.visibility</p:attrName>
                                        </p:attrNameLst>
                                      </p:cBhvr>
                                      <p:to>
                                        <p:strVal val="visible"/>
                                      </p:to>
                                    </p:set>
                                    <p:animEffect transition="in" filter="wipe(right)">
                                      <p:cBhvr>
                                        <p:cTn id="151" dur="500"/>
                                        <p:tgtEl>
                                          <p:spTgt spid="106"/>
                                        </p:tgtEl>
                                      </p:cBhvr>
                                    </p:animEffect>
                                  </p:childTnLst>
                                </p:cTn>
                              </p:par>
                            </p:childTnLst>
                          </p:cTn>
                        </p:par>
                        <p:par>
                          <p:cTn id="152" fill="hold">
                            <p:stCondLst>
                              <p:cond delay="18500"/>
                            </p:stCondLst>
                            <p:childTnLst>
                              <p:par>
                                <p:cTn id="153" presetID="22" presetClass="entr" presetSubtype="2" fill="hold" grpId="0" nodeType="afterEffect">
                                  <p:stCondLst>
                                    <p:cond delay="0"/>
                                  </p:stCondLst>
                                  <p:childTnLst>
                                    <p:set>
                                      <p:cBhvr>
                                        <p:cTn id="154" dur="1" fill="hold">
                                          <p:stCondLst>
                                            <p:cond delay="0"/>
                                          </p:stCondLst>
                                        </p:cTn>
                                        <p:tgtEl>
                                          <p:spTgt spid="92"/>
                                        </p:tgtEl>
                                        <p:attrNameLst>
                                          <p:attrName>style.visibility</p:attrName>
                                        </p:attrNameLst>
                                      </p:cBhvr>
                                      <p:to>
                                        <p:strVal val="visible"/>
                                      </p:to>
                                    </p:set>
                                    <p:animEffect transition="in" filter="wipe(right)">
                                      <p:cBhvr>
                                        <p:cTn id="155" dur="500"/>
                                        <p:tgtEl>
                                          <p:spTgt spid="92"/>
                                        </p:tgtEl>
                                      </p:cBhvr>
                                    </p:animEffect>
                                  </p:childTnLst>
                                </p:cTn>
                              </p:par>
                            </p:childTnLst>
                          </p:cTn>
                        </p:par>
                        <p:par>
                          <p:cTn id="156" fill="hold">
                            <p:stCondLst>
                              <p:cond delay="19000"/>
                            </p:stCondLst>
                            <p:childTnLst>
                              <p:par>
                                <p:cTn id="157" presetID="22" presetClass="entr" presetSubtype="2" fill="hold" nodeType="afterEffect">
                                  <p:stCondLst>
                                    <p:cond delay="0"/>
                                  </p:stCondLst>
                                  <p:childTnLst>
                                    <p:set>
                                      <p:cBhvr>
                                        <p:cTn id="158" dur="1" fill="hold">
                                          <p:stCondLst>
                                            <p:cond delay="0"/>
                                          </p:stCondLst>
                                        </p:cTn>
                                        <p:tgtEl>
                                          <p:spTgt spid="100"/>
                                        </p:tgtEl>
                                        <p:attrNameLst>
                                          <p:attrName>style.visibility</p:attrName>
                                        </p:attrNameLst>
                                      </p:cBhvr>
                                      <p:to>
                                        <p:strVal val="visible"/>
                                      </p:to>
                                    </p:set>
                                    <p:animEffect transition="in" filter="wipe(right)">
                                      <p:cBhvr>
                                        <p:cTn id="159" dur="500"/>
                                        <p:tgtEl>
                                          <p:spTgt spid="100"/>
                                        </p:tgtEl>
                                      </p:cBhvr>
                                    </p:animEffect>
                                  </p:childTnLst>
                                </p:cTn>
                              </p:par>
                            </p:childTnLst>
                          </p:cTn>
                        </p:par>
                        <p:par>
                          <p:cTn id="160" fill="hold">
                            <p:stCondLst>
                              <p:cond delay="19500"/>
                            </p:stCondLst>
                            <p:childTnLst>
                              <p:par>
                                <p:cTn id="161" presetID="22" presetClass="entr" presetSubtype="2" fill="hold" nodeType="afterEffect">
                                  <p:stCondLst>
                                    <p:cond delay="0"/>
                                  </p:stCondLst>
                                  <p:childTnLst>
                                    <p:set>
                                      <p:cBhvr>
                                        <p:cTn id="162" dur="1" fill="hold">
                                          <p:stCondLst>
                                            <p:cond delay="0"/>
                                          </p:stCondLst>
                                        </p:cTn>
                                        <p:tgtEl>
                                          <p:spTgt spid="93"/>
                                        </p:tgtEl>
                                        <p:attrNameLst>
                                          <p:attrName>style.visibility</p:attrName>
                                        </p:attrNameLst>
                                      </p:cBhvr>
                                      <p:to>
                                        <p:strVal val="visible"/>
                                      </p:to>
                                    </p:set>
                                    <p:animEffect transition="in" filter="wipe(right)">
                                      <p:cBhvr>
                                        <p:cTn id="163" dur="500"/>
                                        <p:tgtEl>
                                          <p:spTgt spid="93"/>
                                        </p:tgtEl>
                                      </p:cBhvr>
                                    </p:animEffect>
                                  </p:childTnLst>
                                </p:cTn>
                              </p:par>
                            </p:childTnLst>
                          </p:cTn>
                        </p:par>
                        <p:par>
                          <p:cTn id="164" fill="hold">
                            <p:stCondLst>
                              <p:cond delay="20000"/>
                            </p:stCondLst>
                            <p:childTnLst>
                              <p:par>
                                <p:cTn id="165" presetID="22" presetClass="entr" presetSubtype="2" fill="hold" nodeType="afterEffect">
                                  <p:stCondLst>
                                    <p:cond delay="0"/>
                                  </p:stCondLst>
                                  <p:childTnLst>
                                    <p:set>
                                      <p:cBhvr>
                                        <p:cTn id="166" dur="1" fill="hold">
                                          <p:stCondLst>
                                            <p:cond delay="0"/>
                                          </p:stCondLst>
                                        </p:cTn>
                                        <p:tgtEl>
                                          <p:spTgt spid="88"/>
                                        </p:tgtEl>
                                        <p:attrNameLst>
                                          <p:attrName>style.visibility</p:attrName>
                                        </p:attrNameLst>
                                      </p:cBhvr>
                                      <p:to>
                                        <p:strVal val="visible"/>
                                      </p:to>
                                    </p:set>
                                    <p:animEffect transition="in" filter="wipe(right)">
                                      <p:cBhvr>
                                        <p:cTn id="167" dur="500"/>
                                        <p:tgtEl>
                                          <p:spTgt spid="88"/>
                                        </p:tgtEl>
                                      </p:cBhvr>
                                    </p:animEffect>
                                  </p:childTnLst>
                                </p:cTn>
                              </p:par>
                            </p:childTnLst>
                          </p:cTn>
                        </p:par>
                        <p:par>
                          <p:cTn id="168" fill="hold">
                            <p:stCondLst>
                              <p:cond delay="20500"/>
                            </p:stCondLst>
                            <p:childTnLst>
                              <p:par>
                                <p:cTn id="169" presetID="22" presetClass="entr" presetSubtype="2" fill="hold" nodeType="afterEffect">
                                  <p:stCondLst>
                                    <p:cond delay="0"/>
                                  </p:stCondLst>
                                  <p:childTnLst>
                                    <p:set>
                                      <p:cBhvr>
                                        <p:cTn id="170" dur="1" fill="hold">
                                          <p:stCondLst>
                                            <p:cond delay="0"/>
                                          </p:stCondLst>
                                        </p:cTn>
                                        <p:tgtEl>
                                          <p:spTgt spid="82"/>
                                        </p:tgtEl>
                                        <p:attrNameLst>
                                          <p:attrName>style.visibility</p:attrName>
                                        </p:attrNameLst>
                                      </p:cBhvr>
                                      <p:to>
                                        <p:strVal val="visible"/>
                                      </p:to>
                                    </p:set>
                                    <p:animEffect transition="in" filter="wipe(right)">
                                      <p:cBhvr>
                                        <p:cTn id="17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330" grpId="0" animBg="1"/>
      <p:bldP spid="263331" grpId="0" animBg="1"/>
      <p:bldP spid="263338" grpId="0" animBg="1"/>
      <p:bldP spid="263348" grpId="0" animBg="1"/>
      <p:bldP spid="91" grpId="0" animBg="1"/>
      <p:bldP spid="92" grpId="0" animBg="1"/>
      <p:bldP spid="99" grpId="0" animBg="1"/>
      <p:bldP spid="10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just" eaLnBrk="1" hangingPunct="1"/>
            <a:r>
              <a:rPr lang="zh-CN" altLang="en-US" smtClean="0">
                <a:ea typeface="黑体" panose="02010609060101010101" pitchFamily="49" charset="-122"/>
              </a:rPr>
              <a:t>定理</a:t>
            </a:r>
            <a:r>
              <a:rPr lang="en-US" altLang="zh-CN" smtClean="0">
                <a:ea typeface="黑体" panose="02010609060101010101" pitchFamily="49" charset="-122"/>
              </a:rPr>
              <a:t>1</a:t>
            </a:r>
          </a:p>
        </p:txBody>
      </p:sp>
      <p:sp>
        <p:nvSpPr>
          <p:cNvPr id="264195" name="Rectangle 3"/>
          <p:cNvSpPr>
            <a:spLocks noGrp="1" noChangeArrowheads="1"/>
          </p:cNvSpPr>
          <p:nvPr>
            <p:ph idx="1"/>
          </p:nvPr>
        </p:nvSpPr>
        <p:spPr>
          <a:xfrm>
            <a:off x="1143000" y="1219200"/>
            <a:ext cx="7772400" cy="401638"/>
          </a:xfrm>
        </p:spPr>
        <p:txBody>
          <a:bodyPr/>
          <a:lstStyle/>
          <a:p>
            <a:pPr eaLnBrk="1" hangingPunct="1">
              <a:lnSpc>
                <a:spcPct val="110000"/>
              </a:lnSpc>
              <a:buClrTx/>
              <a:buFontTx/>
              <a:buNone/>
            </a:pPr>
            <a:r>
              <a:rPr lang="en-US" altLang="zh-CN" sz="2400" smtClean="0">
                <a:ea typeface="黑体" panose="02010609060101010101" pitchFamily="49" charset="-122"/>
                <a:sym typeface="Symbol" panose="05050102010706020507" pitchFamily="18" charset="2"/>
              </a:rPr>
              <a:t>    </a:t>
            </a:r>
            <a:r>
              <a:rPr lang="zh-CN" altLang="en-US" sz="2400" smtClean="0">
                <a:ea typeface="黑体" panose="02010609060101010101" pitchFamily="49" charset="-122"/>
                <a:sym typeface="Symbol" panose="05050102010706020507" pitchFamily="18" charset="2"/>
              </a:rPr>
              <a:t>当</a:t>
            </a:r>
            <a:r>
              <a:rPr lang="en-US" altLang="zh-CN" sz="2400" smtClean="0">
                <a:ea typeface="黑体" panose="02010609060101010101" pitchFamily="49" charset="-122"/>
                <a:sym typeface="Symbol" panose="05050102010706020507" pitchFamily="18" charset="2"/>
              </a:rPr>
              <a:t>c≤K</a:t>
            </a:r>
            <a:r>
              <a:rPr lang="zh-CN" altLang="en-US" sz="2400" smtClean="0">
                <a:ea typeface="黑体" panose="02010609060101010101" pitchFamily="49" charset="-122"/>
                <a:sym typeface="Symbol" panose="05050102010706020507" pitchFamily="18" charset="2"/>
              </a:rPr>
              <a:t>时，令</a:t>
            </a: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j</a:t>
            </a:r>
            <a:r>
              <a:rPr lang="zh-CN" altLang="en-US" sz="2400" smtClean="0">
                <a:ea typeface="黑体" panose="02010609060101010101" pitchFamily="49" charset="-122"/>
                <a:sym typeface="Symbol" panose="05050102010706020507" pitchFamily="18" charset="2"/>
              </a:rPr>
              <a:t>＝              ，</a:t>
            </a:r>
            <a:r>
              <a:rPr lang="en-US" altLang="zh-CN" sz="2400" smtClean="0">
                <a:ea typeface="黑体" panose="02010609060101010101" pitchFamily="49" charset="-122"/>
                <a:sym typeface="Symbol" panose="05050102010706020507" pitchFamily="18" charset="2"/>
              </a:rPr>
              <a:t>j=0,1,2,…,c</a:t>
            </a:r>
            <a:r>
              <a:rPr lang="zh-CN" altLang="en-US" sz="2400" smtClean="0">
                <a:ea typeface="黑体" panose="02010609060101010101" pitchFamily="49" charset="-122"/>
                <a:sym typeface="Symbol" panose="05050102010706020507" pitchFamily="18" charset="2"/>
              </a:rPr>
              <a:t>，则对任意</a:t>
            </a:r>
          </a:p>
        </p:txBody>
      </p:sp>
      <p:sp>
        <p:nvSpPr>
          <p:cNvPr id="264196" name="Rectangle 4"/>
          <p:cNvSpPr>
            <a:spLocks noChangeArrowheads="1"/>
          </p:cNvSpPr>
          <p:nvPr/>
        </p:nvSpPr>
        <p:spPr bwMode="auto">
          <a:xfrm>
            <a:off x="1828800" y="1676400"/>
            <a:ext cx="6019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a:t>
            </a:r>
            <a:r>
              <a:rPr lang="en-US" altLang="zh-CN" sz="2400">
                <a:sym typeface="Symbol" panose="05050102010706020507" pitchFamily="18" charset="2"/>
              </a:rPr>
              <a:t>{p</a:t>
            </a:r>
            <a:r>
              <a:rPr lang="en-US" altLang="zh-CN" sz="2400" baseline="-25000">
                <a:sym typeface="Symbol" panose="05050102010706020507" pitchFamily="18" charset="2"/>
              </a:rPr>
              <a:t>j</a:t>
            </a:r>
            <a:r>
              <a:rPr lang="zh-CN" altLang="en-US" sz="2400">
                <a:sym typeface="Symbol" panose="05050102010706020507" pitchFamily="18" charset="2"/>
              </a:rPr>
              <a:t>，</a:t>
            </a:r>
            <a:r>
              <a:rPr lang="en-US" altLang="zh-CN" sz="2400">
                <a:sym typeface="Symbol" panose="05050102010706020507" pitchFamily="18" charset="2"/>
              </a:rPr>
              <a:t>0≤j≤m+K}</a:t>
            </a:r>
            <a:r>
              <a:rPr lang="zh-CN" altLang="en-US" sz="2400">
                <a:sym typeface="Symbol" panose="05050102010706020507" pitchFamily="18" charset="2"/>
              </a:rPr>
              <a:t>存在，且</a:t>
            </a:r>
          </a:p>
        </p:txBody>
      </p:sp>
      <p:graphicFrame>
        <p:nvGraphicFramePr>
          <p:cNvPr id="264197" name="Object 5"/>
          <p:cNvGraphicFramePr>
            <a:graphicFrameLocks noChangeAspect="1"/>
          </p:cNvGraphicFramePr>
          <p:nvPr/>
        </p:nvGraphicFramePr>
        <p:xfrm>
          <a:off x="3924300" y="1219200"/>
          <a:ext cx="1054100" cy="504825"/>
        </p:xfrm>
        <a:graphic>
          <a:graphicData uri="http://schemas.openxmlformats.org/presentationml/2006/ole">
            <mc:AlternateContent xmlns:mc="http://schemas.openxmlformats.org/markup-compatibility/2006">
              <mc:Choice xmlns:v="urn:schemas-microsoft-com:vml" Requires="v">
                <p:oleObj spid="_x0000_s65566" name="Equation" r:id="rId4" imgW="583947" imgH="279279" progId="Equation.3">
                  <p:embed/>
                </p:oleObj>
              </mc:Choice>
              <mc:Fallback>
                <p:oleObj name="Equation" r:id="rId4" imgW="583947" imgH="27927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1219200"/>
                        <a:ext cx="10541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198" name="Object 6"/>
          <p:cNvGraphicFramePr>
            <a:graphicFrameLocks noChangeAspect="1"/>
          </p:cNvGraphicFramePr>
          <p:nvPr/>
        </p:nvGraphicFramePr>
        <p:xfrm>
          <a:off x="1189038" y="2276475"/>
          <a:ext cx="7604125" cy="1000125"/>
        </p:xfrm>
        <a:graphic>
          <a:graphicData uri="http://schemas.openxmlformats.org/presentationml/2006/ole">
            <mc:AlternateContent xmlns:mc="http://schemas.openxmlformats.org/markup-compatibility/2006">
              <mc:Choice xmlns:v="urn:schemas-microsoft-com:vml" Requires="v">
                <p:oleObj spid="_x0000_s65567" name="Equation" r:id="rId6" imgW="3962400" imgH="520700" progId="Equation.3">
                  <p:embed/>
                </p:oleObj>
              </mc:Choice>
              <mc:Fallback>
                <p:oleObj name="Equation" r:id="rId6" imgW="3962400" imgH="520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9038" y="2276475"/>
                        <a:ext cx="760412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199" name="Object 7"/>
          <p:cNvGraphicFramePr>
            <a:graphicFrameLocks noChangeAspect="1"/>
          </p:cNvGraphicFramePr>
          <p:nvPr/>
        </p:nvGraphicFramePr>
        <p:xfrm>
          <a:off x="1049338" y="1524000"/>
          <a:ext cx="779462" cy="830263"/>
        </p:xfrm>
        <a:graphic>
          <a:graphicData uri="http://schemas.openxmlformats.org/presentationml/2006/ole">
            <mc:AlternateContent xmlns:mc="http://schemas.openxmlformats.org/markup-compatibility/2006">
              <mc:Choice xmlns:v="urn:schemas-microsoft-com:vml" Requires="v">
                <p:oleObj spid="_x0000_s65568" name="Equation" r:id="rId8" imgW="406224" imgH="431613" progId="Equation.3">
                  <p:embed/>
                </p:oleObj>
              </mc:Choice>
              <mc:Fallback>
                <p:oleObj name="Equation" r:id="rId8" imgW="406224" imgH="431613"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9338" y="1524000"/>
                        <a:ext cx="779462"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200" name="Object 8"/>
          <p:cNvGraphicFramePr>
            <a:graphicFrameLocks noChangeAspect="1"/>
          </p:cNvGraphicFramePr>
          <p:nvPr/>
        </p:nvGraphicFramePr>
        <p:xfrm>
          <a:off x="1371600" y="3378200"/>
          <a:ext cx="6629400" cy="2489200"/>
        </p:xfrm>
        <a:graphic>
          <a:graphicData uri="http://schemas.openxmlformats.org/presentationml/2006/ole">
            <mc:AlternateContent xmlns:mc="http://schemas.openxmlformats.org/markup-compatibility/2006">
              <mc:Choice xmlns:v="urn:schemas-microsoft-com:vml" Requires="v">
                <p:oleObj spid="_x0000_s65569" name="Equation" r:id="rId10" imgW="3454400" imgH="1295400" progId="Equation.3">
                  <p:embed/>
                </p:oleObj>
              </mc:Choice>
              <mc:Fallback>
                <p:oleObj name="Equation" r:id="rId10" imgW="3454400" imgH="12954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3378200"/>
                        <a:ext cx="6629400" cy="248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201" name="Rectangle 9"/>
          <p:cNvSpPr>
            <a:spLocks noChangeArrowheads="1"/>
          </p:cNvSpPr>
          <p:nvPr/>
        </p:nvSpPr>
        <p:spPr bwMode="auto">
          <a:xfrm>
            <a:off x="1066800" y="5907088"/>
            <a:ext cx="78486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olidFill>
                  <a:srgbClr val="CC00CC"/>
                </a:solidFill>
                <a:sym typeface="Symbol" panose="05050102010706020507" pitchFamily="18" charset="2"/>
              </a:rPr>
              <a:t>证明</a:t>
            </a:r>
            <a:r>
              <a:rPr lang="zh-CN" altLang="en-US" sz="2400">
                <a:sym typeface="Symbol" panose="05050102010706020507" pitchFamily="18" charset="2"/>
              </a:rPr>
              <a:t>  由生灭过程的极限定理即得。</a:t>
            </a:r>
          </a:p>
        </p:txBody>
      </p:sp>
      <p:sp>
        <p:nvSpPr>
          <p:cNvPr id="264202" name="Rectangle 10"/>
          <p:cNvSpPr>
            <a:spLocks noChangeArrowheads="1"/>
          </p:cNvSpPr>
          <p:nvPr/>
        </p:nvSpPr>
        <p:spPr bwMode="auto">
          <a:xfrm>
            <a:off x="5867400" y="5927725"/>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aphicFrame>
        <p:nvGraphicFramePr>
          <p:cNvPr id="264203" name="Object 11"/>
          <p:cNvGraphicFramePr>
            <a:graphicFrameLocks noChangeAspect="1"/>
          </p:cNvGraphicFramePr>
          <p:nvPr/>
        </p:nvGraphicFramePr>
        <p:xfrm>
          <a:off x="1077913" y="1773238"/>
          <a:ext cx="7680325" cy="4519612"/>
        </p:xfrm>
        <a:graphic>
          <a:graphicData uri="http://schemas.openxmlformats.org/presentationml/2006/ole">
            <mc:AlternateContent xmlns:mc="http://schemas.openxmlformats.org/markup-compatibility/2006">
              <mc:Choice xmlns:v="urn:schemas-microsoft-com:vml" Requires="v">
                <p:oleObj spid="_x0000_s65570" name="公式" r:id="rId12" imgW="4472994" imgH="2347032" progId="Equation.3">
                  <p:embed/>
                </p:oleObj>
              </mc:Choice>
              <mc:Fallback>
                <p:oleObj name="公式" r:id="rId12" imgW="4472994" imgH="2347032"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7913" y="1773238"/>
                        <a:ext cx="7680325" cy="4519612"/>
                      </a:xfrm>
                      <a:prstGeom prst="rect">
                        <a:avLst/>
                      </a:prstGeom>
                      <a:solidFill>
                        <a:srgbClr val="9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458F7D17-4BF5-4049-8175-FB926C154528}" type="datetime1">
              <a:rPr lang="zh-CN" altLang="en-US"/>
              <a:pPr>
                <a:defRPr/>
              </a:pPr>
              <a:t>2019/11/6</a:t>
            </a:fld>
            <a:endParaRPr lang="en-US" altLang="zh-CN"/>
          </a:p>
        </p:txBody>
      </p:sp>
      <p:sp>
        <p:nvSpPr>
          <p:cNvPr id="6555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2E80EAAD-AA5D-41B9-9284-A7E399B9758F}" type="slidenum">
              <a:rPr lang="zh-CN" altLang="en-US" sz="1800" smtClean="0">
                <a:solidFill>
                  <a:srgbClr val="00FF00"/>
                </a:solidFill>
                <a:ea typeface="宋体" panose="02010600030101010101" pitchFamily="2" charset="-122"/>
              </a:rPr>
              <a:pPr/>
              <a:t>29</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499"/>
                                          </p:stCondLst>
                                        </p:cTn>
                                        <p:tgtEl>
                                          <p:spTgt spid="264197"/>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264199"/>
                                        </p:tgtEl>
                                        <p:attrNameLst>
                                          <p:attrName>style.visibility</p:attrName>
                                        </p:attrNameLst>
                                      </p:cBhvr>
                                      <p:to>
                                        <p:strVal val="visible"/>
                                      </p:to>
                                    </p:set>
                                  </p:childTnLst>
                                </p:cTn>
                              </p:par>
                              <p:par>
                                <p:cTn id="14" presetID="2" presetClass="entr" presetSubtype="4" fill="hold" grpId="0" nodeType="withEffect">
                                  <p:stCondLst>
                                    <p:cond delay="0"/>
                                  </p:stCondLst>
                                  <p:childTnLst>
                                    <p:set>
                                      <p:cBhvr>
                                        <p:cTn id="15" dur="1" fill="hold">
                                          <p:stCondLst>
                                            <p:cond delay="0"/>
                                          </p:stCondLst>
                                        </p:cTn>
                                        <p:tgtEl>
                                          <p:spTgt spid="264196"/>
                                        </p:tgtEl>
                                        <p:attrNameLst>
                                          <p:attrName>style.visibility</p:attrName>
                                        </p:attrNameLst>
                                      </p:cBhvr>
                                      <p:to>
                                        <p:strVal val="visible"/>
                                      </p:to>
                                    </p:set>
                                    <p:anim calcmode="lin" valueType="num">
                                      <p:cBhvr additive="base">
                                        <p:cTn id="16" dur="500" fill="hold"/>
                                        <p:tgtEl>
                                          <p:spTgt spid="264196"/>
                                        </p:tgtEl>
                                        <p:attrNameLst>
                                          <p:attrName>ppt_x</p:attrName>
                                        </p:attrNameLst>
                                      </p:cBhvr>
                                      <p:tavLst>
                                        <p:tav tm="0">
                                          <p:val>
                                            <p:strVal val="#ppt_x"/>
                                          </p:val>
                                        </p:tav>
                                        <p:tav tm="100000">
                                          <p:val>
                                            <p:strVal val="#ppt_x"/>
                                          </p:val>
                                        </p:tav>
                                      </p:tavLst>
                                    </p:anim>
                                    <p:anim calcmode="lin" valueType="num">
                                      <p:cBhvr additive="base">
                                        <p:cTn id="17" dur="500" fill="hold"/>
                                        <p:tgtEl>
                                          <p:spTgt spid="26419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nodeType="afterEffect">
                                  <p:stCondLst>
                                    <p:cond delay="0"/>
                                  </p:stCondLst>
                                  <p:childTnLst>
                                    <p:set>
                                      <p:cBhvr>
                                        <p:cTn id="20" dur="1" fill="hold">
                                          <p:stCondLst>
                                            <p:cond delay="0"/>
                                          </p:stCondLst>
                                        </p:cTn>
                                        <p:tgtEl>
                                          <p:spTgt spid="264198"/>
                                        </p:tgtEl>
                                        <p:attrNameLst>
                                          <p:attrName>style.visibility</p:attrName>
                                        </p:attrNameLst>
                                      </p:cBhvr>
                                      <p:to>
                                        <p:strVal val="visible"/>
                                      </p:to>
                                    </p:set>
                                    <p:anim calcmode="lin" valueType="num">
                                      <p:cBhvr additive="base">
                                        <p:cTn id="21" dur="500" fill="hold"/>
                                        <p:tgtEl>
                                          <p:spTgt spid="264198"/>
                                        </p:tgtEl>
                                        <p:attrNameLst>
                                          <p:attrName>ppt_x</p:attrName>
                                        </p:attrNameLst>
                                      </p:cBhvr>
                                      <p:tavLst>
                                        <p:tav tm="0">
                                          <p:val>
                                            <p:strVal val="#ppt_x"/>
                                          </p:val>
                                        </p:tav>
                                        <p:tav tm="100000">
                                          <p:val>
                                            <p:strVal val="#ppt_x"/>
                                          </p:val>
                                        </p:tav>
                                      </p:tavLst>
                                    </p:anim>
                                    <p:anim calcmode="lin" valueType="num">
                                      <p:cBhvr additive="base">
                                        <p:cTn id="22" dur="500" fill="hold"/>
                                        <p:tgtEl>
                                          <p:spTgt spid="264198"/>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500"/>
                            </p:stCondLst>
                            <p:childTnLst>
                              <p:par>
                                <p:cTn id="24" presetID="2" presetClass="entr" presetSubtype="4" fill="hold" nodeType="afterEffect">
                                  <p:stCondLst>
                                    <p:cond delay="0"/>
                                  </p:stCondLst>
                                  <p:childTnLst>
                                    <p:set>
                                      <p:cBhvr>
                                        <p:cTn id="25" dur="1" fill="hold">
                                          <p:stCondLst>
                                            <p:cond delay="0"/>
                                          </p:stCondLst>
                                        </p:cTn>
                                        <p:tgtEl>
                                          <p:spTgt spid="264200"/>
                                        </p:tgtEl>
                                        <p:attrNameLst>
                                          <p:attrName>style.visibility</p:attrName>
                                        </p:attrNameLst>
                                      </p:cBhvr>
                                      <p:to>
                                        <p:strVal val="visible"/>
                                      </p:to>
                                    </p:set>
                                    <p:anim calcmode="lin" valueType="num">
                                      <p:cBhvr additive="base">
                                        <p:cTn id="26" dur="500" fill="hold"/>
                                        <p:tgtEl>
                                          <p:spTgt spid="264200"/>
                                        </p:tgtEl>
                                        <p:attrNameLst>
                                          <p:attrName>ppt_x</p:attrName>
                                        </p:attrNameLst>
                                      </p:cBhvr>
                                      <p:tavLst>
                                        <p:tav tm="0">
                                          <p:val>
                                            <p:strVal val="#ppt_x"/>
                                          </p:val>
                                        </p:tav>
                                        <p:tav tm="100000">
                                          <p:val>
                                            <p:strVal val="#ppt_x"/>
                                          </p:val>
                                        </p:tav>
                                      </p:tavLst>
                                    </p:anim>
                                    <p:anim calcmode="lin" valueType="num">
                                      <p:cBhvr additive="base">
                                        <p:cTn id="27" dur="500" fill="hold"/>
                                        <p:tgtEl>
                                          <p:spTgt spid="264200"/>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64201"/>
                                        </p:tgtEl>
                                        <p:attrNameLst>
                                          <p:attrName>style.visibility</p:attrName>
                                        </p:attrNameLst>
                                      </p:cBhvr>
                                      <p:to>
                                        <p:strVal val="visible"/>
                                      </p:to>
                                    </p:set>
                                    <p:anim calcmode="lin" valueType="num">
                                      <p:cBhvr additive="base">
                                        <p:cTn id="32" dur="500" fill="hold"/>
                                        <p:tgtEl>
                                          <p:spTgt spid="264201"/>
                                        </p:tgtEl>
                                        <p:attrNameLst>
                                          <p:attrName>ppt_x</p:attrName>
                                        </p:attrNameLst>
                                      </p:cBhvr>
                                      <p:tavLst>
                                        <p:tav tm="0">
                                          <p:val>
                                            <p:strVal val="#ppt_x"/>
                                          </p:val>
                                        </p:tav>
                                        <p:tav tm="100000">
                                          <p:val>
                                            <p:strVal val="#ppt_x"/>
                                          </p:val>
                                        </p:tav>
                                      </p:tavLst>
                                    </p:anim>
                                    <p:anim calcmode="lin" valueType="num">
                                      <p:cBhvr additive="base">
                                        <p:cTn id="33" dur="500" fill="hold"/>
                                        <p:tgtEl>
                                          <p:spTgt spid="264201"/>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528" fill="hold" nodeType="clickEffect">
                                  <p:stCondLst>
                                    <p:cond delay="0"/>
                                  </p:stCondLst>
                                  <p:childTnLst>
                                    <p:set>
                                      <p:cBhvr>
                                        <p:cTn id="37" dur="1" fill="hold">
                                          <p:stCondLst>
                                            <p:cond delay="0"/>
                                          </p:stCondLst>
                                        </p:cTn>
                                        <p:tgtEl>
                                          <p:spTgt spid="264203"/>
                                        </p:tgtEl>
                                        <p:attrNameLst>
                                          <p:attrName>style.visibility</p:attrName>
                                        </p:attrNameLst>
                                      </p:cBhvr>
                                      <p:to>
                                        <p:strVal val="visible"/>
                                      </p:to>
                                    </p:set>
                                    <p:anim calcmode="lin" valueType="num">
                                      <p:cBhvr>
                                        <p:cTn id="38" dur="500" fill="hold"/>
                                        <p:tgtEl>
                                          <p:spTgt spid="264203"/>
                                        </p:tgtEl>
                                        <p:attrNameLst>
                                          <p:attrName>ppt_w</p:attrName>
                                        </p:attrNameLst>
                                      </p:cBhvr>
                                      <p:tavLst>
                                        <p:tav tm="0">
                                          <p:val>
                                            <p:fltVal val="0"/>
                                          </p:val>
                                        </p:tav>
                                        <p:tav tm="100000">
                                          <p:val>
                                            <p:strVal val="#ppt_w"/>
                                          </p:val>
                                        </p:tav>
                                      </p:tavLst>
                                    </p:anim>
                                    <p:anim calcmode="lin" valueType="num">
                                      <p:cBhvr>
                                        <p:cTn id="39" dur="500" fill="hold"/>
                                        <p:tgtEl>
                                          <p:spTgt spid="264203"/>
                                        </p:tgtEl>
                                        <p:attrNameLst>
                                          <p:attrName>ppt_h</p:attrName>
                                        </p:attrNameLst>
                                      </p:cBhvr>
                                      <p:tavLst>
                                        <p:tav tm="0">
                                          <p:val>
                                            <p:fltVal val="0"/>
                                          </p:val>
                                        </p:tav>
                                        <p:tav tm="100000">
                                          <p:val>
                                            <p:strVal val="#ppt_h"/>
                                          </p:val>
                                        </p:tav>
                                      </p:tavLst>
                                    </p:anim>
                                    <p:anim calcmode="lin" valueType="num">
                                      <p:cBhvr>
                                        <p:cTn id="40" dur="500" fill="hold"/>
                                        <p:tgtEl>
                                          <p:spTgt spid="264203"/>
                                        </p:tgtEl>
                                        <p:attrNameLst>
                                          <p:attrName>ppt_x</p:attrName>
                                        </p:attrNameLst>
                                      </p:cBhvr>
                                      <p:tavLst>
                                        <p:tav tm="0">
                                          <p:val>
                                            <p:fltVal val="0.5"/>
                                          </p:val>
                                        </p:tav>
                                        <p:tav tm="100000">
                                          <p:val>
                                            <p:strVal val="#ppt_x"/>
                                          </p:val>
                                        </p:tav>
                                      </p:tavLst>
                                    </p:anim>
                                    <p:anim calcmode="lin" valueType="num">
                                      <p:cBhvr>
                                        <p:cTn id="41" dur="500" fill="hold"/>
                                        <p:tgtEl>
                                          <p:spTgt spid="264203"/>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264203"/>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64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advAuto="0"/>
      <p:bldP spid="264196" grpId="0" autoUpdateAnimBg="0"/>
      <p:bldP spid="264201" grpId="0" autoUpdateAnimBg="0"/>
      <p:bldP spid="26420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M/M/1/K</a:t>
            </a:r>
          </a:p>
        </p:txBody>
      </p:sp>
      <p:sp>
        <p:nvSpPr>
          <p:cNvPr id="10243" name="Rectangle 7"/>
          <p:cNvSpPr>
            <a:spLocks noGrp="1" noChangeArrowheads="1"/>
          </p:cNvSpPr>
          <p:nvPr>
            <p:ph idx="1"/>
          </p:nvPr>
        </p:nvSpPr>
        <p:spPr>
          <a:xfrm>
            <a:off x="1143000" y="1143000"/>
            <a:ext cx="7696200" cy="512763"/>
          </a:xfrm>
        </p:spPr>
        <p:txBody>
          <a:bodyPr/>
          <a:lstStyle/>
          <a:p>
            <a:pPr eaLnBrk="1" hangingPunct="1">
              <a:buFont typeface="Wingdings" panose="05000000000000000000" pitchFamily="2" charset="2"/>
              <a:buNone/>
            </a:pPr>
            <a:endParaRPr lang="zh-CN" altLang="zh-CN" smtClean="0">
              <a:ea typeface="黑体" panose="02010609060101010101" pitchFamily="49" charset="-122"/>
            </a:endParaRPr>
          </a:p>
        </p:txBody>
      </p:sp>
      <p:sp>
        <p:nvSpPr>
          <p:cNvPr id="9" name="日期占位符 3"/>
          <p:cNvSpPr>
            <a:spLocks noGrp="1"/>
          </p:cNvSpPr>
          <p:nvPr>
            <p:ph type="dt" sz="quarter" idx="10"/>
          </p:nvPr>
        </p:nvSpPr>
        <p:spPr/>
        <p:txBody>
          <a:bodyPr/>
          <a:lstStyle/>
          <a:p>
            <a:pPr>
              <a:defRPr/>
            </a:pPr>
            <a:fld id="{0B148B05-6097-471B-AE93-CBD4EAEF50CB}" type="datetime1">
              <a:rPr lang="zh-CN" altLang="en-US"/>
              <a:pPr>
                <a:defRPr/>
              </a:pPr>
              <a:t>2019/11/6</a:t>
            </a:fld>
            <a:endParaRPr lang="en-US" altLang="zh-CN"/>
          </a:p>
        </p:txBody>
      </p:sp>
      <p:sp>
        <p:nvSpPr>
          <p:cNvPr id="10"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303107" name="Object 2"/>
          <p:cNvGraphicFramePr>
            <a:graphicFrameLocks noChangeAspect="1"/>
          </p:cNvGraphicFramePr>
          <p:nvPr/>
        </p:nvGraphicFramePr>
        <p:xfrm>
          <a:off x="1154113" y="1044575"/>
          <a:ext cx="4227512" cy="1592263"/>
        </p:xfrm>
        <a:graphic>
          <a:graphicData uri="http://schemas.openxmlformats.org/presentationml/2006/ole">
            <mc:AlternateContent xmlns:mc="http://schemas.openxmlformats.org/markup-compatibility/2006">
              <mc:Choice xmlns:v="urn:schemas-microsoft-com:vml" Requires="v">
                <p:oleObj spid="_x0000_s10267" name="Equation" r:id="rId4" imgW="2362200" imgH="889000" progId="Equation.DSMT4">
                  <p:embed/>
                </p:oleObj>
              </mc:Choice>
              <mc:Fallback>
                <p:oleObj name="Equation" r:id="rId4" imgW="2362200" imgH="889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113" y="1044575"/>
                        <a:ext cx="4227512" cy="159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08" name="Object 3"/>
          <p:cNvGraphicFramePr>
            <a:graphicFrameLocks noChangeAspect="1"/>
          </p:cNvGraphicFramePr>
          <p:nvPr/>
        </p:nvGraphicFramePr>
        <p:xfrm>
          <a:off x="1176338" y="2744788"/>
          <a:ext cx="3681412" cy="1501775"/>
        </p:xfrm>
        <a:graphic>
          <a:graphicData uri="http://schemas.openxmlformats.org/presentationml/2006/ole">
            <mc:AlternateContent xmlns:mc="http://schemas.openxmlformats.org/markup-compatibility/2006">
              <mc:Choice xmlns:v="urn:schemas-microsoft-com:vml" Requires="v">
                <p:oleObj spid="_x0000_s10268" name="Equation" r:id="rId6" imgW="2057400" imgH="838200" progId="Equation.DSMT4">
                  <p:embed/>
                </p:oleObj>
              </mc:Choice>
              <mc:Fallback>
                <p:oleObj name="Equation" r:id="rId6" imgW="2057400" imgH="838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6338" y="2744788"/>
                        <a:ext cx="3681412" cy="1501775"/>
                      </a:xfrm>
                      <a:prstGeom prst="rect">
                        <a:avLst/>
                      </a:prstGeom>
                      <a:solidFill>
                        <a:srgbClr val="47FFD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3109" name="Object 4"/>
          <p:cNvGraphicFramePr>
            <a:graphicFrameLocks noChangeAspect="1"/>
          </p:cNvGraphicFramePr>
          <p:nvPr/>
        </p:nvGraphicFramePr>
        <p:xfrm>
          <a:off x="5076825" y="2700338"/>
          <a:ext cx="3841750" cy="1546225"/>
        </p:xfrm>
        <a:graphic>
          <a:graphicData uri="http://schemas.openxmlformats.org/presentationml/2006/ole">
            <mc:AlternateContent xmlns:mc="http://schemas.openxmlformats.org/markup-compatibility/2006">
              <mc:Choice xmlns:v="urn:schemas-microsoft-com:vml" Requires="v">
                <p:oleObj spid="_x0000_s10269" name="Equation" r:id="rId8" imgW="2145369" imgH="863225" progId="Equation.3">
                  <p:embed/>
                </p:oleObj>
              </mc:Choice>
              <mc:Fallback>
                <p:oleObj name="Equation" r:id="rId8" imgW="2145369" imgH="863225"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825" y="2700338"/>
                        <a:ext cx="3841750" cy="1546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3110" name="Object 5"/>
          <p:cNvGraphicFramePr>
            <a:graphicFrameLocks noChangeAspect="1"/>
          </p:cNvGraphicFramePr>
          <p:nvPr/>
        </p:nvGraphicFramePr>
        <p:xfrm>
          <a:off x="1176338" y="4400550"/>
          <a:ext cx="5627687" cy="1127125"/>
        </p:xfrm>
        <a:graphic>
          <a:graphicData uri="http://schemas.openxmlformats.org/presentationml/2006/ole">
            <mc:AlternateContent xmlns:mc="http://schemas.openxmlformats.org/markup-compatibility/2006">
              <mc:Choice xmlns:v="urn:schemas-microsoft-com:vml" Requires="v">
                <p:oleObj spid="_x0000_s10270" name="Equation" r:id="rId10" imgW="3429000" imgH="685800" progId="Equation.3">
                  <p:embed/>
                </p:oleObj>
              </mc:Choice>
              <mc:Fallback>
                <p:oleObj name="Equation" r:id="rId10" imgW="3429000" imgH="6858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6338" y="4400550"/>
                        <a:ext cx="5627687"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12" name="Object 6"/>
          <p:cNvGraphicFramePr>
            <a:graphicFrameLocks noChangeAspect="1"/>
          </p:cNvGraphicFramePr>
          <p:nvPr/>
        </p:nvGraphicFramePr>
        <p:xfrm>
          <a:off x="1176338" y="5683250"/>
          <a:ext cx="4419600" cy="793750"/>
        </p:xfrm>
        <a:graphic>
          <a:graphicData uri="http://schemas.openxmlformats.org/presentationml/2006/ole">
            <mc:AlternateContent xmlns:mc="http://schemas.openxmlformats.org/markup-compatibility/2006">
              <mc:Choice xmlns:v="urn:schemas-microsoft-com:vml" Requires="v">
                <p:oleObj spid="_x0000_s10271" name="Equation" r:id="rId12" imgW="2692400" imgH="482600" progId="Equation.3">
                  <p:embed/>
                </p:oleObj>
              </mc:Choice>
              <mc:Fallback>
                <p:oleObj name="Equation" r:id="rId12" imgW="2692400" imgH="4826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6338" y="5683250"/>
                        <a:ext cx="44196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A9A8B6E8-F016-41B8-B52B-74D535CCC443}" type="slidenum">
              <a:rPr lang="zh-CN" altLang="en-US" sz="1800" smtClean="0">
                <a:solidFill>
                  <a:srgbClr val="00FF00"/>
                </a:solidFill>
                <a:ea typeface="宋体" panose="02010600030101010101" pitchFamily="2" charset="-122"/>
              </a:rPr>
              <a:pPr/>
              <a:t>3</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03107"/>
                                        </p:tgtEl>
                                        <p:attrNameLst>
                                          <p:attrName>style.visibility</p:attrName>
                                        </p:attrNameLst>
                                      </p:cBhvr>
                                      <p:to>
                                        <p:strVal val="visible"/>
                                      </p:to>
                                    </p:set>
                                    <p:animEffect transition="in" filter="wipe(up)">
                                      <p:cBhvr>
                                        <p:cTn id="7" dur="500"/>
                                        <p:tgtEl>
                                          <p:spTgt spid="30310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03108"/>
                                        </p:tgtEl>
                                        <p:attrNameLst>
                                          <p:attrName>style.visibility</p:attrName>
                                        </p:attrNameLst>
                                      </p:cBhvr>
                                      <p:to>
                                        <p:strVal val="visible"/>
                                      </p:to>
                                    </p:set>
                                    <p:animEffect transition="in" filter="wipe(up)">
                                      <p:cBhvr>
                                        <p:cTn id="11" dur="500"/>
                                        <p:tgtEl>
                                          <p:spTgt spid="303108"/>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3109"/>
                                        </p:tgtEl>
                                        <p:attrNameLst>
                                          <p:attrName>style.visibility</p:attrName>
                                        </p:attrNameLst>
                                      </p:cBhvr>
                                      <p:to>
                                        <p:strVal val="visible"/>
                                      </p:to>
                                    </p:set>
                                    <p:animEffect transition="in" filter="wipe(up)">
                                      <p:cBhvr>
                                        <p:cTn id="15" dur="500"/>
                                        <p:tgtEl>
                                          <p:spTgt spid="303109"/>
                                        </p:tgtEl>
                                      </p:cBhvr>
                                    </p:animEffect>
                                  </p:childTnLst>
                                </p:cTn>
                              </p:par>
                            </p:childTnLst>
                          </p:cTn>
                        </p:par>
                        <p:par>
                          <p:cTn id="16" fill="hold" nodeType="afterGroup">
                            <p:stCondLst>
                              <p:cond delay="1500"/>
                            </p:stCondLst>
                            <p:childTnLst>
                              <p:par>
                                <p:cTn id="17" presetID="2" presetClass="entr" presetSubtype="1" fill="hold" nodeType="afterEffect">
                                  <p:stCondLst>
                                    <p:cond delay="0"/>
                                  </p:stCondLst>
                                  <p:childTnLst>
                                    <p:set>
                                      <p:cBhvr>
                                        <p:cTn id="18" dur="1" fill="hold">
                                          <p:stCondLst>
                                            <p:cond delay="0"/>
                                          </p:stCondLst>
                                        </p:cTn>
                                        <p:tgtEl>
                                          <p:spTgt spid="303110"/>
                                        </p:tgtEl>
                                        <p:attrNameLst>
                                          <p:attrName>style.visibility</p:attrName>
                                        </p:attrNameLst>
                                      </p:cBhvr>
                                      <p:to>
                                        <p:strVal val="visible"/>
                                      </p:to>
                                    </p:set>
                                    <p:anim calcmode="lin" valueType="num">
                                      <p:cBhvr additive="base">
                                        <p:cTn id="19" dur="500" fill="hold"/>
                                        <p:tgtEl>
                                          <p:spTgt spid="303110"/>
                                        </p:tgtEl>
                                        <p:attrNameLst>
                                          <p:attrName>ppt_x</p:attrName>
                                        </p:attrNameLst>
                                      </p:cBhvr>
                                      <p:tavLst>
                                        <p:tav tm="0">
                                          <p:val>
                                            <p:strVal val="#ppt_x"/>
                                          </p:val>
                                        </p:tav>
                                        <p:tav tm="100000">
                                          <p:val>
                                            <p:strVal val="#ppt_x"/>
                                          </p:val>
                                        </p:tav>
                                      </p:tavLst>
                                    </p:anim>
                                    <p:anim calcmode="lin" valueType="num">
                                      <p:cBhvr additive="base">
                                        <p:cTn id="20" dur="500" fill="hold"/>
                                        <p:tgtEl>
                                          <p:spTgt spid="303110"/>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2000"/>
                            </p:stCondLst>
                            <p:childTnLst>
                              <p:par>
                                <p:cTn id="22" presetID="2" presetClass="entr" presetSubtype="1" fill="hold" nodeType="afterEffect">
                                  <p:stCondLst>
                                    <p:cond delay="0"/>
                                  </p:stCondLst>
                                  <p:childTnLst>
                                    <p:set>
                                      <p:cBhvr>
                                        <p:cTn id="23" dur="1" fill="hold">
                                          <p:stCondLst>
                                            <p:cond delay="0"/>
                                          </p:stCondLst>
                                        </p:cTn>
                                        <p:tgtEl>
                                          <p:spTgt spid="303112"/>
                                        </p:tgtEl>
                                        <p:attrNameLst>
                                          <p:attrName>style.visibility</p:attrName>
                                        </p:attrNameLst>
                                      </p:cBhvr>
                                      <p:to>
                                        <p:strVal val="visible"/>
                                      </p:to>
                                    </p:set>
                                    <p:anim calcmode="lin" valueType="num">
                                      <p:cBhvr additive="base">
                                        <p:cTn id="24" dur="500" fill="hold"/>
                                        <p:tgtEl>
                                          <p:spTgt spid="303112"/>
                                        </p:tgtEl>
                                        <p:attrNameLst>
                                          <p:attrName>ppt_x</p:attrName>
                                        </p:attrNameLst>
                                      </p:cBhvr>
                                      <p:tavLst>
                                        <p:tav tm="0">
                                          <p:val>
                                            <p:strVal val="#ppt_x"/>
                                          </p:val>
                                        </p:tav>
                                        <p:tav tm="100000">
                                          <p:val>
                                            <p:strVal val="#ppt_x"/>
                                          </p:val>
                                        </p:tav>
                                      </p:tavLst>
                                    </p:anim>
                                    <p:anim calcmode="lin" valueType="num">
                                      <p:cBhvr additive="base">
                                        <p:cTn id="25" dur="500" fill="hold"/>
                                        <p:tgtEl>
                                          <p:spTgt spid="3031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just" eaLnBrk="1" hangingPunct="1"/>
            <a:r>
              <a:rPr lang="zh-CN" altLang="en-US" smtClean="0">
                <a:ea typeface="黑体" panose="02010609060101010101" pitchFamily="49" charset="-122"/>
              </a:rPr>
              <a:t>定理</a:t>
            </a:r>
            <a:r>
              <a:rPr lang="en-US" altLang="zh-CN" smtClean="0">
                <a:ea typeface="黑体" panose="02010609060101010101" pitchFamily="49" charset="-122"/>
              </a:rPr>
              <a:t>2</a:t>
            </a:r>
          </a:p>
        </p:txBody>
      </p:sp>
      <p:sp>
        <p:nvSpPr>
          <p:cNvPr id="265219" name="Rectangle 3"/>
          <p:cNvSpPr>
            <a:spLocks noGrp="1" noChangeArrowheads="1"/>
          </p:cNvSpPr>
          <p:nvPr>
            <p:ph idx="1"/>
          </p:nvPr>
        </p:nvSpPr>
        <p:spPr>
          <a:xfrm>
            <a:off x="1143000" y="1219200"/>
            <a:ext cx="7772400" cy="401638"/>
          </a:xfrm>
        </p:spPr>
        <p:txBody>
          <a:bodyPr/>
          <a:lstStyle/>
          <a:p>
            <a:pPr eaLnBrk="1" hangingPunct="1">
              <a:lnSpc>
                <a:spcPct val="110000"/>
              </a:lnSpc>
              <a:buClrTx/>
              <a:buFontTx/>
              <a:buNone/>
            </a:pPr>
            <a:r>
              <a:rPr lang="en-US" altLang="zh-CN" sz="2400" smtClean="0">
                <a:ea typeface="黑体" panose="02010609060101010101" pitchFamily="49" charset="-122"/>
                <a:sym typeface="Symbol" panose="05050102010706020507" pitchFamily="18" charset="2"/>
              </a:rPr>
              <a:t>    </a:t>
            </a:r>
            <a:r>
              <a:rPr lang="zh-CN" altLang="en-US" sz="2400" smtClean="0">
                <a:ea typeface="黑体" panose="02010609060101010101" pitchFamily="49" charset="-122"/>
                <a:sym typeface="Symbol" panose="05050102010706020507" pitchFamily="18" charset="2"/>
              </a:rPr>
              <a:t>当</a:t>
            </a:r>
            <a:r>
              <a:rPr lang="en-US" altLang="zh-CN" sz="2400" smtClean="0">
                <a:ea typeface="黑体" panose="02010609060101010101" pitchFamily="49" charset="-122"/>
                <a:sym typeface="Symbol" panose="05050102010706020507" pitchFamily="18" charset="2"/>
              </a:rPr>
              <a:t>c</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K</a:t>
            </a:r>
            <a:r>
              <a:rPr lang="zh-CN" altLang="en-US" sz="2400" smtClean="0">
                <a:ea typeface="黑体" panose="02010609060101010101" pitchFamily="49" charset="-122"/>
                <a:sym typeface="Symbol" panose="05050102010706020507" pitchFamily="18" charset="2"/>
              </a:rPr>
              <a:t>时，令</a:t>
            </a: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j</a:t>
            </a:r>
            <a:r>
              <a:rPr lang="zh-CN" altLang="en-US" sz="2400" smtClean="0">
                <a:ea typeface="黑体" panose="02010609060101010101" pitchFamily="49" charset="-122"/>
                <a:sym typeface="Symbol" panose="05050102010706020507" pitchFamily="18" charset="2"/>
              </a:rPr>
              <a:t>＝                ，</a:t>
            </a:r>
            <a:r>
              <a:rPr lang="en-US" altLang="zh-CN" sz="2400" smtClean="0">
                <a:ea typeface="黑体" panose="02010609060101010101" pitchFamily="49" charset="-122"/>
                <a:sym typeface="Symbol" panose="05050102010706020507" pitchFamily="18" charset="2"/>
              </a:rPr>
              <a:t>j=0,1,2,…,c</a:t>
            </a:r>
            <a:r>
              <a:rPr lang="zh-CN" altLang="en-US" sz="2400" smtClean="0">
                <a:ea typeface="黑体" panose="02010609060101010101" pitchFamily="49" charset="-122"/>
                <a:sym typeface="Symbol" panose="05050102010706020507" pitchFamily="18" charset="2"/>
              </a:rPr>
              <a:t>，则对任意</a:t>
            </a:r>
          </a:p>
        </p:txBody>
      </p:sp>
      <p:sp>
        <p:nvSpPr>
          <p:cNvPr id="265220" name="Rectangle 4"/>
          <p:cNvSpPr>
            <a:spLocks noChangeArrowheads="1"/>
          </p:cNvSpPr>
          <p:nvPr/>
        </p:nvSpPr>
        <p:spPr bwMode="auto">
          <a:xfrm>
            <a:off x="1828800" y="1676400"/>
            <a:ext cx="6019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a:t>
            </a:r>
            <a:r>
              <a:rPr lang="en-US" altLang="zh-CN" sz="2400">
                <a:sym typeface="Symbol" panose="05050102010706020507" pitchFamily="18" charset="2"/>
              </a:rPr>
              <a:t>{p</a:t>
            </a:r>
            <a:r>
              <a:rPr lang="en-US" altLang="zh-CN" sz="2400" baseline="-25000">
                <a:sym typeface="Symbol" panose="05050102010706020507" pitchFamily="18" charset="2"/>
              </a:rPr>
              <a:t>j</a:t>
            </a:r>
            <a:r>
              <a:rPr lang="zh-CN" altLang="en-US" sz="2400">
                <a:sym typeface="Symbol" panose="05050102010706020507" pitchFamily="18" charset="2"/>
              </a:rPr>
              <a:t>，</a:t>
            </a:r>
            <a:r>
              <a:rPr lang="en-US" altLang="zh-CN" sz="2400">
                <a:sym typeface="Symbol" panose="05050102010706020507" pitchFamily="18" charset="2"/>
              </a:rPr>
              <a:t>0≤j≤m+K}</a:t>
            </a:r>
            <a:r>
              <a:rPr lang="zh-CN" altLang="en-US" sz="2400">
                <a:sym typeface="Symbol" panose="05050102010706020507" pitchFamily="18" charset="2"/>
              </a:rPr>
              <a:t>存在，且</a:t>
            </a:r>
          </a:p>
        </p:txBody>
      </p:sp>
      <p:graphicFrame>
        <p:nvGraphicFramePr>
          <p:cNvPr id="265221" name="Object 5"/>
          <p:cNvGraphicFramePr>
            <a:graphicFrameLocks noChangeAspect="1"/>
          </p:cNvGraphicFramePr>
          <p:nvPr/>
        </p:nvGraphicFramePr>
        <p:xfrm>
          <a:off x="4000500" y="1219200"/>
          <a:ext cx="1054100" cy="504825"/>
        </p:xfrm>
        <a:graphic>
          <a:graphicData uri="http://schemas.openxmlformats.org/presentationml/2006/ole">
            <mc:AlternateContent xmlns:mc="http://schemas.openxmlformats.org/markup-compatibility/2006">
              <mc:Choice xmlns:v="urn:schemas-microsoft-com:vml" Requires="v">
                <p:oleObj spid="_x0000_s67614" name="Equation" r:id="rId4" imgW="583947" imgH="279279" progId="Equation.3">
                  <p:embed/>
                </p:oleObj>
              </mc:Choice>
              <mc:Fallback>
                <p:oleObj name="Equation" r:id="rId4" imgW="583947" imgH="27927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1219200"/>
                        <a:ext cx="10541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2" name="Object 6"/>
          <p:cNvGraphicFramePr>
            <a:graphicFrameLocks noChangeAspect="1"/>
          </p:cNvGraphicFramePr>
          <p:nvPr/>
        </p:nvGraphicFramePr>
        <p:xfrm>
          <a:off x="1131888" y="2276475"/>
          <a:ext cx="7783512" cy="919163"/>
        </p:xfrm>
        <a:graphic>
          <a:graphicData uri="http://schemas.openxmlformats.org/presentationml/2006/ole">
            <mc:AlternateContent xmlns:mc="http://schemas.openxmlformats.org/markup-compatibility/2006">
              <mc:Choice xmlns:v="urn:schemas-microsoft-com:vml" Requires="v">
                <p:oleObj spid="_x0000_s67615" name="Equation" r:id="rId6" imgW="4419600" imgH="520700" progId="Equation.3">
                  <p:embed/>
                </p:oleObj>
              </mc:Choice>
              <mc:Fallback>
                <p:oleObj name="Equation" r:id="rId6" imgW="4419600" imgH="520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1888" y="2276475"/>
                        <a:ext cx="7783512"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3" name="Object 7"/>
          <p:cNvGraphicFramePr>
            <a:graphicFrameLocks noChangeAspect="1"/>
          </p:cNvGraphicFramePr>
          <p:nvPr/>
        </p:nvGraphicFramePr>
        <p:xfrm>
          <a:off x="1049338" y="1524000"/>
          <a:ext cx="779462" cy="830263"/>
        </p:xfrm>
        <a:graphic>
          <a:graphicData uri="http://schemas.openxmlformats.org/presentationml/2006/ole">
            <mc:AlternateContent xmlns:mc="http://schemas.openxmlformats.org/markup-compatibility/2006">
              <mc:Choice xmlns:v="urn:schemas-microsoft-com:vml" Requires="v">
                <p:oleObj spid="_x0000_s67616" name="Equation" r:id="rId8" imgW="406224" imgH="431613" progId="Equation.3">
                  <p:embed/>
                </p:oleObj>
              </mc:Choice>
              <mc:Fallback>
                <p:oleObj name="Equation" r:id="rId8" imgW="406224" imgH="431613"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9338" y="1524000"/>
                        <a:ext cx="779462"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4" name="Object 8"/>
          <p:cNvGraphicFramePr>
            <a:graphicFrameLocks noChangeAspect="1"/>
          </p:cNvGraphicFramePr>
          <p:nvPr/>
        </p:nvGraphicFramePr>
        <p:xfrm>
          <a:off x="1143000" y="3378200"/>
          <a:ext cx="6410325" cy="2489200"/>
        </p:xfrm>
        <a:graphic>
          <a:graphicData uri="http://schemas.openxmlformats.org/presentationml/2006/ole">
            <mc:AlternateContent xmlns:mc="http://schemas.openxmlformats.org/markup-compatibility/2006">
              <mc:Choice xmlns:v="urn:schemas-microsoft-com:vml" Requires="v">
                <p:oleObj spid="_x0000_s67617" name="Equation" r:id="rId10" imgW="3340100" imgH="1295400" progId="Equation.3">
                  <p:embed/>
                </p:oleObj>
              </mc:Choice>
              <mc:Fallback>
                <p:oleObj name="Equation" r:id="rId10" imgW="3340100" imgH="12954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3378200"/>
                        <a:ext cx="6410325" cy="248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5" name="Rectangle 9"/>
          <p:cNvSpPr>
            <a:spLocks noChangeArrowheads="1"/>
          </p:cNvSpPr>
          <p:nvPr/>
        </p:nvSpPr>
        <p:spPr bwMode="auto">
          <a:xfrm>
            <a:off x="1066800" y="5907088"/>
            <a:ext cx="78486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olidFill>
                  <a:srgbClr val="CC00CC"/>
                </a:solidFill>
                <a:sym typeface="Symbol" panose="05050102010706020507" pitchFamily="18" charset="2"/>
              </a:rPr>
              <a:t>证明</a:t>
            </a:r>
            <a:r>
              <a:rPr lang="zh-CN" altLang="en-US" sz="2400">
                <a:sym typeface="Symbol" panose="05050102010706020507" pitchFamily="18" charset="2"/>
              </a:rPr>
              <a:t>  由生灭过程的极限定理即得。</a:t>
            </a:r>
          </a:p>
        </p:txBody>
      </p:sp>
      <p:sp>
        <p:nvSpPr>
          <p:cNvPr id="265226" name="Rectangle 10"/>
          <p:cNvSpPr>
            <a:spLocks noChangeArrowheads="1"/>
          </p:cNvSpPr>
          <p:nvPr/>
        </p:nvSpPr>
        <p:spPr bwMode="auto">
          <a:xfrm>
            <a:off x="5867400" y="5927725"/>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aphicFrame>
        <p:nvGraphicFramePr>
          <p:cNvPr id="265227" name="Object 11"/>
          <p:cNvGraphicFramePr>
            <a:graphicFrameLocks noChangeAspect="1"/>
          </p:cNvGraphicFramePr>
          <p:nvPr/>
        </p:nvGraphicFramePr>
        <p:xfrm>
          <a:off x="1042988" y="2235200"/>
          <a:ext cx="7902575" cy="4289425"/>
        </p:xfrm>
        <a:graphic>
          <a:graphicData uri="http://schemas.openxmlformats.org/presentationml/2006/ole">
            <mc:AlternateContent xmlns:mc="http://schemas.openxmlformats.org/markup-compatibility/2006">
              <mc:Choice xmlns:v="urn:schemas-microsoft-com:vml" Requires="v">
                <p:oleObj spid="_x0000_s67618" name="公式" r:id="rId12" imgW="4358640" imgH="2347032" progId="Equation.3">
                  <p:embed/>
                </p:oleObj>
              </mc:Choice>
              <mc:Fallback>
                <p:oleObj name="公式" r:id="rId12" imgW="4358640" imgH="2347032"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2235200"/>
                        <a:ext cx="7902575" cy="4289425"/>
                      </a:xfrm>
                      <a:prstGeom prst="rect">
                        <a:avLst/>
                      </a:prstGeom>
                      <a:solidFill>
                        <a:srgbClr val="9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69EB08B5-FA55-4D08-8E22-139E44596112}" type="datetime1">
              <a:rPr lang="zh-CN" altLang="en-US"/>
              <a:pPr>
                <a:defRPr/>
              </a:pPr>
              <a:t>2019/11/6</a:t>
            </a:fld>
            <a:endParaRPr lang="en-US" altLang="zh-CN"/>
          </a:p>
        </p:txBody>
      </p:sp>
      <p:sp>
        <p:nvSpPr>
          <p:cNvPr id="6759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00DDA5DD-CD48-43B8-8EB5-56B88E9A84A1}" type="slidenum">
              <a:rPr lang="zh-CN" altLang="en-US" sz="1800" smtClean="0">
                <a:solidFill>
                  <a:srgbClr val="00FF00"/>
                </a:solidFill>
                <a:ea typeface="宋体" panose="02010600030101010101" pitchFamily="2" charset="-122"/>
              </a:rPr>
              <a:pPr/>
              <a:t>30</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499"/>
                                          </p:stCondLst>
                                        </p:cTn>
                                        <p:tgtEl>
                                          <p:spTgt spid="265221"/>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265223"/>
                                        </p:tgtEl>
                                        <p:attrNameLst>
                                          <p:attrName>style.visibility</p:attrName>
                                        </p:attrNameLst>
                                      </p:cBhvr>
                                      <p:to>
                                        <p:strVal val="visible"/>
                                      </p:to>
                                    </p:set>
                                  </p:childTnLst>
                                </p:cTn>
                              </p:par>
                              <p:par>
                                <p:cTn id="14" presetID="2" presetClass="entr" presetSubtype="4" fill="hold" grpId="0" nodeType="withEffect">
                                  <p:stCondLst>
                                    <p:cond delay="0"/>
                                  </p:stCondLst>
                                  <p:childTnLst>
                                    <p:set>
                                      <p:cBhvr>
                                        <p:cTn id="15" dur="1" fill="hold">
                                          <p:stCondLst>
                                            <p:cond delay="0"/>
                                          </p:stCondLst>
                                        </p:cTn>
                                        <p:tgtEl>
                                          <p:spTgt spid="265220"/>
                                        </p:tgtEl>
                                        <p:attrNameLst>
                                          <p:attrName>style.visibility</p:attrName>
                                        </p:attrNameLst>
                                      </p:cBhvr>
                                      <p:to>
                                        <p:strVal val="visible"/>
                                      </p:to>
                                    </p:set>
                                    <p:anim calcmode="lin" valueType="num">
                                      <p:cBhvr additive="base">
                                        <p:cTn id="16" dur="500" fill="hold"/>
                                        <p:tgtEl>
                                          <p:spTgt spid="265220"/>
                                        </p:tgtEl>
                                        <p:attrNameLst>
                                          <p:attrName>ppt_x</p:attrName>
                                        </p:attrNameLst>
                                      </p:cBhvr>
                                      <p:tavLst>
                                        <p:tav tm="0">
                                          <p:val>
                                            <p:strVal val="#ppt_x"/>
                                          </p:val>
                                        </p:tav>
                                        <p:tav tm="100000">
                                          <p:val>
                                            <p:strVal val="#ppt_x"/>
                                          </p:val>
                                        </p:tav>
                                      </p:tavLst>
                                    </p:anim>
                                    <p:anim calcmode="lin" valueType="num">
                                      <p:cBhvr additive="base">
                                        <p:cTn id="17" dur="500" fill="hold"/>
                                        <p:tgtEl>
                                          <p:spTgt spid="265220"/>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nodeType="afterEffect">
                                  <p:stCondLst>
                                    <p:cond delay="0"/>
                                  </p:stCondLst>
                                  <p:childTnLst>
                                    <p:set>
                                      <p:cBhvr>
                                        <p:cTn id="20" dur="1" fill="hold">
                                          <p:stCondLst>
                                            <p:cond delay="0"/>
                                          </p:stCondLst>
                                        </p:cTn>
                                        <p:tgtEl>
                                          <p:spTgt spid="265222"/>
                                        </p:tgtEl>
                                        <p:attrNameLst>
                                          <p:attrName>style.visibility</p:attrName>
                                        </p:attrNameLst>
                                      </p:cBhvr>
                                      <p:to>
                                        <p:strVal val="visible"/>
                                      </p:to>
                                    </p:set>
                                    <p:anim calcmode="lin" valueType="num">
                                      <p:cBhvr additive="base">
                                        <p:cTn id="21" dur="500" fill="hold"/>
                                        <p:tgtEl>
                                          <p:spTgt spid="265222"/>
                                        </p:tgtEl>
                                        <p:attrNameLst>
                                          <p:attrName>ppt_x</p:attrName>
                                        </p:attrNameLst>
                                      </p:cBhvr>
                                      <p:tavLst>
                                        <p:tav tm="0">
                                          <p:val>
                                            <p:strVal val="#ppt_x"/>
                                          </p:val>
                                        </p:tav>
                                        <p:tav tm="100000">
                                          <p:val>
                                            <p:strVal val="#ppt_x"/>
                                          </p:val>
                                        </p:tav>
                                      </p:tavLst>
                                    </p:anim>
                                    <p:anim calcmode="lin" valueType="num">
                                      <p:cBhvr additive="base">
                                        <p:cTn id="22" dur="500" fill="hold"/>
                                        <p:tgtEl>
                                          <p:spTgt spid="265222"/>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500"/>
                            </p:stCondLst>
                            <p:childTnLst>
                              <p:par>
                                <p:cTn id="24" presetID="2" presetClass="entr" presetSubtype="4" fill="hold" nodeType="afterEffect">
                                  <p:stCondLst>
                                    <p:cond delay="0"/>
                                  </p:stCondLst>
                                  <p:childTnLst>
                                    <p:set>
                                      <p:cBhvr>
                                        <p:cTn id="25" dur="1" fill="hold">
                                          <p:stCondLst>
                                            <p:cond delay="0"/>
                                          </p:stCondLst>
                                        </p:cTn>
                                        <p:tgtEl>
                                          <p:spTgt spid="265224"/>
                                        </p:tgtEl>
                                        <p:attrNameLst>
                                          <p:attrName>style.visibility</p:attrName>
                                        </p:attrNameLst>
                                      </p:cBhvr>
                                      <p:to>
                                        <p:strVal val="visible"/>
                                      </p:to>
                                    </p:set>
                                    <p:anim calcmode="lin" valueType="num">
                                      <p:cBhvr additive="base">
                                        <p:cTn id="26" dur="500" fill="hold"/>
                                        <p:tgtEl>
                                          <p:spTgt spid="265224"/>
                                        </p:tgtEl>
                                        <p:attrNameLst>
                                          <p:attrName>ppt_x</p:attrName>
                                        </p:attrNameLst>
                                      </p:cBhvr>
                                      <p:tavLst>
                                        <p:tav tm="0">
                                          <p:val>
                                            <p:strVal val="#ppt_x"/>
                                          </p:val>
                                        </p:tav>
                                        <p:tav tm="100000">
                                          <p:val>
                                            <p:strVal val="#ppt_x"/>
                                          </p:val>
                                        </p:tav>
                                      </p:tavLst>
                                    </p:anim>
                                    <p:anim calcmode="lin" valueType="num">
                                      <p:cBhvr additive="base">
                                        <p:cTn id="27" dur="500" fill="hold"/>
                                        <p:tgtEl>
                                          <p:spTgt spid="265224"/>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65225"/>
                                        </p:tgtEl>
                                        <p:attrNameLst>
                                          <p:attrName>style.visibility</p:attrName>
                                        </p:attrNameLst>
                                      </p:cBhvr>
                                      <p:to>
                                        <p:strVal val="visible"/>
                                      </p:to>
                                    </p:set>
                                    <p:anim calcmode="lin" valueType="num">
                                      <p:cBhvr additive="base">
                                        <p:cTn id="32" dur="500" fill="hold"/>
                                        <p:tgtEl>
                                          <p:spTgt spid="265225"/>
                                        </p:tgtEl>
                                        <p:attrNameLst>
                                          <p:attrName>ppt_x</p:attrName>
                                        </p:attrNameLst>
                                      </p:cBhvr>
                                      <p:tavLst>
                                        <p:tav tm="0">
                                          <p:val>
                                            <p:strVal val="#ppt_x"/>
                                          </p:val>
                                        </p:tav>
                                        <p:tav tm="100000">
                                          <p:val>
                                            <p:strVal val="#ppt_x"/>
                                          </p:val>
                                        </p:tav>
                                      </p:tavLst>
                                    </p:anim>
                                    <p:anim calcmode="lin" valueType="num">
                                      <p:cBhvr additive="base">
                                        <p:cTn id="33" dur="500" fill="hold"/>
                                        <p:tgtEl>
                                          <p:spTgt spid="265225"/>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528" fill="hold" nodeType="clickEffect">
                                  <p:stCondLst>
                                    <p:cond delay="0"/>
                                  </p:stCondLst>
                                  <p:childTnLst>
                                    <p:set>
                                      <p:cBhvr>
                                        <p:cTn id="37" dur="1" fill="hold">
                                          <p:stCondLst>
                                            <p:cond delay="0"/>
                                          </p:stCondLst>
                                        </p:cTn>
                                        <p:tgtEl>
                                          <p:spTgt spid="265227"/>
                                        </p:tgtEl>
                                        <p:attrNameLst>
                                          <p:attrName>style.visibility</p:attrName>
                                        </p:attrNameLst>
                                      </p:cBhvr>
                                      <p:to>
                                        <p:strVal val="visible"/>
                                      </p:to>
                                    </p:set>
                                    <p:anim calcmode="lin" valueType="num">
                                      <p:cBhvr>
                                        <p:cTn id="38" dur="500" fill="hold"/>
                                        <p:tgtEl>
                                          <p:spTgt spid="265227"/>
                                        </p:tgtEl>
                                        <p:attrNameLst>
                                          <p:attrName>ppt_w</p:attrName>
                                        </p:attrNameLst>
                                      </p:cBhvr>
                                      <p:tavLst>
                                        <p:tav tm="0">
                                          <p:val>
                                            <p:fltVal val="0"/>
                                          </p:val>
                                        </p:tav>
                                        <p:tav tm="100000">
                                          <p:val>
                                            <p:strVal val="#ppt_w"/>
                                          </p:val>
                                        </p:tav>
                                      </p:tavLst>
                                    </p:anim>
                                    <p:anim calcmode="lin" valueType="num">
                                      <p:cBhvr>
                                        <p:cTn id="39" dur="500" fill="hold"/>
                                        <p:tgtEl>
                                          <p:spTgt spid="265227"/>
                                        </p:tgtEl>
                                        <p:attrNameLst>
                                          <p:attrName>ppt_h</p:attrName>
                                        </p:attrNameLst>
                                      </p:cBhvr>
                                      <p:tavLst>
                                        <p:tav tm="0">
                                          <p:val>
                                            <p:fltVal val="0"/>
                                          </p:val>
                                        </p:tav>
                                        <p:tav tm="100000">
                                          <p:val>
                                            <p:strVal val="#ppt_h"/>
                                          </p:val>
                                        </p:tav>
                                      </p:tavLst>
                                    </p:anim>
                                    <p:anim calcmode="lin" valueType="num">
                                      <p:cBhvr>
                                        <p:cTn id="40" dur="500" fill="hold"/>
                                        <p:tgtEl>
                                          <p:spTgt spid="265227"/>
                                        </p:tgtEl>
                                        <p:attrNameLst>
                                          <p:attrName>ppt_x</p:attrName>
                                        </p:attrNameLst>
                                      </p:cBhvr>
                                      <p:tavLst>
                                        <p:tav tm="0">
                                          <p:val>
                                            <p:fltVal val="0.5"/>
                                          </p:val>
                                        </p:tav>
                                        <p:tav tm="100000">
                                          <p:val>
                                            <p:strVal val="#ppt_x"/>
                                          </p:val>
                                        </p:tav>
                                      </p:tavLst>
                                    </p:anim>
                                    <p:anim calcmode="lin" valueType="num">
                                      <p:cBhvr>
                                        <p:cTn id="41" dur="500" fill="hold"/>
                                        <p:tgtEl>
                                          <p:spTgt spid="265227"/>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265227"/>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65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advAuto="0"/>
      <p:bldP spid="265220" grpId="0" autoUpdateAnimBg="0"/>
      <p:bldP spid="265225" grpId="0" autoUpdateAnimBg="0"/>
      <p:bldP spid="26522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just" eaLnBrk="1" hangingPunct="1"/>
            <a:r>
              <a:rPr lang="zh-CN" altLang="en-US" smtClean="0">
                <a:ea typeface="黑体" panose="02010609060101010101" pitchFamily="49" charset="-122"/>
              </a:rPr>
              <a:t>注</a:t>
            </a:r>
          </a:p>
        </p:txBody>
      </p:sp>
      <p:sp>
        <p:nvSpPr>
          <p:cNvPr id="266243" name="Rectangle 3"/>
          <p:cNvSpPr>
            <a:spLocks noGrp="1" noChangeArrowheads="1"/>
          </p:cNvSpPr>
          <p:nvPr>
            <p:ph idx="1"/>
          </p:nvPr>
        </p:nvSpPr>
        <p:spPr>
          <a:xfrm>
            <a:off x="1143000" y="1295400"/>
            <a:ext cx="7696200" cy="512763"/>
          </a:xfrm>
        </p:spPr>
        <p:txBody>
          <a:bodyPr/>
          <a:lstStyle/>
          <a:p>
            <a:pPr algn="r" eaLnBrk="1" hangingPunct="1">
              <a:buFont typeface="Wingdings" panose="05000000000000000000" pitchFamily="2" charset="2"/>
              <a:buNone/>
            </a:pPr>
            <a:r>
              <a:rPr lang="en-US" altLang="zh-CN" smtClean="0">
                <a:ea typeface="黑体" panose="02010609060101010101" pitchFamily="49" charset="-122"/>
              </a:rPr>
              <a:t>    </a:t>
            </a:r>
            <a:r>
              <a:rPr lang="zh-CN" altLang="en-US" smtClean="0">
                <a:ea typeface="黑体" panose="02010609060101010101" pitchFamily="49" charset="-122"/>
              </a:rPr>
              <a:t>在</a:t>
            </a:r>
            <a:r>
              <a:rPr lang="en-US" altLang="zh-CN" smtClean="0">
                <a:ea typeface="黑体" panose="02010609060101010101" pitchFamily="49" charset="-122"/>
              </a:rPr>
              <a:t>c≤</a:t>
            </a:r>
            <a:r>
              <a:rPr lang="en-US" altLang="zh-CN" smtClean="0">
                <a:ea typeface="黑体" panose="02010609060101010101" pitchFamily="49" charset="-122"/>
                <a:sym typeface="Symbol" panose="05050102010706020507" pitchFamily="18" charset="2"/>
              </a:rPr>
              <a:t>K</a:t>
            </a:r>
            <a:r>
              <a:rPr lang="zh-CN" altLang="en-US" smtClean="0">
                <a:ea typeface="黑体" panose="02010609060101010101" pitchFamily="49" charset="-122"/>
                <a:sym typeface="Symbol" panose="05050102010706020507" pitchFamily="18" charset="2"/>
              </a:rPr>
              <a:t>时，若</a:t>
            </a:r>
            <a:r>
              <a:rPr lang="en-US" altLang="zh-CN" smtClean="0">
                <a:ea typeface="黑体" panose="02010609060101010101" pitchFamily="49" charset="-122"/>
                <a:sym typeface="Symbol" panose="05050102010706020507" pitchFamily="18" charset="2"/>
              </a:rPr>
              <a:t>c</a:t>
            </a:r>
            <a:r>
              <a:rPr lang="zh-CN" altLang="en-US" smtClean="0">
                <a:ea typeface="黑体" panose="02010609060101010101" pitchFamily="49" charset="-122"/>
                <a:sym typeface="Symbol" panose="05050102010706020507" pitchFamily="18" charset="2"/>
              </a:rPr>
              <a:t>固定，当</a:t>
            </a:r>
            <a:r>
              <a:rPr lang="en-US" altLang="zh-CN" smtClean="0">
                <a:ea typeface="黑体" panose="02010609060101010101" pitchFamily="49" charset="-122"/>
                <a:sym typeface="Symbol" panose="05050102010706020507" pitchFamily="18" charset="2"/>
              </a:rPr>
              <a:t>K</a:t>
            </a:r>
            <a:r>
              <a:rPr lang="zh-CN" altLang="en-US" smtClean="0">
                <a:ea typeface="黑体" panose="02010609060101010101" pitchFamily="49" charset="-122"/>
                <a:sym typeface="Symbol" panose="05050102010706020507" pitchFamily="18" charset="2"/>
              </a:rPr>
              <a:t>充分大时，可近似</a:t>
            </a:r>
          </a:p>
        </p:txBody>
      </p:sp>
      <p:sp>
        <p:nvSpPr>
          <p:cNvPr id="266244" name="Rectangle 4"/>
          <p:cNvSpPr>
            <a:spLocks noChangeArrowheads="1"/>
          </p:cNvSpPr>
          <p:nvPr/>
        </p:nvSpPr>
        <p:spPr bwMode="auto">
          <a:xfrm>
            <a:off x="1143000" y="1808163"/>
            <a:ext cx="777240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buClrTx/>
              <a:buFontTx/>
              <a:buNone/>
            </a:pPr>
            <a:r>
              <a:rPr lang="zh-CN" altLang="en-US">
                <a:sym typeface="Symbol" panose="05050102010706020507" pitchFamily="18" charset="2"/>
              </a:rPr>
              <a:t>地看成无限</a:t>
            </a:r>
            <a:r>
              <a:rPr lang="zh-CN" altLang="en-US"/>
              <a:t>总体的系统，具有到达率为</a:t>
            </a:r>
            <a:r>
              <a:rPr lang="en-US" altLang="zh-CN"/>
              <a:t>m</a:t>
            </a:r>
            <a:r>
              <a:rPr lang="en-US" altLang="zh-CN">
                <a:sym typeface="Symbol" panose="05050102010706020507" pitchFamily="18" charset="2"/>
              </a:rPr>
              <a:t></a:t>
            </a:r>
            <a:r>
              <a:rPr lang="zh-CN" altLang="en-US">
                <a:sym typeface="Symbol" panose="05050102010706020507" pitchFamily="18" charset="2"/>
              </a:rPr>
              <a:t>，可用</a:t>
            </a:r>
            <a:r>
              <a:rPr lang="en-US" altLang="zh-CN">
                <a:sym typeface="Symbol" panose="05050102010706020507" pitchFamily="18" charset="2"/>
              </a:rPr>
              <a:t>M/M/c/</a:t>
            </a:r>
            <a:r>
              <a:rPr lang="zh-CN" altLang="en-US">
                <a:sym typeface="Symbol" panose="05050102010706020507" pitchFamily="18" charset="2"/>
              </a:rPr>
              <a:t>型系统的有关结果作近似计算反而简单，因为当</a:t>
            </a:r>
            <a:r>
              <a:rPr lang="en-US" altLang="zh-CN">
                <a:sym typeface="Symbol" panose="05050102010706020507" pitchFamily="18" charset="2"/>
              </a:rPr>
              <a:t>K→</a:t>
            </a:r>
            <a:r>
              <a:rPr lang="zh-CN" altLang="en-US">
                <a:sym typeface="Symbol" panose="05050102010706020507" pitchFamily="18" charset="2"/>
              </a:rPr>
              <a:t>时，若</a:t>
            </a:r>
            <a:r>
              <a:rPr lang="en-US" altLang="zh-CN">
                <a:sym typeface="Symbol" panose="05050102010706020507" pitchFamily="18" charset="2"/>
              </a:rPr>
              <a:t>m/</a:t>
            </a:r>
            <a:r>
              <a:rPr lang="zh-CN" altLang="en-US">
                <a:sym typeface="Symbol" panose="05050102010706020507" pitchFamily="18" charset="2"/>
              </a:rPr>
              <a:t>＜</a:t>
            </a:r>
            <a:r>
              <a:rPr lang="en-US" altLang="zh-CN">
                <a:sym typeface="Symbol" panose="05050102010706020507" pitchFamily="18" charset="2"/>
              </a:rPr>
              <a:t>1</a:t>
            </a:r>
            <a:r>
              <a:rPr lang="zh-CN" altLang="en-US">
                <a:sym typeface="Symbol" panose="05050102010706020507" pitchFamily="18" charset="2"/>
              </a:rPr>
              <a:t>，则可化为</a:t>
            </a:r>
            <a:r>
              <a:rPr lang="en-US" altLang="zh-CN">
                <a:sym typeface="Symbol" panose="05050102010706020507" pitchFamily="18" charset="2"/>
              </a:rPr>
              <a:t>M/M/c/</a:t>
            </a:r>
            <a:r>
              <a:rPr lang="zh-CN" altLang="en-US">
                <a:sym typeface="Symbol" panose="05050102010706020507" pitchFamily="18" charset="2"/>
              </a:rPr>
              <a:t>型系统的有关结果；</a:t>
            </a:r>
            <a:r>
              <a:rPr lang="zh-CN" altLang="en-US"/>
              <a:t>在当</a:t>
            </a:r>
            <a:r>
              <a:rPr lang="en-US" altLang="zh-CN"/>
              <a:t>c</a:t>
            </a:r>
            <a:r>
              <a:rPr lang="zh-CN" altLang="en-US"/>
              <a:t>＞</a:t>
            </a:r>
            <a:r>
              <a:rPr lang="en-US" altLang="zh-CN">
                <a:sym typeface="Symbol" panose="05050102010706020507" pitchFamily="18" charset="2"/>
              </a:rPr>
              <a:t>K</a:t>
            </a:r>
            <a:r>
              <a:rPr lang="zh-CN" altLang="en-US">
                <a:sym typeface="Symbol" panose="05050102010706020507" pitchFamily="18" charset="2"/>
              </a:rPr>
              <a:t>时，若</a:t>
            </a:r>
            <a:r>
              <a:rPr lang="en-US" altLang="zh-CN">
                <a:sym typeface="Symbol" panose="05050102010706020507" pitchFamily="18" charset="2"/>
              </a:rPr>
              <a:t>K</a:t>
            </a:r>
            <a:r>
              <a:rPr lang="zh-CN" altLang="en-US">
                <a:sym typeface="Symbol" panose="05050102010706020507" pitchFamily="18" charset="2"/>
              </a:rPr>
              <a:t>＝</a:t>
            </a:r>
            <a:r>
              <a:rPr lang="en-US" altLang="zh-CN">
                <a:sym typeface="Symbol" panose="05050102010706020507" pitchFamily="18" charset="2"/>
              </a:rPr>
              <a:t>0</a:t>
            </a:r>
            <a:r>
              <a:rPr lang="zh-CN" altLang="en-US">
                <a:sym typeface="Symbol" panose="05050102010706020507" pitchFamily="18" charset="2"/>
              </a:rPr>
              <a:t>（即无备用机器），则可化为</a:t>
            </a:r>
            <a:r>
              <a:rPr lang="en-US" altLang="zh-CN">
                <a:sym typeface="Symbol" panose="05050102010706020507" pitchFamily="18" charset="2"/>
              </a:rPr>
              <a:t>M/M/c/m/m</a:t>
            </a:r>
            <a:r>
              <a:rPr lang="zh-CN" altLang="en-US">
                <a:sym typeface="Symbol" panose="05050102010706020507" pitchFamily="18" charset="2"/>
              </a:rPr>
              <a:t>型系统的有关结果。</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6634E342-5FFD-41C4-BF70-BA32822F16C7}" type="datetime1">
              <a:rPr lang="zh-CN" altLang="en-US"/>
              <a:pPr>
                <a:defRPr/>
              </a:pPr>
              <a:t>2019/11/6</a:t>
            </a:fld>
            <a:endParaRPr lang="en-US" altLang="zh-CN"/>
          </a:p>
        </p:txBody>
      </p:sp>
      <p:sp>
        <p:nvSpPr>
          <p:cNvPr id="6963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637E6370-32C2-4ABD-AC52-C3BA88F66496}" type="slidenum">
              <a:rPr lang="zh-CN" altLang="en-US" sz="1800" smtClean="0">
                <a:solidFill>
                  <a:srgbClr val="00FF00"/>
                </a:solidFill>
                <a:ea typeface="宋体" panose="02010600030101010101" pitchFamily="2" charset="-122"/>
              </a:rPr>
              <a:pPr/>
              <a:t>31</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6244"/>
                                        </p:tgtEl>
                                        <p:attrNameLst>
                                          <p:attrName>style.visibility</p:attrName>
                                        </p:attrNameLst>
                                      </p:cBhvr>
                                      <p:to>
                                        <p:strVal val="visible"/>
                                      </p:to>
                                    </p:set>
                                    <p:anim calcmode="lin" valueType="num">
                                      <p:cBhvr additive="base">
                                        <p:cTn id="12" dur="500" fill="hold"/>
                                        <p:tgtEl>
                                          <p:spTgt spid="266244"/>
                                        </p:tgtEl>
                                        <p:attrNameLst>
                                          <p:attrName>ppt_x</p:attrName>
                                        </p:attrNameLst>
                                      </p:cBhvr>
                                      <p:tavLst>
                                        <p:tav tm="0">
                                          <p:val>
                                            <p:strVal val="#ppt_x"/>
                                          </p:val>
                                        </p:tav>
                                        <p:tav tm="100000">
                                          <p:val>
                                            <p:strVal val="#ppt_x"/>
                                          </p:val>
                                        </p:tav>
                                      </p:tavLst>
                                    </p:anim>
                                    <p:anim calcmode="lin" valueType="num">
                                      <p:cBhvr additive="base">
                                        <p:cTn id="13" dur="500" fill="hold"/>
                                        <p:tgtEl>
                                          <p:spTgt spid="266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advAuto="0"/>
      <p:bldP spid="26624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例</a:t>
            </a:r>
          </a:p>
        </p:txBody>
      </p:sp>
      <p:sp>
        <p:nvSpPr>
          <p:cNvPr id="71683" name="Rectangle 3"/>
          <p:cNvSpPr>
            <a:spLocks noGrp="1" noChangeArrowheads="1"/>
          </p:cNvSpPr>
          <p:nvPr>
            <p:ph idx="1"/>
          </p:nvPr>
        </p:nvSpPr>
        <p:spPr>
          <a:xfrm>
            <a:off x="1692275" y="1143000"/>
            <a:ext cx="7092950" cy="512763"/>
          </a:xfrm>
        </p:spPr>
        <p:txBody>
          <a:bodyPr/>
          <a:lstStyle/>
          <a:p>
            <a:pPr algn="r" eaLnBrk="1" hangingPunct="1">
              <a:buFont typeface="Wingdings" panose="05000000000000000000" pitchFamily="2" charset="2"/>
              <a:buNone/>
            </a:pPr>
            <a:r>
              <a:rPr lang="zh-CN" altLang="en-US" smtClean="0">
                <a:ea typeface="黑体" panose="02010609060101010101" pitchFamily="49" charset="-122"/>
              </a:rPr>
              <a:t>某航空公司要保证正常的运营，应保证有</a:t>
            </a:r>
            <a:r>
              <a:rPr lang="en-US" altLang="zh-CN" smtClean="0">
                <a:ea typeface="黑体" panose="02010609060101010101" pitchFamily="49" charset="-122"/>
              </a:rPr>
              <a:t>12</a:t>
            </a:r>
          </a:p>
        </p:txBody>
      </p:sp>
      <p:sp>
        <p:nvSpPr>
          <p:cNvPr id="71684" name="Rectangle 4"/>
          <p:cNvSpPr>
            <a:spLocks noChangeArrowheads="1"/>
          </p:cNvSpPr>
          <p:nvPr/>
        </p:nvSpPr>
        <p:spPr bwMode="auto">
          <a:xfrm>
            <a:off x="1066800" y="1631950"/>
            <a:ext cx="78486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Tx/>
              <a:buFontTx/>
              <a:buNone/>
            </a:pPr>
            <a:r>
              <a:rPr lang="zh-CN" altLang="en-US"/>
              <a:t>台发动机处于良好状态的概率不低于</a:t>
            </a:r>
            <a:r>
              <a:rPr lang="en-US" altLang="zh-CN"/>
              <a:t>0.995</a:t>
            </a:r>
            <a:r>
              <a:rPr lang="zh-CN" altLang="en-US"/>
              <a:t>，设每台发动机正常运转时间服从负指数分布，平均连续运转时间为</a:t>
            </a:r>
            <a:r>
              <a:rPr lang="en-US" altLang="zh-CN"/>
              <a:t>3</a:t>
            </a:r>
            <a:r>
              <a:rPr lang="zh-CN" altLang="en-US"/>
              <a:t>个月，有</a:t>
            </a:r>
            <a:r>
              <a:rPr lang="en-US" altLang="zh-CN"/>
              <a:t>2</a:t>
            </a:r>
            <a:r>
              <a:rPr lang="zh-CN" altLang="en-US"/>
              <a:t>个维修工负责其修理工作，修理时间也服从负指数分布，平均修复时间为</a:t>
            </a:r>
            <a:r>
              <a:rPr lang="en-US" altLang="zh-CN"/>
              <a:t>5</a:t>
            </a:r>
            <a:r>
              <a:rPr lang="zh-CN" altLang="en-US"/>
              <a:t>天，问：在满足要求的前提下，应该备用多少台发动机？</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9F50C1E7-45A3-4794-8875-4CB99DAB04CA}" type="datetime1">
              <a:rPr lang="zh-CN" altLang="en-US"/>
              <a:pPr>
                <a:defRPr/>
              </a:pPr>
              <a:t>2019/11/6</a:t>
            </a:fld>
            <a:endParaRPr lang="en-US" altLang="zh-CN"/>
          </a:p>
        </p:txBody>
      </p:sp>
      <p:sp>
        <p:nvSpPr>
          <p:cNvPr id="7168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BA2FB5FB-1DF2-4A62-81E9-D997E59CE763}" type="slidenum">
              <a:rPr lang="zh-CN" altLang="en-US" sz="1800" smtClean="0">
                <a:solidFill>
                  <a:srgbClr val="00FF00"/>
                </a:solidFill>
                <a:ea typeface="宋体" panose="02010600030101010101" pitchFamily="2" charset="-122"/>
              </a:rPr>
              <a:pPr/>
              <a:t>32</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解</a:t>
            </a:r>
            <a:r>
              <a:rPr lang="zh-CN" altLang="en-US" smtClean="0">
                <a:solidFill>
                  <a:schemeClr val="tx1"/>
                </a:solidFill>
                <a:ea typeface="黑体" panose="02010609060101010101" pitchFamily="49" charset="-122"/>
              </a:rPr>
              <a:t>  </a:t>
            </a:r>
          </a:p>
        </p:txBody>
      </p:sp>
      <p:sp>
        <p:nvSpPr>
          <p:cNvPr id="268291" name="Rectangle 3"/>
          <p:cNvSpPr>
            <a:spLocks noGrp="1" noChangeArrowheads="1"/>
          </p:cNvSpPr>
          <p:nvPr>
            <p:ph idx="1"/>
          </p:nvPr>
        </p:nvSpPr>
        <p:spPr>
          <a:xfrm>
            <a:off x="1403350" y="1143000"/>
            <a:ext cx="7435850" cy="438150"/>
          </a:xfrm>
        </p:spPr>
        <p:txBody>
          <a:bodyPr/>
          <a:lstStyle/>
          <a:p>
            <a:pPr algn="r" eaLnBrk="1" hangingPunct="1">
              <a:buFont typeface="Wingdings" panose="05000000000000000000" pitchFamily="2" charset="2"/>
              <a:buNone/>
            </a:pPr>
            <a:r>
              <a:rPr lang="zh-CN" altLang="en-US" sz="2400" smtClean="0">
                <a:ea typeface="黑体" panose="02010609060101010101" pitchFamily="49" charset="-122"/>
              </a:rPr>
              <a:t>由题设知，</a:t>
            </a:r>
            <a:r>
              <a:rPr lang="en-US" altLang="zh-CN" sz="2400" smtClean="0">
                <a:ea typeface="黑体" panose="02010609060101010101" pitchFamily="49" charset="-122"/>
              </a:rPr>
              <a:t>m</a:t>
            </a:r>
            <a:r>
              <a:rPr lang="zh-CN" altLang="en-US" sz="2400" smtClean="0">
                <a:ea typeface="黑体" panose="02010609060101010101" pitchFamily="49" charset="-122"/>
              </a:rPr>
              <a:t>＝</a:t>
            </a:r>
            <a:r>
              <a:rPr lang="en-US" altLang="zh-CN" sz="2400" smtClean="0">
                <a:ea typeface="黑体" panose="02010609060101010101" pitchFamily="49" charset="-122"/>
              </a:rPr>
              <a:t>12(</a:t>
            </a:r>
            <a:r>
              <a:rPr lang="zh-CN" altLang="en-US" sz="2400" smtClean="0">
                <a:ea typeface="黑体" panose="02010609060101010101" pitchFamily="49" charset="-122"/>
              </a:rPr>
              <a:t>台</a:t>
            </a:r>
            <a:r>
              <a:rPr lang="en-US" altLang="zh-CN" sz="2400" smtClean="0">
                <a:ea typeface="黑体" panose="02010609060101010101" pitchFamily="49" charset="-122"/>
              </a:rPr>
              <a:t>)</a:t>
            </a:r>
            <a:r>
              <a:rPr lang="zh-CN" altLang="en-US" sz="2400" smtClean="0">
                <a:ea typeface="黑体" panose="02010609060101010101" pitchFamily="49" charset="-122"/>
              </a:rPr>
              <a:t>，</a:t>
            </a:r>
            <a:r>
              <a:rPr lang="en-US" altLang="zh-CN" sz="2400" smtClean="0">
                <a:ea typeface="黑体" panose="02010609060101010101" pitchFamily="49" charset="-122"/>
              </a:rPr>
              <a:t>c</a:t>
            </a:r>
            <a:r>
              <a:rPr lang="zh-CN" altLang="en-US" sz="2400" smtClean="0">
                <a:ea typeface="黑体" panose="02010609060101010101" pitchFamily="49" charset="-122"/>
              </a:rPr>
              <a:t>＝</a:t>
            </a:r>
            <a:r>
              <a:rPr lang="en-US" altLang="zh-CN" sz="2400" smtClean="0">
                <a:ea typeface="黑体" panose="02010609060101010101" pitchFamily="49" charset="-122"/>
              </a:rPr>
              <a:t>2(</a:t>
            </a:r>
            <a:r>
              <a:rPr lang="zh-CN" altLang="en-US" sz="2400" smtClean="0">
                <a:ea typeface="黑体" panose="02010609060101010101" pitchFamily="49" charset="-122"/>
              </a:rPr>
              <a:t>个</a:t>
            </a:r>
            <a:r>
              <a:rPr lang="en-US" altLang="zh-CN" sz="2400" smtClean="0">
                <a:ea typeface="黑体" panose="02010609060101010101" pitchFamily="49" charset="-122"/>
              </a:rPr>
              <a:t>)</a:t>
            </a:r>
            <a:r>
              <a:rPr lang="zh-CN" altLang="en-US" sz="2400" smtClean="0">
                <a:ea typeface="黑体" panose="02010609060101010101" pitchFamily="49" charset="-122"/>
              </a:rPr>
              <a:t>，</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1/3 (</a:t>
            </a:r>
            <a:r>
              <a:rPr lang="zh-CN" altLang="en-US" sz="2400" smtClean="0">
                <a:ea typeface="黑体" panose="02010609060101010101" pitchFamily="49" charset="-122"/>
                <a:sym typeface="Symbol" panose="05050102010706020507" pitchFamily="18" charset="2"/>
              </a:rPr>
              <a:t>台</a:t>
            </a:r>
            <a:r>
              <a:rPr lang="en-US" altLang="zh-CN" sz="2400" smtClean="0">
                <a:ea typeface="黑体" panose="02010609060101010101" pitchFamily="49" charset="-122"/>
                <a:sym typeface="Symbol" panose="05050102010706020507" pitchFamily="18" charset="2"/>
              </a:rPr>
              <a:t>/</a:t>
            </a:r>
            <a:r>
              <a:rPr lang="zh-CN" altLang="en-US" sz="2400" smtClean="0">
                <a:ea typeface="黑体" panose="02010609060101010101" pitchFamily="49" charset="-122"/>
                <a:sym typeface="Symbol" panose="05050102010706020507" pitchFamily="18" charset="2"/>
              </a:rPr>
              <a:t>月</a:t>
            </a:r>
            <a:r>
              <a:rPr lang="en-US" altLang="zh-CN" sz="2400" smtClean="0">
                <a:ea typeface="黑体" panose="02010609060101010101" pitchFamily="49" charset="-122"/>
                <a:sym typeface="Symbol" panose="05050102010706020507" pitchFamily="18" charset="2"/>
              </a:rPr>
              <a:t>)</a:t>
            </a:r>
            <a:r>
              <a:rPr lang="zh-CN" altLang="en-US" sz="2400" smtClean="0">
                <a:ea typeface="黑体" panose="02010609060101010101" pitchFamily="49" charset="-122"/>
                <a:sym typeface="Symbol" panose="05050102010706020507" pitchFamily="18" charset="2"/>
              </a:rPr>
              <a:t>， </a:t>
            </a:r>
          </a:p>
        </p:txBody>
      </p:sp>
      <p:sp>
        <p:nvSpPr>
          <p:cNvPr id="268292" name="Rectangle 4"/>
          <p:cNvSpPr>
            <a:spLocks noChangeArrowheads="1"/>
          </p:cNvSpPr>
          <p:nvPr/>
        </p:nvSpPr>
        <p:spPr bwMode="auto">
          <a:xfrm>
            <a:off x="1143000" y="1625600"/>
            <a:ext cx="7772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None/>
            </a:pPr>
            <a:r>
              <a:rPr lang="en-US" altLang="zh-CN" sz="2400">
                <a:sym typeface="Symbol" panose="05050102010706020507" pitchFamily="18" charset="2"/>
              </a:rPr>
              <a:t></a:t>
            </a:r>
            <a:r>
              <a:rPr lang="zh-CN" altLang="en-US" sz="2400">
                <a:sym typeface="Symbol" panose="05050102010706020507" pitchFamily="18" charset="2"/>
              </a:rPr>
              <a:t>＝</a:t>
            </a:r>
            <a:r>
              <a:rPr lang="en-US" altLang="zh-CN" sz="2400">
                <a:sym typeface="Symbol" panose="05050102010706020507" pitchFamily="18" charset="2"/>
              </a:rPr>
              <a:t>6(</a:t>
            </a:r>
            <a:r>
              <a:rPr lang="zh-CN" altLang="en-US" sz="2400">
                <a:sym typeface="Symbol" panose="05050102010706020507" pitchFamily="18" charset="2"/>
              </a:rPr>
              <a:t>台</a:t>
            </a:r>
            <a:r>
              <a:rPr lang="en-US" altLang="zh-CN" sz="2400">
                <a:sym typeface="Symbol" panose="05050102010706020507" pitchFamily="18" charset="2"/>
              </a:rPr>
              <a:t>/</a:t>
            </a:r>
            <a:r>
              <a:rPr lang="zh-CN" altLang="en-US" sz="2400">
                <a:sym typeface="Symbol" panose="05050102010706020507" pitchFamily="18" charset="2"/>
              </a:rPr>
              <a:t>月</a:t>
            </a:r>
            <a:r>
              <a:rPr lang="en-US" altLang="zh-CN" sz="2400">
                <a:sym typeface="Symbol" panose="05050102010706020507" pitchFamily="18" charset="2"/>
              </a:rPr>
              <a:t>)</a:t>
            </a:r>
            <a:r>
              <a:rPr lang="zh-CN" altLang="en-US" sz="2400">
                <a:sym typeface="Symbol" panose="05050102010706020507" pitchFamily="18" charset="2"/>
              </a:rPr>
              <a:t>，＝</a:t>
            </a:r>
            <a:r>
              <a:rPr lang="en-US" altLang="zh-CN" sz="2400">
                <a:sym typeface="Symbol" panose="05050102010706020507" pitchFamily="18" charset="2"/>
              </a:rPr>
              <a:t>1/18</a:t>
            </a:r>
            <a:r>
              <a:rPr lang="zh-CN" altLang="en-US" sz="2400">
                <a:sym typeface="Symbol" panose="05050102010706020507" pitchFamily="18" charset="2"/>
              </a:rPr>
              <a:t>，要保证使得同时有</a:t>
            </a:r>
            <a:r>
              <a:rPr lang="en-US" altLang="zh-CN" sz="2400">
                <a:sym typeface="Symbol" panose="05050102010706020507" pitchFamily="18" charset="2"/>
              </a:rPr>
              <a:t>12</a:t>
            </a:r>
            <a:r>
              <a:rPr lang="zh-CN" altLang="en-US" sz="2400">
                <a:sym typeface="Symbol" panose="05050102010706020507" pitchFamily="18" charset="2"/>
              </a:rPr>
              <a:t>台发动机处于良好状态的概率不低于</a:t>
            </a:r>
            <a:r>
              <a:rPr lang="en-US" altLang="zh-CN" sz="2400">
                <a:sym typeface="Symbol" panose="05050102010706020507" pitchFamily="18" charset="2"/>
              </a:rPr>
              <a:t>0.995</a:t>
            </a:r>
            <a:r>
              <a:rPr lang="zh-CN" altLang="en-US" sz="2400">
                <a:sym typeface="Symbol" panose="05050102010706020507" pitchFamily="18" charset="2"/>
              </a:rPr>
              <a:t>，则等价于故障的发动机不超过备用发动机数的概率不低于</a:t>
            </a:r>
            <a:r>
              <a:rPr lang="en-US" altLang="zh-CN" sz="2400">
                <a:sym typeface="Symbol" panose="05050102010706020507" pitchFamily="18" charset="2"/>
              </a:rPr>
              <a:t>0.995</a:t>
            </a:r>
            <a:r>
              <a:rPr lang="zh-CN" altLang="en-US" sz="2400">
                <a:sym typeface="Symbol" panose="05050102010706020507" pitchFamily="18" charset="2"/>
              </a:rPr>
              <a:t>，于是</a:t>
            </a:r>
          </a:p>
        </p:txBody>
      </p:sp>
      <p:sp>
        <p:nvSpPr>
          <p:cNvPr id="268293" name="Rectangle 5"/>
          <p:cNvSpPr>
            <a:spLocks noChangeArrowheads="1"/>
          </p:cNvSpPr>
          <p:nvPr/>
        </p:nvSpPr>
        <p:spPr bwMode="auto">
          <a:xfrm>
            <a:off x="1122363" y="2927350"/>
            <a:ext cx="50085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0000FF"/>
              </a:buClr>
              <a:buFontTx/>
              <a:buAutoNum type="arabicParenR"/>
            </a:pPr>
            <a:r>
              <a:rPr lang="zh-CN" altLang="en-US" sz="2400">
                <a:sym typeface="Symbol" panose="05050102010706020507" pitchFamily="18" charset="2"/>
              </a:rPr>
              <a:t>当备用机器数</a:t>
            </a:r>
            <a:r>
              <a:rPr lang="en-US" altLang="zh-CN" sz="2400">
                <a:sym typeface="Symbol" panose="05050102010706020507" pitchFamily="18" charset="2"/>
              </a:rPr>
              <a:t>K</a:t>
            </a:r>
            <a:r>
              <a:rPr lang="zh-CN" altLang="en-US" sz="2400">
                <a:sym typeface="Symbol" panose="05050102010706020507" pitchFamily="18" charset="2"/>
              </a:rPr>
              <a:t>＝</a:t>
            </a:r>
            <a:r>
              <a:rPr lang="en-US" altLang="zh-CN" sz="2400">
                <a:sym typeface="Symbol" panose="05050102010706020507" pitchFamily="18" charset="2"/>
              </a:rPr>
              <a:t>2</a:t>
            </a:r>
            <a:r>
              <a:rPr lang="zh-CN" altLang="en-US" sz="2400">
                <a:sym typeface="Symbol" panose="05050102010706020507" pitchFamily="18" charset="2"/>
              </a:rPr>
              <a:t>（</a:t>
            </a:r>
            <a:r>
              <a:rPr lang="en-US" altLang="zh-CN" sz="2400">
                <a:sym typeface="Symbol" panose="05050102010706020507" pitchFamily="18" charset="2"/>
              </a:rPr>
              <a:t>c</a:t>
            </a:r>
            <a:r>
              <a:rPr lang="zh-CN" altLang="en-US" sz="2400">
                <a:sym typeface="Symbol" panose="05050102010706020507" pitchFamily="18" charset="2"/>
              </a:rPr>
              <a:t>）时，有</a:t>
            </a:r>
          </a:p>
        </p:txBody>
      </p:sp>
      <p:graphicFrame>
        <p:nvGraphicFramePr>
          <p:cNvPr id="268294" name="Object 6"/>
          <p:cNvGraphicFramePr>
            <a:graphicFrameLocks noChangeAspect="1"/>
          </p:cNvGraphicFramePr>
          <p:nvPr/>
        </p:nvGraphicFramePr>
        <p:xfrm>
          <a:off x="2895600" y="3443288"/>
          <a:ext cx="3008313" cy="930275"/>
        </p:xfrm>
        <a:graphic>
          <a:graphicData uri="http://schemas.openxmlformats.org/presentationml/2006/ole">
            <mc:AlternateContent xmlns:mc="http://schemas.openxmlformats.org/markup-compatibility/2006">
              <mc:Choice xmlns:v="urn:schemas-microsoft-com:vml" Requires="v">
                <p:oleObj spid="_x0000_s73747" name="Equation" r:id="rId4" imgW="1435100" imgH="444500" progId="Equation.3">
                  <p:embed/>
                </p:oleObj>
              </mc:Choice>
              <mc:Fallback>
                <p:oleObj name="Equation" r:id="rId4" imgW="1435100" imgH="4445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443288"/>
                        <a:ext cx="3008313"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5" name="Rectangle 7"/>
          <p:cNvSpPr>
            <a:spLocks noChangeArrowheads="1"/>
          </p:cNvSpPr>
          <p:nvPr/>
        </p:nvSpPr>
        <p:spPr bwMode="auto">
          <a:xfrm>
            <a:off x="1143000" y="4384675"/>
            <a:ext cx="50149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0000FF"/>
              </a:buClr>
              <a:buFontTx/>
              <a:buAutoNum type="arabicParenR" startAt="2"/>
            </a:pPr>
            <a:r>
              <a:rPr lang="zh-CN" altLang="en-US" sz="2400">
                <a:sym typeface="Symbol" panose="05050102010706020507" pitchFamily="18" charset="2"/>
              </a:rPr>
              <a:t>当备用机器数</a:t>
            </a:r>
            <a:r>
              <a:rPr lang="en-US" altLang="zh-CN" sz="2400">
                <a:sym typeface="Symbol" panose="05050102010706020507" pitchFamily="18" charset="2"/>
              </a:rPr>
              <a:t>K</a:t>
            </a:r>
            <a:r>
              <a:rPr lang="zh-CN" altLang="en-US" sz="2400">
                <a:sym typeface="Symbol" panose="05050102010706020507" pitchFamily="18" charset="2"/>
              </a:rPr>
              <a:t>＝</a:t>
            </a:r>
            <a:r>
              <a:rPr lang="en-US" altLang="zh-CN" sz="2400">
                <a:sym typeface="Symbol" panose="05050102010706020507" pitchFamily="18" charset="2"/>
              </a:rPr>
              <a:t>3</a:t>
            </a:r>
            <a:r>
              <a:rPr lang="zh-CN" altLang="en-US" sz="2400">
                <a:sym typeface="Symbol" panose="05050102010706020507" pitchFamily="18" charset="2"/>
              </a:rPr>
              <a:t>（</a:t>
            </a:r>
            <a:r>
              <a:rPr lang="en-US" altLang="zh-CN" sz="2400">
                <a:sym typeface="Symbol" panose="05050102010706020507" pitchFamily="18" charset="2"/>
              </a:rPr>
              <a:t>&gt;c</a:t>
            </a:r>
            <a:r>
              <a:rPr lang="zh-CN" altLang="en-US" sz="2400">
                <a:sym typeface="Symbol" panose="05050102010706020507" pitchFamily="18" charset="2"/>
              </a:rPr>
              <a:t>）时，有</a:t>
            </a:r>
          </a:p>
        </p:txBody>
      </p:sp>
      <p:graphicFrame>
        <p:nvGraphicFramePr>
          <p:cNvPr id="268296" name="Object 8"/>
          <p:cNvGraphicFramePr>
            <a:graphicFrameLocks noChangeAspect="1"/>
          </p:cNvGraphicFramePr>
          <p:nvPr/>
        </p:nvGraphicFramePr>
        <p:xfrm>
          <a:off x="2895600" y="4875213"/>
          <a:ext cx="3008313" cy="930275"/>
        </p:xfrm>
        <a:graphic>
          <a:graphicData uri="http://schemas.openxmlformats.org/presentationml/2006/ole">
            <mc:AlternateContent xmlns:mc="http://schemas.openxmlformats.org/markup-compatibility/2006">
              <mc:Choice xmlns:v="urn:schemas-microsoft-com:vml" Requires="v">
                <p:oleObj spid="_x0000_s73748" name="Equation" r:id="rId6" imgW="1435100" imgH="444500" progId="Equation.3">
                  <p:embed/>
                </p:oleObj>
              </mc:Choice>
              <mc:Fallback>
                <p:oleObj name="Equation" r:id="rId6" imgW="1435100" imgH="4445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4875213"/>
                        <a:ext cx="3008313"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7" name="Rectangle 9"/>
          <p:cNvSpPr>
            <a:spLocks noChangeArrowheads="1"/>
          </p:cNvSpPr>
          <p:nvPr/>
        </p:nvSpPr>
        <p:spPr bwMode="auto">
          <a:xfrm>
            <a:off x="1149350" y="5816600"/>
            <a:ext cx="48625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a:sym typeface="Symbol" panose="05050102010706020507" pitchFamily="18" charset="2"/>
              </a:rPr>
              <a:t>所以，应取备用发动机台数</a:t>
            </a:r>
            <a:r>
              <a:rPr lang="en-US" altLang="zh-CN" sz="2400">
                <a:sym typeface="Symbol" panose="05050102010706020507" pitchFamily="18" charset="2"/>
              </a:rPr>
              <a:t>K</a:t>
            </a:r>
            <a:r>
              <a:rPr lang="zh-CN" altLang="en-US" sz="2400">
                <a:sym typeface="Symbol" panose="05050102010706020507" pitchFamily="18" charset="2"/>
              </a:rPr>
              <a:t>＝</a:t>
            </a:r>
            <a:r>
              <a:rPr lang="en-US" altLang="zh-CN" sz="2400">
                <a:sym typeface="Symbol" panose="05050102010706020507" pitchFamily="18" charset="2"/>
              </a:rPr>
              <a:t>3</a:t>
            </a:r>
            <a:r>
              <a:rPr lang="zh-CN" altLang="en-US" sz="2400">
                <a:sym typeface="Symbol" panose="05050102010706020507" pitchFamily="18" charset="2"/>
              </a:rPr>
              <a:t>。</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B43AB24A-D7E7-4C2C-85D5-527F32EA3964}" type="datetime1">
              <a:rPr lang="zh-CN" altLang="en-US"/>
              <a:pPr>
                <a:defRPr/>
              </a:pPr>
              <a:t>2019/11/6</a:t>
            </a:fld>
            <a:endParaRPr lang="en-US" altLang="zh-CN"/>
          </a:p>
        </p:txBody>
      </p:sp>
      <p:sp>
        <p:nvSpPr>
          <p:cNvPr id="7374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965BA388-07E0-4C02-86C8-FA84A6F7763A}" type="slidenum">
              <a:rPr lang="zh-CN" altLang="en-US" sz="1800" smtClean="0">
                <a:solidFill>
                  <a:srgbClr val="00FF00"/>
                </a:solidFill>
                <a:ea typeface="宋体" panose="02010600030101010101" pitchFamily="2" charset="-122"/>
              </a:rPr>
              <a:pPr/>
              <a:t>33</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268292"/>
                                        </p:tgtEl>
                                        <p:attrNameLst>
                                          <p:attrName>style.visibility</p:attrName>
                                        </p:attrNameLst>
                                      </p:cBhvr>
                                      <p:to>
                                        <p:strVal val="visible"/>
                                      </p:to>
                                    </p:set>
                                    <p:anim calcmode="lin" valueType="num">
                                      <p:cBhvr additive="base">
                                        <p:cTn id="12" dur="500" fill="hold"/>
                                        <p:tgtEl>
                                          <p:spTgt spid="268292"/>
                                        </p:tgtEl>
                                        <p:attrNameLst>
                                          <p:attrName>ppt_x</p:attrName>
                                        </p:attrNameLst>
                                      </p:cBhvr>
                                      <p:tavLst>
                                        <p:tav tm="0">
                                          <p:val>
                                            <p:strVal val="0-#ppt_w/2"/>
                                          </p:val>
                                        </p:tav>
                                        <p:tav tm="100000">
                                          <p:val>
                                            <p:strVal val="#ppt_x"/>
                                          </p:val>
                                        </p:tav>
                                      </p:tavLst>
                                    </p:anim>
                                    <p:anim calcmode="lin" valueType="num">
                                      <p:cBhvr additive="base">
                                        <p:cTn id="13" dur="500" fill="hold"/>
                                        <p:tgtEl>
                                          <p:spTgt spid="26829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268293"/>
                                        </p:tgtEl>
                                        <p:attrNameLst>
                                          <p:attrName>style.visibility</p:attrName>
                                        </p:attrNameLst>
                                      </p:cBhvr>
                                      <p:to>
                                        <p:strVal val="visible"/>
                                      </p:to>
                                    </p:set>
                                    <p:anim calcmode="lin" valueType="num">
                                      <p:cBhvr additive="base">
                                        <p:cTn id="17" dur="500" fill="hold"/>
                                        <p:tgtEl>
                                          <p:spTgt spid="268293"/>
                                        </p:tgtEl>
                                        <p:attrNameLst>
                                          <p:attrName>ppt_x</p:attrName>
                                        </p:attrNameLst>
                                      </p:cBhvr>
                                      <p:tavLst>
                                        <p:tav tm="0">
                                          <p:val>
                                            <p:strVal val="0-#ppt_w/2"/>
                                          </p:val>
                                        </p:tav>
                                        <p:tav tm="100000">
                                          <p:val>
                                            <p:strVal val="#ppt_x"/>
                                          </p:val>
                                        </p:tav>
                                      </p:tavLst>
                                    </p:anim>
                                    <p:anim calcmode="lin" valueType="num">
                                      <p:cBhvr additive="base">
                                        <p:cTn id="18" dur="500" fill="hold"/>
                                        <p:tgtEl>
                                          <p:spTgt spid="26829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12" fill="hold" nodeType="afterEffect">
                                  <p:stCondLst>
                                    <p:cond delay="0"/>
                                  </p:stCondLst>
                                  <p:childTnLst>
                                    <p:set>
                                      <p:cBhvr>
                                        <p:cTn id="21" dur="1" fill="hold">
                                          <p:stCondLst>
                                            <p:cond delay="0"/>
                                          </p:stCondLst>
                                        </p:cTn>
                                        <p:tgtEl>
                                          <p:spTgt spid="268294"/>
                                        </p:tgtEl>
                                        <p:attrNameLst>
                                          <p:attrName>style.visibility</p:attrName>
                                        </p:attrNameLst>
                                      </p:cBhvr>
                                      <p:to>
                                        <p:strVal val="visible"/>
                                      </p:to>
                                    </p:set>
                                    <p:anim calcmode="lin" valueType="num">
                                      <p:cBhvr additive="base">
                                        <p:cTn id="22" dur="500" fill="hold"/>
                                        <p:tgtEl>
                                          <p:spTgt spid="268294"/>
                                        </p:tgtEl>
                                        <p:attrNameLst>
                                          <p:attrName>ppt_x</p:attrName>
                                        </p:attrNameLst>
                                      </p:cBhvr>
                                      <p:tavLst>
                                        <p:tav tm="0">
                                          <p:val>
                                            <p:strVal val="0-#ppt_w/2"/>
                                          </p:val>
                                        </p:tav>
                                        <p:tav tm="100000">
                                          <p:val>
                                            <p:strVal val="#ppt_x"/>
                                          </p:val>
                                        </p:tav>
                                      </p:tavLst>
                                    </p:anim>
                                    <p:anim calcmode="lin" valueType="num">
                                      <p:cBhvr additive="base">
                                        <p:cTn id="23" dur="500" fill="hold"/>
                                        <p:tgtEl>
                                          <p:spTgt spid="268294"/>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12" fill="hold" grpId="0" nodeType="afterEffect">
                                  <p:stCondLst>
                                    <p:cond delay="0"/>
                                  </p:stCondLst>
                                  <p:childTnLst>
                                    <p:set>
                                      <p:cBhvr>
                                        <p:cTn id="26" dur="1" fill="hold">
                                          <p:stCondLst>
                                            <p:cond delay="0"/>
                                          </p:stCondLst>
                                        </p:cTn>
                                        <p:tgtEl>
                                          <p:spTgt spid="268295"/>
                                        </p:tgtEl>
                                        <p:attrNameLst>
                                          <p:attrName>style.visibility</p:attrName>
                                        </p:attrNameLst>
                                      </p:cBhvr>
                                      <p:to>
                                        <p:strVal val="visible"/>
                                      </p:to>
                                    </p:set>
                                    <p:anim calcmode="lin" valueType="num">
                                      <p:cBhvr additive="base">
                                        <p:cTn id="27" dur="500" fill="hold"/>
                                        <p:tgtEl>
                                          <p:spTgt spid="268295"/>
                                        </p:tgtEl>
                                        <p:attrNameLst>
                                          <p:attrName>ppt_x</p:attrName>
                                        </p:attrNameLst>
                                      </p:cBhvr>
                                      <p:tavLst>
                                        <p:tav tm="0">
                                          <p:val>
                                            <p:strVal val="0-#ppt_w/2"/>
                                          </p:val>
                                        </p:tav>
                                        <p:tav tm="100000">
                                          <p:val>
                                            <p:strVal val="#ppt_x"/>
                                          </p:val>
                                        </p:tav>
                                      </p:tavLst>
                                    </p:anim>
                                    <p:anim calcmode="lin" valueType="num">
                                      <p:cBhvr additive="base">
                                        <p:cTn id="28" dur="500" fill="hold"/>
                                        <p:tgtEl>
                                          <p:spTgt spid="26829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12" fill="hold" nodeType="afterEffect">
                                  <p:stCondLst>
                                    <p:cond delay="0"/>
                                  </p:stCondLst>
                                  <p:childTnLst>
                                    <p:set>
                                      <p:cBhvr>
                                        <p:cTn id="31" dur="1" fill="hold">
                                          <p:stCondLst>
                                            <p:cond delay="0"/>
                                          </p:stCondLst>
                                        </p:cTn>
                                        <p:tgtEl>
                                          <p:spTgt spid="268296"/>
                                        </p:tgtEl>
                                        <p:attrNameLst>
                                          <p:attrName>style.visibility</p:attrName>
                                        </p:attrNameLst>
                                      </p:cBhvr>
                                      <p:to>
                                        <p:strVal val="visible"/>
                                      </p:to>
                                    </p:set>
                                    <p:anim calcmode="lin" valueType="num">
                                      <p:cBhvr additive="base">
                                        <p:cTn id="32" dur="500" fill="hold"/>
                                        <p:tgtEl>
                                          <p:spTgt spid="268296"/>
                                        </p:tgtEl>
                                        <p:attrNameLst>
                                          <p:attrName>ppt_x</p:attrName>
                                        </p:attrNameLst>
                                      </p:cBhvr>
                                      <p:tavLst>
                                        <p:tav tm="0">
                                          <p:val>
                                            <p:strVal val="0-#ppt_w/2"/>
                                          </p:val>
                                        </p:tav>
                                        <p:tav tm="100000">
                                          <p:val>
                                            <p:strVal val="#ppt_x"/>
                                          </p:val>
                                        </p:tav>
                                      </p:tavLst>
                                    </p:anim>
                                    <p:anim calcmode="lin" valueType="num">
                                      <p:cBhvr additive="base">
                                        <p:cTn id="33" dur="500" fill="hold"/>
                                        <p:tgtEl>
                                          <p:spTgt spid="268296"/>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12" fill="hold" grpId="0" nodeType="afterEffect">
                                  <p:stCondLst>
                                    <p:cond delay="0"/>
                                  </p:stCondLst>
                                  <p:childTnLst>
                                    <p:set>
                                      <p:cBhvr>
                                        <p:cTn id="36" dur="1" fill="hold">
                                          <p:stCondLst>
                                            <p:cond delay="0"/>
                                          </p:stCondLst>
                                        </p:cTn>
                                        <p:tgtEl>
                                          <p:spTgt spid="268297"/>
                                        </p:tgtEl>
                                        <p:attrNameLst>
                                          <p:attrName>style.visibility</p:attrName>
                                        </p:attrNameLst>
                                      </p:cBhvr>
                                      <p:to>
                                        <p:strVal val="visible"/>
                                      </p:to>
                                    </p:set>
                                    <p:anim calcmode="lin" valueType="num">
                                      <p:cBhvr additive="base">
                                        <p:cTn id="37" dur="500" fill="hold"/>
                                        <p:tgtEl>
                                          <p:spTgt spid="268297"/>
                                        </p:tgtEl>
                                        <p:attrNameLst>
                                          <p:attrName>ppt_x</p:attrName>
                                        </p:attrNameLst>
                                      </p:cBhvr>
                                      <p:tavLst>
                                        <p:tav tm="0">
                                          <p:val>
                                            <p:strVal val="0-#ppt_w/2"/>
                                          </p:val>
                                        </p:tav>
                                        <p:tav tm="100000">
                                          <p:val>
                                            <p:strVal val="#ppt_x"/>
                                          </p:val>
                                        </p:tav>
                                      </p:tavLst>
                                    </p:anim>
                                    <p:anim calcmode="lin" valueType="num">
                                      <p:cBhvr additive="base">
                                        <p:cTn id="38" dur="500" fill="hold"/>
                                        <p:tgtEl>
                                          <p:spTgt spid="268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advAuto="0"/>
      <p:bldP spid="268292" grpId="0" autoUpdateAnimBg="0"/>
      <p:bldP spid="268293" grpId="0" autoUpdateAnimBg="0"/>
      <p:bldP spid="268295" grpId="0" autoUpdateAnimBg="0"/>
      <p:bldP spid="26829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p:cNvSpPr>
            <a:spLocks noGrp="1" noChangeArrowheads="1"/>
          </p:cNvSpPr>
          <p:nvPr>
            <p:ph type="title"/>
          </p:nvPr>
        </p:nvSpPr>
        <p:spPr>
          <a:xfrm>
            <a:off x="1219200" y="407988"/>
            <a:ext cx="7467600" cy="515937"/>
          </a:xfrm>
        </p:spPr>
        <p:txBody>
          <a:bodyPr/>
          <a:lstStyle/>
          <a:p>
            <a:pPr eaLnBrk="1" hangingPunct="1"/>
            <a:r>
              <a:rPr lang="zh-CN" altLang="en-US" sz="4400" smtClean="0">
                <a:ea typeface="黑体" panose="02010609060101010101" pitchFamily="49" charset="-122"/>
              </a:rPr>
              <a:t>本节习题</a:t>
            </a:r>
          </a:p>
        </p:txBody>
      </p:sp>
      <p:sp>
        <p:nvSpPr>
          <p:cNvPr id="9218" name="Rectangle 2"/>
          <p:cNvSpPr>
            <a:spLocks noGrp="1" noChangeArrowheads="1"/>
          </p:cNvSpPr>
          <p:nvPr>
            <p:ph idx="1"/>
          </p:nvPr>
        </p:nvSpPr>
        <p:spPr>
          <a:xfrm>
            <a:off x="1116013" y="1143000"/>
            <a:ext cx="7559675" cy="5281613"/>
          </a:xfrm>
        </p:spPr>
        <p:txBody>
          <a:bodyPr/>
          <a:lstStyle/>
          <a:p>
            <a:pPr marL="457200" indent="-457200" algn="just" eaLnBrk="1" hangingPunct="1">
              <a:buClr>
                <a:srgbClr val="CC00CC"/>
              </a:buClr>
            </a:pPr>
            <a:r>
              <a:rPr lang="zh-CN" altLang="en-US" sz="2600" smtClean="0">
                <a:solidFill>
                  <a:srgbClr val="000000"/>
                </a:solidFill>
                <a:ea typeface="黑体" panose="02010609060101010101" pitchFamily="49" charset="-122"/>
              </a:rPr>
              <a:t>某系统利用</a:t>
            </a:r>
            <a:r>
              <a:rPr lang="en-US" altLang="zh-CN" sz="2600" smtClean="0">
                <a:solidFill>
                  <a:srgbClr val="000000"/>
                </a:solidFill>
                <a:ea typeface="黑体" panose="02010609060101010101" pitchFamily="49" charset="-122"/>
              </a:rPr>
              <a:t>2</a:t>
            </a:r>
            <a:r>
              <a:rPr lang="zh-CN" altLang="en-US" sz="2600" smtClean="0">
                <a:solidFill>
                  <a:srgbClr val="000000"/>
                </a:solidFill>
                <a:ea typeface="黑体" panose="02010609060101010101" pitchFamily="49" charset="-122"/>
              </a:rPr>
              <a:t>台计算机进行容错处理。如果</a:t>
            </a:r>
            <a:r>
              <a:rPr lang="en-US" altLang="zh-CN" sz="2600" smtClean="0">
                <a:solidFill>
                  <a:srgbClr val="000000"/>
                </a:solidFill>
                <a:ea typeface="黑体" panose="02010609060101010101" pitchFamily="49" charset="-122"/>
              </a:rPr>
              <a:t>1</a:t>
            </a:r>
            <a:r>
              <a:rPr lang="zh-CN" altLang="en-US" sz="2600" smtClean="0">
                <a:solidFill>
                  <a:srgbClr val="000000"/>
                </a:solidFill>
                <a:ea typeface="黑体" panose="02010609060101010101" pitchFamily="49" charset="-122"/>
              </a:rPr>
              <a:t>台计算机正常工作时间服从负指数分布，平均</a:t>
            </a:r>
            <a:r>
              <a:rPr lang="en-US" altLang="zh-CN" sz="2600" smtClean="0">
                <a:solidFill>
                  <a:srgbClr val="000000"/>
                </a:solidFill>
                <a:ea typeface="黑体" panose="02010609060101010101" pitchFamily="49" charset="-122"/>
              </a:rPr>
              <a:t>10</a:t>
            </a:r>
            <a:r>
              <a:rPr lang="zh-CN" altLang="en-US" sz="2600" smtClean="0">
                <a:solidFill>
                  <a:srgbClr val="000000"/>
                </a:solidFill>
                <a:ea typeface="黑体" panose="02010609060101010101" pitchFamily="49" charset="-122"/>
              </a:rPr>
              <a:t>天，而计算机损坏时由</a:t>
            </a:r>
            <a:r>
              <a:rPr lang="en-US" altLang="zh-CN" sz="2600" smtClean="0">
                <a:solidFill>
                  <a:srgbClr val="000000"/>
                </a:solidFill>
                <a:ea typeface="黑体" panose="02010609060101010101" pitchFamily="49" charset="-122"/>
              </a:rPr>
              <a:t>1</a:t>
            </a:r>
            <a:r>
              <a:rPr lang="zh-CN" altLang="en-US" sz="2600" smtClean="0">
                <a:solidFill>
                  <a:srgbClr val="000000"/>
                </a:solidFill>
                <a:ea typeface="黑体" panose="02010609060101010101" pitchFamily="49" charset="-122"/>
              </a:rPr>
              <a:t>名工程师维修，维修</a:t>
            </a:r>
            <a:r>
              <a:rPr lang="en-US" altLang="zh-CN" sz="2600" smtClean="0">
                <a:solidFill>
                  <a:srgbClr val="000000"/>
                </a:solidFill>
                <a:ea typeface="黑体" panose="02010609060101010101" pitchFamily="49" charset="-122"/>
              </a:rPr>
              <a:t>1</a:t>
            </a:r>
            <a:r>
              <a:rPr lang="zh-CN" altLang="en-US" sz="2600" smtClean="0">
                <a:solidFill>
                  <a:srgbClr val="000000"/>
                </a:solidFill>
                <a:ea typeface="黑体" panose="02010609060101010101" pitchFamily="49" charset="-122"/>
              </a:rPr>
              <a:t>台计算机的时间是负指数分布的，平均</a:t>
            </a:r>
            <a:r>
              <a:rPr lang="en-US" altLang="zh-CN" sz="2600" smtClean="0">
                <a:solidFill>
                  <a:srgbClr val="000000"/>
                </a:solidFill>
                <a:ea typeface="黑体" panose="02010609060101010101" pitchFamily="49" charset="-122"/>
              </a:rPr>
              <a:t>5</a:t>
            </a:r>
            <a:r>
              <a:rPr lang="zh-CN" altLang="en-US" sz="2600" smtClean="0">
                <a:solidFill>
                  <a:srgbClr val="000000"/>
                </a:solidFill>
                <a:ea typeface="黑体" panose="02010609060101010101" pitchFamily="49" charset="-122"/>
              </a:rPr>
              <a:t>天。求：</a:t>
            </a:r>
            <a:r>
              <a:rPr lang="en-US" altLang="zh-CN" sz="2600" smtClean="0">
                <a:solidFill>
                  <a:srgbClr val="000000"/>
                </a:solidFill>
                <a:ea typeface="黑体" panose="02010609060101010101" pitchFamily="49" charset="-122"/>
              </a:rPr>
              <a:t>2</a:t>
            </a:r>
            <a:r>
              <a:rPr lang="zh-CN" altLang="en-US" sz="2600" smtClean="0">
                <a:solidFill>
                  <a:srgbClr val="000000"/>
                </a:solidFill>
                <a:ea typeface="黑体" panose="02010609060101010101" pitchFamily="49" charset="-122"/>
              </a:rPr>
              <a:t>台计算机都正常运行的概率和由于计算机损坏无法运行的概率，系统中平均运行的计算机数。</a:t>
            </a:r>
            <a:endParaRPr lang="en-US" altLang="zh-CN" sz="2600" smtClean="0">
              <a:solidFill>
                <a:srgbClr val="000000"/>
              </a:solidFill>
              <a:ea typeface="黑体" panose="02010609060101010101" pitchFamily="49" charset="-122"/>
            </a:endParaRPr>
          </a:p>
          <a:p>
            <a:pPr marL="457200" indent="-457200" algn="just" eaLnBrk="1" hangingPunct="1">
              <a:buClr>
                <a:srgbClr val="CC00CC"/>
              </a:buClr>
            </a:pPr>
            <a:r>
              <a:rPr lang="zh-CN" altLang="en-US" sz="2600" smtClean="0">
                <a:solidFill>
                  <a:srgbClr val="000000"/>
                </a:solidFill>
                <a:latin typeface="黑体" panose="02010609060101010101" pitchFamily="49" charset="-122"/>
                <a:ea typeface="黑体" panose="02010609060101010101" pitchFamily="49" charset="-122"/>
              </a:rPr>
              <a:t>某电视台有</a:t>
            </a:r>
            <a:r>
              <a:rPr lang="en-US" altLang="zh-CN" sz="2600" smtClean="0">
                <a:solidFill>
                  <a:srgbClr val="000000"/>
                </a:solidFill>
                <a:latin typeface="黑体" panose="02010609060101010101" pitchFamily="49" charset="-122"/>
                <a:ea typeface="黑体" panose="02010609060101010101" pitchFamily="49" charset="-122"/>
              </a:rPr>
              <a:t>2</a:t>
            </a:r>
            <a:r>
              <a:rPr lang="zh-CN" altLang="en-US" sz="2600" smtClean="0">
                <a:solidFill>
                  <a:srgbClr val="000000"/>
                </a:solidFill>
                <a:latin typeface="黑体" panose="02010609060101010101" pitchFamily="49" charset="-122"/>
                <a:ea typeface="黑体" panose="02010609060101010101" pitchFamily="49" charset="-122"/>
              </a:rPr>
              <a:t>部发射机，</a:t>
            </a:r>
            <a:r>
              <a:rPr lang="en-US" altLang="zh-CN" sz="2600" smtClean="0">
                <a:solidFill>
                  <a:srgbClr val="000000"/>
                </a:solidFill>
                <a:latin typeface="黑体" panose="02010609060101010101" pitchFamily="49" charset="-122"/>
                <a:ea typeface="黑体" panose="02010609060101010101" pitchFamily="49" charset="-122"/>
              </a:rPr>
              <a:t>1</a:t>
            </a:r>
            <a:r>
              <a:rPr lang="zh-CN" altLang="en-US" sz="2600" smtClean="0">
                <a:solidFill>
                  <a:srgbClr val="000000"/>
                </a:solidFill>
                <a:latin typeface="黑体" panose="02010609060101010101" pitchFamily="49" charset="-122"/>
                <a:ea typeface="黑体" panose="02010609060101010101" pitchFamily="49" charset="-122"/>
              </a:rPr>
              <a:t>部发射</a:t>
            </a:r>
            <a:r>
              <a:rPr lang="en-US" altLang="zh-CN" sz="2600" smtClean="0">
                <a:solidFill>
                  <a:srgbClr val="000000"/>
                </a:solidFill>
                <a:latin typeface="黑体" panose="02010609060101010101" pitchFamily="49" charset="-122"/>
                <a:ea typeface="黑体" panose="02010609060101010101" pitchFamily="49" charset="-122"/>
              </a:rPr>
              <a:t>1</a:t>
            </a:r>
            <a:r>
              <a:rPr lang="zh-CN" altLang="en-US" sz="2600" smtClean="0">
                <a:solidFill>
                  <a:srgbClr val="000000"/>
                </a:solidFill>
                <a:latin typeface="黑体" panose="02010609060101010101" pitchFamily="49" charset="-122"/>
                <a:ea typeface="黑体" panose="02010609060101010101" pitchFamily="49" charset="-122"/>
              </a:rPr>
              <a:t>部备用。如果</a:t>
            </a:r>
            <a:r>
              <a:rPr lang="en-US" altLang="zh-CN" sz="2600" smtClean="0">
                <a:solidFill>
                  <a:srgbClr val="000000"/>
                </a:solidFill>
                <a:latin typeface="黑体" panose="02010609060101010101" pitchFamily="49" charset="-122"/>
                <a:ea typeface="黑体" panose="02010609060101010101" pitchFamily="49" charset="-122"/>
              </a:rPr>
              <a:t>1</a:t>
            </a:r>
            <a:r>
              <a:rPr lang="zh-CN" altLang="en-US" sz="2600" smtClean="0">
                <a:solidFill>
                  <a:srgbClr val="000000"/>
                </a:solidFill>
                <a:latin typeface="黑体" panose="02010609060101010101" pitchFamily="49" charset="-122"/>
                <a:ea typeface="黑体" panose="02010609060101010101" pitchFamily="49" charset="-122"/>
              </a:rPr>
              <a:t>部正常工作时间服从负指数分布，平均</a:t>
            </a:r>
            <a:r>
              <a:rPr lang="en-US" altLang="zh-CN" sz="2600" smtClean="0">
                <a:solidFill>
                  <a:srgbClr val="000000"/>
                </a:solidFill>
                <a:latin typeface="黑体" panose="02010609060101010101" pitchFamily="49" charset="-122"/>
                <a:ea typeface="黑体" panose="02010609060101010101" pitchFamily="49" charset="-122"/>
              </a:rPr>
              <a:t>9</a:t>
            </a:r>
            <a:r>
              <a:rPr lang="zh-CN" altLang="en-US" sz="2600" smtClean="0">
                <a:solidFill>
                  <a:srgbClr val="000000"/>
                </a:solidFill>
                <a:latin typeface="黑体" panose="02010609060101010101" pitchFamily="49" charset="-122"/>
                <a:ea typeface="黑体" panose="02010609060101010101" pitchFamily="49" charset="-122"/>
              </a:rPr>
              <a:t>天，而调整维修</a:t>
            </a:r>
            <a:r>
              <a:rPr lang="en-US" altLang="zh-CN" sz="2600" smtClean="0">
                <a:solidFill>
                  <a:srgbClr val="000000"/>
                </a:solidFill>
                <a:latin typeface="黑体" panose="02010609060101010101" pitchFamily="49" charset="-122"/>
                <a:ea typeface="黑体" panose="02010609060101010101" pitchFamily="49" charset="-122"/>
              </a:rPr>
              <a:t>1</a:t>
            </a:r>
            <a:r>
              <a:rPr lang="zh-CN" altLang="en-US" sz="2600" smtClean="0">
                <a:solidFill>
                  <a:srgbClr val="000000"/>
                </a:solidFill>
                <a:latin typeface="黑体" panose="02010609060101010101" pitchFamily="49" charset="-122"/>
                <a:ea typeface="黑体" panose="02010609060101010101" pitchFamily="49" charset="-122"/>
              </a:rPr>
              <a:t>部机器的是负指数分布的，平均</a:t>
            </a:r>
            <a:r>
              <a:rPr lang="en-US" altLang="zh-CN" sz="2600" smtClean="0">
                <a:solidFill>
                  <a:srgbClr val="000000"/>
                </a:solidFill>
                <a:latin typeface="黑体" panose="02010609060101010101" pitchFamily="49" charset="-122"/>
                <a:ea typeface="黑体" panose="02010609060101010101" pitchFamily="49" charset="-122"/>
              </a:rPr>
              <a:t>3</a:t>
            </a:r>
            <a:r>
              <a:rPr lang="zh-CN" altLang="en-US" sz="2600" smtClean="0">
                <a:solidFill>
                  <a:srgbClr val="000000"/>
                </a:solidFill>
                <a:latin typeface="黑体" panose="02010609060101010101" pitchFamily="49" charset="-122"/>
                <a:ea typeface="黑体" panose="02010609060101010101" pitchFamily="49" charset="-122"/>
              </a:rPr>
              <a:t>天。求无备用机而正常运转的概率和由于停机无法发射的概率。</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50098EA2-98AA-4CC6-9270-8AFE9667F3E4}" type="datetime1">
              <a:rPr lang="zh-CN" altLang="en-US"/>
              <a:pPr>
                <a:defRPr/>
              </a:pPr>
              <a:t>2019/11/6</a:t>
            </a:fld>
            <a:endParaRPr lang="en-US" altLang="zh-CN"/>
          </a:p>
        </p:txBody>
      </p:sp>
      <p:sp>
        <p:nvSpPr>
          <p:cNvPr id="7578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E544CF11-BFBF-405A-96B6-964C6FA335EF}" type="slidenum">
              <a:rPr lang="zh-CN" altLang="en-US" sz="1800" smtClean="0">
                <a:solidFill>
                  <a:srgbClr val="00FF00"/>
                </a:solidFill>
                <a:ea typeface="宋体" panose="02010600030101010101" pitchFamily="2" charset="-122"/>
              </a:rPr>
              <a:pPr/>
              <a:t>34</a:t>
            </a:fld>
            <a:endParaRPr lang="zh-CN" altLang="en-US" sz="1800" smtClean="0">
              <a:solidFill>
                <a:srgbClr val="00FF00"/>
              </a:solidFill>
              <a:ea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 calcmode="lin" valueType="num">
                                      <p:cBhvr additive="base">
                                        <p:cTn id="12"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本讲主要内容</a:t>
            </a:r>
          </a:p>
        </p:txBody>
      </p:sp>
      <p:sp>
        <p:nvSpPr>
          <p:cNvPr id="339971" name="Rectangle 3"/>
          <p:cNvSpPr>
            <a:spLocks noGrp="1" noChangeArrowheads="1"/>
          </p:cNvSpPr>
          <p:nvPr>
            <p:ph idx="1"/>
          </p:nvPr>
        </p:nvSpPr>
        <p:spPr>
          <a:xfrm>
            <a:off x="1042988" y="1125538"/>
            <a:ext cx="7848600" cy="5399087"/>
          </a:xfrm>
        </p:spPr>
        <p:txBody>
          <a:bodyPr/>
          <a:lstStyle/>
          <a:p>
            <a:pPr eaLnBrk="1" hangingPunct="1">
              <a:lnSpc>
                <a:spcPct val="105000"/>
              </a:lnSpc>
              <a:buFont typeface="Wingdings" panose="05000000000000000000" pitchFamily="2" charset="2"/>
              <a:buChar char="Ø"/>
            </a:pPr>
            <a:r>
              <a:rPr lang="zh-CN" altLang="en-US" sz="3200" smtClean="0">
                <a:solidFill>
                  <a:srgbClr val="0000FF"/>
                </a:solidFill>
                <a:ea typeface="黑体" panose="02010609060101010101" pitchFamily="49" charset="-122"/>
              </a:rPr>
              <a:t>有限源的简单排队系统</a:t>
            </a:r>
          </a:p>
          <a:p>
            <a:pPr eaLnBrk="1" hangingPunct="1">
              <a:lnSpc>
                <a:spcPct val="105000"/>
              </a:lnSpc>
              <a:buFont typeface="Wingdings" panose="05000000000000000000" pitchFamily="2" charset="2"/>
              <a:buChar char="Ø"/>
            </a:pPr>
            <a:r>
              <a:rPr lang="en-US" altLang="zh-CN" sz="3200" smtClean="0">
                <a:solidFill>
                  <a:srgbClr val="0000FF"/>
                </a:solidFill>
                <a:ea typeface="黑体" panose="02010609060101010101" pitchFamily="49" charset="-122"/>
              </a:rPr>
              <a:t>M/M/c/m/m</a:t>
            </a:r>
            <a:r>
              <a:rPr lang="zh-CN" altLang="en-US" sz="3200" smtClean="0">
                <a:solidFill>
                  <a:srgbClr val="0000FF"/>
                </a:solidFill>
                <a:ea typeface="黑体" panose="02010609060101010101" pitchFamily="49" charset="-122"/>
              </a:rPr>
              <a:t>系统</a:t>
            </a:r>
            <a:endParaRPr lang="zh-CN" altLang="en-US" sz="3200" smtClean="0">
              <a:solidFill>
                <a:srgbClr val="0000FF"/>
              </a:solidFill>
              <a:ea typeface="黑体" panose="02010609060101010101" pitchFamily="49" charset="-122"/>
              <a:sym typeface="Symbol" panose="05050102010706020507" pitchFamily="18" charset="2"/>
            </a:endParaRP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问题的引入</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队长</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故障的机器数</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等待时间与逗留时间</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故障机器等待维修的时间</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其它重要指标</a:t>
            </a:r>
            <a:endParaRPr lang="en-US" altLang="zh-CN" smtClean="0">
              <a:solidFill>
                <a:srgbClr val="CC00CC"/>
              </a:solidFill>
              <a:ea typeface="黑体" panose="02010609060101010101" pitchFamily="49" charset="-122"/>
            </a:endParaRPr>
          </a:p>
          <a:p>
            <a:pPr eaLnBrk="1" hangingPunct="1">
              <a:lnSpc>
                <a:spcPct val="105000"/>
              </a:lnSpc>
              <a:buClr>
                <a:srgbClr val="CC00CC"/>
              </a:buClr>
              <a:buFont typeface="Wingdings" panose="05000000000000000000" pitchFamily="2" charset="2"/>
              <a:buChar char="Ø"/>
            </a:pPr>
            <a:r>
              <a:rPr lang="en-US" altLang="zh-CN" sz="3600" smtClean="0">
                <a:solidFill>
                  <a:srgbClr val="0000FF"/>
                </a:solidFill>
                <a:ea typeface="黑体" panose="02010609060101010101" pitchFamily="49" charset="-122"/>
              </a:rPr>
              <a:t>M/M/c/m/m</a:t>
            </a:r>
            <a:r>
              <a:rPr lang="zh-CN" altLang="en-US" sz="3600" smtClean="0">
                <a:solidFill>
                  <a:srgbClr val="0000FF"/>
                </a:solidFill>
                <a:ea typeface="黑体" panose="02010609060101010101" pitchFamily="49" charset="-122"/>
              </a:rPr>
              <a:t>损失制系统</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问题的引入</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队长</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故障的机器数</a:t>
            </a:r>
          </a:p>
          <a:p>
            <a:pPr eaLnBrk="1" hangingPunct="1">
              <a:lnSpc>
                <a:spcPct val="105000"/>
              </a:lnSpc>
              <a:spcBef>
                <a:spcPct val="20000"/>
              </a:spcBef>
              <a:buClr>
                <a:srgbClr val="CC00CC"/>
              </a:buClr>
              <a:buFont typeface="Wingdings" panose="05000000000000000000" pitchFamily="2" charset="2"/>
              <a:buChar char="Ø"/>
            </a:pPr>
            <a:r>
              <a:rPr lang="zh-CN" altLang="en-US" sz="3600" smtClean="0">
                <a:solidFill>
                  <a:srgbClr val="0000FF"/>
                </a:solidFill>
                <a:ea typeface="黑体" panose="02010609060101010101" pitchFamily="49" charset="-122"/>
              </a:rPr>
              <a:t>有备用品的</a:t>
            </a:r>
            <a:r>
              <a:rPr lang="en-US" altLang="zh-CN" sz="3600" smtClean="0">
                <a:solidFill>
                  <a:srgbClr val="0000FF"/>
                </a:solidFill>
                <a:ea typeface="黑体" panose="02010609060101010101" pitchFamily="49" charset="-122"/>
              </a:rPr>
              <a:t>M/M/c/m+K/m</a:t>
            </a:r>
            <a:r>
              <a:rPr lang="zh-CN" altLang="en-US" sz="3600" smtClean="0">
                <a:solidFill>
                  <a:srgbClr val="0000FF"/>
                </a:solidFill>
                <a:ea typeface="黑体" panose="02010609060101010101" pitchFamily="49" charset="-122"/>
                <a:sym typeface="Symbol" panose="05050102010706020507" pitchFamily="18" charset="2"/>
              </a:rPr>
              <a:t>系统</a:t>
            </a:r>
            <a:endParaRPr lang="zh-CN" altLang="en-US" sz="3600" smtClean="0">
              <a:solidFill>
                <a:srgbClr val="0000FF"/>
              </a:solidFill>
              <a:ea typeface="黑体" panose="02010609060101010101" pitchFamily="49" charset="-122"/>
            </a:endParaRP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问题的引入</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故障的机器数</a:t>
            </a:r>
          </a:p>
        </p:txBody>
      </p:sp>
      <p:sp>
        <p:nvSpPr>
          <p:cNvPr id="3" name="页脚占位符 2"/>
          <p:cNvSpPr>
            <a:spLocks noGrp="1"/>
          </p:cNvSpPr>
          <p:nvPr>
            <p:ph type="ftr" sz="quarter" idx="11"/>
          </p:nvPr>
        </p:nvSpPr>
        <p:spPr/>
        <p:txBody>
          <a:bodyPr/>
          <a:lstStyle/>
          <a:p>
            <a:pPr>
              <a:defRPr/>
            </a:pPr>
            <a:r>
              <a:rPr lang="zh-CN" altLang="en-US"/>
              <a:t>信息与软件工程学院  顾小丰</a:t>
            </a:r>
            <a:endParaRPr lang="en-US" altLang="zh-CN"/>
          </a:p>
        </p:txBody>
      </p:sp>
      <p:sp>
        <p:nvSpPr>
          <p:cNvPr id="7" name="日期占位符 6"/>
          <p:cNvSpPr>
            <a:spLocks noGrp="1"/>
          </p:cNvSpPr>
          <p:nvPr>
            <p:ph type="dt" sz="quarter" idx="10"/>
          </p:nvPr>
        </p:nvSpPr>
        <p:spPr/>
        <p:txBody>
          <a:bodyPr/>
          <a:lstStyle/>
          <a:p>
            <a:pPr>
              <a:defRPr/>
            </a:pPr>
            <a:fld id="{1747E39D-E7B0-42E7-AB49-B51E4C15CA90}" type="datetime1">
              <a:rPr lang="zh-CN" altLang="en-US"/>
              <a:pPr>
                <a:defRPr/>
              </a:pPr>
              <a:t>2019/11/6</a:t>
            </a:fld>
            <a:endParaRPr lang="en-US" altLang="zh-CN"/>
          </a:p>
        </p:txBody>
      </p:sp>
      <p:sp>
        <p:nvSpPr>
          <p:cNvPr id="778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5B27708B-29BA-4FAA-A49A-880F439A82DD}" type="slidenum">
              <a:rPr lang="zh-CN" altLang="en-US" sz="1800" smtClean="0">
                <a:solidFill>
                  <a:srgbClr val="00FF00"/>
                </a:solidFill>
                <a:ea typeface="宋体" panose="02010600030101010101" pitchFamily="2" charset="-122"/>
              </a:rPr>
              <a:pPr/>
              <a:t>35</a:t>
            </a:fld>
            <a:endParaRPr lang="zh-CN" altLang="en-US" sz="1800" smtClean="0">
              <a:solidFill>
                <a:srgbClr val="00FF00"/>
              </a:solidFill>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9971">
                                            <p:txEl>
                                              <p:pRg st="1" end="1"/>
                                            </p:txEl>
                                          </p:spTgt>
                                        </p:tgtEl>
                                        <p:attrNameLst>
                                          <p:attrName>style.visibility</p:attrName>
                                        </p:attrNameLst>
                                      </p:cBhvr>
                                      <p:to>
                                        <p:strVal val="visible"/>
                                      </p:to>
                                    </p:set>
                                    <p:anim calcmode="lin" valueType="num">
                                      <p:cBhvr additive="base">
                                        <p:cTn id="13" dur="5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99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 calcmode="lin" valueType="num">
                                      <p:cBhvr additive="base">
                                        <p:cTn id="17" dur="5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99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9971">
                                            <p:txEl>
                                              <p:pRg st="3" end="3"/>
                                            </p:txEl>
                                          </p:spTgt>
                                        </p:tgtEl>
                                        <p:attrNameLst>
                                          <p:attrName>style.visibility</p:attrName>
                                        </p:attrNameLst>
                                      </p:cBhvr>
                                      <p:to>
                                        <p:strVal val="visible"/>
                                      </p:to>
                                    </p:set>
                                    <p:anim calcmode="lin" valueType="num">
                                      <p:cBhvr additive="base">
                                        <p:cTn id="21" dur="500" fill="hold"/>
                                        <p:tgtEl>
                                          <p:spTgt spid="3399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99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9971">
                                            <p:txEl>
                                              <p:pRg st="4" end="4"/>
                                            </p:txEl>
                                          </p:spTgt>
                                        </p:tgtEl>
                                        <p:attrNameLst>
                                          <p:attrName>style.visibility</p:attrName>
                                        </p:attrNameLst>
                                      </p:cBhvr>
                                      <p:to>
                                        <p:strVal val="visible"/>
                                      </p:to>
                                    </p:set>
                                    <p:anim calcmode="lin" valueType="num">
                                      <p:cBhvr additive="base">
                                        <p:cTn id="25" dur="500" fill="hold"/>
                                        <p:tgtEl>
                                          <p:spTgt spid="3399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99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9971">
                                            <p:txEl>
                                              <p:pRg st="5" end="5"/>
                                            </p:txEl>
                                          </p:spTgt>
                                        </p:tgtEl>
                                        <p:attrNameLst>
                                          <p:attrName>style.visibility</p:attrName>
                                        </p:attrNameLst>
                                      </p:cBhvr>
                                      <p:to>
                                        <p:strVal val="visible"/>
                                      </p:to>
                                    </p:set>
                                    <p:anim calcmode="lin" valueType="num">
                                      <p:cBhvr additive="base">
                                        <p:cTn id="29" dur="500" fill="hold"/>
                                        <p:tgtEl>
                                          <p:spTgt spid="3399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99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9971">
                                            <p:txEl>
                                              <p:pRg st="6" end="6"/>
                                            </p:txEl>
                                          </p:spTgt>
                                        </p:tgtEl>
                                        <p:attrNameLst>
                                          <p:attrName>style.visibility</p:attrName>
                                        </p:attrNameLst>
                                      </p:cBhvr>
                                      <p:to>
                                        <p:strVal val="visible"/>
                                      </p:to>
                                    </p:set>
                                    <p:anim calcmode="lin" valueType="num">
                                      <p:cBhvr additive="base">
                                        <p:cTn id="35" dur="500" fill="hold"/>
                                        <p:tgtEl>
                                          <p:spTgt spid="33997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997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9971">
                                            <p:txEl>
                                              <p:pRg st="7" end="7"/>
                                            </p:txEl>
                                          </p:spTgt>
                                        </p:tgtEl>
                                        <p:attrNameLst>
                                          <p:attrName>style.visibility</p:attrName>
                                        </p:attrNameLst>
                                      </p:cBhvr>
                                      <p:to>
                                        <p:strVal val="visible"/>
                                      </p:to>
                                    </p:set>
                                    <p:anim calcmode="lin" valueType="num">
                                      <p:cBhvr additive="base">
                                        <p:cTn id="39" dur="500" fill="hold"/>
                                        <p:tgtEl>
                                          <p:spTgt spid="33997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997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9971">
                                            <p:txEl>
                                              <p:pRg st="8" end="8"/>
                                            </p:txEl>
                                          </p:spTgt>
                                        </p:tgtEl>
                                        <p:attrNameLst>
                                          <p:attrName>style.visibility</p:attrName>
                                        </p:attrNameLst>
                                      </p:cBhvr>
                                      <p:to>
                                        <p:strVal val="visible"/>
                                      </p:to>
                                    </p:set>
                                    <p:anim calcmode="lin" valueType="num">
                                      <p:cBhvr additive="base">
                                        <p:cTn id="43" dur="500" fill="hold"/>
                                        <p:tgtEl>
                                          <p:spTgt spid="3399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99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9971">
                                            <p:txEl>
                                              <p:pRg st="9" end="9"/>
                                            </p:txEl>
                                          </p:spTgt>
                                        </p:tgtEl>
                                        <p:attrNameLst>
                                          <p:attrName>style.visibility</p:attrName>
                                        </p:attrNameLst>
                                      </p:cBhvr>
                                      <p:to>
                                        <p:strVal val="visible"/>
                                      </p:to>
                                    </p:set>
                                    <p:anim calcmode="lin" valueType="num">
                                      <p:cBhvr additive="base">
                                        <p:cTn id="49" dur="500" fill="hold"/>
                                        <p:tgtEl>
                                          <p:spTgt spid="33997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9971">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39971">
                                            <p:txEl>
                                              <p:pRg st="10" end="10"/>
                                            </p:txEl>
                                          </p:spTgt>
                                        </p:tgtEl>
                                        <p:attrNameLst>
                                          <p:attrName>style.visibility</p:attrName>
                                        </p:attrNameLst>
                                      </p:cBhvr>
                                      <p:to>
                                        <p:strVal val="visible"/>
                                      </p:to>
                                    </p:set>
                                    <p:anim calcmode="lin" valueType="num">
                                      <p:cBhvr additive="base">
                                        <p:cTn id="53" dur="500" fill="hold"/>
                                        <p:tgtEl>
                                          <p:spTgt spid="33997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39971">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39971">
                                            <p:txEl>
                                              <p:pRg st="11" end="11"/>
                                            </p:txEl>
                                          </p:spTgt>
                                        </p:tgtEl>
                                        <p:attrNameLst>
                                          <p:attrName>style.visibility</p:attrName>
                                        </p:attrNameLst>
                                      </p:cBhvr>
                                      <p:to>
                                        <p:strVal val="visible"/>
                                      </p:to>
                                    </p:set>
                                    <p:anim calcmode="lin" valueType="num">
                                      <p:cBhvr additive="base">
                                        <p:cTn id="57" dur="500" fill="hold"/>
                                        <p:tgtEl>
                                          <p:spTgt spid="339971">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399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下一讲内容预告</a:t>
            </a:r>
          </a:p>
        </p:txBody>
      </p:sp>
      <p:sp>
        <p:nvSpPr>
          <p:cNvPr id="311299" name="Rectangle 3"/>
          <p:cNvSpPr>
            <a:spLocks noGrp="1" noChangeArrowheads="1"/>
          </p:cNvSpPr>
          <p:nvPr>
            <p:ph idx="1"/>
          </p:nvPr>
        </p:nvSpPr>
        <p:spPr>
          <a:xfrm>
            <a:off x="1116013" y="1052513"/>
            <a:ext cx="7570787" cy="4800600"/>
          </a:xfrm>
        </p:spPr>
        <p:txBody>
          <a:bodyPr/>
          <a:lstStyle/>
          <a:p>
            <a:pPr eaLnBrk="1" hangingPunct="1">
              <a:lnSpc>
                <a:spcPct val="150000"/>
              </a:lnSpc>
              <a:buClr>
                <a:srgbClr val="CC00CC"/>
              </a:buClr>
              <a:buFont typeface="Wingdings" panose="05000000000000000000" pitchFamily="2" charset="2"/>
              <a:buChar char="Ø"/>
            </a:pPr>
            <a:r>
              <a:rPr lang="zh-CN" altLang="en-US" sz="4000" smtClean="0">
                <a:solidFill>
                  <a:srgbClr val="0000FF"/>
                </a:solidFill>
                <a:latin typeface="黑体" panose="02010609060101010101" pitchFamily="49" charset="-122"/>
                <a:ea typeface="黑体" panose="02010609060101010101" pitchFamily="49" charset="-122"/>
              </a:rPr>
              <a:t>二阶段循环排队系统</a:t>
            </a:r>
            <a:endParaRPr lang="zh-CN" altLang="en-US" sz="4000" smtClean="0">
              <a:solidFill>
                <a:srgbClr val="0000FF"/>
              </a:solidFill>
              <a:latin typeface="黑体" panose="02010609060101010101" pitchFamily="49" charset="-122"/>
              <a:ea typeface="黑体" panose="02010609060101010101" pitchFamily="49" charset="-122"/>
              <a:sym typeface="Symbol" panose="05050102010706020507" pitchFamily="18" charset="2"/>
            </a:endParaRPr>
          </a:p>
          <a:p>
            <a:pPr lvl="1" eaLnBrk="1" hangingPunct="1">
              <a:lnSpc>
                <a:spcPct val="150000"/>
              </a:lnSpc>
              <a:buClr>
                <a:srgbClr val="FF0000"/>
              </a:buClr>
              <a:buFontTx/>
              <a:buChar char="•"/>
            </a:pPr>
            <a:r>
              <a:rPr lang="zh-CN" altLang="en-US" sz="3200" smtClean="0">
                <a:solidFill>
                  <a:srgbClr val="CC00CC"/>
                </a:solidFill>
                <a:ea typeface="黑体" panose="02010609060101010101" pitchFamily="49" charset="-122"/>
              </a:rPr>
              <a:t>问题的引入</a:t>
            </a:r>
          </a:p>
          <a:p>
            <a:pPr lvl="1" eaLnBrk="1" hangingPunct="1">
              <a:lnSpc>
                <a:spcPct val="150000"/>
              </a:lnSpc>
              <a:buClr>
                <a:srgbClr val="FF0000"/>
              </a:buClr>
              <a:buFontTx/>
              <a:buChar char="•"/>
            </a:pPr>
            <a:r>
              <a:rPr lang="en-US" altLang="zh-CN" sz="3200" smtClean="0">
                <a:solidFill>
                  <a:srgbClr val="CC00CC"/>
                </a:solidFill>
                <a:ea typeface="黑体" panose="02010609060101010101" pitchFamily="49" charset="-122"/>
              </a:rPr>
              <a:t>Ⅰ</a:t>
            </a:r>
            <a:r>
              <a:rPr lang="zh-CN" altLang="en-US" sz="3200" smtClean="0">
                <a:solidFill>
                  <a:srgbClr val="CC00CC"/>
                </a:solidFill>
                <a:ea typeface="黑体" panose="02010609060101010101" pitchFamily="49" charset="-122"/>
              </a:rPr>
              <a:t>号台的队长</a:t>
            </a:r>
          </a:p>
          <a:p>
            <a:pPr lvl="1" eaLnBrk="1" hangingPunct="1">
              <a:lnSpc>
                <a:spcPct val="150000"/>
              </a:lnSpc>
              <a:buClr>
                <a:srgbClr val="FF0000"/>
              </a:buClr>
              <a:buFontTx/>
              <a:buChar char="•"/>
            </a:pPr>
            <a:r>
              <a:rPr lang="zh-CN" altLang="en-US" sz="3200" smtClean="0">
                <a:solidFill>
                  <a:srgbClr val="CC00CC"/>
                </a:solidFill>
                <a:ea typeface="黑体" panose="02010609060101010101" pitchFamily="49" charset="-122"/>
              </a:rPr>
              <a:t>车辆在</a:t>
            </a:r>
            <a:r>
              <a:rPr lang="en-US" altLang="zh-CN" sz="3200" smtClean="0">
                <a:solidFill>
                  <a:srgbClr val="CC00CC"/>
                </a:solidFill>
                <a:ea typeface="黑体" panose="02010609060101010101" pitchFamily="49" charset="-122"/>
              </a:rPr>
              <a:t>Ⅰ</a:t>
            </a:r>
            <a:r>
              <a:rPr lang="zh-CN" altLang="en-US" sz="3200" smtClean="0">
                <a:solidFill>
                  <a:srgbClr val="CC00CC"/>
                </a:solidFill>
                <a:ea typeface="黑体" panose="02010609060101010101" pitchFamily="49" charset="-122"/>
              </a:rPr>
              <a:t>号台的等待时间</a:t>
            </a:r>
            <a:endParaRPr lang="en-US" altLang="zh-CN" sz="3200" smtClean="0">
              <a:solidFill>
                <a:srgbClr val="0000FF"/>
              </a:solidFill>
              <a:latin typeface="黑体" panose="02010609060101010101" pitchFamily="49" charset="-122"/>
              <a:ea typeface="黑体" panose="02010609060101010101" pitchFamily="49" charset="-122"/>
            </a:endParaRPr>
          </a:p>
          <a:p>
            <a:pPr eaLnBrk="1" hangingPunct="1">
              <a:lnSpc>
                <a:spcPct val="150000"/>
              </a:lnSpc>
              <a:buClr>
                <a:srgbClr val="CC00CC"/>
              </a:buClr>
              <a:buFont typeface="Wingdings" panose="05000000000000000000" pitchFamily="2" charset="2"/>
              <a:buChar char="Ø"/>
            </a:pPr>
            <a:r>
              <a:rPr lang="zh-CN" altLang="en-US" sz="4000" smtClean="0">
                <a:solidFill>
                  <a:srgbClr val="0000FF"/>
                </a:solidFill>
                <a:latin typeface="黑体" panose="02010609060101010101" pitchFamily="49" charset="-122"/>
                <a:ea typeface="黑体" panose="02010609060101010101" pitchFamily="49" charset="-122"/>
              </a:rPr>
              <a:t>一般服务的</a:t>
            </a:r>
            <a:r>
              <a:rPr lang="en-US" altLang="zh-CN" sz="4000" smtClean="0">
                <a:solidFill>
                  <a:srgbClr val="0000FF"/>
                </a:solidFill>
                <a:latin typeface="黑体" panose="02010609060101010101" pitchFamily="49" charset="-122"/>
                <a:ea typeface="黑体" panose="02010609060101010101" pitchFamily="49" charset="-122"/>
              </a:rPr>
              <a:t>M/G/1/</a:t>
            </a:r>
            <a:r>
              <a:rPr lang="en-US" altLang="zh-CN" sz="4000" smtClean="0">
                <a:solidFill>
                  <a:srgbClr val="0000FF"/>
                </a:solidFill>
                <a:latin typeface="黑体" panose="02010609060101010101" pitchFamily="49" charset="-122"/>
                <a:ea typeface="黑体" panose="02010609060101010101" pitchFamily="49" charset="-122"/>
                <a:sym typeface="Symbol" panose="05050102010706020507" pitchFamily="18" charset="2"/>
              </a:rPr>
              <a:t></a:t>
            </a:r>
            <a:r>
              <a:rPr lang="zh-CN" altLang="en-US" sz="4000" smtClean="0">
                <a:solidFill>
                  <a:srgbClr val="0000FF"/>
                </a:solidFill>
                <a:latin typeface="黑体" panose="02010609060101010101" pitchFamily="49" charset="-122"/>
                <a:ea typeface="黑体" panose="02010609060101010101" pitchFamily="49" charset="-122"/>
              </a:rPr>
              <a:t>排队系统</a:t>
            </a:r>
          </a:p>
          <a:p>
            <a:pPr lvl="1" eaLnBrk="1" hangingPunct="1">
              <a:lnSpc>
                <a:spcPct val="150000"/>
              </a:lnSpc>
              <a:buClr>
                <a:srgbClr val="FF0000"/>
              </a:buClr>
              <a:buFontTx/>
              <a:buChar char="•"/>
            </a:pPr>
            <a:r>
              <a:rPr lang="zh-CN" altLang="en-US" sz="3200" smtClean="0">
                <a:solidFill>
                  <a:srgbClr val="CC00CC"/>
                </a:solidFill>
                <a:ea typeface="黑体" panose="02010609060101010101" pitchFamily="49" charset="-122"/>
              </a:rPr>
              <a:t>嵌入马尔可夫链</a:t>
            </a:r>
            <a:endParaRPr lang="en-US" altLang="zh-CN" sz="3200" smtClean="0">
              <a:solidFill>
                <a:srgbClr val="CC00CC"/>
              </a:solidFill>
              <a:ea typeface="黑体" panose="02010609060101010101" pitchFamily="49" charset="-122"/>
            </a:endParaRP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6" name="日期占位符 5"/>
          <p:cNvSpPr>
            <a:spLocks noGrp="1"/>
          </p:cNvSpPr>
          <p:nvPr>
            <p:ph type="dt" sz="quarter" idx="10"/>
          </p:nvPr>
        </p:nvSpPr>
        <p:spPr/>
        <p:txBody>
          <a:bodyPr/>
          <a:lstStyle/>
          <a:p>
            <a:pPr>
              <a:defRPr/>
            </a:pPr>
            <a:fld id="{3A2C0892-6268-4C26-885F-C95E0B66FAE2}" type="datetime1">
              <a:rPr lang="zh-CN" altLang="en-US"/>
              <a:pPr>
                <a:defRPr/>
              </a:pPr>
              <a:t>2019/11/6</a:t>
            </a:fld>
            <a:endParaRPr lang="en-US" altLang="zh-CN"/>
          </a:p>
        </p:txBody>
      </p:sp>
      <p:sp>
        <p:nvSpPr>
          <p:cNvPr id="798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78757927-C7B6-4D1F-A69A-6980B05440F4}" type="slidenum">
              <a:rPr lang="zh-CN" altLang="en-US" sz="1800" smtClean="0">
                <a:solidFill>
                  <a:srgbClr val="00FF00"/>
                </a:solidFill>
                <a:ea typeface="宋体" panose="02010600030101010101" pitchFamily="2" charset="-122"/>
              </a:rPr>
              <a:pPr/>
              <a:t>36</a:t>
            </a:fld>
            <a:endParaRPr lang="zh-CN" altLang="en-US" sz="1800" smtClean="0">
              <a:solidFill>
                <a:srgbClr val="00FF00"/>
              </a:solidFill>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 calcmode="lin" valueType="num">
                                      <p:cBhvr additive="base">
                                        <p:cTn id="7" dur="500" fill="hold"/>
                                        <p:tgtEl>
                                          <p:spTgt spid="311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1299">
                                            <p:txEl>
                                              <p:pRg st="1" end="1"/>
                                            </p:txEl>
                                          </p:spTgt>
                                        </p:tgtEl>
                                        <p:attrNameLst>
                                          <p:attrName>style.visibility</p:attrName>
                                        </p:attrNameLst>
                                      </p:cBhvr>
                                      <p:to>
                                        <p:strVal val="visible"/>
                                      </p:to>
                                    </p:set>
                                    <p:anim calcmode="lin" valueType="num">
                                      <p:cBhvr additive="base">
                                        <p:cTn id="11" dur="5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12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1299">
                                            <p:txEl>
                                              <p:pRg st="2" end="2"/>
                                            </p:txEl>
                                          </p:spTgt>
                                        </p:tgtEl>
                                        <p:attrNameLst>
                                          <p:attrName>style.visibility</p:attrName>
                                        </p:attrNameLst>
                                      </p:cBhvr>
                                      <p:to>
                                        <p:strVal val="visible"/>
                                      </p:to>
                                    </p:set>
                                    <p:anim calcmode="lin" valueType="num">
                                      <p:cBhvr additive="base">
                                        <p:cTn id="15" dur="500" fill="hold"/>
                                        <p:tgtEl>
                                          <p:spTgt spid="3112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12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1299">
                                            <p:txEl>
                                              <p:pRg st="3" end="3"/>
                                            </p:txEl>
                                          </p:spTgt>
                                        </p:tgtEl>
                                        <p:attrNameLst>
                                          <p:attrName>style.visibility</p:attrName>
                                        </p:attrNameLst>
                                      </p:cBhvr>
                                      <p:to>
                                        <p:strVal val="visible"/>
                                      </p:to>
                                    </p:set>
                                    <p:anim calcmode="lin" valueType="num">
                                      <p:cBhvr additive="base">
                                        <p:cTn id="19" dur="500" fill="hold"/>
                                        <p:tgtEl>
                                          <p:spTgt spid="311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2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1299">
                                            <p:txEl>
                                              <p:pRg st="4" end="4"/>
                                            </p:txEl>
                                          </p:spTgt>
                                        </p:tgtEl>
                                        <p:attrNameLst>
                                          <p:attrName>style.visibility</p:attrName>
                                        </p:attrNameLst>
                                      </p:cBhvr>
                                      <p:to>
                                        <p:strVal val="visible"/>
                                      </p:to>
                                    </p:set>
                                    <p:anim calcmode="lin" valueType="num">
                                      <p:cBhvr additive="base">
                                        <p:cTn id="23" dur="500" fill="hold"/>
                                        <p:tgtEl>
                                          <p:spTgt spid="3112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12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1299">
                                            <p:txEl>
                                              <p:pRg st="5" end="5"/>
                                            </p:txEl>
                                          </p:spTgt>
                                        </p:tgtEl>
                                        <p:attrNameLst>
                                          <p:attrName>style.visibility</p:attrName>
                                        </p:attrNameLst>
                                      </p:cBhvr>
                                      <p:to>
                                        <p:strVal val="visible"/>
                                      </p:to>
                                    </p:set>
                                    <p:anim calcmode="lin" valueType="num">
                                      <p:cBhvr additive="base">
                                        <p:cTn id="27" dur="500" fill="hold"/>
                                        <p:tgtEl>
                                          <p:spTgt spid="3112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1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M/M/c/c</a:t>
            </a:r>
          </a:p>
        </p:txBody>
      </p:sp>
      <p:sp>
        <p:nvSpPr>
          <p:cNvPr id="304132" name="Rectangle 4"/>
          <p:cNvSpPr>
            <a:spLocks noGrp="1" noChangeArrowheads="1"/>
          </p:cNvSpPr>
          <p:nvPr>
            <p:ph idx="1"/>
          </p:nvPr>
        </p:nvSpPr>
        <p:spPr>
          <a:xfrm>
            <a:off x="1143000" y="1219200"/>
            <a:ext cx="2895600" cy="512763"/>
          </a:xfrm>
        </p:spPr>
        <p:txBody>
          <a:bodyPr/>
          <a:lstStyle/>
          <a:p>
            <a:pPr marL="457200" indent="-457200" eaLnBrk="1" hangingPunct="1">
              <a:buFont typeface="Wingdings" panose="05000000000000000000" pitchFamily="2" charset="2"/>
              <a:buAutoNum type="arabicParenR"/>
            </a:pPr>
            <a:r>
              <a:rPr lang="zh-CN" altLang="en-US" smtClean="0">
                <a:solidFill>
                  <a:srgbClr val="0000FF"/>
                </a:solidFill>
                <a:ea typeface="黑体" panose="02010609060101010101" pitchFamily="49" charset="-122"/>
              </a:rPr>
              <a:t>爱尔朗公式</a:t>
            </a:r>
          </a:p>
        </p:txBody>
      </p:sp>
      <p:sp>
        <p:nvSpPr>
          <p:cNvPr id="9" name="日期占位符 3"/>
          <p:cNvSpPr>
            <a:spLocks noGrp="1"/>
          </p:cNvSpPr>
          <p:nvPr>
            <p:ph type="dt" sz="quarter" idx="10"/>
          </p:nvPr>
        </p:nvSpPr>
        <p:spPr/>
        <p:txBody>
          <a:bodyPr/>
          <a:lstStyle/>
          <a:p>
            <a:pPr>
              <a:defRPr/>
            </a:pPr>
            <a:fld id="{6DA2CAE8-7C09-4E24-87F7-89D2B8D06F21}" type="datetime1">
              <a:rPr lang="zh-CN" altLang="en-US"/>
              <a:pPr>
                <a:defRPr/>
              </a:pPr>
              <a:t>2019/11/6</a:t>
            </a:fld>
            <a:endParaRPr lang="en-US" altLang="zh-CN"/>
          </a:p>
        </p:txBody>
      </p:sp>
      <p:sp>
        <p:nvSpPr>
          <p:cNvPr id="10"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304131" name="Object 2"/>
          <p:cNvGraphicFramePr>
            <a:graphicFrameLocks noChangeAspect="1"/>
          </p:cNvGraphicFramePr>
          <p:nvPr/>
        </p:nvGraphicFramePr>
        <p:xfrm>
          <a:off x="2795588" y="1806575"/>
          <a:ext cx="4214812" cy="879475"/>
        </p:xfrm>
        <a:graphic>
          <a:graphicData uri="http://schemas.openxmlformats.org/presentationml/2006/ole">
            <mc:AlternateContent xmlns:mc="http://schemas.openxmlformats.org/markup-compatibility/2006">
              <mc:Choice xmlns:v="urn:schemas-microsoft-com:vml" Requires="v">
                <p:oleObj spid="_x0000_s12309" name="Equation" r:id="rId4" imgW="2133600" imgH="444500" progId="Equation.3">
                  <p:embed/>
                </p:oleObj>
              </mc:Choice>
              <mc:Fallback>
                <p:oleObj name="Equation" r:id="rId4" imgW="21336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5588" y="1806575"/>
                        <a:ext cx="4214812"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3" name="Rectangle 5"/>
          <p:cNvSpPr>
            <a:spLocks noChangeArrowheads="1"/>
          </p:cNvSpPr>
          <p:nvPr/>
        </p:nvSpPr>
        <p:spPr bwMode="auto">
          <a:xfrm>
            <a:off x="1219200" y="2836863"/>
            <a:ext cx="61722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AutoNum type="arabicParenR" startAt="2"/>
            </a:pPr>
            <a:r>
              <a:rPr lang="zh-CN" altLang="en-US">
                <a:solidFill>
                  <a:srgbClr val="0000FF"/>
                </a:solidFill>
                <a:latin typeface="黑体" panose="02010609060101010101" pitchFamily="49" charset="-122"/>
              </a:rPr>
              <a:t>顾客损失（</a:t>
            </a:r>
            <a:r>
              <a:rPr lang="en-US" altLang="zh-CN">
                <a:solidFill>
                  <a:srgbClr val="0000FF"/>
                </a:solidFill>
                <a:latin typeface="黑体" panose="02010609060101010101" pitchFamily="49" charset="-122"/>
              </a:rPr>
              <a:t>c</a:t>
            </a:r>
            <a:r>
              <a:rPr lang="zh-CN" altLang="en-US">
                <a:solidFill>
                  <a:srgbClr val="0000FF"/>
                </a:solidFill>
                <a:latin typeface="黑体" panose="02010609060101010101" pitchFamily="49" charset="-122"/>
              </a:rPr>
              <a:t>个服务台均忙）的概率</a:t>
            </a:r>
          </a:p>
        </p:txBody>
      </p:sp>
      <p:graphicFrame>
        <p:nvGraphicFramePr>
          <p:cNvPr id="304134" name="Object 3"/>
          <p:cNvGraphicFramePr>
            <a:graphicFrameLocks noChangeAspect="1"/>
          </p:cNvGraphicFramePr>
          <p:nvPr/>
        </p:nvGraphicFramePr>
        <p:xfrm>
          <a:off x="3200400" y="3425825"/>
          <a:ext cx="1957388" cy="879475"/>
        </p:xfrm>
        <a:graphic>
          <a:graphicData uri="http://schemas.openxmlformats.org/presentationml/2006/ole">
            <mc:AlternateContent xmlns:mc="http://schemas.openxmlformats.org/markup-compatibility/2006">
              <mc:Choice xmlns:v="urn:schemas-microsoft-com:vml" Requires="v">
                <p:oleObj spid="_x0000_s12310" name="Equation" r:id="rId6" imgW="990170" imgH="444307" progId="Equation.3">
                  <p:embed/>
                </p:oleObj>
              </mc:Choice>
              <mc:Fallback>
                <p:oleObj name="Equation" r:id="rId6" imgW="990170" imgH="444307"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425825"/>
                        <a:ext cx="1957388"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5" name="Rectangle 7"/>
          <p:cNvSpPr>
            <a:spLocks noChangeArrowheads="1"/>
          </p:cNvSpPr>
          <p:nvPr/>
        </p:nvSpPr>
        <p:spPr bwMode="auto">
          <a:xfrm>
            <a:off x="1143000" y="4456113"/>
            <a:ext cx="76962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AutoNum type="arabicParenR" startAt="3"/>
            </a:pPr>
            <a:r>
              <a:rPr lang="zh-CN" altLang="en-US">
                <a:solidFill>
                  <a:srgbClr val="0000FF"/>
                </a:solidFill>
                <a:latin typeface="黑体" panose="02010609060101010101" pitchFamily="49" charset="-122"/>
              </a:rPr>
              <a:t>由于不允许排队，所以</a:t>
            </a:r>
          </a:p>
        </p:txBody>
      </p:sp>
      <p:graphicFrame>
        <p:nvGraphicFramePr>
          <p:cNvPr id="304136" name="Object 4"/>
          <p:cNvGraphicFramePr>
            <a:graphicFrameLocks noChangeAspect="1"/>
          </p:cNvGraphicFramePr>
          <p:nvPr/>
        </p:nvGraphicFramePr>
        <p:xfrm>
          <a:off x="2994025" y="5121275"/>
          <a:ext cx="3863975" cy="1355725"/>
        </p:xfrm>
        <a:graphic>
          <a:graphicData uri="http://schemas.openxmlformats.org/presentationml/2006/ole">
            <mc:AlternateContent xmlns:mc="http://schemas.openxmlformats.org/markup-compatibility/2006">
              <mc:Choice xmlns:v="urn:schemas-microsoft-com:vml" Requires="v">
                <p:oleObj spid="_x0000_s12311" name="Equation" r:id="rId8" imgW="1955800" imgH="685800" progId="Equation.3">
                  <p:embed/>
                </p:oleObj>
              </mc:Choice>
              <mc:Fallback>
                <p:oleObj name="Equation" r:id="rId8" imgW="1955800" imgH="6858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4025" y="5121275"/>
                        <a:ext cx="3863975"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C49005D2-5ABC-4E61-A349-D2E3F25D9779}" type="slidenum">
              <a:rPr lang="zh-CN" altLang="en-US" sz="1800" smtClean="0">
                <a:solidFill>
                  <a:srgbClr val="00FF00"/>
                </a:solidFill>
                <a:ea typeface="宋体" panose="02010600030101010101" pitchFamily="2" charset="-122"/>
              </a:rPr>
              <a:pPr/>
              <a:t>4</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4132">
                                            <p:txEl>
                                              <p:pRg st="0" end="0"/>
                                            </p:txEl>
                                          </p:spTgt>
                                        </p:tgtEl>
                                        <p:attrNameLst>
                                          <p:attrName>style.visibility</p:attrName>
                                        </p:attrNameLst>
                                      </p:cBhvr>
                                      <p:to>
                                        <p:strVal val="visible"/>
                                      </p:to>
                                    </p:set>
                                    <p:anim calcmode="lin" valueType="num">
                                      <p:cBhvr additive="base">
                                        <p:cTn id="7" dur="500" fill="hold"/>
                                        <p:tgtEl>
                                          <p:spTgt spid="3041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4132">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304131"/>
                                        </p:tgtEl>
                                        <p:attrNameLst>
                                          <p:attrName>style.visibility</p:attrName>
                                        </p:attrNameLst>
                                      </p:cBhvr>
                                      <p:to>
                                        <p:strVal val="visible"/>
                                      </p:to>
                                    </p:set>
                                    <p:animEffect transition="in" filter="wipe(up)">
                                      <p:cBhvr>
                                        <p:cTn id="11" dur="500"/>
                                        <p:tgtEl>
                                          <p:spTgt spid="304131"/>
                                        </p:tgtEl>
                                      </p:cBhvr>
                                    </p:animEffect>
                                  </p:childTnLst>
                                </p:cTn>
                              </p:par>
                            </p:childTnLst>
                          </p:cTn>
                        </p:par>
                        <p:par>
                          <p:cTn id="12" fill="hold" nodeType="afterGroup">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304133"/>
                                        </p:tgtEl>
                                        <p:attrNameLst>
                                          <p:attrName>style.visibility</p:attrName>
                                        </p:attrNameLst>
                                      </p:cBhvr>
                                      <p:to>
                                        <p:strVal val="visible"/>
                                      </p:to>
                                    </p:set>
                                    <p:anim calcmode="lin" valueType="num">
                                      <p:cBhvr additive="base">
                                        <p:cTn id="15" dur="500" fill="hold"/>
                                        <p:tgtEl>
                                          <p:spTgt spid="304133"/>
                                        </p:tgtEl>
                                        <p:attrNameLst>
                                          <p:attrName>ppt_x</p:attrName>
                                        </p:attrNameLst>
                                      </p:cBhvr>
                                      <p:tavLst>
                                        <p:tav tm="0">
                                          <p:val>
                                            <p:strVal val="0-#ppt_w/2"/>
                                          </p:val>
                                        </p:tav>
                                        <p:tav tm="100000">
                                          <p:val>
                                            <p:strVal val="#ppt_x"/>
                                          </p:val>
                                        </p:tav>
                                      </p:tavLst>
                                    </p:anim>
                                    <p:anim calcmode="lin" valueType="num">
                                      <p:cBhvr additive="base">
                                        <p:cTn id="16" dur="500" fill="hold"/>
                                        <p:tgtEl>
                                          <p:spTgt spid="304133"/>
                                        </p:tgtEl>
                                        <p:attrNameLst>
                                          <p:attrName>ppt_y</p:attrName>
                                        </p:attrNameLst>
                                      </p:cBhvr>
                                      <p:tavLst>
                                        <p:tav tm="0">
                                          <p:val>
                                            <p:strVal val="#ppt_y"/>
                                          </p:val>
                                        </p:tav>
                                        <p:tav tm="100000">
                                          <p:val>
                                            <p:strVal val="#ppt_y"/>
                                          </p:val>
                                        </p:tav>
                                      </p:tavLst>
                                    </p:anim>
                                  </p:childTnLst>
                                </p:cTn>
                              </p:par>
                              <p:par>
                                <p:cTn id="17" presetID="22" presetClass="entr" presetSubtype="1" fill="hold" nodeType="withEffect">
                                  <p:stCondLst>
                                    <p:cond delay="0"/>
                                  </p:stCondLst>
                                  <p:childTnLst>
                                    <p:set>
                                      <p:cBhvr>
                                        <p:cTn id="18" dur="1" fill="hold">
                                          <p:stCondLst>
                                            <p:cond delay="0"/>
                                          </p:stCondLst>
                                        </p:cTn>
                                        <p:tgtEl>
                                          <p:spTgt spid="304134"/>
                                        </p:tgtEl>
                                        <p:attrNameLst>
                                          <p:attrName>style.visibility</p:attrName>
                                        </p:attrNameLst>
                                      </p:cBhvr>
                                      <p:to>
                                        <p:strVal val="visible"/>
                                      </p:to>
                                    </p:set>
                                    <p:animEffect transition="in" filter="wipe(up)">
                                      <p:cBhvr>
                                        <p:cTn id="19" dur="500"/>
                                        <p:tgtEl>
                                          <p:spTgt spid="304134"/>
                                        </p:tgtEl>
                                      </p:cBhvr>
                                    </p:animEffect>
                                  </p:childTnLst>
                                </p:cTn>
                              </p:par>
                            </p:childTnLst>
                          </p:cTn>
                        </p:par>
                        <p:par>
                          <p:cTn id="20" fill="hold" nodeType="afterGroup">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304135"/>
                                        </p:tgtEl>
                                        <p:attrNameLst>
                                          <p:attrName>style.visibility</p:attrName>
                                        </p:attrNameLst>
                                      </p:cBhvr>
                                      <p:to>
                                        <p:strVal val="visible"/>
                                      </p:to>
                                    </p:set>
                                    <p:anim calcmode="lin" valueType="num">
                                      <p:cBhvr additive="base">
                                        <p:cTn id="23" dur="500" fill="hold"/>
                                        <p:tgtEl>
                                          <p:spTgt spid="304135"/>
                                        </p:tgtEl>
                                        <p:attrNameLst>
                                          <p:attrName>ppt_x</p:attrName>
                                        </p:attrNameLst>
                                      </p:cBhvr>
                                      <p:tavLst>
                                        <p:tav tm="0">
                                          <p:val>
                                            <p:strVal val="0-#ppt_w/2"/>
                                          </p:val>
                                        </p:tav>
                                        <p:tav tm="100000">
                                          <p:val>
                                            <p:strVal val="#ppt_x"/>
                                          </p:val>
                                        </p:tav>
                                      </p:tavLst>
                                    </p:anim>
                                    <p:anim calcmode="lin" valueType="num">
                                      <p:cBhvr additive="base">
                                        <p:cTn id="24" dur="500" fill="hold"/>
                                        <p:tgtEl>
                                          <p:spTgt spid="304135"/>
                                        </p:tgtEl>
                                        <p:attrNameLst>
                                          <p:attrName>ppt_y</p:attrName>
                                        </p:attrNameLst>
                                      </p:cBhvr>
                                      <p:tavLst>
                                        <p:tav tm="0">
                                          <p:val>
                                            <p:strVal val="#ppt_y"/>
                                          </p:val>
                                        </p:tav>
                                        <p:tav tm="100000">
                                          <p:val>
                                            <p:strVal val="#ppt_y"/>
                                          </p:val>
                                        </p:tav>
                                      </p:tavLst>
                                    </p:anim>
                                  </p:childTnLst>
                                </p:cTn>
                              </p:par>
                              <p:par>
                                <p:cTn id="25" presetID="22" presetClass="entr" presetSubtype="1" fill="hold" nodeType="withEffect">
                                  <p:stCondLst>
                                    <p:cond delay="0"/>
                                  </p:stCondLst>
                                  <p:childTnLst>
                                    <p:set>
                                      <p:cBhvr>
                                        <p:cTn id="26" dur="1" fill="hold">
                                          <p:stCondLst>
                                            <p:cond delay="0"/>
                                          </p:stCondLst>
                                        </p:cTn>
                                        <p:tgtEl>
                                          <p:spTgt spid="304136"/>
                                        </p:tgtEl>
                                        <p:attrNameLst>
                                          <p:attrName>style.visibility</p:attrName>
                                        </p:attrNameLst>
                                      </p:cBhvr>
                                      <p:to>
                                        <p:strVal val="visible"/>
                                      </p:to>
                                    </p:set>
                                    <p:animEffect transition="in" filter="wipe(up)">
                                      <p:cBhvr>
                                        <p:cTn id="27" dur="500"/>
                                        <p:tgtEl>
                                          <p:spTgt spid="304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build="p" autoUpdateAnimBg="0" advAuto="0"/>
      <p:bldP spid="304133" grpId="0" autoUpdateAnimBg="0"/>
      <p:bldP spid="30413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本讲主要内容</a:t>
            </a:r>
          </a:p>
        </p:txBody>
      </p:sp>
      <p:sp>
        <p:nvSpPr>
          <p:cNvPr id="339971" name="Rectangle 3"/>
          <p:cNvSpPr>
            <a:spLocks noGrp="1" noChangeArrowheads="1"/>
          </p:cNvSpPr>
          <p:nvPr>
            <p:ph idx="1"/>
          </p:nvPr>
        </p:nvSpPr>
        <p:spPr>
          <a:xfrm>
            <a:off x="1042988" y="1125538"/>
            <a:ext cx="7848600" cy="5399087"/>
          </a:xfrm>
        </p:spPr>
        <p:txBody>
          <a:bodyPr/>
          <a:lstStyle/>
          <a:p>
            <a:pPr eaLnBrk="1" hangingPunct="1">
              <a:lnSpc>
                <a:spcPct val="105000"/>
              </a:lnSpc>
              <a:buFont typeface="Wingdings" panose="05000000000000000000" pitchFamily="2" charset="2"/>
              <a:buChar char="Ø"/>
            </a:pPr>
            <a:r>
              <a:rPr lang="zh-CN" altLang="en-US" sz="3200" smtClean="0">
                <a:solidFill>
                  <a:srgbClr val="0000FF"/>
                </a:solidFill>
                <a:ea typeface="黑体" panose="02010609060101010101" pitchFamily="49" charset="-122"/>
              </a:rPr>
              <a:t>有限源的简单排队系统</a:t>
            </a:r>
          </a:p>
          <a:p>
            <a:pPr eaLnBrk="1" hangingPunct="1">
              <a:lnSpc>
                <a:spcPct val="105000"/>
              </a:lnSpc>
              <a:buFont typeface="Wingdings" panose="05000000000000000000" pitchFamily="2" charset="2"/>
              <a:buChar char="Ø"/>
            </a:pPr>
            <a:r>
              <a:rPr lang="en-US" altLang="zh-CN" sz="3200" smtClean="0">
                <a:solidFill>
                  <a:srgbClr val="0000FF"/>
                </a:solidFill>
                <a:ea typeface="黑体" panose="02010609060101010101" pitchFamily="49" charset="-122"/>
              </a:rPr>
              <a:t>M/M/c/m/m</a:t>
            </a:r>
            <a:r>
              <a:rPr lang="zh-CN" altLang="en-US" sz="3200" smtClean="0">
                <a:solidFill>
                  <a:srgbClr val="0000FF"/>
                </a:solidFill>
                <a:ea typeface="黑体" panose="02010609060101010101" pitchFamily="49" charset="-122"/>
              </a:rPr>
              <a:t>系统</a:t>
            </a:r>
            <a:endParaRPr lang="zh-CN" altLang="en-US" sz="3200" smtClean="0">
              <a:solidFill>
                <a:srgbClr val="0000FF"/>
              </a:solidFill>
              <a:ea typeface="黑体" panose="02010609060101010101" pitchFamily="49" charset="-122"/>
              <a:sym typeface="Symbol" panose="05050102010706020507" pitchFamily="18" charset="2"/>
            </a:endParaRP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问题的引入</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队长</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故障的机器数</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等待时间与逗留时间</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故障机器等待维修的时间</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其它重要指标</a:t>
            </a:r>
            <a:endParaRPr lang="en-US" altLang="zh-CN" smtClean="0">
              <a:solidFill>
                <a:srgbClr val="CC00CC"/>
              </a:solidFill>
              <a:ea typeface="黑体" panose="02010609060101010101" pitchFamily="49" charset="-122"/>
            </a:endParaRPr>
          </a:p>
          <a:p>
            <a:pPr eaLnBrk="1" hangingPunct="1">
              <a:lnSpc>
                <a:spcPct val="105000"/>
              </a:lnSpc>
              <a:buClr>
                <a:srgbClr val="CC00CC"/>
              </a:buClr>
              <a:buFont typeface="Wingdings" panose="05000000000000000000" pitchFamily="2" charset="2"/>
              <a:buChar char="Ø"/>
            </a:pPr>
            <a:r>
              <a:rPr lang="en-US" altLang="zh-CN" sz="3600" smtClean="0">
                <a:solidFill>
                  <a:srgbClr val="0000FF"/>
                </a:solidFill>
                <a:ea typeface="黑体" panose="02010609060101010101" pitchFamily="49" charset="-122"/>
              </a:rPr>
              <a:t>M/M/c/m/m</a:t>
            </a:r>
            <a:r>
              <a:rPr lang="zh-CN" altLang="en-US" sz="3600" smtClean="0">
                <a:solidFill>
                  <a:srgbClr val="0000FF"/>
                </a:solidFill>
                <a:ea typeface="黑体" panose="02010609060101010101" pitchFamily="49" charset="-122"/>
              </a:rPr>
              <a:t>损失制系统</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问题的引入</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队长</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故障的机器数</a:t>
            </a:r>
          </a:p>
          <a:p>
            <a:pPr eaLnBrk="1" hangingPunct="1">
              <a:lnSpc>
                <a:spcPct val="105000"/>
              </a:lnSpc>
              <a:spcBef>
                <a:spcPct val="20000"/>
              </a:spcBef>
              <a:buClr>
                <a:srgbClr val="CC00CC"/>
              </a:buClr>
              <a:buFont typeface="Wingdings" panose="05000000000000000000" pitchFamily="2" charset="2"/>
              <a:buChar char="Ø"/>
            </a:pPr>
            <a:r>
              <a:rPr lang="zh-CN" altLang="en-US" sz="3600" smtClean="0">
                <a:solidFill>
                  <a:srgbClr val="0000FF"/>
                </a:solidFill>
                <a:ea typeface="黑体" panose="02010609060101010101" pitchFamily="49" charset="-122"/>
              </a:rPr>
              <a:t>有备用品的</a:t>
            </a:r>
            <a:r>
              <a:rPr lang="en-US" altLang="zh-CN" sz="3600" smtClean="0">
                <a:solidFill>
                  <a:srgbClr val="0000FF"/>
                </a:solidFill>
                <a:ea typeface="黑体" panose="02010609060101010101" pitchFamily="49" charset="-122"/>
              </a:rPr>
              <a:t>M/M/c/m+K/m</a:t>
            </a:r>
            <a:r>
              <a:rPr lang="zh-CN" altLang="en-US" sz="3600" smtClean="0">
                <a:solidFill>
                  <a:srgbClr val="0000FF"/>
                </a:solidFill>
                <a:ea typeface="黑体" panose="02010609060101010101" pitchFamily="49" charset="-122"/>
                <a:sym typeface="Symbol" panose="05050102010706020507" pitchFamily="18" charset="2"/>
              </a:rPr>
              <a:t>系统</a:t>
            </a:r>
            <a:endParaRPr lang="zh-CN" altLang="en-US" sz="3600" smtClean="0">
              <a:solidFill>
                <a:srgbClr val="0000FF"/>
              </a:solidFill>
              <a:ea typeface="黑体" panose="02010609060101010101" pitchFamily="49" charset="-122"/>
            </a:endParaRP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问题的引入</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故障的机器数</a:t>
            </a:r>
          </a:p>
        </p:txBody>
      </p:sp>
      <p:sp>
        <p:nvSpPr>
          <p:cNvPr id="3" name="页脚占位符 2"/>
          <p:cNvSpPr>
            <a:spLocks noGrp="1"/>
          </p:cNvSpPr>
          <p:nvPr>
            <p:ph type="ftr" sz="quarter" idx="11"/>
          </p:nvPr>
        </p:nvSpPr>
        <p:spPr/>
        <p:txBody>
          <a:bodyPr/>
          <a:lstStyle/>
          <a:p>
            <a:pPr>
              <a:defRPr/>
            </a:pPr>
            <a:r>
              <a:rPr lang="zh-CN" altLang="en-US"/>
              <a:t>信息与软件工程学院  顾小丰</a:t>
            </a:r>
            <a:endParaRPr lang="en-US" altLang="zh-CN"/>
          </a:p>
        </p:txBody>
      </p:sp>
      <p:sp>
        <p:nvSpPr>
          <p:cNvPr id="7" name="日期占位符 6"/>
          <p:cNvSpPr>
            <a:spLocks noGrp="1"/>
          </p:cNvSpPr>
          <p:nvPr>
            <p:ph type="dt" sz="quarter" idx="10"/>
          </p:nvPr>
        </p:nvSpPr>
        <p:spPr/>
        <p:txBody>
          <a:bodyPr/>
          <a:lstStyle/>
          <a:p>
            <a:pPr>
              <a:defRPr/>
            </a:pPr>
            <a:fld id="{C3740D91-BADF-46E1-81CD-6BD0BE36A50B}" type="datetime1">
              <a:rPr lang="zh-CN" altLang="en-US"/>
              <a:pPr>
                <a:defRPr/>
              </a:pPr>
              <a:t>2019/11/6</a:t>
            </a:fld>
            <a:endParaRPr lang="en-US" altLang="zh-CN"/>
          </a:p>
        </p:txBody>
      </p:sp>
      <p:sp>
        <p:nvSpPr>
          <p:cNvPr id="143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EA5ACE1F-35E6-4CFD-A8DD-A8BF9154EA72}" type="slidenum">
              <a:rPr lang="zh-CN" altLang="en-US" sz="1800" smtClean="0">
                <a:solidFill>
                  <a:srgbClr val="00FF00"/>
                </a:solidFill>
                <a:ea typeface="宋体" panose="02010600030101010101" pitchFamily="2" charset="-122"/>
              </a:rPr>
              <a:pPr/>
              <a:t>5</a:t>
            </a:fld>
            <a:endParaRPr lang="zh-CN" altLang="en-US" sz="1800" smtClean="0">
              <a:solidFill>
                <a:srgbClr val="00FF00"/>
              </a:solidFill>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9971">
                                            <p:txEl>
                                              <p:pRg st="1" end="1"/>
                                            </p:txEl>
                                          </p:spTgt>
                                        </p:tgtEl>
                                        <p:attrNameLst>
                                          <p:attrName>style.visibility</p:attrName>
                                        </p:attrNameLst>
                                      </p:cBhvr>
                                      <p:to>
                                        <p:strVal val="visible"/>
                                      </p:to>
                                    </p:set>
                                    <p:anim calcmode="lin" valueType="num">
                                      <p:cBhvr additive="base">
                                        <p:cTn id="13" dur="5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99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 calcmode="lin" valueType="num">
                                      <p:cBhvr additive="base">
                                        <p:cTn id="17" dur="5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99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9971">
                                            <p:txEl>
                                              <p:pRg st="3" end="3"/>
                                            </p:txEl>
                                          </p:spTgt>
                                        </p:tgtEl>
                                        <p:attrNameLst>
                                          <p:attrName>style.visibility</p:attrName>
                                        </p:attrNameLst>
                                      </p:cBhvr>
                                      <p:to>
                                        <p:strVal val="visible"/>
                                      </p:to>
                                    </p:set>
                                    <p:anim calcmode="lin" valueType="num">
                                      <p:cBhvr additive="base">
                                        <p:cTn id="21" dur="500" fill="hold"/>
                                        <p:tgtEl>
                                          <p:spTgt spid="3399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99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9971">
                                            <p:txEl>
                                              <p:pRg st="4" end="4"/>
                                            </p:txEl>
                                          </p:spTgt>
                                        </p:tgtEl>
                                        <p:attrNameLst>
                                          <p:attrName>style.visibility</p:attrName>
                                        </p:attrNameLst>
                                      </p:cBhvr>
                                      <p:to>
                                        <p:strVal val="visible"/>
                                      </p:to>
                                    </p:set>
                                    <p:anim calcmode="lin" valueType="num">
                                      <p:cBhvr additive="base">
                                        <p:cTn id="25" dur="500" fill="hold"/>
                                        <p:tgtEl>
                                          <p:spTgt spid="3399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99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9971">
                                            <p:txEl>
                                              <p:pRg st="5" end="5"/>
                                            </p:txEl>
                                          </p:spTgt>
                                        </p:tgtEl>
                                        <p:attrNameLst>
                                          <p:attrName>style.visibility</p:attrName>
                                        </p:attrNameLst>
                                      </p:cBhvr>
                                      <p:to>
                                        <p:strVal val="visible"/>
                                      </p:to>
                                    </p:set>
                                    <p:anim calcmode="lin" valueType="num">
                                      <p:cBhvr additive="base">
                                        <p:cTn id="29" dur="500" fill="hold"/>
                                        <p:tgtEl>
                                          <p:spTgt spid="3399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99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9971">
                                            <p:txEl>
                                              <p:pRg st="6" end="6"/>
                                            </p:txEl>
                                          </p:spTgt>
                                        </p:tgtEl>
                                        <p:attrNameLst>
                                          <p:attrName>style.visibility</p:attrName>
                                        </p:attrNameLst>
                                      </p:cBhvr>
                                      <p:to>
                                        <p:strVal val="visible"/>
                                      </p:to>
                                    </p:set>
                                    <p:anim calcmode="lin" valueType="num">
                                      <p:cBhvr additive="base">
                                        <p:cTn id="35" dur="500" fill="hold"/>
                                        <p:tgtEl>
                                          <p:spTgt spid="33997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997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9971">
                                            <p:txEl>
                                              <p:pRg st="7" end="7"/>
                                            </p:txEl>
                                          </p:spTgt>
                                        </p:tgtEl>
                                        <p:attrNameLst>
                                          <p:attrName>style.visibility</p:attrName>
                                        </p:attrNameLst>
                                      </p:cBhvr>
                                      <p:to>
                                        <p:strVal val="visible"/>
                                      </p:to>
                                    </p:set>
                                    <p:anim calcmode="lin" valueType="num">
                                      <p:cBhvr additive="base">
                                        <p:cTn id="39" dur="500" fill="hold"/>
                                        <p:tgtEl>
                                          <p:spTgt spid="33997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997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9971">
                                            <p:txEl>
                                              <p:pRg st="8" end="8"/>
                                            </p:txEl>
                                          </p:spTgt>
                                        </p:tgtEl>
                                        <p:attrNameLst>
                                          <p:attrName>style.visibility</p:attrName>
                                        </p:attrNameLst>
                                      </p:cBhvr>
                                      <p:to>
                                        <p:strVal val="visible"/>
                                      </p:to>
                                    </p:set>
                                    <p:anim calcmode="lin" valueType="num">
                                      <p:cBhvr additive="base">
                                        <p:cTn id="43" dur="500" fill="hold"/>
                                        <p:tgtEl>
                                          <p:spTgt spid="3399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99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9971">
                                            <p:txEl>
                                              <p:pRg st="9" end="9"/>
                                            </p:txEl>
                                          </p:spTgt>
                                        </p:tgtEl>
                                        <p:attrNameLst>
                                          <p:attrName>style.visibility</p:attrName>
                                        </p:attrNameLst>
                                      </p:cBhvr>
                                      <p:to>
                                        <p:strVal val="visible"/>
                                      </p:to>
                                    </p:set>
                                    <p:anim calcmode="lin" valueType="num">
                                      <p:cBhvr additive="base">
                                        <p:cTn id="49" dur="500" fill="hold"/>
                                        <p:tgtEl>
                                          <p:spTgt spid="33997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9971">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39971">
                                            <p:txEl>
                                              <p:pRg st="10" end="10"/>
                                            </p:txEl>
                                          </p:spTgt>
                                        </p:tgtEl>
                                        <p:attrNameLst>
                                          <p:attrName>style.visibility</p:attrName>
                                        </p:attrNameLst>
                                      </p:cBhvr>
                                      <p:to>
                                        <p:strVal val="visible"/>
                                      </p:to>
                                    </p:set>
                                    <p:anim calcmode="lin" valueType="num">
                                      <p:cBhvr additive="base">
                                        <p:cTn id="53" dur="500" fill="hold"/>
                                        <p:tgtEl>
                                          <p:spTgt spid="33997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39971">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39971">
                                            <p:txEl>
                                              <p:pRg st="11" end="11"/>
                                            </p:txEl>
                                          </p:spTgt>
                                        </p:tgtEl>
                                        <p:attrNameLst>
                                          <p:attrName>style.visibility</p:attrName>
                                        </p:attrNameLst>
                                      </p:cBhvr>
                                      <p:to>
                                        <p:strVal val="visible"/>
                                      </p:to>
                                    </p:set>
                                    <p:anim calcmode="lin" valueType="num">
                                      <p:cBhvr additive="base">
                                        <p:cTn id="57" dur="500" fill="hold"/>
                                        <p:tgtEl>
                                          <p:spTgt spid="339971">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399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第六章  有限源的简单排队系统</a:t>
            </a:r>
          </a:p>
        </p:txBody>
      </p:sp>
      <p:sp>
        <p:nvSpPr>
          <p:cNvPr id="260099" name="Rectangle 3"/>
          <p:cNvSpPr>
            <a:spLocks noGrp="1" noChangeArrowheads="1"/>
          </p:cNvSpPr>
          <p:nvPr>
            <p:ph idx="1"/>
          </p:nvPr>
        </p:nvSpPr>
        <p:spPr>
          <a:xfrm>
            <a:off x="1800225" y="1371600"/>
            <a:ext cx="6227763" cy="3536950"/>
          </a:xfrm>
        </p:spPr>
        <p:txBody>
          <a:bodyPr/>
          <a:lstStyle/>
          <a:p>
            <a:pPr eaLnBrk="1" hangingPunct="1">
              <a:spcBef>
                <a:spcPct val="50000"/>
              </a:spcBef>
              <a:buClr>
                <a:srgbClr val="FF0000"/>
              </a:buClr>
              <a:buFont typeface="Wingdings" panose="05000000000000000000" pitchFamily="2" charset="2"/>
              <a:buChar char="v"/>
            </a:pPr>
            <a:r>
              <a:rPr lang="zh-CN" altLang="en-US" sz="4000" smtClean="0">
                <a:solidFill>
                  <a:srgbClr val="0000FF"/>
                </a:solidFill>
                <a:ea typeface="黑体" panose="02010609060101010101" pitchFamily="49" charset="-122"/>
              </a:rPr>
              <a:t>顾客总体是有限的</a:t>
            </a:r>
          </a:p>
          <a:p>
            <a:pPr eaLnBrk="1" hangingPunct="1">
              <a:spcBef>
                <a:spcPct val="50000"/>
              </a:spcBef>
              <a:buClr>
                <a:srgbClr val="FF0000"/>
              </a:buClr>
              <a:buFont typeface="Wingdings" panose="05000000000000000000" pitchFamily="2" charset="2"/>
              <a:buChar char="v"/>
            </a:pPr>
            <a:r>
              <a:rPr lang="zh-CN" altLang="en-US" sz="4000" smtClean="0">
                <a:solidFill>
                  <a:srgbClr val="0000FF"/>
                </a:solidFill>
                <a:ea typeface="黑体" panose="02010609060101010101" pitchFamily="49" charset="-122"/>
              </a:rPr>
              <a:t>输入过程是简单流</a:t>
            </a:r>
          </a:p>
          <a:p>
            <a:pPr eaLnBrk="1" hangingPunct="1">
              <a:spcBef>
                <a:spcPct val="50000"/>
              </a:spcBef>
              <a:buClr>
                <a:srgbClr val="FF0000"/>
              </a:buClr>
              <a:buFont typeface="Wingdings" panose="05000000000000000000" pitchFamily="2" charset="2"/>
              <a:buChar char="v"/>
            </a:pPr>
            <a:r>
              <a:rPr lang="zh-CN" altLang="en-US" sz="4000" smtClean="0">
                <a:solidFill>
                  <a:srgbClr val="0000FF"/>
                </a:solidFill>
                <a:ea typeface="黑体" panose="02010609060101010101" pitchFamily="49" charset="-122"/>
              </a:rPr>
              <a:t>服务时间服从负指数分布</a:t>
            </a:r>
          </a:p>
        </p:txBody>
      </p:sp>
      <p:sp>
        <p:nvSpPr>
          <p:cNvPr id="260100" name="Rectangle 4"/>
          <p:cNvSpPr>
            <a:spLocks noChangeArrowheads="1"/>
          </p:cNvSpPr>
          <p:nvPr/>
        </p:nvSpPr>
        <p:spPr bwMode="auto">
          <a:xfrm>
            <a:off x="2057400" y="5334000"/>
            <a:ext cx="57150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
                <a:srgbClr val="FF0000"/>
              </a:buClr>
              <a:buFont typeface="Wingdings" panose="05000000000000000000" pitchFamily="2" charset="2"/>
              <a:buNone/>
            </a:pPr>
            <a:r>
              <a:rPr lang="zh-CN" altLang="en-US" sz="4000">
                <a:solidFill>
                  <a:srgbClr val="FF0000"/>
                </a:solidFill>
              </a:rPr>
              <a:t>典型例子：机器维修模型</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2A033294-3990-4DB7-9EB4-466F970F0655}" type="datetime1">
              <a:rPr lang="zh-CN" altLang="en-US"/>
              <a:pPr>
                <a:defRPr/>
              </a:pPr>
              <a:t>2019/11/6</a:t>
            </a:fld>
            <a:endParaRPr lang="en-US" altLang="zh-CN"/>
          </a:p>
        </p:txBody>
      </p:sp>
      <p:sp>
        <p:nvSpPr>
          <p:cNvPr id="1639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984B2FFA-E761-495D-874F-5657D42857BD}" type="slidenum">
              <a:rPr lang="zh-CN" altLang="en-US" sz="1800" smtClean="0">
                <a:solidFill>
                  <a:srgbClr val="00FF00"/>
                </a:solidFill>
                <a:ea typeface="宋体" panose="02010600030101010101" pitchFamily="2" charset="-122"/>
              </a:rPr>
              <a:pPr/>
              <a:t>6</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0100"/>
                                        </p:tgtEl>
                                        <p:attrNameLst>
                                          <p:attrName>style.visibility</p:attrName>
                                        </p:attrNameLst>
                                      </p:cBhvr>
                                      <p:to>
                                        <p:strVal val="visible"/>
                                      </p:to>
                                    </p:set>
                                    <p:anim calcmode="lin" valueType="num">
                                      <p:cBhvr additive="base">
                                        <p:cTn id="25" dur="500" fill="hold"/>
                                        <p:tgtEl>
                                          <p:spTgt spid="260100"/>
                                        </p:tgtEl>
                                        <p:attrNameLst>
                                          <p:attrName>ppt_x</p:attrName>
                                        </p:attrNameLst>
                                      </p:cBhvr>
                                      <p:tavLst>
                                        <p:tav tm="0">
                                          <p:val>
                                            <p:strVal val="#ppt_x"/>
                                          </p:val>
                                        </p:tav>
                                        <p:tav tm="100000">
                                          <p:val>
                                            <p:strVal val="#ppt_x"/>
                                          </p:val>
                                        </p:tav>
                                      </p:tavLst>
                                    </p:anim>
                                    <p:anim calcmode="lin" valueType="num">
                                      <p:cBhvr additive="base">
                                        <p:cTn id="26" dur="500" fill="hold"/>
                                        <p:tgtEl>
                                          <p:spTgt spid="260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P spid="26010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§6.1  M/M/c/m/m</a:t>
            </a:r>
            <a:r>
              <a:rPr lang="zh-CN" altLang="en-US" smtClean="0">
                <a:ea typeface="黑体" panose="02010609060101010101" pitchFamily="49" charset="-122"/>
              </a:rPr>
              <a:t>系统</a:t>
            </a:r>
            <a:endParaRPr lang="zh-CN" altLang="en-US" smtClean="0">
              <a:ea typeface="黑体" panose="02010609060101010101" pitchFamily="49" charset="-122"/>
              <a:sym typeface="Symbol" panose="05050102010706020507" pitchFamily="18" charset="2"/>
            </a:endParaRPr>
          </a:p>
        </p:txBody>
      </p:sp>
      <p:sp>
        <p:nvSpPr>
          <p:cNvPr id="261123" name="Rectangle 3"/>
          <p:cNvSpPr>
            <a:spLocks noGrp="1" noChangeArrowheads="1"/>
          </p:cNvSpPr>
          <p:nvPr>
            <p:ph idx="1"/>
          </p:nvPr>
        </p:nvSpPr>
        <p:spPr>
          <a:xfrm>
            <a:off x="1143000" y="990600"/>
            <a:ext cx="7804150" cy="5541963"/>
          </a:xfrm>
        </p:spPr>
        <p:txBody>
          <a:bodyPr/>
          <a:lstStyle/>
          <a:p>
            <a:pPr marL="457200" indent="-457200" eaLnBrk="1" hangingPunct="1"/>
            <a:r>
              <a:rPr lang="zh-CN" altLang="en-US" smtClean="0">
                <a:solidFill>
                  <a:srgbClr val="0000FF"/>
                </a:solidFill>
                <a:ea typeface="黑体" panose="02010609060101010101" pitchFamily="49" charset="-122"/>
              </a:rPr>
              <a:t>问题的叙述</a:t>
            </a:r>
          </a:p>
          <a:p>
            <a:pPr marL="457200" indent="-457200" eaLnBrk="1" hangingPunct="1">
              <a:lnSpc>
                <a:spcPct val="150000"/>
              </a:lnSpc>
              <a:buClr>
                <a:srgbClr val="CC00CC"/>
              </a:buClr>
              <a:buFont typeface="Wingdings" panose="05000000000000000000" pitchFamily="2" charset="2"/>
              <a:buChar char="v"/>
            </a:pPr>
            <a:r>
              <a:rPr lang="en-US" altLang="zh-CN" sz="2000" smtClean="0">
                <a:ea typeface="黑体" panose="02010609060101010101" pitchFamily="49" charset="-122"/>
              </a:rPr>
              <a:t>c</a:t>
            </a:r>
            <a:r>
              <a:rPr lang="zh-CN" altLang="en-US" sz="2000" smtClean="0">
                <a:ea typeface="黑体" panose="02010609060101010101" pitchFamily="49" charset="-122"/>
              </a:rPr>
              <a:t>个工人共同看管</a:t>
            </a:r>
            <a:r>
              <a:rPr lang="en-US" altLang="zh-CN" sz="2000" smtClean="0">
                <a:ea typeface="黑体" panose="02010609060101010101" pitchFamily="49" charset="-122"/>
              </a:rPr>
              <a:t>m(m</a:t>
            </a:r>
            <a:r>
              <a:rPr lang="en-US" altLang="zh-CN" sz="2000" smtClean="0">
                <a:ea typeface="黑体" panose="02010609060101010101" pitchFamily="49" charset="-122"/>
                <a:sym typeface="Symbol" panose="05050102010706020507" pitchFamily="18" charset="2"/>
              </a:rPr>
              <a:t>≥c</a:t>
            </a:r>
            <a:r>
              <a:rPr lang="en-US" altLang="zh-CN" sz="2000" smtClean="0">
                <a:ea typeface="黑体" panose="02010609060101010101" pitchFamily="49" charset="-122"/>
              </a:rPr>
              <a:t>)</a:t>
            </a:r>
            <a:r>
              <a:rPr lang="zh-CN" altLang="en-US" sz="2000" smtClean="0">
                <a:ea typeface="黑体" panose="02010609060101010101" pitchFamily="49" charset="-122"/>
              </a:rPr>
              <a:t>台机器，机器运转时会发生故障而停止生产，这时需要工人进行适当的维修，修复后立即投入运转；</a:t>
            </a:r>
          </a:p>
          <a:p>
            <a:pPr marL="457200" indent="-457200" eaLnBrk="1" hangingPunct="1">
              <a:lnSpc>
                <a:spcPct val="150000"/>
              </a:lnSpc>
              <a:buClr>
                <a:srgbClr val="CC00CC"/>
              </a:buClr>
              <a:buFont typeface="Wingdings" panose="05000000000000000000" pitchFamily="2" charset="2"/>
              <a:buChar char="v"/>
            </a:pPr>
            <a:r>
              <a:rPr lang="zh-CN" altLang="en-US" sz="2000" smtClean="0">
                <a:ea typeface="黑体" panose="02010609060101010101" pitchFamily="49" charset="-122"/>
              </a:rPr>
              <a:t>每台机器的寿命，即连续正常运转时间</a:t>
            </a:r>
            <a:r>
              <a:rPr lang="zh-CN" altLang="en-US" sz="2000" smtClean="0">
                <a:ea typeface="黑体" panose="02010609060101010101" pitchFamily="49" charset="-122"/>
                <a:sym typeface="Symbol" panose="05050102010706020507" pitchFamily="18" charset="2"/>
              </a:rPr>
              <a:t>均服从</a:t>
            </a:r>
            <a:r>
              <a:rPr lang="zh-CN" altLang="en-US" sz="2000" smtClean="0">
                <a:ea typeface="黑体" panose="02010609060101010101" pitchFamily="49" charset="-122"/>
              </a:rPr>
              <a:t>参数</a:t>
            </a:r>
            <a:r>
              <a:rPr lang="zh-CN" altLang="en-US" sz="2000" smtClean="0">
                <a:ea typeface="黑体" panose="02010609060101010101" pitchFamily="49" charset="-122"/>
                <a:sym typeface="Symbol" panose="05050102010706020507" pitchFamily="18" charset="2"/>
              </a:rPr>
              <a:t></a:t>
            </a:r>
            <a:r>
              <a:rPr lang="en-US" altLang="zh-CN" sz="2000" smtClean="0">
                <a:ea typeface="黑体" panose="02010609060101010101" pitchFamily="49" charset="-122"/>
                <a:sym typeface="Symbol" panose="05050102010706020507" pitchFamily="18" charset="2"/>
              </a:rPr>
              <a:t>(</a:t>
            </a:r>
            <a:r>
              <a:rPr lang="zh-CN" altLang="en-US" sz="2000" smtClean="0">
                <a:ea typeface="黑体" panose="02010609060101010101" pitchFamily="49" charset="-122"/>
                <a:sym typeface="Symbol" panose="05050102010706020507" pitchFamily="18" charset="2"/>
              </a:rPr>
              <a:t>＞</a:t>
            </a:r>
            <a:r>
              <a:rPr lang="en-US" altLang="zh-CN" sz="2000" smtClean="0">
                <a:ea typeface="黑体" panose="02010609060101010101" pitchFamily="49" charset="-122"/>
                <a:sym typeface="Symbol" panose="05050102010706020507" pitchFamily="18" charset="2"/>
              </a:rPr>
              <a:t>0)</a:t>
            </a:r>
            <a:r>
              <a:rPr lang="zh-CN" altLang="en-US" sz="2000" smtClean="0">
                <a:ea typeface="黑体" panose="02010609060101010101" pitchFamily="49" charset="-122"/>
              </a:rPr>
              <a:t>的负指数分布，即</a:t>
            </a:r>
            <a:r>
              <a:rPr lang="en-US" altLang="zh-CN" sz="2000" smtClean="0">
                <a:ea typeface="黑体" panose="02010609060101010101" pitchFamily="49" charset="-122"/>
              </a:rPr>
              <a:t>P(</a:t>
            </a:r>
            <a:r>
              <a:rPr lang="en-US" altLang="zh-CN" sz="2000" smtClean="0">
                <a:ea typeface="黑体" panose="02010609060101010101" pitchFamily="49" charset="-122"/>
                <a:sym typeface="Symbol" panose="05050102010706020507" pitchFamily="18" charset="2"/>
              </a:rPr>
              <a:t></a:t>
            </a:r>
            <a:r>
              <a:rPr lang="zh-CN" altLang="en-US" sz="2000" smtClean="0">
                <a:ea typeface="黑体" panose="02010609060101010101" pitchFamily="49" charset="-122"/>
              </a:rPr>
              <a:t>＞</a:t>
            </a:r>
            <a:r>
              <a:rPr lang="en-US" altLang="zh-CN" sz="2000" smtClean="0">
                <a:ea typeface="黑体" panose="02010609060101010101" pitchFamily="49" charset="-122"/>
              </a:rPr>
              <a:t>t)</a:t>
            </a:r>
            <a:r>
              <a:rPr lang="zh-CN" altLang="en-US" sz="2000" smtClean="0">
                <a:ea typeface="黑体" panose="02010609060101010101" pitchFamily="49" charset="-122"/>
              </a:rPr>
              <a:t>＝</a:t>
            </a:r>
            <a:r>
              <a:rPr lang="en-US" altLang="zh-CN" sz="2000" smtClean="0">
                <a:ea typeface="黑体" panose="02010609060101010101" pitchFamily="49" charset="-122"/>
              </a:rPr>
              <a:t>e</a:t>
            </a:r>
            <a:r>
              <a:rPr lang="en-US" altLang="zh-CN" sz="2000" baseline="30000" smtClean="0">
                <a:ea typeface="黑体" panose="02010609060101010101" pitchFamily="49" charset="-122"/>
              </a:rPr>
              <a:t>-</a:t>
            </a:r>
            <a:r>
              <a:rPr lang="en-US" altLang="zh-CN" sz="2000" baseline="30000" smtClean="0">
                <a:ea typeface="黑体" panose="02010609060101010101" pitchFamily="49" charset="-122"/>
                <a:sym typeface="Symbol" panose="05050102010706020507" pitchFamily="18" charset="2"/>
              </a:rPr>
              <a:t>t</a:t>
            </a:r>
            <a:r>
              <a:rPr lang="zh-CN" altLang="en-US" sz="2000" smtClean="0">
                <a:ea typeface="黑体" panose="02010609060101010101" pitchFamily="49" charset="-122"/>
              </a:rPr>
              <a:t>，</a:t>
            </a:r>
            <a:r>
              <a:rPr lang="en-US" altLang="zh-CN" sz="2000" smtClean="0">
                <a:ea typeface="黑体" panose="02010609060101010101" pitchFamily="49" charset="-122"/>
              </a:rPr>
              <a:t>t</a:t>
            </a:r>
            <a:r>
              <a:rPr lang="en-US" altLang="zh-CN" sz="2000" smtClean="0">
                <a:ea typeface="黑体" panose="02010609060101010101" pitchFamily="49" charset="-122"/>
                <a:sym typeface="Symbol" panose="05050102010706020507" pitchFamily="18" charset="2"/>
              </a:rPr>
              <a:t>≥0</a:t>
            </a:r>
            <a:r>
              <a:rPr lang="zh-CN" altLang="en-US" sz="2000" smtClean="0">
                <a:ea typeface="黑体" panose="02010609060101010101" pitchFamily="49" charset="-122"/>
              </a:rPr>
              <a:t>；</a:t>
            </a:r>
          </a:p>
          <a:p>
            <a:pPr marL="457200" indent="-457200" eaLnBrk="1" hangingPunct="1">
              <a:lnSpc>
                <a:spcPct val="150000"/>
              </a:lnSpc>
              <a:buClr>
                <a:srgbClr val="CC00CC"/>
              </a:buClr>
              <a:buFont typeface="Wingdings" panose="05000000000000000000" pitchFamily="2" charset="2"/>
              <a:buChar char="v"/>
            </a:pPr>
            <a:r>
              <a:rPr lang="en-US" altLang="zh-CN" sz="2000" smtClean="0">
                <a:ea typeface="黑体" panose="02010609060101010101" pitchFamily="49" charset="-122"/>
              </a:rPr>
              <a:t>m</a:t>
            </a:r>
            <a:r>
              <a:rPr lang="zh-CN" altLang="en-US" sz="2000" smtClean="0">
                <a:ea typeface="黑体" panose="02010609060101010101" pitchFamily="49" charset="-122"/>
              </a:rPr>
              <a:t>台机器各自独立运转，一旦发生故障，有空闲的工人立即对其进行修理，每个工人对每台发生故障的机器的修理时间</a:t>
            </a:r>
            <a:r>
              <a:rPr lang="zh-CN" altLang="en-US" sz="2000" smtClean="0">
                <a:ea typeface="黑体" panose="02010609060101010101" pitchFamily="49" charset="-122"/>
                <a:sym typeface="Symbol" panose="05050102010706020507" pitchFamily="18" charset="2"/>
              </a:rPr>
              <a:t>均服从</a:t>
            </a:r>
            <a:r>
              <a:rPr lang="zh-CN" altLang="en-US" sz="2000" smtClean="0">
                <a:ea typeface="黑体" panose="02010609060101010101" pitchFamily="49" charset="-122"/>
              </a:rPr>
              <a:t>参数为</a:t>
            </a:r>
            <a:r>
              <a:rPr lang="zh-CN" altLang="en-US" sz="2000" smtClean="0">
                <a:ea typeface="黑体" panose="02010609060101010101" pitchFamily="49" charset="-122"/>
                <a:sym typeface="Symbol" panose="05050102010706020507" pitchFamily="18" charset="2"/>
              </a:rPr>
              <a:t></a:t>
            </a:r>
            <a:r>
              <a:rPr lang="en-US" altLang="zh-CN" sz="2000" smtClean="0">
                <a:ea typeface="黑体" panose="02010609060101010101" pitchFamily="49" charset="-122"/>
                <a:sym typeface="Symbol" panose="05050102010706020507" pitchFamily="18" charset="2"/>
              </a:rPr>
              <a:t>(</a:t>
            </a:r>
            <a:r>
              <a:rPr lang="zh-CN" altLang="en-US" sz="2000" smtClean="0">
                <a:ea typeface="黑体" panose="02010609060101010101" pitchFamily="49" charset="-122"/>
                <a:sym typeface="Symbol" panose="05050102010706020507" pitchFamily="18" charset="2"/>
              </a:rPr>
              <a:t>＞</a:t>
            </a:r>
            <a:r>
              <a:rPr lang="en-US" altLang="zh-CN" sz="2000" smtClean="0">
                <a:ea typeface="黑体" panose="02010609060101010101" pitchFamily="49" charset="-122"/>
                <a:sym typeface="Symbol" panose="05050102010706020507" pitchFamily="18" charset="2"/>
              </a:rPr>
              <a:t>0)</a:t>
            </a:r>
            <a:r>
              <a:rPr lang="zh-CN" altLang="en-US" sz="2000" smtClean="0">
                <a:ea typeface="黑体" panose="02010609060101010101" pitchFamily="49" charset="-122"/>
              </a:rPr>
              <a:t>的负指数分布；</a:t>
            </a:r>
          </a:p>
          <a:p>
            <a:pPr marL="457200" indent="-457200" eaLnBrk="1" hangingPunct="1">
              <a:lnSpc>
                <a:spcPct val="150000"/>
              </a:lnSpc>
              <a:buClr>
                <a:srgbClr val="CC00CC"/>
              </a:buClr>
              <a:buFont typeface="Wingdings" panose="05000000000000000000" pitchFamily="2" charset="2"/>
              <a:buChar char="v"/>
            </a:pPr>
            <a:r>
              <a:rPr lang="zh-CN" altLang="en-US" sz="2000" smtClean="0">
                <a:ea typeface="黑体" panose="02010609060101010101" pitchFamily="49" charset="-122"/>
              </a:rPr>
              <a:t>如果没有空闲的工人，发生故障的机器就等待修理，直到有空闲的工人为止；</a:t>
            </a:r>
          </a:p>
          <a:p>
            <a:pPr marL="457200" indent="-457200" eaLnBrk="1" hangingPunct="1">
              <a:lnSpc>
                <a:spcPct val="150000"/>
              </a:lnSpc>
              <a:buClr>
                <a:srgbClr val="CC00CC"/>
              </a:buClr>
              <a:buFont typeface="Wingdings" panose="05000000000000000000" pitchFamily="2" charset="2"/>
              <a:buChar char="v"/>
            </a:pPr>
            <a:r>
              <a:rPr lang="zh-CN" altLang="en-US" sz="2000" smtClean="0">
                <a:ea typeface="黑体" panose="02010609060101010101" pitchFamily="49" charset="-122"/>
              </a:rPr>
              <a:t>每台机器的运转相互独立，修理与运转相互独立，每个工人之间的修理也相互独立。</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6" name="日期占位符 5"/>
          <p:cNvSpPr>
            <a:spLocks noGrp="1"/>
          </p:cNvSpPr>
          <p:nvPr>
            <p:ph type="dt" sz="quarter" idx="10"/>
          </p:nvPr>
        </p:nvSpPr>
        <p:spPr/>
        <p:txBody>
          <a:bodyPr/>
          <a:lstStyle/>
          <a:p>
            <a:pPr>
              <a:defRPr/>
            </a:pPr>
            <a:fld id="{D6AF625C-2660-459D-B5A0-58B1A7051AF3}" type="datetime1">
              <a:rPr lang="zh-CN" altLang="en-US"/>
              <a:pPr>
                <a:defRPr/>
              </a:pPr>
              <a:t>2019/11/6</a:t>
            </a:fld>
            <a:endParaRPr lang="en-US" altLang="zh-CN"/>
          </a:p>
        </p:txBody>
      </p:sp>
      <p:sp>
        <p:nvSpPr>
          <p:cNvPr id="184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98077B7E-0C21-4DFD-85BA-3297B3B07197}" type="slidenum">
              <a:rPr lang="zh-CN" altLang="en-US" sz="1800" smtClean="0">
                <a:solidFill>
                  <a:srgbClr val="00FF00"/>
                </a:solidFill>
                <a:ea typeface="宋体" panose="02010600030101010101" pitchFamily="2" charset="-122"/>
              </a:rPr>
              <a:pPr/>
              <a:t>7</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wipe(left)">
                                      <p:cBhvr>
                                        <p:cTn id="7" dur="500"/>
                                        <p:tgtEl>
                                          <p:spTgt spid="261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wipe(left)">
                                      <p:cBhvr>
                                        <p:cTn id="12" dur="500"/>
                                        <p:tgtEl>
                                          <p:spTgt spid="261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wipe(left)">
                                      <p:cBhvr>
                                        <p:cTn id="17" dur="500"/>
                                        <p:tgtEl>
                                          <p:spTgt spid="261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1123">
                                            <p:txEl>
                                              <p:pRg st="3" end="3"/>
                                            </p:txEl>
                                          </p:spTgt>
                                        </p:tgtEl>
                                        <p:attrNameLst>
                                          <p:attrName>style.visibility</p:attrName>
                                        </p:attrNameLst>
                                      </p:cBhvr>
                                      <p:to>
                                        <p:strVal val="visible"/>
                                      </p:to>
                                    </p:set>
                                    <p:animEffect transition="in" filter="wipe(left)">
                                      <p:cBhvr>
                                        <p:cTn id="22" dur="500"/>
                                        <p:tgtEl>
                                          <p:spTgt spid="261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1123">
                                            <p:txEl>
                                              <p:pRg st="4" end="4"/>
                                            </p:txEl>
                                          </p:spTgt>
                                        </p:tgtEl>
                                        <p:attrNameLst>
                                          <p:attrName>style.visibility</p:attrName>
                                        </p:attrNameLst>
                                      </p:cBhvr>
                                      <p:to>
                                        <p:strVal val="visible"/>
                                      </p:to>
                                    </p:set>
                                    <p:animEffect transition="in" filter="wipe(left)">
                                      <p:cBhvr>
                                        <p:cTn id="27" dur="500"/>
                                        <p:tgtEl>
                                          <p:spTgt spid="261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1123">
                                            <p:txEl>
                                              <p:pRg st="5" end="5"/>
                                            </p:txEl>
                                          </p:spTgt>
                                        </p:tgtEl>
                                        <p:attrNameLst>
                                          <p:attrName>style.visibility</p:attrName>
                                        </p:attrNameLst>
                                      </p:cBhvr>
                                      <p:to>
                                        <p:strVal val="visible"/>
                                      </p:to>
                                    </p:set>
                                    <p:animEffect transition="in" filter="wipe(left)">
                                      <p:cBhvr>
                                        <p:cTn id="32" dur="500"/>
                                        <p:tgtEl>
                                          <p:spTgt spid="261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2.</a:t>
            </a:r>
            <a:r>
              <a:rPr lang="zh-CN" altLang="en-US" smtClean="0">
                <a:ea typeface="黑体" panose="02010609060101010101" pitchFamily="49" charset="-122"/>
              </a:rPr>
              <a:t>故障的机器数</a:t>
            </a:r>
          </a:p>
        </p:txBody>
      </p:sp>
      <p:sp>
        <p:nvSpPr>
          <p:cNvPr id="262147" name="Rectangle 3"/>
          <p:cNvSpPr>
            <a:spLocks noGrp="1" noChangeArrowheads="1"/>
          </p:cNvSpPr>
          <p:nvPr>
            <p:ph idx="1"/>
          </p:nvPr>
        </p:nvSpPr>
        <p:spPr>
          <a:xfrm>
            <a:off x="685800" y="1066800"/>
            <a:ext cx="8153400" cy="438150"/>
          </a:xfrm>
        </p:spPr>
        <p:txBody>
          <a:bodyPr/>
          <a:lstStyle/>
          <a:p>
            <a:pPr eaLnBrk="1" hangingPunct="1">
              <a:buFont typeface="Wingdings" panose="05000000000000000000" pitchFamily="2" charset="2"/>
              <a:buNone/>
            </a:pPr>
            <a:r>
              <a:rPr lang="en-US" altLang="zh-CN" sz="2400" smtClean="0">
                <a:ea typeface="黑体" panose="02010609060101010101" pitchFamily="49" charset="-122"/>
              </a:rPr>
              <a:t>	    </a:t>
            </a:r>
            <a:r>
              <a:rPr lang="zh-CN" altLang="en-US" sz="2400" smtClean="0">
                <a:ea typeface="黑体" panose="02010609060101010101" pitchFamily="49" charset="-122"/>
              </a:rPr>
              <a:t>假定</a:t>
            </a:r>
            <a:r>
              <a:rPr lang="en-US" altLang="zh-CN" sz="2400" smtClean="0">
                <a:ea typeface="黑体" panose="02010609060101010101" pitchFamily="49" charset="-122"/>
              </a:rPr>
              <a:t>N(t)</a:t>
            </a:r>
            <a:r>
              <a:rPr lang="zh-CN" altLang="en-US" sz="2400" smtClean="0">
                <a:ea typeface="黑体" panose="02010609060101010101" pitchFamily="49" charset="-122"/>
              </a:rPr>
              <a:t>表示在时刻</a:t>
            </a:r>
            <a:r>
              <a:rPr lang="en-US" altLang="zh-CN" sz="2400" smtClean="0">
                <a:ea typeface="黑体" panose="02010609060101010101" pitchFamily="49" charset="-122"/>
              </a:rPr>
              <a:t>t</a:t>
            </a:r>
            <a:r>
              <a:rPr lang="zh-CN" altLang="en-US" sz="2400" smtClean="0">
                <a:ea typeface="黑体" panose="02010609060101010101" pitchFamily="49" charset="-122"/>
              </a:rPr>
              <a:t>发生故障的机器数，</a:t>
            </a:r>
            <a:r>
              <a:rPr lang="zh-CN" altLang="en-US" sz="2400" smtClean="0">
                <a:ea typeface="黑体" panose="02010609060101010101" pitchFamily="49" charset="-122"/>
                <a:sym typeface="Symbol" panose="05050102010706020507" pitchFamily="18" charset="2"/>
              </a:rPr>
              <a:t>令</a:t>
            </a:r>
          </a:p>
        </p:txBody>
      </p:sp>
      <p:sp>
        <p:nvSpPr>
          <p:cNvPr id="262148" name="Rectangle 4"/>
          <p:cNvSpPr>
            <a:spLocks noChangeArrowheads="1"/>
          </p:cNvSpPr>
          <p:nvPr/>
        </p:nvSpPr>
        <p:spPr bwMode="auto">
          <a:xfrm>
            <a:off x="1143000" y="1582738"/>
            <a:ext cx="7772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ij</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P{N(t+t)</a:t>
            </a:r>
            <a:r>
              <a:rPr lang="zh-CN" altLang="en-US" sz="2400">
                <a:sym typeface="Symbol" panose="05050102010706020507" pitchFamily="18" charset="2"/>
              </a:rPr>
              <a:t>＝</a:t>
            </a:r>
            <a:r>
              <a:rPr lang="en-US" altLang="zh-CN" sz="2400">
                <a:sym typeface="Symbol" panose="05050102010706020507" pitchFamily="18" charset="2"/>
              </a:rPr>
              <a:t>j|N(t)</a:t>
            </a:r>
            <a:r>
              <a:rPr lang="zh-CN" altLang="en-US" sz="2400">
                <a:sym typeface="Symbol" panose="05050102010706020507" pitchFamily="18" charset="2"/>
              </a:rPr>
              <a:t>＝</a:t>
            </a:r>
            <a:r>
              <a:rPr lang="en-US" altLang="zh-CN" sz="2400">
                <a:sym typeface="Symbol" panose="05050102010706020507" pitchFamily="18" charset="2"/>
              </a:rPr>
              <a:t>i}</a:t>
            </a:r>
            <a:r>
              <a:rPr lang="zh-CN" altLang="en-US" sz="2400">
                <a:sym typeface="Symbol" panose="05050102010706020507" pitchFamily="18" charset="2"/>
              </a:rPr>
              <a:t>，</a:t>
            </a:r>
            <a:r>
              <a:rPr lang="en-US" altLang="zh-CN" sz="2400">
                <a:sym typeface="Symbol" panose="05050102010706020507" pitchFamily="18" charset="2"/>
              </a:rPr>
              <a:t>i,j</a:t>
            </a:r>
            <a:r>
              <a:rPr lang="zh-CN" altLang="en-US" sz="2400">
                <a:sym typeface="Symbol" panose="05050102010706020507" pitchFamily="18" charset="2"/>
              </a:rPr>
              <a:t>＝</a:t>
            </a:r>
            <a:r>
              <a:rPr lang="en-US" altLang="zh-CN" sz="2400">
                <a:sym typeface="Symbol" panose="05050102010706020507" pitchFamily="18" charset="2"/>
              </a:rPr>
              <a:t>0,1,2,…</a:t>
            </a:r>
          </a:p>
          <a:p>
            <a:pPr eaLnBrk="1" hangingPunct="1">
              <a:lnSpc>
                <a:spcPct val="100000"/>
              </a:lnSpc>
              <a:buClrTx/>
              <a:buFontTx/>
              <a:buNone/>
            </a:pPr>
            <a:r>
              <a:rPr lang="zh-CN" altLang="en-US" sz="2400">
                <a:sym typeface="Symbol" panose="05050102010706020507" pitchFamily="18" charset="2"/>
              </a:rPr>
              <a:t>则</a:t>
            </a:r>
          </a:p>
        </p:txBody>
      </p:sp>
      <p:sp>
        <p:nvSpPr>
          <p:cNvPr id="262149" name="Rectangle 5"/>
          <p:cNvSpPr>
            <a:spLocks noChangeArrowheads="1"/>
          </p:cNvSpPr>
          <p:nvPr/>
        </p:nvSpPr>
        <p:spPr bwMode="auto">
          <a:xfrm>
            <a:off x="1143000" y="2392363"/>
            <a:ext cx="7772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solidFill>
                  <a:srgbClr val="CC00CC"/>
                </a:solidFill>
                <a:sym typeface="Symbol" panose="05050102010706020507" pitchFamily="18" charset="2"/>
              </a:rPr>
              <a:t>1)</a:t>
            </a:r>
            <a:r>
              <a:rPr lang="en-US" altLang="zh-CN" sz="2400">
                <a:sym typeface="Symbol" panose="05050102010706020507" pitchFamily="18" charset="2"/>
              </a:rPr>
              <a:t>p</a:t>
            </a:r>
            <a:r>
              <a:rPr lang="en-US" altLang="zh-CN" sz="2400" baseline="-25000">
                <a:sym typeface="Symbol" panose="05050102010706020507" pitchFamily="18" charset="2"/>
              </a:rPr>
              <a:t>i,i+1</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P{</a:t>
            </a:r>
            <a:r>
              <a:rPr lang="zh-CN" altLang="en-US" sz="2400">
                <a:sym typeface="Symbol" panose="05050102010706020507" pitchFamily="18" charset="2"/>
              </a:rPr>
              <a:t>在</a:t>
            </a:r>
            <a:r>
              <a:rPr lang="en-US" altLang="zh-CN" sz="2400">
                <a:sym typeface="Symbol" panose="05050102010706020507" pitchFamily="18" charset="2"/>
              </a:rPr>
              <a:t>t</a:t>
            </a:r>
            <a:r>
              <a:rPr lang="zh-CN" altLang="en-US" sz="2400">
                <a:sym typeface="Symbol" panose="05050102010706020507" pitchFamily="18" charset="2"/>
              </a:rPr>
              <a:t>内</a:t>
            </a:r>
            <a:r>
              <a:rPr lang="en-US" altLang="zh-CN" sz="2400">
                <a:sym typeface="Symbol" panose="05050102010706020507" pitchFamily="18" charset="2"/>
              </a:rPr>
              <a:t>m-i</a:t>
            </a:r>
            <a:r>
              <a:rPr lang="zh-CN" altLang="en-US" sz="2400">
                <a:sym typeface="Symbol" panose="05050102010706020507" pitchFamily="18" charset="2"/>
              </a:rPr>
              <a:t>台正常的机器</a:t>
            </a:r>
          </a:p>
          <a:p>
            <a:pPr eaLnBrk="1" hangingPunct="1">
              <a:lnSpc>
                <a:spcPct val="100000"/>
              </a:lnSpc>
              <a:buClrTx/>
              <a:buFontTx/>
              <a:buNone/>
            </a:pPr>
            <a:r>
              <a:rPr lang="zh-CN" altLang="en-US" sz="2400">
                <a:sym typeface="Symbol" panose="05050102010706020507" pitchFamily="18" charset="2"/>
              </a:rPr>
              <a:t>				有一台发生故障，而修复</a:t>
            </a:r>
            <a:r>
              <a:rPr lang="en-US" altLang="zh-CN" sz="2400">
                <a:sym typeface="Symbol" panose="05050102010706020507" pitchFamily="18" charset="2"/>
              </a:rPr>
              <a:t>0</a:t>
            </a:r>
            <a:r>
              <a:rPr lang="zh-CN" altLang="en-US" sz="2400">
                <a:sym typeface="Symbol" panose="05050102010706020507" pitchFamily="18" charset="2"/>
              </a:rPr>
              <a:t>台</a:t>
            </a:r>
            <a:r>
              <a:rPr lang="en-US" altLang="zh-CN" sz="2400">
                <a:sym typeface="Symbol" panose="05050102010706020507" pitchFamily="18" charset="2"/>
              </a:rPr>
              <a:t>}</a:t>
            </a:r>
          </a:p>
        </p:txBody>
      </p:sp>
      <p:graphicFrame>
        <p:nvGraphicFramePr>
          <p:cNvPr id="262150" name="Object 6"/>
          <p:cNvGraphicFramePr>
            <a:graphicFrameLocks noChangeAspect="1"/>
          </p:cNvGraphicFramePr>
          <p:nvPr/>
        </p:nvGraphicFramePr>
        <p:xfrm>
          <a:off x="3124200" y="3200400"/>
          <a:ext cx="5010150" cy="830263"/>
        </p:xfrm>
        <a:graphic>
          <a:graphicData uri="http://schemas.openxmlformats.org/presentationml/2006/ole">
            <mc:AlternateContent xmlns:mc="http://schemas.openxmlformats.org/markup-compatibility/2006">
              <mc:Choice xmlns:v="urn:schemas-microsoft-com:vml" Requires="v">
                <p:oleObj spid="_x0000_s20510" name="公式" r:id="rId4" imgW="2603500" imgH="431800" progId="Equation.3">
                  <p:embed/>
                </p:oleObj>
              </mc:Choice>
              <mc:Fallback>
                <p:oleObj name="公式" r:id="rId4" imgW="26035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200400"/>
                        <a:ext cx="501015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1" name="Object 7"/>
          <p:cNvGraphicFramePr>
            <a:graphicFrameLocks noChangeAspect="1"/>
          </p:cNvGraphicFramePr>
          <p:nvPr/>
        </p:nvGraphicFramePr>
        <p:xfrm>
          <a:off x="1476375" y="4657725"/>
          <a:ext cx="1150938" cy="465138"/>
        </p:xfrm>
        <a:graphic>
          <a:graphicData uri="http://schemas.openxmlformats.org/presentationml/2006/ole">
            <mc:AlternateContent xmlns:mc="http://schemas.openxmlformats.org/markup-compatibility/2006">
              <mc:Choice xmlns:v="urn:schemas-microsoft-com:vml" Requires="v">
                <p:oleObj spid="_x0000_s20511" name="公式" r:id="rId6" imgW="596900" imgH="241300" progId="Equation.3">
                  <p:embed/>
                </p:oleObj>
              </mc:Choice>
              <mc:Fallback>
                <p:oleObj name="公式" r:id="rId6" imgW="596900" imgH="2413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657725"/>
                        <a:ext cx="1150938"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2" name="Object 8"/>
          <p:cNvGraphicFramePr>
            <a:graphicFrameLocks noChangeAspect="1"/>
          </p:cNvGraphicFramePr>
          <p:nvPr/>
        </p:nvGraphicFramePr>
        <p:xfrm>
          <a:off x="1538288" y="6137275"/>
          <a:ext cx="2500312" cy="392113"/>
        </p:xfrm>
        <a:graphic>
          <a:graphicData uri="http://schemas.openxmlformats.org/presentationml/2006/ole">
            <mc:AlternateContent xmlns:mc="http://schemas.openxmlformats.org/markup-compatibility/2006">
              <mc:Choice xmlns:v="urn:schemas-microsoft-com:vml" Requires="v">
                <p:oleObj spid="_x0000_s20512" name="Equation" r:id="rId8" imgW="1295400" imgH="203200" progId="Equation.3">
                  <p:embed/>
                </p:oleObj>
              </mc:Choice>
              <mc:Fallback>
                <p:oleObj name="Equation" r:id="rId8" imgW="1295400" imgH="203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8288" y="6137275"/>
                        <a:ext cx="25003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3" name="Object 9"/>
          <p:cNvGraphicFramePr>
            <a:graphicFrameLocks noChangeAspect="1"/>
          </p:cNvGraphicFramePr>
          <p:nvPr/>
        </p:nvGraphicFramePr>
        <p:xfrm>
          <a:off x="1935163" y="5214938"/>
          <a:ext cx="7043737" cy="831850"/>
        </p:xfrm>
        <a:graphic>
          <a:graphicData uri="http://schemas.openxmlformats.org/presentationml/2006/ole">
            <mc:AlternateContent xmlns:mc="http://schemas.openxmlformats.org/markup-compatibility/2006">
              <mc:Choice xmlns:v="urn:schemas-microsoft-com:vml" Requires="v">
                <p:oleObj spid="_x0000_s20513" name="Equation" r:id="rId10" imgW="3657600" imgH="431800" progId="Equation.3">
                  <p:embed/>
                </p:oleObj>
              </mc:Choice>
              <mc:Fallback>
                <p:oleObj name="Equation" r:id="rId10" imgW="36576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5163" y="5214938"/>
                        <a:ext cx="7043737"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4" name="Rectangle 10"/>
          <p:cNvSpPr>
            <a:spLocks noChangeArrowheads="1"/>
          </p:cNvSpPr>
          <p:nvPr/>
        </p:nvSpPr>
        <p:spPr bwMode="auto">
          <a:xfrm>
            <a:off x="1320800" y="4116388"/>
            <a:ext cx="178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当</a:t>
            </a:r>
            <a:r>
              <a:rPr lang="en-US" altLang="zh-CN" sz="2400">
                <a:sym typeface="Symbol" panose="05050102010706020507" pitchFamily="18" charset="2"/>
              </a:rPr>
              <a:t>0≤i</a:t>
            </a:r>
            <a:r>
              <a:rPr lang="zh-CN" altLang="en-US" sz="2400">
                <a:sym typeface="Symbol" panose="05050102010706020507" pitchFamily="18" charset="2"/>
              </a:rPr>
              <a:t>＜</a:t>
            </a:r>
            <a:r>
              <a:rPr lang="en-US" altLang="zh-CN" sz="2400">
                <a:sym typeface="Symbol" panose="05050102010706020507" pitchFamily="18" charset="2"/>
              </a:rPr>
              <a:t>c</a:t>
            </a:r>
            <a:r>
              <a:rPr lang="zh-CN" altLang="en-US" sz="2400">
                <a:sym typeface="Symbol" panose="05050102010706020507" pitchFamily="18" charset="2"/>
              </a:rPr>
              <a:t>时</a:t>
            </a:r>
          </a:p>
        </p:txBody>
      </p:sp>
      <p:graphicFrame>
        <p:nvGraphicFramePr>
          <p:cNvPr id="262155" name="Object 11"/>
          <p:cNvGraphicFramePr>
            <a:graphicFrameLocks noChangeAspect="1"/>
          </p:cNvGraphicFramePr>
          <p:nvPr/>
        </p:nvGraphicFramePr>
        <p:xfrm>
          <a:off x="2700338" y="4652963"/>
          <a:ext cx="4140200" cy="441325"/>
        </p:xfrm>
        <a:graphic>
          <a:graphicData uri="http://schemas.openxmlformats.org/presentationml/2006/ole">
            <mc:AlternateContent xmlns:mc="http://schemas.openxmlformats.org/markup-compatibility/2006">
              <mc:Choice xmlns:v="urn:schemas-microsoft-com:vml" Requires="v">
                <p:oleObj spid="_x0000_s20514" name="公式" r:id="rId12" imgW="2146300" imgH="228600" progId="Equation.3">
                  <p:embed/>
                </p:oleObj>
              </mc:Choice>
              <mc:Fallback>
                <p:oleObj name="公式" r:id="rId12" imgW="2146300" imgH="2286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338" y="4652963"/>
                        <a:ext cx="41402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0F620682-A513-409E-8AFF-A057CE9E842A}" type="datetime1">
              <a:rPr lang="zh-CN" altLang="en-US"/>
              <a:pPr>
                <a:defRPr/>
              </a:pPr>
              <a:t>2019/11/6</a:t>
            </a:fld>
            <a:endParaRPr lang="en-US" altLang="zh-CN"/>
          </a:p>
        </p:txBody>
      </p:sp>
      <p:sp>
        <p:nvSpPr>
          <p:cNvPr id="2049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AC7B2889-15AE-477A-8750-0420C08BA4D1}" type="slidenum">
              <a:rPr lang="zh-CN" altLang="en-US" sz="1800" smtClean="0">
                <a:solidFill>
                  <a:srgbClr val="00FF00"/>
                </a:solidFill>
                <a:ea typeface="宋体" panose="02010600030101010101" pitchFamily="2" charset="-122"/>
              </a:rPr>
              <a:pPr/>
              <a:t>8</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2148"/>
                                        </p:tgtEl>
                                        <p:attrNameLst>
                                          <p:attrName>style.visibility</p:attrName>
                                        </p:attrNameLst>
                                      </p:cBhvr>
                                      <p:to>
                                        <p:strVal val="visible"/>
                                      </p:to>
                                    </p:set>
                                    <p:anim calcmode="lin" valueType="num">
                                      <p:cBhvr additive="base">
                                        <p:cTn id="12" dur="500" fill="hold"/>
                                        <p:tgtEl>
                                          <p:spTgt spid="262148"/>
                                        </p:tgtEl>
                                        <p:attrNameLst>
                                          <p:attrName>ppt_x</p:attrName>
                                        </p:attrNameLst>
                                      </p:cBhvr>
                                      <p:tavLst>
                                        <p:tav tm="0">
                                          <p:val>
                                            <p:strVal val="#ppt_x"/>
                                          </p:val>
                                        </p:tav>
                                        <p:tav tm="100000">
                                          <p:val>
                                            <p:strVal val="#ppt_x"/>
                                          </p:val>
                                        </p:tav>
                                      </p:tavLst>
                                    </p:anim>
                                    <p:anim calcmode="lin" valueType="num">
                                      <p:cBhvr additive="base">
                                        <p:cTn id="13"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2149"/>
                                        </p:tgtEl>
                                        <p:attrNameLst>
                                          <p:attrName>style.visibility</p:attrName>
                                        </p:attrNameLst>
                                      </p:cBhvr>
                                      <p:to>
                                        <p:strVal val="visible"/>
                                      </p:to>
                                    </p:set>
                                    <p:anim calcmode="lin" valueType="num">
                                      <p:cBhvr additive="base">
                                        <p:cTn id="18" dur="500" fill="hold"/>
                                        <p:tgtEl>
                                          <p:spTgt spid="262149"/>
                                        </p:tgtEl>
                                        <p:attrNameLst>
                                          <p:attrName>ppt_x</p:attrName>
                                        </p:attrNameLst>
                                      </p:cBhvr>
                                      <p:tavLst>
                                        <p:tav tm="0">
                                          <p:val>
                                            <p:strVal val="#ppt_x"/>
                                          </p:val>
                                        </p:tav>
                                        <p:tav tm="100000">
                                          <p:val>
                                            <p:strVal val="#ppt_x"/>
                                          </p:val>
                                        </p:tav>
                                      </p:tavLst>
                                    </p:anim>
                                    <p:anim calcmode="lin" valueType="num">
                                      <p:cBhvr additive="base">
                                        <p:cTn id="19" dur="500" fill="hold"/>
                                        <p:tgtEl>
                                          <p:spTgt spid="262149"/>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62150"/>
                                        </p:tgtEl>
                                        <p:attrNameLst>
                                          <p:attrName>style.visibility</p:attrName>
                                        </p:attrNameLst>
                                      </p:cBhvr>
                                      <p:to>
                                        <p:strVal val="visible"/>
                                      </p:to>
                                    </p:set>
                                    <p:anim calcmode="lin" valueType="num">
                                      <p:cBhvr additive="base">
                                        <p:cTn id="23" dur="500" fill="hold"/>
                                        <p:tgtEl>
                                          <p:spTgt spid="262150"/>
                                        </p:tgtEl>
                                        <p:attrNameLst>
                                          <p:attrName>ppt_x</p:attrName>
                                        </p:attrNameLst>
                                      </p:cBhvr>
                                      <p:tavLst>
                                        <p:tav tm="0">
                                          <p:val>
                                            <p:strVal val="#ppt_x"/>
                                          </p:val>
                                        </p:tav>
                                        <p:tav tm="100000">
                                          <p:val>
                                            <p:strVal val="#ppt_x"/>
                                          </p:val>
                                        </p:tav>
                                      </p:tavLst>
                                    </p:anim>
                                    <p:anim calcmode="lin" valueType="num">
                                      <p:cBhvr additive="base">
                                        <p:cTn id="24" dur="500" fill="hold"/>
                                        <p:tgtEl>
                                          <p:spTgt spid="26215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2154"/>
                                        </p:tgtEl>
                                        <p:attrNameLst>
                                          <p:attrName>style.visibility</p:attrName>
                                        </p:attrNameLst>
                                      </p:cBhvr>
                                      <p:to>
                                        <p:strVal val="visible"/>
                                      </p:to>
                                    </p:set>
                                    <p:anim calcmode="lin" valueType="num">
                                      <p:cBhvr additive="base">
                                        <p:cTn id="29" dur="500" fill="hold"/>
                                        <p:tgtEl>
                                          <p:spTgt spid="262154"/>
                                        </p:tgtEl>
                                        <p:attrNameLst>
                                          <p:attrName>ppt_x</p:attrName>
                                        </p:attrNameLst>
                                      </p:cBhvr>
                                      <p:tavLst>
                                        <p:tav tm="0">
                                          <p:val>
                                            <p:strVal val="0-#ppt_w/2"/>
                                          </p:val>
                                        </p:tav>
                                        <p:tav tm="100000">
                                          <p:val>
                                            <p:strVal val="#ppt_x"/>
                                          </p:val>
                                        </p:tav>
                                      </p:tavLst>
                                    </p:anim>
                                    <p:anim calcmode="lin" valueType="num">
                                      <p:cBhvr additive="base">
                                        <p:cTn id="30" dur="500" fill="hold"/>
                                        <p:tgtEl>
                                          <p:spTgt spid="262154"/>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262151"/>
                                        </p:tgtEl>
                                        <p:attrNameLst>
                                          <p:attrName>style.visibility</p:attrName>
                                        </p:attrNameLst>
                                      </p:cBhvr>
                                      <p:to>
                                        <p:strVal val="visible"/>
                                      </p:to>
                                    </p:set>
                                    <p:anim calcmode="lin" valueType="num">
                                      <p:cBhvr additive="base">
                                        <p:cTn id="34" dur="500" fill="hold"/>
                                        <p:tgtEl>
                                          <p:spTgt spid="262151"/>
                                        </p:tgtEl>
                                        <p:attrNameLst>
                                          <p:attrName>ppt_x</p:attrName>
                                        </p:attrNameLst>
                                      </p:cBhvr>
                                      <p:tavLst>
                                        <p:tav tm="0">
                                          <p:val>
                                            <p:strVal val="#ppt_x"/>
                                          </p:val>
                                        </p:tav>
                                        <p:tav tm="100000">
                                          <p:val>
                                            <p:strVal val="#ppt_x"/>
                                          </p:val>
                                        </p:tav>
                                      </p:tavLst>
                                    </p:anim>
                                    <p:anim calcmode="lin" valueType="num">
                                      <p:cBhvr additive="base">
                                        <p:cTn id="35" dur="500" fill="hold"/>
                                        <p:tgtEl>
                                          <p:spTgt spid="262151"/>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62155"/>
                                        </p:tgtEl>
                                        <p:attrNameLst>
                                          <p:attrName>style.visibility</p:attrName>
                                        </p:attrNameLst>
                                      </p:cBhvr>
                                      <p:to>
                                        <p:strVal val="visible"/>
                                      </p:to>
                                    </p:set>
                                    <p:anim calcmode="lin" valueType="num">
                                      <p:cBhvr additive="base">
                                        <p:cTn id="40" dur="500" fill="hold"/>
                                        <p:tgtEl>
                                          <p:spTgt spid="262155"/>
                                        </p:tgtEl>
                                        <p:attrNameLst>
                                          <p:attrName>ppt_x</p:attrName>
                                        </p:attrNameLst>
                                      </p:cBhvr>
                                      <p:tavLst>
                                        <p:tav tm="0">
                                          <p:val>
                                            <p:strVal val="#ppt_x"/>
                                          </p:val>
                                        </p:tav>
                                        <p:tav tm="100000">
                                          <p:val>
                                            <p:strVal val="#ppt_x"/>
                                          </p:val>
                                        </p:tav>
                                      </p:tavLst>
                                    </p:anim>
                                    <p:anim calcmode="lin" valueType="num">
                                      <p:cBhvr additive="base">
                                        <p:cTn id="41" dur="500" fill="hold"/>
                                        <p:tgtEl>
                                          <p:spTgt spid="262155"/>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 presetClass="entr" presetSubtype="4" fill="hold" nodeType="afterEffect">
                                  <p:stCondLst>
                                    <p:cond delay="0"/>
                                  </p:stCondLst>
                                  <p:childTnLst>
                                    <p:set>
                                      <p:cBhvr>
                                        <p:cTn id="44" dur="1" fill="hold">
                                          <p:stCondLst>
                                            <p:cond delay="0"/>
                                          </p:stCondLst>
                                        </p:cTn>
                                        <p:tgtEl>
                                          <p:spTgt spid="262153"/>
                                        </p:tgtEl>
                                        <p:attrNameLst>
                                          <p:attrName>style.visibility</p:attrName>
                                        </p:attrNameLst>
                                      </p:cBhvr>
                                      <p:to>
                                        <p:strVal val="visible"/>
                                      </p:to>
                                    </p:set>
                                    <p:anim calcmode="lin" valueType="num">
                                      <p:cBhvr additive="base">
                                        <p:cTn id="45" dur="500" fill="hold"/>
                                        <p:tgtEl>
                                          <p:spTgt spid="262153"/>
                                        </p:tgtEl>
                                        <p:attrNameLst>
                                          <p:attrName>ppt_x</p:attrName>
                                        </p:attrNameLst>
                                      </p:cBhvr>
                                      <p:tavLst>
                                        <p:tav tm="0">
                                          <p:val>
                                            <p:strVal val="#ppt_x"/>
                                          </p:val>
                                        </p:tav>
                                        <p:tav tm="100000">
                                          <p:val>
                                            <p:strVal val="#ppt_x"/>
                                          </p:val>
                                        </p:tav>
                                      </p:tavLst>
                                    </p:anim>
                                    <p:anim calcmode="lin" valueType="num">
                                      <p:cBhvr additive="base">
                                        <p:cTn id="46" dur="500" fill="hold"/>
                                        <p:tgtEl>
                                          <p:spTgt spid="262153"/>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262152"/>
                                        </p:tgtEl>
                                        <p:attrNameLst>
                                          <p:attrName>style.visibility</p:attrName>
                                        </p:attrNameLst>
                                      </p:cBhvr>
                                      <p:to>
                                        <p:strVal val="visible"/>
                                      </p:to>
                                    </p:set>
                                    <p:anim calcmode="lin" valueType="num">
                                      <p:cBhvr additive="base">
                                        <p:cTn id="51" dur="500" fill="hold"/>
                                        <p:tgtEl>
                                          <p:spTgt spid="262152"/>
                                        </p:tgtEl>
                                        <p:attrNameLst>
                                          <p:attrName>ppt_x</p:attrName>
                                        </p:attrNameLst>
                                      </p:cBhvr>
                                      <p:tavLst>
                                        <p:tav tm="0">
                                          <p:val>
                                            <p:strVal val="#ppt_x"/>
                                          </p:val>
                                        </p:tav>
                                        <p:tav tm="100000">
                                          <p:val>
                                            <p:strVal val="#ppt_x"/>
                                          </p:val>
                                        </p:tav>
                                      </p:tavLst>
                                    </p:anim>
                                    <p:anim calcmode="lin" valueType="num">
                                      <p:cBhvr additive="base">
                                        <p:cTn id="52" dur="500" fill="hold"/>
                                        <p:tgtEl>
                                          <p:spTgt spid="262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advAuto="0"/>
      <p:bldP spid="262148" grpId="0" autoUpdateAnimBg="0"/>
      <p:bldP spid="262149" grpId="0" autoUpdateAnimBg="0"/>
      <p:bldP spid="26215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故障的机器数</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1)</a:t>
            </a:r>
          </a:p>
        </p:txBody>
      </p:sp>
      <p:sp>
        <p:nvSpPr>
          <p:cNvPr id="263171" name="Rectangle 3"/>
          <p:cNvSpPr>
            <a:spLocks noGrp="1" noChangeArrowheads="1"/>
          </p:cNvSpPr>
          <p:nvPr>
            <p:ph idx="1"/>
          </p:nvPr>
        </p:nvSpPr>
        <p:spPr>
          <a:xfrm>
            <a:off x="1143000" y="3541713"/>
            <a:ext cx="2492375" cy="365125"/>
          </a:xfrm>
        </p:spPr>
        <p:txBody>
          <a:bodyPr/>
          <a:lstStyle/>
          <a:p>
            <a:pPr eaLnBrk="1" hangingPunct="1">
              <a:lnSpc>
                <a:spcPct val="100000"/>
              </a:lnSpc>
              <a:buClr>
                <a:srgbClr val="CC00CC"/>
              </a:buClr>
              <a:buFontTx/>
              <a:buAutoNum type="arabicParenR" startAt="2"/>
            </a:pP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i,i-1</a:t>
            </a:r>
            <a:r>
              <a:rPr lang="en-US" altLang="zh-CN" sz="2400" smtClean="0">
                <a:ea typeface="黑体" panose="02010609060101010101" pitchFamily="49" charset="-122"/>
                <a:sym typeface="Symbol" panose="05050102010706020507" pitchFamily="18" charset="2"/>
              </a:rPr>
              <a:t>(t)</a:t>
            </a:r>
          </a:p>
        </p:txBody>
      </p:sp>
      <p:sp>
        <p:nvSpPr>
          <p:cNvPr id="263172" name="Rectangle 4"/>
          <p:cNvSpPr>
            <a:spLocks noChangeArrowheads="1"/>
          </p:cNvSpPr>
          <p:nvPr/>
        </p:nvSpPr>
        <p:spPr bwMode="auto">
          <a:xfrm>
            <a:off x="1066800" y="5638800"/>
            <a:ext cx="7848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00CC"/>
              </a:buClr>
              <a:buFontTx/>
              <a:buAutoNum type="arabicParenR" startAt="3"/>
            </a:pPr>
            <a:r>
              <a:rPr lang="zh-CN" altLang="en-US" sz="2400">
                <a:sym typeface="Symbol" panose="05050102010706020507" pitchFamily="18" charset="2"/>
              </a:rPr>
              <a:t>类似分析可得</a:t>
            </a:r>
          </a:p>
          <a:p>
            <a:pPr algn="ctr" eaLnBrk="1" hangingPunct="1">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ij</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o(t)</a:t>
            </a:r>
            <a:r>
              <a:rPr lang="zh-CN" altLang="en-US" sz="2400">
                <a:sym typeface="Symbol" panose="05050102010706020507" pitchFamily="18" charset="2"/>
              </a:rPr>
              <a:t>，		</a:t>
            </a:r>
            <a:r>
              <a:rPr lang="en-US" altLang="zh-CN" sz="2400">
                <a:sym typeface="Symbol" panose="05050102010706020507" pitchFamily="18" charset="2"/>
              </a:rPr>
              <a:t>|i-j|≥2</a:t>
            </a:r>
          </a:p>
        </p:txBody>
      </p:sp>
      <p:graphicFrame>
        <p:nvGraphicFramePr>
          <p:cNvPr id="263173" name="Object 5"/>
          <p:cNvGraphicFramePr>
            <a:graphicFrameLocks noChangeAspect="1"/>
          </p:cNvGraphicFramePr>
          <p:nvPr/>
        </p:nvGraphicFramePr>
        <p:xfrm>
          <a:off x="3225800" y="3875088"/>
          <a:ext cx="5283200" cy="874712"/>
        </p:xfrm>
        <a:graphic>
          <a:graphicData uri="http://schemas.openxmlformats.org/presentationml/2006/ole">
            <mc:AlternateContent xmlns:mc="http://schemas.openxmlformats.org/markup-compatibility/2006">
              <mc:Choice xmlns:v="urn:schemas-microsoft-com:vml" Requires="v">
                <p:oleObj spid="_x0000_s22563" name="公式" r:id="rId4" imgW="2603500" imgH="431800" progId="Equation.3">
                  <p:embed/>
                </p:oleObj>
              </mc:Choice>
              <mc:Fallback>
                <p:oleObj name="公式" r:id="rId4" imgW="26035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5800" y="3875088"/>
                        <a:ext cx="5283200"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74" name="Object 6"/>
          <p:cNvGraphicFramePr>
            <a:graphicFrameLocks noChangeAspect="1"/>
          </p:cNvGraphicFramePr>
          <p:nvPr/>
        </p:nvGraphicFramePr>
        <p:xfrm>
          <a:off x="2582863" y="4719638"/>
          <a:ext cx="3554412" cy="950912"/>
        </p:xfrm>
        <a:graphic>
          <a:graphicData uri="http://schemas.openxmlformats.org/presentationml/2006/ole">
            <mc:AlternateContent xmlns:mc="http://schemas.openxmlformats.org/markup-compatibility/2006">
              <mc:Choice xmlns:v="urn:schemas-microsoft-com:vml" Requires="v">
                <p:oleObj spid="_x0000_s22564" name="Equation" r:id="rId6" imgW="1752600" imgH="469900" progId="Equation.3">
                  <p:embed/>
                </p:oleObj>
              </mc:Choice>
              <mc:Fallback>
                <p:oleObj name="Equation" r:id="rId6" imgW="1752600" imgH="469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2863" y="4719638"/>
                        <a:ext cx="3554412" cy="95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75" name="Object 7"/>
          <p:cNvGraphicFramePr>
            <a:graphicFrameLocks noChangeAspect="1"/>
          </p:cNvGraphicFramePr>
          <p:nvPr/>
        </p:nvGraphicFramePr>
        <p:xfrm>
          <a:off x="1476375" y="1504950"/>
          <a:ext cx="1150938" cy="466725"/>
        </p:xfrm>
        <a:graphic>
          <a:graphicData uri="http://schemas.openxmlformats.org/presentationml/2006/ole">
            <mc:AlternateContent xmlns:mc="http://schemas.openxmlformats.org/markup-compatibility/2006">
              <mc:Choice xmlns:v="urn:schemas-microsoft-com:vml" Requires="v">
                <p:oleObj spid="_x0000_s22565" name="公式" r:id="rId8" imgW="596900" imgH="241300" progId="Equation.3">
                  <p:embed/>
                </p:oleObj>
              </mc:Choice>
              <mc:Fallback>
                <p:oleObj name="公式" r:id="rId8" imgW="596900" imgH="2413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1504950"/>
                        <a:ext cx="11509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76" name="Object 8"/>
          <p:cNvGraphicFramePr>
            <a:graphicFrameLocks noChangeAspect="1"/>
          </p:cNvGraphicFramePr>
          <p:nvPr/>
        </p:nvGraphicFramePr>
        <p:xfrm>
          <a:off x="1676400" y="2754313"/>
          <a:ext cx="2500313" cy="392112"/>
        </p:xfrm>
        <a:graphic>
          <a:graphicData uri="http://schemas.openxmlformats.org/presentationml/2006/ole">
            <mc:AlternateContent xmlns:mc="http://schemas.openxmlformats.org/markup-compatibility/2006">
              <mc:Choice xmlns:v="urn:schemas-microsoft-com:vml" Requires="v">
                <p:oleObj spid="_x0000_s22566" name="Equation" r:id="rId10" imgW="1295400" imgH="203200" progId="Equation.3">
                  <p:embed/>
                </p:oleObj>
              </mc:Choice>
              <mc:Fallback>
                <p:oleObj name="Equation" r:id="rId10" imgW="1295400" imgH="2032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2754313"/>
                        <a:ext cx="25003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77" name="Object 9"/>
          <p:cNvGraphicFramePr>
            <a:graphicFrameLocks noChangeAspect="1"/>
          </p:cNvGraphicFramePr>
          <p:nvPr/>
        </p:nvGraphicFramePr>
        <p:xfrm>
          <a:off x="1897063" y="1952625"/>
          <a:ext cx="7069137" cy="831850"/>
        </p:xfrm>
        <a:graphic>
          <a:graphicData uri="http://schemas.openxmlformats.org/presentationml/2006/ole">
            <mc:AlternateContent xmlns:mc="http://schemas.openxmlformats.org/markup-compatibility/2006">
              <mc:Choice xmlns:v="urn:schemas-microsoft-com:vml" Requires="v">
                <p:oleObj spid="_x0000_s22567" name="Equation" r:id="rId12" imgW="3670300" imgH="431800" progId="Equation.3">
                  <p:embed/>
                </p:oleObj>
              </mc:Choice>
              <mc:Fallback>
                <p:oleObj name="Equation" r:id="rId12" imgW="3670300" imgH="4318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97063" y="1952625"/>
                        <a:ext cx="7069137"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78" name="Rectangle 10"/>
          <p:cNvSpPr>
            <a:spLocks noChangeArrowheads="1"/>
          </p:cNvSpPr>
          <p:nvPr/>
        </p:nvSpPr>
        <p:spPr bwMode="auto">
          <a:xfrm>
            <a:off x="1295400" y="1073150"/>
            <a:ext cx="188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当</a:t>
            </a:r>
            <a:r>
              <a:rPr lang="en-US" altLang="zh-CN" sz="2400">
                <a:sym typeface="Symbol" panose="05050102010706020507" pitchFamily="18" charset="2"/>
              </a:rPr>
              <a:t>c≤i</a:t>
            </a:r>
            <a:r>
              <a:rPr lang="zh-CN" altLang="en-US" sz="2400">
                <a:sym typeface="Symbol" panose="05050102010706020507" pitchFamily="18" charset="2"/>
              </a:rPr>
              <a:t>＜</a:t>
            </a:r>
            <a:r>
              <a:rPr lang="en-US" altLang="zh-CN" sz="2400">
                <a:sym typeface="Symbol" panose="05050102010706020507" pitchFamily="18" charset="2"/>
              </a:rPr>
              <a:t>m</a:t>
            </a:r>
            <a:r>
              <a:rPr lang="zh-CN" altLang="en-US" sz="2400">
                <a:sym typeface="Symbol" panose="05050102010706020507" pitchFamily="18" charset="2"/>
              </a:rPr>
              <a:t>时</a:t>
            </a:r>
          </a:p>
        </p:txBody>
      </p:sp>
      <p:sp>
        <p:nvSpPr>
          <p:cNvPr id="263179" name="Rectangle 11"/>
          <p:cNvSpPr>
            <a:spLocks noChangeArrowheads="1"/>
          </p:cNvSpPr>
          <p:nvPr/>
        </p:nvSpPr>
        <p:spPr bwMode="auto">
          <a:xfrm>
            <a:off x="1219200" y="3114675"/>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故</a:t>
            </a:r>
            <a:r>
              <a:rPr lang="en-US" altLang="zh-CN" sz="2400">
                <a:sym typeface="Symbol" panose="05050102010706020507" pitchFamily="18" charset="2"/>
              </a:rPr>
              <a:t>p</a:t>
            </a:r>
            <a:r>
              <a:rPr lang="en-US" altLang="zh-CN" sz="2400" baseline="-25000">
                <a:sym typeface="Symbol" panose="05050102010706020507" pitchFamily="18" charset="2"/>
              </a:rPr>
              <a:t>i,i+1</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(m-i)t+o(t)</a:t>
            </a:r>
            <a:r>
              <a:rPr lang="zh-CN" altLang="en-US" sz="2400">
                <a:sym typeface="Symbol" panose="05050102010706020507" pitchFamily="18" charset="2"/>
              </a:rPr>
              <a:t>，</a:t>
            </a:r>
            <a:r>
              <a:rPr lang="en-US" altLang="zh-CN" sz="2400">
                <a:sym typeface="Symbol" panose="05050102010706020507" pitchFamily="18" charset="2"/>
              </a:rPr>
              <a:t>0≤i</a:t>
            </a:r>
            <a:r>
              <a:rPr lang="zh-CN" altLang="en-US" sz="2400">
                <a:sym typeface="Symbol" panose="05050102010706020507" pitchFamily="18" charset="2"/>
              </a:rPr>
              <a:t>＜</a:t>
            </a:r>
            <a:r>
              <a:rPr lang="en-US" altLang="zh-CN" sz="2400">
                <a:sym typeface="Symbol" panose="05050102010706020507" pitchFamily="18" charset="2"/>
              </a:rPr>
              <a:t>m</a:t>
            </a:r>
          </a:p>
        </p:txBody>
      </p:sp>
      <p:graphicFrame>
        <p:nvGraphicFramePr>
          <p:cNvPr id="263180" name="Object 12"/>
          <p:cNvGraphicFramePr>
            <a:graphicFrameLocks noChangeAspect="1"/>
          </p:cNvGraphicFramePr>
          <p:nvPr>
            <p:extLst>
              <p:ext uri="{D42A27DB-BD31-4B8C-83A1-F6EECF244321}">
                <p14:modId xmlns:p14="http://schemas.microsoft.com/office/powerpoint/2010/main" val="3688462293"/>
              </p:ext>
            </p:extLst>
          </p:nvPr>
        </p:nvGraphicFramePr>
        <p:xfrm>
          <a:off x="2663825" y="1473200"/>
          <a:ext cx="4140200" cy="465138"/>
        </p:xfrm>
        <a:graphic>
          <a:graphicData uri="http://schemas.openxmlformats.org/presentationml/2006/ole">
            <mc:AlternateContent xmlns:mc="http://schemas.openxmlformats.org/markup-compatibility/2006">
              <mc:Choice xmlns:v="urn:schemas-microsoft-com:vml" Requires="v">
                <p:oleObj spid="_x0000_s22568" name="Equation" r:id="rId14" imgW="2145960" imgH="241200" progId="Equation.DSMT4">
                  <p:embed/>
                </p:oleObj>
              </mc:Choice>
              <mc:Fallback>
                <p:oleObj name="Equation" r:id="rId14" imgW="2145960" imgH="241200" progId="Equation.DSMT4">
                  <p:embed/>
                  <p:pic>
                    <p:nvPicPr>
                      <p:cNvPr id="0" name="Object 12"/>
                      <p:cNvPicPr>
                        <a:picLocks noChangeAspect="1" noChangeArrowheads="1"/>
                      </p:cNvPicPr>
                      <p:nvPr/>
                    </p:nvPicPr>
                    <p:blipFill>
                      <a:blip r:embed="rId15"/>
                      <a:srcRect/>
                      <a:stretch>
                        <a:fillRect/>
                      </a:stretch>
                    </p:blipFill>
                    <p:spPr bwMode="auto">
                      <a:xfrm>
                        <a:off x="2663825" y="1473200"/>
                        <a:ext cx="41402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81" name="Rectangle 13"/>
          <p:cNvSpPr>
            <a:spLocks noChangeArrowheads="1"/>
          </p:cNvSpPr>
          <p:nvPr/>
        </p:nvSpPr>
        <p:spPr bwMode="auto">
          <a:xfrm>
            <a:off x="2771775" y="3541713"/>
            <a:ext cx="60483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
                <a:srgbClr val="CC00CC"/>
              </a:buClr>
              <a:buFontTx/>
              <a:buNone/>
            </a:pPr>
            <a:r>
              <a:rPr lang="zh-CN" altLang="en-US" sz="2400">
                <a:sym typeface="Symbol" panose="05050102010706020507" pitchFamily="18" charset="2"/>
              </a:rPr>
              <a:t>＝</a:t>
            </a:r>
            <a:r>
              <a:rPr lang="en-US" altLang="zh-CN" sz="2400">
                <a:sym typeface="Symbol" panose="05050102010706020507" pitchFamily="18" charset="2"/>
              </a:rPr>
              <a:t>P{</a:t>
            </a:r>
            <a:r>
              <a:rPr lang="zh-CN" altLang="en-US" sz="2400">
                <a:sym typeface="Symbol" panose="05050102010706020507" pitchFamily="18" charset="2"/>
              </a:rPr>
              <a:t>在</a:t>
            </a:r>
            <a:r>
              <a:rPr lang="en-US" altLang="zh-CN" sz="2400">
                <a:sym typeface="Symbol" panose="05050102010706020507" pitchFamily="18" charset="2"/>
              </a:rPr>
              <a:t>t</a:t>
            </a:r>
            <a:r>
              <a:rPr lang="zh-CN" altLang="en-US" sz="2400">
                <a:sym typeface="Symbol" panose="05050102010706020507" pitchFamily="18" charset="2"/>
              </a:rPr>
              <a:t>内又故障</a:t>
            </a:r>
            <a:r>
              <a:rPr lang="en-US" altLang="zh-CN" sz="2400">
                <a:sym typeface="Symbol" panose="05050102010706020507" pitchFamily="18" charset="2"/>
              </a:rPr>
              <a:t>0</a:t>
            </a:r>
            <a:r>
              <a:rPr lang="zh-CN" altLang="en-US" sz="2400">
                <a:sym typeface="Symbol" panose="05050102010706020507" pitchFamily="18" charset="2"/>
              </a:rPr>
              <a:t>台，而修复</a:t>
            </a:r>
            <a:r>
              <a:rPr lang="en-US" altLang="zh-CN" sz="2400">
                <a:sym typeface="Symbol" panose="05050102010706020507" pitchFamily="18" charset="2"/>
              </a:rPr>
              <a:t>1</a:t>
            </a:r>
            <a:r>
              <a:rPr lang="zh-CN" altLang="en-US" sz="2400">
                <a:sym typeface="Symbol" panose="05050102010706020507" pitchFamily="18" charset="2"/>
              </a:rPr>
              <a:t>台</a:t>
            </a:r>
            <a:r>
              <a:rPr lang="en-US" altLang="zh-CN" sz="2400">
                <a:sym typeface="Symbol" panose="05050102010706020507" pitchFamily="18" charset="2"/>
              </a:rPr>
              <a:t>}</a:t>
            </a: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 name="日期占位符 3"/>
          <p:cNvSpPr>
            <a:spLocks noGrp="1"/>
          </p:cNvSpPr>
          <p:nvPr>
            <p:ph type="dt" sz="quarter" idx="10"/>
          </p:nvPr>
        </p:nvSpPr>
        <p:spPr/>
        <p:txBody>
          <a:bodyPr/>
          <a:lstStyle/>
          <a:p>
            <a:pPr>
              <a:defRPr/>
            </a:pPr>
            <a:fld id="{53453139-7127-4DFC-8CB6-C7474458EBCA}" type="datetime1">
              <a:rPr lang="zh-CN" altLang="en-US"/>
              <a:pPr>
                <a:defRPr/>
              </a:pPr>
              <a:t>2019/11/6</a:t>
            </a:fld>
            <a:endParaRPr lang="en-US" altLang="zh-CN"/>
          </a:p>
        </p:txBody>
      </p:sp>
      <p:sp>
        <p:nvSpPr>
          <p:cNvPr id="2254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smtClean="0">
                <a:solidFill>
                  <a:srgbClr val="00FF00"/>
                </a:solidFill>
                <a:ea typeface="宋体" panose="02010600030101010101" pitchFamily="2" charset="-122"/>
              </a:rPr>
              <a:t>37</a:t>
            </a:r>
            <a:r>
              <a:rPr lang="zh-CN" altLang="en-US" sz="1800" smtClean="0">
                <a:solidFill>
                  <a:srgbClr val="00FF00"/>
                </a:solidFill>
                <a:ea typeface="宋体" panose="02010600030101010101" pitchFamily="2" charset="-122"/>
              </a:rPr>
              <a:t>－</a:t>
            </a:r>
            <a:fld id="{9E999210-43E0-4A15-B670-6BC966344EF8}" type="slidenum">
              <a:rPr lang="zh-CN" altLang="en-US" sz="1800" smtClean="0">
                <a:solidFill>
                  <a:srgbClr val="00FF00"/>
                </a:solidFill>
                <a:ea typeface="宋体" panose="02010600030101010101" pitchFamily="2" charset="-122"/>
              </a:rPr>
              <a:pPr/>
              <a:t>9</a:t>
            </a:fld>
            <a:endParaRPr lang="zh-CN" altLang="en-US" sz="1800" smtClean="0">
              <a:solidFill>
                <a:srgbClr val="00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3178"/>
                                        </p:tgtEl>
                                        <p:attrNameLst>
                                          <p:attrName>style.visibility</p:attrName>
                                        </p:attrNameLst>
                                      </p:cBhvr>
                                      <p:to>
                                        <p:strVal val="visible"/>
                                      </p:to>
                                    </p:set>
                                    <p:anim calcmode="lin" valueType="num">
                                      <p:cBhvr additive="base">
                                        <p:cTn id="7" dur="500" fill="hold"/>
                                        <p:tgtEl>
                                          <p:spTgt spid="263178"/>
                                        </p:tgtEl>
                                        <p:attrNameLst>
                                          <p:attrName>ppt_x</p:attrName>
                                        </p:attrNameLst>
                                      </p:cBhvr>
                                      <p:tavLst>
                                        <p:tav tm="0">
                                          <p:val>
                                            <p:strVal val="#ppt_x"/>
                                          </p:val>
                                        </p:tav>
                                        <p:tav tm="100000">
                                          <p:val>
                                            <p:strVal val="#ppt_x"/>
                                          </p:val>
                                        </p:tav>
                                      </p:tavLst>
                                    </p:anim>
                                    <p:anim calcmode="lin" valueType="num">
                                      <p:cBhvr additive="base">
                                        <p:cTn id="8" dur="500" fill="hold"/>
                                        <p:tgtEl>
                                          <p:spTgt spid="26317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3175"/>
                                        </p:tgtEl>
                                        <p:attrNameLst>
                                          <p:attrName>style.visibility</p:attrName>
                                        </p:attrNameLst>
                                      </p:cBhvr>
                                      <p:to>
                                        <p:strVal val="visible"/>
                                      </p:to>
                                    </p:set>
                                    <p:anim calcmode="lin" valueType="num">
                                      <p:cBhvr additive="base">
                                        <p:cTn id="12" dur="500" fill="hold"/>
                                        <p:tgtEl>
                                          <p:spTgt spid="263175"/>
                                        </p:tgtEl>
                                        <p:attrNameLst>
                                          <p:attrName>ppt_x</p:attrName>
                                        </p:attrNameLst>
                                      </p:cBhvr>
                                      <p:tavLst>
                                        <p:tav tm="0">
                                          <p:val>
                                            <p:strVal val="#ppt_x"/>
                                          </p:val>
                                        </p:tav>
                                        <p:tav tm="100000">
                                          <p:val>
                                            <p:strVal val="#ppt_x"/>
                                          </p:val>
                                        </p:tav>
                                      </p:tavLst>
                                    </p:anim>
                                    <p:anim calcmode="lin" valueType="num">
                                      <p:cBhvr additive="base">
                                        <p:cTn id="13" dur="500" fill="hold"/>
                                        <p:tgtEl>
                                          <p:spTgt spid="26317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3180"/>
                                        </p:tgtEl>
                                        <p:attrNameLst>
                                          <p:attrName>style.visibility</p:attrName>
                                        </p:attrNameLst>
                                      </p:cBhvr>
                                      <p:to>
                                        <p:strVal val="visible"/>
                                      </p:to>
                                    </p:set>
                                    <p:anim calcmode="lin" valueType="num">
                                      <p:cBhvr additive="base">
                                        <p:cTn id="18" dur="500" fill="hold"/>
                                        <p:tgtEl>
                                          <p:spTgt spid="263180"/>
                                        </p:tgtEl>
                                        <p:attrNameLst>
                                          <p:attrName>ppt_x</p:attrName>
                                        </p:attrNameLst>
                                      </p:cBhvr>
                                      <p:tavLst>
                                        <p:tav tm="0">
                                          <p:val>
                                            <p:strVal val="#ppt_x"/>
                                          </p:val>
                                        </p:tav>
                                        <p:tav tm="100000">
                                          <p:val>
                                            <p:strVal val="#ppt_x"/>
                                          </p:val>
                                        </p:tav>
                                      </p:tavLst>
                                    </p:anim>
                                    <p:anim calcmode="lin" valueType="num">
                                      <p:cBhvr additive="base">
                                        <p:cTn id="19" dur="500" fill="hold"/>
                                        <p:tgtEl>
                                          <p:spTgt spid="263180"/>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63177"/>
                                        </p:tgtEl>
                                        <p:attrNameLst>
                                          <p:attrName>style.visibility</p:attrName>
                                        </p:attrNameLst>
                                      </p:cBhvr>
                                      <p:to>
                                        <p:strVal val="visible"/>
                                      </p:to>
                                    </p:set>
                                    <p:anim calcmode="lin" valueType="num">
                                      <p:cBhvr additive="base">
                                        <p:cTn id="23" dur="500" fill="hold"/>
                                        <p:tgtEl>
                                          <p:spTgt spid="263177"/>
                                        </p:tgtEl>
                                        <p:attrNameLst>
                                          <p:attrName>ppt_x</p:attrName>
                                        </p:attrNameLst>
                                      </p:cBhvr>
                                      <p:tavLst>
                                        <p:tav tm="0">
                                          <p:val>
                                            <p:strVal val="#ppt_x"/>
                                          </p:val>
                                        </p:tav>
                                        <p:tav tm="100000">
                                          <p:val>
                                            <p:strVal val="#ppt_x"/>
                                          </p:val>
                                        </p:tav>
                                      </p:tavLst>
                                    </p:anim>
                                    <p:anim calcmode="lin" valueType="num">
                                      <p:cBhvr additive="base">
                                        <p:cTn id="24" dur="500" fill="hold"/>
                                        <p:tgtEl>
                                          <p:spTgt spid="26317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63176"/>
                                        </p:tgtEl>
                                        <p:attrNameLst>
                                          <p:attrName>style.visibility</p:attrName>
                                        </p:attrNameLst>
                                      </p:cBhvr>
                                      <p:to>
                                        <p:strVal val="visible"/>
                                      </p:to>
                                    </p:set>
                                    <p:anim calcmode="lin" valueType="num">
                                      <p:cBhvr additive="base">
                                        <p:cTn id="29" dur="500" fill="hold"/>
                                        <p:tgtEl>
                                          <p:spTgt spid="263176"/>
                                        </p:tgtEl>
                                        <p:attrNameLst>
                                          <p:attrName>ppt_x</p:attrName>
                                        </p:attrNameLst>
                                      </p:cBhvr>
                                      <p:tavLst>
                                        <p:tav tm="0">
                                          <p:val>
                                            <p:strVal val="#ppt_x"/>
                                          </p:val>
                                        </p:tav>
                                        <p:tav tm="100000">
                                          <p:val>
                                            <p:strVal val="#ppt_x"/>
                                          </p:val>
                                        </p:tav>
                                      </p:tavLst>
                                    </p:anim>
                                    <p:anim calcmode="lin" valueType="num">
                                      <p:cBhvr additive="base">
                                        <p:cTn id="30" dur="500" fill="hold"/>
                                        <p:tgtEl>
                                          <p:spTgt spid="26317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63179"/>
                                        </p:tgtEl>
                                        <p:attrNameLst>
                                          <p:attrName>style.visibility</p:attrName>
                                        </p:attrNameLst>
                                      </p:cBhvr>
                                      <p:to>
                                        <p:strVal val="visible"/>
                                      </p:to>
                                    </p:set>
                                    <p:anim calcmode="lin" valueType="num">
                                      <p:cBhvr additive="base">
                                        <p:cTn id="35" dur="500" fill="hold"/>
                                        <p:tgtEl>
                                          <p:spTgt spid="263179"/>
                                        </p:tgtEl>
                                        <p:attrNameLst>
                                          <p:attrName>ppt_x</p:attrName>
                                        </p:attrNameLst>
                                      </p:cBhvr>
                                      <p:tavLst>
                                        <p:tav tm="0">
                                          <p:val>
                                            <p:strVal val="#ppt_x"/>
                                          </p:val>
                                        </p:tav>
                                        <p:tav tm="100000">
                                          <p:val>
                                            <p:strVal val="#ppt_x"/>
                                          </p:val>
                                        </p:tav>
                                      </p:tavLst>
                                    </p:anim>
                                    <p:anim calcmode="lin" valueType="num">
                                      <p:cBhvr additive="base">
                                        <p:cTn id="36" dur="500" fill="hold"/>
                                        <p:tgtEl>
                                          <p:spTgt spid="263179"/>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63171">
                                            <p:txEl>
                                              <p:pRg st="0" end="0"/>
                                            </p:txEl>
                                          </p:spTgt>
                                        </p:tgtEl>
                                        <p:attrNameLst>
                                          <p:attrName>style.visibility</p:attrName>
                                        </p:attrNameLst>
                                      </p:cBhvr>
                                      <p:to>
                                        <p:strVal val="visible"/>
                                      </p:to>
                                    </p:set>
                                    <p:anim calcmode="lin" valueType="num">
                                      <p:cBhvr additive="base">
                                        <p:cTn id="41"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3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63181">
                                            <p:txEl>
                                              <p:pRg st="0" end="0"/>
                                            </p:txEl>
                                          </p:spTgt>
                                        </p:tgtEl>
                                        <p:attrNameLst>
                                          <p:attrName>style.visibility</p:attrName>
                                        </p:attrNameLst>
                                      </p:cBhvr>
                                      <p:to>
                                        <p:strVal val="visible"/>
                                      </p:to>
                                    </p:set>
                                    <p:anim calcmode="lin" valueType="num">
                                      <p:cBhvr additive="base">
                                        <p:cTn id="47" dur="500" fill="hold"/>
                                        <p:tgtEl>
                                          <p:spTgt spid="263181">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3181">
                                            <p:txEl>
                                              <p:pRg st="0" end="0"/>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00"/>
                            </p:stCondLst>
                            <p:childTnLst>
                              <p:par>
                                <p:cTn id="50" presetID="2" presetClass="entr" presetSubtype="4" fill="hold" nodeType="afterEffect">
                                  <p:stCondLst>
                                    <p:cond delay="0"/>
                                  </p:stCondLst>
                                  <p:childTnLst>
                                    <p:set>
                                      <p:cBhvr>
                                        <p:cTn id="51" dur="1" fill="hold">
                                          <p:stCondLst>
                                            <p:cond delay="0"/>
                                          </p:stCondLst>
                                        </p:cTn>
                                        <p:tgtEl>
                                          <p:spTgt spid="263173"/>
                                        </p:tgtEl>
                                        <p:attrNameLst>
                                          <p:attrName>style.visibility</p:attrName>
                                        </p:attrNameLst>
                                      </p:cBhvr>
                                      <p:to>
                                        <p:strVal val="visible"/>
                                      </p:to>
                                    </p:set>
                                    <p:anim calcmode="lin" valueType="num">
                                      <p:cBhvr additive="base">
                                        <p:cTn id="52" dur="500" fill="hold"/>
                                        <p:tgtEl>
                                          <p:spTgt spid="263173"/>
                                        </p:tgtEl>
                                        <p:attrNameLst>
                                          <p:attrName>ppt_x</p:attrName>
                                        </p:attrNameLst>
                                      </p:cBhvr>
                                      <p:tavLst>
                                        <p:tav tm="0">
                                          <p:val>
                                            <p:strVal val="#ppt_x"/>
                                          </p:val>
                                        </p:tav>
                                        <p:tav tm="100000">
                                          <p:val>
                                            <p:strVal val="#ppt_x"/>
                                          </p:val>
                                        </p:tav>
                                      </p:tavLst>
                                    </p:anim>
                                    <p:anim calcmode="lin" valueType="num">
                                      <p:cBhvr additive="base">
                                        <p:cTn id="53" dur="500" fill="hold"/>
                                        <p:tgtEl>
                                          <p:spTgt spid="263173"/>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nodeType="clickEffect">
                                  <p:stCondLst>
                                    <p:cond delay="0"/>
                                  </p:stCondLst>
                                  <p:childTnLst>
                                    <p:set>
                                      <p:cBhvr>
                                        <p:cTn id="57" dur="1" fill="hold">
                                          <p:stCondLst>
                                            <p:cond delay="0"/>
                                          </p:stCondLst>
                                        </p:cTn>
                                        <p:tgtEl>
                                          <p:spTgt spid="263174"/>
                                        </p:tgtEl>
                                        <p:attrNameLst>
                                          <p:attrName>style.visibility</p:attrName>
                                        </p:attrNameLst>
                                      </p:cBhvr>
                                      <p:to>
                                        <p:strVal val="visible"/>
                                      </p:to>
                                    </p:set>
                                    <p:anim calcmode="lin" valueType="num">
                                      <p:cBhvr additive="base">
                                        <p:cTn id="58" dur="500" fill="hold"/>
                                        <p:tgtEl>
                                          <p:spTgt spid="263174"/>
                                        </p:tgtEl>
                                        <p:attrNameLst>
                                          <p:attrName>ppt_x</p:attrName>
                                        </p:attrNameLst>
                                      </p:cBhvr>
                                      <p:tavLst>
                                        <p:tav tm="0">
                                          <p:val>
                                            <p:strVal val="#ppt_x"/>
                                          </p:val>
                                        </p:tav>
                                        <p:tav tm="100000">
                                          <p:val>
                                            <p:strVal val="#ppt_x"/>
                                          </p:val>
                                        </p:tav>
                                      </p:tavLst>
                                    </p:anim>
                                    <p:anim calcmode="lin" valueType="num">
                                      <p:cBhvr additive="base">
                                        <p:cTn id="59" dur="500" fill="hold"/>
                                        <p:tgtEl>
                                          <p:spTgt spid="263174"/>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63172"/>
                                        </p:tgtEl>
                                        <p:attrNameLst>
                                          <p:attrName>style.visibility</p:attrName>
                                        </p:attrNameLst>
                                      </p:cBhvr>
                                      <p:to>
                                        <p:strVal val="visible"/>
                                      </p:to>
                                    </p:set>
                                    <p:anim calcmode="lin" valueType="num">
                                      <p:cBhvr additive="base">
                                        <p:cTn id="64" dur="500" fill="hold"/>
                                        <p:tgtEl>
                                          <p:spTgt spid="263172"/>
                                        </p:tgtEl>
                                        <p:attrNameLst>
                                          <p:attrName>ppt_x</p:attrName>
                                        </p:attrNameLst>
                                      </p:cBhvr>
                                      <p:tavLst>
                                        <p:tav tm="0">
                                          <p:val>
                                            <p:strVal val="#ppt_x"/>
                                          </p:val>
                                        </p:tav>
                                        <p:tav tm="100000">
                                          <p:val>
                                            <p:strVal val="#ppt_x"/>
                                          </p:val>
                                        </p:tav>
                                      </p:tavLst>
                                    </p:anim>
                                    <p:anim calcmode="lin" valueType="num">
                                      <p:cBhvr additive="base">
                                        <p:cTn id="65" dur="500" fill="hold"/>
                                        <p:tgtEl>
                                          <p:spTgt spid="263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P spid="263172" grpId="0" autoUpdateAnimBg="0"/>
      <p:bldP spid="263178" grpId="0" autoUpdateAnimBg="0"/>
      <p:bldP spid="263179" grpId="0" autoUpdateAnimBg="0"/>
      <p:bldP spid="263181" grpId="0" build="p" autoUpdateAnimBg="0"/>
    </p:bldLst>
  </p:timing>
</p:sld>
</file>

<file path=ppt/theme/theme1.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TotalTime>
  <Words>2758</Words>
  <Application>Microsoft Office PowerPoint</Application>
  <PresentationFormat>全屏显示(4:3)</PresentationFormat>
  <Paragraphs>414</Paragraphs>
  <Slides>36</Slides>
  <Notes>36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36</vt:i4>
      </vt:variant>
    </vt:vector>
  </HeadingPairs>
  <TitlesOfParts>
    <vt:vector size="47" baseType="lpstr">
      <vt:lpstr>黑体</vt:lpstr>
      <vt:lpstr>华文行楷</vt:lpstr>
      <vt:lpstr>宋体</vt:lpstr>
      <vt:lpstr>Symbol</vt:lpstr>
      <vt:lpstr>Times New Roman</vt:lpstr>
      <vt:lpstr>Wingdings</vt:lpstr>
      <vt:lpstr>1_默认设计模板</vt:lpstr>
      <vt:lpstr>BMP 图象</vt:lpstr>
      <vt:lpstr>Equation</vt:lpstr>
      <vt:lpstr>公式</vt:lpstr>
      <vt:lpstr>MathType 6.0 Equation</vt:lpstr>
      <vt:lpstr>随机过程与排队论</vt:lpstr>
      <vt:lpstr>上一讲内容回顾</vt:lpstr>
      <vt:lpstr>M/M/1/K</vt:lpstr>
      <vt:lpstr>M/M/c/c</vt:lpstr>
      <vt:lpstr>本讲主要内容</vt:lpstr>
      <vt:lpstr>第六章  有限源的简单排队系统</vt:lpstr>
      <vt:lpstr>§6.1  M/M/c/m/m系统</vt:lpstr>
      <vt:lpstr>2.故障的机器数</vt:lpstr>
      <vt:lpstr>故障的机器数(续1)</vt:lpstr>
      <vt:lpstr>故障的机器数(续2)</vt:lpstr>
      <vt:lpstr>状态转移速度图</vt:lpstr>
      <vt:lpstr>定理</vt:lpstr>
      <vt:lpstr>结论</vt:lpstr>
      <vt:lpstr>3.故障机器等待维修的时间分布</vt:lpstr>
      <vt:lpstr>证明</vt:lpstr>
      <vt:lpstr>证明(续)</vt:lpstr>
      <vt:lpstr>4.其它重要指标</vt:lpstr>
      <vt:lpstr>§6.2  M/M/c/m/m损失制系统</vt:lpstr>
      <vt:lpstr>2.故障的机器数</vt:lpstr>
      <vt:lpstr>状态转移速度图</vt:lpstr>
      <vt:lpstr>定理</vt:lpstr>
      <vt:lpstr>结论</vt:lpstr>
      <vt:lpstr>§6.3  有备用品的M/M/c/m+K/m系统</vt:lpstr>
      <vt:lpstr>2.故障的机器数</vt:lpstr>
      <vt:lpstr>故障的机器数(续1)</vt:lpstr>
      <vt:lpstr>2.故障的机器数(续2)</vt:lpstr>
      <vt:lpstr>2.故障的机器数(续3)</vt:lpstr>
      <vt:lpstr>状态转移速度图</vt:lpstr>
      <vt:lpstr>定理1</vt:lpstr>
      <vt:lpstr>定理2</vt:lpstr>
      <vt:lpstr>注</vt:lpstr>
      <vt:lpstr>例</vt:lpstr>
      <vt:lpstr>解  </vt:lpstr>
      <vt:lpstr>本节习题</vt:lpstr>
      <vt:lpstr>本讲主要内容</vt:lpstr>
      <vt:lpstr>下一讲内容预告</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顾小丰</dc:creator>
  <cp:lastModifiedBy>GuXF</cp:lastModifiedBy>
  <cp:revision>43</cp:revision>
  <dcterms:created xsi:type="dcterms:W3CDTF">2002-12-17T04:12:09Z</dcterms:created>
  <dcterms:modified xsi:type="dcterms:W3CDTF">2019-11-06T02:00:16Z</dcterms:modified>
</cp:coreProperties>
</file>